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92" r:id="rId2"/>
    <p:sldId id="293" r:id="rId3"/>
    <p:sldId id="290" r:id="rId4"/>
    <p:sldId id="291" r:id="rId5"/>
    <p:sldId id="258" r:id="rId6"/>
    <p:sldId id="259" r:id="rId7"/>
    <p:sldId id="260" r:id="rId8"/>
    <p:sldId id="261" r:id="rId9"/>
    <p:sldId id="262" r:id="rId10"/>
    <p:sldId id="264" r:id="rId11"/>
    <p:sldId id="265" r:id="rId12"/>
    <p:sldId id="266" r:id="rId13"/>
    <p:sldId id="267" r:id="rId14"/>
    <p:sldId id="274" r:id="rId15"/>
    <p:sldId id="268" r:id="rId16"/>
    <p:sldId id="269" r:id="rId17"/>
    <p:sldId id="271" r:id="rId18"/>
    <p:sldId id="272" r:id="rId19"/>
    <p:sldId id="273" r:id="rId20"/>
    <p:sldId id="275" r:id="rId21"/>
    <p:sldId id="276" r:id="rId22"/>
    <p:sldId id="277" r:id="rId23"/>
    <p:sldId id="278" r:id="rId24"/>
    <p:sldId id="280" r:id="rId25"/>
    <p:sldId id="279" r:id="rId26"/>
    <p:sldId id="281" r:id="rId27"/>
    <p:sldId id="282" r:id="rId28"/>
    <p:sldId id="294" r:id="rId29"/>
    <p:sldId id="283" r:id="rId30"/>
    <p:sldId id="295" r:id="rId31"/>
    <p:sldId id="285" r:id="rId32"/>
    <p:sldId id="286" r:id="rId33"/>
    <p:sldId id="287" r:id="rId34"/>
    <p:sldId id="288" r:id="rId35"/>
    <p:sldId id="289" r:id="rId36"/>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2" id="{57F58E65-420A-4D78-B20A-0673A5F75423}">
          <p14:sldIdLst>
            <p14:sldId id="292"/>
            <p14:sldId id="293"/>
            <p14:sldId id="290"/>
            <p14:sldId id="291"/>
            <p14:sldId id="258"/>
            <p14:sldId id="259"/>
            <p14:sldId id="260"/>
            <p14:sldId id="261"/>
            <p14:sldId id="262"/>
            <p14:sldId id="264"/>
            <p14:sldId id="265"/>
            <p14:sldId id="266"/>
            <p14:sldId id="267"/>
            <p14:sldId id="274"/>
            <p14:sldId id="268"/>
            <p14:sldId id="269"/>
            <p14:sldId id="271"/>
            <p14:sldId id="272"/>
            <p14:sldId id="273"/>
            <p14:sldId id="275"/>
            <p14:sldId id="276"/>
            <p14:sldId id="277"/>
            <p14:sldId id="278"/>
            <p14:sldId id="280"/>
            <p14:sldId id="279"/>
            <p14:sldId id="281"/>
            <p14:sldId id="282"/>
            <p14:sldId id="294"/>
            <p14:sldId id="283"/>
            <p14:sldId id="295"/>
            <p14:sldId id="285"/>
            <p14:sldId id="286"/>
            <p14:sldId id="287"/>
            <p14:sldId id="288"/>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CC"/>
    <a:srgbClr val="CCFFFF"/>
    <a:srgbClr val="00FFCC"/>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39ECD-9EA6-4422-866B-83E6FC3A51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E8722907-10BA-4D3C-8B70-B4B139D84A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23854F72-3049-44E7-B62A-8EF604CEE71F}"/>
              </a:ext>
            </a:extLst>
          </p:cNvPr>
          <p:cNvSpPr>
            <a:spLocks noGrp="1"/>
          </p:cNvSpPr>
          <p:nvPr>
            <p:ph type="dt" sz="half" idx="10"/>
          </p:nvPr>
        </p:nvSpPr>
        <p:spPr/>
        <p:txBody>
          <a:bodyPr/>
          <a:lstStyle/>
          <a:p>
            <a:fld id="{570A25C7-58E8-4637-825F-61FB1CF1030C}" type="datetimeFigureOut">
              <a:rPr lang="vi-VN" smtClean="0"/>
              <a:t>29/03/2020</a:t>
            </a:fld>
            <a:endParaRPr lang="vi-VN"/>
          </a:p>
        </p:txBody>
      </p:sp>
      <p:sp>
        <p:nvSpPr>
          <p:cNvPr id="5" name="Footer Placeholder 4">
            <a:extLst>
              <a:ext uri="{FF2B5EF4-FFF2-40B4-BE49-F238E27FC236}">
                <a16:creationId xmlns:a16="http://schemas.microsoft.com/office/drawing/2014/main" id="{F7853813-2D95-492E-880A-7EEA7ADCBCB4}"/>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8F2FD4EB-0640-463E-AC6C-462D29F22866}"/>
              </a:ext>
            </a:extLst>
          </p:cNvPr>
          <p:cNvSpPr>
            <a:spLocks noGrp="1"/>
          </p:cNvSpPr>
          <p:nvPr>
            <p:ph type="sldNum" sz="quarter" idx="12"/>
          </p:nvPr>
        </p:nvSpPr>
        <p:spPr/>
        <p:txBody>
          <a:bodyPr/>
          <a:lstStyle/>
          <a:p>
            <a:fld id="{C4B06B67-E460-4ED4-A92A-BF745F9DBF4B}" type="slidenum">
              <a:rPr lang="vi-VN" smtClean="0"/>
              <a:t>‹#›</a:t>
            </a:fld>
            <a:endParaRPr lang="vi-VN"/>
          </a:p>
        </p:txBody>
      </p:sp>
    </p:spTree>
    <p:extLst>
      <p:ext uri="{BB962C8B-B14F-4D97-AF65-F5344CB8AC3E}">
        <p14:creationId xmlns:p14="http://schemas.microsoft.com/office/powerpoint/2010/main" val="1994785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B5AD5-41BF-416E-A64F-23667D29D70F}"/>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C0CF9AF3-04FF-44FD-AAB8-D28878C5863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9AC4C560-8EF1-4B84-A766-3B85A950CF47}"/>
              </a:ext>
            </a:extLst>
          </p:cNvPr>
          <p:cNvSpPr>
            <a:spLocks noGrp="1"/>
          </p:cNvSpPr>
          <p:nvPr>
            <p:ph type="dt" sz="half" idx="10"/>
          </p:nvPr>
        </p:nvSpPr>
        <p:spPr/>
        <p:txBody>
          <a:bodyPr/>
          <a:lstStyle/>
          <a:p>
            <a:fld id="{D97AAAB3-C676-40E7-88AB-76B8E3DCC028}" type="datetimeFigureOut">
              <a:rPr lang="en-US" smtClean="0"/>
              <a:t>29/3/2020</a:t>
            </a:fld>
            <a:endParaRPr lang="en-US"/>
          </a:p>
        </p:txBody>
      </p:sp>
      <p:sp>
        <p:nvSpPr>
          <p:cNvPr id="5" name="Footer Placeholder 4">
            <a:extLst>
              <a:ext uri="{FF2B5EF4-FFF2-40B4-BE49-F238E27FC236}">
                <a16:creationId xmlns:a16="http://schemas.microsoft.com/office/drawing/2014/main" id="{09EF8B65-37AF-4F5F-A3FE-69B85344AE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D1D103-A97E-4E1C-B645-279123E7092A}"/>
              </a:ext>
            </a:extLst>
          </p:cNvPr>
          <p:cNvSpPr>
            <a:spLocks noGrp="1"/>
          </p:cNvSpPr>
          <p:nvPr>
            <p:ph type="sldNum" sz="quarter" idx="12"/>
          </p:nvPr>
        </p:nvSpPr>
        <p:spPr/>
        <p:txBody>
          <a:bodyPr/>
          <a:lstStyle/>
          <a:p>
            <a:fld id="{B5ADF68E-ECAC-4B7A-A2F5-692D4FD8F7EF}" type="slidenum">
              <a:rPr lang="en-US" smtClean="0"/>
              <a:t>‹#›</a:t>
            </a:fld>
            <a:endParaRPr lang="en-US"/>
          </a:p>
        </p:txBody>
      </p:sp>
    </p:spTree>
    <p:extLst>
      <p:ext uri="{BB962C8B-B14F-4D97-AF65-F5344CB8AC3E}">
        <p14:creationId xmlns:p14="http://schemas.microsoft.com/office/powerpoint/2010/main" val="380789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7DF52B-0E3E-471A-839D-3C37DC98F3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D2865710-3353-4F77-9653-CD577B1A49B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5287689E-3BD2-4283-9E63-945B77543035}"/>
              </a:ext>
            </a:extLst>
          </p:cNvPr>
          <p:cNvSpPr>
            <a:spLocks noGrp="1"/>
          </p:cNvSpPr>
          <p:nvPr>
            <p:ph type="dt" sz="half" idx="10"/>
          </p:nvPr>
        </p:nvSpPr>
        <p:spPr/>
        <p:txBody>
          <a:bodyPr/>
          <a:lstStyle/>
          <a:p>
            <a:fld id="{D97AAAB3-C676-40E7-88AB-76B8E3DCC028}" type="datetimeFigureOut">
              <a:rPr lang="en-US" smtClean="0"/>
              <a:t>29/3/2020</a:t>
            </a:fld>
            <a:endParaRPr lang="en-US"/>
          </a:p>
        </p:txBody>
      </p:sp>
      <p:sp>
        <p:nvSpPr>
          <p:cNvPr id="5" name="Footer Placeholder 4">
            <a:extLst>
              <a:ext uri="{FF2B5EF4-FFF2-40B4-BE49-F238E27FC236}">
                <a16:creationId xmlns:a16="http://schemas.microsoft.com/office/drawing/2014/main" id="{1CC0FC13-4095-4D75-86ED-9141EDE6B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B3FA95-CBA9-4A33-A47A-4402CFFC51D7}"/>
              </a:ext>
            </a:extLst>
          </p:cNvPr>
          <p:cNvSpPr>
            <a:spLocks noGrp="1"/>
          </p:cNvSpPr>
          <p:nvPr>
            <p:ph type="sldNum" sz="quarter" idx="12"/>
          </p:nvPr>
        </p:nvSpPr>
        <p:spPr/>
        <p:txBody>
          <a:bodyPr/>
          <a:lstStyle/>
          <a:p>
            <a:fld id="{B5ADF68E-ECAC-4B7A-A2F5-692D4FD8F7EF}" type="slidenum">
              <a:rPr lang="en-US" smtClean="0"/>
              <a:t>‹#›</a:t>
            </a:fld>
            <a:endParaRPr lang="en-US"/>
          </a:p>
        </p:txBody>
      </p:sp>
    </p:spTree>
    <p:extLst>
      <p:ext uri="{BB962C8B-B14F-4D97-AF65-F5344CB8AC3E}">
        <p14:creationId xmlns:p14="http://schemas.microsoft.com/office/powerpoint/2010/main" val="2350076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CDCA6-3828-4389-A892-3D9ABDDAA54E}"/>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54A1CFD6-695A-4424-A780-1893204DCD8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A3A44AD2-BAA6-4DCF-A5D5-9882086D7456}"/>
              </a:ext>
            </a:extLst>
          </p:cNvPr>
          <p:cNvSpPr>
            <a:spLocks noGrp="1"/>
          </p:cNvSpPr>
          <p:nvPr>
            <p:ph type="dt" sz="half" idx="10"/>
          </p:nvPr>
        </p:nvSpPr>
        <p:spPr/>
        <p:txBody>
          <a:bodyPr/>
          <a:lstStyle/>
          <a:p>
            <a:fld id="{D97AAAB3-C676-40E7-88AB-76B8E3DCC028}" type="datetimeFigureOut">
              <a:rPr lang="en-US" smtClean="0"/>
              <a:t>29/3/2020</a:t>
            </a:fld>
            <a:endParaRPr lang="en-US"/>
          </a:p>
        </p:txBody>
      </p:sp>
      <p:sp>
        <p:nvSpPr>
          <p:cNvPr id="5" name="Footer Placeholder 4">
            <a:extLst>
              <a:ext uri="{FF2B5EF4-FFF2-40B4-BE49-F238E27FC236}">
                <a16:creationId xmlns:a16="http://schemas.microsoft.com/office/drawing/2014/main" id="{CD627574-5BC2-482C-9A5F-3D91B7295E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4C9FD9-5C1B-4797-A58B-BDC69C61D301}"/>
              </a:ext>
            </a:extLst>
          </p:cNvPr>
          <p:cNvSpPr>
            <a:spLocks noGrp="1"/>
          </p:cNvSpPr>
          <p:nvPr>
            <p:ph type="sldNum" sz="quarter" idx="12"/>
          </p:nvPr>
        </p:nvSpPr>
        <p:spPr/>
        <p:txBody>
          <a:bodyPr/>
          <a:lstStyle/>
          <a:p>
            <a:fld id="{B5ADF68E-ECAC-4B7A-A2F5-692D4FD8F7EF}" type="slidenum">
              <a:rPr lang="en-US" smtClean="0"/>
              <a:t>‹#›</a:t>
            </a:fld>
            <a:endParaRPr lang="en-US"/>
          </a:p>
        </p:txBody>
      </p:sp>
    </p:spTree>
    <p:extLst>
      <p:ext uri="{BB962C8B-B14F-4D97-AF65-F5344CB8AC3E}">
        <p14:creationId xmlns:p14="http://schemas.microsoft.com/office/powerpoint/2010/main" val="867841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F54F9-3B09-4A3B-A53C-CE484EB09F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5846AD4A-4F8A-4D3F-933E-C4CC4C1A54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B6D7319-7328-47F7-80E5-DFF8C085071D}"/>
              </a:ext>
            </a:extLst>
          </p:cNvPr>
          <p:cNvSpPr>
            <a:spLocks noGrp="1"/>
          </p:cNvSpPr>
          <p:nvPr>
            <p:ph type="dt" sz="half" idx="10"/>
          </p:nvPr>
        </p:nvSpPr>
        <p:spPr/>
        <p:txBody>
          <a:bodyPr/>
          <a:lstStyle/>
          <a:p>
            <a:fld id="{D97AAAB3-C676-40E7-88AB-76B8E3DCC028}" type="datetimeFigureOut">
              <a:rPr lang="en-US" smtClean="0"/>
              <a:t>29/3/2020</a:t>
            </a:fld>
            <a:endParaRPr lang="en-US"/>
          </a:p>
        </p:txBody>
      </p:sp>
      <p:sp>
        <p:nvSpPr>
          <p:cNvPr id="5" name="Footer Placeholder 4">
            <a:extLst>
              <a:ext uri="{FF2B5EF4-FFF2-40B4-BE49-F238E27FC236}">
                <a16:creationId xmlns:a16="http://schemas.microsoft.com/office/drawing/2014/main" id="{CA3CCB81-C21E-491C-8B9D-169E2F0381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7A5BE6-3E8D-4597-A87D-141487A496DC}"/>
              </a:ext>
            </a:extLst>
          </p:cNvPr>
          <p:cNvSpPr>
            <a:spLocks noGrp="1"/>
          </p:cNvSpPr>
          <p:nvPr>
            <p:ph type="sldNum" sz="quarter" idx="12"/>
          </p:nvPr>
        </p:nvSpPr>
        <p:spPr/>
        <p:txBody>
          <a:bodyPr/>
          <a:lstStyle/>
          <a:p>
            <a:fld id="{B5ADF68E-ECAC-4B7A-A2F5-692D4FD8F7EF}" type="slidenum">
              <a:rPr lang="en-US" smtClean="0"/>
              <a:t>‹#›</a:t>
            </a:fld>
            <a:endParaRPr lang="en-US"/>
          </a:p>
        </p:txBody>
      </p:sp>
    </p:spTree>
    <p:extLst>
      <p:ext uri="{BB962C8B-B14F-4D97-AF65-F5344CB8AC3E}">
        <p14:creationId xmlns:p14="http://schemas.microsoft.com/office/powerpoint/2010/main" val="2926109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ED6AE-EAFD-4DD5-9780-C454558B5017}"/>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3B8CAA34-C260-4564-AD94-CB2E07E43E7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7398F92B-E0C5-49EC-AE62-DF8A668866F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9AB9526E-4AEC-4C84-BFDF-71EABFE6BDF7}"/>
              </a:ext>
            </a:extLst>
          </p:cNvPr>
          <p:cNvSpPr>
            <a:spLocks noGrp="1"/>
          </p:cNvSpPr>
          <p:nvPr>
            <p:ph type="dt" sz="half" idx="10"/>
          </p:nvPr>
        </p:nvSpPr>
        <p:spPr/>
        <p:txBody>
          <a:bodyPr/>
          <a:lstStyle/>
          <a:p>
            <a:fld id="{D97AAAB3-C676-40E7-88AB-76B8E3DCC028}" type="datetimeFigureOut">
              <a:rPr lang="en-US" smtClean="0"/>
              <a:t>29/3/2020</a:t>
            </a:fld>
            <a:endParaRPr lang="en-US"/>
          </a:p>
        </p:txBody>
      </p:sp>
      <p:sp>
        <p:nvSpPr>
          <p:cNvPr id="6" name="Footer Placeholder 5">
            <a:extLst>
              <a:ext uri="{FF2B5EF4-FFF2-40B4-BE49-F238E27FC236}">
                <a16:creationId xmlns:a16="http://schemas.microsoft.com/office/drawing/2014/main" id="{123D8FAE-3698-43A9-BC47-99964A44AF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62220A-3749-4372-95AF-FD38B58CBA43}"/>
              </a:ext>
            </a:extLst>
          </p:cNvPr>
          <p:cNvSpPr>
            <a:spLocks noGrp="1"/>
          </p:cNvSpPr>
          <p:nvPr>
            <p:ph type="sldNum" sz="quarter" idx="12"/>
          </p:nvPr>
        </p:nvSpPr>
        <p:spPr/>
        <p:txBody>
          <a:bodyPr/>
          <a:lstStyle/>
          <a:p>
            <a:fld id="{B5ADF68E-ECAC-4B7A-A2F5-692D4FD8F7EF}" type="slidenum">
              <a:rPr lang="en-US" smtClean="0"/>
              <a:t>‹#›</a:t>
            </a:fld>
            <a:endParaRPr lang="en-US"/>
          </a:p>
        </p:txBody>
      </p:sp>
    </p:spTree>
    <p:extLst>
      <p:ext uri="{BB962C8B-B14F-4D97-AF65-F5344CB8AC3E}">
        <p14:creationId xmlns:p14="http://schemas.microsoft.com/office/powerpoint/2010/main" val="1035071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A752F-6C2D-4B20-8B7C-0F838F577AAC}"/>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72B8E2F3-B461-4FE5-9A7E-2630B4867F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A82A479-C140-455A-B9D9-A2B512DD369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099F575F-576A-4D44-A5C4-1292413E61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96ECCB7-FF6D-41B6-9951-778C444DA0F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2D5F6581-A14F-44FF-A5A2-216594B479DD}"/>
              </a:ext>
            </a:extLst>
          </p:cNvPr>
          <p:cNvSpPr>
            <a:spLocks noGrp="1"/>
          </p:cNvSpPr>
          <p:nvPr>
            <p:ph type="dt" sz="half" idx="10"/>
          </p:nvPr>
        </p:nvSpPr>
        <p:spPr/>
        <p:txBody>
          <a:bodyPr/>
          <a:lstStyle/>
          <a:p>
            <a:fld id="{D97AAAB3-C676-40E7-88AB-76B8E3DCC028}" type="datetimeFigureOut">
              <a:rPr lang="en-US" smtClean="0"/>
              <a:t>29/3/2020</a:t>
            </a:fld>
            <a:endParaRPr lang="en-US"/>
          </a:p>
        </p:txBody>
      </p:sp>
      <p:sp>
        <p:nvSpPr>
          <p:cNvPr id="8" name="Footer Placeholder 7">
            <a:extLst>
              <a:ext uri="{FF2B5EF4-FFF2-40B4-BE49-F238E27FC236}">
                <a16:creationId xmlns:a16="http://schemas.microsoft.com/office/drawing/2014/main" id="{3FF20227-AA1C-481E-9D86-FDA018B075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A4171F-A0CF-4FB9-BB64-7A6E779C597B}"/>
              </a:ext>
            </a:extLst>
          </p:cNvPr>
          <p:cNvSpPr>
            <a:spLocks noGrp="1"/>
          </p:cNvSpPr>
          <p:nvPr>
            <p:ph type="sldNum" sz="quarter" idx="12"/>
          </p:nvPr>
        </p:nvSpPr>
        <p:spPr/>
        <p:txBody>
          <a:bodyPr/>
          <a:lstStyle/>
          <a:p>
            <a:fld id="{B5ADF68E-ECAC-4B7A-A2F5-692D4FD8F7EF}" type="slidenum">
              <a:rPr lang="en-US" smtClean="0"/>
              <a:t>‹#›</a:t>
            </a:fld>
            <a:endParaRPr lang="en-US"/>
          </a:p>
        </p:txBody>
      </p:sp>
    </p:spTree>
    <p:extLst>
      <p:ext uri="{BB962C8B-B14F-4D97-AF65-F5344CB8AC3E}">
        <p14:creationId xmlns:p14="http://schemas.microsoft.com/office/powerpoint/2010/main" val="2382027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AF28C-2294-40BA-9134-24A25F6D6E2F}"/>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6BC9D0EB-6EE1-4E14-873F-DFD548E124AE}"/>
              </a:ext>
            </a:extLst>
          </p:cNvPr>
          <p:cNvSpPr>
            <a:spLocks noGrp="1"/>
          </p:cNvSpPr>
          <p:nvPr>
            <p:ph type="dt" sz="half" idx="10"/>
          </p:nvPr>
        </p:nvSpPr>
        <p:spPr/>
        <p:txBody>
          <a:bodyPr/>
          <a:lstStyle/>
          <a:p>
            <a:fld id="{D97AAAB3-C676-40E7-88AB-76B8E3DCC028}" type="datetimeFigureOut">
              <a:rPr lang="en-US" smtClean="0"/>
              <a:t>29/3/2020</a:t>
            </a:fld>
            <a:endParaRPr lang="en-US"/>
          </a:p>
        </p:txBody>
      </p:sp>
      <p:sp>
        <p:nvSpPr>
          <p:cNvPr id="4" name="Footer Placeholder 3">
            <a:extLst>
              <a:ext uri="{FF2B5EF4-FFF2-40B4-BE49-F238E27FC236}">
                <a16:creationId xmlns:a16="http://schemas.microsoft.com/office/drawing/2014/main" id="{E86D9C4E-F4B9-4325-9A81-AB86E7E5CD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C9D2E3-E96A-407D-A94F-D1F1F0289C73}"/>
              </a:ext>
            </a:extLst>
          </p:cNvPr>
          <p:cNvSpPr>
            <a:spLocks noGrp="1"/>
          </p:cNvSpPr>
          <p:nvPr>
            <p:ph type="sldNum" sz="quarter" idx="12"/>
          </p:nvPr>
        </p:nvSpPr>
        <p:spPr/>
        <p:txBody>
          <a:bodyPr/>
          <a:lstStyle/>
          <a:p>
            <a:fld id="{B5ADF68E-ECAC-4B7A-A2F5-692D4FD8F7EF}" type="slidenum">
              <a:rPr lang="en-US" smtClean="0"/>
              <a:t>‹#›</a:t>
            </a:fld>
            <a:endParaRPr lang="en-US"/>
          </a:p>
        </p:txBody>
      </p:sp>
    </p:spTree>
    <p:extLst>
      <p:ext uri="{BB962C8B-B14F-4D97-AF65-F5344CB8AC3E}">
        <p14:creationId xmlns:p14="http://schemas.microsoft.com/office/powerpoint/2010/main" val="181752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02B0B5-F076-4FDA-A93F-403AD8D7B299}"/>
              </a:ext>
            </a:extLst>
          </p:cNvPr>
          <p:cNvSpPr>
            <a:spLocks noGrp="1"/>
          </p:cNvSpPr>
          <p:nvPr>
            <p:ph type="dt" sz="half" idx="10"/>
          </p:nvPr>
        </p:nvSpPr>
        <p:spPr/>
        <p:txBody>
          <a:bodyPr/>
          <a:lstStyle/>
          <a:p>
            <a:fld id="{D97AAAB3-C676-40E7-88AB-76B8E3DCC028}" type="datetimeFigureOut">
              <a:rPr lang="en-US" smtClean="0"/>
              <a:t>29/3/2020</a:t>
            </a:fld>
            <a:endParaRPr lang="en-US"/>
          </a:p>
        </p:txBody>
      </p:sp>
      <p:sp>
        <p:nvSpPr>
          <p:cNvPr id="3" name="Footer Placeholder 2">
            <a:extLst>
              <a:ext uri="{FF2B5EF4-FFF2-40B4-BE49-F238E27FC236}">
                <a16:creationId xmlns:a16="http://schemas.microsoft.com/office/drawing/2014/main" id="{8108B420-4B32-4AEF-BF7A-FEC51F5B0D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3D749F-F1DB-4F01-8CA0-F50048211B2C}"/>
              </a:ext>
            </a:extLst>
          </p:cNvPr>
          <p:cNvSpPr>
            <a:spLocks noGrp="1"/>
          </p:cNvSpPr>
          <p:nvPr>
            <p:ph type="sldNum" sz="quarter" idx="12"/>
          </p:nvPr>
        </p:nvSpPr>
        <p:spPr/>
        <p:txBody>
          <a:bodyPr/>
          <a:lstStyle/>
          <a:p>
            <a:fld id="{B5ADF68E-ECAC-4B7A-A2F5-692D4FD8F7EF}" type="slidenum">
              <a:rPr lang="en-US" smtClean="0"/>
              <a:t>‹#›</a:t>
            </a:fld>
            <a:endParaRPr lang="en-US"/>
          </a:p>
        </p:txBody>
      </p:sp>
    </p:spTree>
    <p:extLst>
      <p:ext uri="{BB962C8B-B14F-4D97-AF65-F5344CB8AC3E}">
        <p14:creationId xmlns:p14="http://schemas.microsoft.com/office/powerpoint/2010/main" val="2826515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F5894-8096-4EB1-908D-D28A7DDBFB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7B69A238-25D8-4C81-84DC-08165A5A14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258E4BFD-7C05-4A7D-B5C0-00AC4C126D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E185E3E-7896-4CD2-95FF-AACD45E1CFBA}"/>
              </a:ext>
            </a:extLst>
          </p:cNvPr>
          <p:cNvSpPr>
            <a:spLocks noGrp="1"/>
          </p:cNvSpPr>
          <p:nvPr>
            <p:ph type="dt" sz="half" idx="10"/>
          </p:nvPr>
        </p:nvSpPr>
        <p:spPr/>
        <p:txBody>
          <a:bodyPr/>
          <a:lstStyle/>
          <a:p>
            <a:fld id="{D97AAAB3-C676-40E7-88AB-76B8E3DCC028}" type="datetimeFigureOut">
              <a:rPr lang="en-US" smtClean="0"/>
              <a:t>29/3/2020</a:t>
            </a:fld>
            <a:endParaRPr lang="en-US"/>
          </a:p>
        </p:txBody>
      </p:sp>
      <p:sp>
        <p:nvSpPr>
          <p:cNvPr id="6" name="Footer Placeholder 5">
            <a:extLst>
              <a:ext uri="{FF2B5EF4-FFF2-40B4-BE49-F238E27FC236}">
                <a16:creationId xmlns:a16="http://schemas.microsoft.com/office/drawing/2014/main" id="{98FB49C1-983B-4DED-8D4B-5F49778427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F8CDB2-EB42-4EC6-B84B-84150FE65FD5}"/>
              </a:ext>
            </a:extLst>
          </p:cNvPr>
          <p:cNvSpPr>
            <a:spLocks noGrp="1"/>
          </p:cNvSpPr>
          <p:nvPr>
            <p:ph type="sldNum" sz="quarter" idx="12"/>
          </p:nvPr>
        </p:nvSpPr>
        <p:spPr/>
        <p:txBody>
          <a:bodyPr/>
          <a:lstStyle/>
          <a:p>
            <a:fld id="{B5ADF68E-ECAC-4B7A-A2F5-692D4FD8F7EF}" type="slidenum">
              <a:rPr lang="en-US" smtClean="0"/>
              <a:t>‹#›</a:t>
            </a:fld>
            <a:endParaRPr lang="en-US"/>
          </a:p>
        </p:txBody>
      </p:sp>
    </p:spTree>
    <p:extLst>
      <p:ext uri="{BB962C8B-B14F-4D97-AF65-F5344CB8AC3E}">
        <p14:creationId xmlns:p14="http://schemas.microsoft.com/office/powerpoint/2010/main" val="2070469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A8469-29B2-4AE0-B3C6-D4E5AEB835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66E34C80-5340-4BFC-947E-D37300A500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1587C806-194D-43DA-8D2C-7589F918AD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7A366CE-EFA4-475F-98F3-F1EB3E232765}"/>
              </a:ext>
            </a:extLst>
          </p:cNvPr>
          <p:cNvSpPr>
            <a:spLocks noGrp="1"/>
          </p:cNvSpPr>
          <p:nvPr>
            <p:ph type="dt" sz="half" idx="10"/>
          </p:nvPr>
        </p:nvSpPr>
        <p:spPr/>
        <p:txBody>
          <a:bodyPr/>
          <a:lstStyle/>
          <a:p>
            <a:fld id="{D97AAAB3-C676-40E7-88AB-76B8E3DCC028}" type="datetimeFigureOut">
              <a:rPr lang="en-US" smtClean="0"/>
              <a:t>29/3/2020</a:t>
            </a:fld>
            <a:endParaRPr lang="en-US"/>
          </a:p>
        </p:txBody>
      </p:sp>
      <p:sp>
        <p:nvSpPr>
          <p:cNvPr id="6" name="Footer Placeholder 5">
            <a:extLst>
              <a:ext uri="{FF2B5EF4-FFF2-40B4-BE49-F238E27FC236}">
                <a16:creationId xmlns:a16="http://schemas.microsoft.com/office/drawing/2014/main" id="{BC4AA578-77C4-44F1-9BC3-F0039D18F2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939528-4DE6-4107-A5E5-29960D358A68}"/>
              </a:ext>
            </a:extLst>
          </p:cNvPr>
          <p:cNvSpPr>
            <a:spLocks noGrp="1"/>
          </p:cNvSpPr>
          <p:nvPr>
            <p:ph type="sldNum" sz="quarter" idx="12"/>
          </p:nvPr>
        </p:nvSpPr>
        <p:spPr/>
        <p:txBody>
          <a:bodyPr/>
          <a:lstStyle/>
          <a:p>
            <a:fld id="{B5ADF68E-ECAC-4B7A-A2F5-692D4FD8F7EF}" type="slidenum">
              <a:rPr lang="en-US" smtClean="0"/>
              <a:t>‹#›</a:t>
            </a:fld>
            <a:endParaRPr lang="en-US"/>
          </a:p>
        </p:txBody>
      </p:sp>
    </p:spTree>
    <p:extLst>
      <p:ext uri="{BB962C8B-B14F-4D97-AF65-F5344CB8AC3E}">
        <p14:creationId xmlns:p14="http://schemas.microsoft.com/office/powerpoint/2010/main" val="2472430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B96FF5-DD52-48E2-9C71-05E2430A47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1F48ECC5-E82E-4065-BBA4-A34B1BCE3A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5557DC83-2270-45C2-BFA1-710AABB7C4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7AAAB3-C676-40E7-88AB-76B8E3DCC028}" type="datetimeFigureOut">
              <a:rPr lang="en-US" smtClean="0"/>
              <a:t>29/3/2020</a:t>
            </a:fld>
            <a:endParaRPr lang="en-US"/>
          </a:p>
        </p:txBody>
      </p:sp>
      <p:sp>
        <p:nvSpPr>
          <p:cNvPr id="5" name="Footer Placeholder 4">
            <a:extLst>
              <a:ext uri="{FF2B5EF4-FFF2-40B4-BE49-F238E27FC236}">
                <a16:creationId xmlns:a16="http://schemas.microsoft.com/office/drawing/2014/main" id="{BC365ED7-D087-4015-BE85-945AC2E012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FC58BC-E113-4FD5-9432-E82BF361D0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ADF68E-ECAC-4B7A-A2F5-692D4FD8F7EF}" type="slidenum">
              <a:rPr lang="en-US" smtClean="0"/>
              <a:t>‹#›</a:t>
            </a:fld>
            <a:endParaRPr lang="en-US"/>
          </a:p>
        </p:txBody>
      </p:sp>
    </p:spTree>
    <p:extLst>
      <p:ext uri="{BB962C8B-B14F-4D97-AF65-F5344CB8AC3E}">
        <p14:creationId xmlns:p14="http://schemas.microsoft.com/office/powerpoint/2010/main" val="40971011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2CFD5A-07F2-4329-9B03-5D3226E14785}"/>
              </a:ext>
            </a:extLst>
          </p:cNvPr>
          <p:cNvSpPr/>
          <p:nvPr/>
        </p:nvSpPr>
        <p:spPr>
          <a:xfrm>
            <a:off x="-46892" y="0"/>
            <a:ext cx="12238892" cy="6858000"/>
          </a:xfrm>
          <a:prstGeom prst="rect">
            <a:avLst/>
          </a:prstGeom>
          <a:solidFill>
            <a:srgbClr val="66FFCC"/>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rgbClr val="FF0000"/>
              </a:solidFill>
            </a:endParaRPr>
          </a:p>
        </p:txBody>
      </p:sp>
      <p:sp>
        <p:nvSpPr>
          <p:cNvPr id="5" name="Title 1">
            <a:extLst>
              <a:ext uri="{FF2B5EF4-FFF2-40B4-BE49-F238E27FC236}">
                <a16:creationId xmlns:a16="http://schemas.microsoft.com/office/drawing/2014/main" id="{866DC84D-58C5-48BD-8E83-C5B33752DADD}"/>
              </a:ext>
            </a:extLst>
          </p:cNvPr>
          <p:cNvSpPr txBox="1">
            <a:spLocks/>
          </p:cNvSpPr>
          <p:nvPr/>
        </p:nvSpPr>
        <p:spPr>
          <a:xfrm>
            <a:off x="435980" y="927182"/>
            <a:ext cx="11320040" cy="1015663"/>
          </a:xfrm>
          <a:prstGeom prst="rect">
            <a:avLst/>
          </a:prstGeom>
        </p:spPr>
        <p:txBody>
          <a:bodyPr wrap="square" lIns="0" tIns="0" rIns="0" bIns="0" anchor="t" anchorCtr="0">
            <a:spAutoFit/>
          </a:bodyPr>
          <a:lstStyle>
            <a:lvl1pPr algn="l" defTabSz="1828800" rtl="0" eaLnBrk="1" latinLnBrk="0" hangingPunct="1">
              <a:lnSpc>
                <a:spcPct val="90000"/>
              </a:lnSpc>
              <a:spcBef>
                <a:spcPct val="0"/>
              </a:spcBef>
              <a:buNone/>
              <a:defRPr sz="7200" b="1" kern="120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pPr algn="ctr">
              <a:lnSpc>
                <a:spcPct val="100000"/>
              </a:lnSpc>
            </a:pPr>
            <a:r>
              <a:rPr lang="en-US" sz="6600">
                <a:solidFill>
                  <a:schemeClr val="bg1"/>
                </a:solidFill>
              </a:rPr>
              <a:t> Giới Thiệu Qu</a:t>
            </a:r>
            <a:r>
              <a:rPr lang="en-US" sz="6600">
                <a:solidFill>
                  <a:srgbClr val="0070C0"/>
                </a:solidFill>
              </a:rPr>
              <a:t>y Hoạch Động</a:t>
            </a:r>
            <a:endParaRPr lang="en-US" sz="6600" dirty="0">
              <a:solidFill>
                <a:srgbClr val="0070C0"/>
              </a:solidFill>
            </a:endParaRPr>
          </a:p>
        </p:txBody>
      </p:sp>
      <p:grpSp>
        <p:nvGrpSpPr>
          <p:cNvPr id="7" name="Group 6">
            <a:extLst>
              <a:ext uri="{FF2B5EF4-FFF2-40B4-BE49-F238E27FC236}">
                <a16:creationId xmlns:a16="http://schemas.microsoft.com/office/drawing/2014/main" id="{9EF18AAC-1676-4B00-8CCD-AD898258D0F9}"/>
              </a:ext>
            </a:extLst>
          </p:cNvPr>
          <p:cNvGrpSpPr/>
          <p:nvPr/>
        </p:nvGrpSpPr>
        <p:grpSpPr>
          <a:xfrm>
            <a:off x="810225" y="2050996"/>
            <a:ext cx="10731664" cy="78745"/>
            <a:chOff x="3270614" y="3002280"/>
            <a:chExt cx="1726836" cy="152400"/>
          </a:xfrm>
          <a:solidFill>
            <a:schemeClr val="accent3"/>
          </a:solidFill>
        </p:grpSpPr>
        <p:sp>
          <p:nvSpPr>
            <p:cNvPr id="8" name="Rectangle 7">
              <a:extLst>
                <a:ext uri="{FF2B5EF4-FFF2-40B4-BE49-F238E27FC236}">
                  <a16:creationId xmlns:a16="http://schemas.microsoft.com/office/drawing/2014/main" id="{FB278E62-80F1-4962-BD71-89DF92527904}"/>
                </a:ext>
              </a:extLst>
            </p:cNvPr>
            <p:cNvSpPr/>
            <p:nvPr/>
          </p:nvSpPr>
          <p:spPr>
            <a:xfrm>
              <a:off x="4121150" y="3002280"/>
              <a:ext cx="8763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30B9906-A91F-4D6D-B421-6CB3016AC1E5}"/>
                </a:ext>
              </a:extLst>
            </p:cNvPr>
            <p:cNvSpPr/>
            <p:nvPr/>
          </p:nvSpPr>
          <p:spPr>
            <a:xfrm>
              <a:off x="3270614" y="3002280"/>
              <a:ext cx="850536" cy="1524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grpSp>
      <p:grpSp>
        <p:nvGrpSpPr>
          <p:cNvPr id="10" name="Group 9">
            <a:extLst>
              <a:ext uri="{FF2B5EF4-FFF2-40B4-BE49-F238E27FC236}">
                <a16:creationId xmlns:a16="http://schemas.microsoft.com/office/drawing/2014/main" id="{5D4ECBD1-C974-4A77-A620-6CB732B3F564}"/>
              </a:ext>
            </a:extLst>
          </p:cNvPr>
          <p:cNvGrpSpPr/>
          <p:nvPr/>
        </p:nvGrpSpPr>
        <p:grpSpPr>
          <a:xfrm>
            <a:off x="810225" y="3276598"/>
            <a:ext cx="1676400" cy="78745"/>
            <a:chOff x="3244850" y="3002280"/>
            <a:chExt cx="1752600" cy="152400"/>
          </a:xfrm>
          <a:solidFill>
            <a:schemeClr val="accent3"/>
          </a:solidFill>
        </p:grpSpPr>
        <p:sp>
          <p:nvSpPr>
            <p:cNvPr id="11" name="Rectangle 10">
              <a:extLst>
                <a:ext uri="{FF2B5EF4-FFF2-40B4-BE49-F238E27FC236}">
                  <a16:creationId xmlns:a16="http://schemas.microsoft.com/office/drawing/2014/main" id="{C7EB2171-0517-4F1C-B56C-A7BB81AAFC03}"/>
                </a:ext>
              </a:extLst>
            </p:cNvPr>
            <p:cNvSpPr/>
            <p:nvPr/>
          </p:nvSpPr>
          <p:spPr>
            <a:xfrm>
              <a:off x="4121150" y="3002280"/>
              <a:ext cx="876300" cy="1524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DB8BA9-08DD-4BE4-AF8F-E8358AFE4183}"/>
                </a:ext>
              </a:extLst>
            </p:cNvPr>
            <p:cNvSpPr/>
            <p:nvPr/>
          </p:nvSpPr>
          <p:spPr>
            <a:xfrm>
              <a:off x="3244850" y="3002280"/>
              <a:ext cx="8763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37A6E18B-2870-45AC-BB23-D31D592E0847}"/>
              </a:ext>
            </a:extLst>
          </p:cNvPr>
          <p:cNvSpPr txBox="1"/>
          <p:nvPr/>
        </p:nvSpPr>
        <p:spPr>
          <a:xfrm>
            <a:off x="2652652" y="3069748"/>
            <a:ext cx="1907773" cy="492443"/>
          </a:xfrm>
          <a:prstGeom prst="rect">
            <a:avLst/>
          </a:prstGeom>
          <a:noFill/>
        </p:spPr>
        <p:txBody>
          <a:bodyPr wrap="square" lIns="0" tIns="0" rIns="0" bIns="0" rtlCol="0">
            <a:spAutoFit/>
          </a:bodyPr>
          <a:lstStyle/>
          <a:p>
            <a:r>
              <a:rPr lang="en-US" sz="3200" b="1">
                <a:solidFill>
                  <a:schemeClr val="bg1"/>
                </a:solidFill>
                <a:latin typeface="Open Sans" panose="020B0606030504020204" pitchFamily="34" charset="0"/>
                <a:ea typeface="Open Sans" panose="020B0606030504020204" pitchFamily="34" charset="0"/>
                <a:cs typeface="Open Sans" panose="020B0606030504020204" pitchFamily="34" charset="0"/>
              </a:rPr>
              <a:t>Mục Tiêu: </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14">
            <a:extLst>
              <a:ext uri="{FF2B5EF4-FFF2-40B4-BE49-F238E27FC236}">
                <a16:creationId xmlns:a16="http://schemas.microsoft.com/office/drawing/2014/main" id="{F3DEA130-3264-48D2-A351-2FD87059E5F9}"/>
              </a:ext>
            </a:extLst>
          </p:cNvPr>
          <p:cNvSpPr txBox="1"/>
          <p:nvPr/>
        </p:nvSpPr>
        <p:spPr>
          <a:xfrm>
            <a:off x="2652652" y="3988172"/>
            <a:ext cx="8727416" cy="492443"/>
          </a:xfrm>
          <a:prstGeom prst="rect">
            <a:avLst/>
          </a:prstGeom>
          <a:noFill/>
        </p:spPr>
        <p:txBody>
          <a:bodyPr wrap="square" lIns="0" tIns="0" rIns="0" bIns="0" rtlCol="0">
            <a:spAutoFit/>
          </a:bodyPr>
          <a:lstStyle/>
          <a:p>
            <a:r>
              <a:rPr lang="en-US" sz="3200" b="1">
                <a:solidFill>
                  <a:srgbClr val="0070C0"/>
                </a:solidFill>
                <a:latin typeface="Open Sans" panose="020B0606030504020204" pitchFamily="34" charset="0"/>
                <a:ea typeface="Open Sans" panose="020B0606030504020204" pitchFamily="34" charset="0"/>
                <a:cs typeface="Open Sans" panose="020B0606030504020204" pitchFamily="34" charset="0"/>
              </a:rPr>
              <a:t>     Hiểu và vận dụng đ</a:t>
            </a:r>
            <a:r>
              <a:rPr lang="vi-VN" sz="3200" b="1">
                <a:solidFill>
                  <a:srgbClr val="0070C0"/>
                </a:solidFill>
                <a:latin typeface="Open Sans" panose="020B0606030504020204" pitchFamily="34" charset="0"/>
                <a:ea typeface="Open Sans" panose="020B0606030504020204" pitchFamily="34" charset="0"/>
                <a:cs typeface="Open Sans" panose="020B0606030504020204" pitchFamily="34" charset="0"/>
              </a:rPr>
              <a:t>ư</a:t>
            </a:r>
            <a:r>
              <a:rPr lang="en-US" sz="3200" b="1">
                <a:solidFill>
                  <a:srgbClr val="0070C0"/>
                </a:solidFill>
                <a:latin typeface="Open Sans" panose="020B0606030504020204" pitchFamily="34" charset="0"/>
                <a:ea typeface="Open Sans" panose="020B0606030504020204" pitchFamily="34" charset="0"/>
                <a:cs typeface="Open Sans" panose="020B0606030504020204" pitchFamily="34" charset="0"/>
              </a:rPr>
              <a:t>ợc một số bài c</a:t>
            </a:r>
            <a:r>
              <a:rPr lang="vi-VN" sz="3200" b="1">
                <a:solidFill>
                  <a:srgbClr val="0070C0"/>
                </a:solidFill>
                <a:latin typeface="Open Sans" panose="020B0606030504020204" pitchFamily="34" charset="0"/>
                <a:ea typeface="Open Sans" panose="020B0606030504020204" pitchFamily="34" charset="0"/>
                <a:cs typeface="Open Sans" panose="020B0606030504020204" pitchFamily="34" charset="0"/>
              </a:rPr>
              <a:t>ơ</a:t>
            </a:r>
            <a:r>
              <a:rPr lang="en-US" sz="3200" b="1">
                <a:solidFill>
                  <a:srgbClr val="0070C0"/>
                </a:solidFill>
                <a:latin typeface="Open Sans" panose="020B0606030504020204" pitchFamily="34" charset="0"/>
                <a:ea typeface="Open Sans" panose="020B0606030504020204" pitchFamily="34" charset="0"/>
                <a:cs typeface="Open Sans" panose="020B0606030504020204" pitchFamily="34" charset="0"/>
              </a:rPr>
              <a:t> bản</a:t>
            </a:r>
            <a:endParaRPr lang="en-US" sz="3200" b="1" dirty="0">
              <a:solidFill>
                <a:srgbClr val="0070C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TextBox 16">
            <a:extLst>
              <a:ext uri="{FF2B5EF4-FFF2-40B4-BE49-F238E27FC236}">
                <a16:creationId xmlns:a16="http://schemas.microsoft.com/office/drawing/2014/main" id="{A8AB7FAF-C712-4085-A84C-F2B3DF05BC90}"/>
              </a:ext>
            </a:extLst>
          </p:cNvPr>
          <p:cNvSpPr txBox="1"/>
          <p:nvPr/>
        </p:nvSpPr>
        <p:spPr>
          <a:xfrm>
            <a:off x="2652652" y="4906596"/>
            <a:ext cx="7959991" cy="492443"/>
          </a:xfrm>
          <a:prstGeom prst="rect">
            <a:avLst/>
          </a:prstGeom>
          <a:noFill/>
        </p:spPr>
        <p:txBody>
          <a:bodyPr wrap="square" lIns="0" tIns="0" rIns="0" bIns="0" rtlCol="0">
            <a:spAutoFit/>
          </a:bodyPr>
          <a:lstStyle/>
          <a:p>
            <a:r>
              <a:rPr lang="en-US" sz="3200" b="1">
                <a:solidFill>
                  <a:srgbClr val="0070C0"/>
                </a:solidFill>
                <a:latin typeface="Open Sans" panose="020B0606030504020204" pitchFamily="34" charset="0"/>
                <a:ea typeface="Open Sans" panose="020B0606030504020204" pitchFamily="34" charset="0"/>
                <a:cs typeface="Open Sans" panose="020B0606030504020204" pitchFamily="34" charset="0"/>
              </a:rPr>
              <a:t>     Nắm đ</a:t>
            </a:r>
            <a:r>
              <a:rPr lang="vi-VN" sz="3200" b="1">
                <a:solidFill>
                  <a:srgbClr val="0070C0"/>
                </a:solidFill>
                <a:latin typeface="Open Sans" panose="020B0606030504020204" pitchFamily="34" charset="0"/>
                <a:ea typeface="Open Sans" panose="020B0606030504020204" pitchFamily="34" charset="0"/>
                <a:cs typeface="Open Sans" panose="020B0606030504020204" pitchFamily="34" charset="0"/>
              </a:rPr>
              <a:t>ư</a:t>
            </a:r>
            <a:r>
              <a:rPr lang="en-US" sz="3200" b="1">
                <a:solidFill>
                  <a:srgbClr val="0070C0"/>
                </a:solidFill>
                <a:latin typeface="Open Sans" panose="020B0606030504020204" pitchFamily="34" charset="0"/>
                <a:ea typeface="Open Sans" panose="020B0606030504020204" pitchFamily="34" charset="0"/>
                <a:cs typeface="Open Sans" panose="020B0606030504020204" pitchFamily="34" charset="0"/>
              </a:rPr>
              <a:t>ợc cách tiếp cận bài toán</a:t>
            </a:r>
            <a:endParaRPr lang="en-US" sz="3200" b="1" dirty="0">
              <a:solidFill>
                <a:srgbClr val="0070C0"/>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22" name="Group 21">
            <a:extLst>
              <a:ext uri="{FF2B5EF4-FFF2-40B4-BE49-F238E27FC236}">
                <a16:creationId xmlns:a16="http://schemas.microsoft.com/office/drawing/2014/main" id="{D2CE4B56-21AF-4566-8960-25C941D3F27B}"/>
              </a:ext>
            </a:extLst>
          </p:cNvPr>
          <p:cNvGrpSpPr/>
          <p:nvPr/>
        </p:nvGrpSpPr>
        <p:grpSpPr>
          <a:xfrm flipV="1">
            <a:off x="2652652" y="4247174"/>
            <a:ext cx="363255" cy="45719"/>
            <a:chOff x="3244850" y="3002280"/>
            <a:chExt cx="1752600" cy="152400"/>
          </a:xfrm>
          <a:solidFill>
            <a:schemeClr val="accent3"/>
          </a:solidFill>
        </p:grpSpPr>
        <p:sp>
          <p:nvSpPr>
            <p:cNvPr id="23" name="Rectangle 22">
              <a:extLst>
                <a:ext uri="{FF2B5EF4-FFF2-40B4-BE49-F238E27FC236}">
                  <a16:creationId xmlns:a16="http://schemas.microsoft.com/office/drawing/2014/main" id="{D38D2651-DC5E-43D9-8103-F941318A9E7C}"/>
                </a:ext>
              </a:extLst>
            </p:cNvPr>
            <p:cNvSpPr/>
            <p:nvPr/>
          </p:nvSpPr>
          <p:spPr>
            <a:xfrm>
              <a:off x="4121150" y="3002280"/>
              <a:ext cx="8763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B16E6C3-CEF0-447B-AA51-132DD76BA5EC}"/>
                </a:ext>
              </a:extLst>
            </p:cNvPr>
            <p:cNvSpPr/>
            <p:nvPr/>
          </p:nvSpPr>
          <p:spPr>
            <a:xfrm>
              <a:off x="3244850" y="3002280"/>
              <a:ext cx="876300" cy="1524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E7B5C8E4-C54E-4379-BC44-FB71F4B4CE66}"/>
              </a:ext>
            </a:extLst>
          </p:cNvPr>
          <p:cNvGrpSpPr/>
          <p:nvPr/>
        </p:nvGrpSpPr>
        <p:grpSpPr>
          <a:xfrm flipV="1">
            <a:off x="2652653" y="5129957"/>
            <a:ext cx="363255" cy="45719"/>
            <a:chOff x="3244850" y="3002280"/>
            <a:chExt cx="1752600" cy="152400"/>
          </a:xfrm>
          <a:solidFill>
            <a:schemeClr val="accent3"/>
          </a:solidFill>
        </p:grpSpPr>
        <p:sp>
          <p:nvSpPr>
            <p:cNvPr id="26" name="Rectangle 25">
              <a:extLst>
                <a:ext uri="{FF2B5EF4-FFF2-40B4-BE49-F238E27FC236}">
                  <a16:creationId xmlns:a16="http://schemas.microsoft.com/office/drawing/2014/main" id="{B86A5083-C3F2-41C3-B591-4D5B992247B1}"/>
                </a:ext>
              </a:extLst>
            </p:cNvPr>
            <p:cNvSpPr/>
            <p:nvPr/>
          </p:nvSpPr>
          <p:spPr>
            <a:xfrm>
              <a:off x="4121150" y="3002280"/>
              <a:ext cx="8763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CD534D6-5C2B-4263-8E2A-E11D5181F258}"/>
                </a:ext>
              </a:extLst>
            </p:cNvPr>
            <p:cNvSpPr/>
            <p:nvPr/>
          </p:nvSpPr>
          <p:spPr>
            <a:xfrm>
              <a:off x="3244850" y="3002280"/>
              <a:ext cx="876300" cy="1524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4833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8960" y="2054046"/>
            <a:ext cx="11338560" cy="2660194"/>
          </a:xfrm>
        </p:spPr>
        <p:txBody>
          <a:bodyPr>
            <a:noAutofit/>
          </a:bodyPr>
          <a:lstStyle/>
          <a:p>
            <a:pPr marL="0" indent="0">
              <a:lnSpc>
                <a:spcPct val="170000"/>
              </a:lnSpc>
              <a:buNone/>
            </a:pPr>
            <a:r>
              <a:rPr lang="en-US" sz="3600" b="1">
                <a:solidFill>
                  <a:srgbClr val="0070C0"/>
                </a:solidFill>
              </a:rPr>
              <a:t>Từ Ví Dụ 1 ta </a:t>
            </a:r>
            <a:r>
              <a:rPr lang="en-US" sz="3600" b="1" dirty="0">
                <a:solidFill>
                  <a:srgbClr val="0070C0"/>
                </a:solidFill>
              </a:rPr>
              <a:t>cũng có </a:t>
            </a:r>
            <a:r>
              <a:rPr lang="en-US" sz="3600" b="1">
                <a:solidFill>
                  <a:srgbClr val="0070C0"/>
                </a:solidFill>
              </a:rPr>
              <a:t>thể hiểu:</a:t>
            </a:r>
            <a:endParaRPr lang="en-US" sz="3600" dirty="0"/>
          </a:p>
          <a:p>
            <a:pPr marL="0" indent="0">
              <a:lnSpc>
                <a:spcPct val="170000"/>
              </a:lnSpc>
              <a:buNone/>
            </a:pPr>
            <a:r>
              <a:rPr lang="vi-VN" sz="3600" dirty="0"/>
              <a:t>Quy hoạch động = Chia để trị + Mảng (lưu lại kết </a:t>
            </a:r>
            <a:r>
              <a:rPr lang="vi-VN" sz="3600"/>
              <a:t>quả)</a:t>
            </a:r>
            <a:endParaRPr lang="en-US" sz="3600" dirty="0"/>
          </a:p>
        </p:txBody>
      </p:sp>
      <p:sp>
        <p:nvSpPr>
          <p:cNvPr id="4" name="Rectangle: Rounded Corners 3">
            <a:extLst>
              <a:ext uri="{FF2B5EF4-FFF2-40B4-BE49-F238E27FC236}">
                <a16:creationId xmlns:a16="http://schemas.microsoft.com/office/drawing/2014/main" id="{91B34E96-9891-4CC7-A4CA-7E90675E9F4D}"/>
              </a:ext>
            </a:extLst>
          </p:cNvPr>
          <p:cNvSpPr/>
          <p:nvPr/>
        </p:nvSpPr>
        <p:spPr>
          <a:xfrm>
            <a:off x="-223520" y="213360"/>
            <a:ext cx="3474720" cy="953383"/>
          </a:xfrm>
          <a:prstGeom prst="roundRect">
            <a:avLst/>
          </a:prstGeom>
          <a:solidFill>
            <a:srgbClr val="66FFCC"/>
          </a:solidFill>
          <a:ln>
            <a:solidFill>
              <a:srgbClr val="66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TextBox 4">
            <a:extLst>
              <a:ext uri="{FF2B5EF4-FFF2-40B4-BE49-F238E27FC236}">
                <a16:creationId xmlns:a16="http://schemas.microsoft.com/office/drawing/2014/main" id="{28776885-25D8-46E7-B7AA-76CBE8126829}"/>
              </a:ext>
            </a:extLst>
          </p:cNvPr>
          <p:cNvSpPr txBox="1"/>
          <p:nvPr/>
        </p:nvSpPr>
        <p:spPr>
          <a:xfrm>
            <a:off x="193040" y="336108"/>
            <a:ext cx="8859520" cy="707886"/>
          </a:xfrm>
          <a:prstGeom prst="rect">
            <a:avLst/>
          </a:prstGeom>
          <a:noFill/>
          <a:ln>
            <a:noFill/>
          </a:ln>
        </p:spPr>
        <p:txBody>
          <a:bodyPr wrap="square" rtlCol="0">
            <a:spAutoFit/>
          </a:bodyPr>
          <a:lstStyle/>
          <a:p>
            <a:r>
              <a:rPr lang="en-US" sz="4000" b="1">
                <a:solidFill>
                  <a:schemeClr val="bg1"/>
                </a:solidFill>
              </a:rPr>
              <a:t>Kết Luận</a:t>
            </a:r>
            <a:endParaRPr lang="vi-VN" sz="4000" b="1">
              <a:solidFill>
                <a:schemeClr val="bg1"/>
              </a:solidFill>
            </a:endParaRPr>
          </a:p>
        </p:txBody>
      </p:sp>
    </p:spTree>
    <p:extLst>
      <p:ext uri="{BB962C8B-B14F-4D97-AF65-F5344CB8AC3E}">
        <p14:creationId xmlns:p14="http://schemas.microsoft.com/office/powerpoint/2010/main" val="1988033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4240" y="1605234"/>
            <a:ext cx="10535920" cy="2855006"/>
          </a:xfrm>
        </p:spPr>
        <p:txBody>
          <a:bodyPr>
            <a:noAutofit/>
          </a:bodyPr>
          <a:lstStyle/>
          <a:p>
            <a:pPr algn="just">
              <a:lnSpc>
                <a:spcPct val="100000"/>
              </a:lnSpc>
            </a:pPr>
            <a:r>
              <a:rPr lang="vi-VN" sz="3600" dirty="0">
                <a:solidFill>
                  <a:srgbClr val="0070C0"/>
                </a:solidFill>
              </a:rPr>
              <a:t>Cho một dãy số nguyên gồm N </a:t>
            </a:r>
            <a:r>
              <a:rPr lang="vi-VN" sz="3600">
                <a:solidFill>
                  <a:srgbClr val="0070C0"/>
                </a:solidFill>
              </a:rPr>
              <a:t>phần tử A</a:t>
            </a:r>
            <a:r>
              <a:rPr lang="vi-VN" sz="3600" dirty="0">
                <a:solidFill>
                  <a:srgbClr val="0070C0"/>
                </a:solidFill>
              </a:rPr>
              <a:t>[</a:t>
            </a:r>
            <a:r>
              <a:rPr lang="vi-VN" sz="3600">
                <a:solidFill>
                  <a:srgbClr val="0070C0"/>
                </a:solidFill>
              </a:rPr>
              <a:t>1],A</a:t>
            </a:r>
            <a:r>
              <a:rPr lang="vi-VN" sz="3600" dirty="0">
                <a:solidFill>
                  <a:srgbClr val="0070C0"/>
                </a:solidFill>
              </a:rPr>
              <a:t>[</a:t>
            </a:r>
            <a:r>
              <a:rPr lang="vi-VN" sz="3600">
                <a:solidFill>
                  <a:srgbClr val="0070C0"/>
                </a:solidFill>
              </a:rPr>
              <a:t>2],...A</a:t>
            </a:r>
            <a:r>
              <a:rPr lang="vi-VN" sz="3600" dirty="0">
                <a:solidFill>
                  <a:srgbClr val="0070C0"/>
                </a:solidFill>
              </a:rPr>
              <a:t>[</a:t>
            </a:r>
            <a:r>
              <a:rPr lang="vi-VN" sz="3600">
                <a:solidFill>
                  <a:srgbClr val="0070C0"/>
                </a:solidFill>
              </a:rPr>
              <a:t>N]. Biết </a:t>
            </a:r>
            <a:r>
              <a:rPr lang="vi-VN" sz="3600" dirty="0">
                <a:solidFill>
                  <a:srgbClr val="0070C0"/>
                </a:solidFill>
              </a:rPr>
              <a:t>rằng dãy con tăng đơn </a:t>
            </a:r>
            <a:r>
              <a:rPr lang="vi-VN" sz="3600">
                <a:solidFill>
                  <a:srgbClr val="0070C0"/>
                </a:solidFill>
              </a:rPr>
              <a:t>điệu là 1 dãy A</a:t>
            </a:r>
            <a:r>
              <a:rPr lang="vi-VN" sz="3600" dirty="0">
                <a:solidFill>
                  <a:srgbClr val="0070C0"/>
                </a:solidFill>
              </a:rPr>
              <a:t>[</a:t>
            </a:r>
            <a:r>
              <a:rPr lang="vi-VN" sz="3600">
                <a:solidFill>
                  <a:srgbClr val="0070C0"/>
                </a:solidFill>
              </a:rPr>
              <a:t>i</a:t>
            </a:r>
            <a:r>
              <a:rPr lang="vi-VN" sz="3600" baseline="-25000">
                <a:solidFill>
                  <a:srgbClr val="0070C0"/>
                </a:solidFill>
              </a:rPr>
              <a:t>1</a:t>
            </a:r>
            <a:r>
              <a:rPr lang="vi-VN" sz="3600">
                <a:solidFill>
                  <a:srgbClr val="0070C0"/>
                </a:solidFill>
              </a:rPr>
              <a:t>],...A</a:t>
            </a:r>
            <a:r>
              <a:rPr lang="vi-VN" sz="3600" dirty="0">
                <a:solidFill>
                  <a:srgbClr val="0070C0"/>
                </a:solidFill>
              </a:rPr>
              <a:t>[i</a:t>
            </a:r>
            <a:r>
              <a:rPr lang="vi-VN" sz="3600" baseline="-25000" dirty="0">
                <a:solidFill>
                  <a:srgbClr val="0070C0"/>
                </a:solidFill>
              </a:rPr>
              <a:t>k</a:t>
            </a:r>
            <a:r>
              <a:rPr lang="vi-VN" sz="3600" dirty="0">
                <a:solidFill>
                  <a:srgbClr val="0070C0"/>
                </a:solidFill>
              </a:rPr>
              <a:t>] </a:t>
            </a:r>
            <a:r>
              <a:rPr lang="vi-VN" sz="3600">
                <a:solidFill>
                  <a:srgbClr val="0070C0"/>
                </a:solidFill>
              </a:rPr>
              <a:t>thỏa mãn i</a:t>
            </a:r>
            <a:r>
              <a:rPr lang="vi-VN" sz="3600" baseline="-25000">
                <a:solidFill>
                  <a:srgbClr val="0070C0"/>
                </a:solidFill>
              </a:rPr>
              <a:t>1</a:t>
            </a:r>
            <a:r>
              <a:rPr lang="vi-VN" sz="3600">
                <a:solidFill>
                  <a:srgbClr val="0070C0"/>
                </a:solidFill>
              </a:rPr>
              <a:t>&lt;i</a:t>
            </a:r>
            <a:r>
              <a:rPr lang="vi-VN" sz="3600" baseline="-25000">
                <a:solidFill>
                  <a:srgbClr val="0070C0"/>
                </a:solidFill>
              </a:rPr>
              <a:t>2</a:t>
            </a:r>
            <a:r>
              <a:rPr lang="vi-VN" sz="3600">
                <a:solidFill>
                  <a:srgbClr val="0070C0"/>
                </a:solidFill>
              </a:rPr>
              <a:t>&lt;...&lt;i</a:t>
            </a:r>
            <a:r>
              <a:rPr lang="vi-VN" sz="3600" baseline="-25000">
                <a:solidFill>
                  <a:srgbClr val="0070C0"/>
                </a:solidFill>
              </a:rPr>
              <a:t>k</a:t>
            </a:r>
            <a:r>
              <a:rPr lang="vi-VN" sz="3600" dirty="0">
                <a:solidFill>
                  <a:srgbClr val="0070C0"/>
                </a:solidFill>
              </a:rPr>
              <a:t> và A[i</a:t>
            </a:r>
            <a:r>
              <a:rPr lang="vi-VN" sz="3600" baseline="-25000" dirty="0">
                <a:solidFill>
                  <a:srgbClr val="0070C0"/>
                </a:solidFill>
              </a:rPr>
              <a:t>1</a:t>
            </a:r>
            <a:r>
              <a:rPr lang="vi-VN" sz="3600" dirty="0">
                <a:solidFill>
                  <a:srgbClr val="0070C0"/>
                </a:solidFill>
              </a:rPr>
              <a:t>] &lt; A[i</a:t>
            </a:r>
            <a:r>
              <a:rPr lang="vi-VN" sz="3600" baseline="-25000" dirty="0">
                <a:solidFill>
                  <a:srgbClr val="0070C0"/>
                </a:solidFill>
              </a:rPr>
              <a:t>2</a:t>
            </a:r>
            <a:r>
              <a:rPr lang="vi-VN" sz="3600">
                <a:solidFill>
                  <a:srgbClr val="0070C0"/>
                </a:solidFill>
              </a:rPr>
              <a:t>] &lt;...&lt; </a:t>
            </a:r>
            <a:r>
              <a:rPr lang="vi-VN" sz="3600" dirty="0">
                <a:solidFill>
                  <a:srgbClr val="0070C0"/>
                </a:solidFill>
              </a:rPr>
              <a:t>A[i</a:t>
            </a:r>
            <a:r>
              <a:rPr lang="vi-VN" sz="3600" baseline="-25000" dirty="0">
                <a:solidFill>
                  <a:srgbClr val="0070C0"/>
                </a:solidFill>
              </a:rPr>
              <a:t>k</a:t>
            </a:r>
            <a:r>
              <a:rPr lang="vi-VN" sz="3600" dirty="0">
                <a:solidFill>
                  <a:srgbClr val="0070C0"/>
                </a:solidFill>
              </a:rPr>
              <a:t>]. Hãy cho biết dãy con tăng đơn điệu dài nhất của dãy này có bao nhiêu phần tử?</a:t>
            </a:r>
            <a:br>
              <a:rPr lang="vi-VN" sz="3600" dirty="0">
                <a:solidFill>
                  <a:srgbClr val="0070C0"/>
                </a:solidFill>
              </a:rPr>
            </a:br>
            <a:endParaRPr lang="en-US" sz="3600" dirty="0">
              <a:solidFill>
                <a:srgbClr val="0070C0"/>
              </a:solidFill>
            </a:endParaRPr>
          </a:p>
        </p:txBody>
      </p:sp>
      <p:pic>
        <p:nvPicPr>
          <p:cNvPr id="6" name="Picture 5"/>
          <p:cNvPicPr>
            <a:picLocks noChangeAspect="1"/>
          </p:cNvPicPr>
          <p:nvPr/>
        </p:nvPicPr>
        <p:blipFill>
          <a:blip r:embed="rId2"/>
          <a:stretch>
            <a:fillRect/>
          </a:stretch>
        </p:blipFill>
        <p:spPr>
          <a:xfrm>
            <a:off x="1156564" y="4680934"/>
            <a:ext cx="2651978" cy="2149026"/>
          </a:xfrm>
          <a:prstGeom prst="rect">
            <a:avLst/>
          </a:prstGeom>
        </p:spPr>
      </p:pic>
      <p:sp>
        <p:nvSpPr>
          <p:cNvPr id="7" name="Rectangle 6"/>
          <p:cNvSpPr/>
          <p:nvPr/>
        </p:nvSpPr>
        <p:spPr>
          <a:xfrm>
            <a:off x="4429760" y="4680934"/>
            <a:ext cx="7010400" cy="1384995"/>
          </a:xfrm>
          <a:prstGeom prst="rect">
            <a:avLst/>
          </a:prstGeom>
        </p:spPr>
        <p:txBody>
          <a:bodyPr wrap="square">
            <a:spAutoFit/>
          </a:bodyPr>
          <a:lstStyle/>
          <a:p>
            <a:pPr algn="just"/>
            <a:r>
              <a:rPr lang="en-US" sz="2800" b="1" dirty="0">
                <a:solidFill>
                  <a:srgbClr val="555555"/>
                </a:solidFill>
                <a:latin typeface="Open Sans"/>
              </a:rPr>
              <a:t>Giải thích test ví dụ:</a:t>
            </a:r>
            <a:r>
              <a:rPr lang="en-US" sz="2800" dirty="0">
                <a:solidFill>
                  <a:srgbClr val="555555"/>
                </a:solidFill>
                <a:latin typeface="Open Sans"/>
              </a:rPr>
              <a:t> Dãy con dài nhất là dãy A[1] = 1 &lt; A[2] = 2 &lt; A[4] = 4 &lt; A[5] = 6, độ dài dãy này là 4.</a:t>
            </a:r>
            <a:endParaRPr lang="en-US" sz="2800" dirty="0"/>
          </a:p>
        </p:txBody>
      </p:sp>
      <p:sp>
        <p:nvSpPr>
          <p:cNvPr id="8" name="Rectangle: Rounded Corners 7">
            <a:extLst>
              <a:ext uri="{FF2B5EF4-FFF2-40B4-BE49-F238E27FC236}">
                <a16:creationId xmlns:a16="http://schemas.microsoft.com/office/drawing/2014/main" id="{EAF9E013-CF60-4CB3-A917-F881470CCC0E}"/>
              </a:ext>
            </a:extLst>
          </p:cNvPr>
          <p:cNvSpPr/>
          <p:nvPr/>
        </p:nvSpPr>
        <p:spPr>
          <a:xfrm>
            <a:off x="-213360" y="213359"/>
            <a:ext cx="7620000" cy="953383"/>
          </a:xfrm>
          <a:prstGeom prst="roundRect">
            <a:avLst/>
          </a:prstGeom>
          <a:solidFill>
            <a:srgbClr val="66FFCC"/>
          </a:solidFill>
          <a:ln>
            <a:solidFill>
              <a:srgbClr val="66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TextBox 8">
            <a:extLst>
              <a:ext uri="{FF2B5EF4-FFF2-40B4-BE49-F238E27FC236}">
                <a16:creationId xmlns:a16="http://schemas.microsoft.com/office/drawing/2014/main" id="{3DF57519-8081-4130-B1D4-FEB72B7C702D}"/>
              </a:ext>
            </a:extLst>
          </p:cNvPr>
          <p:cNvSpPr txBox="1"/>
          <p:nvPr/>
        </p:nvSpPr>
        <p:spPr>
          <a:xfrm>
            <a:off x="193040" y="336108"/>
            <a:ext cx="8859520" cy="707886"/>
          </a:xfrm>
          <a:prstGeom prst="rect">
            <a:avLst/>
          </a:prstGeom>
          <a:noFill/>
          <a:ln>
            <a:noFill/>
          </a:ln>
        </p:spPr>
        <p:txBody>
          <a:bodyPr wrap="square" rtlCol="0">
            <a:spAutoFit/>
          </a:bodyPr>
          <a:lstStyle/>
          <a:p>
            <a:r>
              <a:rPr lang="en-US" sz="4000" b="1">
                <a:solidFill>
                  <a:schemeClr val="bg1"/>
                </a:solidFill>
              </a:rPr>
              <a:t>   Ví Dụ 2 : Dãy con tăng dài nhất</a:t>
            </a:r>
            <a:endParaRPr lang="vi-VN" sz="4000" b="1">
              <a:solidFill>
                <a:schemeClr val="bg1"/>
              </a:solidFill>
            </a:endParaRPr>
          </a:p>
        </p:txBody>
      </p:sp>
      <p:sp>
        <p:nvSpPr>
          <p:cNvPr id="10" name="Rectangle: Rounded Corners 5">
            <a:extLst>
              <a:ext uri="{FF2B5EF4-FFF2-40B4-BE49-F238E27FC236}">
                <a16:creationId xmlns:a16="http://schemas.microsoft.com/office/drawing/2014/main" id="{22ED0176-57D9-4F51-B293-07D967F76569}"/>
              </a:ext>
            </a:extLst>
          </p:cNvPr>
          <p:cNvSpPr/>
          <p:nvPr/>
        </p:nvSpPr>
        <p:spPr>
          <a:xfrm>
            <a:off x="7213600" y="213359"/>
            <a:ext cx="4978400" cy="953383"/>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smtClean="0"/>
              <a:t>Cấu </a:t>
            </a:r>
            <a:r>
              <a:rPr lang="vi-VN" sz="3600" b="1" dirty="0"/>
              <a:t>Trúc Con Tối Ưu</a:t>
            </a:r>
          </a:p>
        </p:txBody>
      </p:sp>
    </p:spTree>
    <p:extLst>
      <p:ext uri="{BB962C8B-B14F-4D97-AF65-F5344CB8AC3E}">
        <p14:creationId xmlns:p14="http://schemas.microsoft.com/office/powerpoint/2010/main" val="192502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040" y="1289491"/>
            <a:ext cx="10515600" cy="1325563"/>
          </a:xfrm>
        </p:spPr>
        <p:txBody>
          <a:bodyPr/>
          <a:lstStyle/>
          <a:p>
            <a:pPr algn="ctr"/>
            <a:r>
              <a:rPr lang="en-US" b="1" dirty="0">
                <a:solidFill>
                  <a:srgbClr val="0070C0"/>
                </a:solidFill>
                <a:latin typeface="Times New Roman" panose="02020603050405020304" pitchFamily="18" charset="0"/>
                <a:cs typeface="Times New Roman" panose="02020603050405020304" pitchFamily="18" charset="0"/>
              </a:rPr>
              <a:t>Tạo ra tất cả các dãy con rồi </a:t>
            </a:r>
            <a:r>
              <a:rPr lang="en-US" b="1">
                <a:solidFill>
                  <a:srgbClr val="0070C0"/>
                </a:solidFill>
                <a:latin typeface="Times New Roman" panose="02020603050405020304" pitchFamily="18" charset="0"/>
                <a:cs typeface="Times New Roman" panose="02020603050405020304" pitchFamily="18" charset="0"/>
              </a:rPr>
              <a:t>kiểm tra? </a:t>
            </a:r>
            <a:br>
              <a:rPr lang="en-US" b="1">
                <a:solidFill>
                  <a:srgbClr val="0070C0"/>
                </a:solidFill>
                <a:latin typeface="Times New Roman" panose="02020603050405020304" pitchFamily="18" charset="0"/>
                <a:cs typeface="Times New Roman" panose="02020603050405020304" pitchFamily="18" charset="0"/>
              </a:rPr>
            </a:br>
            <a:r>
              <a:rPr lang="en-US" b="1">
                <a:solidFill>
                  <a:srgbClr val="0070C0"/>
                </a:solidFill>
                <a:latin typeface="Times New Roman" panose="02020603050405020304" pitchFamily="18" charset="0"/>
                <a:cs typeface="Times New Roman" panose="02020603050405020304" pitchFamily="18" charset="0"/>
              </a:rPr>
              <a:t>(Thuật toán ngây th</a:t>
            </a:r>
            <a:r>
              <a:rPr lang="vi-VN" b="1">
                <a:solidFill>
                  <a:srgbClr val="0070C0"/>
                </a:solidFill>
                <a:latin typeface="Times New Roman" panose="02020603050405020304" pitchFamily="18" charset="0"/>
                <a:cs typeface="Times New Roman" panose="02020603050405020304" pitchFamily="18" charset="0"/>
              </a:rPr>
              <a:t>ơ</a:t>
            </a:r>
            <a:r>
              <a:rPr lang="en-US" b="1">
                <a:solidFill>
                  <a:srgbClr val="0070C0"/>
                </a:solidFill>
                <a:latin typeface="Times New Roman" panose="02020603050405020304" pitchFamily="18" charset="0"/>
                <a:cs typeface="Times New Roman" panose="02020603050405020304" pitchFamily="18" charset="0"/>
              </a:rPr>
              <a:t> )</a:t>
            </a:r>
            <a:endParaRPr lang="en-US"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08247" y="2615054"/>
            <a:ext cx="10403840" cy="3837375"/>
          </a:xfrm>
        </p:spPr>
        <p:txBody>
          <a:bodyPr>
            <a:noAutofit/>
          </a:bodyPr>
          <a:lstStyle/>
          <a:p>
            <a:pPr marL="0" indent="0">
              <a:lnSpc>
                <a:spcPct val="150000"/>
              </a:lnSpc>
              <a:buNone/>
            </a:pPr>
            <a:r>
              <a:rPr lang="en-US" sz="2400" b="1" dirty="0"/>
              <a:t>Dãy con được tạo ra bằng cách xóa đi một số phần tử (có thể </a:t>
            </a:r>
            <a:r>
              <a:rPr lang="en-US" sz="2400" b="1"/>
              <a:t>là 0 phần tử) </a:t>
            </a:r>
            <a:r>
              <a:rPr lang="en-US" sz="2400" b="1" dirty="0"/>
              <a:t>ở dãy </a:t>
            </a:r>
            <a:r>
              <a:rPr lang="en-US" sz="2400" b="1"/>
              <a:t>ban đầu.</a:t>
            </a:r>
            <a:endParaRPr lang="en-US" sz="2400" b="1" dirty="0"/>
          </a:p>
          <a:p>
            <a:pPr>
              <a:lnSpc>
                <a:spcPct val="150000"/>
              </a:lnSpc>
              <a:buFont typeface="Symbol" panose="05050102010706020507" pitchFamily="18" charset="2"/>
              <a:buChar char="Þ"/>
            </a:pPr>
            <a:r>
              <a:rPr lang="en-US" sz="2400"/>
              <a:t> Tạo </a:t>
            </a:r>
            <a:r>
              <a:rPr lang="en-US" sz="2400" dirty="0"/>
              <a:t>một mảng </a:t>
            </a:r>
            <a:r>
              <a:rPr lang="en-US" sz="2400" b="1" dirty="0"/>
              <a:t>inS</a:t>
            </a:r>
            <a:r>
              <a:rPr lang="en-US" sz="2400" dirty="0"/>
              <a:t> với </a:t>
            </a:r>
            <a:r>
              <a:rPr lang="en-US" sz="2400" b="1" dirty="0"/>
              <a:t>inS</a:t>
            </a:r>
            <a:r>
              <a:rPr lang="en-US" sz="2400" dirty="0"/>
              <a:t>[i] = 1 thì tức là </a:t>
            </a:r>
            <a:r>
              <a:rPr lang="en-US" sz="2400" b="1" dirty="0"/>
              <a:t>A</a:t>
            </a:r>
            <a:r>
              <a:rPr lang="en-US" sz="2400" dirty="0"/>
              <a:t>[i] sẽ được giữ lại và </a:t>
            </a:r>
            <a:r>
              <a:rPr lang="en-US" sz="2400"/>
              <a:t>ngược lại.</a:t>
            </a:r>
            <a:endParaRPr lang="en-US" sz="2400" dirty="0"/>
          </a:p>
          <a:p>
            <a:pPr marL="0" indent="0">
              <a:lnSpc>
                <a:spcPct val="150000"/>
              </a:lnSpc>
              <a:buNone/>
            </a:pPr>
            <a:r>
              <a:rPr lang="en-US" sz="2400" dirty="0"/>
              <a:t>Ví dụ: </a:t>
            </a:r>
            <a:r>
              <a:rPr lang="en-US" sz="2400" b="1" dirty="0"/>
              <a:t>A</a:t>
            </a:r>
            <a:r>
              <a:rPr lang="en-US" sz="2400" dirty="0"/>
              <a:t>[] = {1, 2, 3, 4, 5}, </a:t>
            </a:r>
            <a:r>
              <a:rPr lang="en-US" sz="2400" b="1" dirty="0"/>
              <a:t>inS</a:t>
            </a:r>
            <a:r>
              <a:rPr lang="en-US" sz="2400" dirty="0"/>
              <a:t>[] = {1, 0, 1, 0, 1} =&gt; </a:t>
            </a:r>
            <a:r>
              <a:rPr lang="en-US" sz="2400" b="1" dirty="0"/>
              <a:t>sub</a:t>
            </a:r>
            <a:r>
              <a:rPr lang="en-US" sz="2400" dirty="0"/>
              <a:t>[] = {1, 3, </a:t>
            </a:r>
            <a:r>
              <a:rPr lang="en-US" sz="2400"/>
              <a:t>5}</a:t>
            </a:r>
            <a:endParaRPr lang="en-US" sz="2400" dirty="0"/>
          </a:p>
          <a:p>
            <a:pPr marL="0" indent="0">
              <a:lnSpc>
                <a:spcPct val="150000"/>
              </a:lnSpc>
              <a:buNone/>
            </a:pPr>
            <a:r>
              <a:rPr lang="en-US" sz="2400" b="1"/>
              <a:t>Chiến </a:t>
            </a:r>
            <a:r>
              <a:rPr lang="en-US" sz="2400" b="1" dirty="0"/>
              <a:t>lược: </a:t>
            </a:r>
            <a:r>
              <a:rPr lang="en-US" sz="2400" dirty="0"/>
              <a:t>ta sẽ tạo ra tất cả các dãy con của </a:t>
            </a:r>
            <a:r>
              <a:rPr lang="en-US" sz="2400"/>
              <a:t>dãy </a:t>
            </a:r>
            <a:r>
              <a:rPr lang="en-US" sz="2400" b="1"/>
              <a:t>A</a:t>
            </a:r>
            <a:r>
              <a:rPr lang="en-US" sz="2400"/>
              <a:t> </a:t>
            </a:r>
            <a:r>
              <a:rPr lang="en-US" sz="2400" dirty="0"/>
              <a:t>đã cho. Kiểm tra xem nó có phải dãy con tăng hay không. Nếu đúng thì cập nhật lại phương án tối ưu</a:t>
            </a:r>
          </a:p>
        </p:txBody>
      </p:sp>
      <p:sp>
        <p:nvSpPr>
          <p:cNvPr id="4" name="Rectangle: Rounded Corners 3">
            <a:extLst>
              <a:ext uri="{FF2B5EF4-FFF2-40B4-BE49-F238E27FC236}">
                <a16:creationId xmlns:a16="http://schemas.microsoft.com/office/drawing/2014/main" id="{4748F568-5FC7-462B-A46C-B7FF1BEDF712}"/>
              </a:ext>
            </a:extLst>
          </p:cNvPr>
          <p:cNvSpPr/>
          <p:nvPr/>
        </p:nvSpPr>
        <p:spPr>
          <a:xfrm>
            <a:off x="-223520" y="213360"/>
            <a:ext cx="7914640" cy="953383"/>
          </a:xfrm>
          <a:prstGeom prst="roundRect">
            <a:avLst/>
          </a:prstGeom>
          <a:solidFill>
            <a:srgbClr val="66FFCC"/>
          </a:solidFill>
          <a:ln>
            <a:solidFill>
              <a:srgbClr val="66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TextBox 4">
            <a:extLst>
              <a:ext uri="{FF2B5EF4-FFF2-40B4-BE49-F238E27FC236}">
                <a16:creationId xmlns:a16="http://schemas.microsoft.com/office/drawing/2014/main" id="{A7EDD8D9-BD25-49B9-85FD-CF164E366B60}"/>
              </a:ext>
            </a:extLst>
          </p:cNvPr>
          <p:cNvSpPr txBox="1"/>
          <p:nvPr/>
        </p:nvSpPr>
        <p:spPr>
          <a:xfrm>
            <a:off x="193040" y="336108"/>
            <a:ext cx="8859520" cy="707886"/>
          </a:xfrm>
          <a:prstGeom prst="rect">
            <a:avLst/>
          </a:prstGeom>
          <a:noFill/>
          <a:ln>
            <a:noFill/>
          </a:ln>
        </p:spPr>
        <p:txBody>
          <a:bodyPr wrap="square" rtlCol="0">
            <a:spAutoFit/>
          </a:bodyPr>
          <a:lstStyle/>
          <a:p>
            <a:r>
              <a:rPr lang="en-US" sz="4000" b="1">
                <a:solidFill>
                  <a:schemeClr val="bg1"/>
                </a:solidFill>
              </a:rPr>
              <a:t>   Ví Dụ 2 : Dãy con tăng dài nhất</a:t>
            </a:r>
            <a:endParaRPr lang="vi-VN" sz="4000" b="1">
              <a:solidFill>
                <a:schemeClr val="bg1"/>
              </a:solidFill>
            </a:endParaRPr>
          </a:p>
        </p:txBody>
      </p:sp>
    </p:spTree>
    <p:extLst>
      <p:ext uri="{BB962C8B-B14F-4D97-AF65-F5344CB8AC3E}">
        <p14:creationId xmlns:p14="http://schemas.microsoft.com/office/powerpoint/2010/main" val="185655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41166"/>
            <a:ext cx="4911395" cy="1325563"/>
          </a:xfrm>
        </p:spPr>
        <p:txBody>
          <a:bodyPr>
            <a:normAutofit fontScale="90000"/>
          </a:bodyPr>
          <a:lstStyle/>
          <a:p>
            <a:pPr algn="ctr"/>
            <a:r>
              <a:rPr lang="en-US">
                <a:latin typeface="Times New Roman" panose="02020603050405020304" pitchFamily="18" charset="0"/>
                <a:cs typeface="Times New Roman" panose="02020603050405020304" pitchFamily="18" charset="0"/>
              </a:rPr>
              <a:t>Code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(Thuật toán ngây th</a:t>
            </a:r>
            <a:r>
              <a:rPr lang="vi-VN">
                <a:latin typeface="Times New Roman" panose="02020603050405020304" pitchFamily="18" charset="0"/>
                <a:cs typeface="Times New Roman" panose="02020603050405020304" pitchFamily="18" charset="0"/>
              </a:rPr>
              <a:t>ơ</a:t>
            </a:r>
            <a:r>
              <a:rPr lang="en-US">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5201920" y="1438902"/>
            <a:ext cx="6990080" cy="5419098"/>
          </a:xfrm>
          <a:prstGeom prst="rect">
            <a:avLst/>
          </a:prstGeom>
        </p:spPr>
      </p:pic>
      <p:sp>
        <p:nvSpPr>
          <p:cNvPr id="6" name="Rectangle: Rounded Corners 5">
            <a:extLst>
              <a:ext uri="{FF2B5EF4-FFF2-40B4-BE49-F238E27FC236}">
                <a16:creationId xmlns:a16="http://schemas.microsoft.com/office/drawing/2014/main" id="{3AF24662-DD2D-4E26-9BEE-B111EABE62BF}"/>
              </a:ext>
            </a:extLst>
          </p:cNvPr>
          <p:cNvSpPr/>
          <p:nvPr/>
        </p:nvSpPr>
        <p:spPr>
          <a:xfrm>
            <a:off x="-223520" y="213360"/>
            <a:ext cx="7914640" cy="953383"/>
          </a:xfrm>
          <a:prstGeom prst="roundRect">
            <a:avLst/>
          </a:prstGeom>
          <a:solidFill>
            <a:srgbClr val="66FFCC"/>
          </a:solidFill>
          <a:ln>
            <a:solidFill>
              <a:srgbClr val="66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TextBox 6">
            <a:extLst>
              <a:ext uri="{FF2B5EF4-FFF2-40B4-BE49-F238E27FC236}">
                <a16:creationId xmlns:a16="http://schemas.microsoft.com/office/drawing/2014/main" id="{9344D3F2-7A60-4403-AF7D-D4C44A8D06EA}"/>
              </a:ext>
            </a:extLst>
          </p:cNvPr>
          <p:cNvSpPr txBox="1"/>
          <p:nvPr/>
        </p:nvSpPr>
        <p:spPr>
          <a:xfrm>
            <a:off x="193040" y="336108"/>
            <a:ext cx="8859520" cy="707886"/>
          </a:xfrm>
          <a:prstGeom prst="rect">
            <a:avLst/>
          </a:prstGeom>
          <a:noFill/>
          <a:ln>
            <a:noFill/>
          </a:ln>
        </p:spPr>
        <p:txBody>
          <a:bodyPr wrap="square" rtlCol="0">
            <a:spAutoFit/>
          </a:bodyPr>
          <a:lstStyle/>
          <a:p>
            <a:r>
              <a:rPr lang="en-US" sz="4000" b="1">
                <a:solidFill>
                  <a:schemeClr val="bg1"/>
                </a:solidFill>
              </a:rPr>
              <a:t>   Ví Dụ 2 : Dãy con tăng dài nhất</a:t>
            </a:r>
            <a:endParaRPr lang="vi-VN" sz="4000" b="1">
              <a:solidFill>
                <a:schemeClr val="bg1"/>
              </a:solidFill>
            </a:endParaRPr>
          </a:p>
        </p:txBody>
      </p:sp>
    </p:spTree>
    <p:extLst>
      <p:ext uri="{BB962C8B-B14F-4D97-AF65-F5344CB8AC3E}">
        <p14:creationId xmlns:p14="http://schemas.microsoft.com/office/powerpoint/2010/main" val="2851997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3556603"/>
          </a:xfrm>
        </p:spPr>
        <p:txBody>
          <a:bodyPr>
            <a:normAutofit/>
          </a:bodyPr>
          <a:lstStyle/>
          <a:p>
            <a:pPr algn="just"/>
            <a:r>
              <a:rPr lang="en-US" sz="4400" dirty="0"/>
              <a:t>Thêm vào điều kiện nhánh cận để giảm bớt cấu hình đề xét</a:t>
            </a:r>
            <a:r>
              <a:rPr lang="en-US" sz="4400"/>
              <a:t>:  Ta </a:t>
            </a:r>
            <a:r>
              <a:rPr lang="en-US" sz="4400" dirty="0"/>
              <a:t>thấy rằng nếu thêm số A vào sub mà nó không lớn hơn phần tử cuối trong sub (làm dãy mất đi tính tăng) thì ta sẽ không xét thêm nữa</a:t>
            </a:r>
            <a:r>
              <a:rPr lang="en-US" sz="4400"/>
              <a:t>. </a:t>
            </a:r>
            <a:endParaRPr lang="en-US" sz="4400" dirty="0"/>
          </a:p>
        </p:txBody>
      </p:sp>
      <p:sp>
        <p:nvSpPr>
          <p:cNvPr id="4" name="Rectangle: Rounded Corners 3">
            <a:extLst>
              <a:ext uri="{FF2B5EF4-FFF2-40B4-BE49-F238E27FC236}">
                <a16:creationId xmlns:a16="http://schemas.microsoft.com/office/drawing/2014/main" id="{BCCEC4E0-B658-421A-9F17-DF1529AB7F49}"/>
              </a:ext>
            </a:extLst>
          </p:cNvPr>
          <p:cNvSpPr/>
          <p:nvPr/>
        </p:nvSpPr>
        <p:spPr>
          <a:xfrm>
            <a:off x="-223520" y="213360"/>
            <a:ext cx="7914640" cy="953383"/>
          </a:xfrm>
          <a:prstGeom prst="roundRect">
            <a:avLst/>
          </a:prstGeom>
          <a:solidFill>
            <a:srgbClr val="66FFCC"/>
          </a:solidFill>
          <a:ln>
            <a:solidFill>
              <a:srgbClr val="66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TextBox 4">
            <a:extLst>
              <a:ext uri="{FF2B5EF4-FFF2-40B4-BE49-F238E27FC236}">
                <a16:creationId xmlns:a16="http://schemas.microsoft.com/office/drawing/2014/main" id="{BE9169FB-8487-4DDF-8832-847C94301739}"/>
              </a:ext>
            </a:extLst>
          </p:cNvPr>
          <p:cNvSpPr txBox="1"/>
          <p:nvPr/>
        </p:nvSpPr>
        <p:spPr>
          <a:xfrm>
            <a:off x="193040" y="336108"/>
            <a:ext cx="8859520" cy="707886"/>
          </a:xfrm>
          <a:prstGeom prst="rect">
            <a:avLst/>
          </a:prstGeom>
          <a:noFill/>
          <a:ln>
            <a:noFill/>
          </a:ln>
        </p:spPr>
        <p:txBody>
          <a:bodyPr wrap="square" rtlCol="0">
            <a:spAutoFit/>
          </a:bodyPr>
          <a:lstStyle/>
          <a:p>
            <a:r>
              <a:rPr lang="en-US" sz="4000" b="1">
                <a:solidFill>
                  <a:schemeClr val="bg1"/>
                </a:solidFill>
              </a:rPr>
              <a:t>   Ví Dụ 2 : Dãy con tăng dài nhất</a:t>
            </a:r>
            <a:endParaRPr lang="vi-VN" sz="4000" b="1">
              <a:solidFill>
                <a:schemeClr val="bg1"/>
              </a:solidFill>
            </a:endParaRPr>
          </a:p>
        </p:txBody>
      </p:sp>
    </p:spTree>
    <p:extLst>
      <p:ext uri="{BB962C8B-B14F-4D97-AF65-F5344CB8AC3E}">
        <p14:creationId xmlns:p14="http://schemas.microsoft.com/office/powerpoint/2010/main" val="571902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Ta thấy được việc xây dựng tiếp cấu hình phụ thuộc vào phần tử cuối</a:t>
            </a:r>
          </a:p>
          <a:p>
            <a:pPr>
              <a:buFont typeface="Symbol" panose="05050102010706020507" pitchFamily="18" charset="2"/>
              <a:buChar char="Þ"/>
            </a:pPr>
            <a:r>
              <a:rPr lang="en-US" dirty="0"/>
              <a:t>Ta lưu lại bài toán với phần tử cuối</a:t>
            </a:r>
          </a:p>
          <a:p>
            <a:pPr marL="0" indent="0">
              <a:buNone/>
            </a:pPr>
            <a:endParaRPr lang="en-US" dirty="0"/>
          </a:p>
          <a:p>
            <a:pPr marL="0" indent="0">
              <a:buNone/>
            </a:pPr>
            <a:r>
              <a:rPr lang="en-US" dirty="0"/>
              <a:t>Gọi F[i] là độ dài dãy con tăng dài nhất với phần tử cuối là A[i]. Việc thêm được A[i] vào sub khi A[i] lớn hơn phần tử cuối của sub</a:t>
            </a:r>
          </a:p>
          <a:p>
            <a:pPr marL="0" indent="0">
              <a:buNone/>
            </a:pPr>
            <a:endParaRPr lang="en-US" dirty="0"/>
          </a:p>
          <a:p>
            <a:pPr>
              <a:buFont typeface="Symbol" panose="05050102010706020507" pitchFamily="18" charset="2"/>
              <a:buChar char="Þ"/>
            </a:pPr>
            <a:r>
              <a:rPr lang="en-US" dirty="0"/>
              <a:t>F[i</a:t>
            </a:r>
            <a:r>
              <a:rPr lang="en-US" dirty="0" smtClean="0"/>
              <a:t>]	 </a:t>
            </a:r>
            <a:r>
              <a:rPr lang="en-US" dirty="0"/>
              <a:t>= max(F[j] ( với A[j] &lt; A[i], j &lt; i)) + 1</a:t>
            </a:r>
          </a:p>
          <a:p>
            <a:pPr marL="0" indent="0">
              <a:buNone/>
            </a:pPr>
            <a:r>
              <a:rPr lang="en-US" dirty="0"/>
              <a:t>	</a:t>
            </a:r>
            <a:r>
              <a:rPr lang="en-US" dirty="0" smtClean="0"/>
              <a:t> </a:t>
            </a:r>
            <a:r>
              <a:rPr lang="en-US" dirty="0" smtClean="0"/>
              <a:t>= </a:t>
            </a:r>
            <a:r>
              <a:rPr lang="en-US" dirty="0"/>
              <a:t>1  khi không có A[j] &lt; A[i], j &lt; i;</a:t>
            </a:r>
          </a:p>
          <a:p>
            <a:pPr marL="0" indent="0">
              <a:buNone/>
            </a:pPr>
            <a:endParaRPr lang="en-US" dirty="0"/>
          </a:p>
          <a:p>
            <a:pPr marL="0" indent="0">
              <a:buNone/>
            </a:pPr>
            <a:r>
              <a:rPr lang="en-US" dirty="0"/>
              <a:t>=&gt; kết quả bài toán của ta sẽ là max(F[i], 1 &lt;=i &lt;= n)</a:t>
            </a:r>
          </a:p>
        </p:txBody>
      </p:sp>
      <p:sp>
        <p:nvSpPr>
          <p:cNvPr id="4" name="Rectangle: Rounded Corners 3">
            <a:extLst>
              <a:ext uri="{FF2B5EF4-FFF2-40B4-BE49-F238E27FC236}">
                <a16:creationId xmlns:a16="http://schemas.microsoft.com/office/drawing/2014/main" id="{6CC813DA-EF48-40B4-8910-CA5950930E09}"/>
              </a:ext>
            </a:extLst>
          </p:cNvPr>
          <p:cNvSpPr/>
          <p:nvPr/>
        </p:nvSpPr>
        <p:spPr>
          <a:xfrm>
            <a:off x="-223520" y="213360"/>
            <a:ext cx="7914640" cy="953383"/>
          </a:xfrm>
          <a:prstGeom prst="roundRect">
            <a:avLst/>
          </a:prstGeom>
          <a:solidFill>
            <a:srgbClr val="66FFCC"/>
          </a:solidFill>
          <a:ln>
            <a:solidFill>
              <a:srgbClr val="66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TextBox 4">
            <a:extLst>
              <a:ext uri="{FF2B5EF4-FFF2-40B4-BE49-F238E27FC236}">
                <a16:creationId xmlns:a16="http://schemas.microsoft.com/office/drawing/2014/main" id="{3B94EC08-F879-4D43-BDF3-D08B2A25EEDF}"/>
              </a:ext>
            </a:extLst>
          </p:cNvPr>
          <p:cNvSpPr txBox="1"/>
          <p:nvPr/>
        </p:nvSpPr>
        <p:spPr>
          <a:xfrm>
            <a:off x="193040" y="336108"/>
            <a:ext cx="8859520" cy="707886"/>
          </a:xfrm>
          <a:prstGeom prst="rect">
            <a:avLst/>
          </a:prstGeom>
          <a:noFill/>
          <a:ln>
            <a:noFill/>
          </a:ln>
        </p:spPr>
        <p:txBody>
          <a:bodyPr wrap="square" rtlCol="0">
            <a:spAutoFit/>
          </a:bodyPr>
          <a:lstStyle/>
          <a:p>
            <a:r>
              <a:rPr lang="en-US" sz="4000" b="1">
                <a:solidFill>
                  <a:schemeClr val="bg1"/>
                </a:solidFill>
              </a:rPr>
              <a:t>   Ví Dụ 2 : Dãy con tăng dài nhất</a:t>
            </a:r>
            <a:endParaRPr lang="vi-VN" sz="4000" b="1">
              <a:solidFill>
                <a:schemeClr val="bg1"/>
              </a:solidFill>
            </a:endParaRPr>
          </a:p>
        </p:txBody>
      </p:sp>
    </p:spTree>
    <p:extLst>
      <p:ext uri="{BB962C8B-B14F-4D97-AF65-F5344CB8AC3E}">
        <p14:creationId xmlns:p14="http://schemas.microsoft.com/office/powerpoint/2010/main" val="291819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7323" y="2607197"/>
            <a:ext cx="1685081" cy="1325563"/>
          </a:xfrm>
        </p:spPr>
        <p:txBody>
          <a:bodyPr/>
          <a:lstStyle/>
          <a:p>
            <a:r>
              <a:rPr lang="en-US" dirty="0"/>
              <a:t>Code</a:t>
            </a:r>
          </a:p>
        </p:txBody>
      </p:sp>
      <p:pic>
        <p:nvPicPr>
          <p:cNvPr id="4" name="Content Placeholder 3"/>
          <p:cNvPicPr>
            <a:picLocks noGrp="1" noChangeAspect="1"/>
          </p:cNvPicPr>
          <p:nvPr>
            <p:ph idx="1"/>
          </p:nvPr>
        </p:nvPicPr>
        <p:blipFill>
          <a:blip r:embed="rId2"/>
          <a:stretch>
            <a:fillRect/>
          </a:stretch>
        </p:blipFill>
        <p:spPr>
          <a:xfrm>
            <a:off x="4557623" y="1551869"/>
            <a:ext cx="7634377" cy="4761781"/>
          </a:xfrm>
          <a:prstGeom prst="rect">
            <a:avLst/>
          </a:prstGeom>
        </p:spPr>
      </p:pic>
      <p:sp>
        <p:nvSpPr>
          <p:cNvPr id="5" name="Rectangle: Rounded Corners 4">
            <a:extLst>
              <a:ext uri="{FF2B5EF4-FFF2-40B4-BE49-F238E27FC236}">
                <a16:creationId xmlns:a16="http://schemas.microsoft.com/office/drawing/2014/main" id="{B6D4E6A8-DFAA-434B-8ECE-C75C7D80430F}"/>
              </a:ext>
            </a:extLst>
          </p:cNvPr>
          <p:cNvSpPr/>
          <p:nvPr/>
        </p:nvSpPr>
        <p:spPr>
          <a:xfrm>
            <a:off x="-223520" y="213360"/>
            <a:ext cx="7914640" cy="953383"/>
          </a:xfrm>
          <a:prstGeom prst="roundRect">
            <a:avLst/>
          </a:prstGeom>
          <a:solidFill>
            <a:srgbClr val="66FFCC"/>
          </a:solidFill>
          <a:ln>
            <a:solidFill>
              <a:srgbClr val="66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TextBox 5">
            <a:extLst>
              <a:ext uri="{FF2B5EF4-FFF2-40B4-BE49-F238E27FC236}">
                <a16:creationId xmlns:a16="http://schemas.microsoft.com/office/drawing/2014/main" id="{483B0ED2-FE77-47FE-BACE-BDE9B47B4ED4}"/>
              </a:ext>
            </a:extLst>
          </p:cNvPr>
          <p:cNvSpPr txBox="1"/>
          <p:nvPr/>
        </p:nvSpPr>
        <p:spPr>
          <a:xfrm>
            <a:off x="193040" y="336108"/>
            <a:ext cx="8859520" cy="707886"/>
          </a:xfrm>
          <a:prstGeom prst="rect">
            <a:avLst/>
          </a:prstGeom>
          <a:noFill/>
          <a:ln>
            <a:noFill/>
          </a:ln>
        </p:spPr>
        <p:txBody>
          <a:bodyPr wrap="square" rtlCol="0">
            <a:spAutoFit/>
          </a:bodyPr>
          <a:lstStyle/>
          <a:p>
            <a:r>
              <a:rPr lang="en-US" sz="4000" b="1">
                <a:solidFill>
                  <a:schemeClr val="bg1"/>
                </a:solidFill>
              </a:rPr>
              <a:t>   Ví Dụ 2 : Dãy con tăng dài nhất</a:t>
            </a:r>
            <a:endParaRPr lang="vi-VN" sz="4000" b="1">
              <a:solidFill>
                <a:schemeClr val="bg1"/>
              </a:solidFill>
            </a:endParaRPr>
          </a:p>
        </p:txBody>
      </p:sp>
      <p:sp>
        <p:nvSpPr>
          <p:cNvPr id="3" name="Rectangle 2">
            <a:extLst>
              <a:ext uri="{FF2B5EF4-FFF2-40B4-BE49-F238E27FC236}">
                <a16:creationId xmlns:a16="http://schemas.microsoft.com/office/drawing/2014/main" id="{BBEC0B52-73F5-4B32-B986-3FD458E905A7}"/>
              </a:ext>
            </a:extLst>
          </p:cNvPr>
          <p:cNvSpPr/>
          <p:nvPr/>
        </p:nvSpPr>
        <p:spPr>
          <a:xfrm>
            <a:off x="322313" y="4191355"/>
            <a:ext cx="4400158" cy="954107"/>
          </a:xfrm>
          <a:prstGeom prst="rect">
            <a:avLst/>
          </a:prstGeom>
        </p:spPr>
        <p:txBody>
          <a:bodyPr wrap="square">
            <a:spAutoFit/>
          </a:bodyPr>
          <a:lstStyle/>
          <a:p>
            <a:r>
              <a:rPr lang="en-US" sz="2800"/>
              <a:t>(Độ phức tạp giảm từ 2</a:t>
            </a:r>
            <a:r>
              <a:rPr lang="en-US" sz="2800" baseline="30000"/>
              <a:t>n</a:t>
            </a:r>
            <a:r>
              <a:rPr lang="en-US" sz="2800"/>
              <a:t> xuống còn n</a:t>
            </a:r>
            <a:r>
              <a:rPr lang="en-US" sz="2800" baseline="30000"/>
              <a:t>2</a:t>
            </a:r>
            <a:r>
              <a:rPr lang="en-US" sz="2800"/>
              <a:t>. rất đáng kể )</a:t>
            </a:r>
            <a:endParaRPr lang="en-US" sz="2800" dirty="0"/>
          </a:p>
        </p:txBody>
      </p:sp>
    </p:spTree>
    <p:extLst>
      <p:ext uri="{BB962C8B-B14F-4D97-AF65-F5344CB8AC3E}">
        <p14:creationId xmlns:p14="http://schemas.microsoft.com/office/powerpoint/2010/main" val="361663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a:solidFill>
                  <a:srgbClr val="0070C0"/>
                </a:solidFill>
              </a:rPr>
              <a:t>Ưu điểm</a:t>
            </a:r>
            <a:r>
              <a:rPr lang="en-US" b="1">
                <a:solidFill>
                  <a:srgbClr val="0070C0"/>
                </a:solidFill>
              </a:rPr>
              <a:t>:  </a:t>
            </a:r>
            <a:r>
              <a:rPr lang="en-US"/>
              <a:t>QHD </a:t>
            </a:r>
            <a:r>
              <a:rPr lang="en-US" dirty="0"/>
              <a:t>giúp ta giảm đáng kể độ phức tạp của </a:t>
            </a:r>
            <a:r>
              <a:rPr lang="en-US"/>
              <a:t>thuật toán</a:t>
            </a:r>
          </a:p>
          <a:p>
            <a:pPr marL="0" indent="0">
              <a:buNone/>
            </a:pPr>
            <a:endParaRPr lang="en-US" dirty="0"/>
          </a:p>
          <a:p>
            <a:r>
              <a:rPr lang="en-US" b="1">
                <a:solidFill>
                  <a:srgbClr val="0070C0"/>
                </a:solidFill>
              </a:rPr>
              <a:t>Nhược điểm: </a:t>
            </a:r>
            <a:endParaRPr lang="en-US" b="1" dirty="0">
              <a:solidFill>
                <a:srgbClr val="0070C0"/>
              </a:solidFill>
            </a:endParaRPr>
          </a:p>
          <a:p>
            <a:pPr lvl="1"/>
            <a:r>
              <a:rPr lang="en-US" sz="2600"/>
              <a:t>Việc </a:t>
            </a:r>
            <a:r>
              <a:rPr lang="en-US" sz="2600" dirty="0"/>
              <a:t>lưu lại kết quả đôi khi không chỉ dùng mảng 1 chiều mà </a:t>
            </a:r>
            <a:r>
              <a:rPr lang="en-US" sz="2600"/>
              <a:t>đôi khi </a:t>
            </a:r>
            <a:r>
              <a:rPr lang="en-US" sz="2600" dirty="0"/>
              <a:t>có thể phải sử dụng đến 2 chiều , 3 chiều ... Khó có thể </a:t>
            </a:r>
            <a:r>
              <a:rPr lang="en-US" sz="2600"/>
              <a:t>lưu với </a:t>
            </a:r>
            <a:r>
              <a:rPr lang="en-US" sz="2600" dirty="0"/>
              <a:t>bộ dữ liệu lớn.</a:t>
            </a:r>
          </a:p>
          <a:p>
            <a:pPr lvl="1"/>
            <a:r>
              <a:rPr lang="en-US" sz="2600"/>
              <a:t>Việc </a:t>
            </a:r>
            <a:r>
              <a:rPr lang="en-US" sz="2600" dirty="0"/>
              <a:t>tìm công thức liên hệ giữa các bài toán bé với bài toán </a:t>
            </a:r>
            <a:r>
              <a:rPr lang="en-US" sz="2600"/>
              <a:t>lớn hoặc </a:t>
            </a:r>
            <a:r>
              <a:rPr lang="en-US" sz="2600" dirty="0"/>
              <a:t>tìm các phân rã bài toán lớn đòi hỏi sự phân tích công phu</a:t>
            </a:r>
            <a:r>
              <a:rPr lang="en-US" sz="2600"/>
              <a:t>, dễ </a:t>
            </a:r>
            <a:r>
              <a:rPr lang="en-US" sz="2600" dirty="0"/>
              <a:t>gây sai sót, đòi hỏi thời gian nghiên cứu .</a:t>
            </a:r>
          </a:p>
          <a:p>
            <a:pPr lvl="1"/>
            <a:r>
              <a:rPr lang="en-US" sz="2600"/>
              <a:t>Không </a:t>
            </a:r>
            <a:r>
              <a:rPr lang="en-US" sz="2600" dirty="0"/>
              <a:t>phải hầu hết các bài toán tối ưu đều giải bằng quy </a:t>
            </a:r>
            <a:r>
              <a:rPr lang="en-US" sz="2600"/>
              <a:t>hoạch động</a:t>
            </a:r>
            <a:r>
              <a:rPr lang="en-US" sz="2600" dirty="0"/>
              <a:t>.</a:t>
            </a:r>
          </a:p>
        </p:txBody>
      </p:sp>
      <p:sp>
        <p:nvSpPr>
          <p:cNvPr id="4" name="Rectangle: Rounded Corners 3">
            <a:extLst>
              <a:ext uri="{FF2B5EF4-FFF2-40B4-BE49-F238E27FC236}">
                <a16:creationId xmlns:a16="http://schemas.microsoft.com/office/drawing/2014/main" id="{915903E1-FA0B-492A-A849-C4999EA1350E}"/>
              </a:ext>
            </a:extLst>
          </p:cNvPr>
          <p:cNvSpPr/>
          <p:nvPr/>
        </p:nvSpPr>
        <p:spPr>
          <a:xfrm>
            <a:off x="-223520" y="213360"/>
            <a:ext cx="7914640" cy="953383"/>
          </a:xfrm>
          <a:prstGeom prst="roundRect">
            <a:avLst/>
          </a:prstGeom>
          <a:solidFill>
            <a:srgbClr val="66FFCC"/>
          </a:solidFill>
          <a:ln>
            <a:solidFill>
              <a:srgbClr val="66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TextBox 4">
            <a:extLst>
              <a:ext uri="{FF2B5EF4-FFF2-40B4-BE49-F238E27FC236}">
                <a16:creationId xmlns:a16="http://schemas.microsoft.com/office/drawing/2014/main" id="{43368A51-5E75-48BD-A83B-671053B3D5A5}"/>
              </a:ext>
            </a:extLst>
          </p:cNvPr>
          <p:cNvSpPr txBox="1"/>
          <p:nvPr/>
        </p:nvSpPr>
        <p:spPr>
          <a:xfrm>
            <a:off x="193040" y="336108"/>
            <a:ext cx="6705471" cy="707886"/>
          </a:xfrm>
          <a:prstGeom prst="rect">
            <a:avLst/>
          </a:prstGeom>
          <a:noFill/>
          <a:ln>
            <a:noFill/>
          </a:ln>
        </p:spPr>
        <p:txBody>
          <a:bodyPr wrap="square" rtlCol="0">
            <a:spAutoFit/>
          </a:bodyPr>
          <a:lstStyle/>
          <a:p>
            <a:r>
              <a:rPr lang="en-US" sz="4000" b="1">
                <a:solidFill>
                  <a:schemeClr val="bg1"/>
                </a:solidFill>
              </a:rPr>
              <a:t>    Qua hai ví dụ trên ta thấy:</a:t>
            </a:r>
            <a:endParaRPr lang="vi-VN" sz="4000" b="1">
              <a:solidFill>
                <a:schemeClr val="bg1"/>
              </a:solidFill>
            </a:endParaRPr>
          </a:p>
        </p:txBody>
      </p:sp>
    </p:spTree>
    <p:extLst>
      <p:ext uri="{BB962C8B-B14F-4D97-AF65-F5344CB8AC3E}">
        <p14:creationId xmlns:p14="http://schemas.microsoft.com/office/powerpoint/2010/main" val="1049050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05706"/>
            <a:ext cx="10515600" cy="4819015"/>
          </a:xfrm>
        </p:spPr>
        <p:txBody>
          <a:bodyPr>
            <a:noAutofit/>
          </a:bodyPr>
          <a:lstStyle/>
          <a:p>
            <a:pPr>
              <a:lnSpc>
                <a:spcPct val="150000"/>
              </a:lnSpc>
            </a:pPr>
            <a:r>
              <a:rPr lang="en-US" sz="3600">
                <a:latin typeface="Times New Roman" panose="02020603050405020304" pitchFamily="18" charset="0"/>
                <a:cs typeface="Times New Roman" panose="02020603050405020304" pitchFamily="18" charset="0"/>
              </a:rPr>
              <a:t>B1: Đọc </a:t>
            </a:r>
            <a:r>
              <a:rPr lang="en-US" sz="3600" dirty="0">
                <a:latin typeface="Times New Roman" panose="02020603050405020304" pitchFamily="18" charset="0"/>
                <a:cs typeface="Times New Roman" panose="02020603050405020304" pitchFamily="18" charset="0"/>
              </a:rPr>
              <a:t>hiểu đề xác định bài toán mục tiêu và các bài toán </a:t>
            </a:r>
            <a:r>
              <a:rPr lang="en-US" sz="3600">
                <a:latin typeface="Times New Roman" panose="02020603050405020304" pitchFamily="18" charset="0"/>
                <a:cs typeface="Times New Roman" panose="02020603050405020304" pitchFamily="18" charset="0"/>
              </a:rPr>
              <a:t>cơ sở.</a:t>
            </a:r>
            <a:endParaRPr lang="en-US" sz="3600" dirty="0">
              <a:latin typeface="Times New Roman" panose="02020603050405020304" pitchFamily="18" charset="0"/>
              <a:cs typeface="Times New Roman" panose="02020603050405020304" pitchFamily="18" charset="0"/>
            </a:endParaRPr>
          </a:p>
          <a:p>
            <a:pPr>
              <a:lnSpc>
                <a:spcPct val="150000"/>
              </a:lnSpc>
            </a:pPr>
            <a:r>
              <a:rPr lang="en-US" sz="3600">
                <a:latin typeface="Times New Roman" panose="02020603050405020304" pitchFamily="18" charset="0"/>
                <a:cs typeface="Times New Roman" panose="02020603050405020304" pitchFamily="18" charset="0"/>
              </a:rPr>
              <a:t>B2: Tìm </a:t>
            </a:r>
            <a:r>
              <a:rPr lang="en-US" sz="3600" dirty="0">
                <a:latin typeface="Times New Roman" panose="02020603050405020304" pitchFamily="18" charset="0"/>
                <a:cs typeface="Times New Roman" panose="02020603050405020304" pitchFamily="18" charset="0"/>
              </a:rPr>
              <a:t>sự liên kết, công thức </a:t>
            </a:r>
            <a:r>
              <a:rPr lang="en-US" sz="3600">
                <a:latin typeface="Times New Roman" panose="02020603050405020304" pitchFamily="18" charset="0"/>
                <a:cs typeface="Times New Roman" panose="02020603050405020304" pitchFamily="18" charset="0"/>
              </a:rPr>
              <a:t>truy hồi.</a:t>
            </a:r>
            <a:endParaRPr lang="en-US" sz="3600" dirty="0">
              <a:latin typeface="Times New Roman" panose="02020603050405020304" pitchFamily="18" charset="0"/>
              <a:cs typeface="Times New Roman" panose="02020603050405020304" pitchFamily="18" charset="0"/>
            </a:endParaRPr>
          </a:p>
          <a:p>
            <a:pPr>
              <a:lnSpc>
                <a:spcPct val="150000"/>
              </a:lnSpc>
            </a:pPr>
            <a:r>
              <a:rPr lang="en-US" sz="3600">
                <a:latin typeface="Times New Roman" panose="02020603050405020304" pitchFamily="18" charset="0"/>
                <a:cs typeface="Times New Roman" panose="02020603050405020304" pitchFamily="18" charset="0"/>
              </a:rPr>
              <a:t>B3: Tổ </a:t>
            </a:r>
            <a:r>
              <a:rPr lang="en-US" sz="3600" dirty="0">
                <a:latin typeface="Times New Roman" panose="02020603050405020304" pitchFamily="18" charset="0"/>
                <a:cs typeface="Times New Roman" panose="02020603050405020304" pitchFamily="18" charset="0"/>
              </a:rPr>
              <a:t>chức dữ liệu và </a:t>
            </a:r>
            <a:r>
              <a:rPr lang="en-US" sz="3600">
                <a:latin typeface="Times New Roman" panose="02020603050405020304" pitchFamily="18" charset="0"/>
                <a:cs typeface="Times New Roman" panose="02020603050405020304" pitchFamily="18" charset="0"/>
              </a:rPr>
              <a:t>chương trình.</a:t>
            </a:r>
            <a:endParaRPr lang="en-US" sz="3600" dirty="0">
              <a:latin typeface="Times New Roman" panose="02020603050405020304" pitchFamily="18" charset="0"/>
              <a:cs typeface="Times New Roman" panose="02020603050405020304" pitchFamily="18" charset="0"/>
            </a:endParaRPr>
          </a:p>
          <a:p>
            <a:pPr>
              <a:lnSpc>
                <a:spcPct val="150000"/>
              </a:lnSpc>
            </a:pPr>
            <a:r>
              <a:rPr lang="en-US" sz="3600">
                <a:latin typeface="Times New Roman" panose="02020603050405020304" pitchFamily="18" charset="0"/>
                <a:cs typeface="Times New Roman" panose="02020603050405020304" pitchFamily="18" charset="0"/>
              </a:rPr>
              <a:t>B4: Truy </a:t>
            </a:r>
            <a:r>
              <a:rPr lang="en-US" sz="3600" dirty="0">
                <a:latin typeface="Times New Roman" panose="02020603050405020304" pitchFamily="18" charset="0"/>
                <a:cs typeface="Times New Roman" panose="02020603050405020304" pitchFamily="18" charset="0"/>
              </a:rPr>
              <a:t>vết, tìm đáp án qua bảng lưu </a:t>
            </a:r>
            <a:r>
              <a:rPr lang="en-US" sz="3600">
                <a:latin typeface="Times New Roman" panose="02020603050405020304" pitchFamily="18" charset="0"/>
                <a:cs typeface="Times New Roman" panose="02020603050405020304" pitchFamily="18" charset="0"/>
              </a:rPr>
              <a:t>kết quả.</a:t>
            </a:r>
            <a:endParaRPr lang="en-US" sz="3600"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9E1CF474-1C4D-4120-A839-D0D3201631C1}"/>
              </a:ext>
            </a:extLst>
          </p:cNvPr>
          <p:cNvSpPr/>
          <p:nvPr/>
        </p:nvSpPr>
        <p:spPr>
          <a:xfrm>
            <a:off x="-223520" y="213360"/>
            <a:ext cx="7914640" cy="953383"/>
          </a:xfrm>
          <a:prstGeom prst="roundRect">
            <a:avLst/>
          </a:prstGeom>
          <a:solidFill>
            <a:srgbClr val="66FFCC"/>
          </a:solidFill>
          <a:ln>
            <a:solidFill>
              <a:srgbClr val="66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TextBox 4">
            <a:extLst>
              <a:ext uri="{FF2B5EF4-FFF2-40B4-BE49-F238E27FC236}">
                <a16:creationId xmlns:a16="http://schemas.microsoft.com/office/drawing/2014/main" id="{10911050-FA98-4994-8B81-4662AD1E70CE}"/>
              </a:ext>
            </a:extLst>
          </p:cNvPr>
          <p:cNvSpPr txBox="1"/>
          <p:nvPr/>
        </p:nvSpPr>
        <p:spPr>
          <a:xfrm>
            <a:off x="193040" y="336108"/>
            <a:ext cx="6705471" cy="707886"/>
          </a:xfrm>
          <a:prstGeom prst="rect">
            <a:avLst/>
          </a:prstGeom>
          <a:noFill/>
          <a:ln>
            <a:noFill/>
          </a:ln>
        </p:spPr>
        <p:txBody>
          <a:bodyPr wrap="square" rtlCol="0">
            <a:spAutoFit/>
          </a:bodyPr>
          <a:lstStyle/>
          <a:p>
            <a:r>
              <a:rPr lang="en-US" sz="4000" b="1">
                <a:solidFill>
                  <a:schemeClr val="bg1"/>
                </a:solidFill>
              </a:rPr>
              <a:t>   Các bước làm bài QHD</a:t>
            </a:r>
            <a:endParaRPr lang="vi-VN" sz="4000" b="1">
              <a:solidFill>
                <a:schemeClr val="bg1"/>
              </a:solidFill>
            </a:endParaRPr>
          </a:p>
        </p:txBody>
      </p:sp>
    </p:spTree>
    <p:extLst>
      <p:ext uri="{BB962C8B-B14F-4D97-AF65-F5344CB8AC3E}">
        <p14:creationId xmlns:p14="http://schemas.microsoft.com/office/powerpoint/2010/main" val="595227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1459" y="1652004"/>
            <a:ext cx="10829081" cy="4714072"/>
          </a:xfrm>
        </p:spPr>
        <p:txBody>
          <a:bodyPr>
            <a:normAutofit lnSpcReduction="10000"/>
          </a:bodyPr>
          <a:lstStyle/>
          <a:p>
            <a:r>
              <a:rPr lang="en-US" sz="3600" dirty="0"/>
              <a:t>Giả xử chúng ra có một số loại quả cân có độ nặng lần lượt </a:t>
            </a:r>
            <a:r>
              <a:rPr lang="en-US" sz="3600"/>
              <a:t>là W</a:t>
            </a:r>
            <a:r>
              <a:rPr lang="en-US" sz="3600" baseline="-25000"/>
              <a:t>1</a:t>
            </a:r>
            <a:r>
              <a:rPr lang="en-US" sz="3600"/>
              <a:t>, W</a:t>
            </a:r>
            <a:r>
              <a:rPr lang="en-US" sz="3600" baseline="-25000"/>
              <a:t>2</a:t>
            </a:r>
            <a:r>
              <a:rPr lang="en-US" sz="3600"/>
              <a:t>,...W</a:t>
            </a:r>
            <a:r>
              <a:rPr lang="en-US" sz="3600" baseline="-25000"/>
              <a:t>n</a:t>
            </a:r>
            <a:r>
              <a:rPr lang="en-US" sz="3600" dirty="0"/>
              <a:t>. Hỏi rằng ta có thể lấy ra một khối  lượng S với các loại cân trên hay không và cần ít nhất bao nhiêu quả cân. Coi như số quả cân mỗi loại là vô hạn.</a:t>
            </a:r>
          </a:p>
          <a:p>
            <a:r>
              <a:rPr lang="en-US" sz="3600" dirty="0"/>
              <a:t>Ví dụ S = 11, n = 3,  w[] = {1, 3, 5}</a:t>
            </a:r>
          </a:p>
          <a:p>
            <a:r>
              <a:rPr lang="en-US" sz="3600" dirty="0"/>
              <a:t>Ta cần 1 quả cân 1 và 2 quả cân 5 =&gt; ta cần tổng cộng 3 quả</a:t>
            </a:r>
            <a:r>
              <a:rPr lang="en-US" sz="3600"/>
              <a:t>. </a:t>
            </a:r>
          </a:p>
          <a:p>
            <a:r>
              <a:rPr lang="en-US" sz="3600"/>
              <a:t>Sau đây sẽ là từng b</a:t>
            </a:r>
            <a:r>
              <a:rPr lang="vi-VN" sz="3600"/>
              <a:t>ước để thực hiện bài toán.</a:t>
            </a:r>
            <a:endParaRPr lang="en-US" sz="3600" dirty="0"/>
          </a:p>
        </p:txBody>
      </p:sp>
      <p:sp>
        <p:nvSpPr>
          <p:cNvPr id="4" name="Rectangle: Rounded Corners 3">
            <a:extLst>
              <a:ext uri="{FF2B5EF4-FFF2-40B4-BE49-F238E27FC236}">
                <a16:creationId xmlns:a16="http://schemas.microsoft.com/office/drawing/2014/main" id="{506D25A5-F946-4F70-BC5D-C97D889052B4}"/>
              </a:ext>
            </a:extLst>
          </p:cNvPr>
          <p:cNvSpPr/>
          <p:nvPr/>
        </p:nvSpPr>
        <p:spPr>
          <a:xfrm>
            <a:off x="-223520" y="213360"/>
            <a:ext cx="7914640" cy="953383"/>
          </a:xfrm>
          <a:prstGeom prst="roundRect">
            <a:avLst/>
          </a:prstGeom>
          <a:solidFill>
            <a:srgbClr val="66FFCC"/>
          </a:solidFill>
          <a:ln>
            <a:solidFill>
              <a:srgbClr val="66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TextBox 4">
            <a:extLst>
              <a:ext uri="{FF2B5EF4-FFF2-40B4-BE49-F238E27FC236}">
                <a16:creationId xmlns:a16="http://schemas.microsoft.com/office/drawing/2014/main" id="{07B407A0-DD55-44FC-9C0E-9294280EDD7A}"/>
              </a:ext>
            </a:extLst>
          </p:cNvPr>
          <p:cNvSpPr txBox="1"/>
          <p:nvPr/>
        </p:nvSpPr>
        <p:spPr>
          <a:xfrm>
            <a:off x="193040" y="336108"/>
            <a:ext cx="6705471" cy="707886"/>
          </a:xfrm>
          <a:prstGeom prst="rect">
            <a:avLst/>
          </a:prstGeom>
          <a:noFill/>
          <a:ln>
            <a:noFill/>
          </a:ln>
        </p:spPr>
        <p:txBody>
          <a:bodyPr wrap="square" rtlCol="0">
            <a:spAutoFit/>
          </a:bodyPr>
          <a:lstStyle/>
          <a:p>
            <a:r>
              <a:rPr lang="en-US" sz="4000" b="1">
                <a:solidFill>
                  <a:schemeClr val="bg1"/>
                </a:solidFill>
              </a:rPr>
              <a:t>   Ví dụ 3: Bài toán quả cân</a:t>
            </a:r>
            <a:endParaRPr lang="vi-VN" sz="4000" b="1">
              <a:solidFill>
                <a:schemeClr val="bg1"/>
              </a:solidFill>
            </a:endParaRPr>
          </a:p>
        </p:txBody>
      </p:sp>
    </p:spTree>
    <p:extLst>
      <p:ext uri="{BB962C8B-B14F-4D97-AF65-F5344CB8AC3E}">
        <p14:creationId xmlns:p14="http://schemas.microsoft.com/office/powerpoint/2010/main" val="3472237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9704210-B4BD-44C3-BCB6-5B30C4EE8822}"/>
              </a:ext>
            </a:extLst>
          </p:cNvPr>
          <p:cNvSpPr/>
          <p:nvPr/>
        </p:nvSpPr>
        <p:spPr>
          <a:xfrm>
            <a:off x="-223520" y="213360"/>
            <a:ext cx="5882640" cy="953383"/>
          </a:xfrm>
          <a:prstGeom prst="roundRect">
            <a:avLst/>
          </a:prstGeom>
          <a:solidFill>
            <a:srgbClr val="66FFCC"/>
          </a:solidFill>
          <a:ln>
            <a:solidFill>
              <a:srgbClr val="66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TextBox 3">
            <a:extLst>
              <a:ext uri="{FF2B5EF4-FFF2-40B4-BE49-F238E27FC236}">
                <a16:creationId xmlns:a16="http://schemas.microsoft.com/office/drawing/2014/main" id="{08529AC0-D678-4837-853B-04B45D4A9FCB}"/>
              </a:ext>
            </a:extLst>
          </p:cNvPr>
          <p:cNvSpPr txBox="1"/>
          <p:nvPr/>
        </p:nvSpPr>
        <p:spPr>
          <a:xfrm>
            <a:off x="193040" y="336108"/>
            <a:ext cx="6532880" cy="707886"/>
          </a:xfrm>
          <a:prstGeom prst="rect">
            <a:avLst/>
          </a:prstGeom>
          <a:noFill/>
          <a:ln>
            <a:noFill/>
          </a:ln>
        </p:spPr>
        <p:txBody>
          <a:bodyPr wrap="square" rtlCol="0">
            <a:spAutoFit/>
          </a:bodyPr>
          <a:lstStyle/>
          <a:p>
            <a:r>
              <a:rPr lang="en-US" sz="4000" b="1">
                <a:solidFill>
                  <a:schemeClr val="bg1"/>
                </a:solidFill>
              </a:rPr>
              <a:t>Quy Hoạch Động Là Gì?</a:t>
            </a:r>
            <a:endParaRPr lang="vi-VN" sz="4000" b="1">
              <a:solidFill>
                <a:schemeClr val="bg1"/>
              </a:solidFill>
            </a:endParaRPr>
          </a:p>
        </p:txBody>
      </p:sp>
      <p:sp>
        <p:nvSpPr>
          <p:cNvPr id="5" name="TextBox 4">
            <a:extLst>
              <a:ext uri="{FF2B5EF4-FFF2-40B4-BE49-F238E27FC236}">
                <a16:creationId xmlns:a16="http://schemas.microsoft.com/office/drawing/2014/main" id="{A7A39BDA-6CA8-4E0A-8E8B-EC988DFD66F3}"/>
              </a:ext>
            </a:extLst>
          </p:cNvPr>
          <p:cNvSpPr txBox="1"/>
          <p:nvPr/>
        </p:nvSpPr>
        <p:spPr>
          <a:xfrm>
            <a:off x="455786" y="1714500"/>
            <a:ext cx="11501120" cy="4339650"/>
          </a:xfrm>
          <a:prstGeom prst="rect">
            <a:avLst/>
          </a:prstGeom>
          <a:noFill/>
        </p:spPr>
        <p:txBody>
          <a:bodyPr wrap="square" rtlCol="0">
            <a:spAutoFit/>
          </a:bodyPr>
          <a:lstStyle/>
          <a:p>
            <a:pPr>
              <a:lnSpc>
                <a:spcPct val="150000"/>
              </a:lnSpc>
            </a:pPr>
            <a:r>
              <a:rPr lang="vi-VN" sz="3600" b="1" dirty="0">
                <a:latin typeface="Calibri" panose="020F0502020204030204" pitchFamily="34" charset="0"/>
                <a:cs typeface="Calibri" panose="020F0502020204030204" pitchFamily="34" charset="0"/>
              </a:rPr>
              <a:t>Quy Hoạch Động</a:t>
            </a:r>
            <a:r>
              <a:rPr lang="vi-VN" sz="3600" dirty="0">
                <a:latin typeface="Calibri" panose="020F0502020204030204" pitchFamily="34" charset="0"/>
                <a:cs typeface="Calibri" panose="020F0502020204030204" pitchFamily="34" charset="0"/>
              </a:rPr>
              <a:t> </a:t>
            </a:r>
            <a:r>
              <a:rPr lang="en-US" sz="3600" dirty="0" smtClean="0">
                <a:latin typeface="Calibri" panose="020F0502020204030204" pitchFamily="34" charset="0"/>
                <a:cs typeface="Calibri" panose="020F0502020204030204" pitchFamily="34" charset="0"/>
              </a:rPr>
              <a:t>(</a:t>
            </a:r>
            <a:r>
              <a:rPr lang="en-US" sz="3600" dirty="0"/>
              <a:t>Dynamic </a:t>
            </a:r>
            <a:r>
              <a:rPr lang="en-US" sz="3600" dirty="0" smtClean="0"/>
              <a:t>Programming): </a:t>
            </a:r>
            <a:r>
              <a:rPr lang="vi-VN" sz="3600" dirty="0" smtClean="0">
                <a:latin typeface="Calibri" panose="020F0502020204030204" pitchFamily="34" charset="0"/>
                <a:cs typeface="Calibri" panose="020F0502020204030204" pitchFamily="34" charset="0"/>
              </a:rPr>
              <a:t>là </a:t>
            </a:r>
            <a:r>
              <a:rPr lang="vi-VN" sz="3600" dirty="0">
                <a:latin typeface="Calibri" panose="020F0502020204030204" pitchFamily="34" charset="0"/>
                <a:cs typeface="Calibri" panose="020F0502020204030204" pitchFamily="34" charset="0"/>
              </a:rPr>
              <a:t>một phương pháp giảm thời gian chạy của các thuật toán thể hiện các tính chất của các bài Toán</a:t>
            </a:r>
            <a:r>
              <a:rPr lang="vi-VN" sz="3600" dirty="0" smtClean="0">
                <a:latin typeface="Calibri" panose="020F0502020204030204" pitchFamily="34" charset="0"/>
                <a:cs typeface="Calibri" panose="020F0502020204030204" pitchFamily="34" charset="0"/>
              </a:rPr>
              <a:t>:</a:t>
            </a:r>
            <a:endParaRPr lang="vi-VN" sz="3600" b="1" dirty="0">
              <a:latin typeface="Calibri" panose="020F0502020204030204" pitchFamily="34" charset="0"/>
              <a:cs typeface="Calibri" panose="020F0502020204030204" pitchFamily="34" charset="0"/>
            </a:endParaRPr>
          </a:p>
          <a:p>
            <a:pPr marL="742950" lvl="1" indent="-285750">
              <a:lnSpc>
                <a:spcPct val="150000"/>
              </a:lnSpc>
              <a:buFont typeface="Arial" panose="020B0604020202020204" pitchFamily="34" charset="0"/>
              <a:buChar char="•"/>
            </a:pPr>
            <a:r>
              <a:rPr lang="vi-VN" sz="3200" dirty="0">
                <a:solidFill>
                  <a:srgbClr val="0070C0"/>
                </a:solidFill>
                <a:latin typeface="Calibri" panose="020F0502020204030204" pitchFamily="34" charset="0"/>
                <a:cs typeface="Calibri" panose="020F0502020204030204" pitchFamily="34" charset="0"/>
              </a:rPr>
              <a:t> </a:t>
            </a:r>
            <a:r>
              <a:rPr lang="vi-VN" sz="3200" b="1" dirty="0">
                <a:solidFill>
                  <a:srgbClr val="0070C0"/>
                </a:solidFill>
                <a:latin typeface="Calibri" panose="020F0502020204030204" pitchFamily="34" charset="0"/>
                <a:cs typeface="Calibri" panose="020F0502020204030204" pitchFamily="34" charset="0"/>
              </a:rPr>
              <a:t>Bài Toán Con Gối Nhau</a:t>
            </a:r>
            <a:r>
              <a:rPr lang="vi-VN" sz="3200" dirty="0">
                <a:solidFill>
                  <a:srgbClr val="0070C0"/>
                </a:solidFill>
                <a:latin typeface="Calibri" panose="020F0502020204030204" pitchFamily="34" charset="0"/>
                <a:cs typeface="Calibri" panose="020F0502020204030204" pitchFamily="34" charset="0"/>
              </a:rPr>
              <a:t> </a:t>
            </a:r>
            <a:r>
              <a:rPr lang="vi-VN" sz="3200" dirty="0">
                <a:latin typeface="Calibri" panose="020F0502020204030204" pitchFamily="34" charset="0"/>
                <a:cs typeface="Calibri" panose="020F0502020204030204" pitchFamily="34" charset="0"/>
              </a:rPr>
              <a:t>(</a:t>
            </a:r>
            <a:r>
              <a:rPr lang="vi-VN" sz="3200" i="1" dirty="0">
                <a:latin typeface="Calibri" panose="020F0502020204030204" pitchFamily="34" charset="0"/>
                <a:cs typeface="Calibri" panose="020F0502020204030204" pitchFamily="34" charset="0"/>
              </a:rPr>
              <a:t>Overlapping Subproblem</a:t>
            </a:r>
            <a:r>
              <a:rPr lang="vi-VN" sz="3200" dirty="0">
                <a:latin typeface="Calibri" panose="020F0502020204030204" pitchFamily="34" charset="0"/>
                <a:cs typeface="Calibri" panose="020F0502020204030204" pitchFamily="34" charset="0"/>
              </a:rPr>
              <a:t>).</a:t>
            </a:r>
          </a:p>
          <a:p>
            <a:pPr marL="742950" lvl="1" indent="-285750">
              <a:lnSpc>
                <a:spcPct val="150000"/>
              </a:lnSpc>
              <a:buFont typeface="Arial" panose="020B0604020202020204" pitchFamily="34" charset="0"/>
              <a:buChar char="•"/>
            </a:pPr>
            <a:r>
              <a:rPr lang="vi-VN" sz="3200" b="1" dirty="0">
                <a:solidFill>
                  <a:srgbClr val="0070C0"/>
                </a:solidFill>
                <a:latin typeface="Calibri" panose="020F0502020204030204" pitchFamily="34" charset="0"/>
                <a:cs typeface="Calibri" panose="020F0502020204030204" pitchFamily="34" charset="0"/>
              </a:rPr>
              <a:t>Cấu trúc Con Tối Ưu</a:t>
            </a:r>
            <a:r>
              <a:rPr lang="vi-VN" sz="3200" dirty="0">
                <a:latin typeface="Calibri" panose="020F0502020204030204" pitchFamily="34" charset="0"/>
                <a:cs typeface="Calibri" panose="020F0502020204030204" pitchFamily="34" charset="0"/>
              </a:rPr>
              <a:t> </a:t>
            </a:r>
            <a:r>
              <a:rPr lang="vi-VN" sz="3200" dirty="0" smtClean="0">
                <a:latin typeface="Calibri" panose="020F0502020204030204" pitchFamily="34" charset="0"/>
                <a:cs typeface="Calibri" panose="020F0502020204030204" pitchFamily="34" charset="0"/>
              </a:rPr>
              <a:t>(</a:t>
            </a:r>
            <a:r>
              <a:rPr lang="en-US" sz="3200" i="1" dirty="0">
                <a:latin typeface="Calibri" panose="020F0502020204030204" pitchFamily="34" charset="0"/>
                <a:cs typeface="Calibri" panose="020F0502020204030204" pitchFamily="34" charset="0"/>
              </a:rPr>
              <a:t>O</a:t>
            </a:r>
            <a:r>
              <a:rPr lang="vi-VN" sz="3200" i="1" dirty="0" smtClean="0">
                <a:latin typeface="Calibri" panose="020F0502020204030204" pitchFamily="34" charset="0"/>
                <a:cs typeface="Calibri" panose="020F0502020204030204" pitchFamily="34" charset="0"/>
              </a:rPr>
              <a:t>ptimal </a:t>
            </a:r>
            <a:r>
              <a:rPr lang="vi-VN" sz="3200" i="1" dirty="0">
                <a:latin typeface="Calibri" panose="020F0502020204030204" pitchFamily="34" charset="0"/>
                <a:cs typeface="Calibri" panose="020F0502020204030204" pitchFamily="34" charset="0"/>
              </a:rPr>
              <a:t>substructure</a:t>
            </a:r>
            <a:r>
              <a:rPr lang="vi-VN" sz="3200" dirty="0">
                <a:latin typeface="Calibri" panose="020F0502020204030204" pitchFamily="34" charset="0"/>
                <a:cs typeface="Calibri" panose="020F0502020204030204" pitchFamily="34" charset="0"/>
              </a:rPr>
              <a:t>)</a:t>
            </a:r>
            <a:r>
              <a:rPr lang="en-US" sz="3200" dirty="0">
                <a:latin typeface="Calibri" panose="020F0502020204030204" pitchFamily="34" charset="0"/>
                <a:cs typeface="Calibri" panose="020F0502020204030204" pitchFamily="34" charset="0"/>
              </a:rPr>
              <a:t>.</a:t>
            </a:r>
          </a:p>
          <a:p>
            <a:endParaRPr lang="vi-VN" dirty="0"/>
          </a:p>
        </p:txBody>
      </p:sp>
    </p:spTree>
    <p:extLst>
      <p:ext uri="{BB962C8B-B14F-4D97-AF65-F5344CB8AC3E}">
        <p14:creationId xmlns:p14="http://schemas.microsoft.com/office/powerpoint/2010/main" val="318081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357" y="1714500"/>
            <a:ext cx="11273287" cy="1791479"/>
          </a:xfrm>
        </p:spPr>
        <p:txBody>
          <a:bodyPr>
            <a:normAutofit fontScale="90000"/>
          </a:bodyPr>
          <a:lstStyle/>
          <a:p>
            <a:r>
              <a:rPr lang="en-US" b="1">
                <a:solidFill>
                  <a:srgbClr val="0070C0"/>
                </a:solidFill>
                <a:latin typeface="Times New Roman" panose="02020603050405020304" pitchFamily="18" charset="0"/>
                <a:cs typeface="Times New Roman" panose="02020603050405020304" pitchFamily="18" charset="0"/>
              </a:rPr>
              <a:t>B1</a:t>
            </a:r>
            <a:r>
              <a:rPr lang="en-US" b="1" dirty="0">
                <a:solidFill>
                  <a:srgbClr val="0070C0"/>
                </a:solidFill>
                <a:latin typeface="Times New Roman" panose="02020603050405020304" pitchFamily="18" charset="0"/>
                <a:cs typeface="Times New Roman" panose="02020603050405020304" pitchFamily="18" charset="0"/>
              </a:rPr>
              <a:t>. Đọc hiểu đề xác định bài toán mục tiêu và các bài toán </a:t>
            </a:r>
            <a:r>
              <a:rPr lang="en-US" b="1">
                <a:solidFill>
                  <a:srgbClr val="0070C0"/>
                </a:solidFill>
                <a:latin typeface="Times New Roman" panose="02020603050405020304" pitchFamily="18" charset="0"/>
                <a:cs typeface="Times New Roman" panose="02020603050405020304" pitchFamily="18" charset="0"/>
              </a:rPr>
              <a:t>cơ sở:</a:t>
            </a:r>
            <a:r>
              <a:rPr lang="en-US" dirty="0"/>
              <a:t/>
            </a:r>
            <a:br>
              <a:rPr lang="en-US" dirty="0"/>
            </a:br>
            <a:endParaRPr lang="en-US" dirty="0"/>
          </a:p>
        </p:txBody>
      </p:sp>
      <p:sp>
        <p:nvSpPr>
          <p:cNvPr id="3" name="Content Placeholder 2"/>
          <p:cNvSpPr>
            <a:spLocks noGrp="1"/>
          </p:cNvSpPr>
          <p:nvPr>
            <p:ph idx="1"/>
          </p:nvPr>
        </p:nvSpPr>
        <p:spPr>
          <a:xfrm>
            <a:off x="459356" y="3217770"/>
            <a:ext cx="10802811" cy="3092892"/>
          </a:xfrm>
        </p:spPr>
        <p:txBody>
          <a:bodyPr>
            <a:noAutofit/>
          </a:bodyPr>
          <a:lstStyle/>
          <a:p>
            <a:pPr marL="0" indent="0">
              <a:buNone/>
            </a:pPr>
            <a:r>
              <a:rPr lang="en-US" sz="4000" dirty="0"/>
              <a:t>Bài toán yêu cầu ta tìm ra số lượng quả cân ít nhất có tổng khối lượng là S. Vậy ta gọi F[s] là số lượng quả cân ít nhất để có trọng lượng </a:t>
            </a:r>
            <a:r>
              <a:rPr lang="en-US" sz="4000"/>
              <a:t>là S.</a:t>
            </a:r>
          </a:p>
          <a:p>
            <a:pPr marL="0" indent="0">
              <a:buNone/>
            </a:pPr>
            <a:endParaRPr lang="en-US" sz="4000" dirty="0"/>
          </a:p>
          <a:p>
            <a:pPr>
              <a:buFont typeface="Symbol" panose="05050102010706020507" pitchFamily="18" charset="2"/>
              <a:buChar char="Þ"/>
            </a:pPr>
            <a:r>
              <a:rPr lang="en-US" sz="4000" dirty="0"/>
              <a:t>Bài toán cơ sở F[0] = 0</a:t>
            </a:r>
          </a:p>
        </p:txBody>
      </p:sp>
      <p:sp>
        <p:nvSpPr>
          <p:cNvPr id="4" name="Rectangle: Rounded Corners 3">
            <a:extLst>
              <a:ext uri="{FF2B5EF4-FFF2-40B4-BE49-F238E27FC236}">
                <a16:creationId xmlns:a16="http://schemas.microsoft.com/office/drawing/2014/main" id="{11DA005D-53E5-43AD-97AD-75AD547B1D46}"/>
              </a:ext>
            </a:extLst>
          </p:cNvPr>
          <p:cNvSpPr/>
          <p:nvPr/>
        </p:nvSpPr>
        <p:spPr>
          <a:xfrm>
            <a:off x="-223520" y="213360"/>
            <a:ext cx="7914640" cy="953383"/>
          </a:xfrm>
          <a:prstGeom prst="roundRect">
            <a:avLst/>
          </a:prstGeom>
          <a:solidFill>
            <a:srgbClr val="66FFCC"/>
          </a:solidFill>
          <a:ln>
            <a:solidFill>
              <a:srgbClr val="66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TextBox 4">
            <a:extLst>
              <a:ext uri="{FF2B5EF4-FFF2-40B4-BE49-F238E27FC236}">
                <a16:creationId xmlns:a16="http://schemas.microsoft.com/office/drawing/2014/main" id="{00E37AD7-152A-4124-95F4-51DE76188448}"/>
              </a:ext>
            </a:extLst>
          </p:cNvPr>
          <p:cNvSpPr txBox="1"/>
          <p:nvPr/>
        </p:nvSpPr>
        <p:spPr>
          <a:xfrm>
            <a:off x="193040" y="336108"/>
            <a:ext cx="6705471" cy="707886"/>
          </a:xfrm>
          <a:prstGeom prst="rect">
            <a:avLst/>
          </a:prstGeom>
          <a:noFill/>
          <a:ln>
            <a:noFill/>
          </a:ln>
        </p:spPr>
        <p:txBody>
          <a:bodyPr wrap="square" rtlCol="0">
            <a:spAutoFit/>
          </a:bodyPr>
          <a:lstStyle/>
          <a:p>
            <a:r>
              <a:rPr lang="en-US" sz="4000" b="1">
                <a:solidFill>
                  <a:schemeClr val="bg1"/>
                </a:solidFill>
              </a:rPr>
              <a:t>   Ví dụ 3: Bài toán quả cân</a:t>
            </a:r>
            <a:endParaRPr lang="vi-VN" sz="4000" b="1">
              <a:solidFill>
                <a:schemeClr val="bg1"/>
              </a:solidFill>
            </a:endParaRPr>
          </a:p>
        </p:txBody>
      </p:sp>
    </p:spTree>
    <p:extLst>
      <p:ext uri="{BB962C8B-B14F-4D97-AF65-F5344CB8AC3E}">
        <p14:creationId xmlns:p14="http://schemas.microsoft.com/office/powerpoint/2010/main" val="75290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833" y="1530197"/>
            <a:ext cx="9451694" cy="953383"/>
          </a:xfrm>
        </p:spPr>
        <p:txBody>
          <a:bodyPr/>
          <a:lstStyle/>
          <a:p>
            <a:r>
              <a:rPr lang="en-US" b="1">
                <a:solidFill>
                  <a:srgbClr val="0070C0"/>
                </a:solidFill>
                <a:latin typeface="Times New Roman" panose="02020603050405020304" pitchFamily="18" charset="0"/>
                <a:cs typeface="Times New Roman" panose="02020603050405020304" pitchFamily="18" charset="0"/>
              </a:rPr>
              <a:t>B2: </a:t>
            </a:r>
            <a:r>
              <a:rPr lang="en-US" b="1" dirty="0">
                <a:solidFill>
                  <a:srgbClr val="0070C0"/>
                </a:solidFill>
                <a:latin typeface="Times New Roman" panose="02020603050405020304" pitchFamily="18" charset="0"/>
                <a:cs typeface="Times New Roman" panose="02020603050405020304" pitchFamily="18" charset="0"/>
              </a:rPr>
              <a:t>Tìm sự liên kết, công thức truy </a:t>
            </a:r>
            <a:r>
              <a:rPr lang="en-US" b="1">
                <a:solidFill>
                  <a:srgbClr val="0070C0"/>
                </a:solidFill>
                <a:latin typeface="Times New Roman" panose="02020603050405020304" pitchFamily="18" charset="0"/>
                <a:cs typeface="Times New Roman" panose="02020603050405020304" pitchFamily="18" charset="0"/>
              </a:rPr>
              <a:t>hồi </a:t>
            </a:r>
            <a:endParaRPr lang="en-US"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77096" y="2948370"/>
            <a:ext cx="10515600" cy="3696270"/>
          </a:xfrm>
        </p:spPr>
        <p:txBody>
          <a:bodyPr/>
          <a:lstStyle/>
          <a:p>
            <a:r>
              <a:rPr lang="en-US" dirty="0"/>
              <a:t>Với một khối lượng đã có là P ta thêm một quả cân U vào ta sẽ được một khối lượng Q = P + U vậy ta thấy được F[P] + 1 sẽ là một đáp án cho F[Q]. Tất nhiên bài toán con F[P] đã được tính rồi.</a:t>
            </a:r>
          </a:p>
          <a:p>
            <a:r>
              <a:rPr lang="en-US" dirty="0"/>
              <a:t>=&gt; với mỗi quả cân W ta sẽ có 1 bài toán con cho Q với W &lt;= Q</a:t>
            </a:r>
          </a:p>
          <a:p>
            <a:r>
              <a:rPr lang="en-US" dirty="0"/>
              <a:t>Công thức truy hồi </a:t>
            </a:r>
          </a:p>
          <a:p>
            <a:pPr marL="457200" lvl="1" indent="0">
              <a:buNone/>
            </a:pPr>
            <a:r>
              <a:rPr lang="en-US" dirty="0"/>
              <a:t>F[0] = 0;</a:t>
            </a:r>
          </a:p>
          <a:p>
            <a:pPr marL="457200" lvl="1" indent="0">
              <a:buNone/>
            </a:pPr>
            <a:r>
              <a:rPr lang="en-US" dirty="0"/>
              <a:t>F[Q] = min(F[Q – W</a:t>
            </a:r>
            <a:r>
              <a:rPr lang="en-US" baseline="-25000" dirty="0"/>
              <a:t>i</a:t>
            </a:r>
            <a:r>
              <a:rPr lang="en-US" dirty="0"/>
              <a:t>] + 1) (với mọi i = 1..n</a:t>
            </a:r>
            <a:r>
              <a:rPr lang="en-US"/>
              <a:t>, W</a:t>
            </a:r>
            <a:r>
              <a:rPr lang="en-US" baseline="-25000"/>
              <a:t>i</a:t>
            </a:r>
            <a:r>
              <a:rPr lang="en-US"/>
              <a:t> </a:t>
            </a:r>
            <a:r>
              <a:rPr lang="en-US" dirty="0"/>
              <a:t>&lt;= Q)</a:t>
            </a:r>
          </a:p>
        </p:txBody>
      </p:sp>
      <p:sp>
        <p:nvSpPr>
          <p:cNvPr id="4" name="Rectangle: Rounded Corners 3">
            <a:extLst>
              <a:ext uri="{FF2B5EF4-FFF2-40B4-BE49-F238E27FC236}">
                <a16:creationId xmlns:a16="http://schemas.microsoft.com/office/drawing/2014/main" id="{BD42ACDA-0917-4E61-AD01-D196A2B0BC26}"/>
              </a:ext>
            </a:extLst>
          </p:cNvPr>
          <p:cNvSpPr/>
          <p:nvPr/>
        </p:nvSpPr>
        <p:spPr>
          <a:xfrm>
            <a:off x="-223520" y="213360"/>
            <a:ext cx="7914640" cy="953383"/>
          </a:xfrm>
          <a:prstGeom prst="roundRect">
            <a:avLst/>
          </a:prstGeom>
          <a:solidFill>
            <a:srgbClr val="66FFCC"/>
          </a:solidFill>
          <a:ln>
            <a:solidFill>
              <a:srgbClr val="66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TextBox 4">
            <a:extLst>
              <a:ext uri="{FF2B5EF4-FFF2-40B4-BE49-F238E27FC236}">
                <a16:creationId xmlns:a16="http://schemas.microsoft.com/office/drawing/2014/main" id="{97A7313A-EEBB-4E43-B3FA-E8A0FA484532}"/>
              </a:ext>
            </a:extLst>
          </p:cNvPr>
          <p:cNvSpPr txBox="1"/>
          <p:nvPr/>
        </p:nvSpPr>
        <p:spPr>
          <a:xfrm>
            <a:off x="193040" y="336108"/>
            <a:ext cx="6705471" cy="707886"/>
          </a:xfrm>
          <a:prstGeom prst="rect">
            <a:avLst/>
          </a:prstGeom>
          <a:noFill/>
          <a:ln>
            <a:noFill/>
          </a:ln>
        </p:spPr>
        <p:txBody>
          <a:bodyPr wrap="square" rtlCol="0">
            <a:spAutoFit/>
          </a:bodyPr>
          <a:lstStyle/>
          <a:p>
            <a:r>
              <a:rPr lang="en-US" sz="4000" b="1">
                <a:solidFill>
                  <a:schemeClr val="bg1"/>
                </a:solidFill>
              </a:rPr>
              <a:t>   Ví dụ 3: Bài toán quả cân</a:t>
            </a:r>
            <a:endParaRPr lang="vi-VN" sz="4000" b="1">
              <a:solidFill>
                <a:schemeClr val="bg1"/>
              </a:solidFill>
            </a:endParaRPr>
          </a:p>
        </p:txBody>
      </p:sp>
    </p:spTree>
    <p:extLst>
      <p:ext uri="{BB962C8B-B14F-4D97-AF65-F5344CB8AC3E}">
        <p14:creationId xmlns:p14="http://schemas.microsoft.com/office/powerpoint/2010/main" val="4160011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275" y="1329721"/>
            <a:ext cx="2900422" cy="683025"/>
          </a:xfrm>
        </p:spPr>
        <p:txBody>
          <a:bodyPr>
            <a:normAutofit fontScale="90000"/>
          </a:bodyPr>
          <a:lstStyle/>
          <a:p>
            <a:r>
              <a:rPr lang="en-US" b="1" dirty="0">
                <a:solidFill>
                  <a:srgbClr val="0070C0"/>
                </a:solidFill>
                <a:latin typeface="Times New Roman" panose="02020603050405020304" pitchFamily="18" charset="0"/>
                <a:cs typeface="Times New Roman" panose="02020603050405020304" pitchFamily="18" charset="0"/>
              </a:rPr>
              <a:t>Ví dụ </a:t>
            </a:r>
            <a:r>
              <a:rPr lang="en-US" b="1">
                <a:solidFill>
                  <a:srgbClr val="0070C0"/>
                </a:solidFill>
                <a:latin typeface="Times New Roman" panose="02020603050405020304" pitchFamily="18" charset="0"/>
                <a:cs typeface="Times New Roman" panose="02020603050405020304" pitchFamily="18" charset="0"/>
              </a:rPr>
              <a:t>đề bài</a:t>
            </a:r>
            <a:endParaRPr lang="en-US"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53947" y="2012746"/>
            <a:ext cx="11049000" cy="5098661"/>
          </a:xfrm>
        </p:spPr>
        <p:txBody>
          <a:bodyPr>
            <a:normAutofit/>
          </a:bodyPr>
          <a:lstStyle/>
          <a:p>
            <a:pPr>
              <a:buFontTx/>
              <a:buChar char="-"/>
            </a:pPr>
            <a:r>
              <a:rPr lang="en-US" dirty="0"/>
              <a:t>Bắt đầu với bài toán cơ sở F[0] = 0;	</a:t>
            </a:r>
          </a:p>
          <a:p>
            <a:pPr>
              <a:buFontTx/>
              <a:buChar char="-"/>
            </a:pPr>
            <a:r>
              <a:rPr lang="en-US" dirty="0"/>
              <a:t>Bài toán F[1] ta thấy có quả cân W1 thỏa mãn W1 &lt;= 1 </a:t>
            </a:r>
          </a:p>
          <a:p>
            <a:pPr>
              <a:buFont typeface="Symbol" panose="05050102010706020507" pitchFamily="18" charset="2"/>
              <a:buChar char="Þ"/>
            </a:pPr>
            <a:r>
              <a:rPr lang="en-US"/>
              <a:t> F</a:t>
            </a:r>
            <a:r>
              <a:rPr lang="en-US" dirty="0"/>
              <a:t>[1] = F[1 – 1] + 1 = 1;</a:t>
            </a:r>
          </a:p>
          <a:p>
            <a:pPr>
              <a:buFontTx/>
              <a:buChar char="-"/>
            </a:pPr>
            <a:r>
              <a:rPr lang="en-US" dirty="0"/>
              <a:t>Bài toán F[2] ta thấy có quả cân W1 thỏa mãn W1 &lt;= 2</a:t>
            </a:r>
          </a:p>
          <a:p>
            <a:pPr>
              <a:buFont typeface="Symbol" panose="05050102010706020507" pitchFamily="18" charset="2"/>
              <a:buChar char="Þ"/>
            </a:pPr>
            <a:r>
              <a:rPr lang="en-US"/>
              <a:t> F</a:t>
            </a:r>
            <a:r>
              <a:rPr lang="en-US" dirty="0"/>
              <a:t>[2] = F[2 – 1] + 1 = 2;</a:t>
            </a:r>
          </a:p>
          <a:p>
            <a:pPr>
              <a:buFontTx/>
              <a:buChar char="-"/>
            </a:pPr>
            <a:r>
              <a:rPr lang="en-US" dirty="0"/>
              <a:t>Bài toán F[3] ta thấy có hai quả cân W1, W2 thỏa mãn W1, W2 &lt;=3</a:t>
            </a:r>
          </a:p>
          <a:p>
            <a:pPr marL="0" indent="0">
              <a:buNone/>
            </a:pPr>
            <a:r>
              <a:rPr lang="en-US" dirty="0"/>
              <a:t>=&gt; F[3] = min(F[3-3]+1, F[3 -1] + 1) = min(1, 3) = 1</a:t>
            </a:r>
          </a:p>
          <a:p>
            <a:pPr marL="0" indent="0">
              <a:buNone/>
            </a:pPr>
            <a:r>
              <a:rPr lang="en-US" dirty="0"/>
              <a:t>........</a:t>
            </a:r>
          </a:p>
          <a:p>
            <a:pPr marL="0" indent="0">
              <a:buNone/>
            </a:pPr>
            <a:r>
              <a:rPr lang="en-US" dirty="0"/>
              <a:t>Làm như vậy cho đến F[11]</a:t>
            </a:r>
          </a:p>
          <a:p>
            <a:pPr marL="0" indent="0">
              <a:buNone/>
            </a:pPr>
            <a:r>
              <a:rPr lang="en-US" dirty="0"/>
              <a:t> </a:t>
            </a:r>
          </a:p>
        </p:txBody>
      </p:sp>
      <p:sp>
        <p:nvSpPr>
          <p:cNvPr id="6" name="Rectangle: Rounded Corners 5">
            <a:extLst>
              <a:ext uri="{FF2B5EF4-FFF2-40B4-BE49-F238E27FC236}">
                <a16:creationId xmlns:a16="http://schemas.microsoft.com/office/drawing/2014/main" id="{249D41BC-E7C5-4991-BEF4-1899CC74FF4A}"/>
              </a:ext>
            </a:extLst>
          </p:cNvPr>
          <p:cNvSpPr/>
          <p:nvPr/>
        </p:nvSpPr>
        <p:spPr>
          <a:xfrm>
            <a:off x="-223520" y="213360"/>
            <a:ext cx="7914640" cy="953383"/>
          </a:xfrm>
          <a:prstGeom prst="roundRect">
            <a:avLst/>
          </a:prstGeom>
          <a:solidFill>
            <a:srgbClr val="66FFCC"/>
          </a:solidFill>
          <a:ln>
            <a:solidFill>
              <a:srgbClr val="66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TextBox 6">
            <a:extLst>
              <a:ext uri="{FF2B5EF4-FFF2-40B4-BE49-F238E27FC236}">
                <a16:creationId xmlns:a16="http://schemas.microsoft.com/office/drawing/2014/main" id="{47D5F32B-482E-4E82-9646-6374AE499E69}"/>
              </a:ext>
            </a:extLst>
          </p:cNvPr>
          <p:cNvSpPr txBox="1"/>
          <p:nvPr/>
        </p:nvSpPr>
        <p:spPr>
          <a:xfrm>
            <a:off x="193040" y="336108"/>
            <a:ext cx="6705471" cy="707886"/>
          </a:xfrm>
          <a:prstGeom prst="rect">
            <a:avLst/>
          </a:prstGeom>
          <a:noFill/>
          <a:ln>
            <a:noFill/>
          </a:ln>
        </p:spPr>
        <p:txBody>
          <a:bodyPr wrap="square" rtlCol="0">
            <a:spAutoFit/>
          </a:bodyPr>
          <a:lstStyle/>
          <a:p>
            <a:r>
              <a:rPr lang="en-US" sz="4000" b="1">
                <a:solidFill>
                  <a:schemeClr val="bg1"/>
                </a:solidFill>
              </a:rPr>
              <a:t>   Ví dụ 3: Bài toán quả cân</a:t>
            </a:r>
            <a:endParaRPr lang="vi-VN" sz="4000" b="1">
              <a:solidFill>
                <a:schemeClr val="bg1"/>
              </a:solidFill>
            </a:endParaRPr>
          </a:p>
        </p:txBody>
      </p:sp>
    </p:spTree>
    <p:extLst>
      <p:ext uri="{BB962C8B-B14F-4D97-AF65-F5344CB8AC3E}">
        <p14:creationId xmlns:p14="http://schemas.microsoft.com/office/powerpoint/2010/main" val="184327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54" y="1534388"/>
            <a:ext cx="8143756" cy="630077"/>
          </a:xfrm>
        </p:spPr>
        <p:txBody>
          <a:bodyPr>
            <a:normAutofit fontScale="90000"/>
          </a:bodyPr>
          <a:lstStyle/>
          <a:p>
            <a:r>
              <a:rPr lang="en-US" b="1">
                <a:solidFill>
                  <a:srgbClr val="0070C0"/>
                </a:solidFill>
                <a:latin typeface="Times New Roman" panose="02020603050405020304" pitchFamily="18" charset="0"/>
                <a:cs typeface="Times New Roman" panose="02020603050405020304" pitchFamily="18" charset="0"/>
              </a:rPr>
              <a:t>B3: Tổ </a:t>
            </a:r>
            <a:r>
              <a:rPr lang="en-US" b="1" dirty="0">
                <a:solidFill>
                  <a:srgbClr val="0070C0"/>
                </a:solidFill>
                <a:latin typeface="Times New Roman" panose="02020603050405020304" pitchFamily="18" charset="0"/>
                <a:cs typeface="Times New Roman" panose="02020603050405020304" pitchFamily="18" charset="0"/>
              </a:rPr>
              <a:t>chức dữ liệu và </a:t>
            </a:r>
            <a:r>
              <a:rPr lang="en-US" b="1">
                <a:solidFill>
                  <a:srgbClr val="0070C0"/>
                </a:solidFill>
                <a:latin typeface="Times New Roman" panose="02020603050405020304" pitchFamily="18" charset="0"/>
                <a:cs typeface="Times New Roman" panose="02020603050405020304" pitchFamily="18" charset="0"/>
              </a:rPr>
              <a:t>chương trình</a:t>
            </a:r>
            <a:endParaRPr lang="en-US"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9853" y="2381210"/>
            <a:ext cx="10910105" cy="4351338"/>
          </a:xfrm>
        </p:spPr>
        <p:txBody>
          <a:bodyPr>
            <a:normAutofit/>
          </a:bodyPr>
          <a:lstStyle/>
          <a:p>
            <a:pPr marL="0" indent="0">
              <a:buNone/>
            </a:pPr>
            <a:r>
              <a:rPr lang="en-US" b="1" dirty="0"/>
              <a:t>Dữ liệu:</a:t>
            </a:r>
          </a:p>
          <a:p>
            <a:pPr marL="0" indent="0">
              <a:buNone/>
            </a:pPr>
            <a:r>
              <a:rPr lang="en-US" dirty="0"/>
              <a:t>	- Tất nhiên ta sẽ có biến để lưu input của đề bài, n, s, w[i]</a:t>
            </a:r>
          </a:p>
          <a:p>
            <a:pPr marL="0" indent="0">
              <a:buNone/>
            </a:pPr>
            <a:r>
              <a:rPr lang="en-US" dirty="0"/>
              <a:t>	- Mảng lưu kết quả các bài toán F[i]</a:t>
            </a:r>
          </a:p>
          <a:p>
            <a:pPr marL="0" indent="0">
              <a:buNone/>
            </a:pPr>
            <a:r>
              <a:rPr lang="en-US" b="1" dirty="0"/>
              <a:t>Chương trình:</a:t>
            </a:r>
          </a:p>
          <a:p>
            <a:pPr marL="0" indent="0">
              <a:buNone/>
            </a:pPr>
            <a:r>
              <a:rPr lang="en-US" dirty="0"/>
              <a:t>	- lấy dữ liệu input</a:t>
            </a:r>
          </a:p>
          <a:p>
            <a:pPr marL="0" indent="0">
              <a:buNone/>
            </a:pPr>
            <a:r>
              <a:rPr lang="en-US" dirty="0"/>
              <a:t>	- Khởi tạo các bài toán cơ sở, đánh dấu các bài toán chưa được giải</a:t>
            </a:r>
          </a:p>
          <a:p>
            <a:pPr marL="0" indent="0">
              <a:buNone/>
            </a:pPr>
            <a:r>
              <a:rPr lang="en-US" dirty="0"/>
              <a:t>	- Thực hiện tính các bài toán</a:t>
            </a:r>
          </a:p>
          <a:p>
            <a:pPr marL="0" indent="0">
              <a:buNone/>
            </a:pPr>
            <a:r>
              <a:rPr lang="en-US" dirty="0"/>
              <a:t>	- In kết quả</a:t>
            </a:r>
          </a:p>
          <a:p>
            <a:pPr marL="0" indent="0">
              <a:buNone/>
            </a:pPr>
            <a:endParaRPr lang="en-US" dirty="0"/>
          </a:p>
          <a:p>
            <a:pPr marL="0" indent="0">
              <a:buNone/>
            </a:pPr>
            <a:endParaRPr lang="en-US" dirty="0"/>
          </a:p>
        </p:txBody>
      </p:sp>
      <p:sp>
        <p:nvSpPr>
          <p:cNvPr id="4" name="Rectangle: Rounded Corners 3">
            <a:extLst>
              <a:ext uri="{FF2B5EF4-FFF2-40B4-BE49-F238E27FC236}">
                <a16:creationId xmlns:a16="http://schemas.microsoft.com/office/drawing/2014/main" id="{26001738-137E-40EF-AE21-34F3E3CE2783}"/>
              </a:ext>
            </a:extLst>
          </p:cNvPr>
          <p:cNvSpPr/>
          <p:nvPr/>
        </p:nvSpPr>
        <p:spPr>
          <a:xfrm>
            <a:off x="-223520" y="213360"/>
            <a:ext cx="7914640" cy="953383"/>
          </a:xfrm>
          <a:prstGeom prst="roundRect">
            <a:avLst/>
          </a:prstGeom>
          <a:solidFill>
            <a:srgbClr val="66FFCC"/>
          </a:solidFill>
          <a:ln>
            <a:solidFill>
              <a:srgbClr val="66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TextBox 4">
            <a:extLst>
              <a:ext uri="{FF2B5EF4-FFF2-40B4-BE49-F238E27FC236}">
                <a16:creationId xmlns:a16="http://schemas.microsoft.com/office/drawing/2014/main" id="{9BD0D287-6066-497E-A5B6-2F9BFF06DA7B}"/>
              </a:ext>
            </a:extLst>
          </p:cNvPr>
          <p:cNvSpPr txBox="1"/>
          <p:nvPr/>
        </p:nvSpPr>
        <p:spPr>
          <a:xfrm>
            <a:off x="193040" y="336108"/>
            <a:ext cx="6705471" cy="707886"/>
          </a:xfrm>
          <a:prstGeom prst="rect">
            <a:avLst/>
          </a:prstGeom>
          <a:noFill/>
          <a:ln>
            <a:noFill/>
          </a:ln>
        </p:spPr>
        <p:txBody>
          <a:bodyPr wrap="square" rtlCol="0">
            <a:spAutoFit/>
          </a:bodyPr>
          <a:lstStyle/>
          <a:p>
            <a:r>
              <a:rPr lang="en-US" sz="4000" b="1">
                <a:solidFill>
                  <a:schemeClr val="bg1"/>
                </a:solidFill>
              </a:rPr>
              <a:t>   Ví dụ 3: Bài toán quả cân</a:t>
            </a:r>
            <a:endParaRPr lang="vi-VN" sz="4000" b="1">
              <a:solidFill>
                <a:schemeClr val="bg1"/>
              </a:solidFill>
            </a:endParaRPr>
          </a:p>
        </p:txBody>
      </p:sp>
    </p:spTree>
    <p:extLst>
      <p:ext uri="{BB962C8B-B14F-4D97-AF65-F5344CB8AC3E}">
        <p14:creationId xmlns:p14="http://schemas.microsoft.com/office/powerpoint/2010/main" val="3944324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532" y="1576423"/>
            <a:ext cx="11292069" cy="1325563"/>
          </a:xfrm>
        </p:spPr>
        <p:txBody>
          <a:bodyPr/>
          <a:lstStyle/>
          <a:p>
            <a:r>
              <a:rPr lang="en-US" b="1">
                <a:solidFill>
                  <a:srgbClr val="0070C0"/>
                </a:solidFill>
                <a:latin typeface="Times New Roman" panose="02020603050405020304" pitchFamily="18" charset="0"/>
                <a:cs typeface="Times New Roman" panose="02020603050405020304" pitchFamily="18" charset="0"/>
              </a:rPr>
              <a:t>B4:Truy </a:t>
            </a:r>
            <a:r>
              <a:rPr lang="en-US" b="1" dirty="0">
                <a:solidFill>
                  <a:srgbClr val="0070C0"/>
                </a:solidFill>
                <a:latin typeface="Times New Roman" panose="02020603050405020304" pitchFamily="18" charset="0"/>
                <a:cs typeface="Times New Roman" panose="02020603050405020304" pitchFamily="18" charset="0"/>
              </a:rPr>
              <a:t>vết, tìm đáp án qua bảng lưu kết quả</a:t>
            </a:r>
          </a:p>
        </p:txBody>
      </p:sp>
      <p:sp>
        <p:nvSpPr>
          <p:cNvPr id="3" name="Content Placeholder 2"/>
          <p:cNvSpPr>
            <a:spLocks noGrp="1"/>
          </p:cNvSpPr>
          <p:nvPr>
            <p:ph idx="1"/>
          </p:nvPr>
        </p:nvSpPr>
        <p:spPr>
          <a:xfrm>
            <a:off x="1660001" y="3311666"/>
            <a:ext cx="8977132" cy="1815919"/>
          </a:xfrm>
        </p:spPr>
        <p:txBody>
          <a:bodyPr>
            <a:noAutofit/>
          </a:bodyPr>
          <a:lstStyle/>
          <a:p>
            <a:pPr marL="0" indent="0" algn="ctr">
              <a:buNone/>
            </a:pPr>
            <a:r>
              <a:rPr lang="en-US" sz="4000" b="1" dirty="0"/>
              <a:t>Như đã được định nghĩa. Đáp án của bài toán chính là F[s]</a:t>
            </a:r>
          </a:p>
        </p:txBody>
      </p:sp>
      <p:sp>
        <p:nvSpPr>
          <p:cNvPr id="4" name="Rectangle: Rounded Corners 3">
            <a:extLst>
              <a:ext uri="{FF2B5EF4-FFF2-40B4-BE49-F238E27FC236}">
                <a16:creationId xmlns:a16="http://schemas.microsoft.com/office/drawing/2014/main" id="{9F554F3B-C925-4F70-B0B6-6BCA10FE9D46}"/>
              </a:ext>
            </a:extLst>
          </p:cNvPr>
          <p:cNvSpPr/>
          <p:nvPr/>
        </p:nvSpPr>
        <p:spPr>
          <a:xfrm>
            <a:off x="-223520" y="213360"/>
            <a:ext cx="7914640" cy="953383"/>
          </a:xfrm>
          <a:prstGeom prst="roundRect">
            <a:avLst/>
          </a:prstGeom>
          <a:solidFill>
            <a:srgbClr val="66FFCC"/>
          </a:solidFill>
          <a:ln>
            <a:solidFill>
              <a:srgbClr val="66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TextBox 4">
            <a:extLst>
              <a:ext uri="{FF2B5EF4-FFF2-40B4-BE49-F238E27FC236}">
                <a16:creationId xmlns:a16="http://schemas.microsoft.com/office/drawing/2014/main" id="{0A50E3AC-857C-41A4-9D04-D1A826E9F8E6}"/>
              </a:ext>
            </a:extLst>
          </p:cNvPr>
          <p:cNvSpPr txBox="1"/>
          <p:nvPr/>
        </p:nvSpPr>
        <p:spPr>
          <a:xfrm>
            <a:off x="193040" y="336108"/>
            <a:ext cx="6705471" cy="707886"/>
          </a:xfrm>
          <a:prstGeom prst="rect">
            <a:avLst/>
          </a:prstGeom>
          <a:noFill/>
          <a:ln>
            <a:noFill/>
          </a:ln>
        </p:spPr>
        <p:txBody>
          <a:bodyPr wrap="square" rtlCol="0">
            <a:spAutoFit/>
          </a:bodyPr>
          <a:lstStyle/>
          <a:p>
            <a:r>
              <a:rPr lang="en-US" sz="4000" b="1">
                <a:solidFill>
                  <a:schemeClr val="bg1"/>
                </a:solidFill>
              </a:rPr>
              <a:t>   Ví dụ 3: Bài toán quả cân</a:t>
            </a:r>
            <a:endParaRPr lang="vi-VN" sz="4000" b="1">
              <a:solidFill>
                <a:schemeClr val="bg1"/>
              </a:solidFill>
            </a:endParaRPr>
          </a:p>
        </p:txBody>
      </p:sp>
    </p:spTree>
    <p:extLst>
      <p:ext uri="{BB962C8B-B14F-4D97-AF65-F5344CB8AC3E}">
        <p14:creationId xmlns:p14="http://schemas.microsoft.com/office/powerpoint/2010/main" val="191566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590" y="3116816"/>
            <a:ext cx="1534610" cy="1325563"/>
          </a:xfrm>
        </p:spPr>
        <p:txBody>
          <a:bodyPr>
            <a:normAutofit/>
          </a:bodyPr>
          <a:lstStyle/>
          <a:p>
            <a:r>
              <a:rPr lang="en-US" b="1">
                <a:solidFill>
                  <a:srgbClr val="0070C0"/>
                </a:solidFill>
                <a:latin typeface="Times New Roman" panose="02020603050405020304" pitchFamily="18" charset="0"/>
                <a:cs typeface="Times New Roman" panose="02020603050405020304" pitchFamily="18" charset="0"/>
              </a:rPr>
              <a:t>Code</a:t>
            </a:r>
            <a:endParaRPr lang="en-US" b="1" dirty="0">
              <a:solidFill>
                <a:srgbClr val="0070C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3808072" y="1446835"/>
            <a:ext cx="8043440" cy="5411165"/>
          </a:xfrm>
          <a:prstGeom prst="rect">
            <a:avLst/>
          </a:prstGeom>
        </p:spPr>
      </p:pic>
      <p:sp>
        <p:nvSpPr>
          <p:cNvPr id="5" name="Rectangle: Rounded Corners 4">
            <a:extLst>
              <a:ext uri="{FF2B5EF4-FFF2-40B4-BE49-F238E27FC236}">
                <a16:creationId xmlns:a16="http://schemas.microsoft.com/office/drawing/2014/main" id="{3A25AB06-2BA3-4617-A13E-958E08780007}"/>
              </a:ext>
            </a:extLst>
          </p:cNvPr>
          <p:cNvSpPr/>
          <p:nvPr/>
        </p:nvSpPr>
        <p:spPr>
          <a:xfrm>
            <a:off x="-223520" y="213360"/>
            <a:ext cx="7914640" cy="953383"/>
          </a:xfrm>
          <a:prstGeom prst="roundRect">
            <a:avLst/>
          </a:prstGeom>
          <a:solidFill>
            <a:srgbClr val="66FFCC"/>
          </a:solidFill>
          <a:ln>
            <a:solidFill>
              <a:srgbClr val="66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TextBox 5">
            <a:extLst>
              <a:ext uri="{FF2B5EF4-FFF2-40B4-BE49-F238E27FC236}">
                <a16:creationId xmlns:a16="http://schemas.microsoft.com/office/drawing/2014/main" id="{CDD554CE-FA69-4949-BED2-D28DF247F29D}"/>
              </a:ext>
            </a:extLst>
          </p:cNvPr>
          <p:cNvSpPr txBox="1"/>
          <p:nvPr/>
        </p:nvSpPr>
        <p:spPr>
          <a:xfrm>
            <a:off x="193040" y="336108"/>
            <a:ext cx="6705471" cy="707886"/>
          </a:xfrm>
          <a:prstGeom prst="rect">
            <a:avLst/>
          </a:prstGeom>
          <a:noFill/>
          <a:ln>
            <a:noFill/>
          </a:ln>
        </p:spPr>
        <p:txBody>
          <a:bodyPr wrap="square" rtlCol="0">
            <a:spAutoFit/>
          </a:bodyPr>
          <a:lstStyle/>
          <a:p>
            <a:r>
              <a:rPr lang="en-US" sz="4000" b="1">
                <a:solidFill>
                  <a:schemeClr val="bg1"/>
                </a:solidFill>
              </a:rPr>
              <a:t>   Ví dụ 3: Bài toán quả cân</a:t>
            </a:r>
            <a:endParaRPr lang="vi-VN" sz="4000" b="1">
              <a:solidFill>
                <a:schemeClr val="bg1"/>
              </a:solidFill>
            </a:endParaRPr>
          </a:p>
        </p:txBody>
      </p:sp>
    </p:spTree>
    <p:extLst>
      <p:ext uri="{BB962C8B-B14F-4D97-AF65-F5344CB8AC3E}">
        <p14:creationId xmlns:p14="http://schemas.microsoft.com/office/powerpoint/2010/main" val="1200071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2453" y="2404359"/>
            <a:ext cx="11060575" cy="3811246"/>
          </a:xfrm>
        </p:spPr>
        <p:txBody>
          <a:bodyPr>
            <a:normAutofit/>
          </a:bodyPr>
          <a:lstStyle/>
          <a:p>
            <a:pPr marL="0" indent="0">
              <a:buNone/>
            </a:pPr>
            <a:r>
              <a:rPr lang="en-US" sz="4400" b="1" dirty="0">
                <a:solidFill>
                  <a:srgbClr val="0070C0"/>
                </a:solidFill>
              </a:rPr>
              <a:t>Bài toán quy hoạch động có thể chia ra </a:t>
            </a:r>
            <a:r>
              <a:rPr lang="en-US" sz="4400" b="1">
                <a:solidFill>
                  <a:srgbClr val="0070C0"/>
                </a:solidFill>
              </a:rPr>
              <a:t>2 loại: </a:t>
            </a:r>
          </a:p>
          <a:p>
            <a:pPr marL="0" indent="0">
              <a:buNone/>
            </a:pPr>
            <a:endParaRPr lang="en-US" sz="4400" b="1" dirty="0">
              <a:solidFill>
                <a:srgbClr val="0070C0"/>
              </a:solidFill>
            </a:endParaRPr>
          </a:p>
          <a:p>
            <a:pPr lvl="1"/>
            <a:r>
              <a:rPr lang="en-US" sz="3600" b="1" dirty="0">
                <a:solidFill>
                  <a:schemeClr val="bg1">
                    <a:lumMod val="50000"/>
                  </a:schemeClr>
                </a:solidFill>
              </a:rPr>
              <a:t>Bài toán </a:t>
            </a:r>
            <a:r>
              <a:rPr lang="en-US" sz="3600" b="1">
                <a:solidFill>
                  <a:schemeClr val="bg1">
                    <a:lumMod val="50000"/>
                  </a:schemeClr>
                </a:solidFill>
              </a:rPr>
              <a:t>tối ưu</a:t>
            </a:r>
          </a:p>
          <a:p>
            <a:pPr marL="457200" lvl="1" indent="0">
              <a:buNone/>
            </a:pPr>
            <a:endParaRPr lang="en-US" sz="3600" dirty="0"/>
          </a:p>
          <a:p>
            <a:pPr lvl="1"/>
            <a:r>
              <a:rPr lang="en-US" sz="3600" b="1" dirty="0">
                <a:solidFill>
                  <a:schemeClr val="bg1">
                    <a:lumMod val="50000"/>
                  </a:schemeClr>
                </a:solidFill>
              </a:rPr>
              <a:t>Bài toán tổ hợp</a:t>
            </a:r>
          </a:p>
        </p:txBody>
      </p:sp>
      <p:sp>
        <p:nvSpPr>
          <p:cNvPr id="4" name="Rectangle: Rounded Corners 3">
            <a:extLst>
              <a:ext uri="{FF2B5EF4-FFF2-40B4-BE49-F238E27FC236}">
                <a16:creationId xmlns:a16="http://schemas.microsoft.com/office/drawing/2014/main" id="{D01BA07C-4117-4473-B66A-75EC6C2CAD11}"/>
              </a:ext>
            </a:extLst>
          </p:cNvPr>
          <p:cNvSpPr/>
          <p:nvPr/>
        </p:nvSpPr>
        <p:spPr>
          <a:xfrm>
            <a:off x="-223520" y="213360"/>
            <a:ext cx="7914640" cy="953383"/>
          </a:xfrm>
          <a:prstGeom prst="roundRect">
            <a:avLst/>
          </a:prstGeom>
          <a:solidFill>
            <a:srgbClr val="66FFCC"/>
          </a:solidFill>
          <a:ln>
            <a:solidFill>
              <a:srgbClr val="66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TextBox 4">
            <a:extLst>
              <a:ext uri="{FF2B5EF4-FFF2-40B4-BE49-F238E27FC236}">
                <a16:creationId xmlns:a16="http://schemas.microsoft.com/office/drawing/2014/main" id="{7D533AAE-1C41-4FF2-BC34-F5F22B47BA14}"/>
              </a:ext>
            </a:extLst>
          </p:cNvPr>
          <p:cNvSpPr txBox="1"/>
          <p:nvPr/>
        </p:nvSpPr>
        <p:spPr>
          <a:xfrm>
            <a:off x="193040" y="336108"/>
            <a:ext cx="7689319" cy="707886"/>
          </a:xfrm>
          <a:prstGeom prst="rect">
            <a:avLst/>
          </a:prstGeom>
          <a:noFill/>
          <a:ln>
            <a:noFill/>
          </a:ln>
        </p:spPr>
        <p:txBody>
          <a:bodyPr wrap="square" rtlCol="0">
            <a:spAutoFit/>
          </a:bodyPr>
          <a:lstStyle/>
          <a:p>
            <a:r>
              <a:rPr lang="en-US" sz="4000" b="1">
                <a:solidFill>
                  <a:schemeClr val="bg1"/>
                </a:solidFill>
              </a:rPr>
              <a:t>Các dạng bài toán quy hoạch động</a:t>
            </a:r>
            <a:endParaRPr lang="vi-VN" sz="4000" b="1">
              <a:solidFill>
                <a:schemeClr val="bg1"/>
              </a:solidFill>
            </a:endParaRPr>
          </a:p>
        </p:txBody>
      </p:sp>
    </p:spTree>
    <p:extLst>
      <p:ext uri="{BB962C8B-B14F-4D97-AF65-F5344CB8AC3E}">
        <p14:creationId xmlns:p14="http://schemas.microsoft.com/office/powerpoint/2010/main" val="3200299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idx="1"/>
          </p:nvPr>
        </p:nvSpPr>
        <p:spPr bwMode="auto">
          <a:xfrm>
            <a:off x="419100" y="1424009"/>
            <a:ext cx="11353800"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800" b="0" i="0" u="none" strike="noStrike" cap="none" normalizeH="0" baseline="0" dirty="0">
                <a:ln>
                  <a:noFill/>
                </a:ln>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Bài toán tối ưu yêu cầu chúng ta phải tìm đáp án tốt nhất từ mục </a:t>
            </a:r>
            <a:r>
              <a:rPr kumimoji="0" lang="en-US" altLang="en-US" sz="3800" b="0" i="0" u="none" strike="noStrike" cap="none" normalizeH="0" baseline="0">
                <a:ln>
                  <a:noFill/>
                </a:ln>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tiêu của</a:t>
            </a:r>
            <a:r>
              <a:rPr lang="en-US" altLang="en-US" sz="3800"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3800" b="0" i="0" u="none" strike="noStrike" cap="none" normalizeH="0" baseline="0">
                <a:ln>
                  <a:noFill/>
                </a:ln>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bài </a:t>
            </a:r>
            <a:r>
              <a:rPr kumimoji="0" lang="en-US" altLang="en-US" sz="3800" b="0" i="0" u="none" strike="noStrike" cap="none" normalizeH="0" baseline="0" dirty="0">
                <a:ln>
                  <a:noFill/>
                </a:ln>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toán. Cả hai ví dụ mình đưa ra ở trên đều thuộc loại bài toán này </a:t>
            </a:r>
            <a:r>
              <a:rPr kumimoji="0" lang="en-US" altLang="en-US" sz="3800" b="0" i="0" u="none" strike="noStrike" cap="none" normalizeH="0" baseline="0">
                <a:ln>
                  <a:noFill/>
                </a:ln>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(một </a:t>
            </a:r>
            <a:r>
              <a:rPr kumimoji="0" lang="en-US" altLang="en-US" sz="3800" b="0" i="0" u="none" strike="noStrike" cap="none" normalizeH="0" baseline="0" dirty="0">
                <a:ln>
                  <a:noFill/>
                </a:ln>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bài tìm số đồng xu </a:t>
            </a:r>
            <a:r>
              <a:rPr kumimoji="0" lang="en-US" altLang="en-US" sz="3800" b="1" i="0" u="none" strike="noStrike" cap="none" normalizeH="0" baseline="0" dirty="0">
                <a:ln>
                  <a:noFill/>
                </a:ln>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ít nhất</a:t>
            </a:r>
            <a:r>
              <a:rPr kumimoji="0" lang="en-US" altLang="en-US" sz="3800" b="0" i="0" u="none" strike="noStrike" cap="none" normalizeH="0" baseline="0" dirty="0">
                <a:ln>
                  <a:noFill/>
                </a:ln>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một bài tìm xâu con </a:t>
            </a:r>
            <a:r>
              <a:rPr kumimoji="0" lang="en-US" altLang="en-US" sz="3800" b="1" i="0" u="none" strike="noStrike" cap="none" normalizeH="0" baseline="0" dirty="0">
                <a:ln>
                  <a:noFill/>
                </a:ln>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dài nhất</a:t>
            </a:r>
            <a:r>
              <a:rPr kumimoji="0" lang="en-US" altLang="en-US" sz="3800" b="0" i="0" u="none" strike="noStrike" cap="none" normalizeH="0" baseline="0" dirty="0">
                <a:ln>
                  <a:noFill/>
                </a:ln>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Mối liên </a:t>
            </a:r>
            <a:r>
              <a:rPr kumimoji="0" lang="en-US" altLang="en-US" sz="3800" b="0" i="0" u="none" strike="noStrike" cap="none" normalizeH="0" baseline="0">
                <a:ln>
                  <a:noFill/>
                </a:ln>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hệ của </a:t>
            </a:r>
            <a:r>
              <a:rPr kumimoji="0" lang="en-US" altLang="en-US" sz="3800" b="0" i="0" u="none" strike="noStrike" cap="none" normalizeH="0" baseline="0" dirty="0">
                <a:ln>
                  <a:noFill/>
                </a:ln>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các bài toán con thuộc dạng này có công thức chúng là dp[s] </a:t>
            </a:r>
            <a:r>
              <a:rPr kumimoji="0" lang="en-US" altLang="en-US" sz="3800" b="0" i="0" u="none" strike="noStrike" cap="none" normalizeH="0" baseline="0">
                <a:ln>
                  <a:noFill/>
                </a:ln>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min</a:t>
            </a:r>
            <a:r>
              <a:rPr kumimoji="0" lang="en-US" altLang="en-US" sz="3800" b="0" i="0" u="none" strike="noStrike" cap="none" normalizeH="0" baseline="0" dirty="0">
                <a:ln>
                  <a:noFill/>
                </a:ln>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(F1(dp[i], dp[j], ..., dp[k]), F2(dp[u], dp[v], ..., dp[w]), ..., Fl(dp[q</a:t>
            </a:r>
            <a:r>
              <a:rPr kumimoji="0" lang="en-US" altLang="en-US" sz="3800" b="0" i="0" u="none" strike="noStrike" cap="none" normalizeH="0" baseline="0">
                <a:ln>
                  <a:noFill/>
                </a:ln>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dp</a:t>
            </a:r>
            <a:r>
              <a:rPr kumimoji="0" lang="en-US" altLang="en-US" sz="3800" b="0" i="0" u="none" strike="noStrike" cap="none" normalizeH="0" baseline="0" dirty="0">
                <a:ln>
                  <a:noFill/>
                </a:ln>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[p], ..., dp[z])), trong đó dp mảng lưu kết quả của các bài toán con đó.</a:t>
            </a:r>
            <a:endParaRPr kumimoji="0" lang="en-US" altLang="en-US" sz="3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688C5318-E414-4817-A52D-5F42AD166FD6}"/>
              </a:ext>
            </a:extLst>
          </p:cNvPr>
          <p:cNvSpPr/>
          <p:nvPr/>
        </p:nvSpPr>
        <p:spPr>
          <a:xfrm>
            <a:off x="7388508" y="213359"/>
            <a:ext cx="4399416" cy="953383"/>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600" b="1"/>
              <a:t>   Bài Toán Tối Ưu</a:t>
            </a:r>
          </a:p>
        </p:txBody>
      </p:sp>
      <p:sp>
        <p:nvSpPr>
          <p:cNvPr id="12" name="Rectangle: Rounded Corners 11">
            <a:extLst>
              <a:ext uri="{FF2B5EF4-FFF2-40B4-BE49-F238E27FC236}">
                <a16:creationId xmlns:a16="http://schemas.microsoft.com/office/drawing/2014/main" id="{FEC0D3DC-4C59-4A25-B54D-4C8EDB590BAA}"/>
              </a:ext>
            </a:extLst>
          </p:cNvPr>
          <p:cNvSpPr/>
          <p:nvPr/>
        </p:nvSpPr>
        <p:spPr>
          <a:xfrm>
            <a:off x="-223520" y="213360"/>
            <a:ext cx="7914640" cy="953383"/>
          </a:xfrm>
          <a:prstGeom prst="roundRect">
            <a:avLst/>
          </a:prstGeom>
          <a:solidFill>
            <a:srgbClr val="66FFCC"/>
          </a:solidFill>
          <a:ln>
            <a:solidFill>
              <a:srgbClr val="66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TextBox 12">
            <a:extLst>
              <a:ext uri="{FF2B5EF4-FFF2-40B4-BE49-F238E27FC236}">
                <a16:creationId xmlns:a16="http://schemas.microsoft.com/office/drawing/2014/main" id="{94F5990D-CA88-4468-A700-80F17FB50E54}"/>
              </a:ext>
            </a:extLst>
          </p:cNvPr>
          <p:cNvSpPr txBox="1"/>
          <p:nvPr/>
        </p:nvSpPr>
        <p:spPr>
          <a:xfrm>
            <a:off x="193040" y="336108"/>
            <a:ext cx="7689319" cy="707886"/>
          </a:xfrm>
          <a:prstGeom prst="rect">
            <a:avLst/>
          </a:prstGeom>
          <a:noFill/>
          <a:ln>
            <a:noFill/>
          </a:ln>
        </p:spPr>
        <p:txBody>
          <a:bodyPr wrap="square" rtlCol="0">
            <a:spAutoFit/>
          </a:bodyPr>
          <a:lstStyle/>
          <a:p>
            <a:r>
              <a:rPr lang="en-US" sz="4000" b="1">
                <a:solidFill>
                  <a:schemeClr val="bg1"/>
                </a:solidFill>
              </a:rPr>
              <a:t>Các dạng bài toán quy hoạch động</a:t>
            </a:r>
            <a:endParaRPr lang="vi-VN" sz="4000" b="1">
              <a:solidFill>
                <a:schemeClr val="bg1"/>
              </a:solidFill>
            </a:endParaRPr>
          </a:p>
        </p:txBody>
      </p:sp>
    </p:spTree>
    <p:extLst>
      <p:ext uri="{BB962C8B-B14F-4D97-AF65-F5344CB8AC3E}">
        <p14:creationId xmlns:p14="http://schemas.microsoft.com/office/powerpoint/2010/main" val="3549648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78E73F9-7779-4EE1-B4B0-A3E3F7BBD0B8}"/>
              </a:ext>
            </a:extLst>
          </p:cNvPr>
          <p:cNvSpPr/>
          <p:nvPr/>
        </p:nvSpPr>
        <p:spPr>
          <a:xfrm>
            <a:off x="7388508" y="213359"/>
            <a:ext cx="4399416" cy="953383"/>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600" b="1"/>
              <a:t>   Bài Toán Tối Ưu</a:t>
            </a:r>
          </a:p>
        </p:txBody>
      </p:sp>
      <p:sp>
        <p:nvSpPr>
          <p:cNvPr id="3" name="Rectangle: Rounded Corners 2">
            <a:extLst>
              <a:ext uri="{FF2B5EF4-FFF2-40B4-BE49-F238E27FC236}">
                <a16:creationId xmlns:a16="http://schemas.microsoft.com/office/drawing/2014/main" id="{4B9A2EAE-5253-4FCA-BEAF-8DBC7B32000A}"/>
              </a:ext>
            </a:extLst>
          </p:cNvPr>
          <p:cNvSpPr/>
          <p:nvPr/>
        </p:nvSpPr>
        <p:spPr>
          <a:xfrm>
            <a:off x="-223520" y="213360"/>
            <a:ext cx="7914640" cy="953383"/>
          </a:xfrm>
          <a:prstGeom prst="roundRect">
            <a:avLst/>
          </a:prstGeom>
          <a:solidFill>
            <a:srgbClr val="66FFCC"/>
          </a:solidFill>
          <a:ln>
            <a:solidFill>
              <a:srgbClr val="66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TextBox 3">
            <a:extLst>
              <a:ext uri="{FF2B5EF4-FFF2-40B4-BE49-F238E27FC236}">
                <a16:creationId xmlns:a16="http://schemas.microsoft.com/office/drawing/2014/main" id="{25EA0AE8-4520-4452-9FC7-A1047A13EFA5}"/>
              </a:ext>
            </a:extLst>
          </p:cNvPr>
          <p:cNvSpPr txBox="1"/>
          <p:nvPr/>
        </p:nvSpPr>
        <p:spPr>
          <a:xfrm>
            <a:off x="193040" y="336108"/>
            <a:ext cx="7689319" cy="707886"/>
          </a:xfrm>
          <a:prstGeom prst="rect">
            <a:avLst/>
          </a:prstGeom>
          <a:noFill/>
          <a:ln>
            <a:noFill/>
          </a:ln>
        </p:spPr>
        <p:txBody>
          <a:bodyPr wrap="square" rtlCol="0">
            <a:spAutoFit/>
          </a:bodyPr>
          <a:lstStyle/>
          <a:p>
            <a:r>
              <a:rPr lang="en-US" sz="4000" b="1">
                <a:solidFill>
                  <a:schemeClr val="bg1"/>
                </a:solidFill>
              </a:rPr>
              <a:t>Các dạng bài toán quy hoạch động</a:t>
            </a:r>
            <a:endParaRPr lang="vi-VN" sz="4000" b="1">
              <a:solidFill>
                <a:schemeClr val="bg1"/>
              </a:solidFill>
            </a:endParaRPr>
          </a:p>
        </p:txBody>
      </p:sp>
      <p:sp>
        <p:nvSpPr>
          <p:cNvPr id="5" name="Rectangle 4">
            <a:extLst>
              <a:ext uri="{FF2B5EF4-FFF2-40B4-BE49-F238E27FC236}">
                <a16:creationId xmlns:a16="http://schemas.microsoft.com/office/drawing/2014/main" id="{38CDDD12-AB1D-490D-8843-A74B28A69944}"/>
              </a:ext>
            </a:extLst>
          </p:cNvPr>
          <p:cNvSpPr/>
          <p:nvPr/>
        </p:nvSpPr>
        <p:spPr>
          <a:xfrm>
            <a:off x="733946" y="1289490"/>
            <a:ext cx="11053977" cy="2246769"/>
          </a:xfrm>
          <a:prstGeom prst="rect">
            <a:avLst/>
          </a:prstGeom>
        </p:spPr>
        <p:txBody>
          <a:bodyPr wrap="square">
            <a:spAutoFit/>
          </a:bodyPr>
          <a:lstStyle/>
          <a:p>
            <a:pPr algn="just">
              <a:spcBef>
                <a:spcPts val="1800"/>
              </a:spcBef>
              <a:spcAft>
                <a:spcPts val="0"/>
              </a:spcAft>
            </a:pPr>
            <a:r>
              <a:rPr lang="en-US" sz="2800" spc="-5" dirty="0">
                <a:solidFill>
                  <a:srgbClr val="1B1B1B"/>
                </a:solidFill>
                <a:latin typeface="Times New Roman" panose="02020603050405020304" pitchFamily="18" charset="0"/>
                <a:ea typeface="Times New Roman" panose="02020603050405020304" pitchFamily="18" charset="0"/>
                <a:cs typeface="Times New Roman" panose="02020603050405020304" pitchFamily="18" charset="0"/>
              </a:rPr>
              <a:t>Mỗi bài toán được giải dựa trên bài toán đã được giải trước đó. Đây chính</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spc="-5" dirty="0">
                <a:solidFill>
                  <a:srgbClr val="1B1B1B"/>
                </a:solidFill>
                <a:latin typeface="Times New Roman" panose="02020603050405020304" pitchFamily="18" charset="0"/>
                <a:ea typeface="Times New Roman" panose="02020603050405020304" pitchFamily="18" charset="0"/>
                <a:cs typeface="Times New Roman" panose="02020603050405020304" pitchFamily="18" charset="0"/>
              </a:rPr>
              <a:t>là tính chất cấu trúc con tối ưu của mỗi bài toán. Với bài toán quả cân,mỗi bài toán mới đều được giải bằng cách thêm đúng 1 quả cân vào kết quả từ trước đó. Kết quả cuối cùng là kết quả tốt nhất thu được từ nhiều cách thêm quả cân với khối lượng khác nhau.</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7DCA5070-6085-4D43-AE29-E75BE38AA119}"/>
              </a:ext>
            </a:extLst>
          </p:cNvPr>
          <p:cNvSpPr/>
          <p:nvPr/>
        </p:nvSpPr>
        <p:spPr>
          <a:xfrm>
            <a:off x="733946" y="3659006"/>
            <a:ext cx="10921759" cy="2908489"/>
          </a:xfrm>
          <a:prstGeom prst="rect">
            <a:avLst/>
          </a:prstGeom>
        </p:spPr>
        <p:txBody>
          <a:bodyPr wrap="square">
            <a:spAutoFit/>
          </a:bodyPr>
          <a:lstStyle/>
          <a:p>
            <a:pPr algn="just">
              <a:spcBef>
                <a:spcPts val="1800"/>
              </a:spcBef>
              <a:spcAft>
                <a:spcPts val="0"/>
              </a:spcAft>
            </a:pPr>
            <a:r>
              <a:rPr lang="en-US" sz="2400" spc="-5" dirty="0">
                <a:solidFill>
                  <a:srgbClr val="1B1B1B"/>
                </a:solidFill>
                <a:latin typeface="Times New Roman" panose="02020603050405020304" pitchFamily="18" charset="0"/>
                <a:ea typeface="Times New Roman" panose="02020603050405020304" pitchFamily="18" charset="0"/>
                <a:cs typeface="Times New Roman" panose="02020603050405020304" pitchFamily="18" charset="0"/>
              </a:rPr>
              <a:t>Trước khi tính toán, mảng chứa kết quả có thể được điền đầy một giá trị trung tính nào đó. Giá trị trung tính có nghĩa là giá trị đó sẽ không bao giờ là đáp án cho bất kỳ bài toán con nào. Ví dụ khi cần tìm ra số đồng xu nhỏ nhất, chúng ta có thể điền mảng này bằng số dương lớn nhất, mọi tính toán tiếp theo sẽ cho ra một kết quả nhỏ hơn nhiều. Nếu không ra kết quả nào khác, chúng ta có thể coi như là không có một đáp án nào cho bài toán con đó</a:t>
            </a:r>
            <a:r>
              <a:rPr lang="en-US" sz="2400" spc="-5" dirty="0" smtClean="0">
                <a:solidFill>
                  <a:srgbClr val="1B1B1B"/>
                </a:solidFill>
                <a:latin typeface="Times New Roman" panose="02020603050405020304" pitchFamily="18" charset="0"/>
                <a:ea typeface="Times New Roman" panose="02020603050405020304" pitchFamily="18" charset="0"/>
                <a:cs typeface="Times New Roman" panose="02020603050405020304" pitchFamily="18" charset="0"/>
              </a:rPr>
              <a:t>.</a:t>
            </a:r>
          </a:p>
          <a:p>
            <a:pPr algn="just">
              <a:spcBef>
                <a:spcPts val="1800"/>
              </a:spcBef>
              <a:spcAft>
                <a:spcPts val="0"/>
              </a:spcAft>
            </a:pPr>
            <a:r>
              <a:rPr lang="en-US" sz="2400" spc="-5" dirty="0" smtClean="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Ví Dụ: Bài toán quả cân đã xét phía trên</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894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idx="1"/>
          </p:nvPr>
        </p:nvSpPr>
        <p:spPr bwMode="auto">
          <a:xfrm>
            <a:off x="467810" y="1997576"/>
            <a:ext cx="11320114"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Bài toán tổ hợp thường yêu cầu chúng ta tìm ra số cách khác nhau để</a:t>
            </a:r>
            <a:r>
              <a:rPr lang="en-US" altLang="en-US" sz="3200"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3200" b="0" i="0" u="none" strike="noStrike" cap="none" normalizeH="0" baseline="0" dirty="0">
                <a:ln>
                  <a:noFill/>
                </a:ln>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thực hiện một việc gì đó. Nhiều bài thi code thường có kết quả rất lớn và</a:t>
            </a:r>
            <a:r>
              <a:rPr lang="en-US" altLang="en-US" sz="3200"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3200" b="0" i="0" u="none" strike="noStrike" cap="none" normalizeH="0" baseline="0" dirty="0">
                <a:ln>
                  <a:noFill/>
                </a:ln>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họ yêu cầu chúng ta đưa đáp án dạng modulo của 10000007. Trong dạng</a:t>
            </a:r>
            <a:r>
              <a:rPr lang="en-US" altLang="en-US" sz="3200"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3200" b="0" i="0" u="none" strike="noStrike" cap="none" normalizeH="0" baseline="0" dirty="0">
                <a:ln>
                  <a:noFill/>
                </a:ln>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bài toán này, công thức khi xây dựng các bài toán con sẽ là R[s] = F1(R[i], R[j], ..., R[k]) + F2(R[u], R[v], ..., R[w]) + ... </a:t>
            </a:r>
            <a:r>
              <a:rPr kumimoji="0" lang="en-US" altLang="en-US" sz="3200" b="0" i="0" u="none" strike="noStrike" cap="none" normalizeH="0" baseline="0">
                <a:ln>
                  <a:noFill/>
                </a:ln>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Fl</a:t>
            </a:r>
            <a:r>
              <a:rPr kumimoji="0" lang="en-US" altLang="en-US" sz="3200" b="0" i="0" u="none" strike="noStrike" cap="none" normalizeH="0" baseline="0" dirty="0">
                <a:ln>
                  <a:noFill/>
                </a:ln>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(R[q], R[p], ..., R[z]). Sự khác biệt cơ bản của dạng bài toán này với dạng bài toán tối ưu là ở chỗ chúng ta cần tính tổng thay vì tìm số lớn nhất hoặc nhỏ nhất.</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100D0718-CCCC-4407-A347-8322717C062C}"/>
              </a:ext>
            </a:extLst>
          </p:cNvPr>
          <p:cNvSpPr/>
          <p:nvPr/>
        </p:nvSpPr>
        <p:spPr>
          <a:xfrm>
            <a:off x="7388508" y="213359"/>
            <a:ext cx="4399416" cy="953383"/>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600" b="1"/>
              <a:t>   Bài Toán Tổ Hợp</a:t>
            </a:r>
          </a:p>
        </p:txBody>
      </p:sp>
      <p:sp>
        <p:nvSpPr>
          <p:cNvPr id="8" name="Rectangle: Rounded Corners 7">
            <a:extLst>
              <a:ext uri="{FF2B5EF4-FFF2-40B4-BE49-F238E27FC236}">
                <a16:creationId xmlns:a16="http://schemas.microsoft.com/office/drawing/2014/main" id="{587865CE-5CAE-477D-B6F7-E3EB2F72550B}"/>
              </a:ext>
            </a:extLst>
          </p:cNvPr>
          <p:cNvSpPr/>
          <p:nvPr/>
        </p:nvSpPr>
        <p:spPr>
          <a:xfrm>
            <a:off x="-223520" y="213360"/>
            <a:ext cx="7914640" cy="953383"/>
          </a:xfrm>
          <a:prstGeom prst="roundRect">
            <a:avLst/>
          </a:prstGeom>
          <a:solidFill>
            <a:srgbClr val="66FFCC"/>
          </a:solidFill>
          <a:ln>
            <a:solidFill>
              <a:srgbClr val="66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TextBox 8">
            <a:extLst>
              <a:ext uri="{FF2B5EF4-FFF2-40B4-BE49-F238E27FC236}">
                <a16:creationId xmlns:a16="http://schemas.microsoft.com/office/drawing/2014/main" id="{D9C599D3-D216-47B5-A7EE-3AF96297D1CD}"/>
              </a:ext>
            </a:extLst>
          </p:cNvPr>
          <p:cNvSpPr txBox="1"/>
          <p:nvPr/>
        </p:nvSpPr>
        <p:spPr>
          <a:xfrm>
            <a:off x="193040" y="336108"/>
            <a:ext cx="7689319" cy="707886"/>
          </a:xfrm>
          <a:prstGeom prst="rect">
            <a:avLst/>
          </a:prstGeom>
          <a:noFill/>
          <a:ln>
            <a:noFill/>
          </a:ln>
        </p:spPr>
        <p:txBody>
          <a:bodyPr wrap="square" rtlCol="0">
            <a:spAutoFit/>
          </a:bodyPr>
          <a:lstStyle/>
          <a:p>
            <a:r>
              <a:rPr lang="en-US" sz="4000" b="1">
                <a:solidFill>
                  <a:schemeClr val="bg1"/>
                </a:solidFill>
              </a:rPr>
              <a:t>Các dạng bài toán quy hoạch động</a:t>
            </a:r>
            <a:endParaRPr lang="vi-VN" sz="4000" b="1">
              <a:solidFill>
                <a:schemeClr val="bg1"/>
              </a:solidFill>
            </a:endParaRPr>
          </a:p>
        </p:txBody>
      </p:sp>
    </p:spTree>
    <p:extLst>
      <p:ext uri="{BB962C8B-B14F-4D97-AF65-F5344CB8AC3E}">
        <p14:creationId xmlns:p14="http://schemas.microsoft.com/office/powerpoint/2010/main" val="41828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742950" y="2165609"/>
            <a:ext cx="10706100" cy="3359902"/>
          </a:xfrm>
          <a:prstGeom prst="rect">
            <a:avLst/>
          </a:prstGeom>
          <a:solidFill>
            <a:schemeClr val="bg1"/>
          </a:solidFill>
          <a:ln w="9525">
            <a:solidFill>
              <a:schemeClr val="bg1"/>
            </a:solidFill>
            <a:miter lim="800000"/>
            <a:headEnd/>
            <a:tailEnd/>
          </a:ln>
          <a:effectLst/>
          <a:extLst/>
        </p:spPr>
        <p:txBody>
          <a:bodyPr vert="horz" wrap="square" lIns="0" tIns="-12696" rIns="0" bIns="-12696" numCol="1" anchor="ctr" anchorCtr="0" compatLnSpc="1">
            <a:prstTxWarp prst="textNoShape">
              <a:avLst/>
            </a:prstTxWarp>
            <a:spAutoFit/>
          </a:bodyPr>
          <a:lstStyle/>
          <a:p>
            <a:pPr algn="just" eaLnBrk="0" fontAlgn="base" hangingPunct="0">
              <a:lnSpc>
                <a:spcPct val="100000"/>
              </a:lnSpc>
              <a:spcBef>
                <a:spcPct val="0"/>
              </a:spcBef>
              <a:spcAft>
                <a:spcPct val="0"/>
              </a:spcAft>
            </a:pPr>
            <a:r>
              <a:rPr kumimoji="0" lang="vi-VN" altLang="en-US" sz="4400" b="0" i="0" u="none" strike="noStrike" cap="none" normalizeH="0" baseline="0">
                <a:ln>
                  <a:noFill/>
                </a:ln>
                <a:solidFill>
                  <a:srgbClr val="222222"/>
                </a:solidFill>
                <a:effectLst/>
                <a:latin typeface="Calibri" panose="020F0502020204030204" pitchFamily="34" charset="0"/>
                <a:cs typeface="Calibri" panose="020F0502020204030204" pitchFamily="34" charset="0"/>
              </a:rPr>
              <a:t>Bài toán có thể được chia thành các bài toán con được sử dụng lại nhiều lần hoặc một thuật toán đệ quy cho bài toán giải quyết cùng một bài toán con thay vì luôn tạo ra các bài toán con mới.</a:t>
            </a:r>
            <a:r>
              <a:rPr kumimoji="0" lang="vi-VN" altLang="en-US" sz="4400" b="0" i="0" u="none" strike="noStrike" cap="none" normalizeH="0" baseline="0">
                <a:ln>
                  <a:noFill/>
                </a:ln>
                <a:solidFill>
                  <a:schemeClr val="tx1"/>
                </a:solidFill>
                <a:effectLst/>
                <a:latin typeface="Calibri" panose="020F0502020204030204" pitchFamily="34" charset="0"/>
                <a:cs typeface="Calibri" panose="020F0502020204030204" pitchFamily="34" charset="0"/>
              </a:rPr>
              <a:t> </a:t>
            </a:r>
          </a:p>
        </p:txBody>
      </p:sp>
      <p:sp>
        <p:nvSpPr>
          <p:cNvPr id="5" name="Rectangle: Rounded Corners 4">
            <a:extLst>
              <a:ext uri="{FF2B5EF4-FFF2-40B4-BE49-F238E27FC236}">
                <a16:creationId xmlns:a16="http://schemas.microsoft.com/office/drawing/2014/main" id="{0401A4C2-4B94-4D17-98F1-CC20559A0721}"/>
              </a:ext>
            </a:extLst>
          </p:cNvPr>
          <p:cNvSpPr/>
          <p:nvPr/>
        </p:nvSpPr>
        <p:spPr>
          <a:xfrm>
            <a:off x="5435600" y="236509"/>
            <a:ext cx="6013450" cy="953383"/>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a:t>Bài Toán Con Gối Nhau</a:t>
            </a:r>
          </a:p>
        </p:txBody>
      </p:sp>
      <p:sp>
        <p:nvSpPr>
          <p:cNvPr id="7" name="Rectangle: Rounded Corners 6">
            <a:extLst>
              <a:ext uri="{FF2B5EF4-FFF2-40B4-BE49-F238E27FC236}">
                <a16:creationId xmlns:a16="http://schemas.microsoft.com/office/drawing/2014/main" id="{9FF07ECE-25EC-48F3-A980-C0924E48383B}"/>
              </a:ext>
            </a:extLst>
          </p:cNvPr>
          <p:cNvSpPr/>
          <p:nvPr/>
        </p:nvSpPr>
        <p:spPr>
          <a:xfrm>
            <a:off x="-223520" y="213360"/>
            <a:ext cx="5882640" cy="953383"/>
          </a:xfrm>
          <a:prstGeom prst="roundRect">
            <a:avLst/>
          </a:prstGeom>
          <a:solidFill>
            <a:srgbClr val="66FFCC"/>
          </a:solidFill>
          <a:ln>
            <a:solidFill>
              <a:srgbClr val="66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TextBox 7">
            <a:extLst>
              <a:ext uri="{FF2B5EF4-FFF2-40B4-BE49-F238E27FC236}">
                <a16:creationId xmlns:a16="http://schemas.microsoft.com/office/drawing/2014/main" id="{D5470841-BA78-4380-B3C1-3016783CDA2B}"/>
              </a:ext>
            </a:extLst>
          </p:cNvPr>
          <p:cNvSpPr txBox="1"/>
          <p:nvPr/>
        </p:nvSpPr>
        <p:spPr>
          <a:xfrm>
            <a:off x="193040" y="336108"/>
            <a:ext cx="5466080" cy="707886"/>
          </a:xfrm>
          <a:prstGeom prst="rect">
            <a:avLst/>
          </a:prstGeom>
          <a:noFill/>
          <a:ln>
            <a:noFill/>
          </a:ln>
        </p:spPr>
        <p:txBody>
          <a:bodyPr wrap="square" rtlCol="0">
            <a:spAutoFit/>
          </a:bodyPr>
          <a:lstStyle/>
          <a:p>
            <a:r>
              <a:rPr lang="en-US" sz="4000" b="1">
                <a:solidFill>
                  <a:schemeClr val="bg1"/>
                </a:solidFill>
              </a:rPr>
              <a:t>Quy Hoạch Động Là Gì?</a:t>
            </a:r>
            <a:endParaRPr lang="vi-VN" sz="4000" b="1">
              <a:solidFill>
                <a:schemeClr val="bg1"/>
              </a:solidFill>
            </a:endParaRPr>
          </a:p>
        </p:txBody>
      </p:sp>
    </p:spTree>
    <p:extLst>
      <p:ext uri="{BB962C8B-B14F-4D97-AF65-F5344CB8AC3E}">
        <p14:creationId xmlns:p14="http://schemas.microsoft.com/office/powerpoint/2010/main" val="3018204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AD04CE-BDDC-4CC4-BC16-1497F66BED75}"/>
              </a:ext>
            </a:extLst>
          </p:cNvPr>
          <p:cNvSpPr/>
          <p:nvPr/>
        </p:nvSpPr>
        <p:spPr>
          <a:xfrm>
            <a:off x="490959" y="1289490"/>
            <a:ext cx="11296965" cy="5539978"/>
          </a:xfrm>
          <a:prstGeom prst="rect">
            <a:avLst/>
          </a:prstGeom>
        </p:spPr>
        <p:txBody>
          <a:bodyPr wrap="square">
            <a:spAutoFit/>
          </a:bodyPr>
          <a:lstStyle/>
          <a:p>
            <a:pPr algn="just">
              <a:spcBef>
                <a:spcPts val="1800"/>
              </a:spcBef>
              <a:spcAft>
                <a:spcPts val="0"/>
              </a:spcAft>
            </a:pPr>
            <a:r>
              <a:rPr lang="en-US" sz="3600" spc="-5" dirty="0">
                <a:solidFill>
                  <a:srgbClr val="1B1B1B"/>
                </a:solidFill>
                <a:latin typeface="Times New Roman" panose="02020603050405020304" pitchFamily="18" charset="0"/>
                <a:ea typeface="Times New Roman" panose="02020603050405020304" pitchFamily="18" charset="0"/>
                <a:cs typeface="Times New Roman" panose="02020603050405020304" pitchFamily="18" charset="0"/>
              </a:rPr>
              <a:t>Trong mọi bài toán quy hoạch động, tính chất cấu trúc con tối ưu luôn là quan trọng nhất và cũng là tính chất khó đảm bảo nhất. Nếu cấu trúc con không được tối ưu, chúng ta sẽ tính toán theo một phương thức sai lầm và đương nhiên, kết quả thu được cũng không chính xác.</a:t>
            </a:r>
            <a:endParaRPr lang="en-US" sz="36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spcBef>
                <a:spcPts val="1800"/>
              </a:spcBef>
              <a:spcAft>
                <a:spcPts val="0"/>
              </a:spcAft>
            </a:pPr>
            <a:r>
              <a:rPr lang="en-US" sz="3600" spc="-5" dirty="0">
                <a:solidFill>
                  <a:srgbClr val="1B1B1B"/>
                </a:solidFill>
                <a:latin typeface="Times New Roman" panose="02020603050405020304" pitchFamily="18" charset="0"/>
                <a:ea typeface="Times New Roman" panose="02020603050405020304" pitchFamily="18" charset="0"/>
                <a:cs typeface="Times New Roman" panose="02020603050405020304" pitchFamily="18" charset="0"/>
              </a:rPr>
              <a:t>Với phần lớn các bài toán quy hoạch động, việc chia các bài toán con gối nhau khá dễ dàng trong khi đảm bảo cấu trúc con tối ưu thì khó hơn nhiều</a:t>
            </a:r>
            <a:r>
              <a:rPr lang="en-US" sz="3600" spc="-5" dirty="0" smtClean="0">
                <a:solidFill>
                  <a:srgbClr val="1B1B1B"/>
                </a:solidFill>
                <a:latin typeface="Times New Roman" panose="02020603050405020304" pitchFamily="18" charset="0"/>
                <a:ea typeface="Times New Roman" panose="02020603050405020304" pitchFamily="18" charset="0"/>
                <a:cs typeface="Times New Roman" panose="02020603050405020304" pitchFamily="18" charset="0"/>
              </a:rPr>
              <a:t>.</a:t>
            </a:r>
          </a:p>
          <a:p>
            <a:pPr algn="just">
              <a:spcBef>
                <a:spcPts val="1800"/>
              </a:spcBef>
              <a:spcAft>
                <a:spcPts val="0"/>
              </a:spcAft>
            </a:pPr>
            <a:r>
              <a:rPr lang="en-US" sz="3600" spc="-5" dirty="0" smtClean="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Ví dụ: Bài toán biến thể của bài toán quả cân</a:t>
            </a:r>
            <a:endParaRPr lang="en-US" sz="3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6D4FEEAD-8116-4F49-B97E-69A2B078221C}"/>
              </a:ext>
            </a:extLst>
          </p:cNvPr>
          <p:cNvSpPr/>
          <p:nvPr/>
        </p:nvSpPr>
        <p:spPr>
          <a:xfrm>
            <a:off x="7388508" y="213359"/>
            <a:ext cx="4399416" cy="953383"/>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600" b="1"/>
              <a:t>   Bài Toán Tổ Hợp</a:t>
            </a:r>
          </a:p>
        </p:txBody>
      </p:sp>
      <p:sp>
        <p:nvSpPr>
          <p:cNvPr id="6" name="Rectangle: Rounded Corners 5">
            <a:extLst>
              <a:ext uri="{FF2B5EF4-FFF2-40B4-BE49-F238E27FC236}">
                <a16:creationId xmlns:a16="http://schemas.microsoft.com/office/drawing/2014/main" id="{A3E967D3-CAE2-44AD-A8C5-F51EE872C35A}"/>
              </a:ext>
            </a:extLst>
          </p:cNvPr>
          <p:cNvSpPr/>
          <p:nvPr/>
        </p:nvSpPr>
        <p:spPr>
          <a:xfrm>
            <a:off x="-223520" y="213360"/>
            <a:ext cx="7914640" cy="953383"/>
          </a:xfrm>
          <a:prstGeom prst="roundRect">
            <a:avLst/>
          </a:prstGeom>
          <a:solidFill>
            <a:srgbClr val="66FFCC"/>
          </a:solidFill>
          <a:ln>
            <a:solidFill>
              <a:srgbClr val="66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TextBox 6">
            <a:extLst>
              <a:ext uri="{FF2B5EF4-FFF2-40B4-BE49-F238E27FC236}">
                <a16:creationId xmlns:a16="http://schemas.microsoft.com/office/drawing/2014/main" id="{D8EFA4A3-AD4C-4F39-8596-FE60E5D56BF2}"/>
              </a:ext>
            </a:extLst>
          </p:cNvPr>
          <p:cNvSpPr txBox="1"/>
          <p:nvPr/>
        </p:nvSpPr>
        <p:spPr>
          <a:xfrm>
            <a:off x="193040" y="336108"/>
            <a:ext cx="7689319" cy="707886"/>
          </a:xfrm>
          <a:prstGeom prst="rect">
            <a:avLst/>
          </a:prstGeom>
          <a:noFill/>
          <a:ln>
            <a:noFill/>
          </a:ln>
        </p:spPr>
        <p:txBody>
          <a:bodyPr wrap="square" rtlCol="0">
            <a:spAutoFit/>
          </a:bodyPr>
          <a:lstStyle/>
          <a:p>
            <a:r>
              <a:rPr lang="en-US" sz="4000" b="1">
                <a:solidFill>
                  <a:schemeClr val="bg1"/>
                </a:solidFill>
              </a:rPr>
              <a:t>Các dạng bài toán quy hoạch động</a:t>
            </a:r>
            <a:endParaRPr lang="vi-VN" sz="4000" b="1">
              <a:solidFill>
                <a:schemeClr val="bg1"/>
              </a:solidFill>
            </a:endParaRPr>
          </a:p>
        </p:txBody>
      </p:sp>
    </p:spTree>
    <p:extLst>
      <p:ext uri="{BB962C8B-B14F-4D97-AF65-F5344CB8AC3E}">
        <p14:creationId xmlns:p14="http://schemas.microsoft.com/office/powerpoint/2010/main" val="372317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3637" y="1663579"/>
            <a:ext cx="11199471" cy="4181636"/>
          </a:xfrm>
        </p:spPr>
        <p:txBody>
          <a:bodyPr>
            <a:normAutofit/>
          </a:bodyPr>
          <a:lstStyle/>
          <a:p>
            <a:pPr algn="just"/>
            <a:r>
              <a:rPr lang="en-US" sz="3200" dirty="0"/>
              <a:t>Giả xử chúng ra có một số loại quả cân có độ nặng lần lượt </a:t>
            </a:r>
            <a:r>
              <a:rPr lang="en-US" sz="3200"/>
              <a:t>là W</a:t>
            </a:r>
            <a:r>
              <a:rPr lang="en-US" sz="3200" baseline="-25000"/>
              <a:t>1</a:t>
            </a:r>
            <a:r>
              <a:rPr lang="en-US" sz="3200"/>
              <a:t>, W</a:t>
            </a:r>
            <a:r>
              <a:rPr lang="en-US" sz="3200" baseline="-25000"/>
              <a:t>2</a:t>
            </a:r>
            <a:r>
              <a:rPr lang="en-US" sz="3200" dirty="0"/>
              <a:t>, ... W</a:t>
            </a:r>
            <a:r>
              <a:rPr lang="en-US" sz="3200" baseline="-25000" dirty="0"/>
              <a:t>n</a:t>
            </a:r>
            <a:r>
              <a:rPr lang="en-US" sz="3200" dirty="0"/>
              <a:t>. Hỏi rằng ta có bao nhiêu cách ra một khối  lượng S với các loại cân trên . Coi như số quả cân mỗi loại là vô hạn. Hai cách lấy khác nhau được định nghĩa là tồn tại một lượt lấy i để hai đồng xu lấy ra là khác nhau (VD (1, 1, 2) != (2, 1, 1))</a:t>
            </a:r>
          </a:p>
          <a:p>
            <a:r>
              <a:rPr lang="en-US" b="1"/>
              <a:t>Ví dụ:  </a:t>
            </a:r>
            <a:r>
              <a:rPr lang="en-US" dirty="0"/>
              <a:t>S = 11, n = 3,  w[] = {1, 3, 5}</a:t>
            </a:r>
          </a:p>
          <a:p>
            <a:pPr marL="0" indent="0">
              <a:buNone/>
            </a:pPr>
            <a:r>
              <a:rPr lang="en-US"/>
              <a:t>=&gt; có </a:t>
            </a:r>
            <a:r>
              <a:rPr lang="en-US" dirty="0"/>
              <a:t>74 </a:t>
            </a:r>
            <a:r>
              <a:rPr lang="en-US"/>
              <a:t>cách </a:t>
            </a:r>
            <a:endParaRPr lang="en-US" dirty="0"/>
          </a:p>
          <a:p>
            <a:endParaRPr lang="en-US" dirty="0"/>
          </a:p>
        </p:txBody>
      </p:sp>
      <p:sp>
        <p:nvSpPr>
          <p:cNvPr id="4" name="Rectangle: Rounded Corners 3">
            <a:extLst>
              <a:ext uri="{FF2B5EF4-FFF2-40B4-BE49-F238E27FC236}">
                <a16:creationId xmlns:a16="http://schemas.microsoft.com/office/drawing/2014/main" id="{C4A6F0E2-B756-43AD-88F1-861BD66ADB4F}"/>
              </a:ext>
            </a:extLst>
          </p:cNvPr>
          <p:cNvSpPr/>
          <p:nvPr/>
        </p:nvSpPr>
        <p:spPr>
          <a:xfrm>
            <a:off x="-223520" y="213360"/>
            <a:ext cx="7914640" cy="953383"/>
          </a:xfrm>
          <a:prstGeom prst="roundRect">
            <a:avLst/>
          </a:prstGeom>
          <a:solidFill>
            <a:srgbClr val="66FFCC"/>
          </a:solidFill>
          <a:ln>
            <a:solidFill>
              <a:srgbClr val="66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TextBox 4">
            <a:extLst>
              <a:ext uri="{FF2B5EF4-FFF2-40B4-BE49-F238E27FC236}">
                <a16:creationId xmlns:a16="http://schemas.microsoft.com/office/drawing/2014/main" id="{3E3B2152-7266-4CD7-ABD3-474BF45BEF3F}"/>
              </a:ext>
            </a:extLst>
          </p:cNvPr>
          <p:cNvSpPr txBox="1"/>
          <p:nvPr/>
        </p:nvSpPr>
        <p:spPr>
          <a:xfrm>
            <a:off x="193040" y="336108"/>
            <a:ext cx="7689319" cy="707886"/>
          </a:xfrm>
          <a:prstGeom prst="rect">
            <a:avLst/>
          </a:prstGeom>
          <a:noFill/>
          <a:ln>
            <a:noFill/>
          </a:ln>
        </p:spPr>
        <p:txBody>
          <a:bodyPr wrap="square" rtlCol="0">
            <a:spAutoFit/>
          </a:bodyPr>
          <a:lstStyle/>
          <a:p>
            <a:r>
              <a:rPr lang="en-US" sz="4000" b="1">
                <a:solidFill>
                  <a:schemeClr val="bg1"/>
                </a:solidFill>
              </a:rPr>
              <a:t>Bài toán biến thể của bài quả cân</a:t>
            </a:r>
            <a:endParaRPr lang="vi-VN" sz="4000" b="1">
              <a:solidFill>
                <a:schemeClr val="bg1"/>
              </a:solidFill>
            </a:endParaRPr>
          </a:p>
        </p:txBody>
      </p:sp>
    </p:spTree>
    <p:extLst>
      <p:ext uri="{BB962C8B-B14F-4D97-AF65-F5344CB8AC3E}">
        <p14:creationId xmlns:p14="http://schemas.microsoft.com/office/powerpoint/2010/main" val="1500547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810" y="1534388"/>
            <a:ext cx="11187896" cy="4351338"/>
          </a:xfrm>
        </p:spPr>
        <p:txBody>
          <a:bodyPr>
            <a:noAutofit/>
          </a:bodyPr>
          <a:lstStyle/>
          <a:p>
            <a:r>
              <a:rPr lang="en-US" sz="3200" dirty="0"/>
              <a:t>Bài toán cơ sở F[0] = 1; </a:t>
            </a:r>
          </a:p>
          <a:p>
            <a:r>
              <a:rPr lang="en-US" sz="3200" dirty="0"/>
              <a:t>Với một khối lượng đã có là P ta thêm một quả cân U vào ta sẽ được một khối lượng Q = P + U vậy ta thấy được F[P] sẽ là số cách xây dựng F[Q]. Tất nhiên bài toán con F[P] đã được tính rồi.</a:t>
            </a:r>
          </a:p>
          <a:p>
            <a:r>
              <a:rPr lang="en-US" sz="3200" dirty="0"/>
              <a:t>=&gt; với mỗi quả cân W ta sẽ có 1 bài toán con cho Q với W &lt;= Q</a:t>
            </a:r>
          </a:p>
          <a:p>
            <a:r>
              <a:rPr lang="en-US" sz="3200" dirty="0"/>
              <a:t>Công thức truy hồi </a:t>
            </a:r>
          </a:p>
          <a:p>
            <a:pPr marL="457200" lvl="1" indent="0">
              <a:buNone/>
            </a:pPr>
            <a:r>
              <a:rPr lang="en-US" sz="3200" dirty="0"/>
              <a:t>F[0] = 1;</a:t>
            </a:r>
          </a:p>
          <a:p>
            <a:pPr marL="457200" lvl="1" indent="0">
              <a:buNone/>
            </a:pPr>
            <a:r>
              <a:rPr lang="en-US" sz="3200" dirty="0"/>
              <a:t>F[Q] = sum(F[Q – </a:t>
            </a:r>
            <a:r>
              <a:rPr lang="en-US" sz="3200"/>
              <a:t>Wi]) </a:t>
            </a:r>
            <a:r>
              <a:rPr lang="en-US" sz="3200" dirty="0"/>
              <a:t>(với mọi i = 1..n, Wi &lt;= Q)</a:t>
            </a:r>
          </a:p>
        </p:txBody>
      </p:sp>
      <p:sp>
        <p:nvSpPr>
          <p:cNvPr id="4" name="Rectangle: Rounded Corners 3">
            <a:extLst>
              <a:ext uri="{FF2B5EF4-FFF2-40B4-BE49-F238E27FC236}">
                <a16:creationId xmlns:a16="http://schemas.microsoft.com/office/drawing/2014/main" id="{13E11B56-6D0B-4F9F-BBA9-65A65FA5AD06}"/>
              </a:ext>
            </a:extLst>
          </p:cNvPr>
          <p:cNvSpPr/>
          <p:nvPr/>
        </p:nvSpPr>
        <p:spPr>
          <a:xfrm>
            <a:off x="-223520" y="213360"/>
            <a:ext cx="7914640" cy="953383"/>
          </a:xfrm>
          <a:prstGeom prst="roundRect">
            <a:avLst/>
          </a:prstGeom>
          <a:solidFill>
            <a:srgbClr val="66FFCC"/>
          </a:solidFill>
          <a:ln>
            <a:solidFill>
              <a:srgbClr val="66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TextBox 4">
            <a:extLst>
              <a:ext uri="{FF2B5EF4-FFF2-40B4-BE49-F238E27FC236}">
                <a16:creationId xmlns:a16="http://schemas.microsoft.com/office/drawing/2014/main" id="{26850570-1A3D-480C-8D7C-7C9BDAB389AE}"/>
              </a:ext>
            </a:extLst>
          </p:cNvPr>
          <p:cNvSpPr txBox="1"/>
          <p:nvPr/>
        </p:nvSpPr>
        <p:spPr>
          <a:xfrm>
            <a:off x="193040" y="336108"/>
            <a:ext cx="7689319" cy="707886"/>
          </a:xfrm>
          <a:prstGeom prst="rect">
            <a:avLst/>
          </a:prstGeom>
          <a:noFill/>
          <a:ln>
            <a:noFill/>
          </a:ln>
        </p:spPr>
        <p:txBody>
          <a:bodyPr wrap="square" rtlCol="0">
            <a:spAutoFit/>
          </a:bodyPr>
          <a:lstStyle/>
          <a:p>
            <a:r>
              <a:rPr lang="en-US" sz="4000" b="1">
                <a:solidFill>
                  <a:schemeClr val="bg1"/>
                </a:solidFill>
              </a:rPr>
              <a:t>Bài toán biến thể của bài quả cân</a:t>
            </a:r>
            <a:endParaRPr lang="vi-VN" sz="4000" b="1">
              <a:solidFill>
                <a:schemeClr val="bg1"/>
              </a:solidFill>
            </a:endParaRPr>
          </a:p>
        </p:txBody>
      </p:sp>
    </p:spTree>
    <p:extLst>
      <p:ext uri="{BB962C8B-B14F-4D97-AF65-F5344CB8AC3E}">
        <p14:creationId xmlns:p14="http://schemas.microsoft.com/office/powerpoint/2010/main" val="871106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835936" cy="4351338"/>
          </a:xfrm>
        </p:spPr>
        <p:txBody>
          <a:bodyPr/>
          <a:lstStyle/>
          <a:p>
            <a:r>
              <a:rPr lang="en-US" sz="4000" dirty="0"/>
              <a:t>Có 2 cách tiếp cận đó là </a:t>
            </a:r>
            <a:r>
              <a:rPr lang="en-US" sz="4000" b="1" dirty="0"/>
              <a:t>Top-down</a:t>
            </a:r>
            <a:r>
              <a:rPr lang="en-US" sz="4000" dirty="0"/>
              <a:t> </a:t>
            </a:r>
            <a:r>
              <a:rPr lang="en-US" sz="4000"/>
              <a:t>và </a:t>
            </a:r>
            <a:r>
              <a:rPr lang="en-US" sz="4000" b="1"/>
              <a:t>Bottom-Up</a:t>
            </a:r>
          </a:p>
          <a:p>
            <a:pPr marL="0" indent="0">
              <a:buNone/>
            </a:pPr>
            <a:endParaRPr lang="en-US" sz="4000" b="1" dirty="0"/>
          </a:p>
          <a:p>
            <a:pPr lvl="1"/>
            <a:r>
              <a:rPr lang="en-US" b="1" dirty="0"/>
              <a:t>Top – Down </a:t>
            </a:r>
            <a:r>
              <a:rPr lang="en-US" dirty="0"/>
              <a:t>là cách chia nhỏ bài toán lớn xuống bài toán bé( có vẻ giống chia để </a:t>
            </a:r>
            <a:r>
              <a:rPr lang="en-US"/>
              <a:t>trị ?)</a:t>
            </a:r>
          </a:p>
          <a:p>
            <a:pPr marL="457200" lvl="1" indent="0">
              <a:buNone/>
            </a:pPr>
            <a:endParaRPr lang="en-US" dirty="0"/>
          </a:p>
          <a:p>
            <a:pPr lvl="1"/>
            <a:r>
              <a:rPr lang="en-US" b="1" dirty="0"/>
              <a:t>Bottom – Up </a:t>
            </a:r>
            <a:r>
              <a:rPr lang="en-US" dirty="0"/>
              <a:t>là từ những bài toán con ta sẽ tính kết quả cho bài toán </a:t>
            </a:r>
            <a:r>
              <a:rPr lang="en-US"/>
              <a:t>to.	</a:t>
            </a:r>
            <a:endParaRPr lang="en-US" dirty="0"/>
          </a:p>
        </p:txBody>
      </p:sp>
      <p:sp>
        <p:nvSpPr>
          <p:cNvPr id="6" name="Rectangle: Rounded Corners 5">
            <a:extLst>
              <a:ext uri="{FF2B5EF4-FFF2-40B4-BE49-F238E27FC236}">
                <a16:creationId xmlns:a16="http://schemas.microsoft.com/office/drawing/2014/main" id="{D3E3181A-67A4-4A11-B5FB-95B12694F7BC}"/>
              </a:ext>
            </a:extLst>
          </p:cNvPr>
          <p:cNvSpPr/>
          <p:nvPr/>
        </p:nvSpPr>
        <p:spPr>
          <a:xfrm>
            <a:off x="-223520" y="213360"/>
            <a:ext cx="4546945" cy="953383"/>
          </a:xfrm>
          <a:prstGeom prst="roundRect">
            <a:avLst/>
          </a:prstGeom>
          <a:solidFill>
            <a:srgbClr val="66FFCC"/>
          </a:solidFill>
          <a:ln>
            <a:solidFill>
              <a:srgbClr val="66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TextBox 6">
            <a:extLst>
              <a:ext uri="{FF2B5EF4-FFF2-40B4-BE49-F238E27FC236}">
                <a16:creationId xmlns:a16="http://schemas.microsoft.com/office/drawing/2014/main" id="{A2C37282-0AE3-4E27-8BB5-73B2F8F8B8B4}"/>
              </a:ext>
            </a:extLst>
          </p:cNvPr>
          <p:cNvSpPr txBox="1"/>
          <p:nvPr/>
        </p:nvSpPr>
        <p:spPr>
          <a:xfrm>
            <a:off x="193040" y="336108"/>
            <a:ext cx="3704257" cy="707886"/>
          </a:xfrm>
          <a:prstGeom prst="rect">
            <a:avLst/>
          </a:prstGeom>
          <a:noFill/>
          <a:ln>
            <a:noFill/>
          </a:ln>
        </p:spPr>
        <p:txBody>
          <a:bodyPr wrap="square" rtlCol="0">
            <a:spAutoFit/>
          </a:bodyPr>
          <a:lstStyle/>
          <a:p>
            <a:r>
              <a:rPr lang="en-US" sz="4000" b="1">
                <a:solidFill>
                  <a:schemeClr val="bg1"/>
                </a:solidFill>
              </a:rPr>
              <a:t>Cách tiếp cận</a:t>
            </a:r>
            <a:endParaRPr lang="vi-VN" sz="4000" b="1">
              <a:solidFill>
                <a:schemeClr val="bg1"/>
              </a:solidFill>
            </a:endParaRPr>
          </a:p>
        </p:txBody>
      </p:sp>
    </p:spTree>
    <p:extLst>
      <p:ext uri="{BB962C8B-B14F-4D97-AF65-F5344CB8AC3E}">
        <p14:creationId xmlns:p14="http://schemas.microsoft.com/office/powerpoint/2010/main" val="279233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44010" y="1690688"/>
            <a:ext cx="5503107" cy="4399561"/>
          </a:xfrm>
          <a:prstGeom prst="rect">
            <a:avLst/>
          </a:prstGeom>
        </p:spPr>
      </p:pic>
      <p:pic>
        <p:nvPicPr>
          <p:cNvPr id="5" name="Picture 4"/>
          <p:cNvPicPr>
            <a:picLocks noChangeAspect="1"/>
          </p:cNvPicPr>
          <p:nvPr/>
        </p:nvPicPr>
        <p:blipFill>
          <a:blip r:embed="rId3"/>
          <a:stretch>
            <a:fillRect/>
          </a:stretch>
        </p:blipFill>
        <p:spPr>
          <a:xfrm>
            <a:off x="6581879" y="1690687"/>
            <a:ext cx="5143275" cy="4399561"/>
          </a:xfrm>
          <a:prstGeom prst="rect">
            <a:avLst/>
          </a:prstGeom>
        </p:spPr>
      </p:pic>
      <p:sp>
        <p:nvSpPr>
          <p:cNvPr id="6" name="Rectangle: Rounded Corners 5">
            <a:extLst>
              <a:ext uri="{FF2B5EF4-FFF2-40B4-BE49-F238E27FC236}">
                <a16:creationId xmlns:a16="http://schemas.microsoft.com/office/drawing/2014/main" id="{EB985C6D-6BE9-412B-BFD2-896173CB5ACC}"/>
              </a:ext>
            </a:extLst>
          </p:cNvPr>
          <p:cNvSpPr/>
          <p:nvPr/>
        </p:nvSpPr>
        <p:spPr>
          <a:xfrm>
            <a:off x="-223520" y="213360"/>
            <a:ext cx="7914640" cy="953383"/>
          </a:xfrm>
          <a:prstGeom prst="roundRect">
            <a:avLst/>
          </a:prstGeom>
          <a:solidFill>
            <a:srgbClr val="66FFCC"/>
          </a:solidFill>
          <a:ln>
            <a:solidFill>
              <a:srgbClr val="66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TextBox 6">
            <a:extLst>
              <a:ext uri="{FF2B5EF4-FFF2-40B4-BE49-F238E27FC236}">
                <a16:creationId xmlns:a16="http://schemas.microsoft.com/office/drawing/2014/main" id="{5A4AD7EA-A8C0-47BB-963F-6B7045FF0057}"/>
              </a:ext>
            </a:extLst>
          </p:cNvPr>
          <p:cNvSpPr txBox="1"/>
          <p:nvPr/>
        </p:nvSpPr>
        <p:spPr>
          <a:xfrm>
            <a:off x="193040" y="336108"/>
            <a:ext cx="7689319" cy="707886"/>
          </a:xfrm>
          <a:prstGeom prst="rect">
            <a:avLst/>
          </a:prstGeom>
          <a:noFill/>
          <a:ln>
            <a:noFill/>
          </a:ln>
        </p:spPr>
        <p:txBody>
          <a:bodyPr wrap="square" rtlCol="0">
            <a:spAutoFit/>
          </a:bodyPr>
          <a:lstStyle/>
          <a:p>
            <a:r>
              <a:rPr lang="en-US" sz="4000" b="1">
                <a:solidFill>
                  <a:schemeClr val="bg1"/>
                </a:solidFill>
              </a:rPr>
              <a:t>Ví Dụ: TÌm số Fibonacii thứ n</a:t>
            </a:r>
            <a:endParaRPr lang="vi-VN" sz="4000" b="1">
              <a:solidFill>
                <a:schemeClr val="bg1"/>
              </a:solidFill>
            </a:endParaRPr>
          </a:p>
        </p:txBody>
      </p:sp>
    </p:spTree>
    <p:extLst>
      <p:ext uri="{BB962C8B-B14F-4D97-AF65-F5344CB8AC3E}">
        <p14:creationId xmlns:p14="http://schemas.microsoft.com/office/powerpoint/2010/main" val="2381936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9625" y="1432160"/>
            <a:ext cx="11377474" cy="4351338"/>
          </a:xfrm>
        </p:spPr>
        <p:txBody>
          <a:bodyPr>
            <a:noAutofit/>
          </a:bodyPr>
          <a:lstStyle/>
          <a:p>
            <a:pPr algn="just"/>
            <a:r>
              <a:rPr lang="en-US" sz="3200" dirty="0">
                <a:latin typeface="Times New Roman" panose="02020603050405020304" pitchFamily="18" charset="0"/>
                <a:cs typeface="Times New Roman" panose="02020603050405020304" pitchFamily="18" charset="0"/>
              </a:rPr>
              <a:t>QHD là một thuật toán mạnh để có thể tối ưu bài toán</a:t>
            </a:r>
          </a:p>
          <a:p>
            <a:pPr algn="just"/>
            <a:r>
              <a:rPr lang="vi-VN" sz="3200" dirty="0">
                <a:latin typeface="Times New Roman" panose="02020603050405020304" pitchFamily="18" charset="0"/>
                <a:cs typeface="Times New Roman" panose="02020603050405020304" pitchFamily="18" charset="0"/>
              </a:rPr>
              <a:t>Về cơ bản, với mọi bài toán </a:t>
            </a:r>
            <a:r>
              <a:rPr lang="en-US" sz="3200" dirty="0">
                <a:latin typeface="Times New Roman" panose="02020603050405020304" pitchFamily="18" charset="0"/>
                <a:cs typeface="Times New Roman" panose="02020603050405020304" pitchFamily="18" charset="0"/>
              </a:rPr>
              <a:t>QHD</a:t>
            </a:r>
            <a:r>
              <a:rPr lang="vi-VN" sz="3200" dirty="0">
                <a:latin typeface="Times New Roman" panose="02020603050405020304" pitchFamily="18" charset="0"/>
                <a:cs typeface="Times New Roman" panose="02020603050405020304" pitchFamily="18" charset="0"/>
              </a:rPr>
              <a:t>, chúng ta có thể xây dựng các bài toán con gối nhau với cấu trúc con tối ưu là 90% công việc đã hoàn thành.</a:t>
            </a:r>
            <a:endParaRPr lang="en-US" sz="3200" dirty="0">
              <a:latin typeface="Times New Roman" panose="02020603050405020304" pitchFamily="18" charset="0"/>
              <a:cs typeface="Times New Roman" panose="02020603050405020304" pitchFamily="18" charset="0"/>
            </a:endParaRPr>
          </a:p>
          <a:p>
            <a:pPr algn="just"/>
            <a:r>
              <a:rPr lang="vi-VN" sz="3200">
                <a:latin typeface="Times New Roman" panose="02020603050405020304" pitchFamily="18" charset="0"/>
                <a:cs typeface="Times New Roman" panose="02020603050405020304" pitchFamily="18" charset="0"/>
              </a:rPr>
              <a:t>Tuy </a:t>
            </a:r>
            <a:r>
              <a:rPr lang="vi-VN" sz="3200" dirty="0">
                <a:latin typeface="Times New Roman" panose="02020603050405020304" pitchFamily="18" charset="0"/>
                <a:cs typeface="Times New Roman" panose="02020603050405020304" pitchFamily="18" charset="0"/>
              </a:rPr>
              <a:t>nhiên, cũng cần hiểu rằng, mặc dù quy hoạch động là một thuật toán thần thánh, nó có thể giải được rất nhiều bài toán, nhưng nó không phải là chìa khóa vạn năng. Có một điều rất hiển nhiên: phương pháp tốt nhất để giải quyết mọi bài toán trong tin học là biết sử dụng và phối hợp uyển chuyển nhiều thuật toán, chúng ta không nên phát cuồng một thuật toán và cũng không nên coi thường bất cứ một thuật toán nào.</a:t>
            </a:r>
            <a:endParaRPr lang="en-US" sz="3200"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52F1DEE8-EC88-4738-8F1D-2CA5CF7ED797}"/>
              </a:ext>
            </a:extLst>
          </p:cNvPr>
          <p:cNvSpPr/>
          <p:nvPr/>
        </p:nvSpPr>
        <p:spPr>
          <a:xfrm>
            <a:off x="-223519" y="213360"/>
            <a:ext cx="3570402" cy="953383"/>
          </a:xfrm>
          <a:prstGeom prst="roundRect">
            <a:avLst/>
          </a:prstGeom>
          <a:solidFill>
            <a:srgbClr val="66FFCC"/>
          </a:solidFill>
          <a:ln>
            <a:solidFill>
              <a:srgbClr val="66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TextBox 4">
            <a:extLst>
              <a:ext uri="{FF2B5EF4-FFF2-40B4-BE49-F238E27FC236}">
                <a16:creationId xmlns:a16="http://schemas.microsoft.com/office/drawing/2014/main" id="{FF27A929-DC9C-4B2E-9F55-41E800423678}"/>
              </a:ext>
            </a:extLst>
          </p:cNvPr>
          <p:cNvSpPr txBox="1"/>
          <p:nvPr/>
        </p:nvSpPr>
        <p:spPr>
          <a:xfrm>
            <a:off x="193040" y="336108"/>
            <a:ext cx="3704257" cy="707886"/>
          </a:xfrm>
          <a:prstGeom prst="rect">
            <a:avLst/>
          </a:prstGeom>
          <a:noFill/>
          <a:ln>
            <a:noFill/>
          </a:ln>
        </p:spPr>
        <p:txBody>
          <a:bodyPr wrap="square" rtlCol="0">
            <a:spAutoFit/>
          </a:bodyPr>
          <a:lstStyle/>
          <a:p>
            <a:r>
              <a:rPr lang="en-US" sz="4000" b="1">
                <a:solidFill>
                  <a:schemeClr val="bg1"/>
                </a:solidFill>
              </a:rPr>
              <a:t>Tổng kết: </a:t>
            </a:r>
            <a:endParaRPr lang="vi-VN" sz="4000" b="1">
              <a:solidFill>
                <a:schemeClr val="bg1"/>
              </a:solidFill>
            </a:endParaRPr>
          </a:p>
        </p:txBody>
      </p:sp>
    </p:spTree>
    <p:extLst>
      <p:ext uri="{BB962C8B-B14F-4D97-AF65-F5344CB8AC3E}">
        <p14:creationId xmlns:p14="http://schemas.microsoft.com/office/powerpoint/2010/main" val="945092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22081" y="1880997"/>
            <a:ext cx="10626969" cy="4037011"/>
          </a:xfrm>
          <a:prstGeom prst="rect">
            <a:avLst/>
          </a:prstGeom>
          <a:solidFill>
            <a:schemeClr val="bg1"/>
          </a:solidFill>
          <a:ln>
            <a:solidFill>
              <a:schemeClr val="bg1"/>
            </a:solidFill>
          </a:ln>
          <a:effectLst/>
          <a:extLst/>
        </p:spPr>
        <p:txBody>
          <a:bodyPr vert="horz" wrap="square" lIns="0" tIns="-12696" rIns="0" bIns="-12696" numCol="1" anchor="ctr" anchorCtr="0" compatLnSpc="1">
            <a:prstTxWarp prst="textNoShape">
              <a:avLst/>
            </a:prstTxWarp>
            <a:spAutoFit/>
          </a:bodyPr>
          <a:lstStyle/>
          <a:p>
            <a:pPr algn="just" eaLnBrk="0" fontAlgn="base" hangingPunct="0">
              <a:lnSpc>
                <a:spcPct val="100000"/>
              </a:lnSpc>
              <a:spcBef>
                <a:spcPct val="0"/>
              </a:spcBef>
              <a:spcAft>
                <a:spcPct val="0"/>
              </a:spcAft>
            </a:pPr>
            <a:r>
              <a:rPr lang="vi-VN" altLang="en-US" sz="4400" dirty="0">
                <a:solidFill>
                  <a:srgbClr val="222222"/>
                </a:solidFill>
                <a:latin typeface="Calibri" panose="020F0502020204030204" pitchFamily="34" charset="0"/>
                <a:cs typeface="Calibri" panose="020F0502020204030204" pitchFamily="34" charset="0"/>
              </a:rPr>
              <a:t>M</a:t>
            </a:r>
            <a:r>
              <a:rPr kumimoji="0" lang="vi-VN" altLang="en-US" sz="4400" b="0" i="0" u="none" strike="noStrike" cap="none" normalizeH="0" baseline="0">
                <a:ln>
                  <a:noFill/>
                </a:ln>
                <a:solidFill>
                  <a:srgbClr val="222222"/>
                </a:solidFill>
                <a:effectLst/>
                <a:latin typeface="Calibri" panose="020F0502020204030204" pitchFamily="34" charset="0"/>
                <a:cs typeface="Calibri" panose="020F0502020204030204" pitchFamily="34" charset="0"/>
              </a:rPr>
              <a:t>ột </a:t>
            </a:r>
            <a:r>
              <a:rPr kumimoji="0" lang="vi-VN" altLang="en-US" sz="4400" b="0" i="0" u="none" strike="noStrike" cap="none" normalizeH="0" baseline="0" dirty="0">
                <a:ln>
                  <a:noFill/>
                </a:ln>
                <a:solidFill>
                  <a:srgbClr val="222222"/>
                </a:solidFill>
                <a:effectLst/>
                <a:latin typeface="Calibri" panose="020F0502020204030204" pitchFamily="34" charset="0"/>
                <a:cs typeface="Calibri" panose="020F0502020204030204" pitchFamily="34" charset="0"/>
              </a:rPr>
              <a:t>vấn đề được cho là có cấu trúc tối ưu nếu một giải pháp tối ưu có thể được xây dựng từ các giải pháp tối ưu của các bài toán con của nó. Thuộc tính này được sử dụng để xác định tính hữu dụng của </a:t>
            </a:r>
            <a:r>
              <a:rPr kumimoji="0" lang="en-US" altLang="en-US" sz="4400" b="0" i="0" u="none" strike="noStrike" cap="none" normalizeH="0" baseline="0" dirty="0">
                <a:ln>
                  <a:noFill/>
                </a:ln>
                <a:solidFill>
                  <a:srgbClr val="222222"/>
                </a:solidFill>
                <a:effectLst/>
                <a:latin typeface="Calibri" panose="020F0502020204030204" pitchFamily="34" charset="0"/>
                <a:cs typeface="Calibri" panose="020F0502020204030204" pitchFamily="34" charset="0"/>
              </a:rPr>
              <a:t>quy hoạch</a:t>
            </a:r>
            <a:r>
              <a:rPr kumimoji="0" lang="en-US" altLang="en-US" sz="4400" b="0" i="0" u="none" strike="noStrike" cap="none" normalizeH="0" dirty="0">
                <a:ln>
                  <a:noFill/>
                </a:ln>
                <a:solidFill>
                  <a:srgbClr val="222222"/>
                </a:solidFill>
                <a:effectLst/>
                <a:latin typeface="Calibri" panose="020F0502020204030204" pitchFamily="34" charset="0"/>
                <a:cs typeface="Calibri" panose="020F0502020204030204" pitchFamily="34" charset="0"/>
              </a:rPr>
              <a:t> động </a:t>
            </a:r>
            <a:r>
              <a:rPr kumimoji="0" lang="vi-VN" altLang="en-US" sz="4400" b="0" i="0" u="none" strike="noStrike" cap="none" normalizeH="0" baseline="0" dirty="0">
                <a:ln>
                  <a:noFill/>
                </a:ln>
                <a:solidFill>
                  <a:srgbClr val="222222"/>
                </a:solidFill>
                <a:effectLst/>
                <a:latin typeface="Calibri" panose="020F0502020204030204" pitchFamily="34" charset="0"/>
                <a:cs typeface="Calibri" panose="020F0502020204030204" pitchFamily="34" charset="0"/>
              </a:rPr>
              <a:t>và các thuật toán tham lam cho một vấn đề.</a:t>
            </a:r>
            <a:r>
              <a:rPr kumimoji="0" lang="vi-VN" altLang="en-US" sz="4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p:txBody>
      </p:sp>
      <p:sp>
        <p:nvSpPr>
          <p:cNvPr id="6" name="Rectangle: Rounded Corners 5">
            <a:extLst>
              <a:ext uri="{FF2B5EF4-FFF2-40B4-BE49-F238E27FC236}">
                <a16:creationId xmlns:a16="http://schemas.microsoft.com/office/drawing/2014/main" id="{22ED0176-57D9-4F51-B293-07D967F76569}"/>
              </a:ext>
            </a:extLst>
          </p:cNvPr>
          <p:cNvSpPr/>
          <p:nvPr/>
        </p:nvSpPr>
        <p:spPr>
          <a:xfrm>
            <a:off x="5435600" y="213360"/>
            <a:ext cx="6013450" cy="953383"/>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t>Cấu Trúc Con Tối Ưu</a:t>
            </a:r>
          </a:p>
        </p:txBody>
      </p:sp>
      <p:sp>
        <p:nvSpPr>
          <p:cNvPr id="7" name="Rectangle: Rounded Corners 6">
            <a:extLst>
              <a:ext uri="{FF2B5EF4-FFF2-40B4-BE49-F238E27FC236}">
                <a16:creationId xmlns:a16="http://schemas.microsoft.com/office/drawing/2014/main" id="{F482C7D8-10C6-4D44-B95F-F67730F2D5E6}"/>
              </a:ext>
            </a:extLst>
          </p:cNvPr>
          <p:cNvSpPr/>
          <p:nvPr/>
        </p:nvSpPr>
        <p:spPr>
          <a:xfrm>
            <a:off x="-223520" y="213360"/>
            <a:ext cx="5882640" cy="953383"/>
          </a:xfrm>
          <a:prstGeom prst="roundRect">
            <a:avLst/>
          </a:prstGeom>
          <a:solidFill>
            <a:srgbClr val="66FFCC"/>
          </a:solidFill>
          <a:ln>
            <a:solidFill>
              <a:srgbClr val="66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TextBox 7">
            <a:extLst>
              <a:ext uri="{FF2B5EF4-FFF2-40B4-BE49-F238E27FC236}">
                <a16:creationId xmlns:a16="http://schemas.microsoft.com/office/drawing/2014/main" id="{BA3AC1AD-6305-45A9-AD93-1BBD439D29A3}"/>
              </a:ext>
            </a:extLst>
          </p:cNvPr>
          <p:cNvSpPr txBox="1"/>
          <p:nvPr/>
        </p:nvSpPr>
        <p:spPr>
          <a:xfrm>
            <a:off x="193040" y="336108"/>
            <a:ext cx="5466080" cy="707886"/>
          </a:xfrm>
          <a:prstGeom prst="rect">
            <a:avLst/>
          </a:prstGeom>
          <a:noFill/>
          <a:ln>
            <a:noFill/>
          </a:ln>
        </p:spPr>
        <p:txBody>
          <a:bodyPr wrap="square" rtlCol="0">
            <a:spAutoFit/>
          </a:bodyPr>
          <a:lstStyle/>
          <a:p>
            <a:r>
              <a:rPr lang="en-US" sz="4000" b="1">
                <a:solidFill>
                  <a:schemeClr val="bg1"/>
                </a:solidFill>
              </a:rPr>
              <a:t>Quy Hoạch Động Là Gì?</a:t>
            </a:r>
            <a:endParaRPr lang="vi-VN" sz="4000" b="1">
              <a:solidFill>
                <a:schemeClr val="bg1"/>
              </a:solidFill>
            </a:endParaRPr>
          </a:p>
        </p:txBody>
      </p:sp>
    </p:spTree>
    <p:extLst>
      <p:ext uri="{BB962C8B-B14F-4D97-AF65-F5344CB8AC3E}">
        <p14:creationId xmlns:p14="http://schemas.microsoft.com/office/powerpoint/2010/main" val="3954997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520" y="1815782"/>
            <a:ext cx="10515600" cy="4351338"/>
          </a:xfrm>
        </p:spPr>
        <p:txBody>
          <a:bodyPr>
            <a:normAutofit/>
          </a:bodyPr>
          <a:lstStyle/>
          <a:p>
            <a:pPr marL="0" indent="0">
              <a:buNone/>
            </a:pPr>
            <a:r>
              <a:rPr kumimoji="0" lang="vi-VN" altLang="vi-VN" sz="4400" b="1" i="0" u="none" strike="noStrike" cap="none" normalizeH="0" baseline="0">
                <a:ln>
                  <a:noFill/>
                </a:ln>
                <a:solidFill>
                  <a:srgbClr val="0070C0"/>
                </a:solidFill>
                <a:effectLst/>
                <a:latin typeface="Calibri Light" panose="020F0302020204030204" pitchFamily="34" charset="0"/>
                <a:cs typeface="Calibri Light" panose="020F0302020204030204" pitchFamily="34" charset="0"/>
              </a:rPr>
              <a:t>Tính </a:t>
            </a:r>
            <a:r>
              <a:rPr kumimoji="0" lang="vi-VN" altLang="vi-VN" sz="4400" b="1" u="none" strike="noStrike" cap="none" normalizeH="0" baseline="0">
                <a:ln>
                  <a:noFill/>
                </a:ln>
                <a:solidFill>
                  <a:srgbClr val="0070C0"/>
                </a:solidFill>
                <a:effectLst/>
                <a:latin typeface="Calibri Light" panose="020F0302020204030204" pitchFamily="34" charset="0"/>
                <a:cs typeface="Calibri Light" panose="020F0302020204030204" pitchFamily="34" charset="0"/>
              </a:rPr>
              <a:t>F</a:t>
            </a:r>
            <a:r>
              <a:rPr kumimoji="0" lang="vi-VN" altLang="vi-VN" sz="4400" b="1" u="none" strike="noStrike" cap="none" normalizeH="0" baseline="-25000">
                <a:ln>
                  <a:noFill/>
                </a:ln>
                <a:solidFill>
                  <a:srgbClr val="0070C0"/>
                </a:solidFill>
                <a:effectLst/>
                <a:latin typeface="Calibri Light" panose="020F0302020204030204" pitchFamily="34" charset="0"/>
                <a:cs typeface="Calibri Light" panose="020F0302020204030204" pitchFamily="34" charset="0"/>
              </a:rPr>
              <a:t>n</a:t>
            </a:r>
            <a:r>
              <a:rPr kumimoji="0" lang="vi-VN" altLang="vi-VN" sz="4400" b="1" i="0" u="none" strike="noStrike" cap="none" normalizeH="0" baseline="0">
                <a:ln>
                  <a:noFill/>
                </a:ln>
                <a:solidFill>
                  <a:srgbClr val="0070C0"/>
                </a:solidFill>
                <a:effectLst/>
                <a:latin typeface="Calibri Light" panose="020F0302020204030204" pitchFamily="34" charset="0"/>
                <a:cs typeface="Calibri Light" panose="020F0302020204030204" pitchFamily="34" charset="0"/>
              </a:rPr>
              <a:t> biết rằng nó thỏa mãn hệ thức truy hồi sau</a:t>
            </a:r>
            <a:r>
              <a:rPr lang="vi-VN" altLang="vi-VN" sz="4400" b="1">
                <a:solidFill>
                  <a:srgbClr val="0070C0"/>
                </a:solidFill>
                <a:latin typeface="Calibri Light" panose="020F0302020204030204" pitchFamily="34" charset="0"/>
                <a:cs typeface="Calibri Light" panose="020F0302020204030204" pitchFamily="34" charset="0"/>
              </a:rPr>
              <a:t>: </a:t>
            </a:r>
          </a:p>
          <a:p>
            <a:pPr marL="0" indent="0">
              <a:buNone/>
            </a:pPr>
            <a:endParaRPr lang="en-US" sz="4000"/>
          </a:p>
          <a:p>
            <a:pPr marL="0" indent="0">
              <a:buNone/>
            </a:pPr>
            <a:r>
              <a:rPr lang="vi-VN" sz="4000" b="1" i="1"/>
              <a:t> 	</a:t>
            </a:r>
            <a:r>
              <a:rPr lang="vi-VN" sz="4000" b="1"/>
              <a:t>F</a:t>
            </a:r>
            <a:r>
              <a:rPr lang="vi-VN" sz="4000" b="1" baseline="-25000"/>
              <a:t>n</a:t>
            </a:r>
            <a:r>
              <a:rPr lang="vi-VN" sz="4000"/>
              <a:t> = </a:t>
            </a:r>
            <a:r>
              <a:rPr lang="vi-VN" sz="4000" b="1"/>
              <a:t>F</a:t>
            </a:r>
            <a:r>
              <a:rPr lang="vi-VN" sz="4000" b="1" baseline="-25000"/>
              <a:t>n-1</a:t>
            </a:r>
            <a:r>
              <a:rPr lang="vi-VN" sz="4000"/>
              <a:t> + </a:t>
            </a:r>
            <a:r>
              <a:rPr lang="vi-VN" sz="4000" b="1"/>
              <a:t>F</a:t>
            </a:r>
            <a:r>
              <a:rPr lang="vi-VN" sz="4000" b="1" baseline="-25000"/>
              <a:t>n-2</a:t>
            </a:r>
            <a:r>
              <a:rPr lang="vi-VN" sz="4000"/>
              <a:t>              	 </a:t>
            </a:r>
            <a:r>
              <a:rPr lang="vi-VN" sz="4000" b="1"/>
              <a:t>F</a:t>
            </a:r>
            <a:r>
              <a:rPr lang="vi-VN" sz="4000" b="1" baseline="-25000"/>
              <a:t>0</a:t>
            </a:r>
            <a:r>
              <a:rPr lang="vi-VN" sz="4000"/>
              <a:t> = 0, </a:t>
            </a:r>
            <a:r>
              <a:rPr lang="vi-VN" sz="4000" b="1"/>
              <a:t>F</a:t>
            </a:r>
            <a:r>
              <a:rPr lang="vi-VN" sz="4000" b="1" baseline="-25000"/>
              <a:t>1</a:t>
            </a:r>
            <a:r>
              <a:rPr lang="vi-VN" sz="4000"/>
              <a:t> = 1</a:t>
            </a:r>
            <a:endParaRPr lang="en-US" sz="4000" dirty="0"/>
          </a:p>
        </p:txBody>
      </p:sp>
      <p:sp>
        <p:nvSpPr>
          <p:cNvPr id="5" name="TextBox 4">
            <a:extLst>
              <a:ext uri="{FF2B5EF4-FFF2-40B4-BE49-F238E27FC236}">
                <a16:creationId xmlns:a16="http://schemas.microsoft.com/office/drawing/2014/main" id="{726F1B4A-2361-4070-942C-3831E2BE97E6}"/>
              </a:ext>
            </a:extLst>
          </p:cNvPr>
          <p:cNvSpPr txBox="1"/>
          <p:nvPr/>
        </p:nvSpPr>
        <p:spPr>
          <a:xfrm>
            <a:off x="193040" y="336108"/>
            <a:ext cx="8859520" cy="707886"/>
          </a:xfrm>
          <a:prstGeom prst="rect">
            <a:avLst/>
          </a:prstGeom>
          <a:noFill/>
          <a:ln>
            <a:noFill/>
          </a:ln>
        </p:spPr>
        <p:txBody>
          <a:bodyPr wrap="square" rtlCol="0">
            <a:spAutoFit/>
          </a:bodyPr>
          <a:lstStyle/>
          <a:p>
            <a:r>
              <a:rPr lang="en-US" sz="4000" b="1">
                <a:solidFill>
                  <a:schemeClr val="bg1"/>
                </a:solidFill>
              </a:rPr>
              <a:t>   Ví dụ 1: fibonacci thứ n</a:t>
            </a:r>
            <a:endParaRPr lang="vi-VN" sz="4000" b="1">
              <a:solidFill>
                <a:schemeClr val="bg1"/>
              </a:solidFill>
            </a:endParaRPr>
          </a:p>
        </p:txBody>
      </p:sp>
      <p:sp>
        <p:nvSpPr>
          <p:cNvPr id="7" name="Rectangle: Rounded Corners 6">
            <a:extLst>
              <a:ext uri="{FF2B5EF4-FFF2-40B4-BE49-F238E27FC236}">
                <a16:creationId xmlns:a16="http://schemas.microsoft.com/office/drawing/2014/main" id="{E5B4EF27-FA3E-42AE-9426-7D21B3398302}"/>
              </a:ext>
            </a:extLst>
          </p:cNvPr>
          <p:cNvSpPr/>
          <p:nvPr/>
        </p:nvSpPr>
        <p:spPr>
          <a:xfrm>
            <a:off x="5838801" y="213359"/>
            <a:ext cx="6013450" cy="953383"/>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smtClean="0"/>
              <a:t>Bài </a:t>
            </a:r>
            <a:r>
              <a:rPr lang="vi-VN" sz="3600" b="1" dirty="0"/>
              <a:t>Toán Con Gối </a:t>
            </a:r>
            <a:r>
              <a:rPr lang="vi-VN" sz="3600" b="1" dirty="0" smtClean="0"/>
              <a:t>Nhau</a:t>
            </a:r>
            <a:endParaRPr lang="vi-VN" sz="3600" b="1" dirty="0"/>
          </a:p>
        </p:txBody>
      </p:sp>
      <p:sp>
        <p:nvSpPr>
          <p:cNvPr id="8" name="Rectangle: Rounded Corners 7">
            <a:extLst>
              <a:ext uri="{FF2B5EF4-FFF2-40B4-BE49-F238E27FC236}">
                <a16:creationId xmlns:a16="http://schemas.microsoft.com/office/drawing/2014/main" id="{F3D69378-8EA1-4A79-8468-E42600CCB325}"/>
              </a:ext>
            </a:extLst>
          </p:cNvPr>
          <p:cNvSpPr/>
          <p:nvPr/>
        </p:nvSpPr>
        <p:spPr>
          <a:xfrm>
            <a:off x="-223521" y="213360"/>
            <a:ext cx="6356901" cy="953383"/>
          </a:xfrm>
          <a:prstGeom prst="roundRect">
            <a:avLst/>
          </a:prstGeom>
          <a:solidFill>
            <a:srgbClr val="66FFCC"/>
          </a:solidFill>
          <a:ln>
            <a:solidFill>
              <a:srgbClr val="66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TextBox 8">
            <a:extLst>
              <a:ext uri="{FF2B5EF4-FFF2-40B4-BE49-F238E27FC236}">
                <a16:creationId xmlns:a16="http://schemas.microsoft.com/office/drawing/2014/main" id="{9C5C5664-B755-4064-B8D2-35F751FFC136}"/>
              </a:ext>
            </a:extLst>
          </p:cNvPr>
          <p:cNvSpPr txBox="1"/>
          <p:nvPr/>
        </p:nvSpPr>
        <p:spPr>
          <a:xfrm>
            <a:off x="184414" y="336108"/>
            <a:ext cx="6328530" cy="707886"/>
          </a:xfrm>
          <a:prstGeom prst="rect">
            <a:avLst/>
          </a:prstGeom>
          <a:noFill/>
          <a:ln>
            <a:noFill/>
          </a:ln>
        </p:spPr>
        <p:txBody>
          <a:bodyPr wrap="square" rtlCol="0">
            <a:spAutoFit/>
          </a:bodyPr>
          <a:lstStyle/>
          <a:p>
            <a:r>
              <a:rPr lang="en-US" sz="4000" b="1" dirty="0">
                <a:solidFill>
                  <a:schemeClr val="bg1"/>
                </a:solidFill>
              </a:rPr>
              <a:t>Ví Dụ 1: </a:t>
            </a:r>
            <a:r>
              <a:rPr lang="en-US" sz="4000" b="1" dirty="0" smtClean="0">
                <a:solidFill>
                  <a:schemeClr val="bg1"/>
                </a:solidFill>
              </a:rPr>
              <a:t>Số Fibonacci </a:t>
            </a:r>
            <a:r>
              <a:rPr lang="en-US" sz="4000" b="1" dirty="0">
                <a:solidFill>
                  <a:schemeClr val="bg1"/>
                </a:solidFill>
              </a:rPr>
              <a:t>Thứ n</a:t>
            </a:r>
            <a:endParaRPr lang="vi-VN" sz="4000" b="1" dirty="0">
              <a:solidFill>
                <a:schemeClr val="bg1"/>
              </a:solidFill>
            </a:endParaRPr>
          </a:p>
        </p:txBody>
      </p:sp>
    </p:spTree>
    <p:extLst>
      <p:ext uri="{BB962C8B-B14F-4D97-AF65-F5344CB8AC3E}">
        <p14:creationId xmlns:p14="http://schemas.microsoft.com/office/powerpoint/2010/main" val="374100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1400916"/>
            <a:ext cx="10515600" cy="1325563"/>
          </a:xfrm>
        </p:spPr>
        <p:txBody>
          <a:bodyPr/>
          <a:lstStyle/>
          <a:p>
            <a:r>
              <a:rPr lang="en-US" b="1" dirty="0">
                <a:solidFill>
                  <a:srgbClr val="0070C0"/>
                </a:solidFill>
              </a:rPr>
              <a:t>Dựa vào tính chất trên ta dễ dàng cài đặt thủ tục đệ quy như sau: </a:t>
            </a:r>
          </a:p>
        </p:txBody>
      </p:sp>
      <p:pic>
        <p:nvPicPr>
          <p:cNvPr id="7" name="Content Placeholder 6"/>
          <p:cNvPicPr>
            <a:picLocks noGrp="1" noChangeAspect="1"/>
          </p:cNvPicPr>
          <p:nvPr>
            <p:ph idx="1"/>
          </p:nvPr>
        </p:nvPicPr>
        <p:blipFill>
          <a:blip r:embed="rId2"/>
          <a:stretch>
            <a:fillRect/>
          </a:stretch>
        </p:blipFill>
        <p:spPr>
          <a:xfrm>
            <a:off x="2333336" y="2844906"/>
            <a:ext cx="7224386" cy="2804403"/>
          </a:xfrm>
          <a:prstGeom prst="rect">
            <a:avLst/>
          </a:prstGeom>
        </p:spPr>
      </p:pic>
      <p:sp>
        <p:nvSpPr>
          <p:cNvPr id="4" name="Rectangle: Rounded Corners 3">
            <a:extLst>
              <a:ext uri="{FF2B5EF4-FFF2-40B4-BE49-F238E27FC236}">
                <a16:creationId xmlns:a16="http://schemas.microsoft.com/office/drawing/2014/main" id="{9D61F6E4-A9A9-405A-A955-8F988C389A9C}"/>
              </a:ext>
            </a:extLst>
          </p:cNvPr>
          <p:cNvSpPr/>
          <p:nvPr/>
        </p:nvSpPr>
        <p:spPr>
          <a:xfrm>
            <a:off x="-223520" y="224935"/>
            <a:ext cx="9550400" cy="953383"/>
          </a:xfrm>
          <a:prstGeom prst="roundRect">
            <a:avLst/>
          </a:prstGeom>
          <a:solidFill>
            <a:srgbClr val="66FFCC"/>
          </a:solidFill>
          <a:ln>
            <a:solidFill>
              <a:srgbClr val="66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TextBox 4">
            <a:extLst>
              <a:ext uri="{FF2B5EF4-FFF2-40B4-BE49-F238E27FC236}">
                <a16:creationId xmlns:a16="http://schemas.microsoft.com/office/drawing/2014/main" id="{98DF99FE-1575-4208-9C4A-485904A9DB94}"/>
              </a:ext>
            </a:extLst>
          </p:cNvPr>
          <p:cNvSpPr txBox="1"/>
          <p:nvPr/>
        </p:nvSpPr>
        <p:spPr>
          <a:xfrm>
            <a:off x="193040" y="336108"/>
            <a:ext cx="8859520" cy="707886"/>
          </a:xfrm>
          <a:prstGeom prst="rect">
            <a:avLst/>
          </a:prstGeom>
          <a:noFill/>
          <a:ln>
            <a:noFill/>
          </a:ln>
        </p:spPr>
        <p:txBody>
          <a:bodyPr wrap="square" rtlCol="0">
            <a:spAutoFit/>
          </a:bodyPr>
          <a:lstStyle/>
          <a:p>
            <a:r>
              <a:rPr lang="en-US" sz="4000" b="1">
                <a:solidFill>
                  <a:schemeClr val="bg1"/>
                </a:solidFill>
              </a:rPr>
              <a:t>   Ví dụ 1: Bài toán tìm số fibonacci thứ n</a:t>
            </a:r>
            <a:endParaRPr lang="vi-VN" sz="4000" b="1">
              <a:solidFill>
                <a:schemeClr val="bg1"/>
              </a:solidFill>
            </a:endParaRPr>
          </a:p>
        </p:txBody>
      </p:sp>
    </p:spTree>
    <p:extLst>
      <p:ext uri="{BB962C8B-B14F-4D97-AF65-F5344CB8AC3E}">
        <p14:creationId xmlns:p14="http://schemas.microsoft.com/office/powerpoint/2010/main" val="3380437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393" y="2996565"/>
            <a:ext cx="4915717" cy="1325563"/>
          </a:xfrm>
        </p:spPr>
        <p:txBody>
          <a:bodyPr>
            <a:noAutofit/>
          </a:bodyPr>
          <a:lstStyle/>
          <a:p>
            <a:pPr algn="just"/>
            <a:r>
              <a:rPr lang="en-US" b="1" dirty="0">
                <a:solidFill>
                  <a:srgbClr val="0070C0"/>
                </a:solidFill>
              </a:rPr>
              <a:t>Ta có hình thể hiện số phép tính để tính với n = 5</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8529" y="2881591"/>
            <a:ext cx="4752381" cy="1914286"/>
          </a:xfrm>
        </p:spPr>
      </p:pic>
      <p:pic>
        <p:nvPicPr>
          <p:cNvPr id="5" name="Content Placeholder 3">
            <a:extLst>
              <a:ext uri="{FF2B5EF4-FFF2-40B4-BE49-F238E27FC236}">
                <a16:creationId xmlns:a16="http://schemas.microsoft.com/office/drawing/2014/main" id="{0DB6DDAD-83D2-41F4-8D4E-4BD1B915C7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4831" y="1794077"/>
            <a:ext cx="6599776" cy="3672004"/>
          </a:xfrm>
          <a:prstGeom prst="rect">
            <a:avLst/>
          </a:prstGeom>
        </p:spPr>
      </p:pic>
      <p:sp>
        <p:nvSpPr>
          <p:cNvPr id="6" name="Rectangle: Rounded Corners 5">
            <a:extLst>
              <a:ext uri="{FF2B5EF4-FFF2-40B4-BE49-F238E27FC236}">
                <a16:creationId xmlns:a16="http://schemas.microsoft.com/office/drawing/2014/main" id="{957647D8-FF00-4DF3-9B2D-95188F6A21F6}"/>
              </a:ext>
            </a:extLst>
          </p:cNvPr>
          <p:cNvSpPr/>
          <p:nvPr/>
        </p:nvSpPr>
        <p:spPr>
          <a:xfrm>
            <a:off x="-223520" y="213360"/>
            <a:ext cx="9550400" cy="953383"/>
          </a:xfrm>
          <a:prstGeom prst="roundRect">
            <a:avLst/>
          </a:prstGeom>
          <a:solidFill>
            <a:srgbClr val="66FFCC"/>
          </a:solidFill>
          <a:ln>
            <a:solidFill>
              <a:srgbClr val="66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TextBox 6">
            <a:extLst>
              <a:ext uri="{FF2B5EF4-FFF2-40B4-BE49-F238E27FC236}">
                <a16:creationId xmlns:a16="http://schemas.microsoft.com/office/drawing/2014/main" id="{DFCF493E-18FD-44F4-BD8B-0B308E862CE7}"/>
              </a:ext>
            </a:extLst>
          </p:cNvPr>
          <p:cNvSpPr txBox="1"/>
          <p:nvPr/>
        </p:nvSpPr>
        <p:spPr>
          <a:xfrm>
            <a:off x="193040" y="336108"/>
            <a:ext cx="8859520" cy="707886"/>
          </a:xfrm>
          <a:prstGeom prst="rect">
            <a:avLst/>
          </a:prstGeom>
          <a:noFill/>
          <a:ln>
            <a:noFill/>
          </a:ln>
        </p:spPr>
        <p:txBody>
          <a:bodyPr wrap="square" rtlCol="0">
            <a:spAutoFit/>
          </a:bodyPr>
          <a:lstStyle/>
          <a:p>
            <a:r>
              <a:rPr lang="en-US" sz="4000" b="1">
                <a:solidFill>
                  <a:schemeClr val="bg1"/>
                </a:solidFill>
              </a:rPr>
              <a:t>   Ví dụ 1: Bài toán tìm số fibonacci thứ n</a:t>
            </a:r>
            <a:endParaRPr lang="vi-VN" sz="4000" b="1">
              <a:solidFill>
                <a:schemeClr val="bg1"/>
              </a:solidFill>
            </a:endParaRPr>
          </a:p>
        </p:txBody>
      </p:sp>
    </p:spTree>
    <p:extLst>
      <p:ext uri="{BB962C8B-B14F-4D97-AF65-F5344CB8AC3E}">
        <p14:creationId xmlns:p14="http://schemas.microsoft.com/office/powerpoint/2010/main" val="1896592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680" y="1486246"/>
            <a:ext cx="10515600" cy="1325563"/>
          </a:xfrm>
        </p:spPr>
        <p:txBody>
          <a:bodyPr/>
          <a:lstStyle/>
          <a:p>
            <a:r>
              <a:rPr lang="en-US" b="1" dirty="0">
                <a:solidFill>
                  <a:srgbClr val="0070C0"/>
                </a:solidFill>
              </a:rPr>
              <a:t>Độ phức tạp ở đây tính theo hàm mũ. Vậy có thể cải thiện không ?</a:t>
            </a:r>
          </a:p>
        </p:txBody>
      </p:sp>
      <p:sp>
        <p:nvSpPr>
          <p:cNvPr id="5" name="Content Placeholder 4"/>
          <p:cNvSpPr>
            <a:spLocks noGrp="1"/>
          </p:cNvSpPr>
          <p:nvPr>
            <p:ph idx="1"/>
          </p:nvPr>
        </p:nvSpPr>
        <p:spPr>
          <a:xfrm>
            <a:off x="716280" y="3131312"/>
            <a:ext cx="5166360" cy="3694910"/>
          </a:xfrm>
        </p:spPr>
        <p:txBody>
          <a:bodyPr/>
          <a:lstStyle/>
          <a:p>
            <a:pPr marL="0" indent="0">
              <a:buNone/>
            </a:pPr>
            <a:r>
              <a:rPr lang="en-US" b="1" dirty="0"/>
              <a:t>Nhìn vào hình bên ta thấy:</a:t>
            </a:r>
          </a:p>
          <a:p>
            <a:pPr marL="0" indent="0">
              <a:buNone/>
            </a:pPr>
            <a:r>
              <a:rPr lang="en-US"/>
              <a:t>- F</a:t>
            </a:r>
            <a:r>
              <a:rPr lang="en-US" baseline="-25000"/>
              <a:t>0 </a:t>
            </a:r>
            <a:r>
              <a:rPr lang="en-US"/>
              <a:t>được </a:t>
            </a:r>
            <a:r>
              <a:rPr lang="en-US" dirty="0"/>
              <a:t>tính 3 lần</a:t>
            </a:r>
          </a:p>
          <a:p>
            <a:pPr marL="0" indent="0">
              <a:buNone/>
            </a:pPr>
            <a:r>
              <a:rPr lang="en-US"/>
              <a:t>- F</a:t>
            </a:r>
            <a:r>
              <a:rPr lang="en-US" baseline="-25000"/>
              <a:t>1</a:t>
            </a:r>
            <a:r>
              <a:rPr lang="en-US"/>
              <a:t> </a:t>
            </a:r>
            <a:r>
              <a:rPr lang="en-US" dirty="0"/>
              <a:t>được tính 5 lần</a:t>
            </a:r>
          </a:p>
          <a:p>
            <a:pPr marL="0" indent="0">
              <a:buNone/>
            </a:pPr>
            <a:r>
              <a:rPr lang="en-US"/>
              <a:t>- F</a:t>
            </a:r>
            <a:r>
              <a:rPr lang="en-US" baseline="-25000"/>
              <a:t>2</a:t>
            </a:r>
            <a:r>
              <a:rPr lang="en-US"/>
              <a:t> </a:t>
            </a:r>
            <a:r>
              <a:rPr lang="en-US" dirty="0"/>
              <a:t>được tính 3 lần</a:t>
            </a:r>
          </a:p>
          <a:p>
            <a:pPr marL="0" indent="0">
              <a:buNone/>
            </a:pPr>
            <a:r>
              <a:rPr lang="en-US"/>
              <a:t>- F</a:t>
            </a:r>
            <a:r>
              <a:rPr lang="en-US" baseline="-25000"/>
              <a:t>3</a:t>
            </a:r>
            <a:r>
              <a:rPr lang="en-US"/>
              <a:t> </a:t>
            </a:r>
            <a:r>
              <a:rPr lang="en-US" dirty="0"/>
              <a:t>được tính 2 lần</a:t>
            </a:r>
          </a:p>
          <a:p>
            <a:pPr marL="0" indent="0">
              <a:buNone/>
            </a:pPr>
            <a:r>
              <a:rPr lang="en-US"/>
              <a:t>- F</a:t>
            </a:r>
            <a:r>
              <a:rPr lang="en-US" baseline="-25000"/>
              <a:t>4</a:t>
            </a:r>
            <a:r>
              <a:rPr lang="en-US"/>
              <a:t> </a:t>
            </a:r>
            <a:r>
              <a:rPr lang="en-US" dirty="0"/>
              <a:t>được tính 1 lần</a:t>
            </a:r>
          </a:p>
          <a:p>
            <a:pPr marL="0" indent="0">
              <a:buNone/>
            </a:pPr>
            <a:r>
              <a:rPr lang="en-US"/>
              <a:t>- F</a:t>
            </a:r>
            <a:r>
              <a:rPr lang="en-US" baseline="-25000"/>
              <a:t>5</a:t>
            </a:r>
            <a:r>
              <a:rPr lang="en-US"/>
              <a:t> </a:t>
            </a:r>
            <a:r>
              <a:rPr lang="en-US" dirty="0"/>
              <a:t>được tính 1 lần</a:t>
            </a:r>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7200" y="2788631"/>
            <a:ext cx="6175459" cy="3856009"/>
          </a:xfrm>
          <a:prstGeom prst="rect">
            <a:avLst/>
          </a:prstGeom>
        </p:spPr>
      </p:pic>
      <p:sp>
        <p:nvSpPr>
          <p:cNvPr id="7" name="Rectangle: Rounded Corners 6">
            <a:extLst>
              <a:ext uri="{FF2B5EF4-FFF2-40B4-BE49-F238E27FC236}">
                <a16:creationId xmlns:a16="http://schemas.microsoft.com/office/drawing/2014/main" id="{B40FFFE0-4DB4-4E13-9666-2428E412FCD4}"/>
              </a:ext>
            </a:extLst>
          </p:cNvPr>
          <p:cNvSpPr/>
          <p:nvPr/>
        </p:nvSpPr>
        <p:spPr>
          <a:xfrm>
            <a:off x="-223520" y="213360"/>
            <a:ext cx="9276080" cy="953383"/>
          </a:xfrm>
          <a:prstGeom prst="roundRect">
            <a:avLst/>
          </a:prstGeom>
          <a:solidFill>
            <a:srgbClr val="66FFCC"/>
          </a:solidFill>
          <a:ln>
            <a:solidFill>
              <a:srgbClr val="66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TextBox 7">
            <a:extLst>
              <a:ext uri="{FF2B5EF4-FFF2-40B4-BE49-F238E27FC236}">
                <a16:creationId xmlns:a16="http://schemas.microsoft.com/office/drawing/2014/main" id="{F0B802E8-846C-4A82-957D-2DF1F7DF9B13}"/>
              </a:ext>
            </a:extLst>
          </p:cNvPr>
          <p:cNvSpPr txBox="1"/>
          <p:nvPr/>
        </p:nvSpPr>
        <p:spPr>
          <a:xfrm>
            <a:off x="193040" y="336108"/>
            <a:ext cx="8859520" cy="707886"/>
          </a:xfrm>
          <a:prstGeom prst="rect">
            <a:avLst/>
          </a:prstGeom>
          <a:noFill/>
          <a:ln>
            <a:noFill/>
          </a:ln>
        </p:spPr>
        <p:txBody>
          <a:bodyPr wrap="square" rtlCol="0">
            <a:spAutoFit/>
          </a:bodyPr>
          <a:lstStyle/>
          <a:p>
            <a:r>
              <a:rPr lang="en-US" sz="4000" b="1" dirty="0">
                <a:solidFill>
                  <a:schemeClr val="bg1"/>
                </a:solidFill>
              </a:rPr>
              <a:t>   Ví dụ 1: Bài toán tìm số fibonacci thứ n</a:t>
            </a:r>
            <a:endParaRPr lang="vi-VN" sz="4000" b="1" dirty="0">
              <a:solidFill>
                <a:schemeClr val="bg1"/>
              </a:solidFill>
            </a:endParaRPr>
          </a:p>
        </p:txBody>
      </p:sp>
    </p:spTree>
    <p:extLst>
      <p:ext uri="{BB962C8B-B14F-4D97-AF65-F5344CB8AC3E}">
        <p14:creationId xmlns:p14="http://schemas.microsoft.com/office/powerpoint/2010/main" val="586676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384290"/>
            <a:ext cx="10515600" cy="801617"/>
          </a:xfrm>
        </p:spPr>
        <p:txBody>
          <a:bodyPr/>
          <a:lstStyle/>
          <a:p>
            <a:r>
              <a:rPr lang="en-US" b="1" dirty="0">
                <a:solidFill>
                  <a:srgbClr val="0070C0"/>
                </a:solidFill>
              </a:rPr>
              <a:t>Liệu có cần tính nhiều </a:t>
            </a:r>
            <a:r>
              <a:rPr lang="en-US" b="1">
                <a:solidFill>
                  <a:srgbClr val="0070C0"/>
                </a:solidFill>
              </a:rPr>
              <a:t>thế không?</a:t>
            </a:r>
            <a:endParaRPr lang="en-US" b="1" dirty="0">
              <a:solidFill>
                <a:srgbClr val="0070C0"/>
              </a:solidFill>
            </a:endParaRPr>
          </a:p>
        </p:txBody>
      </p:sp>
      <p:sp>
        <p:nvSpPr>
          <p:cNvPr id="3" name="Content Placeholder 2"/>
          <p:cNvSpPr>
            <a:spLocks noGrp="1"/>
          </p:cNvSpPr>
          <p:nvPr>
            <p:ph idx="1"/>
          </p:nvPr>
        </p:nvSpPr>
        <p:spPr>
          <a:xfrm>
            <a:off x="548640" y="2403454"/>
            <a:ext cx="11318240" cy="2651484"/>
          </a:xfrm>
        </p:spPr>
        <p:txBody>
          <a:bodyPr>
            <a:normAutofit lnSpcReduction="10000"/>
          </a:bodyPr>
          <a:lstStyle/>
          <a:p>
            <a:r>
              <a:rPr lang="en-US" dirty="0">
                <a:latin typeface="Times New Roman" panose="02020603050405020304" pitchFamily="18" charset="0"/>
                <a:cs typeface="Times New Roman" panose="02020603050405020304" pitchFamily="18" charset="0"/>
              </a:rPr>
              <a:t>Việc tính đi tính lại những số </a:t>
            </a:r>
            <a:r>
              <a:rPr lang="en-US" b="1" dirty="0">
                <a:latin typeface="Times New Roman" panose="02020603050405020304" pitchFamily="18" charset="0"/>
                <a:cs typeface="Times New Roman" panose="02020603050405020304" pitchFamily="18" charset="0"/>
              </a:rPr>
              <a:t>Fibo</a:t>
            </a:r>
            <a:r>
              <a:rPr lang="en-US" dirty="0">
                <a:latin typeface="Times New Roman" panose="02020603050405020304" pitchFamily="18" charset="0"/>
                <a:cs typeface="Times New Roman" panose="02020603050405020304" pitchFamily="18" charset="0"/>
              </a:rPr>
              <a:t> nhỏ gây chi phí về thời gian rất lớn vậy nên ta nên tìm cách lưu nó lại.</a:t>
            </a:r>
          </a:p>
          <a:p>
            <a:pPr>
              <a:buFont typeface="Symbol" panose="05050102010706020507" pitchFamily="18" charset="2"/>
              <a:buChar char="Þ"/>
            </a:pPr>
            <a:r>
              <a:rPr lang="en-US"/>
              <a:t> </a:t>
            </a:r>
            <a:r>
              <a:rPr lang="en-US">
                <a:latin typeface="Times New Roman" panose="02020603050405020304" pitchFamily="18" charset="0"/>
                <a:cs typeface="Times New Roman" panose="02020603050405020304" pitchFamily="18" charset="0"/>
              </a:rPr>
              <a:t>Gọi F</a:t>
            </a:r>
            <a:r>
              <a:rPr lang="en-US" baseline="-25000">
                <a:latin typeface="Times New Roman" panose="02020603050405020304" pitchFamily="18" charset="0"/>
                <a:cs typeface="Times New Roman" panose="02020603050405020304" pitchFamily="18" charset="0"/>
              </a:rPr>
              <a:t>i  </a:t>
            </a:r>
            <a:r>
              <a:rPr lang="en-US">
                <a:latin typeface="Times New Roman" panose="02020603050405020304" pitchFamily="18" charset="0"/>
                <a:cs typeface="Times New Roman" panose="02020603050405020304" pitchFamily="18" charset="0"/>
              </a:rPr>
              <a:t>là số Fibonacci thứ i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l</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u trong Mảng F</a:t>
            </a:r>
            <a:r>
              <a:rPr lang="en-US"/>
              <a:t>(</a:t>
            </a:r>
            <a:r>
              <a:rPr lang="en-US">
                <a:latin typeface="Times New Roman" panose="02020603050405020304" pitchFamily="18" charset="0"/>
                <a:cs typeface="Times New Roman" panose="02020603050405020304" pitchFamily="18" charset="0"/>
              </a:rPr>
              <a:t>L</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u các số Fibonacci</a:t>
            </a:r>
            <a:r>
              <a:rPr lang="en-US"/>
              <a:t>).</a:t>
            </a:r>
            <a:endParaRPr lang="en-US" dirty="0"/>
          </a:p>
          <a:p>
            <a:r>
              <a:rPr lang="en-US" dirty="0">
                <a:latin typeface="Times New Roman" panose="02020603050405020304" pitchFamily="18" charset="0"/>
                <a:cs typeface="Times New Roman" panose="02020603050405020304" pitchFamily="18" charset="0"/>
              </a:rPr>
              <a:t>Với n = 0, 1 ta </a:t>
            </a:r>
            <a:r>
              <a:rPr lang="en-US">
                <a:latin typeface="Times New Roman" panose="02020603050405020304" pitchFamily="18" charset="0"/>
                <a:cs typeface="Times New Roman" panose="02020603050405020304" pitchFamily="18" charset="0"/>
              </a:rPr>
              <a:t>có F</a:t>
            </a:r>
            <a:r>
              <a:rPr lang="en-US" baseline="-25000">
                <a:latin typeface="Times New Roman" panose="02020603050405020304" pitchFamily="18" charset="0"/>
                <a:cs typeface="Times New Roman" panose="02020603050405020304" pitchFamily="18" charset="0"/>
              </a:rPr>
              <a:t>0</a:t>
            </a:r>
            <a:r>
              <a:rPr lang="en-US">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0</a:t>
            </a:r>
            <a:r>
              <a:rPr lang="en-US">
                <a:latin typeface="Times New Roman" panose="02020603050405020304" pitchFamily="18" charset="0"/>
                <a:cs typeface="Times New Roman" panose="02020603050405020304" pitchFamily="18" charset="0"/>
              </a:rPr>
              <a:t>, F</a:t>
            </a:r>
            <a:r>
              <a:rPr lang="en-US" baseline="-25000">
                <a:latin typeface="Times New Roman" panose="02020603050405020304" pitchFamily="18" charset="0"/>
                <a:cs typeface="Times New Roman" panose="02020603050405020304" pitchFamily="18" charset="0"/>
              </a:rPr>
              <a:t>1</a:t>
            </a:r>
            <a:r>
              <a:rPr lang="en-US">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1</a:t>
            </a:r>
          </a:p>
          <a:p>
            <a:r>
              <a:rPr lang="en-US" dirty="0">
                <a:latin typeface="Times New Roman" panose="02020603050405020304" pitchFamily="18" charset="0"/>
                <a:cs typeface="Times New Roman" panose="02020603050405020304" pitchFamily="18" charset="0"/>
              </a:rPr>
              <a:t>Do đã được lưu lại giá trị cho nên </a:t>
            </a:r>
            <a:r>
              <a:rPr lang="en-US">
                <a:latin typeface="Times New Roman" panose="02020603050405020304" pitchFamily="18" charset="0"/>
                <a:cs typeface="Times New Roman" panose="02020603050405020304" pitchFamily="18" charset="0"/>
              </a:rPr>
              <a:t>với F</a:t>
            </a:r>
            <a:r>
              <a:rPr lang="en-US" baseline="-25000">
                <a:latin typeface="Times New Roman" panose="02020603050405020304" pitchFamily="18" charset="0"/>
                <a:cs typeface="Times New Roman" panose="02020603050405020304" pitchFamily="18" charset="0"/>
              </a:rPr>
              <a:t>n</a:t>
            </a:r>
            <a:r>
              <a:rPr lang="en-US">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ta sẽ tính được với công thức đã cho</a:t>
            </a:r>
            <a:r>
              <a:rPr lang="en-US">
                <a:latin typeface="Times New Roman" panose="02020603050405020304" pitchFamily="18" charset="0"/>
                <a:cs typeface="Times New Roman" panose="02020603050405020304" pitchFamily="18" charset="0"/>
              </a:rPr>
              <a:t>: F</a:t>
            </a:r>
            <a:r>
              <a:rPr lang="en-US" baseline="-25000">
                <a:latin typeface="Times New Roman" panose="02020603050405020304" pitchFamily="18" charset="0"/>
                <a:cs typeface="Times New Roman" panose="02020603050405020304" pitchFamily="18" charset="0"/>
              </a:rPr>
              <a:t>n</a:t>
            </a:r>
            <a:r>
              <a:rPr lang="en-US">
                <a:latin typeface="Times New Roman" panose="02020603050405020304" pitchFamily="18" charset="0"/>
                <a:cs typeface="Times New Roman" panose="02020603050405020304" pitchFamily="18" charset="0"/>
              </a:rPr>
              <a:t> = F</a:t>
            </a:r>
            <a:r>
              <a:rPr lang="en-US" baseline="-25000">
                <a:latin typeface="Times New Roman" panose="02020603050405020304" pitchFamily="18" charset="0"/>
                <a:cs typeface="Times New Roman" panose="02020603050405020304" pitchFamily="18" charset="0"/>
              </a:rPr>
              <a:t>n-1</a:t>
            </a:r>
            <a:r>
              <a:rPr lang="en-US">
                <a:latin typeface="Times New Roman" panose="02020603050405020304" pitchFamily="18" charset="0"/>
                <a:cs typeface="Times New Roman" panose="02020603050405020304" pitchFamily="18" charset="0"/>
              </a:rPr>
              <a:t> + F</a:t>
            </a:r>
            <a:r>
              <a:rPr lang="en-US" baseline="-25000">
                <a:latin typeface="Times New Roman" panose="02020603050405020304" pitchFamily="18" charset="0"/>
                <a:cs typeface="Times New Roman" panose="02020603050405020304" pitchFamily="18" charset="0"/>
              </a:rPr>
              <a:t>n-2</a:t>
            </a:r>
            <a:r>
              <a:rPr lang="en-US">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Rectangle 3"/>
          <p:cNvSpPr/>
          <p:nvPr/>
        </p:nvSpPr>
        <p:spPr>
          <a:xfrm>
            <a:off x="838200" y="5238534"/>
            <a:ext cx="10515600" cy="954107"/>
          </a:xfrm>
          <a:prstGeom prst="rect">
            <a:avLst/>
          </a:prstGeom>
        </p:spPr>
        <p:txBody>
          <a:bodyPr wrap="square">
            <a:spAutoFit/>
          </a:bodyPr>
          <a:lstStyle/>
          <a:p>
            <a:r>
              <a:rPr lang="en-US" sz="2800" b="1" dirty="0">
                <a:solidFill>
                  <a:srgbClr val="0070C0"/>
                </a:solidFill>
              </a:rPr>
              <a:t>Độ phức tạp của bài toán đã giảm xuống đáng kể do mỗi số chúng ta chỉ được tính một </a:t>
            </a:r>
            <a:r>
              <a:rPr lang="en-US" sz="2800" b="1">
                <a:solidFill>
                  <a:srgbClr val="0070C0"/>
                </a:solidFill>
              </a:rPr>
              <a:t>lần </a:t>
            </a:r>
            <a:r>
              <a:rPr lang="en-US" sz="2800" b="1">
                <a:solidFill>
                  <a:srgbClr val="0070C0"/>
                </a:solidFill>
                <a:sym typeface="Wingdings" panose="05000000000000000000" pitchFamily="2" charset="2"/>
              </a:rPr>
              <a:t></a:t>
            </a:r>
            <a:r>
              <a:rPr lang="en-US" sz="2800" b="1">
                <a:solidFill>
                  <a:srgbClr val="0070C0"/>
                </a:solidFill>
              </a:rPr>
              <a:t> </a:t>
            </a:r>
            <a:endParaRPr lang="en-US" sz="2800" b="1" dirty="0">
              <a:solidFill>
                <a:srgbClr val="0070C0"/>
              </a:solidFill>
            </a:endParaRPr>
          </a:p>
        </p:txBody>
      </p:sp>
      <p:sp>
        <p:nvSpPr>
          <p:cNvPr id="5" name="Rectangle: Rounded Corners 4">
            <a:extLst>
              <a:ext uri="{FF2B5EF4-FFF2-40B4-BE49-F238E27FC236}">
                <a16:creationId xmlns:a16="http://schemas.microsoft.com/office/drawing/2014/main" id="{D5FBD559-72B5-406A-AA26-924ECE97105A}"/>
              </a:ext>
            </a:extLst>
          </p:cNvPr>
          <p:cNvSpPr/>
          <p:nvPr/>
        </p:nvSpPr>
        <p:spPr>
          <a:xfrm>
            <a:off x="-232913" y="213359"/>
            <a:ext cx="9238891" cy="953383"/>
          </a:xfrm>
          <a:prstGeom prst="roundRect">
            <a:avLst/>
          </a:prstGeom>
          <a:solidFill>
            <a:srgbClr val="66FFCC"/>
          </a:solidFill>
          <a:ln>
            <a:solidFill>
              <a:srgbClr val="66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TextBox 5">
            <a:extLst>
              <a:ext uri="{FF2B5EF4-FFF2-40B4-BE49-F238E27FC236}">
                <a16:creationId xmlns:a16="http://schemas.microsoft.com/office/drawing/2014/main" id="{0020D87F-DC30-44D3-8473-231FA48759A1}"/>
              </a:ext>
            </a:extLst>
          </p:cNvPr>
          <p:cNvSpPr txBox="1"/>
          <p:nvPr/>
        </p:nvSpPr>
        <p:spPr>
          <a:xfrm>
            <a:off x="193040" y="336108"/>
            <a:ext cx="8812938" cy="707886"/>
          </a:xfrm>
          <a:prstGeom prst="rect">
            <a:avLst/>
          </a:prstGeom>
          <a:noFill/>
          <a:ln>
            <a:noFill/>
          </a:ln>
        </p:spPr>
        <p:txBody>
          <a:bodyPr wrap="square" rtlCol="0">
            <a:spAutoFit/>
          </a:bodyPr>
          <a:lstStyle/>
          <a:p>
            <a:r>
              <a:rPr lang="en-US" sz="4000" b="1" dirty="0">
                <a:solidFill>
                  <a:schemeClr val="bg1"/>
                </a:solidFill>
              </a:rPr>
              <a:t> Ví dụ 1: Bài toán tìm số fibonacci thứ n</a:t>
            </a:r>
            <a:endParaRPr lang="vi-VN" sz="4000" b="1" dirty="0">
              <a:solidFill>
                <a:schemeClr val="bg1"/>
              </a:solidFill>
            </a:endParaRPr>
          </a:p>
        </p:txBody>
      </p:sp>
    </p:spTree>
    <p:extLst>
      <p:ext uri="{BB962C8B-B14F-4D97-AF65-F5344CB8AC3E}">
        <p14:creationId xmlns:p14="http://schemas.microsoft.com/office/powerpoint/2010/main" val="609262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1052</TotalTime>
  <Words>2398</Words>
  <Application>Microsoft Office PowerPoint</Application>
  <PresentationFormat>Widescreen</PresentationFormat>
  <Paragraphs>170</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Calibri Light</vt:lpstr>
      <vt:lpstr>Open Sans</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Dựa vào tính chất trên ta dễ dàng cài đặt thủ tục đệ quy như sau: </vt:lpstr>
      <vt:lpstr>Ta có hình thể hiện số phép tính để tính với n = 5</vt:lpstr>
      <vt:lpstr>Độ phức tạp ở đây tính theo hàm mũ. Vậy có thể cải thiện không ?</vt:lpstr>
      <vt:lpstr>Liệu có cần tính nhiều thế không?</vt:lpstr>
      <vt:lpstr>PowerPoint Presentation</vt:lpstr>
      <vt:lpstr>PowerPoint Presentation</vt:lpstr>
      <vt:lpstr>Tạo ra tất cả các dãy con rồi kiểm tra?  (Thuật toán ngây thơ )</vt:lpstr>
      <vt:lpstr>Code  (Thuật toán ngây thơ)</vt:lpstr>
      <vt:lpstr>PowerPoint Presentation</vt:lpstr>
      <vt:lpstr>PowerPoint Presentation</vt:lpstr>
      <vt:lpstr>Code</vt:lpstr>
      <vt:lpstr>PowerPoint Presentation</vt:lpstr>
      <vt:lpstr>PowerPoint Presentation</vt:lpstr>
      <vt:lpstr>PowerPoint Presentation</vt:lpstr>
      <vt:lpstr>B1. Đọc hiểu đề xác định bài toán mục tiêu và các bài toán cơ sở: </vt:lpstr>
      <vt:lpstr>B2: Tìm sự liên kết, công thức truy hồi </vt:lpstr>
      <vt:lpstr>Ví dụ đề bài</vt:lpstr>
      <vt:lpstr>B3: Tổ chức dữ liệu và chương trình</vt:lpstr>
      <vt:lpstr>B4:Truy vết, tìm đáp án qua bảng lưu kết quả</vt:lpstr>
      <vt:lpstr>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58</cp:revision>
  <dcterms:created xsi:type="dcterms:W3CDTF">2020-03-27T15:00:54Z</dcterms:created>
  <dcterms:modified xsi:type="dcterms:W3CDTF">2020-03-29T13:32:10Z</dcterms:modified>
</cp:coreProperties>
</file>