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3" r:id="rId5"/>
    <p:sldId id="275" r:id="rId6"/>
    <p:sldId id="265" r:id="rId7"/>
    <p:sldId id="276" r:id="rId8"/>
    <p:sldId id="267" r:id="rId9"/>
    <p:sldId id="269" r:id="rId10"/>
    <p:sldId id="272" r:id="rId11"/>
    <p:sldId id="277" r:id="rId12"/>
    <p:sldId id="278" r:id="rId13"/>
    <p:sldId id="273" r:id="rId14"/>
    <p:sldId id="268" r:id="rId15"/>
    <p:sldId id="270" r:id="rId16"/>
    <p:sldId id="274"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67"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AD5F7B-5F01-4C48-BB15-AEA62682362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4043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D5F7B-5F01-4C48-BB15-AEA62682362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14307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D5F7B-5F01-4C48-BB15-AEA62682362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48004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D5F7B-5F01-4C48-BB15-AEA62682362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27662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AD5F7B-5F01-4C48-BB15-AEA62682362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246146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AD5F7B-5F01-4C48-BB15-AEA62682362A}"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283578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AD5F7B-5F01-4C48-BB15-AEA62682362A}"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82708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AD5F7B-5F01-4C48-BB15-AEA62682362A}"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4414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D5F7B-5F01-4C48-BB15-AEA62682362A}"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79816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AD5F7B-5F01-4C48-BB15-AEA62682362A}"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67107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AD5F7B-5F01-4C48-BB15-AEA62682362A}"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3CE32-9A8F-44A6-A7A7-7E2C0BF6417F}" type="slidenum">
              <a:rPr lang="en-US" smtClean="0"/>
              <a:t>‹#›</a:t>
            </a:fld>
            <a:endParaRPr lang="en-US"/>
          </a:p>
        </p:txBody>
      </p:sp>
    </p:spTree>
    <p:extLst>
      <p:ext uri="{BB962C8B-B14F-4D97-AF65-F5344CB8AC3E}">
        <p14:creationId xmlns:p14="http://schemas.microsoft.com/office/powerpoint/2010/main" val="118928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D5F7B-5F01-4C48-BB15-AEA62682362A}" type="datetimeFigureOut">
              <a:rPr lang="en-US" smtClean="0"/>
              <a:t>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3CE32-9A8F-44A6-A7A7-7E2C0BF6417F}" type="slidenum">
              <a:rPr lang="en-US" smtClean="0"/>
              <a:t>‹#›</a:t>
            </a:fld>
            <a:endParaRPr lang="en-US"/>
          </a:p>
        </p:txBody>
      </p:sp>
    </p:spTree>
    <p:extLst>
      <p:ext uri="{BB962C8B-B14F-4D97-AF65-F5344CB8AC3E}">
        <p14:creationId xmlns:p14="http://schemas.microsoft.com/office/powerpoint/2010/main" val="106957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n.spoj.com/problems/LI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Một số bài DP cơ bản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159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Dãy con có tổng bằng S</a:t>
            </a:r>
            <a:br>
              <a:rPr lang="en-US" b="1" dirty="0"/>
            </a:br>
            <a:endParaRPr lang="en-US" dirty="0"/>
          </a:p>
        </p:txBody>
      </p:sp>
      <p:pic>
        <p:nvPicPr>
          <p:cNvPr id="6" name="Content Placeholder 5"/>
          <p:cNvPicPr>
            <a:picLocks noGrp="1" noChangeAspect="1"/>
          </p:cNvPicPr>
          <p:nvPr>
            <p:ph idx="1"/>
          </p:nvPr>
        </p:nvPicPr>
        <p:blipFill>
          <a:blip r:embed="rId2"/>
          <a:stretch>
            <a:fillRect/>
          </a:stretch>
        </p:blipFill>
        <p:spPr>
          <a:xfrm>
            <a:off x="1311214" y="1906438"/>
            <a:ext cx="9911751" cy="2963146"/>
          </a:xfrm>
          <a:prstGeom prst="rect">
            <a:avLst/>
          </a:prstGeom>
        </p:spPr>
      </p:pic>
    </p:spTree>
    <p:extLst>
      <p:ext uri="{BB962C8B-B14F-4D97-AF65-F5344CB8AC3E}">
        <p14:creationId xmlns:p14="http://schemas.microsoft.com/office/powerpoint/2010/main" val="315190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Gọi F[i][j] là từ dãy từ 1 -&gt; n có tạo được dãy có tổng là j hay không</a:t>
            </a:r>
          </a:p>
          <a:p>
            <a:r>
              <a:rPr lang="en-US" dirty="0" smtClean="0"/>
              <a:t> Lấy a[i] (DK j &gt; a[i]) nếu f[i - 1][j – a[i]] = 1 thì f[i][j] = 1;</a:t>
            </a:r>
          </a:p>
          <a:p>
            <a:r>
              <a:rPr lang="en-US" dirty="0" smtClean="0"/>
              <a:t>Không lấy : nếu f[i-1][j] = 1 thì f[i][j] = 1;</a:t>
            </a:r>
          </a:p>
          <a:p>
            <a:r>
              <a:rPr lang="en-US" dirty="0" smtClean="0"/>
              <a:t>Kết quả f[n][s];</a:t>
            </a:r>
            <a:endParaRPr lang="en-US" dirty="0"/>
          </a:p>
        </p:txBody>
      </p:sp>
    </p:spTree>
    <p:extLst>
      <p:ext uri="{BB962C8B-B14F-4D97-AF65-F5344CB8AC3E}">
        <p14:creationId xmlns:p14="http://schemas.microsoft.com/office/powerpoint/2010/main" val="390587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37275" y="1825625"/>
            <a:ext cx="4717450" cy="4351338"/>
          </a:xfrm>
          <a:prstGeom prst="rect">
            <a:avLst/>
          </a:prstGeom>
        </p:spPr>
      </p:pic>
    </p:spTree>
    <p:extLst>
      <p:ext uri="{BB962C8B-B14F-4D97-AF65-F5344CB8AC3E}">
        <p14:creationId xmlns:p14="http://schemas.microsoft.com/office/powerpoint/2010/main" val="376877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 chia kẹo</a:t>
            </a:r>
            <a:endParaRPr lang="en-US" dirty="0"/>
          </a:p>
        </p:txBody>
      </p:sp>
      <p:pic>
        <p:nvPicPr>
          <p:cNvPr id="4" name="Content Placeholder 3"/>
          <p:cNvPicPr>
            <a:picLocks noGrp="1" noChangeAspect="1"/>
          </p:cNvPicPr>
          <p:nvPr>
            <p:ph idx="1"/>
          </p:nvPr>
        </p:nvPicPr>
        <p:blipFill>
          <a:blip r:embed="rId2"/>
          <a:stretch>
            <a:fillRect/>
          </a:stretch>
        </p:blipFill>
        <p:spPr>
          <a:xfrm>
            <a:off x="760798" y="2432649"/>
            <a:ext cx="10593002" cy="1673524"/>
          </a:xfrm>
          <a:prstGeom prst="rect">
            <a:avLst/>
          </a:prstGeom>
        </p:spPr>
      </p:pic>
    </p:spTree>
    <p:extLst>
      <p:ext uri="{BB962C8B-B14F-4D97-AF65-F5344CB8AC3E}">
        <p14:creationId xmlns:p14="http://schemas.microsoft.com/office/powerpoint/2010/main" val="219666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 ba lô</a:t>
            </a:r>
            <a:endParaRPr lang="en-US" dirty="0"/>
          </a:p>
        </p:txBody>
      </p:sp>
      <p:sp>
        <p:nvSpPr>
          <p:cNvPr id="3" name="Content Placeholder 2"/>
          <p:cNvSpPr>
            <a:spLocks noGrp="1"/>
          </p:cNvSpPr>
          <p:nvPr>
            <p:ph idx="1"/>
          </p:nvPr>
        </p:nvSpPr>
        <p:spPr/>
        <p:txBody>
          <a:bodyPr/>
          <a:lstStyle/>
          <a:p>
            <a:r>
              <a:rPr lang="vi-VN" dirty="0" smtClean="0"/>
              <a:t>Trong siêu thị có n đồ vật (n≤1000), đồ vật thứ i có trọng lượng là W[i]≤10­00 và giá trị V[i] ≤1000. Một tên trộm đột nhập vào siêu thị, tên trộm mang theo một cái túi có thể mang được tối đa trọng lượng M (M≤1000). Hỏi tên trộm sẽ lấy đi những đồ vật nào để được tổng giá trị lớn nhất.</a:t>
            </a:r>
            <a:endParaRPr lang="en-US" dirty="0"/>
          </a:p>
          <a:p>
            <a:pPr marL="0" indent="0">
              <a:buNone/>
            </a:pPr>
            <a:r>
              <a:rPr lang="vi-VN" dirty="0" smtClean="0"/>
              <a:t>Giải </a:t>
            </a:r>
            <a:r>
              <a:rPr lang="vi-VN" dirty="0"/>
              <a:t>quyết bài toán trong các trường hợp sau:</a:t>
            </a:r>
          </a:p>
          <a:p>
            <a:r>
              <a:rPr lang="vi-VN" dirty="0"/>
              <a:t>Mỗi vật chỉ được chọn một lần.</a:t>
            </a:r>
          </a:p>
          <a:p>
            <a:r>
              <a:rPr lang="vi-VN" dirty="0"/>
              <a:t>Mỗi vật được chọn nhiều lần (không hạn chế số lần)</a:t>
            </a:r>
          </a:p>
          <a:p>
            <a:endParaRPr lang="en-US" dirty="0"/>
          </a:p>
        </p:txBody>
      </p:sp>
    </p:spTree>
    <p:extLst>
      <p:ext uri="{BB962C8B-B14F-4D97-AF65-F5344CB8AC3E}">
        <p14:creationId xmlns:p14="http://schemas.microsoft.com/office/powerpoint/2010/main" val="99479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 xâu con chung</a:t>
            </a:r>
            <a:endParaRPr lang="en-US" dirty="0"/>
          </a:p>
        </p:txBody>
      </p:sp>
      <p:pic>
        <p:nvPicPr>
          <p:cNvPr id="5" name="Picture 4"/>
          <p:cNvPicPr>
            <a:picLocks noChangeAspect="1"/>
          </p:cNvPicPr>
          <p:nvPr/>
        </p:nvPicPr>
        <p:blipFill>
          <a:blip r:embed="rId2"/>
          <a:stretch>
            <a:fillRect/>
          </a:stretch>
        </p:blipFill>
        <p:spPr>
          <a:xfrm>
            <a:off x="838200" y="2013332"/>
            <a:ext cx="10600425" cy="1912062"/>
          </a:xfrm>
          <a:prstGeom prst="rect">
            <a:avLst/>
          </a:prstGeom>
        </p:spPr>
      </p:pic>
    </p:spTree>
    <p:extLst>
      <p:ext uri="{BB962C8B-B14F-4D97-AF65-F5344CB8AC3E}">
        <p14:creationId xmlns:p14="http://schemas.microsoft.com/office/powerpoint/2010/main" val="1048147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giác số</a:t>
            </a:r>
            <a:endParaRPr lang="en-US" dirty="0"/>
          </a:p>
        </p:txBody>
      </p:sp>
      <p:sp>
        <p:nvSpPr>
          <p:cNvPr id="3" name="Content Placeholder 2"/>
          <p:cNvSpPr>
            <a:spLocks noGrp="1"/>
          </p:cNvSpPr>
          <p:nvPr>
            <p:ph idx="1"/>
          </p:nvPr>
        </p:nvSpPr>
        <p:spPr>
          <a:xfrm>
            <a:off x="838200" y="1570008"/>
            <a:ext cx="10515600" cy="5141344"/>
          </a:xfrm>
        </p:spPr>
        <p:txBody>
          <a:bodyPr>
            <a:normAutofit/>
          </a:bodyPr>
          <a:lstStyle/>
          <a:p>
            <a:r>
              <a:rPr lang="vi-VN" sz="2000" dirty="0"/>
              <a:t>Cho một tam giác gồm các số nguyên không âm (xem hình trên). Hãy viết chương trình tính tổng lớn nhất của các số nằm trên lộ trình từ đỉnh xuống:</a:t>
            </a:r>
            <a:br>
              <a:rPr lang="vi-VN" sz="2000" dirty="0"/>
            </a:br>
            <a:r>
              <a:rPr lang="vi-VN" sz="2000" dirty="0"/>
              <a:t>- Tại mỗi bước đi, lộ trình có thể đi xuống phía bên trái hoặc xuống phía bên phải.</a:t>
            </a:r>
            <a:br>
              <a:rPr lang="vi-VN" sz="2000" dirty="0"/>
            </a:br>
            <a:r>
              <a:rPr lang="vi-VN" sz="2000" dirty="0"/>
              <a:t>- Số hàng trong tam giác lớn hơn 1 và nhỏ hơn 100</a:t>
            </a:r>
            <a:br>
              <a:rPr lang="vi-VN" sz="2000" dirty="0"/>
            </a:br>
            <a:r>
              <a:rPr lang="vi-VN" sz="2000" dirty="0"/>
              <a:t>- Các số nằm trong tam giác đều là số nguyên trong đoạn từ 0 đến 99</a:t>
            </a:r>
            <a:r>
              <a:rPr lang="vi-VN" sz="2000" dirty="0" smtClean="0"/>
              <a:t>.</a:t>
            </a:r>
            <a:endParaRPr lang="en-US" sz="2000" dirty="0" smtClean="0"/>
          </a:p>
          <a:p>
            <a:r>
              <a:rPr lang="en-US" sz="2000" dirty="0" smtClean="0"/>
              <a:t>VÍ DỤ</a:t>
            </a:r>
          </a:p>
          <a:p>
            <a:r>
              <a:rPr lang="en-US" dirty="0" smtClean="0"/>
              <a:t>5</a:t>
            </a:r>
            <a:r>
              <a:rPr lang="en-US" sz="2000" dirty="0"/>
              <a:t/>
            </a:r>
            <a:br>
              <a:rPr lang="en-US" sz="2000" dirty="0"/>
            </a:br>
            <a:r>
              <a:rPr lang="en-US" sz="2000" dirty="0" smtClean="0"/>
              <a:t>             </a:t>
            </a:r>
            <a:r>
              <a:rPr lang="en-US" dirty="0" smtClean="0"/>
              <a:t>7</a:t>
            </a:r>
            <a:r>
              <a:rPr lang="en-US" sz="2000" dirty="0"/>
              <a:t/>
            </a:r>
            <a:br>
              <a:rPr lang="en-US" sz="2000" dirty="0"/>
            </a:br>
            <a:r>
              <a:rPr lang="en-US" sz="2000" dirty="0" smtClean="0"/>
              <a:t>           </a:t>
            </a:r>
            <a:r>
              <a:rPr lang="en-US" dirty="0" smtClean="0"/>
              <a:t>3 </a:t>
            </a:r>
            <a:r>
              <a:rPr lang="en-US" dirty="0"/>
              <a:t>8</a:t>
            </a:r>
            <a:r>
              <a:rPr lang="en-US" sz="2000" dirty="0"/>
              <a:t/>
            </a:r>
            <a:br>
              <a:rPr lang="en-US" sz="2000" dirty="0"/>
            </a:br>
            <a:r>
              <a:rPr lang="en-US" sz="2000" dirty="0" smtClean="0"/>
              <a:t>         </a:t>
            </a:r>
            <a:r>
              <a:rPr lang="en-US" dirty="0" smtClean="0"/>
              <a:t>8 </a:t>
            </a:r>
            <a:r>
              <a:rPr lang="en-US" dirty="0"/>
              <a:t>1 0</a:t>
            </a:r>
            <a:r>
              <a:rPr lang="en-US" sz="2000" dirty="0"/>
              <a:t/>
            </a:r>
            <a:br>
              <a:rPr lang="en-US" sz="2000" dirty="0"/>
            </a:br>
            <a:r>
              <a:rPr lang="en-US" sz="2000" dirty="0" smtClean="0"/>
              <a:t>       </a:t>
            </a:r>
            <a:r>
              <a:rPr lang="en-US" dirty="0" smtClean="0"/>
              <a:t>2 </a:t>
            </a:r>
            <a:r>
              <a:rPr lang="en-US" dirty="0"/>
              <a:t>7 4 4</a:t>
            </a:r>
            <a:r>
              <a:rPr lang="en-US" sz="2000" dirty="0"/>
              <a:t/>
            </a:r>
            <a:br>
              <a:rPr lang="en-US" sz="2000" dirty="0"/>
            </a:br>
            <a:r>
              <a:rPr lang="en-US" sz="2000" dirty="0" smtClean="0"/>
              <a:t>     </a:t>
            </a:r>
            <a:r>
              <a:rPr lang="en-US" dirty="0" smtClean="0"/>
              <a:t>4 </a:t>
            </a:r>
            <a:r>
              <a:rPr lang="en-US" dirty="0"/>
              <a:t>5 2 6 </a:t>
            </a:r>
            <a:r>
              <a:rPr lang="en-US" dirty="0" smtClean="0"/>
              <a:t>5</a:t>
            </a:r>
          </a:p>
          <a:p>
            <a:r>
              <a:rPr lang="en-US" sz="2000" dirty="0" smtClean="0"/>
              <a:t>Kết quả 30</a:t>
            </a:r>
            <a:endParaRPr lang="en-US" sz="2000" dirty="0"/>
          </a:p>
        </p:txBody>
      </p:sp>
    </p:spTree>
    <p:extLst>
      <p:ext uri="{BB962C8B-B14F-4D97-AF65-F5344CB8AC3E}">
        <p14:creationId xmlns:p14="http://schemas.microsoft.com/office/powerpoint/2010/main" val="62529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Tam giác </a:t>
            </a:r>
            <a:r>
              <a:rPr lang="en-US" dirty="0" smtClean="0"/>
              <a:t>số ver 2</a:t>
            </a:r>
            <a:endParaRPr lang="en-US" dirty="0"/>
          </a:p>
        </p:txBody>
      </p:sp>
      <p:sp>
        <p:nvSpPr>
          <p:cNvPr id="3" name="Content Placeholder 2"/>
          <p:cNvSpPr>
            <a:spLocks noGrp="1"/>
          </p:cNvSpPr>
          <p:nvPr>
            <p:ph idx="1"/>
          </p:nvPr>
        </p:nvSpPr>
        <p:spPr/>
        <p:txBody>
          <a:bodyPr>
            <a:normAutofit fontScale="85000" lnSpcReduction="20000"/>
          </a:bodyPr>
          <a:lstStyle/>
          <a:p>
            <a:r>
              <a:rPr lang="vi-VN" dirty="0"/>
              <a:t>Cho một tam giác gồm các số nguyên </a:t>
            </a:r>
            <a:r>
              <a:rPr lang="vi-VN" dirty="0" smtClean="0"/>
              <a:t>(</a:t>
            </a:r>
            <a:r>
              <a:rPr lang="vi-VN" dirty="0"/>
              <a:t>xem hình trên). Hãy viết chương trình tính </a:t>
            </a:r>
            <a:r>
              <a:rPr lang="en-US" dirty="0" smtClean="0"/>
              <a:t>tích</a:t>
            </a:r>
            <a:r>
              <a:rPr lang="vi-VN" dirty="0" smtClean="0"/>
              <a:t> </a:t>
            </a:r>
            <a:r>
              <a:rPr lang="vi-VN" dirty="0"/>
              <a:t>lớn nhất của các số nằm trên lộ trình từ đỉnh xuống:</a:t>
            </a:r>
            <a:br>
              <a:rPr lang="vi-VN" dirty="0"/>
            </a:br>
            <a:r>
              <a:rPr lang="vi-VN" dirty="0"/>
              <a:t>- Tại mỗi bước đi, lộ trình có thể đi xuống phía bên trái hoặc xuống phía bên phải.</a:t>
            </a:r>
            <a:br>
              <a:rPr lang="vi-VN" dirty="0"/>
            </a:br>
            <a:r>
              <a:rPr lang="vi-VN" dirty="0"/>
              <a:t>- Số hàng trong tam giác lớn hơn 1 và nhỏ hơn 100</a:t>
            </a:r>
            <a:br>
              <a:rPr lang="vi-VN" dirty="0"/>
            </a:br>
            <a:r>
              <a:rPr lang="vi-VN" dirty="0"/>
              <a:t>- Các số nằm trong tam giác đều là số nguyên trong đoạn từ 0 đến 99.</a:t>
            </a:r>
            <a:endParaRPr lang="en-US" dirty="0"/>
          </a:p>
          <a:p>
            <a:r>
              <a:rPr lang="en-US" dirty="0"/>
              <a:t>VÍ DỤ</a:t>
            </a:r>
          </a:p>
          <a:p>
            <a:r>
              <a:rPr lang="en-US" dirty="0" smtClean="0"/>
              <a:t>5</a:t>
            </a:r>
            <a:br>
              <a:rPr lang="en-US" dirty="0" smtClean="0"/>
            </a:br>
            <a:r>
              <a:rPr lang="en-US" dirty="0" smtClean="0"/>
              <a:t>             </a:t>
            </a:r>
            <a:r>
              <a:rPr lang="en-US" b="1" dirty="0" smtClean="0"/>
              <a:t>7</a:t>
            </a:r>
            <a:r>
              <a:rPr lang="en-US" dirty="0" smtClean="0"/>
              <a:t/>
            </a:r>
            <a:br>
              <a:rPr lang="en-US" dirty="0" smtClean="0"/>
            </a:br>
            <a:r>
              <a:rPr lang="en-US" dirty="0" smtClean="0"/>
              <a:t>           </a:t>
            </a:r>
            <a:r>
              <a:rPr lang="en-US" b="1" dirty="0" smtClean="0"/>
              <a:t>3</a:t>
            </a:r>
            <a:r>
              <a:rPr lang="en-US" dirty="0" smtClean="0"/>
              <a:t> 8</a:t>
            </a:r>
            <a:br>
              <a:rPr lang="en-US" dirty="0" smtClean="0"/>
            </a:br>
            <a:r>
              <a:rPr lang="en-US" dirty="0" smtClean="0"/>
              <a:t>         </a:t>
            </a:r>
            <a:r>
              <a:rPr lang="en-US" b="1" dirty="0" smtClean="0"/>
              <a:t>8</a:t>
            </a:r>
            <a:r>
              <a:rPr lang="en-US" dirty="0" smtClean="0"/>
              <a:t> 1 0</a:t>
            </a:r>
            <a:br>
              <a:rPr lang="en-US" dirty="0" smtClean="0"/>
            </a:br>
            <a:r>
              <a:rPr lang="en-US" dirty="0" smtClean="0"/>
              <a:t>       2 </a:t>
            </a:r>
            <a:r>
              <a:rPr lang="en-US" b="1" dirty="0" smtClean="0"/>
              <a:t>7</a:t>
            </a:r>
            <a:r>
              <a:rPr lang="en-US" dirty="0" smtClean="0"/>
              <a:t> 4 4</a:t>
            </a:r>
            <a:br>
              <a:rPr lang="en-US" dirty="0" smtClean="0"/>
            </a:br>
            <a:r>
              <a:rPr lang="en-US" dirty="0" smtClean="0"/>
              <a:t>     4 </a:t>
            </a:r>
            <a:r>
              <a:rPr lang="en-US" b="1" dirty="0" smtClean="0"/>
              <a:t>5</a:t>
            </a:r>
            <a:r>
              <a:rPr lang="en-US" dirty="0" smtClean="0"/>
              <a:t> 2 6 5</a:t>
            </a:r>
          </a:p>
          <a:p>
            <a:r>
              <a:rPr lang="en-US" dirty="0" smtClean="0"/>
              <a:t>Kết </a:t>
            </a:r>
            <a:r>
              <a:rPr lang="en-US" dirty="0"/>
              <a:t>quả </a:t>
            </a:r>
            <a:r>
              <a:rPr lang="en-US" dirty="0" smtClean="0"/>
              <a:t>7 * 3 * 8 *7*5</a:t>
            </a:r>
            <a:endParaRPr lang="en-US" dirty="0"/>
          </a:p>
        </p:txBody>
      </p:sp>
    </p:spTree>
    <p:extLst>
      <p:ext uri="{BB962C8B-B14F-4D97-AF65-F5344CB8AC3E}">
        <p14:creationId xmlns:p14="http://schemas.microsoft.com/office/powerpoint/2010/main" val="246725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73" y="79493"/>
            <a:ext cx="10515600" cy="1325563"/>
          </a:xfrm>
        </p:spPr>
        <p:txBody>
          <a:bodyPr/>
          <a:lstStyle/>
          <a:p>
            <a:r>
              <a:rPr lang="en-US" dirty="0" smtClean="0"/>
              <a:t>Bài LIQ</a:t>
            </a:r>
            <a:endParaRPr lang="en-US" dirty="0"/>
          </a:p>
        </p:txBody>
      </p:sp>
      <p:sp>
        <p:nvSpPr>
          <p:cNvPr id="4" name="Content Placeholder 2"/>
          <p:cNvSpPr txBox="1">
            <a:spLocks/>
          </p:cNvSpPr>
          <p:nvPr/>
        </p:nvSpPr>
        <p:spPr>
          <a:xfrm>
            <a:off x="1130238" y="1229987"/>
            <a:ext cx="10515600" cy="23240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Cho một dãy số nguyên gồm N phần tử A[1], A[2], ... A[N].</a:t>
            </a:r>
            <a:br>
              <a:rPr lang="vi-VN" dirty="0" smtClean="0"/>
            </a:br>
            <a:r>
              <a:rPr lang="vi-VN" dirty="0" smtClean="0"/>
              <a:t>Biết rằng dãy con tăng đơn điệu là 1 dãy A[i</a:t>
            </a:r>
            <a:r>
              <a:rPr lang="vi-VN" baseline="-25000" dirty="0" smtClean="0"/>
              <a:t>1</a:t>
            </a:r>
            <a:r>
              <a:rPr lang="vi-VN" dirty="0" smtClean="0"/>
              <a:t>],... A[i</a:t>
            </a:r>
            <a:r>
              <a:rPr lang="vi-VN" baseline="-25000" dirty="0" smtClean="0"/>
              <a:t>k</a:t>
            </a:r>
            <a:r>
              <a:rPr lang="vi-VN" dirty="0" smtClean="0"/>
              <a:t>] thỏa mãn</a:t>
            </a:r>
            <a:br>
              <a:rPr lang="vi-VN" dirty="0" smtClean="0"/>
            </a:br>
            <a:r>
              <a:rPr lang="vi-VN" dirty="0" smtClean="0"/>
              <a:t>i</a:t>
            </a:r>
            <a:r>
              <a:rPr lang="vi-VN" baseline="-25000" dirty="0" smtClean="0"/>
              <a:t>1</a:t>
            </a:r>
            <a:r>
              <a:rPr lang="vi-VN" dirty="0" smtClean="0"/>
              <a:t> &lt; i</a:t>
            </a:r>
            <a:r>
              <a:rPr lang="vi-VN" baseline="-25000" dirty="0" smtClean="0"/>
              <a:t>2</a:t>
            </a:r>
            <a:r>
              <a:rPr lang="vi-VN" dirty="0" smtClean="0"/>
              <a:t> &lt; ... &lt; i</a:t>
            </a:r>
            <a:r>
              <a:rPr lang="vi-VN" baseline="-25000" dirty="0" smtClean="0"/>
              <a:t>k</a:t>
            </a:r>
            <a:r>
              <a:rPr lang="vi-VN" dirty="0" smtClean="0"/>
              <a:t> và A[i</a:t>
            </a:r>
            <a:r>
              <a:rPr lang="vi-VN" baseline="-25000" dirty="0" smtClean="0"/>
              <a:t>1</a:t>
            </a:r>
            <a:r>
              <a:rPr lang="vi-VN" dirty="0" smtClean="0"/>
              <a:t>] &lt; A[i</a:t>
            </a:r>
            <a:r>
              <a:rPr lang="vi-VN" baseline="-25000" dirty="0" smtClean="0"/>
              <a:t>2</a:t>
            </a:r>
            <a:r>
              <a:rPr lang="vi-VN" dirty="0" smtClean="0"/>
              <a:t>] &lt; .. &lt; A[i</a:t>
            </a:r>
            <a:r>
              <a:rPr lang="vi-VN" baseline="-25000" dirty="0" smtClean="0"/>
              <a:t>k</a:t>
            </a:r>
            <a:r>
              <a:rPr lang="vi-VN" dirty="0" smtClean="0"/>
              <a:t>]. Hãy cho biết dãy con tăng đơn điệu dài nhất của dãy này có bao nhiêu phần tử?</a:t>
            </a:r>
            <a:endParaRPr lang="en-US" dirty="0" smtClean="0"/>
          </a:p>
          <a:p>
            <a:r>
              <a:rPr lang="en-US" dirty="0" smtClean="0"/>
              <a:t>N &lt;= 1000, A[i] &lt; 1e9</a:t>
            </a:r>
            <a:r>
              <a:rPr lang="vi-VN" dirty="0" smtClean="0"/>
              <a:t/>
            </a:r>
            <a:br>
              <a:rPr lang="vi-VN" dirty="0" smtClean="0"/>
            </a:br>
            <a:endParaRPr lang="en-US" dirty="0"/>
          </a:p>
        </p:txBody>
      </p:sp>
      <p:pic>
        <p:nvPicPr>
          <p:cNvPr id="5" name="Picture 4"/>
          <p:cNvPicPr>
            <a:picLocks noChangeAspect="1"/>
          </p:cNvPicPr>
          <p:nvPr/>
        </p:nvPicPr>
        <p:blipFill>
          <a:blip r:embed="rId2"/>
          <a:stretch>
            <a:fillRect/>
          </a:stretch>
        </p:blipFill>
        <p:spPr>
          <a:xfrm>
            <a:off x="1130238" y="3070480"/>
            <a:ext cx="2530059" cy="2149026"/>
          </a:xfrm>
          <a:prstGeom prst="rect">
            <a:avLst/>
          </a:prstGeom>
        </p:spPr>
      </p:pic>
      <p:sp>
        <p:nvSpPr>
          <p:cNvPr id="6" name="Rectangle 5"/>
          <p:cNvSpPr/>
          <p:nvPr/>
        </p:nvSpPr>
        <p:spPr>
          <a:xfrm>
            <a:off x="1130238" y="5357329"/>
            <a:ext cx="10929490" cy="369332"/>
          </a:xfrm>
          <a:prstGeom prst="rect">
            <a:avLst/>
          </a:prstGeom>
        </p:spPr>
        <p:txBody>
          <a:bodyPr wrap="square">
            <a:spAutoFit/>
          </a:bodyPr>
          <a:lstStyle/>
          <a:p>
            <a:r>
              <a:rPr lang="en-US" b="1" dirty="0">
                <a:solidFill>
                  <a:srgbClr val="555555"/>
                </a:solidFill>
                <a:latin typeface="Open Sans"/>
              </a:rPr>
              <a:t>Giải thích test ví dụ:</a:t>
            </a:r>
            <a:r>
              <a:rPr lang="en-US" dirty="0">
                <a:solidFill>
                  <a:srgbClr val="555555"/>
                </a:solidFill>
                <a:latin typeface="Open Sans"/>
              </a:rPr>
              <a:t> Dãy con dài nhất là dãy A[1] = 1 &lt; A[2] = 2 &lt; A[4] = 4 &lt; A[5] = 6, độ dài dãy này là 4.</a:t>
            </a:r>
            <a:endParaRPr lang="en-US" dirty="0"/>
          </a:p>
        </p:txBody>
      </p:sp>
      <p:sp>
        <p:nvSpPr>
          <p:cNvPr id="7" name="Rectangle 6"/>
          <p:cNvSpPr/>
          <p:nvPr/>
        </p:nvSpPr>
        <p:spPr>
          <a:xfrm>
            <a:off x="1130238" y="5864484"/>
            <a:ext cx="4349204" cy="369332"/>
          </a:xfrm>
          <a:prstGeom prst="rect">
            <a:avLst/>
          </a:prstGeom>
        </p:spPr>
        <p:txBody>
          <a:bodyPr wrap="none">
            <a:spAutoFit/>
          </a:bodyPr>
          <a:lstStyle/>
          <a:p>
            <a:r>
              <a:rPr lang="en-US" dirty="0" smtClean="0">
                <a:hlinkClick r:id="rId3"/>
              </a:rPr>
              <a:t>Link bài: https://vn.spoj.com/problems/LIQ/</a:t>
            </a:r>
            <a:endParaRPr lang="en-US" dirty="0"/>
          </a:p>
        </p:txBody>
      </p:sp>
    </p:spTree>
    <p:extLst>
      <p:ext uri="{BB962C8B-B14F-4D97-AF65-F5344CB8AC3E}">
        <p14:creationId xmlns:p14="http://schemas.microsoft.com/office/powerpoint/2010/main" val="174316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LIS (spoj)</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791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Bài toán </a:t>
            </a:r>
            <a:r>
              <a:rPr lang="en-US" b="1" dirty="0" smtClean="0"/>
              <a:t>Dãy </a:t>
            </a:r>
            <a:r>
              <a:rPr lang="en-US" b="1" dirty="0"/>
              <a:t>số WAVIO</a:t>
            </a:r>
            <a:br>
              <a:rPr lang="en-US" b="1" dirty="0"/>
            </a:br>
            <a:endParaRPr lang="en-US" dirty="0"/>
          </a:p>
        </p:txBody>
      </p:sp>
      <p:sp>
        <p:nvSpPr>
          <p:cNvPr id="4" name="Rectangle 1"/>
          <p:cNvSpPr>
            <a:spLocks noGrp="1" noChangeArrowheads="1"/>
          </p:cNvSpPr>
          <p:nvPr>
            <p:ph idx="1"/>
          </p:nvPr>
        </p:nvSpPr>
        <p:spPr bwMode="auto">
          <a:xfrm>
            <a:off x="838200" y="1379947"/>
            <a:ext cx="10864362" cy="215443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Helvetica" panose="020B0604020202020204" pitchFamily="34" charset="0"/>
              </a:rPr>
              <a:t>Dãy số Wavio là dãy số nguyên thỏa mãn các tính chất: các phần tử đầu sắp xếp thành 1 dãy tăng dần đến 1 phần tử đỉnh sau đó giảm dần. Ví dụ dãy số </a:t>
            </a:r>
            <a:r>
              <a:rPr kumimoji="0" lang="en-US" altLang="en-US" b="0" i="0" u="none" strike="noStrike" cap="none" normalizeH="0" baseline="0" dirty="0" smtClean="0">
                <a:ln>
                  <a:noFill/>
                </a:ln>
                <a:solidFill>
                  <a:srgbClr val="333333"/>
                </a:solidFill>
                <a:effectLst/>
                <a:latin typeface="Consolas" panose="020B0609020204030204" pitchFamily="49" charset="0"/>
              </a:rPr>
              <a:t>1 2 3 4 5 2 </a:t>
            </a:r>
            <a:r>
              <a:rPr kumimoji="0" lang="en-US" altLang="en-US" b="0" i="0" u="none" strike="noStrike" cap="none" normalizeH="0" baseline="0" dirty="0" smtClean="0">
                <a:ln>
                  <a:noFill/>
                </a:ln>
                <a:solidFill>
                  <a:srgbClr val="333333"/>
                </a:solidFill>
                <a:effectLst/>
                <a:latin typeface="Consolas" panose="020B0609020204030204" pitchFamily="49" charset="0"/>
              </a:rPr>
              <a:t>1</a:t>
            </a:r>
            <a:r>
              <a:rPr kumimoji="0" lang="en-US" altLang="en-US" b="0" i="0" u="none" strike="noStrike" cap="none" normalizeH="0" baseline="0" dirty="0" smtClean="0">
                <a:ln>
                  <a:noFill/>
                </a:ln>
                <a:solidFill>
                  <a:srgbClr val="333333"/>
                </a:solidFill>
                <a:effectLst/>
                <a:latin typeface="Helvetica" panose="020B0604020202020204" pitchFamily="34" charset="0"/>
              </a:rPr>
              <a:t> là 1 dãy Wavio độ dài 7. Cho 1 dãy gồm N số nguyên, hãy chỉ ra một dãy con Wavio có đọ dài lớn nhất trích ra từ dãy đó.</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74257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Tạo F[i] = độ dài của dãy con tăng kết thúc ở i (xét từ đâu)</a:t>
            </a:r>
          </a:p>
          <a:p>
            <a:r>
              <a:rPr lang="en-US" dirty="0" smtClean="0"/>
              <a:t>Tạo P[i] = độ dài của dãy con tăng ngược lại kết thúc ở i (xét từ cuối)</a:t>
            </a:r>
          </a:p>
          <a:p>
            <a:pPr marL="0" indent="0">
              <a:buNone/>
            </a:pPr>
            <a:r>
              <a:rPr lang="en-US" dirty="0" smtClean="0"/>
              <a:t>Ans = max(F[i] + P[i] - 1) 1 &lt;=i&lt;=n.</a:t>
            </a:r>
            <a:endParaRPr lang="en-US" dirty="0"/>
          </a:p>
        </p:txBody>
      </p:sp>
    </p:spTree>
    <p:extLst>
      <p:ext uri="{BB962C8B-B14F-4D97-AF65-F5344CB8AC3E}">
        <p14:creationId xmlns:p14="http://schemas.microsoft.com/office/powerpoint/2010/main" val="300741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 dãy đổi dấu</a:t>
            </a:r>
            <a:endParaRPr lang="en-US" dirty="0"/>
          </a:p>
        </p:txBody>
      </p:sp>
      <p:pic>
        <p:nvPicPr>
          <p:cNvPr id="7" name="Content Placeholder 6"/>
          <p:cNvPicPr>
            <a:picLocks noGrp="1" noChangeAspect="1"/>
          </p:cNvPicPr>
          <p:nvPr>
            <p:ph idx="1"/>
          </p:nvPr>
        </p:nvPicPr>
        <p:blipFill>
          <a:blip r:embed="rId2"/>
          <a:stretch>
            <a:fillRect/>
          </a:stretch>
        </p:blipFill>
        <p:spPr>
          <a:xfrm>
            <a:off x="1173192" y="1811547"/>
            <a:ext cx="10386204" cy="3554083"/>
          </a:xfrm>
          <a:prstGeom prst="rect">
            <a:avLst/>
          </a:prstGeom>
        </p:spPr>
      </p:pic>
    </p:spTree>
    <p:extLst>
      <p:ext uri="{BB962C8B-B14F-4D97-AF65-F5344CB8AC3E}">
        <p14:creationId xmlns:p14="http://schemas.microsoft.com/office/powerpoint/2010/main" val="620109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7040" y="1825625"/>
            <a:ext cx="11673840" cy="4351338"/>
          </a:xfrm>
        </p:spPr>
        <p:txBody>
          <a:bodyPr/>
          <a:lstStyle/>
          <a:p>
            <a:r>
              <a:rPr lang="en-US" dirty="0" smtClean="0"/>
              <a:t>Gọi F[x][i] là độ dài dãy con ziczac kết thúc ở a[i] với</a:t>
            </a:r>
          </a:p>
          <a:p>
            <a:r>
              <a:rPr lang="en-US" dirty="0" smtClean="0"/>
              <a:t>X = 0 thì dãy đi xuống</a:t>
            </a:r>
          </a:p>
          <a:p>
            <a:r>
              <a:rPr lang="en-US" dirty="0" smtClean="0"/>
              <a:t>X = 1 thì dãy đi lên</a:t>
            </a:r>
          </a:p>
          <a:p>
            <a:r>
              <a:rPr lang="en-US" dirty="0" smtClean="0"/>
              <a:t>F[0][i] = max(f[0][i], f[1][j] + 1) với j &lt;= i – L và a[i] &lt; a[j] và abs(a[i] – a[j] &lt;= U);</a:t>
            </a:r>
          </a:p>
          <a:p>
            <a:r>
              <a:rPr lang="en-US" dirty="0" smtClean="0"/>
              <a:t>F[1][i] = max(f[1][i], f[0][j] + 1) với j &lt;= i – L và a[i] &gt; a[j] </a:t>
            </a:r>
            <a:r>
              <a:rPr lang="en-US" dirty="0"/>
              <a:t>và abs(a[i] – a[j] &lt;= </a:t>
            </a:r>
            <a:r>
              <a:rPr lang="en-US" dirty="0" smtClean="0"/>
              <a:t>U);</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58304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toán tam giác lồng nhau</a:t>
            </a:r>
            <a:endParaRPr lang="en-US" dirty="0"/>
          </a:p>
        </p:txBody>
      </p:sp>
      <p:sp>
        <p:nvSpPr>
          <p:cNvPr id="3" name="Content Placeholder 2"/>
          <p:cNvSpPr>
            <a:spLocks noGrp="1"/>
          </p:cNvSpPr>
          <p:nvPr>
            <p:ph idx="1"/>
          </p:nvPr>
        </p:nvSpPr>
        <p:spPr/>
        <p:txBody>
          <a:bodyPr/>
          <a:lstStyle/>
          <a:p>
            <a:pPr lvl="0"/>
            <a:r>
              <a:rPr lang="en-US" altLang="en-US" dirty="0">
                <a:solidFill>
                  <a:srgbClr val="333333"/>
                </a:solidFill>
                <a:latin typeface="Helvetica" panose="020B0604020202020204" pitchFamily="34" charset="0"/>
              </a:rPr>
              <a:t>Cho </a:t>
            </a:r>
            <a:r>
              <a:rPr lang="en-US" altLang="en-US" dirty="0" smtClean="0">
                <a:solidFill>
                  <a:srgbClr val="333333"/>
                </a:solidFill>
                <a:latin typeface="Helvetica" panose="020B0604020202020204" pitchFamily="34" charset="0"/>
              </a:rPr>
              <a:t>n</a:t>
            </a:r>
            <a:r>
              <a:rPr lang="en-US" altLang="en-US" dirty="0">
                <a:solidFill>
                  <a:srgbClr val="333333"/>
                </a:solidFill>
                <a:latin typeface="Helvetica" panose="020B0604020202020204" pitchFamily="34" charset="0"/>
              </a:rPr>
              <a:t> tam giác trên mặt </a:t>
            </a:r>
            <a:r>
              <a:rPr lang="en-US" altLang="en-US" dirty="0" smtClean="0">
                <a:solidFill>
                  <a:srgbClr val="333333"/>
                </a:solidFill>
                <a:latin typeface="Helvetica" panose="020B0604020202020204" pitchFamily="34" charset="0"/>
              </a:rPr>
              <a:t>phẳng tọa độ Đề Các. </a:t>
            </a:r>
            <a:r>
              <a:rPr lang="en-US" altLang="en-US" dirty="0">
                <a:solidFill>
                  <a:srgbClr val="333333"/>
                </a:solidFill>
                <a:latin typeface="Helvetica" panose="020B0604020202020204" pitchFamily="34" charset="0"/>
              </a:rPr>
              <a:t>Tam giác </a:t>
            </a:r>
            <a:r>
              <a:rPr lang="en-US" altLang="en-US" dirty="0" smtClean="0">
                <a:solidFill>
                  <a:srgbClr val="333333"/>
                </a:solidFill>
                <a:latin typeface="Helvetica" panose="020B0604020202020204" pitchFamily="34" charset="0"/>
              </a:rPr>
              <a:t>i</a:t>
            </a:r>
            <a:r>
              <a:rPr lang="en-US" altLang="en-US" dirty="0">
                <a:solidFill>
                  <a:srgbClr val="333333"/>
                </a:solidFill>
                <a:latin typeface="Helvetica" panose="020B0604020202020204" pitchFamily="34" charset="0"/>
              </a:rPr>
              <a:t> bao tam giác </a:t>
            </a:r>
            <a:r>
              <a:rPr lang="en-US" altLang="en-US" dirty="0" smtClean="0">
                <a:solidFill>
                  <a:srgbClr val="333333"/>
                </a:solidFill>
                <a:latin typeface="Helvetica" panose="020B0604020202020204" pitchFamily="34" charset="0"/>
              </a:rPr>
              <a:t>j</a:t>
            </a:r>
            <a:r>
              <a:rPr lang="en-US" altLang="en-US" dirty="0">
                <a:solidFill>
                  <a:srgbClr val="333333"/>
                </a:solidFill>
                <a:latin typeface="Helvetica" panose="020B0604020202020204" pitchFamily="34" charset="0"/>
              </a:rPr>
              <a:t> nếu 3 đỉnh của tam giác </a:t>
            </a:r>
            <a:r>
              <a:rPr lang="en-US" altLang="en-US" dirty="0" smtClean="0">
                <a:solidFill>
                  <a:srgbClr val="333333"/>
                </a:solidFill>
                <a:latin typeface="Helvetica" panose="020B0604020202020204" pitchFamily="34" charset="0"/>
              </a:rPr>
              <a:t>j</a:t>
            </a:r>
            <a:r>
              <a:rPr lang="en-US" altLang="en-US" dirty="0">
                <a:solidFill>
                  <a:srgbClr val="333333"/>
                </a:solidFill>
                <a:latin typeface="Helvetica" panose="020B0604020202020204" pitchFamily="34" charset="0"/>
              </a:rPr>
              <a:t> đều nằm trong tam giác </a:t>
            </a:r>
            <a:r>
              <a:rPr lang="en-US" altLang="en-US" dirty="0" smtClean="0">
                <a:solidFill>
                  <a:srgbClr val="333333"/>
                </a:solidFill>
                <a:latin typeface="Helvetica" panose="020B0604020202020204" pitchFamily="34" charset="0"/>
              </a:rPr>
              <a:t>i</a:t>
            </a:r>
            <a:r>
              <a:rPr lang="en-US" altLang="en-US" dirty="0">
                <a:solidFill>
                  <a:srgbClr val="333333"/>
                </a:solidFill>
                <a:latin typeface="Helvetica" panose="020B0604020202020204" pitchFamily="34" charset="0"/>
              </a:rPr>
              <a:t> (có thể nằm trên cạnh). Hãy tìm dãy tam giác bao nhau có nhiều tam giác nhất.</a:t>
            </a:r>
            <a:r>
              <a:rPr lang="en-US" altLang="en-US" sz="1600" dirty="0"/>
              <a:t> </a:t>
            </a:r>
            <a:endParaRPr lang="en-US" altLang="en-US" sz="4400" dirty="0">
              <a:latin typeface="Arial" panose="020B0604020202020204" pitchFamily="34" charset="0"/>
            </a:endParaRPr>
          </a:p>
          <a:p>
            <a:endParaRPr lang="en-US" dirty="0"/>
          </a:p>
        </p:txBody>
      </p:sp>
      <p:pic>
        <p:nvPicPr>
          <p:cNvPr id="13" name="Picture 12"/>
          <p:cNvPicPr>
            <a:picLocks noChangeAspect="1"/>
          </p:cNvPicPr>
          <p:nvPr/>
        </p:nvPicPr>
        <p:blipFill>
          <a:blip r:embed="rId2"/>
          <a:stretch>
            <a:fillRect/>
          </a:stretch>
        </p:blipFill>
        <p:spPr>
          <a:xfrm>
            <a:off x="5104828" y="3179469"/>
            <a:ext cx="4915326" cy="3604572"/>
          </a:xfrm>
          <a:prstGeom prst="rect">
            <a:avLst/>
          </a:prstGeom>
        </p:spPr>
      </p:pic>
    </p:spTree>
    <p:extLst>
      <p:ext uri="{BB962C8B-B14F-4D97-AF65-F5344CB8AC3E}">
        <p14:creationId xmlns:p14="http://schemas.microsoft.com/office/powerpoint/2010/main" val="1480441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Công thức tính diện tích tam giác từ ba đỉnh:</a:t>
            </a:r>
            <a:endParaRPr lang="en-US" dirty="0"/>
          </a:p>
        </p:txBody>
      </p:sp>
      <p:pic>
        <p:nvPicPr>
          <p:cNvPr id="4" name="Content Placeholder 3"/>
          <p:cNvPicPr>
            <a:picLocks noGrp="1" noChangeAspect="1"/>
          </p:cNvPicPr>
          <p:nvPr>
            <p:ph idx="1"/>
          </p:nvPr>
        </p:nvPicPr>
        <p:blipFill>
          <a:blip r:embed="rId2"/>
          <a:stretch>
            <a:fillRect/>
          </a:stretch>
        </p:blipFill>
        <p:spPr>
          <a:xfrm>
            <a:off x="2865824" y="1481966"/>
            <a:ext cx="5906012" cy="891617"/>
          </a:xfrm>
          <a:prstGeom prst="rect">
            <a:avLst/>
          </a:prstGeom>
        </p:spPr>
      </p:pic>
    </p:spTree>
    <p:extLst>
      <p:ext uri="{BB962C8B-B14F-4D97-AF65-F5344CB8AC3E}">
        <p14:creationId xmlns:p14="http://schemas.microsoft.com/office/powerpoint/2010/main" val="399179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548</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Helvetica</vt:lpstr>
      <vt:lpstr>Open Sans</vt:lpstr>
      <vt:lpstr>Office Theme</vt:lpstr>
      <vt:lpstr>Một số bài DP cơ bản</vt:lpstr>
      <vt:lpstr>Bài LIQ</vt:lpstr>
      <vt:lpstr>Bài LIS (spoj)</vt:lpstr>
      <vt:lpstr>Bài toán Dãy số WAVIO </vt:lpstr>
      <vt:lpstr>PowerPoint Presentation</vt:lpstr>
      <vt:lpstr>Bài toán dãy đổi dấu</vt:lpstr>
      <vt:lpstr>PowerPoint Presentation</vt:lpstr>
      <vt:lpstr>Bài toán tam giác lồng nhau</vt:lpstr>
      <vt:lpstr>Công thức tính diện tích tam giác từ ba đỉnh:</vt:lpstr>
      <vt:lpstr>Dãy con có tổng bằng S </vt:lpstr>
      <vt:lpstr>PowerPoint Presentation</vt:lpstr>
      <vt:lpstr>PowerPoint Presentation</vt:lpstr>
      <vt:lpstr>Bài toán chia kẹo</vt:lpstr>
      <vt:lpstr>Bài toán ba lô</vt:lpstr>
      <vt:lpstr>Bài toán xâu con chung</vt:lpstr>
      <vt:lpstr>Tam giác số</vt:lpstr>
      <vt:lpstr>Tam giác số ver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Một số bài DP cơ bản</dc:title>
  <dc:creator>Admin</dc:creator>
  <cp:lastModifiedBy>Admin</cp:lastModifiedBy>
  <cp:revision>21</cp:revision>
  <dcterms:created xsi:type="dcterms:W3CDTF">2020-03-28T13:32:47Z</dcterms:created>
  <dcterms:modified xsi:type="dcterms:W3CDTF">2020-04-02T14:56:44Z</dcterms:modified>
</cp:coreProperties>
</file>