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FD9151-5BD9-4E2D-9238-00E2788732E4}"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379342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D9151-5BD9-4E2D-9238-00E2788732E4}"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314777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D9151-5BD9-4E2D-9238-00E2788732E4}"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39226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D9151-5BD9-4E2D-9238-00E2788732E4}"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132518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FD9151-5BD9-4E2D-9238-00E2788732E4}"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342767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FD9151-5BD9-4E2D-9238-00E2788732E4}"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165162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FD9151-5BD9-4E2D-9238-00E2788732E4}"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411567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FD9151-5BD9-4E2D-9238-00E2788732E4}"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124969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D9151-5BD9-4E2D-9238-00E2788732E4}"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43338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D9151-5BD9-4E2D-9238-00E2788732E4}"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196261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D9151-5BD9-4E2D-9238-00E2788732E4}"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ADB7E-8140-436D-9E97-B31B9F6B2B44}" type="slidenum">
              <a:rPr lang="en-US" smtClean="0"/>
              <a:t>‹#›</a:t>
            </a:fld>
            <a:endParaRPr lang="en-US"/>
          </a:p>
        </p:txBody>
      </p:sp>
    </p:spTree>
    <p:extLst>
      <p:ext uri="{BB962C8B-B14F-4D97-AF65-F5344CB8AC3E}">
        <p14:creationId xmlns:p14="http://schemas.microsoft.com/office/powerpoint/2010/main" val="183483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D9151-5BD9-4E2D-9238-00E2788732E4}" type="datetimeFigureOut">
              <a:rPr lang="en-US" smtClean="0"/>
              <a:t>9/15/2020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ADB7E-8140-436D-9E97-B31B9F6B2B44}" type="slidenum">
              <a:rPr lang="en-US" smtClean="0"/>
              <a:t>‹#›</a:t>
            </a:fld>
            <a:endParaRPr lang="en-US"/>
          </a:p>
        </p:txBody>
      </p:sp>
    </p:spTree>
    <p:extLst>
      <p:ext uri="{BB962C8B-B14F-4D97-AF65-F5344CB8AC3E}">
        <p14:creationId xmlns:p14="http://schemas.microsoft.com/office/powerpoint/2010/main" val="3023170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deforces.com/group/FLVn1Sc504/contest/274834/problem/K"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vi.wikipedia.org/wiki/Thu%E1%BA%ADt_to%C3%A1n_t%C3%ACm_th%C3%A0nh_ph%E1%BA%A7n_li%C3%AAn_th%C3%B4ng_m%E1%BA%A1nh_c%E1%BB%A7a_Tarjan" TargetMode="External"/><Relationship Id="rId2" Type="http://schemas.openxmlformats.org/officeDocument/2006/relationships/hyperlink" Target="https://sites.google.com/site/kc97ble/algorithm-graph/tarjan-cp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codeforces.com/group/FLVn1Sc504/contest/274814/problem/F"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ites.google.com/site/kc97ble/algorithm-graph/tim-khop-va-cau"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9308" y="1711017"/>
            <a:ext cx="9477633" cy="2292571"/>
          </a:xfrm>
        </p:spPr>
        <p:txBody>
          <a:bodyPr>
            <a:normAutofit/>
          </a:bodyPr>
          <a:lstStyle/>
          <a:p>
            <a:pPr algn="l"/>
            <a:r>
              <a:rPr lang="en-US" sz="2800" err="1" smtClean="0"/>
              <a:t>I.Liên</a:t>
            </a:r>
            <a:r>
              <a:rPr lang="en-US" sz="2800" smtClean="0"/>
              <a:t> </a:t>
            </a:r>
            <a:r>
              <a:rPr lang="en-US" sz="2800" err="1" smtClean="0"/>
              <a:t>thông</a:t>
            </a:r>
            <a:r>
              <a:rPr lang="en-US" sz="2800" smtClean="0"/>
              <a:t> </a:t>
            </a:r>
            <a:r>
              <a:rPr lang="en-US" sz="2800" err="1" smtClean="0"/>
              <a:t>mạnh</a:t>
            </a:r>
            <a:endParaRPr lang="en-US" sz="2800" smtClean="0"/>
          </a:p>
          <a:p>
            <a:pPr algn="l"/>
            <a:r>
              <a:rPr lang="en-US" err="1" smtClean="0"/>
              <a:t>Một</a:t>
            </a:r>
            <a:r>
              <a:rPr lang="en-US" smtClean="0"/>
              <a:t> </a:t>
            </a:r>
            <a:r>
              <a:rPr lang="en-US" err="1" smtClean="0"/>
              <a:t>đồ</a:t>
            </a:r>
            <a:r>
              <a:rPr lang="en-US" smtClean="0"/>
              <a:t> </a:t>
            </a:r>
            <a:r>
              <a:rPr lang="en-US" err="1" smtClean="0"/>
              <a:t>thị</a:t>
            </a:r>
            <a:r>
              <a:rPr lang="en-US" smtClean="0"/>
              <a:t> </a:t>
            </a:r>
            <a:r>
              <a:rPr lang="en-US" err="1" smtClean="0"/>
              <a:t>có</a:t>
            </a:r>
            <a:r>
              <a:rPr lang="en-US" smtClean="0"/>
              <a:t> </a:t>
            </a:r>
            <a:r>
              <a:rPr lang="en-US" err="1" smtClean="0"/>
              <a:t>hướng</a:t>
            </a:r>
            <a:r>
              <a:rPr lang="en-US" smtClean="0"/>
              <a:t> </a:t>
            </a:r>
            <a:r>
              <a:rPr lang="en-US" err="1" smtClean="0"/>
              <a:t>đc</a:t>
            </a:r>
            <a:r>
              <a:rPr lang="en-US" smtClean="0"/>
              <a:t> </a:t>
            </a:r>
            <a:r>
              <a:rPr lang="en-US" err="1" smtClean="0"/>
              <a:t>gọi</a:t>
            </a:r>
            <a:r>
              <a:rPr lang="en-US" smtClean="0"/>
              <a:t> </a:t>
            </a:r>
            <a:r>
              <a:rPr lang="en-US" err="1" smtClean="0"/>
              <a:t>là</a:t>
            </a:r>
            <a:r>
              <a:rPr lang="en-US" smtClean="0"/>
              <a:t> </a:t>
            </a:r>
            <a:r>
              <a:rPr lang="en-US" err="1" smtClean="0"/>
              <a:t>liên</a:t>
            </a:r>
            <a:r>
              <a:rPr lang="en-US" smtClean="0"/>
              <a:t> </a:t>
            </a:r>
            <a:r>
              <a:rPr lang="en-US" err="1" smtClean="0"/>
              <a:t>thông</a:t>
            </a:r>
            <a:r>
              <a:rPr lang="en-US" smtClean="0"/>
              <a:t> </a:t>
            </a:r>
            <a:r>
              <a:rPr lang="en-US" err="1" smtClean="0"/>
              <a:t>mạnh</a:t>
            </a:r>
            <a:r>
              <a:rPr lang="en-US" smtClean="0"/>
              <a:t> </a:t>
            </a:r>
            <a:r>
              <a:rPr lang="en-US" err="1" smtClean="0"/>
              <a:t>nếu</a:t>
            </a:r>
            <a:r>
              <a:rPr lang="en-US" smtClean="0"/>
              <a:t> </a:t>
            </a:r>
            <a:r>
              <a:rPr lang="en-US" err="1" smtClean="0"/>
              <a:t>tồn</a:t>
            </a:r>
            <a:r>
              <a:rPr lang="en-US" smtClean="0"/>
              <a:t> </a:t>
            </a:r>
            <a:r>
              <a:rPr lang="en-US" err="1" smtClean="0"/>
              <a:t>tại</a:t>
            </a:r>
            <a:r>
              <a:rPr lang="en-US" smtClean="0"/>
              <a:t> </a:t>
            </a:r>
            <a:r>
              <a:rPr lang="en-US" err="1" smtClean="0"/>
              <a:t>đường</a:t>
            </a:r>
            <a:r>
              <a:rPr lang="en-US" smtClean="0"/>
              <a:t> đi từ a tới b và tư b tới a  giữa hai căp đỉnh </a:t>
            </a:r>
            <a:r>
              <a:rPr lang="en-US" err="1" smtClean="0"/>
              <a:t>bất</a:t>
            </a:r>
            <a:r>
              <a:rPr lang="en-US" smtClean="0"/>
              <a:t> </a:t>
            </a:r>
            <a:r>
              <a:rPr lang="en-US" err="1" smtClean="0"/>
              <a:t>kì</a:t>
            </a:r>
            <a:r>
              <a:rPr lang="en-US" smtClean="0"/>
              <a:t> </a:t>
            </a:r>
            <a:r>
              <a:rPr lang="en-US" err="1" smtClean="0"/>
              <a:t>với</a:t>
            </a:r>
            <a:r>
              <a:rPr lang="en-US" smtClean="0"/>
              <a:t> </a:t>
            </a:r>
            <a:r>
              <a:rPr lang="en-US" err="1" smtClean="0"/>
              <a:t>nhau</a:t>
            </a:r>
            <a:r>
              <a:rPr lang="en-US" smtClean="0"/>
              <a:t> </a:t>
            </a:r>
          </a:p>
          <a:p>
            <a:pPr algn="l"/>
            <a:r>
              <a:rPr lang="en-US" smtClean="0"/>
              <a:t>Lưu ý : một đỉnh vẫn đc coi là một thành phần liên thông mạnh </a:t>
            </a:r>
          </a:p>
          <a:p>
            <a:pPr algn="l"/>
            <a:endParaRPr lang="en-US" smtClean="0"/>
          </a:p>
          <a:p>
            <a:pPr algn="l"/>
            <a:endParaRPr lang="en-US"/>
          </a:p>
        </p:txBody>
      </p:sp>
      <p:sp>
        <p:nvSpPr>
          <p:cNvPr id="5" name="Subtitle 2"/>
          <p:cNvSpPr txBox="1">
            <a:spLocks/>
          </p:cNvSpPr>
          <p:nvPr/>
        </p:nvSpPr>
        <p:spPr>
          <a:xfrm>
            <a:off x="1569308" y="660390"/>
            <a:ext cx="9073978" cy="8398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err="1" smtClean="0"/>
              <a:t>Tính</a:t>
            </a:r>
            <a:r>
              <a:rPr lang="en-US" sz="3600" smtClean="0"/>
              <a:t> </a:t>
            </a:r>
            <a:r>
              <a:rPr lang="en-US" sz="3600" err="1" smtClean="0"/>
              <a:t>liên</a:t>
            </a:r>
            <a:r>
              <a:rPr lang="en-US" sz="3600" smtClean="0"/>
              <a:t> </a:t>
            </a:r>
            <a:r>
              <a:rPr lang="en-US" sz="3600" err="1" smtClean="0"/>
              <a:t>thông</a:t>
            </a:r>
            <a:r>
              <a:rPr lang="en-US" sz="3600" smtClean="0"/>
              <a:t> </a:t>
            </a:r>
            <a:r>
              <a:rPr lang="en-US" sz="3600" err="1" smtClean="0"/>
              <a:t>của</a:t>
            </a:r>
            <a:r>
              <a:rPr lang="en-US" sz="3600" smtClean="0"/>
              <a:t> </a:t>
            </a:r>
            <a:r>
              <a:rPr lang="en-US" sz="3600" err="1" smtClean="0"/>
              <a:t>đồ</a:t>
            </a:r>
            <a:r>
              <a:rPr lang="en-US" sz="3600" smtClean="0"/>
              <a:t> </a:t>
            </a:r>
            <a:r>
              <a:rPr lang="en-US" sz="3600" err="1" smtClean="0"/>
              <a:t>thị</a:t>
            </a:r>
            <a:r>
              <a:rPr lang="en-US" sz="3600" smtClean="0"/>
              <a:t> </a:t>
            </a:r>
            <a:r>
              <a:rPr lang="en-US" sz="3600" err="1" smtClean="0"/>
              <a:t>có</a:t>
            </a:r>
            <a:r>
              <a:rPr lang="en-US" sz="3600" smtClean="0"/>
              <a:t> </a:t>
            </a:r>
            <a:r>
              <a:rPr lang="en-US" sz="3600" err="1" smtClean="0"/>
              <a:t>hướng</a:t>
            </a:r>
            <a:r>
              <a:rPr lang="en-US" sz="3600" smtClean="0"/>
              <a:t> </a:t>
            </a:r>
            <a:endParaRPr lang="en-US" sz="3600"/>
          </a:p>
        </p:txBody>
      </p:sp>
      <p:pic>
        <p:nvPicPr>
          <p:cNvPr id="6" name="Picture 5"/>
          <p:cNvPicPr>
            <a:picLocks noChangeAspect="1"/>
          </p:cNvPicPr>
          <p:nvPr/>
        </p:nvPicPr>
        <p:blipFill>
          <a:blip r:embed="rId2"/>
          <a:stretch>
            <a:fillRect/>
          </a:stretch>
        </p:blipFill>
        <p:spPr>
          <a:xfrm>
            <a:off x="1981201" y="4164576"/>
            <a:ext cx="3620530" cy="1543809"/>
          </a:xfrm>
          <a:prstGeom prst="rect">
            <a:avLst/>
          </a:prstGeom>
        </p:spPr>
      </p:pic>
      <p:sp>
        <p:nvSpPr>
          <p:cNvPr id="9" name="TextBox 8"/>
          <p:cNvSpPr txBox="1"/>
          <p:nvPr/>
        </p:nvSpPr>
        <p:spPr>
          <a:xfrm>
            <a:off x="6804454" y="4164576"/>
            <a:ext cx="3838832" cy="1569660"/>
          </a:xfrm>
          <a:prstGeom prst="rect">
            <a:avLst/>
          </a:prstGeom>
          <a:noFill/>
        </p:spPr>
        <p:txBody>
          <a:bodyPr wrap="square" rtlCol="0">
            <a:spAutoFit/>
          </a:bodyPr>
          <a:lstStyle/>
          <a:p>
            <a:r>
              <a:rPr lang="en-US" sz="2400" smtClean="0"/>
              <a:t>Ta thấy bất cứ đỉnh nào cũng có thể đi đến đc các đỉnh còn lại</a:t>
            </a:r>
          </a:p>
          <a:p>
            <a:r>
              <a:rPr lang="en-US" sz="2400" smtClean="0"/>
              <a:t>(nhớ là phải có hướng nha)</a:t>
            </a:r>
            <a:endParaRPr lang="en-US" sz="2400"/>
          </a:p>
        </p:txBody>
      </p:sp>
    </p:spTree>
    <p:extLst>
      <p:ext uri="{BB962C8B-B14F-4D97-AF65-F5344CB8AC3E}">
        <p14:creationId xmlns:p14="http://schemas.microsoft.com/office/powerpoint/2010/main" val="167388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4617" y="840259"/>
            <a:ext cx="9152238" cy="1446550"/>
          </a:xfrm>
          <a:prstGeom prst="rect">
            <a:avLst/>
          </a:prstGeom>
          <a:noFill/>
        </p:spPr>
        <p:txBody>
          <a:bodyPr wrap="square" rtlCol="0">
            <a:spAutoFit/>
          </a:bodyPr>
          <a:lstStyle/>
          <a:p>
            <a:r>
              <a:rPr lang="en-US" sz="3200" smtClean="0"/>
              <a:t>II. Liên thông yếu </a:t>
            </a:r>
          </a:p>
          <a:p>
            <a:r>
              <a:rPr lang="en-US" sz="2800" smtClean="0"/>
              <a:t>Là đồ thị liên thông nếu nó không phải là đồ thị liên thông mạnh và đồ thị vô hướng của nó liên thông </a:t>
            </a:r>
            <a:endParaRPr lang="en-US" sz="2800"/>
          </a:p>
        </p:txBody>
      </p:sp>
      <p:pic>
        <p:nvPicPr>
          <p:cNvPr id="7" name="Picture 6"/>
          <p:cNvPicPr>
            <a:picLocks noChangeAspect="1"/>
          </p:cNvPicPr>
          <p:nvPr/>
        </p:nvPicPr>
        <p:blipFill>
          <a:blip r:embed="rId2"/>
          <a:stretch>
            <a:fillRect/>
          </a:stretch>
        </p:blipFill>
        <p:spPr>
          <a:xfrm>
            <a:off x="2401529" y="2967225"/>
            <a:ext cx="4139313" cy="1685209"/>
          </a:xfrm>
          <a:prstGeom prst="rect">
            <a:avLst/>
          </a:prstGeom>
        </p:spPr>
      </p:pic>
      <p:sp>
        <p:nvSpPr>
          <p:cNvPr id="8" name="TextBox 7"/>
          <p:cNvSpPr txBox="1"/>
          <p:nvPr/>
        </p:nvSpPr>
        <p:spPr>
          <a:xfrm>
            <a:off x="1960605" y="5206314"/>
            <a:ext cx="7488195" cy="369332"/>
          </a:xfrm>
          <a:prstGeom prst="rect">
            <a:avLst/>
          </a:prstGeom>
          <a:noFill/>
        </p:spPr>
        <p:txBody>
          <a:bodyPr wrap="square" rtlCol="0">
            <a:spAutoFit/>
          </a:bodyPr>
          <a:lstStyle/>
          <a:p>
            <a:r>
              <a:rPr lang="en-US" smtClean="0"/>
              <a:t>Note : Có cả định nghĩa liên thông một phần nựa nhưng k cần quan tâm </a:t>
            </a:r>
            <a:endParaRPr lang="en-US"/>
          </a:p>
        </p:txBody>
      </p:sp>
    </p:spTree>
    <p:extLst>
      <p:ext uri="{BB962C8B-B14F-4D97-AF65-F5344CB8AC3E}">
        <p14:creationId xmlns:p14="http://schemas.microsoft.com/office/powerpoint/2010/main" val="107416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1005" y="683741"/>
            <a:ext cx="10223157" cy="2062103"/>
          </a:xfrm>
          <a:prstGeom prst="rect">
            <a:avLst/>
          </a:prstGeom>
          <a:noFill/>
        </p:spPr>
        <p:txBody>
          <a:bodyPr wrap="square" rtlCol="0">
            <a:spAutoFit/>
          </a:bodyPr>
          <a:lstStyle/>
          <a:p>
            <a:r>
              <a:rPr lang="en-US" sz="3200" smtClean="0"/>
              <a:t>III.  Tajian</a:t>
            </a:r>
          </a:p>
          <a:p>
            <a:r>
              <a:rPr lang="en-US" sz="2400" smtClean="0"/>
              <a:t>+Nói đến tính liên thông của đồ thị có hướng người ta nhắc đến  bài toán đếm số thành phần liên thông mạnh của đồ thị</a:t>
            </a:r>
          </a:p>
          <a:p>
            <a:r>
              <a:rPr lang="en-US" sz="2400" smtClean="0"/>
              <a:t>+Vấn đề: </a:t>
            </a:r>
            <a:r>
              <a:rPr lang="en-US" sz="2400">
                <a:hlinkClick r:id="rId2"/>
              </a:rPr>
              <a:t>https://codeforces.com/group/FLVn1Sc504/contest/274834/problem/K</a:t>
            </a:r>
            <a:endParaRPr lang="en-US" sz="2400" smtClean="0"/>
          </a:p>
          <a:p>
            <a:r>
              <a:rPr lang="en-US" sz="2400" smtClean="0"/>
              <a:t>+Để giải quyết nó thì người ta có thuật toán tajian</a:t>
            </a:r>
            <a:endParaRPr lang="en-US" sz="2400"/>
          </a:p>
        </p:txBody>
      </p:sp>
      <p:sp>
        <p:nvSpPr>
          <p:cNvPr id="7" name="TextBox 6"/>
          <p:cNvSpPr txBox="1"/>
          <p:nvPr/>
        </p:nvSpPr>
        <p:spPr>
          <a:xfrm>
            <a:off x="1351005" y="2854307"/>
            <a:ext cx="9555892" cy="1477328"/>
          </a:xfrm>
          <a:prstGeom prst="rect">
            <a:avLst/>
          </a:prstGeom>
          <a:noFill/>
        </p:spPr>
        <p:txBody>
          <a:bodyPr wrap="square" rtlCol="0">
            <a:spAutoFit/>
          </a:bodyPr>
          <a:lstStyle/>
          <a:p>
            <a:r>
              <a:rPr lang="en-US" sz="2400" smtClean="0"/>
              <a:t>Ý tưởng thuật toán:</a:t>
            </a:r>
            <a:r>
              <a:rPr lang="en-US" sz="2400"/>
              <a:t> </a:t>
            </a:r>
            <a:r>
              <a:rPr lang="en-US" sz="2400" smtClean="0"/>
              <a:t>nếu t duyệt từ đỉnh u đến v mà từ v có con đường để trở về u thì u chính là chốt của một thành  phần liên thông mạnh</a:t>
            </a:r>
          </a:p>
          <a:p>
            <a:r>
              <a:rPr lang="en-US" sz="2400" smtClean="0"/>
              <a:t>Tức là các đỉnh trong đó sẽ có thể đi đến nhau thông </a:t>
            </a:r>
            <a:r>
              <a:rPr lang="en-US" sz="2400" smtClean="0"/>
              <a:t>qua một hướng </a:t>
            </a:r>
            <a:endParaRPr lang="en-US" smtClean="0"/>
          </a:p>
          <a:p>
            <a:endParaRPr lang="en-US" smtClean="0"/>
          </a:p>
        </p:txBody>
      </p:sp>
      <p:pic>
        <p:nvPicPr>
          <p:cNvPr id="2" name="Picture 1"/>
          <p:cNvPicPr>
            <a:picLocks noChangeAspect="1"/>
          </p:cNvPicPr>
          <p:nvPr/>
        </p:nvPicPr>
        <p:blipFill>
          <a:blip r:embed="rId3"/>
          <a:stretch>
            <a:fillRect/>
          </a:stretch>
        </p:blipFill>
        <p:spPr>
          <a:xfrm>
            <a:off x="1515762" y="4728076"/>
            <a:ext cx="2732291" cy="1756473"/>
          </a:xfrm>
          <a:prstGeom prst="rect">
            <a:avLst/>
          </a:prstGeom>
        </p:spPr>
      </p:pic>
      <p:sp>
        <p:nvSpPr>
          <p:cNvPr id="6" name="TextBox 5"/>
          <p:cNvSpPr txBox="1"/>
          <p:nvPr/>
        </p:nvSpPr>
        <p:spPr>
          <a:xfrm>
            <a:off x="5651157" y="4382530"/>
            <a:ext cx="5198075" cy="1938992"/>
          </a:xfrm>
          <a:prstGeom prst="rect">
            <a:avLst/>
          </a:prstGeom>
          <a:noFill/>
        </p:spPr>
        <p:txBody>
          <a:bodyPr wrap="square" rtlCol="0">
            <a:spAutoFit/>
          </a:bodyPr>
          <a:lstStyle/>
          <a:p>
            <a:r>
              <a:rPr lang="en-US" sz="2400" smtClean="0"/>
              <a:t>Ví dụ:</a:t>
            </a:r>
          </a:p>
          <a:p>
            <a:r>
              <a:rPr lang="en-US" sz="2400" smtClean="0"/>
              <a:t>Ta thấy nếu đuyệt từ đỉnh 1 . Thì sẽ có một con đường dẫn từ 1 đến 2 ,3, 4, 5 rồi lại quay trở lại 1. nên nó là một thành phần liên thông mạnh</a:t>
            </a:r>
            <a:endParaRPr lang="en-US" sz="2400"/>
          </a:p>
        </p:txBody>
      </p:sp>
    </p:spTree>
    <p:extLst>
      <p:ext uri="{BB962C8B-B14F-4D97-AF65-F5344CB8AC3E}">
        <p14:creationId xmlns:p14="http://schemas.microsoft.com/office/powerpoint/2010/main" val="273123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4530" y="1841054"/>
            <a:ext cx="9555892" cy="3323987"/>
          </a:xfrm>
          <a:prstGeom prst="rect">
            <a:avLst/>
          </a:prstGeom>
          <a:noFill/>
        </p:spPr>
        <p:txBody>
          <a:bodyPr wrap="square" rtlCol="0">
            <a:spAutoFit/>
          </a:bodyPr>
          <a:lstStyle/>
          <a:p>
            <a:r>
              <a:rPr lang="en-US" sz="2400" smtClean="0"/>
              <a:t>Để làm đc điều đó:</a:t>
            </a:r>
          </a:p>
          <a:p>
            <a:r>
              <a:rPr lang="en-US" sz="2400" smtClean="0"/>
              <a:t>+ chúng ta sẽ bắt đầu bằng  duyêt dfs từ một đỉnh bất kì  </a:t>
            </a:r>
          </a:p>
          <a:p>
            <a:r>
              <a:rPr lang="en-US" sz="2400" smtClean="0"/>
              <a:t>+ ta cần hai mảng Num[i] và Low[i] , Num[i] là thời gian duyệt đến</a:t>
            </a:r>
          </a:p>
          <a:p>
            <a:r>
              <a:rPr lang="en-US" sz="2400" smtClean="0"/>
              <a:t>+ Low[i] :: tưởng tượng , khi duyệt DFS xuât phát từ u ta được một tập hợp điểm có thể đến được ; thì Low[u] là đỉnh có   Num[x] nhỏ nhất trong tất cả các đỉnh này;</a:t>
            </a:r>
          </a:p>
          <a:p>
            <a:r>
              <a:rPr lang="en-US" sz="2400" smtClean="0"/>
              <a:t>+ đỉnh nào có Low[u]==Num[v] thì nó là chốt của một thành phần liên thông( tức là nó sẽ đi vòng lại )</a:t>
            </a:r>
          </a:p>
          <a:p>
            <a:endParaRPr lang="en-US" smtClean="0"/>
          </a:p>
        </p:txBody>
      </p:sp>
    </p:spTree>
    <p:extLst>
      <p:ext uri="{BB962C8B-B14F-4D97-AF65-F5344CB8AC3E}">
        <p14:creationId xmlns:p14="http://schemas.microsoft.com/office/powerpoint/2010/main" val="277505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963" y="4382530"/>
            <a:ext cx="9489989" cy="1200329"/>
          </a:xfrm>
          <a:prstGeom prst="rect">
            <a:avLst/>
          </a:prstGeom>
          <a:noFill/>
        </p:spPr>
        <p:txBody>
          <a:bodyPr wrap="square" rtlCol="0">
            <a:spAutoFit/>
          </a:bodyPr>
          <a:lstStyle/>
          <a:p>
            <a:r>
              <a:rPr lang="en-US" sz="2400" smtClean="0"/>
              <a:t>Code có thể tham khảo ở </a:t>
            </a:r>
          </a:p>
          <a:p>
            <a:r>
              <a:rPr lang="en-US" sz="2400">
                <a:hlinkClick r:id="rId2"/>
              </a:rPr>
              <a:t>https://</a:t>
            </a:r>
            <a:r>
              <a:rPr lang="en-US" sz="2400" smtClean="0">
                <a:hlinkClick r:id="rId2"/>
              </a:rPr>
              <a:t>sites.google.com/site/kc97ble/algorithm-graph/tarjan-cpp</a:t>
            </a:r>
            <a:endParaRPr lang="en-US" sz="2400" smtClean="0"/>
          </a:p>
          <a:p>
            <a:endParaRPr lang="en-US" sz="2400"/>
          </a:p>
        </p:txBody>
      </p:sp>
      <p:sp>
        <p:nvSpPr>
          <p:cNvPr id="3" name="TextBox 2"/>
          <p:cNvSpPr txBox="1"/>
          <p:nvPr/>
        </p:nvSpPr>
        <p:spPr>
          <a:xfrm>
            <a:off x="1210963" y="1375720"/>
            <a:ext cx="9489989" cy="2400657"/>
          </a:xfrm>
          <a:prstGeom prst="rect">
            <a:avLst/>
          </a:prstGeom>
          <a:noFill/>
        </p:spPr>
        <p:txBody>
          <a:bodyPr wrap="square" rtlCol="0">
            <a:spAutoFit/>
          </a:bodyPr>
          <a:lstStyle/>
          <a:p>
            <a:r>
              <a:rPr lang="en-US" sz="2400" smtClean="0"/>
              <a:t>Đọc ý tưởng kĩ hơn ở</a:t>
            </a:r>
          </a:p>
          <a:p>
            <a:r>
              <a:rPr lang="en-US" sz="2400">
                <a:hlinkClick r:id="rId3"/>
              </a:rPr>
              <a:t>https://vi.wikipedia.org/wiki/Thu%E1%BA%ADt_to%C3%A1n_t%C3%ACm_th%C3%A0nh_ph%E1%BA%A7n_li%C3%AAn_th%C3%B4ng_m%E1%BA%A1nh_c%E1%BB%A7a_Tarjan</a:t>
            </a:r>
            <a:endParaRPr lang="en-US" sz="2400"/>
          </a:p>
          <a:p>
            <a:endParaRPr lang="en-US"/>
          </a:p>
          <a:p>
            <a:endParaRPr lang="en-US" smtClean="0"/>
          </a:p>
          <a:p>
            <a:endParaRPr lang="en-US"/>
          </a:p>
        </p:txBody>
      </p:sp>
    </p:spTree>
    <p:extLst>
      <p:ext uri="{BB962C8B-B14F-4D97-AF65-F5344CB8AC3E}">
        <p14:creationId xmlns:p14="http://schemas.microsoft.com/office/powerpoint/2010/main" val="266743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1481" y="543697"/>
            <a:ext cx="7372865" cy="584775"/>
          </a:xfrm>
          <a:prstGeom prst="rect">
            <a:avLst/>
          </a:prstGeom>
          <a:noFill/>
        </p:spPr>
        <p:txBody>
          <a:bodyPr wrap="square" rtlCol="0">
            <a:spAutoFit/>
          </a:bodyPr>
          <a:lstStyle/>
          <a:p>
            <a:r>
              <a:rPr lang="en-US" sz="3200" smtClean="0"/>
              <a:t>Khớp và cầu trong đồ thị vô hướng</a:t>
            </a:r>
            <a:endParaRPr lang="en-US" sz="3200"/>
          </a:p>
        </p:txBody>
      </p:sp>
      <p:sp>
        <p:nvSpPr>
          <p:cNvPr id="4" name="TextBox 3"/>
          <p:cNvSpPr txBox="1"/>
          <p:nvPr/>
        </p:nvSpPr>
        <p:spPr>
          <a:xfrm>
            <a:off x="1676399" y="1936174"/>
            <a:ext cx="9316995" cy="1569660"/>
          </a:xfrm>
          <a:prstGeom prst="rect">
            <a:avLst/>
          </a:prstGeom>
          <a:noFill/>
        </p:spPr>
        <p:txBody>
          <a:bodyPr wrap="square" rtlCol="0">
            <a:spAutoFit/>
          </a:bodyPr>
          <a:lstStyle/>
          <a:p>
            <a:r>
              <a:rPr lang="en-US" sz="2400" smtClean="0"/>
              <a:t>+Khớp: là đỉnh mà khi loại bỏ nó khỏi đồ thị thì số thành phần liên thông của đồ thị tăng lên </a:t>
            </a:r>
          </a:p>
          <a:p>
            <a:r>
              <a:rPr lang="en-US" sz="2400" smtClean="0"/>
              <a:t>+Cầu : là cạnh mà khi loại bỏ nó khỏi đồ thị thì số thành phần liên thông của đồ thị tăng lên </a:t>
            </a:r>
          </a:p>
        </p:txBody>
      </p:sp>
      <p:pic>
        <p:nvPicPr>
          <p:cNvPr id="1026" name="Picture 2" descr="https://encrypted-tbn0.gstatic.com/images?q=tbn%3AANd9GcQbQHyxHswzLumjKv4kzwnIjD9wJyg6meJDcQ&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387" y="3914653"/>
            <a:ext cx="2977309" cy="1965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80670" y="4297000"/>
            <a:ext cx="5165125" cy="1569660"/>
          </a:xfrm>
          <a:prstGeom prst="rect">
            <a:avLst/>
          </a:prstGeom>
          <a:noFill/>
        </p:spPr>
        <p:txBody>
          <a:bodyPr wrap="square" rtlCol="0">
            <a:spAutoFit/>
          </a:bodyPr>
          <a:lstStyle/>
          <a:p>
            <a:r>
              <a:rPr lang="en-US" sz="2400" smtClean="0"/>
              <a:t>Ví dụ:</a:t>
            </a:r>
          </a:p>
          <a:p>
            <a:r>
              <a:rPr lang="en-US" sz="2400" smtClean="0"/>
              <a:t>+ ở đây ta dễ dàng nhận thấy cạnh giữa 6 và 4 là một cầu </a:t>
            </a:r>
          </a:p>
          <a:p>
            <a:r>
              <a:rPr lang="en-US" sz="2400" smtClean="0"/>
              <a:t>+ đỉnh 4 là một khớp</a:t>
            </a:r>
            <a:endParaRPr lang="en-US" sz="2400"/>
          </a:p>
        </p:txBody>
      </p:sp>
    </p:spTree>
    <p:extLst>
      <p:ext uri="{BB962C8B-B14F-4D97-AF65-F5344CB8AC3E}">
        <p14:creationId xmlns:p14="http://schemas.microsoft.com/office/powerpoint/2010/main" val="248312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820" y="1326293"/>
            <a:ext cx="11137557" cy="1938992"/>
          </a:xfrm>
          <a:prstGeom prst="rect">
            <a:avLst/>
          </a:prstGeom>
          <a:noFill/>
        </p:spPr>
        <p:txBody>
          <a:bodyPr wrap="square" rtlCol="0">
            <a:spAutoFit/>
          </a:bodyPr>
          <a:lstStyle/>
          <a:p>
            <a:r>
              <a:rPr lang="en-US" sz="2400" smtClean="0"/>
              <a:t>Bài toán đếm khớp và cầu </a:t>
            </a:r>
            <a:endParaRPr lang="en-US" sz="2400"/>
          </a:p>
          <a:p>
            <a:r>
              <a:rPr lang="en-US" sz="2400" smtClean="0"/>
              <a:t>Tóm tắt : cho một đơn đồ thị vô hướng có n đỉnh và m cạnh , đếm số khớp và cầu có trong đồ thị</a:t>
            </a:r>
          </a:p>
          <a:p>
            <a:r>
              <a:rPr lang="en-US" sz="2400" smtClean="0"/>
              <a:t>Link  : </a:t>
            </a:r>
            <a:r>
              <a:rPr lang="en-US" sz="2400">
                <a:hlinkClick r:id="rId2"/>
              </a:rPr>
              <a:t>https://</a:t>
            </a:r>
            <a:r>
              <a:rPr lang="en-US" sz="2400" smtClean="0">
                <a:hlinkClick r:id="rId2"/>
              </a:rPr>
              <a:t>codeforces.com/group/FLVn1Sc504/contest/274814/problem/F</a:t>
            </a:r>
            <a:endParaRPr lang="en-US" sz="2400" smtClean="0"/>
          </a:p>
          <a:p>
            <a:endParaRPr lang="en-US" sz="2400" smtClean="0"/>
          </a:p>
        </p:txBody>
      </p:sp>
      <p:sp>
        <p:nvSpPr>
          <p:cNvPr id="3" name="TextBox 2"/>
          <p:cNvSpPr txBox="1"/>
          <p:nvPr/>
        </p:nvSpPr>
        <p:spPr>
          <a:xfrm>
            <a:off x="3575222" y="403655"/>
            <a:ext cx="6804454" cy="523220"/>
          </a:xfrm>
          <a:prstGeom prst="rect">
            <a:avLst/>
          </a:prstGeom>
          <a:noFill/>
        </p:spPr>
        <p:txBody>
          <a:bodyPr wrap="square" rtlCol="0">
            <a:spAutoFit/>
          </a:bodyPr>
          <a:lstStyle/>
          <a:p>
            <a:r>
              <a:rPr lang="en-US" sz="2800" smtClean="0"/>
              <a:t>Bài toán đếm khớp và cầu</a:t>
            </a:r>
            <a:endParaRPr lang="en-US" sz="2800"/>
          </a:p>
        </p:txBody>
      </p:sp>
      <p:sp>
        <p:nvSpPr>
          <p:cNvPr id="4" name="TextBox 3"/>
          <p:cNvSpPr txBox="1"/>
          <p:nvPr/>
        </p:nvSpPr>
        <p:spPr>
          <a:xfrm>
            <a:off x="1136820" y="3265285"/>
            <a:ext cx="10264348" cy="3046988"/>
          </a:xfrm>
          <a:prstGeom prst="rect">
            <a:avLst/>
          </a:prstGeom>
          <a:noFill/>
        </p:spPr>
        <p:txBody>
          <a:bodyPr wrap="square" rtlCol="0">
            <a:spAutoFit/>
          </a:bodyPr>
          <a:lstStyle/>
          <a:p>
            <a:r>
              <a:rPr lang="en-US" sz="2400" smtClean="0"/>
              <a:t>Ý tưởng của nó giống như Tajian ta cũng có hai mảng Num[u] và Low[u];</a:t>
            </a:r>
          </a:p>
          <a:p>
            <a:r>
              <a:rPr lang="en-US" sz="2400" smtClean="0"/>
              <a:t>+Đếm cầu: đễ dàng nhận thấy nếu ta đi từ đỉn u đến đỉnh v , sau đó từ đỉnh v mà không có con đường nào dẫn về các đỉnh trên u nựa thì cạnh nối giữa u và v là cầu.</a:t>
            </a:r>
          </a:p>
          <a:p>
            <a:r>
              <a:rPr lang="en-US" sz="2400" smtClean="0"/>
              <a:t>+để làm được điều đó:</a:t>
            </a:r>
          </a:p>
          <a:p>
            <a:r>
              <a:rPr lang="en-US" sz="2400" smtClean="0"/>
              <a:t>  ta chi cần dfs đơn giản trong quá trình duyệt nếu ta đi từ đỉnh u đến đỉnh v, cạnh nối giữ u và v là cầu khi từ v ta không thể đến  đc đỉnh nào có thời gian duyệt đến nhỏ hơn u, tức là Low[v] &gt;= Num[u];</a:t>
            </a:r>
          </a:p>
        </p:txBody>
      </p:sp>
    </p:spTree>
    <p:extLst>
      <p:ext uri="{BB962C8B-B14F-4D97-AF65-F5344CB8AC3E}">
        <p14:creationId xmlns:p14="http://schemas.microsoft.com/office/powerpoint/2010/main" val="139827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8497" y="700216"/>
            <a:ext cx="10478530" cy="2954655"/>
          </a:xfrm>
          <a:prstGeom prst="rect">
            <a:avLst/>
          </a:prstGeom>
          <a:noFill/>
        </p:spPr>
        <p:txBody>
          <a:bodyPr wrap="square" rtlCol="0">
            <a:spAutoFit/>
          </a:bodyPr>
          <a:lstStyle/>
          <a:p>
            <a:r>
              <a:rPr lang="en-US" sz="2400"/>
              <a:t>+Đếm khớp:</a:t>
            </a:r>
          </a:p>
          <a:p>
            <a:r>
              <a:rPr lang="en-US" sz="2400"/>
              <a:t>	+ nếu nó là đỉnh duyệt đầu tiên, tức là đỉnh có thời gian duyệt đến                      	bằng 1,thì nó là khớp khi nó có ít nhât hai nhánh con riêng biệt  tức là k 	đến đc với nhau( trừ trường hợp đi qua đỉnh đầu tiên</a:t>
            </a:r>
            <a:r>
              <a:rPr lang="en-US" sz="2400" smtClean="0"/>
              <a:t>)</a:t>
            </a:r>
          </a:p>
          <a:p>
            <a:r>
              <a:rPr lang="en-US" sz="2400"/>
              <a:t>	</a:t>
            </a:r>
            <a:r>
              <a:rPr lang="en-US" sz="2400" smtClean="0"/>
              <a:t>+ còn lại : ta thấy nếu duyệt dfs từ u đến v nếu từ v không có con đường </a:t>
            </a:r>
          </a:p>
          <a:p>
            <a:r>
              <a:rPr lang="en-US" sz="2400"/>
              <a:t>	</a:t>
            </a:r>
            <a:r>
              <a:rPr lang="en-US" sz="2400" smtClean="0"/>
              <a:t>nào dẫn từ v đến các đỉnh trên u hoặc dẫn đến u thì u là khớp tức là </a:t>
            </a:r>
          </a:p>
          <a:p>
            <a:r>
              <a:rPr lang="en-US" sz="2400"/>
              <a:t>	</a:t>
            </a:r>
            <a:r>
              <a:rPr lang="en-US" sz="2400" smtClean="0"/>
              <a:t> đỉnh u là khớp khi Low[v] &gt; =Num[u] ;</a:t>
            </a:r>
            <a:endParaRPr lang="en-US" sz="2400"/>
          </a:p>
          <a:p>
            <a:endParaRPr lang="en-US"/>
          </a:p>
        </p:txBody>
      </p:sp>
      <p:sp>
        <p:nvSpPr>
          <p:cNvPr id="4" name="TextBox 3"/>
          <p:cNvSpPr txBox="1"/>
          <p:nvPr/>
        </p:nvSpPr>
        <p:spPr>
          <a:xfrm>
            <a:off x="1046205" y="3805881"/>
            <a:ext cx="10956325" cy="1200329"/>
          </a:xfrm>
          <a:prstGeom prst="rect">
            <a:avLst/>
          </a:prstGeom>
          <a:noFill/>
        </p:spPr>
        <p:txBody>
          <a:bodyPr wrap="square" rtlCol="0">
            <a:spAutoFit/>
          </a:bodyPr>
          <a:lstStyle/>
          <a:p>
            <a:r>
              <a:rPr lang="en-US" sz="2400" smtClean="0"/>
              <a:t>Tham khảo code ở :</a:t>
            </a:r>
          </a:p>
          <a:p>
            <a:r>
              <a:rPr lang="en-US" sz="2400">
                <a:hlinkClick r:id="rId2"/>
              </a:rPr>
              <a:t>https://</a:t>
            </a:r>
            <a:r>
              <a:rPr lang="en-US" sz="2400" smtClean="0">
                <a:hlinkClick r:id="rId2"/>
              </a:rPr>
              <a:t>sites.google.com/site/kc97ble/algorithm-graph/tim-khop-va-cau</a:t>
            </a:r>
            <a:r>
              <a:rPr lang="en-US" sz="2400" smtClean="0"/>
              <a:t> </a:t>
            </a:r>
          </a:p>
          <a:p>
            <a:endParaRPr lang="en-US" sz="2400"/>
          </a:p>
        </p:txBody>
      </p:sp>
    </p:spTree>
    <p:extLst>
      <p:ext uri="{BB962C8B-B14F-4D97-AF65-F5344CB8AC3E}">
        <p14:creationId xmlns:p14="http://schemas.microsoft.com/office/powerpoint/2010/main" val="3528397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658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31</cp:revision>
  <dcterms:created xsi:type="dcterms:W3CDTF">2020-09-13T12:34:08Z</dcterms:created>
  <dcterms:modified xsi:type="dcterms:W3CDTF">2020-09-15T04:30:18Z</dcterms:modified>
</cp:coreProperties>
</file>