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EF2E96-1F42-4D34-B926-AB8860D84531}">
  <a:tblStyle styleId="{03EF2E96-1F42-4D34-B926-AB8860D845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c1997cbfd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c1997cbf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0aae767d1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0aae767d1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8c1997cbfd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8c1997cbfd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0aae767d1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0aae767d1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c1997cb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c1997cb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c1997cbfd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c1997cbfd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8c2221473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8c2221473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c2221473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8c2221473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0aae767d1e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0aae767d1e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0aae767d1e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0aae767d1e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aae767d1e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aae767d1e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8c1997cbfd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8c1997cbfd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0aae767d1e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0aae767d1e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https://drive.google.com/file/d/1K7SfnHui-u5wLYU8zgfXyRzhg5sKyHew/view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aae767d1e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0aae767d1e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0aae767d1e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0aae767d1e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c1997cb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c1997cb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c1997cb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c1997cb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c1997cb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8c1997cb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aae767d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aae767d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aae767d1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aae767d1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c1997cbf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c1997cbf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0aae767d1e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0aae767d1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8b8ed53e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8b8ed53e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MANAGEMENT SYSTEM</a:t>
            </a:r>
            <a:endParaRPr/>
          </a:p>
        </p:txBody>
      </p:sp>
      <p:sp>
        <p:nvSpPr>
          <p:cNvPr id="509" name="Google Shape;509;p25"/>
          <p:cNvSpPr txBox="1"/>
          <p:nvPr>
            <p:ph idx="1" type="subTitle"/>
          </p:nvPr>
        </p:nvSpPr>
        <p:spPr>
          <a:xfrm>
            <a:off x="720000" y="3671057"/>
            <a:ext cx="40797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Thanh Trong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4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45" name="Google Shape;845;p34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Project Overview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846" name="Google Shape;846;p34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847" name="Google Shape;847;p34"/>
            <p:cNvSpPr/>
            <p:nvPr/>
          </p:nvSpPr>
          <p:spPr>
            <a:xfrm>
              <a:off x="5612559" y="3034881"/>
              <a:ext cx="2894635" cy="1273649"/>
            </a:xfrm>
            <a:custGeom>
              <a:rect b="b" l="l" r="r" t="t"/>
              <a:pathLst>
                <a:path extrusionOk="0" h="71765" w="163101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5612559" y="2571742"/>
              <a:ext cx="2663066" cy="463157"/>
            </a:xfrm>
            <a:custGeom>
              <a:rect b="b" l="l" r="r" t="t"/>
              <a:pathLst>
                <a:path extrusionOk="0" h="26097" w="150053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6075698" y="1413895"/>
              <a:ext cx="2663066" cy="2894635"/>
            </a:xfrm>
            <a:custGeom>
              <a:rect b="b" l="l" r="r" t="t"/>
              <a:pathLst>
                <a:path extrusionOk="0" h="163101" w="150053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6075698" y="1066541"/>
              <a:ext cx="1796420" cy="463157"/>
            </a:xfrm>
            <a:custGeom>
              <a:rect b="b" l="l" r="r" t="t"/>
              <a:pathLst>
                <a:path extrusionOk="0" h="26097" w="101221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8044038" y="1182326"/>
              <a:ext cx="694726" cy="694726"/>
            </a:xfrm>
            <a:custGeom>
              <a:rect b="b" l="l" r="r" t="t"/>
              <a:pathLst>
                <a:path extrusionOk="0" h="39145" w="39145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7696684" y="834972"/>
              <a:ext cx="1389434" cy="1389434"/>
            </a:xfrm>
            <a:custGeom>
              <a:rect b="b" l="l" r="r" t="t"/>
              <a:pathLst>
                <a:path extrusionOk="0" h="78289" w="78289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624937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6712514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648094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7986146" y="1124433"/>
              <a:ext cx="810511" cy="810511"/>
            </a:xfrm>
            <a:custGeom>
              <a:rect b="b" l="l" r="r" t="t"/>
              <a:pathLst>
                <a:path extrusionOk="0" h="45669" w="45669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6249375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6017806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5786237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6210597" y="1714946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7719844" y="2178085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6712514" y="1703357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6712514" y="193492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6712514" y="216649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6712514" y="2398065"/>
              <a:ext cx="578941" cy="115802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407222" y="2398065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138596" y="3337653"/>
              <a:ext cx="474746" cy="668087"/>
            </a:xfrm>
            <a:custGeom>
              <a:rect b="b" l="l" r="r" t="t"/>
              <a:pathLst>
                <a:path extrusionOk="0" h="37644" w="2675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6274861" y="3337653"/>
              <a:ext cx="474728" cy="668087"/>
            </a:xfrm>
            <a:custGeom>
              <a:rect b="b" l="l" r="r" t="t"/>
              <a:pathLst>
                <a:path extrusionOk="0" h="37644" w="26749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6771560" y="3194662"/>
              <a:ext cx="343325" cy="954088"/>
            </a:xfrm>
            <a:custGeom>
              <a:rect b="b" l="l" r="r" t="t"/>
              <a:pathLst>
                <a:path extrusionOk="0" h="53759" w="19345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5786237" y="367169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5786237" y="320855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5786237" y="344012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86146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7986146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7986146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449284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8449284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449284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5"/>
          <p:cNvSpPr txBox="1"/>
          <p:nvPr>
            <p:ph type="ctrTitle"/>
          </p:nvPr>
        </p:nvSpPr>
        <p:spPr>
          <a:xfrm>
            <a:off x="3014700" y="0"/>
            <a:ext cx="3114600" cy="15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84" name="Google Shape;884;p35"/>
          <p:cNvSpPr txBox="1"/>
          <p:nvPr>
            <p:ph idx="1" type="subTitle"/>
          </p:nvPr>
        </p:nvSpPr>
        <p:spPr>
          <a:xfrm>
            <a:off x="642350" y="1605400"/>
            <a:ext cx="32868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system consist of 3 parts: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The SQL Server Database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The Node.js Webserver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The WPF.NET Desktop App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5" name="Google Shape;8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413" y="1302425"/>
            <a:ext cx="4442049" cy="270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91" name="Google Shape;891;p36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Database and backend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892" name="Google Shape;892;p36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893" name="Google Shape;893;p36"/>
            <p:cNvSpPr/>
            <p:nvPr/>
          </p:nvSpPr>
          <p:spPr>
            <a:xfrm>
              <a:off x="6275090" y="1382992"/>
              <a:ext cx="1862394" cy="2139770"/>
            </a:xfrm>
            <a:custGeom>
              <a:rect b="b" l="l" r="r" t="t"/>
              <a:pathLst>
                <a:path extrusionOk="0" h="176149" w="153315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7860096" y="1382992"/>
              <a:ext cx="277388" cy="277388"/>
            </a:xfrm>
            <a:custGeom>
              <a:rect b="b" l="l" r="r" t="t"/>
              <a:pathLst>
                <a:path extrusionOk="0" h="22835" w="22835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6631716" y="1977369"/>
              <a:ext cx="1228392" cy="1228392"/>
            </a:xfrm>
            <a:custGeom>
              <a:rect b="b" l="l" r="r" t="t"/>
              <a:pathLst>
                <a:path extrusionOk="0" h="101123" w="101123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7622345" y="2730246"/>
              <a:ext cx="1030266" cy="1030266"/>
            </a:xfrm>
            <a:custGeom>
              <a:rect b="b" l="l" r="r" t="t"/>
              <a:pathLst>
                <a:path extrusionOk="0" h="84813" w="84813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7265719" y="1660368"/>
              <a:ext cx="237763" cy="237763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7265719" y="1898118"/>
              <a:ext cx="237763" cy="673640"/>
            </a:xfrm>
            <a:custGeom>
              <a:rect b="b" l="l" r="r" t="t"/>
              <a:pathLst>
                <a:path extrusionOk="0" h="55455" w="19573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6631716" y="1660368"/>
              <a:ext cx="396264" cy="515139"/>
            </a:xfrm>
            <a:custGeom>
              <a:rect b="b" l="l" r="r" t="t"/>
              <a:pathLst>
                <a:path extrusionOk="0" h="42407" w="32621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6671342" y="2175494"/>
              <a:ext cx="317013" cy="922092"/>
            </a:xfrm>
            <a:custGeom>
              <a:rect b="b" l="l" r="r" t="t"/>
              <a:pathLst>
                <a:path extrusionOk="0" h="75908" w="26097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7820471" y="2928372"/>
              <a:ext cx="634014" cy="634014"/>
            </a:xfrm>
            <a:custGeom>
              <a:rect b="b" l="l" r="r" t="t"/>
              <a:pathLst>
                <a:path extrusionOk="0" h="52193" w="52193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7899721" y="2928372"/>
              <a:ext cx="277388" cy="356638"/>
            </a:xfrm>
            <a:custGeom>
              <a:rect b="b" l="l" r="r" t="t"/>
              <a:pathLst>
                <a:path extrusionOk="0" h="29359" w="22835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8058222" y="3166123"/>
              <a:ext cx="158513" cy="158513"/>
            </a:xfrm>
            <a:custGeom>
              <a:rect b="b" l="l" r="r" t="t"/>
              <a:pathLst>
                <a:path extrusionOk="0" h="13049" w="13049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6790217" y="1660368"/>
              <a:ext cx="79262" cy="317013"/>
            </a:xfrm>
            <a:custGeom>
              <a:rect b="b" l="l" r="r" t="t"/>
              <a:pathLst>
                <a:path extrusionOk="0" h="26097" w="6525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6841334" y="2939864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6960209" y="2820988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7079085" y="2702113"/>
              <a:ext cx="135141" cy="135530"/>
            </a:xfrm>
            <a:custGeom>
              <a:rect b="b" l="l" r="r" t="t"/>
              <a:pathLst>
                <a:path extrusionOk="0" h="11157" w="11125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7197960" y="258323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7316835" y="2464362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7435711" y="234548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7554586" y="2226611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6354340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512841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6671342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 txBox="1"/>
          <p:nvPr>
            <p:ph type="title"/>
          </p:nvPr>
        </p:nvSpPr>
        <p:spPr>
          <a:xfrm>
            <a:off x="720000" y="367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920" name="Google Shape;9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25" y="1153498"/>
            <a:ext cx="6964752" cy="37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8"/>
          <p:cNvSpPr txBox="1"/>
          <p:nvPr>
            <p:ph type="title"/>
          </p:nvPr>
        </p:nvSpPr>
        <p:spPr>
          <a:xfrm>
            <a:off x="272650" y="1748225"/>
            <a:ext cx="2030700" cy="13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Webserver package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grpSp>
        <p:nvGrpSpPr>
          <p:cNvPr id="926" name="Google Shape;926;p3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927" name="Google Shape;927;p3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3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933" name="Google Shape;933;p3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8" name="Google Shape;9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001" y="714663"/>
            <a:ext cx="5924575" cy="37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9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4" name="Google Shape;944;p39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Frontend Design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45" name="Google Shape;945;p39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946" name="Google Shape;946;p39"/>
            <p:cNvSpPr/>
            <p:nvPr/>
          </p:nvSpPr>
          <p:spPr>
            <a:xfrm>
              <a:off x="1435250" y="2929250"/>
              <a:ext cx="3180475" cy="2283425"/>
            </a:xfrm>
            <a:custGeom>
              <a:rect b="b" l="l" r="r" t="t"/>
              <a:pathLst>
                <a:path extrusionOk="0" h="91337" w="127219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1484200" y="4046475"/>
              <a:ext cx="472200" cy="456100"/>
            </a:xfrm>
            <a:custGeom>
              <a:rect b="b" l="l" r="r" t="t"/>
              <a:pathLst>
                <a:path extrusionOk="0" h="18244" w="18888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1891950" y="3557800"/>
              <a:ext cx="512950" cy="496250"/>
            </a:xfrm>
            <a:custGeom>
              <a:rect b="b" l="l" r="r" t="t"/>
              <a:pathLst>
                <a:path extrusionOk="0" h="19850" w="20518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615700" y="3663200"/>
              <a:ext cx="1549475" cy="1549475"/>
            </a:xfrm>
            <a:custGeom>
              <a:rect b="b" l="l" r="r" t="t"/>
              <a:pathLst>
                <a:path extrusionOk="0" h="61979" w="61979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310900" y="4886450"/>
              <a:ext cx="1304825" cy="326225"/>
            </a:xfrm>
            <a:custGeom>
              <a:rect b="b" l="l" r="r" t="t"/>
              <a:pathLst>
                <a:path extrusionOk="0" h="13049" w="52193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2413850" y="2684600"/>
              <a:ext cx="489325" cy="733550"/>
            </a:xfrm>
            <a:custGeom>
              <a:rect b="b" l="l" r="r" t="t"/>
              <a:pathLst>
                <a:path extrusionOk="0" h="29342" w="19573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2576950" y="2684600"/>
              <a:ext cx="326225" cy="570875"/>
            </a:xfrm>
            <a:custGeom>
              <a:rect b="b" l="l" r="r" t="t"/>
              <a:pathLst>
                <a:path extrusionOk="0" h="22835" w="13049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1924550" y="4030175"/>
              <a:ext cx="2691175" cy="856300"/>
            </a:xfrm>
            <a:custGeom>
              <a:rect b="b" l="l" r="r" t="t"/>
              <a:pathLst>
                <a:path extrusionOk="0" h="34252" w="107647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3963300" y="3581650"/>
              <a:ext cx="652425" cy="1060175"/>
            </a:xfrm>
            <a:custGeom>
              <a:rect b="b" l="l" r="r" t="t"/>
              <a:pathLst>
                <a:path extrusionOk="0" h="42407" w="26097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186550" y="4152500"/>
              <a:ext cx="489325" cy="489325"/>
            </a:xfrm>
            <a:custGeom>
              <a:rect b="b" l="l" r="r" t="t"/>
              <a:pathLst>
                <a:path extrusionOk="0" h="19573" w="19573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3555550" y="482750"/>
              <a:ext cx="2609625" cy="2772725"/>
            </a:xfrm>
            <a:custGeom>
              <a:rect b="b" l="l" r="r" t="t"/>
              <a:pathLst>
                <a:path extrusionOk="0" h="110909" w="104385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388175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4289500" y="1053600"/>
              <a:ext cx="489325" cy="163125"/>
            </a:xfrm>
            <a:custGeom>
              <a:rect b="b" l="l" r="r" t="t"/>
              <a:pathLst>
                <a:path extrusionOk="0" h="6525" w="19573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494190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3881750" y="13798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4289500" y="1379800"/>
              <a:ext cx="244675" cy="163125"/>
            </a:xfrm>
            <a:custGeom>
              <a:rect b="b" l="l" r="r" t="t"/>
              <a:pathLst>
                <a:path extrusionOk="0" h="6525" w="9787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4697250" y="1379800"/>
              <a:ext cx="897075" cy="163125"/>
            </a:xfrm>
            <a:custGeom>
              <a:rect b="b" l="l" r="r" t="t"/>
              <a:pathLst>
                <a:path extrusionOk="0" h="6525" w="35883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388175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4289500" y="1706000"/>
              <a:ext cx="652425" cy="163125"/>
            </a:xfrm>
            <a:custGeom>
              <a:rect b="b" l="l" r="r" t="t"/>
              <a:pathLst>
                <a:path extrusionOk="0" h="6525" w="26097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10500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388175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4289500" y="2032200"/>
              <a:ext cx="1141725" cy="163125"/>
            </a:xfrm>
            <a:custGeom>
              <a:rect b="b" l="l" r="r" t="t"/>
              <a:pathLst>
                <a:path extrusionOk="0" h="6525" w="45669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559430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38817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4289500" y="2358400"/>
              <a:ext cx="733975" cy="163125"/>
            </a:xfrm>
            <a:custGeom>
              <a:rect b="b" l="l" r="r" t="t"/>
              <a:pathLst>
                <a:path extrusionOk="0" h="6525" w="29359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51865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2413850" y="2358400"/>
              <a:ext cx="652425" cy="733975"/>
            </a:xfrm>
            <a:custGeom>
              <a:rect b="b" l="l" r="r" t="t"/>
              <a:pathLst>
                <a:path extrusionOk="0" h="29359" w="26097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2413850" y="2032200"/>
              <a:ext cx="815525" cy="570875"/>
            </a:xfrm>
            <a:custGeom>
              <a:rect b="b" l="l" r="r" t="t"/>
              <a:pathLst>
                <a:path extrusionOk="0" h="22835" w="32621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7186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396330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42079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0"/>
          <p:cNvSpPr txBox="1"/>
          <p:nvPr>
            <p:ph idx="1" type="subTitle"/>
          </p:nvPr>
        </p:nvSpPr>
        <p:spPr>
          <a:xfrm>
            <a:off x="1630200" y="224040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 Data</a:t>
            </a:r>
            <a:endParaRPr sz="2800"/>
          </a:p>
        </p:txBody>
      </p:sp>
      <p:sp>
        <p:nvSpPr>
          <p:cNvPr id="982" name="Google Shape;982;p40"/>
          <p:cNvSpPr txBox="1"/>
          <p:nvPr>
            <p:ph type="title"/>
          </p:nvPr>
        </p:nvSpPr>
        <p:spPr>
          <a:xfrm>
            <a:off x="-14700" y="-20412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solidFill>
                  <a:schemeClr val="accent1"/>
                </a:solidFill>
              </a:rPr>
              <a:t>C</a:t>
            </a:r>
            <a:r>
              <a:rPr lang="en" sz="7700">
                <a:solidFill>
                  <a:schemeClr val="accent2"/>
                </a:solidFill>
              </a:rPr>
              <a:t>l</a:t>
            </a:r>
            <a:r>
              <a:rPr lang="en" sz="7700">
                <a:solidFill>
                  <a:schemeClr val="accent3"/>
                </a:solidFill>
              </a:rPr>
              <a:t>ass </a:t>
            </a:r>
            <a:r>
              <a:rPr lang="en" sz="7700">
                <a:solidFill>
                  <a:schemeClr val="accent4"/>
                </a:solidFill>
              </a:rPr>
              <a:t>D</a:t>
            </a:r>
            <a:r>
              <a:rPr lang="en" sz="7700">
                <a:solidFill>
                  <a:schemeClr val="accent5"/>
                </a:solidFill>
              </a:rPr>
              <a:t>iagram</a:t>
            </a:r>
            <a:endParaRPr sz="7700">
              <a:solidFill>
                <a:schemeClr val="accent5"/>
              </a:solidFill>
            </a:endParaRPr>
          </a:p>
        </p:txBody>
      </p:sp>
      <p:pic>
        <p:nvPicPr>
          <p:cNvPr id="983" name="Google Shape;9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125" y="593438"/>
            <a:ext cx="2876849" cy="39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1"/>
          <p:cNvSpPr txBox="1"/>
          <p:nvPr>
            <p:ph type="title"/>
          </p:nvPr>
        </p:nvSpPr>
        <p:spPr>
          <a:xfrm>
            <a:off x="3602775" y="-20412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</a:t>
            </a:r>
            <a:r>
              <a:rPr lang="en">
                <a:solidFill>
                  <a:schemeClr val="accent2"/>
                </a:solidFill>
              </a:rPr>
              <a:t>l</a:t>
            </a:r>
            <a:r>
              <a:rPr lang="en">
                <a:solidFill>
                  <a:schemeClr val="accent3"/>
                </a:solidFill>
              </a:rPr>
              <a:t>ass </a:t>
            </a:r>
            <a:r>
              <a:rPr lang="en">
                <a:solidFill>
                  <a:schemeClr val="accent4"/>
                </a:solidFill>
              </a:rPr>
              <a:t>D</a:t>
            </a:r>
            <a:r>
              <a:rPr lang="en">
                <a:solidFill>
                  <a:schemeClr val="accent5"/>
                </a:solidFill>
              </a:rPr>
              <a:t>iagram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89" name="Google Shape;989;p41"/>
          <p:cNvSpPr txBox="1"/>
          <p:nvPr>
            <p:ph idx="4294967295" type="title"/>
          </p:nvPr>
        </p:nvSpPr>
        <p:spPr>
          <a:xfrm>
            <a:off x="6790625" y="1100400"/>
            <a:ext cx="2149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WPF Client</a:t>
            </a:r>
            <a:endParaRPr/>
          </a:p>
        </p:txBody>
      </p:sp>
      <p:pic>
        <p:nvPicPr>
          <p:cNvPr id="990" name="Google Shape;9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63" y="1638325"/>
            <a:ext cx="7984876" cy="308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5" name="Google Shape;995;p4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1139125"/>
            <a:ext cx="6228027" cy="40234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96" name="Google Shape;996;p42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580826" y="0"/>
            <a:ext cx="6563175" cy="4261340"/>
          </a:xfrm>
          <a:prstGeom prst="rect">
            <a:avLst/>
          </a:prstGeom>
          <a:noFill/>
          <a:ln>
            <a:noFill/>
          </a:ln>
          <a:effectLst>
            <a:outerShdw blurRad="600075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97" name="Google Shape;997;p42"/>
          <p:cNvSpPr txBox="1"/>
          <p:nvPr>
            <p:ph type="title"/>
          </p:nvPr>
        </p:nvSpPr>
        <p:spPr>
          <a:xfrm>
            <a:off x="138800" y="81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</a:t>
            </a:r>
            <a:endParaRPr/>
          </a:p>
        </p:txBody>
      </p:sp>
      <p:sp>
        <p:nvSpPr>
          <p:cNvPr id="998" name="Google Shape;998;p42"/>
          <p:cNvSpPr txBox="1"/>
          <p:nvPr>
            <p:ph idx="4" type="subTitle"/>
          </p:nvPr>
        </p:nvSpPr>
        <p:spPr>
          <a:xfrm>
            <a:off x="3930900" y="437401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PAGE</a:t>
            </a:r>
            <a:endParaRPr/>
          </a:p>
        </p:txBody>
      </p:sp>
      <p:pic>
        <p:nvPicPr>
          <p:cNvPr id="999" name="Google Shape;99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6874" y="777198"/>
            <a:ext cx="5530249" cy="35891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42"/>
          <p:cNvGrpSpPr/>
          <p:nvPr/>
        </p:nvGrpSpPr>
        <p:grpSpPr>
          <a:xfrm flipH="1" rot="10800000">
            <a:off x="6797237" y="826340"/>
            <a:ext cx="539885" cy="389750"/>
            <a:chOff x="-77" y="3784091"/>
            <a:chExt cx="1880477" cy="1357541"/>
          </a:xfrm>
        </p:grpSpPr>
        <p:sp>
          <p:nvSpPr>
            <p:cNvPr id="1001" name="Google Shape;1001;p4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3"/>
          <p:cNvSpPr txBox="1"/>
          <p:nvPr>
            <p:ph type="title"/>
          </p:nvPr>
        </p:nvSpPr>
        <p:spPr>
          <a:xfrm>
            <a:off x="2214600" y="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SEQUENCE DIAGRAM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009" name="Google Shape;10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26" y="618138"/>
            <a:ext cx="5519350" cy="390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43"/>
          <p:cNvSpPr txBox="1"/>
          <p:nvPr>
            <p:ph idx="4294967295" type="subTitle"/>
          </p:nvPr>
        </p:nvSpPr>
        <p:spPr>
          <a:xfrm>
            <a:off x="4011000" y="452537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LOG 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6"/>
          <p:cNvSpPr txBox="1"/>
          <p:nvPr>
            <p:ph type="title"/>
          </p:nvPr>
        </p:nvSpPr>
        <p:spPr>
          <a:xfrm>
            <a:off x="1903200" y="422413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ABOUT US</a:t>
            </a:r>
            <a:endParaRPr sz="5000"/>
          </a:p>
        </p:txBody>
      </p:sp>
      <p:sp>
        <p:nvSpPr>
          <p:cNvPr id="698" name="Google Shape;698;p26"/>
          <p:cNvSpPr txBox="1"/>
          <p:nvPr>
            <p:ph idx="1" type="body"/>
          </p:nvPr>
        </p:nvSpPr>
        <p:spPr>
          <a:xfrm>
            <a:off x="2524200" y="1853275"/>
            <a:ext cx="40956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Group 15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Phung Thanh Tu 	– 19522455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 Thanh Tuan 	– 19522467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Pham Hieu Vy 		– 19520358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4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16" name="Google Shape;1016;p44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Summary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017" name="Google Shape;1017;p44"/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1018" name="Google Shape;1018;p44"/>
            <p:cNvSpPr/>
            <p:nvPr/>
          </p:nvSpPr>
          <p:spPr>
            <a:xfrm>
              <a:off x="1809575" y="238125"/>
              <a:ext cx="3981275" cy="5219200"/>
            </a:xfrm>
            <a:custGeom>
              <a:rect b="b" l="l" r="r" t="t"/>
              <a:pathLst>
                <a:path extrusionOk="0" h="208768" w="159251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>
              <a:off x="3805900" y="238125"/>
              <a:ext cx="1984950" cy="5219200"/>
            </a:xfrm>
            <a:custGeom>
              <a:rect b="b" l="l" r="r" t="t"/>
              <a:pathLst>
                <a:path extrusionOk="0" h="208768" w="79398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4828550" y="238125"/>
              <a:ext cx="962300" cy="990850"/>
            </a:xfrm>
            <a:custGeom>
              <a:rect b="b" l="l" r="r" t="t"/>
              <a:pathLst>
                <a:path extrusionOk="0" h="39634" w="38492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4828550" y="238125"/>
              <a:ext cx="962300" cy="990850"/>
            </a:xfrm>
            <a:custGeom>
              <a:rect b="b" l="l" r="r" t="t"/>
              <a:pathLst>
                <a:path extrusionOk="0" h="39634" w="38492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2479925" y="1950650"/>
              <a:ext cx="2654450" cy="1450800"/>
            </a:xfrm>
            <a:custGeom>
              <a:rect b="b" l="l" r="r" t="t"/>
              <a:pathLst>
                <a:path extrusionOk="0" h="58032" w="106178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2483175" y="3714575"/>
              <a:ext cx="2662625" cy="305025"/>
            </a:xfrm>
            <a:custGeom>
              <a:rect b="b" l="l" r="r" t="t"/>
              <a:pathLst>
                <a:path extrusionOk="0" h="12201" w="106505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2483175" y="4326200"/>
              <a:ext cx="2662625" cy="305025"/>
            </a:xfrm>
            <a:custGeom>
              <a:rect b="b" l="l" r="r" t="t"/>
              <a:pathLst>
                <a:path extrusionOk="0" h="12201" w="106505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3815700" y="1950650"/>
              <a:ext cx="1318675" cy="1450800"/>
            </a:xfrm>
            <a:custGeom>
              <a:rect b="b" l="l" r="r" t="t"/>
              <a:pathLst>
                <a:path extrusionOk="0" h="58032" w="52747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3815700" y="3714575"/>
              <a:ext cx="1330100" cy="305025"/>
            </a:xfrm>
            <a:custGeom>
              <a:rect b="b" l="l" r="r" t="t"/>
              <a:pathLst>
                <a:path extrusionOk="0" h="12201" w="53204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3815700" y="4326200"/>
              <a:ext cx="1330100" cy="305025"/>
            </a:xfrm>
            <a:custGeom>
              <a:rect b="b" l="l" r="r" t="t"/>
              <a:pathLst>
                <a:path extrusionOk="0" h="12201" w="53204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033" name="Google Shape;1033;p45"/>
          <p:cNvSpPr txBox="1"/>
          <p:nvPr>
            <p:ph idx="1" type="body"/>
          </p:nvPr>
        </p:nvSpPr>
        <p:spPr>
          <a:xfrm>
            <a:off x="5238275" y="2401350"/>
            <a:ext cx="25893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Download Installer in the link in the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Open the installer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Follow Installer’s instruction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5"/>
          <p:cNvSpPr txBox="1"/>
          <p:nvPr>
            <p:ph idx="2" type="body"/>
          </p:nvPr>
        </p:nvSpPr>
        <p:spPr>
          <a:xfrm>
            <a:off x="688800" y="2401350"/>
            <a:ext cx="3721200" cy="19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.NET Framework v5.0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Window 7/10/11 64 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At least 1GB or RAM, 5GB of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Internet connection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5"/>
          <p:cNvSpPr txBox="1"/>
          <p:nvPr>
            <p:ph idx="3" type="title"/>
          </p:nvPr>
        </p:nvSpPr>
        <p:spPr>
          <a:xfrm>
            <a:off x="1760460" y="111270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</a:t>
            </a:r>
            <a:endParaRPr/>
          </a:p>
        </p:txBody>
      </p:sp>
      <p:sp>
        <p:nvSpPr>
          <p:cNvPr id="1036" name="Google Shape;1036;p45"/>
          <p:cNvSpPr txBox="1"/>
          <p:nvPr>
            <p:ph type="title"/>
          </p:nvPr>
        </p:nvSpPr>
        <p:spPr>
          <a:xfrm>
            <a:off x="5238285" y="111270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6"/>
          <p:cNvSpPr txBox="1"/>
          <p:nvPr>
            <p:ph type="title"/>
          </p:nvPr>
        </p:nvSpPr>
        <p:spPr>
          <a:xfrm>
            <a:off x="4939700" y="894175"/>
            <a:ext cx="28572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Update</a:t>
            </a:r>
            <a:endParaRPr/>
          </a:p>
        </p:txBody>
      </p:sp>
      <p:sp>
        <p:nvSpPr>
          <p:cNvPr id="1042" name="Google Shape;1042;p46"/>
          <p:cNvSpPr txBox="1"/>
          <p:nvPr>
            <p:ph idx="1" type="body"/>
          </p:nvPr>
        </p:nvSpPr>
        <p:spPr>
          <a:xfrm>
            <a:off x="4939700" y="1978450"/>
            <a:ext cx="38859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</a:t>
            </a:r>
            <a:r>
              <a:rPr lang="en" sz="1700"/>
              <a:t>Security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User Interface 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More feature 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Refactor and Optimize current source code 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- Fix current existing bugs.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043" name="Google Shape;1043;p46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1044" name="Google Shape;1044;p46"/>
            <p:cNvSpPr/>
            <p:nvPr/>
          </p:nvSpPr>
          <p:spPr>
            <a:xfrm>
              <a:off x="-3137650" y="2787000"/>
              <a:ext cx="291450" cy="257575"/>
            </a:xfrm>
            <a:custGeom>
              <a:rect b="b" l="l" r="r" t="t"/>
              <a:pathLst>
                <a:path extrusionOk="0" h="10303" w="11658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-3104575" y="28208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-306990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-3035250" y="28208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-3002175" y="2820875"/>
              <a:ext cx="121325" cy="17350"/>
            </a:xfrm>
            <a:custGeom>
              <a:rect b="b" l="l" r="r" t="t"/>
              <a:pathLst>
                <a:path extrusionOk="0" h="694" w="4853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-2948625" y="2907300"/>
              <a:ext cx="52025" cy="85300"/>
            </a:xfrm>
            <a:custGeom>
              <a:rect b="b" l="l" r="r" t="t"/>
              <a:pathLst>
                <a:path extrusionOk="0" h="3412" w="2081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-3088025" y="2907300"/>
              <a:ext cx="53575" cy="85300"/>
            </a:xfrm>
            <a:custGeom>
              <a:rect b="b" l="l" r="r" t="t"/>
              <a:pathLst>
                <a:path extrusionOk="0" h="3412" w="2143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-3019500" y="2888975"/>
              <a:ext cx="54375" cy="119400"/>
            </a:xfrm>
            <a:custGeom>
              <a:rect b="b" l="l" r="r" t="t"/>
              <a:pathLst>
                <a:path extrusionOk="0" h="4776" w="2175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053" name="Google Shape;1053;p4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4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059" name="Google Shape;1059;p4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" name="Google Shape;1068;p47"/>
          <p:cNvGraphicFramePr/>
          <p:nvPr/>
        </p:nvGraphicFramePr>
        <p:xfrm>
          <a:off x="487525" y="154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{03EF2E96-1F42-4D34-B926-AB8860D84531}</a:tableStyleId>
              </a:tblPr>
              <a:tblGrid>
                <a:gridCol w="2722975"/>
                <a:gridCol w="2722975"/>
                <a:gridCol w="2722975"/>
              </a:tblGrid>
              <a:tr h="159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Phung Thanh Tu</a:t>
                      </a:r>
                      <a:endParaRPr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19522455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Project Manager, Team Leader, Backend Developer, Write Backend Documentation, Support Team member to fix bug or to accomplish the features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Le Thanh Tuan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19522467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Frontend Developer, Design UI, Frontend Tester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Pham Hieu Vy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19520358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Write Documentation, Design and Develop Database, Test API and Database.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9" name="Google Shape;1069;p47"/>
          <p:cNvGraphicFramePr/>
          <p:nvPr/>
        </p:nvGraphicFramePr>
        <p:xfrm>
          <a:off x="487525" y="111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{03EF2E96-1F42-4D34-B926-AB8860D84531}</a:tableStyleId>
              </a:tblPr>
              <a:tblGrid>
                <a:gridCol w="2722975"/>
                <a:gridCol w="2722975"/>
                <a:gridCol w="2722975"/>
              </a:tblGrid>
              <a:tr h="42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>
                        <a:solidFill>
                          <a:schemeClr val="accen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CODE</a:t>
                      </a:r>
                      <a:endParaRPr>
                        <a:solidFill>
                          <a:schemeClr val="accent2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TASK</a:t>
                      </a:r>
                      <a:endParaRPr>
                        <a:solidFill>
                          <a:schemeClr val="accent6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0" name="Google Shape;1070;p47"/>
          <p:cNvSpPr txBox="1"/>
          <p:nvPr>
            <p:ph idx="4294967295" type="title"/>
          </p:nvPr>
        </p:nvSpPr>
        <p:spPr>
          <a:xfrm>
            <a:off x="77715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ASSIGNMENT</a:t>
            </a:r>
            <a:endParaRPr/>
          </a:p>
        </p:txBody>
      </p:sp>
      <p:grpSp>
        <p:nvGrpSpPr>
          <p:cNvPr id="1071" name="Google Shape;1071;p47"/>
          <p:cNvGrpSpPr/>
          <p:nvPr/>
        </p:nvGrpSpPr>
        <p:grpSpPr>
          <a:xfrm>
            <a:off x="4398220" y="769350"/>
            <a:ext cx="347569" cy="347569"/>
            <a:chOff x="4685050" y="1945825"/>
            <a:chExt cx="294575" cy="294575"/>
          </a:xfrm>
        </p:grpSpPr>
        <p:sp>
          <p:nvSpPr>
            <p:cNvPr id="1072" name="Google Shape;1072;p47"/>
            <p:cNvSpPr/>
            <p:nvPr/>
          </p:nvSpPr>
          <p:spPr>
            <a:xfrm>
              <a:off x="4720475" y="2086025"/>
              <a:ext cx="104775" cy="121300"/>
            </a:xfrm>
            <a:custGeom>
              <a:rect b="b" l="l" r="r" t="t"/>
              <a:pathLst>
                <a:path extrusionOk="0" h="4852" w="4191">
                  <a:moveTo>
                    <a:pt x="2017" y="693"/>
                  </a:moveTo>
                  <a:cubicBezTo>
                    <a:pt x="2427" y="693"/>
                    <a:pt x="2742" y="1008"/>
                    <a:pt x="2742" y="1386"/>
                  </a:cubicBezTo>
                  <a:cubicBezTo>
                    <a:pt x="2742" y="1796"/>
                    <a:pt x="2427" y="2111"/>
                    <a:pt x="2017" y="2111"/>
                  </a:cubicBezTo>
                  <a:cubicBezTo>
                    <a:pt x="1639" y="2111"/>
                    <a:pt x="1324" y="1796"/>
                    <a:pt x="1324" y="1386"/>
                  </a:cubicBezTo>
                  <a:cubicBezTo>
                    <a:pt x="1324" y="1008"/>
                    <a:pt x="1639" y="693"/>
                    <a:pt x="2017" y="693"/>
                  </a:cubicBezTo>
                  <a:close/>
                  <a:moveTo>
                    <a:pt x="2017" y="2772"/>
                  </a:moveTo>
                  <a:cubicBezTo>
                    <a:pt x="2773" y="2772"/>
                    <a:pt x="3403" y="3403"/>
                    <a:pt x="3403" y="4127"/>
                  </a:cubicBezTo>
                  <a:lnTo>
                    <a:pt x="631" y="4127"/>
                  </a:lnTo>
                  <a:cubicBezTo>
                    <a:pt x="631" y="3403"/>
                    <a:pt x="1261" y="2772"/>
                    <a:pt x="2017" y="2772"/>
                  </a:cubicBezTo>
                  <a:close/>
                  <a:moveTo>
                    <a:pt x="2049" y="0"/>
                  </a:moveTo>
                  <a:cubicBezTo>
                    <a:pt x="1324" y="0"/>
                    <a:pt x="694" y="630"/>
                    <a:pt x="694" y="1386"/>
                  </a:cubicBezTo>
                  <a:cubicBezTo>
                    <a:pt x="694" y="1733"/>
                    <a:pt x="851" y="2111"/>
                    <a:pt x="1072" y="2331"/>
                  </a:cubicBezTo>
                  <a:cubicBezTo>
                    <a:pt x="442" y="2678"/>
                    <a:pt x="1" y="3340"/>
                    <a:pt x="1" y="4127"/>
                  </a:cubicBezTo>
                  <a:lnTo>
                    <a:pt x="1" y="4505"/>
                  </a:lnTo>
                  <a:cubicBezTo>
                    <a:pt x="1" y="4694"/>
                    <a:pt x="158" y="4852"/>
                    <a:pt x="379" y="4852"/>
                  </a:cubicBezTo>
                  <a:lnTo>
                    <a:pt x="3844" y="4852"/>
                  </a:lnTo>
                  <a:cubicBezTo>
                    <a:pt x="4033" y="4852"/>
                    <a:pt x="4191" y="4694"/>
                    <a:pt x="4191" y="4505"/>
                  </a:cubicBezTo>
                  <a:lnTo>
                    <a:pt x="4191" y="4127"/>
                  </a:lnTo>
                  <a:cubicBezTo>
                    <a:pt x="4096" y="3340"/>
                    <a:pt x="3687" y="2678"/>
                    <a:pt x="3057" y="2331"/>
                  </a:cubicBezTo>
                  <a:cubicBezTo>
                    <a:pt x="3277" y="2111"/>
                    <a:pt x="3435" y="1733"/>
                    <a:pt x="3435" y="1386"/>
                  </a:cubicBezTo>
                  <a:cubicBezTo>
                    <a:pt x="3435" y="630"/>
                    <a:pt x="2805" y="0"/>
                    <a:pt x="204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4685050" y="1945825"/>
              <a:ext cx="294575" cy="294575"/>
            </a:xfrm>
            <a:custGeom>
              <a:rect b="b" l="l" r="r" t="t"/>
              <a:pathLst>
                <a:path extrusionOk="0" h="11783" w="11783">
                  <a:moveTo>
                    <a:pt x="6900" y="693"/>
                  </a:moveTo>
                  <a:lnTo>
                    <a:pt x="6900" y="1418"/>
                  </a:lnTo>
                  <a:lnTo>
                    <a:pt x="4820" y="1418"/>
                  </a:lnTo>
                  <a:lnTo>
                    <a:pt x="4820" y="693"/>
                  </a:lnTo>
                  <a:close/>
                  <a:moveTo>
                    <a:pt x="7215" y="2111"/>
                  </a:moveTo>
                  <a:cubicBezTo>
                    <a:pt x="7404" y="2111"/>
                    <a:pt x="7561" y="2269"/>
                    <a:pt x="7561" y="2458"/>
                  </a:cubicBezTo>
                  <a:cubicBezTo>
                    <a:pt x="7561" y="2678"/>
                    <a:pt x="7404" y="2836"/>
                    <a:pt x="7215" y="2836"/>
                  </a:cubicBezTo>
                  <a:lnTo>
                    <a:pt x="4474" y="2836"/>
                  </a:lnTo>
                  <a:cubicBezTo>
                    <a:pt x="4253" y="2836"/>
                    <a:pt x="4096" y="2678"/>
                    <a:pt x="4096" y="2458"/>
                  </a:cubicBezTo>
                  <a:cubicBezTo>
                    <a:pt x="4096" y="2269"/>
                    <a:pt x="4316" y="2111"/>
                    <a:pt x="4474" y="2111"/>
                  </a:cubicBezTo>
                  <a:close/>
                  <a:moveTo>
                    <a:pt x="6900" y="3497"/>
                  </a:moveTo>
                  <a:lnTo>
                    <a:pt x="6900" y="4568"/>
                  </a:lnTo>
                  <a:cubicBezTo>
                    <a:pt x="6900" y="4757"/>
                    <a:pt x="6742" y="4915"/>
                    <a:pt x="6553" y="4915"/>
                  </a:cubicBezTo>
                  <a:lnTo>
                    <a:pt x="5167" y="4915"/>
                  </a:lnTo>
                  <a:cubicBezTo>
                    <a:pt x="4978" y="4915"/>
                    <a:pt x="4820" y="4757"/>
                    <a:pt x="4820" y="4568"/>
                  </a:cubicBezTo>
                  <a:lnTo>
                    <a:pt x="4820" y="3497"/>
                  </a:lnTo>
                  <a:close/>
                  <a:moveTo>
                    <a:pt x="10775" y="4883"/>
                  </a:moveTo>
                  <a:cubicBezTo>
                    <a:pt x="10964" y="4883"/>
                    <a:pt x="11121" y="5041"/>
                    <a:pt x="11121" y="5230"/>
                  </a:cubicBezTo>
                  <a:lnTo>
                    <a:pt x="11121" y="10775"/>
                  </a:lnTo>
                  <a:cubicBezTo>
                    <a:pt x="11121" y="10964"/>
                    <a:pt x="10964" y="11121"/>
                    <a:pt x="10775" y="11121"/>
                  </a:cubicBezTo>
                  <a:lnTo>
                    <a:pt x="1008" y="11121"/>
                  </a:lnTo>
                  <a:cubicBezTo>
                    <a:pt x="788" y="11121"/>
                    <a:pt x="630" y="10964"/>
                    <a:pt x="630" y="10775"/>
                  </a:cubicBezTo>
                  <a:lnTo>
                    <a:pt x="630" y="5230"/>
                  </a:lnTo>
                  <a:cubicBezTo>
                    <a:pt x="630" y="5041"/>
                    <a:pt x="788" y="4883"/>
                    <a:pt x="1008" y="4883"/>
                  </a:cubicBezTo>
                  <a:lnTo>
                    <a:pt x="4190" y="4883"/>
                  </a:lnTo>
                  <a:cubicBezTo>
                    <a:pt x="4348" y="5261"/>
                    <a:pt x="4694" y="5577"/>
                    <a:pt x="5167" y="5577"/>
                  </a:cubicBezTo>
                  <a:lnTo>
                    <a:pt x="6553" y="5577"/>
                  </a:lnTo>
                  <a:cubicBezTo>
                    <a:pt x="6994" y="5577"/>
                    <a:pt x="7372" y="5293"/>
                    <a:pt x="7530" y="4883"/>
                  </a:cubicBezTo>
                  <a:close/>
                  <a:moveTo>
                    <a:pt x="4505" y="0"/>
                  </a:moveTo>
                  <a:cubicBezTo>
                    <a:pt x="4316" y="0"/>
                    <a:pt x="4159" y="158"/>
                    <a:pt x="4159" y="347"/>
                  </a:cubicBezTo>
                  <a:lnTo>
                    <a:pt x="4159" y="1449"/>
                  </a:lnTo>
                  <a:cubicBezTo>
                    <a:pt x="3749" y="1607"/>
                    <a:pt x="3434" y="1953"/>
                    <a:pt x="3434" y="2426"/>
                  </a:cubicBezTo>
                  <a:cubicBezTo>
                    <a:pt x="3434" y="2867"/>
                    <a:pt x="3718" y="3245"/>
                    <a:pt x="4159" y="3403"/>
                  </a:cubicBezTo>
                  <a:lnTo>
                    <a:pt x="4159" y="4190"/>
                  </a:lnTo>
                  <a:lnTo>
                    <a:pt x="1040" y="4190"/>
                  </a:lnTo>
                  <a:cubicBezTo>
                    <a:pt x="441" y="4190"/>
                    <a:pt x="0" y="4663"/>
                    <a:pt x="0" y="5230"/>
                  </a:cubicBezTo>
                  <a:lnTo>
                    <a:pt x="0" y="10775"/>
                  </a:lnTo>
                  <a:cubicBezTo>
                    <a:pt x="0" y="11373"/>
                    <a:pt x="473" y="11783"/>
                    <a:pt x="1040" y="11783"/>
                  </a:cubicBezTo>
                  <a:lnTo>
                    <a:pt x="10775" y="11783"/>
                  </a:lnTo>
                  <a:cubicBezTo>
                    <a:pt x="11342" y="11783"/>
                    <a:pt x="11783" y="11310"/>
                    <a:pt x="11783" y="10775"/>
                  </a:cubicBezTo>
                  <a:lnTo>
                    <a:pt x="11783" y="5230"/>
                  </a:lnTo>
                  <a:cubicBezTo>
                    <a:pt x="11783" y="4663"/>
                    <a:pt x="11342" y="4190"/>
                    <a:pt x="10775" y="4190"/>
                  </a:cubicBezTo>
                  <a:lnTo>
                    <a:pt x="7624" y="4190"/>
                  </a:lnTo>
                  <a:lnTo>
                    <a:pt x="7624" y="3403"/>
                  </a:lnTo>
                  <a:cubicBezTo>
                    <a:pt x="8002" y="3245"/>
                    <a:pt x="8317" y="2899"/>
                    <a:pt x="8317" y="2426"/>
                  </a:cubicBezTo>
                  <a:cubicBezTo>
                    <a:pt x="8317" y="1985"/>
                    <a:pt x="8034" y="1607"/>
                    <a:pt x="7624" y="1449"/>
                  </a:cubicBezTo>
                  <a:lnTo>
                    <a:pt x="7624" y="347"/>
                  </a:lnTo>
                  <a:cubicBezTo>
                    <a:pt x="7624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4840200" y="2103350"/>
              <a:ext cx="104775" cy="17350"/>
            </a:xfrm>
            <a:custGeom>
              <a:rect b="b" l="l" r="r" t="t"/>
              <a:pathLst>
                <a:path extrusionOk="0" h="694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844" y="693"/>
                  </a:lnTo>
                  <a:cubicBezTo>
                    <a:pt x="4033" y="693"/>
                    <a:pt x="4191" y="536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840200" y="2137200"/>
              <a:ext cx="104775" cy="18150"/>
            </a:xfrm>
            <a:custGeom>
              <a:rect b="b" l="l" r="r" t="t"/>
              <a:pathLst>
                <a:path extrusionOk="0" h="726" w="4191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8"/>
                    <a:pt x="4191" y="379"/>
                  </a:cubicBezTo>
                  <a:cubicBezTo>
                    <a:pt x="4191" y="158"/>
                    <a:pt x="4033" y="1"/>
                    <a:pt x="38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840200" y="2171875"/>
              <a:ext cx="104775" cy="18125"/>
            </a:xfrm>
            <a:custGeom>
              <a:rect b="b" l="l" r="r" t="t"/>
              <a:pathLst>
                <a:path extrusionOk="0" h="725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844" y="725"/>
                  </a:lnTo>
                  <a:cubicBezTo>
                    <a:pt x="4033" y="725"/>
                    <a:pt x="4191" y="567"/>
                    <a:pt x="4191" y="347"/>
                  </a:cubicBezTo>
                  <a:cubicBezTo>
                    <a:pt x="4191" y="158"/>
                    <a:pt x="4033" y="0"/>
                    <a:pt x="38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7128890" y="766086"/>
            <a:ext cx="353180" cy="354107"/>
            <a:chOff x="-25104475" y="2340425"/>
            <a:chExt cx="295375" cy="296150"/>
          </a:xfrm>
        </p:grpSpPr>
        <p:sp>
          <p:nvSpPr>
            <p:cNvPr id="1078" name="Google Shape;1078;p47"/>
            <p:cNvSpPr/>
            <p:nvPr/>
          </p:nvSpPr>
          <p:spPr>
            <a:xfrm>
              <a:off x="-25104475" y="2340425"/>
              <a:ext cx="225275" cy="296150"/>
            </a:xfrm>
            <a:custGeom>
              <a:rect b="b" l="l" r="r" t="t"/>
              <a:pathLst>
                <a:path extrusionOk="0" h="11846" w="9011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-25001300" y="23750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-25070600" y="2444375"/>
              <a:ext cx="87450" cy="86675"/>
            </a:xfrm>
            <a:custGeom>
              <a:rect b="b" l="l" r="r" t="t"/>
              <a:pathLst>
                <a:path extrusionOk="0" h="3467" w="3498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-24966650" y="24790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-24966650" y="244437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-24966650" y="2513700"/>
              <a:ext cx="52025" cy="17350"/>
            </a:xfrm>
            <a:custGeom>
              <a:rect b="b" l="l" r="r" t="t"/>
              <a:pathLst>
                <a:path extrusionOk="0" h="694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-25071400" y="2549125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-25071400" y="2583800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-24862675" y="2375850"/>
              <a:ext cx="53575" cy="260725"/>
            </a:xfrm>
            <a:custGeom>
              <a:rect b="b" l="l" r="r" t="t"/>
              <a:pathLst>
                <a:path extrusionOk="0" h="10429" w="2143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6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1646130" y="759644"/>
            <a:ext cx="368987" cy="366992"/>
            <a:chOff x="-64401400" y="1914475"/>
            <a:chExt cx="319000" cy="317275"/>
          </a:xfrm>
        </p:grpSpPr>
        <p:sp>
          <p:nvSpPr>
            <p:cNvPr id="1088" name="Google Shape;1088;p47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8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>
                <a:solidFill>
                  <a:schemeClr val="accent6"/>
                </a:solidFill>
              </a:rPr>
              <a:t>S</a:t>
            </a:r>
            <a:endParaRPr/>
          </a:p>
        </p:txBody>
      </p:sp>
      <p:sp>
        <p:nvSpPr>
          <p:cNvPr id="1096" name="Google Shape;1096;p48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Do you have any questions?</a:t>
            </a:r>
            <a:endParaRPr sz="2000"/>
          </a:p>
        </p:txBody>
      </p:sp>
      <p:sp>
        <p:nvSpPr>
          <p:cNvPr id="1097" name="Google Shape;1097;p48"/>
          <p:cNvSpPr/>
          <p:nvPr/>
        </p:nvSpPr>
        <p:spPr>
          <a:xfrm>
            <a:off x="11865675" y="1028350"/>
            <a:ext cx="40050" cy="12525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04" name="Google Shape;704;p27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705" name="Google Shape;705;p27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6" name="Google Shape;706;p27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Purpose, target customer, document update history</a:t>
            </a:r>
            <a:endParaRPr/>
          </a:p>
        </p:txBody>
      </p:sp>
      <p:sp>
        <p:nvSpPr>
          <p:cNvPr id="707" name="Google Shape;707;p27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708" name="Google Shape;708;p27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9" name="Google Shape;709;p27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Functional, non- functional, use case diagram</a:t>
            </a:r>
            <a:endParaRPr/>
          </a:p>
        </p:txBody>
      </p:sp>
      <p:sp>
        <p:nvSpPr>
          <p:cNvPr id="710" name="Google Shape;710;p27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11" name="Google Shape;711;p27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2" name="Google Shape;712;p27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structure and specification</a:t>
            </a:r>
            <a:endParaRPr/>
          </a:p>
        </p:txBody>
      </p:sp>
      <p:sp>
        <p:nvSpPr>
          <p:cNvPr id="713" name="Google Shape;713;p27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backend</a:t>
            </a:r>
            <a:endParaRPr/>
          </a:p>
        </p:txBody>
      </p:sp>
      <p:sp>
        <p:nvSpPr>
          <p:cNvPr id="714" name="Google Shape;714;p27"/>
          <p:cNvSpPr txBox="1"/>
          <p:nvPr>
            <p:ph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5" name="Google Shape;715;p27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ERD,  web server design</a:t>
            </a:r>
            <a:endParaRPr/>
          </a:p>
        </p:txBody>
      </p:sp>
      <p:sp>
        <p:nvSpPr>
          <p:cNvPr id="716" name="Google Shape;716;p27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Design</a:t>
            </a:r>
            <a:endParaRPr/>
          </a:p>
        </p:txBody>
      </p:sp>
      <p:sp>
        <p:nvSpPr>
          <p:cNvPr id="717" name="Google Shape;717;p27"/>
          <p:cNvSpPr txBox="1"/>
          <p:nvPr>
            <p:ph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8" name="Google Shape;718;p27"/>
          <p:cNvSpPr txBox="1"/>
          <p:nvPr>
            <p:ph idx="18" type="subTitle"/>
          </p:nvPr>
        </p:nvSpPr>
        <p:spPr>
          <a:xfrm>
            <a:off x="3413750" y="3771574"/>
            <a:ext cx="23169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diagram, User Interface design, and sequence diagram</a:t>
            </a:r>
            <a:endParaRPr/>
          </a:p>
        </p:txBody>
      </p:sp>
      <p:sp>
        <p:nvSpPr>
          <p:cNvPr id="719" name="Google Shape;719;p27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20" name="Google Shape;720;p27"/>
          <p:cNvSpPr txBox="1"/>
          <p:nvPr>
            <p:ph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1" name="Google Shape;721;p27"/>
          <p:cNvSpPr txBox="1"/>
          <p:nvPr>
            <p:ph idx="21" type="subTitle"/>
          </p:nvPr>
        </p:nvSpPr>
        <p:spPr>
          <a:xfrm>
            <a:off x="6107100" y="3771574"/>
            <a:ext cx="23169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and demo, task assignment, Update plan in future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7" name="Google Shape;727;p28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grpSp>
        <p:nvGrpSpPr>
          <p:cNvPr id="728" name="Google Shape;728;p28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729" name="Google Shape;729;p28"/>
            <p:cNvSpPr/>
            <p:nvPr/>
          </p:nvSpPr>
          <p:spPr>
            <a:xfrm>
              <a:off x="7315562" y="1098851"/>
              <a:ext cx="1218960" cy="1218960"/>
            </a:xfrm>
            <a:custGeom>
              <a:rect b="b" l="l" r="r" t="t"/>
              <a:pathLst>
                <a:path extrusionOk="0" h="78289" w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7213984" y="2419374"/>
              <a:ext cx="355541" cy="152384"/>
            </a:xfrm>
            <a:custGeom>
              <a:rect b="b" l="l" r="r" t="t"/>
              <a:pathLst>
                <a:path extrusionOk="0" h="9787" w="22835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283022" y="3307176"/>
              <a:ext cx="698875" cy="536854"/>
            </a:xfrm>
            <a:custGeom>
              <a:rect b="b" l="l" r="r" t="t"/>
              <a:pathLst>
                <a:path extrusionOk="0" h="34480" w="44886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6807669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6198197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198197" y="2267006"/>
              <a:ext cx="1371328" cy="1015802"/>
            </a:xfrm>
            <a:custGeom>
              <a:rect b="b" l="l" r="r" t="t"/>
              <a:pathLst>
                <a:path extrusionOk="0" h="65241" w="88075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6706090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25034" y="3841476"/>
              <a:ext cx="507909" cy="203173"/>
            </a:xfrm>
            <a:custGeom>
              <a:rect b="b" l="l" r="r" t="t"/>
              <a:pathLst>
                <a:path extrusionOk="0" h="13049" w="32621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6283022" y="1962270"/>
              <a:ext cx="1184924" cy="812645"/>
            </a:xfrm>
            <a:custGeom>
              <a:rect b="b" l="l" r="r" t="t"/>
              <a:pathLst>
                <a:path extrusionOk="0" h="52193" w="7610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6283022" y="1962270"/>
              <a:ext cx="945706" cy="812645"/>
            </a:xfrm>
            <a:custGeom>
              <a:rect b="b" l="l" r="r" t="t"/>
              <a:pathLst>
                <a:path extrusionOk="0" h="52193" w="60739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6756880" y="2571742"/>
              <a:ext cx="2387115" cy="203173"/>
            </a:xfrm>
            <a:custGeom>
              <a:rect b="b" l="l" r="r" t="t"/>
              <a:pathLst>
                <a:path extrusionOk="0" h="13049" w="153315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6381051" y="2302942"/>
              <a:ext cx="141718" cy="131302"/>
            </a:xfrm>
            <a:custGeom>
              <a:rect b="b" l="l" r="r" t="t"/>
              <a:pathLst>
                <a:path extrusionOk="0" h="8433" w="9102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6498371" y="2115152"/>
              <a:ext cx="176766" cy="166724"/>
            </a:xfrm>
            <a:custGeom>
              <a:rect b="b" l="l" r="r" t="t"/>
              <a:pathLst>
                <a:path extrusionOk="0" h="10708" w="11353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6655301" y="1809902"/>
              <a:ext cx="203173" cy="304752"/>
            </a:xfrm>
            <a:custGeom>
              <a:rect b="b" l="l" r="r" t="t"/>
              <a:pathLst>
                <a:path extrusionOk="0" h="19573" w="13049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6502933" y="2267006"/>
              <a:ext cx="761856" cy="304752"/>
            </a:xfrm>
            <a:custGeom>
              <a:rect b="b" l="l" r="r" t="t"/>
              <a:pathLst>
                <a:path extrusionOk="0" h="19573" w="48931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518720" y="2063849"/>
              <a:ext cx="457120" cy="507909"/>
            </a:xfrm>
            <a:custGeom>
              <a:rect b="b" l="l" r="r" t="t"/>
              <a:pathLst>
                <a:path extrusionOk="0" h="32621" w="29359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6401354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7721877" y="3841476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8128192" y="1555955"/>
              <a:ext cx="1015802" cy="660277"/>
            </a:xfrm>
            <a:custGeom>
              <a:rect b="b" l="l" r="r" t="t"/>
              <a:pathLst>
                <a:path extrusionOk="0" h="42407" w="65241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8178981" y="1962270"/>
              <a:ext cx="609488" cy="609488"/>
            </a:xfrm>
            <a:custGeom>
              <a:rect b="b" l="l" r="r" t="t"/>
              <a:pathLst>
                <a:path extrusionOk="0" h="39145" w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848371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863608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833134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8686875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696003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711240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680766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7163194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6706090" y="1809902"/>
              <a:ext cx="152384" cy="203173"/>
            </a:xfrm>
            <a:custGeom>
              <a:rect b="b" l="l" r="r" t="t"/>
              <a:pathLst>
                <a:path extrusionOk="0" h="13049" w="9787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6502933" y="1505166"/>
              <a:ext cx="304752" cy="304752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6655301" y="1606745"/>
              <a:ext cx="203173" cy="203173"/>
            </a:xfrm>
            <a:custGeom>
              <a:rect b="b" l="l" r="r" t="t"/>
              <a:pathLst>
                <a:path extrusionOk="0" h="13049" w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6655301" y="1708323"/>
              <a:ext cx="203173" cy="253962"/>
            </a:xfrm>
            <a:custGeom>
              <a:rect b="b" l="l" r="r" t="t"/>
              <a:pathLst>
                <a:path extrusionOk="0" h="16311" w="13049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9"/>
          <p:cNvSpPr txBox="1"/>
          <p:nvPr>
            <p:ph idx="1" type="subTitle"/>
          </p:nvPr>
        </p:nvSpPr>
        <p:spPr>
          <a:xfrm>
            <a:off x="1645338" y="1924474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Purpose of the system</a:t>
            </a:r>
            <a:endParaRPr/>
          </a:p>
        </p:txBody>
      </p:sp>
      <p:sp>
        <p:nvSpPr>
          <p:cNvPr id="766" name="Google Shape;766;p29"/>
          <p:cNvSpPr txBox="1"/>
          <p:nvPr>
            <p:ph idx="6" type="subTitle"/>
          </p:nvPr>
        </p:nvSpPr>
        <p:spPr>
          <a:xfrm>
            <a:off x="5257900" y="1757387"/>
            <a:ext cx="3633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re-evaluate the quality of each type of equipment so as to have an appropriate equipment distribution plan</a:t>
            </a:r>
            <a:endParaRPr/>
          </a:p>
        </p:txBody>
      </p:sp>
      <p:sp>
        <p:nvSpPr>
          <p:cNvPr id="767" name="Google Shape;767;p29"/>
          <p:cNvSpPr txBox="1"/>
          <p:nvPr>
            <p:ph idx="9" type="subTitle"/>
          </p:nvPr>
        </p:nvSpPr>
        <p:spPr>
          <a:xfrm>
            <a:off x="5257905" y="2996412"/>
            <a:ext cx="3213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Description of users/forms and related entities</a:t>
            </a:r>
            <a:endParaRPr/>
          </a:p>
        </p:txBody>
      </p:sp>
      <p:sp>
        <p:nvSpPr>
          <p:cNvPr id="768" name="Google Shape;768;p29"/>
          <p:cNvSpPr txBox="1"/>
          <p:nvPr>
            <p:ph idx="8" type="subTitle"/>
          </p:nvPr>
        </p:nvSpPr>
        <p:spPr>
          <a:xfrm>
            <a:off x="514350" y="2605813"/>
            <a:ext cx="34482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Kindergartens, primary, high schools and universities in the country.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Kindergarten, primary and high schools abroad.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0" name="Google Shape;770;p29"/>
          <p:cNvGrpSpPr/>
          <p:nvPr/>
        </p:nvGrpSpPr>
        <p:grpSpPr>
          <a:xfrm>
            <a:off x="801652" y="1112727"/>
            <a:ext cx="2407144" cy="160932"/>
            <a:chOff x="238125" y="2506075"/>
            <a:chExt cx="7115411" cy="673075"/>
          </a:xfrm>
        </p:grpSpPr>
        <p:sp>
          <p:nvSpPr>
            <p:cNvPr id="771" name="Google Shape;771;p29"/>
            <p:cNvSpPr/>
            <p:nvPr/>
          </p:nvSpPr>
          <p:spPr>
            <a:xfrm>
              <a:off x="238125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1606190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297348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5709611" y="2506075"/>
              <a:ext cx="1643925" cy="673075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342321" y="2506075"/>
              <a:ext cx="1643150" cy="673075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0"/>
          <p:cNvSpPr txBox="1"/>
          <p:nvPr>
            <p:ph type="title"/>
          </p:nvPr>
        </p:nvSpPr>
        <p:spPr>
          <a:xfrm>
            <a:off x="1266450" y="2086500"/>
            <a:ext cx="2759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Description of processes (business operations)</a:t>
            </a:r>
            <a:endParaRPr/>
          </a:p>
        </p:txBody>
      </p:sp>
      <p:grpSp>
        <p:nvGrpSpPr>
          <p:cNvPr id="781" name="Google Shape;781;p3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82" name="Google Shape;782;p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0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788" name="Google Shape;788;p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793" name="Google Shape;793;p30"/>
          <p:cNvGraphicFramePr/>
          <p:nvPr/>
        </p:nvGraphicFramePr>
        <p:xfrm>
          <a:off x="4717000" y="8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{03EF2E96-1F42-4D34-B926-AB8860D84531}</a:tableStyleId>
              </a:tblPr>
              <a:tblGrid>
                <a:gridCol w="2193100"/>
                <a:gridCol w="2193100"/>
              </a:tblGrid>
              <a:tr h="56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Milestones	Date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Milestones	Date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Build project idea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25/09/2021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Analyze national and international schools 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01/10/2021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Complete the development of the project's approach and charter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18/10/2021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Complete database design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03/11/2021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Complete interface design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05/11/2021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Complete database construction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10/11/2021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Complete interface construction, connect database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12/12/2021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Software testing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3/1/2021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Software release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EF8">
                        <a:alpha val="564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8/1/2021</a:t>
                      </a:r>
                      <a:endParaRPr sz="13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8FFF">
                        <a:alpha val="5475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1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99" name="Google Shape;799;p31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grpSp>
        <p:nvGrpSpPr>
          <p:cNvPr id="800" name="Google Shape;800;p3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801" name="Google Shape;801;p31"/>
            <p:cNvSpPr/>
            <p:nvPr/>
          </p:nvSpPr>
          <p:spPr>
            <a:xfrm>
              <a:off x="7643769" y="1456203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7451434" y="1648538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7259100" y="1840875"/>
              <a:ext cx="1487174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6945936" y="2917954"/>
              <a:ext cx="769354" cy="769354"/>
            </a:xfrm>
            <a:custGeom>
              <a:rect b="b" l="l" r="r" t="t"/>
              <a:pathLst>
                <a:path extrusionOk="0" h="65241" w="65241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7215206" y="3187224"/>
              <a:ext cx="230815" cy="230815"/>
            </a:xfrm>
            <a:custGeom>
              <a:rect b="b" l="l" r="r" t="t"/>
              <a:pathLst>
                <a:path extrusionOk="0" h="19573" w="19573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7489901" y="199474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7489901" y="253328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8259243" y="3148757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7913039" y="1956275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7913039" y="2110144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7913039" y="2264013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7913039" y="2494815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7913039" y="2648684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7913039" y="2802552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7797638" y="3110290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7797638" y="3264158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797638" y="3418027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8413100" y="1828800"/>
              <a:ext cx="333193" cy="319819"/>
            </a:xfrm>
            <a:custGeom>
              <a:rect b="b" l="l" r="r" t="t"/>
              <a:pathLst>
                <a:path extrusionOk="0" h="26097" w="26097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cap="flat" cmpd="sng" w="9525">
              <a:solidFill>
                <a:srgbClr val="BB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2"/>
          <p:cNvSpPr txBox="1"/>
          <p:nvPr>
            <p:ph type="title"/>
          </p:nvPr>
        </p:nvSpPr>
        <p:spPr>
          <a:xfrm>
            <a:off x="1177060" y="930909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functional</a:t>
            </a:r>
            <a:endParaRPr sz="2000"/>
          </a:p>
        </p:txBody>
      </p:sp>
      <p:sp>
        <p:nvSpPr>
          <p:cNvPr id="824" name="Google Shape;824;p32"/>
          <p:cNvSpPr txBox="1"/>
          <p:nvPr>
            <p:ph idx="1" type="body"/>
          </p:nvPr>
        </p:nvSpPr>
        <p:spPr>
          <a:xfrm>
            <a:off x="4608036" y="1406283"/>
            <a:ext cx="44997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Software must be released on October 3, 2021 by the customers’ requirements and sent to them for checking.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Edit, supplement and complete customer requirements after submitting the demo. Release the official version on February 3, 2022.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All security services must be carefully guaranteed. 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The system needs to be deployed in the corporate intranet.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User Interface must meet expectation about UI Design (5 principle) 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825" name="Google Shape;825;p32"/>
          <p:cNvSpPr txBox="1"/>
          <p:nvPr>
            <p:ph idx="2" type="body"/>
          </p:nvPr>
        </p:nvSpPr>
        <p:spPr>
          <a:xfrm>
            <a:off x="-138" y="1406283"/>
            <a:ext cx="44997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List of devices is managed by each unit.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Equipment repair situation of all units in a certain period of time, repair costs.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Asset inventory of each unit (qualification sheet for each device).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List of equipment to be liquidated according to a certain decision or to a certain year.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Information about equipment in a certain economic contract.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Status of devices.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Statistics of the number of assets by group of the whole school, the increase or decrease in the number of devices over a certain period of time.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	List assets subject to liquidation (remaining use value is less than 50%).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826" name="Google Shape;826;p32"/>
          <p:cNvSpPr txBox="1"/>
          <p:nvPr>
            <p:ph idx="3" type="title"/>
          </p:nvPr>
        </p:nvSpPr>
        <p:spPr>
          <a:xfrm>
            <a:off x="5785235" y="930896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non-functional</a:t>
            </a:r>
            <a:endParaRPr sz="2000"/>
          </a:p>
        </p:txBody>
      </p:sp>
      <p:sp>
        <p:nvSpPr>
          <p:cNvPr id="827" name="Google Shape;827;p32"/>
          <p:cNvSpPr txBox="1"/>
          <p:nvPr>
            <p:ph idx="4" type="title"/>
          </p:nvPr>
        </p:nvSpPr>
        <p:spPr>
          <a:xfrm>
            <a:off x="3538650" y="0"/>
            <a:ext cx="206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REQUIREMENTS</a:t>
            </a:r>
            <a:endParaRPr sz="2600"/>
          </a:p>
        </p:txBody>
      </p:sp>
      <p:grpSp>
        <p:nvGrpSpPr>
          <p:cNvPr id="828" name="Google Shape;828;p32"/>
          <p:cNvGrpSpPr/>
          <p:nvPr/>
        </p:nvGrpSpPr>
        <p:grpSpPr>
          <a:xfrm>
            <a:off x="2014754" y="521291"/>
            <a:ext cx="469887" cy="469887"/>
            <a:chOff x="1487200" y="4993750"/>
            <a:chExt cx="483125" cy="483125"/>
          </a:xfrm>
        </p:grpSpPr>
        <p:sp>
          <p:nvSpPr>
            <p:cNvPr id="829" name="Google Shape;829;p3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31" name="Google Shape;831;p32"/>
          <p:cNvGrpSpPr/>
          <p:nvPr/>
        </p:nvGrpSpPr>
        <p:grpSpPr>
          <a:xfrm>
            <a:off x="6622934" y="521291"/>
            <a:ext cx="469887" cy="469887"/>
            <a:chOff x="2081650" y="4993750"/>
            <a:chExt cx="483125" cy="483125"/>
          </a:xfrm>
        </p:grpSpPr>
        <p:sp>
          <p:nvSpPr>
            <p:cNvPr id="832" name="Google Shape;832;p3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3"/>
          <p:cNvSpPr txBox="1"/>
          <p:nvPr>
            <p:ph type="title"/>
          </p:nvPr>
        </p:nvSpPr>
        <p:spPr>
          <a:xfrm>
            <a:off x="5346575" y="1370100"/>
            <a:ext cx="3751200" cy="24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839" name="Google Shape;8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25" y="261475"/>
            <a:ext cx="5630151" cy="46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