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258"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4" r:id="rId24"/>
    <p:sldId id="353" r:id="rId25"/>
    <p:sldId id="332" r:id="rId26"/>
  </p:sldIdLst>
  <p:sldSz cx="9144000" cy="6858000" type="screen4x3"/>
  <p:notesSz cx="6858000" cy="9144000"/>
  <p:custDataLst>
    <p:tags r:id="rId28"/>
  </p:custDataLst>
  <p:defaultTextStyle>
    <a:defPPr>
      <a:defRPr lang="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4660"/>
  </p:normalViewPr>
  <p:slideViewPr>
    <p:cSldViewPr>
      <p:cViewPr varScale="1">
        <p:scale>
          <a:sx n="66" d="100"/>
          <a:sy n="66" d="100"/>
        </p:scale>
        <p:origin x="108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AD17A-F0BD-4183-9173-D2785CEBA10F}" type="datetimeFigureOut">
              <a:rPr lang="en-US" smtClean="0"/>
              <a:t>4/8/2021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xmlns:a="http://schemas.openxmlformats.org/drawingml/2006/main" lvl="0"/>
            <a:r xmlns:a="http://schemas.openxmlformats.org/drawingml/2006/main">
              <a:rPr lang="vi"/>
              <a:t>Nhấp để chỉnh sửa Kiểu văn bản chính</a:t>
            </a:r>
          </a:p>
          <a:p>
            <a:pPr xmlns:a="http://schemas.openxmlformats.org/drawingml/2006/main" lvl="1"/>
            <a:r xmlns:a="http://schemas.openxmlformats.org/drawingml/2006/main">
              <a:rPr lang="vi"/>
              <a:t>Cấp độ thứ hai</a:t>
            </a:r>
          </a:p>
          <a:p>
            <a:pPr xmlns:a="http://schemas.openxmlformats.org/drawingml/2006/main" lvl="2"/>
            <a:r xmlns:a="http://schemas.openxmlformats.org/drawingml/2006/main">
              <a:rPr lang="vi"/>
              <a:t>Cấp độ thứ ba</a:t>
            </a:r>
          </a:p>
          <a:p>
            <a:pPr xmlns:a="http://schemas.openxmlformats.org/drawingml/2006/main" lvl="3"/>
            <a:r xmlns:a="http://schemas.openxmlformats.org/drawingml/2006/main">
              <a:rPr lang="vi"/>
              <a:t>Cấp độ thứ tư</a:t>
            </a:r>
          </a:p>
          <a:p>
            <a:pPr xmlns:a="http://schemas.openxmlformats.org/drawingml/2006/main" lvl="4"/>
            <a:r xmlns:a="http://schemas.openxmlformats.org/drawingml/2006/main">
              <a:rPr lang="vi"/>
              <a:t>Cấp độ thứ năm</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FB663-F64D-43D2-93A8-37F96C151144}" type="slidenum">
              <a:rPr lang="en-US" smtClean="0"/>
              <a:t>‹#›</a:t>
            </a:fld>
            <a:endParaRPr lang="en-US"/>
          </a:p>
        </p:txBody>
      </p:sp>
    </p:spTree>
    <p:extLst>
      <p:ext uri="{BB962C8B-B14F-4D97-AF65-F5344CB8AC3E}">
        <p14:creationId xmlns:p14="http://schemas.microsoft.com/office/powerpoint/2010/main" val="211175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FFDC0D-3CAB-4C2C-9345-734B75CBDBD5}"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120089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115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08440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790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FDC0D-3CAB-4C2C-9345-734B75CBDBD5}"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98235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FFDC0D-3CAB-4C2C-9345-734B75CBDBD5}"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8122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FFDC0D-3CAB-4C2C-9345-734B75CBDBD5}" type="datetimeFigureOut">
              <a:rPr lang="en-US" smtClean="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88982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FFDC0D-3CAB-4C2C-9345-734B75CBDBD5}"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86183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FDC0D-3CAB-4C2C-9345-734B75CBDBD5}" type="datetimeFigureOut">
              <a:rPr lang="en-US" smtClean="0"/>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7315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603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4778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xmlns:a="http://schemas.openxmlformats.org/drawingml/2006/main">
              <a:rPr lang="vi"/>
              <a:t>Nhấp để chỉnh sửa kiểu tiêu đề Chính</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xmlns:a="http://schemas.openxmlformats.org/drawingml/2006/main" lvl="0"/>
            <a:r xmlns:a="http://schemas.openxmlformats.org/drawingml/2006/main">
              <a:rPr lang="vi"/>
              <a:t>Nhấp để chỉnh sửa Kiểu văn bản chính</a:t>
            </a:r>
          </a:p>
          <a:p>
            <a:pPr xmlns:a="http://schemas.openxmlformats.org/drawingml/2006/main" lvl="1"/>
            <a:r xmlns:a="http://schemas.openxmlformats.org/drawingml/2006/main">
              <a:rPr lang="vi"/>
              <a:t>Cấp độ thứ hai</a:t>
            </a:r>
          </a:p>
          <a:p>
            <a:pPr xmlns:a="http://schemas.openxmlformats.org/drawingml/2006/main" lvl="2"/>
            <a:r xmlns:a="http://schemas.openxmlformats.org/drawingml/2006/main">
              <a:rPr lang="vi"/>
              <a:t>Cấp độ thứ ba</a:t>
            </a:r>
          </a:p>
          <a:p>
            <a:pPr xmlns:a="http://schemas.openxmlformats.org/drawingml/2006/main" lvl="3"/>
            <a:r xmlns:a="http://schemas.openxmlformats.org/drawingml/2006/main">
              <a:rPr lang="vi"/>
              <a:t>Cấp độ thứ tư</a:t>
            </a:r>
          </a:p>
          <a:p>
            <a:pPr xmlns:a="http://schemas.openxmlformats.org/drawingml/2006/main" lvl="4"/>
            <a:r xmlns:a="http://schemas.openxmlformats.org/drawingml/2006/main">
              <a:rPr lang="vi"/>
              <a:t>Cấp độ thứ năm</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FDC0D-3CAB-4C2C-9345-734B75CBDBD5}" type="datetimeFigureOut">
              <a:rPr lang="en-US" smtClean="0"/>
              <a:t>4/8/2021</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D3166-557A-4B50-85E4-EC05C47C98AF}" type="slidenum">
              <a:rPr lang="en-US" smtClean="0"/>
              <a:t>‹#›</a:t>
            </a:fld>
            <a:endParaRPr lang="en-US"/>
          </a:p>
        </p:txBody>
      </p:sp>
    </p:spTree>
    <p:extLst>
      <p:ext uri="{BB962C8B-B14F-4D97-AF65-F5344CB8AC3E}">
        <p14:creationId xmlns:p14="http://schemas.microsoft.com/office/powerpoint/2010/main" val="2763011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377" rtl="0" eaLnBrk="1" latinLnBrk="0" hangingPunct="1">
        <a:spcBef>
          <a:spcPct val="0"/>
        </a:spcBef>
        <a:buNone/>
        <a:defRPr sz="4400" b="0" i="0" u="none"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cisco.com/c/en/us/support/docs/switches/catalyst-6500-series-switches/72836-rapidpvst-mig-config.html"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115"/>
            <a:ext cx="7772400" cy="841375"/>
          </a:xfrm>
        </p:spPr>
        <p:txBody>
          <a:bodyPr>
            <a:normAutofit/>
          </a:bodyPr>
          <a:lstStyle/>
          <a:p>
            <a:r xmlns:a="http://schemas.openxmlformats.org/drawingml/2006/main">
              <a:rPr lang="vi" sz="3200" b="1">
                <a:solidFill>
                  <a:srgbClr val="FFFF00"/>
                </a:solidFill>
                <a:latin typeface="Times New Roman" pitchFamily="18" charset="0"/>
                <a:cs typeface="Times New Roman" pitchFamily="18" charset="0"/>
              </a:rPr>
              <a:t>THIẾT KẾ MẠNG CHUNG</a:t>
            </a:r>
            <a:endParaRPr xmlns:a="http://schemas.openxmlformats.org/drawingml/2006/main" lang="en-US" sz="3200" b="1" dirty="0">
              <a:solidFill>
                <a:srgbClr val="FFFF00"/>
              </a:solidFill>
              <a:latin typeface="Times New Roman" pitchFamily="18" charset="0"/>
              <a:cs typeface="Times New Roman" pitchFamily="18" charset="0"/>
            </a:endParaRPr>
          </a:p>
        </p:txBody>
      </p:sp>
      <p:sp>
        <p:nvSpPr>
          <p:cNvPr id="3" name="Subtitle 2"/>
          <p:cNvSpPr>
            <a:spLocks noGrp="1"/>
          </p:cNvSpPr>
          <p:nvPr>
            <p:ph type="subTitle" idx="1"/>
          </p:nvPr>
        </p:nvSpPr>
        <p:spPr>
          <a:xfrm>
            <a:off x="3962400" y="4419600"/>
            <a:ext cx="3886200" cy="1295400"/>
          </a:xfrm>
        </p:spPr>
        <p:txBody>
          <a:bodyPr>
            <a:noAutofit/>
          </a:bodyPr>
          <a:lstStyle/>
          <a:p>
            <a:pPr xmlns:a="http://schemas.openxmlformats.org/drawingml/2006/main" algn="l"/>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Nguyễn Huỳnh Huy</a:t>
            </a:r>
            <a:endParaRPr xmlns:a="http://schemas.openxmlformats.org/drawingml/2006/main" lang="vi-VN" sz="1600" b="1" dirty="0">
              <a:solidFill>
                <a:schemeClr val="bg1"/>
              </a:solidFill>
              <a:latin typeface="Times New Roman" panose="02020603050405020304" pitchFamily="18" charset="0"/>
              <a:cs typeface="Times New Roman" panose="02020603050405020304" pitchFamily="18" charset="0"/>
            </a:endParaRPr>
          </a:p>
          <a:p>
            <a:pPr xmlns:a="http://schemas.openxmlformats.org/drawingml/2006/main" algn="l"/>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B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M</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Network Computer and Tryền Information</a:t>
            </a:r>
            <a:endParaRPr xmlns:a="http://schemas.openxmlformats.org/drawingml/2006/main" lang="vi-VN" sz="1600" b="1" dirty="0">
              <a:solidFill>
                <a:schemeClr val="bg1"/>
              </a:solidFill>
              <a:latin typeface="Times New Roman" panose="02020603050405020304" pitchFamily="18" charset="0"/>
              <a:cs typeface="Times New Roman" panose="02020603050405020304" pitchFamily="18" charset="0"/>
            </a:endParaRPr>
          </a:p>
          <a:p>
            <a:pPr xmlns:a="http://schemas.openxmlformats.org/drawingml/2006/main" algn="l"/>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Khoa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Công Nghệ Thông Tin</a:t>
            </a:r>
            <a:endParaRPr xmlns:a="http://schemas.openxmlformats.org/drawingml/2006/main" lang="vi-VN" sz="1600" b="1" dirty="0">
              <a:solidFill>
                <a:schemeClr val="bg1"/>
              </a:solidFill>
              <a:latin typeface="Times New Roman" panose="02020603050405020304" pitchFamily="18" charset="0"/>
              <a:cs typeface="Times New Roman" panose="02020603050405020304" pitchFamily="18" charset="0"/>
            </a:endParaRPr>
          </a:p>
          <a:p>
            <a:pPr xmlns:a="http://schemas.openxmlformats.org/drawingml/2006/main" algn="l"/>
            <a:r xmlns:a="http://schemas.openxmlformats.org/drawingml/2006/main">
              <a:rPr lang="vi" sz="1600" b="1" dirty="0">
                <a:solidFill>
                  <a:schemeClr val="bg1"/>
                </a:solidFill>
                <a:latin typeface="Times New Roman" panose="02020603050405020304" pitchFamily="18" charset="0"/>
                <a:cs typeface="Times New Roman" panose="02020603050405020304" pitchFamily="18" charset="0"/>
              </a:rPr>
              <a:t>Trường Đại học Nha Trang</a:t>
            </a:r>
          </a:p>
          <a:p>
            <a:pPr xmlns:a="http://schemas.openxmlformats.org/drawingml/2006/main" algn="l"/>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Email: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huynh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 ntu.edu.vn</a:t>
            </a:r>
            <a:endParaRPr xmlns:a="http://schemas.openxmlformats.org/drawingml/2006/main" lang="en-US"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2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715370" y="910988"/>
            <a:ext cx="7772400" cy="5943600"/>
          </a:xfrm>
        </p:spPr>
        <p:txBody>
          <a:bodyPr anchor="t">
            <a:noAutofit/>
          </a:bodyPr>
          <a:lstStyle/>
          <a:p>
            <a:pPr xmlns:a="http://schemas.openxmlformats.org/drawingml/2006/main" algn="l"/>
            <a:r xmlns:a="http://schemas.openxmlformats.org/drawingml/2006/main">
              <a:rPr lang="vi" sz="2400" b="1" i="1">
                <a:latin typeface="Times New Roman" panose="02020603050405020304" pitchFamily="18" charset="0"/>
                <a:cs typeface="Times New Roman" panose="02020603050405020304" pitchFamily="18" charset="0"/>
              </a:rPr>
              <a:t>STP bầu chọn Cổng được chỉ định / thay thế? </a:t>
            </a:r>
            <a:br xmlns:a="http://schemas.openxmlformats.org/drawingml/2006/main">
              <a:rPr lang="en-US" sz="2400" b="1" i="1">
                <a:latin typeface="Times New Roman" panose="02020603050405020304" pitchFamily="18" charset="0"/>
                <a:cs typeface="Times New Roman" panose="02020603050405020304" pitchFamily="18" charset="0"/>
              </a:rPr>
            </a:br>
            <a:br xmlns:a="http://schemas.openxmlformats.org/drawingml/2006/main">
              <a:rPr lang="en-US" sz="2400" b="1" i="1">
                <a:latin typeface="Times New Roman" panose="02020603050405020304" pitchFamily="18" charset="0"/>
                <a:cs typeface="Times New Roman" panose="02020603050405020304" pitchFamily="18" charset="0"/>
              </a:rPr>
            </a:br>
            <a:r xmlns:a="http://schemas.openxmlformats.org/drawingml/2006/main">
              <a:rPr lang="vi" sz="2400" i="1">
                <a:solidFill>
                  <a:srgbClr val="000000"/>
                </a:solidFill>
                <a:latin typeface="ArialMT"/>
                <a:cs typeface="Times New Roman" panose="02020603050405020304" pitchFamily="18" charset="0"/>
              </a:rPr>
              <a:t>Cổng được </a:t>
            </a:r>
            <a:r xmlns:a="http://schemas.openxmlformats.org/drawingml/2006/main">
              <a:rPr lang="vi" sz="2400" i="1">
                <a:solidFill>
                  <a:srgbClr val="000000"/>
                </a:solidFill>
                <a:effectLst/>
                <a:latin typeface="ArialMT"/>
              </a:rPr>
              <a:t>chỉ </a:t>
            </a:r>
            <a:r xmlns:a="http://schemas.openxmlformats.org/drawingml/2006/main">
              <a:rPr lang="vi" sz="2400" b="1" i="1">
                <a:solidFill>
                  <a:srgbClr val="000000"/>
                </a:solidFill>
                <a:effectLst/>
                <a:latin typeface="ArialMT"/>
              </a:rPr>
              <a:t>định </a:t>
            </a:r>
            <a:r xmlns:a="http://schemas.openxmlformats.org/drawingml/2006/main">
              <a:rPr lang="vi" sz="2400" i="1">
                <a:solidFill>
                  <a:srgbClr val="000000"/>
                </a:solidFill>
                <a:effectLst/>
                <a:latin typeface="ArialMT"/>
              </a:rPr>
              <a:t>có con đường tốt nhất để nhận lưu lượng dẫn đến cầu gốc.</a:t>
            </a:r>
            <a:r xmlns:a="http://schemas.openxmlformats.org/drawingml/2006/main">
              <a:rPr lang="vi" sz="2400" i="1"/>
              <a:t> </a:t>
            </a:r>
            <a:br xmlns:a="http://schemas.openxmlformats.org/drawingml/2006/main">
              <a:rPr lang="en-US" sz="1050"/>
            </a:br>
            <a:br xmlns:a="http://schemas.openxmlformats.org/drawingml/2006/main">
              <a:rPr lang="en-US" sz="2400" b="0">
                <a:solidFill>
                  <a:srgbClr val="000000"/>
                </a:solidFill>
                <a:effectLst/>
                <a:latin typeface="ArialMT"/>
              </a:rPr>
            </a:br>
            <a:r xmlns:a="http://schemas.openxmlformats.org/drawingml/2006/main">
              <a:rPr lang="vi" sz="2400" b="0">
                <a:solidFill>
                  <a:srgbClr val="000000"/>
                </a:solidFill>
                <a:effectLst/>
                <a:latin typeface="ArialMT"/>
              </a:rPr>
              <a:t>Tất cả các cổng trên cầu nối gốc là các cổng được chỉ định. </a:t>
            </a:r>
            <a:br xmlns:a="http://schemas.openxmlformats.org/drawingml/2006/main">
              <a:rPr lang="en-US" sz="2400" b="0">
                <a:solidFill>
                  <a:srgbClr val="000000"/>
                </a:solidFill>
                <a:effectLst/>
                <a:latin typeface="ArialMT"/>
              </a:rPr>
            </a:br>
            <a:br xmlns:a="http://schemas.openxmlformats.org/drawingml/2006/main">
              <a:rPr lang="en-US" sz="2400" b="0">
                <a:solidFill>
                  <a:srgbClr val="000000"/>
                </a:solidFill>
                <a:effectLst/>
                <a:latin typeface="ArialMT"/>
              </a:rPr>
            </a:br>
            <a:r xmlns:a="http://schemas.openxmlformats.org/drawingml/2006/main">
              <a:rPr lang="vi" sz="2400" b="0">
                <a:solidFill>
                  <a:srgbClr val="000000"/>
                </a:solidFill>
                <a:effectLst/>
                <a:latin typeface="ArialMT"/>
              </a:rPr>
              <a:t>Nếu một đầu của phân đoạn là cổng gốc, thì đầu kia là cổng được chỉ định. </a:t>
            </a:r>
            <a:br xmlns:a="http://schemas.openxmlformats.org/drawingml/2006/main">
              <a:rPr lang="en-US" sz="2400" b="0">
                <a:solidFill>
                  <a:srgbClr val="000000"/>
                </a:solidFill>
                <a:effectLst/>
                <a:latin typeface="ArialMT"/>
              </a:rPr>
            </a:br>
            <a:br xmlns:a="http://schemas.openxmlformats.org/drawingml/2006/main">
              <a:rPr lang="en-US" sz="2400" b="0">
                <a:solidFill>
                  <a:srgbClr val="000000"/>
                </a:solidFill>
                <a:effectLst/>
                <a:latin typeface="ArialMT"/>
              </a:rPr>
            </a:br>
            <a:r xmlns:a="http://schemas.openxmlformats.org/drawingml/2006/main">
              <a:rPr lang="vi" sz="2400" b="0">
                <a:solidFill>
                  <a:srgbClr val="000000"/>
                </a:solidFill>
                <a:effectLst/>
                <a:latin typeface="ArialMT"/>
              </a:rPr>
              <a:t>Tất cả các cổng gắn với thiết bị đầu cuối đều là cổng được chỉ định.</a:t>
            </a:r>
            <a:r xmlns:a="http://schemas.openxmlformats.org/drawingml/2006/main">
              <a:rPr lang="vi" sz="2400"/>
              <a:t> </a:t>
            </a:r>
            <a:br xmlns:a="http://schemas.openxmlformats.org/drawingml/2006/main">
              <a:rPr lang="en-US" sz="2400"/>
            </a:br>
            <a:br xmlns:a="http://schemas.openxmlformats.org/drawingml/2006/main">
              <a:rPr lang="en-US" sz="1050"/>
            </a:br>
            <a:br xmlns:a="http://schemas.openxmlformats.org/drawingml/2006/main">
              <a:rPr lang="en-US" sz="1050"/>
            </a:br>
            <a:r xmlns:a="http://schemas.openxmlformats.org/drawingml/2006/main">
              <a:rPr lang="vi" sz="2400" i="1">
                <a:solidFill>
                  <a:srgbClr val="000000"/>
                </a:solidFill>
                <a:latin typeface="ArialMT"/>
              </a:rPr>
              <a:t>Những gì không phải là một cổng gốc hoặc một cổng được chỉ định sẽ trở thành một cổng thay thế hoặc bị chặn.</a:t>
            </a:r>
            <a:br xmlns:a="http://schemas.openxmlformats.org/drawingml/2006/main">
              <a:rPr lang="en-US" sz="2400">
                <a:latin typeface="Times New Roman" panose="02020603050405020304" pitchFamily="18" charset="0"/>
                <a:cs typeface="Times New Roman" panose="02020603050405020304" pitchFamily="18" charset="0"/>
              </a:rPr>
            </a:br>
            <a:endParaRPr xmlns:a="http://schemas.openxmlformats.org/drawingml/2006/main" lang="vi-VN" sz="2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39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715370" y="910988"/>
            <a:ext cx="7772400" cy="5943600"/>
          </a:xfrm>
        </p:spPr>
        <p:txBody>
          <a:bodyPr anchor="t">
            <a:noAutofit/>
          </a:bodyPr>
          <a:lstStyle/>
          <a:p>
            <a:pPr xmlns:a="http://schemas.openxmlformats.org/drawingml/2006/main" algn="l"/>
            <a:r xmlns:a="http://schemas.openxmlformats.org/drawingml/2006/main">
              <a:rPr lang="vi" sz="2400" b="1" i="1">
                <a:latin typeface="Times New Roman" panose="02020603050405020304" pitchFamily="18" charset="0"/>
                <a:cs typeface="Times New Roman" panose="02020603050405020304" pitchFamily="18" charset="0"/>
              </a:rPr>
              <a:t>STP bầu chọn Cổng được chỉ định / thay thế?</a:t>
            </a:r>
            <a:br xmlns:a="http://schemas.openxmlformats.org/drawingml/2006/main">
              <a:rPr lang="en-US" sz="2400" b="1" i="1">
                <a:latin typeface="Times New Roman" panose="02020603050405020304" pitchFamily="18" charset="0"/>
                <a:cs typeface="Times New Roman" panose="02020603050405020304" pitchFamily="18" charset="0"/>
              </a:rPr>
            </a:br>
            <a:br xmlns:a="http://schemas.openxmlformats.org/drawingml/2006/main">
              <a:rPr lang="en-US" sz="2400" b="1" i="1">
                <a:latin typeface="Times New Roman" panose="02020603050405020304" pitchFamily="18" charset="0"/>
                <a:cs typeface="Times New Roman" panose="02020603050405020304" pitchFamily="18" charset="0"/>
              </a:rPr>
            </a:br>
            <a:br xmlns:a="http://schemas.openxmlformats.org/drawingml/2006/main">
              <a:rPr lang="en-US" sz="2400">
                <a:latin typeface="Times New Roman" panose="02020603050405020304" pitchFamily="18" charset="0"/>
                <a:cs typeface="Times New Roman" panose="02020603050405020304" pitchFamily="18" charset="0"/>
              </a:rPr>
            </a:br>
            <a:endParaRPr xmlns:a="http://schemas.openxmlformats.org/drawingml/2006/main" lang="vi-VN" sz="2400" i="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7C56C61-A8E9-4297-80DF-C298E59C687D}"/>
              </a:ext>
            </a:extLst>
          </p:cNvPr>
          <p:cNvPicPr>
            <a:picLocks noChangeAspect="1"/>
          </p:cNvPicPr>
          <p:nvPr/>
        </p:nvPicPr>
        <p:blipFill>
          <a:blip r:embed="rId3"/>
          <a:stretch>
            <a:fillRect/>
          </a:stretch>
        </p:blipFill>
        <p:spPr>
          <a:xfrm>
            <a:off x="750627" y="1510893"/>
            <a:ext cx="6858000" cy="5042307"/>
          </a:xfrm>
          <a:prstGeom prst="rect">
            <a:avLst/>
          </a:prstGeom>
        </p:spPr>
      </p:pic>
      <p:sp>
        <p:nvSpPr>
          <p:cNvPr id="5" name="Oval 4">
            <a:extLst>
              <a:ext uri="{FF2B5EF4-FFF2-40B4-BE49-F238E27FC236}">
                <a16:creationId xmlns:a16="http://schemas.microsoft.com/office/drawing/2014/main" id="{C1882C5C-AC92-40F2-BD4E-1313059DDF98}"/>
              </a:ext>
            </a:extLst>
          </p:cNvPr>
          <p:cNvSpPr/>
          <p:nvPr/>
        </p:nvSpPr>
        <p:spPr>
          <a:xfrm>
            <a:off x="2157484" y="3048000"/>
            <a:ext cx="509516"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Cloud 5">
            <a:extLst>
              <a:ext uri="{FF2B5EF4-FFF2-40B4-BE49-F238E27FC236}">
                <a16:creationId xmlns:a16="http://schemas.microsoft.com/office/drawing/2014/main" id="{F36B38B6-BCB2-41E8-80D6-9B9B443235E1}"/>
              </a:ext>
            </a:extLst>
          </p:cNvPr>
          <p:cNvSpPr/>
          <p:nvPr/>
        </p:nvSpPr>
        <p:spPr>
          <a:xfrm>
            <a:off x="304800" y="2895600"/>
            <a:ext cx="1852684" cy="114300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xmlns:a="http://schemas.openxmlformats.org/drawingml/2006/main" algn="ctr"/>
            <a:r xmlns:a="http://schemas.openxmlformats.org/drawingml/2006/main">
              <a:rPr lang="vi"/>
              <a:t>Tên của Cảng này?</a:t>
            </a:r>
            <a:endParaRPr xmlns:a="http://schemas.openxmlformats.org/drawingml/2006/main" lang="vi-VN"/>
          </a:p>
        </p:txBody>
      </p:sp>
    </p:spTree>
    <p:extLst>
      <p:ext uri="{BB962C8B-B14F-4D97-AF65-F5344CB8AC3E}">
        <p14:creationId xmlns:p14="http://schemas.microsoft.com/office/powerpoint/2010/main" val="3089016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762000"/>
            <a:ext cx="7772400" cy="5943600"/>
          </a:xfrm>
        </p:spPr>
        <p:txBody>
          <a:bodyPr anchor="t">
            <a:noAutofit/>
          </a:bodyPr>
          <a:lstStyle/>
          <a:p>
            <a:pPr xmlns:a="http://schemas.openxmlformats.org/drawingml/2006/main" algn="l"/>
            <a:r xmlns:a="http://schemas.openxmlformats.org/drawingml/2006/main">
              <a:rPr lang="vi" sz="2400" b="1" i="1">
                <a:latin typeface="Times New Roman" panose="02020603050405020304" pitchFamily="18" charset="0"/>
                <a:cs typeface="Times New Roman" panose="02020603050405020304" pitchFamily="18" charset="0"/>
              </a:rPr>
              <a:t>STP bầu chọn Cổng được chỉ định / thay thế? </a:t>
            </a:r>
            <a:br xmlns:a="http://schemas.openxmlformats.org/drawingml/2006/main">
              <a:rPr lang="en-US" sz="2400" b="1" i="1">
                <a:latin typeface="Times New Roman" panose="02020603050405020304" pitchFamily="18" charset="0"/>
                <a:cs typeface="Times New Roman" panose="02020603050405020304" pitchFamily="18" charset="0"/>
              </a:rPr>
            </a:br>
            <a:br xmlns:a="http://schemas.openxmlformats.org/drawingml/2006/main">
              <a:rPr lang="en-US" sz="2400" b="1" i="1">
                <a:latin typeface="Times New Roman" panose="02020603050405020304" pitchFamily="18" charset="0"/>
                <a:cs typeface="Times New Roman" panose="02020603050405020304" pitchFamily="18" charset="0"/>
              </a:rPr>
            </a:br>
            <a:r xmlns:a="http://schemas.openxmlformats.org/drawingml/2006/main">
              <a:rPr lang="vi" sz="2400" b="0" i="1">
                <a:solidFill>
                  <a:srgbClr val="000000"/>
                </a:solidFill>
                <a:effectLst/>
                <a:latin typeface="ArialMT"/>
              </a:rPr>
              <a:t>Nếu một cổng không phải là một cổng gốc hoặc một cổng được chỉ định, thì nó sẽ trở thành một cổng Thay thế (hoặc dự phòng). Các cổng thay thế đang ở trạng thái loại bỏ hoặc chặn để ngăn chặn các vòng lặp</a:t>
            </a:r>
            <a:r xmlns:a="http://schemas.openxmlformats.org/drawingml/2006/main">
              <a:rPr lang="vi" sz="2400" i="1"/>
              <a:t> </a:t>
            </a:r>
            <a:br xmlns:a="http://schemas.openxmlformats.org/drawingml/2006/main">
              <a:rPr lang="en-US" sz="1050"/>
            </a:br>
            <a:br xmlns:a="http://schemas.openxmlformats.org/drawingml/2006/main">
              <a:rPr lang="en-US" sz="2400">
                <a:latin typeface="Times New Roman" panose="02020603050405020304" pitchFamily="18" charset="0"/>
                <a:cs typeface="Times New Roman" panose="02020603050405020304" pitchFamily="18" charset="0"/>
              </a:rPr>
            </a:br>
            <a:endParaRPr xmlns:a="http://schemas.openxmlformats.org/drawingml/2006/main" lang="vi-VN" sz="2400" i="1">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78FCDAC-0A08-4F61-BB6A-4F791A434E41}"/>
              </a:ext>
            </a:extLst>
          </p:cNvPr>
          <p:cNvPicPr>
            <a:picLocks noChangeAspect="1"/>
          </p:cNvPicPr>
          <p:nvPr/>
        </p:nvPicPr>
        <p:blipFill>
          <a:blip r:embed="rId3"/>
          <a:stretch>
            <a:fillRect/>
          </a:stretch>
        </p:blipFill>
        <p:spPr>
          <a:xfrm>
            <a:off x="4012442" y="2743200"/>
            <a:ext cx="4419600" cy="3164104"/>
          </a:xfrm>
          <a:prstGeom prst="rect">
            <a:avLst/>
          </a:prstGeom>
        </p:spPr>
      </p:pic>
    </p:spTree>
    <p:extLst>
      <p:ext uri="{BB962C8B-B14F-4D97-AF65-F5344CB8AC3E}">
        <p14:creationId xmlns:p14="http://schemas.microsoft.com/office/powerpoint/2010/main" val="93033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762000"/>
            <a:ext cx="7772400" cy="5943600"/>
          </a:xfrm>
        </p:spPr>
        <p:txBody>
          <a:bodyPr anchor="t">
            <a:noAutofit/>
          </a:bodyPr>
          <a:lstStyle/>
          <a:p>
            <a:pPr xmlns:a="http://schemas.openxmlformats.org/drawingml/2006/main" algn="l"/>
            <a:r xmlns:a="http://schemas.openxmlformats.org/drawingml/2006/main">
              <a:rPr lang="vi" sz="2400" b="1" i="1">
                <a:latin typeface="Times New Roman" panose="02020603050405020304" pitchFamily="18" charset="0"/>
                <a:cs typeface="Times New Roman" panose="02020603050405020304" pitchFamily="18" charset="0"/>
              </a:rPr>
              <a:t>STP Tie-Break Root Port? </a:t>
            </a:r>
            <a:br xmlns:a="http://schemas.openxmlformats.org/drawingml/2006/main">
              <a:rPr lang="en-US" sz="2400" b="1"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 BID người gửi </a:t>
            </a:r>
            <a:br xmlns:a="http://schemas.openxmlformats.org/drawingml/2006/main">
              <a:rPr lang="en-US" sz="2400"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thấp nhất - Ưu tiên cổng người gửi </a:t>
            </a:r>
            <a:br xmlns:a="http://schemas.openxmlformats.org/drawingml/2006/main">
              <a:rPr lang="en-US" sz="2400"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thấp nhất - ID cổng người gửi thấp nhất</a:t>
            </a:r>
            <a:br xmlns:a="http://schemas.openxmlformats.org/drawingml/2006/main">
              <a:rPr lang="en-US" sz="2400" b="1" i="1">
                <a:latin typeface="Times New Roman" panose="02020603050405020304" pitchFamily="18" charset="0"/>
                <a:cs typeface="Times New Roman" panose="02020603050405020304" pitchFamily="18" charset="0"/>
              </a:rPr>
            </a:br>
            <a:br xmlns:a="http://schemas.openxmlformats.org/drawingml/2006/main">
              <a:rPr lang="en-US" sz="1050"/>
            </a:br>
            <a:br xmlns:a="http://schemas.openxmlformats.org/drawingml/2006/main">
              <a:rPr lang="en-US" sz="2400">
                <a:latin typeface="Times New Roman" panose="02020603050405020304" pitchFamily="18" charset="0"/>
                <a:cs typeface="Times New Roman" panose="02020603050405020304" pitchFamily="18" charset="0"/>
              </a:rPr>
            </a:br>
            <a:endParaRPr xmlns:a="http://schemas.openxmlformats.org/drawingml/2006/main" lang="vi-VN" sz="2400" i="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055BD97-2FFE-4A40-B72F-1A78D1049883}"/>
              </a:ext>
            </a:extLst>
          </p:cNvPr>
          <p:cNvPicPr>
            <a:picLocks noChangeAspect="1"/>
          </p:cNvPicPr>
          <p:nvPr/>
        </p:nvPicPr>
        <p:blipFill>
          <a:blip r:embed="rId3"/>
          <a:stretch>
            <a:fillRect/>
          </a:stretch>
        </p:blipFill>
        <p:spPr>
          <a:xfrm>
            <a:off x="721057" y="2200275"/>
            <a:ext cx="8115300" cy="3371850"/>
          </a:xfrm>
          <a:prstGeom prst="rect">
            <a:avLst/>
          </a:prstGeom>
        </p:spPr>
      </p:pic>
      <p:sp>
        <p:nvSpPr>
          <p:cNvPr id="5" name="Oval 4">
            <a:extLst>
              <a:ext uri="{FF2B5EF4-FFF2-40B4-BE49-F238E27FC236}">
                <a16:creationId xmlns:a16="http://schemas.microsoft.com/office/drawing/2014/main" id="{E1996D91-D712-477A-8C9F-44CEF3D6C9E3}"/>
              </a:ext>
            </a:extLst>
          </p:cNvPr>
          <p:cNvSpPr/>
          <p:nvPr/>
        </p:nvSpPr>
        <p:spPr>
          <a:xfrm>
            <a:off x="2964124" y="2705100"/>
            <a:ext cx="1447800" cy="14478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vi-VN"/>
          </a:p>
        </p:txBody>
      </p:sp>
      <p:sp>
        <p:nvSpPr>
          <p:cNvPr id="8" name="Oval 7">
            <a:extLst>
              <a:ext uri="{FF2B5EF4-FFF2-40B4-BE49-F238E27FC236}">
                <a16:creationId xmlns:a16="http://schemas.microsoft.com/office/drawing/2014/main" id="{3633C8A0-C33B-4345-8928-91AA80D3828E}"/>
              </a:ext>
            </a:extLst>
          </p:cNvPr>
          <p:cNvSpPr/>
          <p:nvPr/>
        </p:nvSpPr>
        <p:spPr>
          <a:xfrm>
            <a:off x="4732077" y="3886200"/>
            <a:ext cx="1447800" cy="14478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vi-VN"/>
          </a:p>
        </p:txBody>
      </p:sp>
    </p:spTree>
    <p:extLst>
      <p:ext uri="{BB962C8B-B14F-4D97-AF65-F5344CB8AC3E}">
        <p14:creationId xmlns:p14="http://schemas.microsoft.com/office/powerpoint/2010/main" val="1551448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762000"/>
            <a:ext cx="7772400" cy="5943600"/>
          </a:xfrm>
        </p:spPr>
        <p:txBody>
          <a:bodyPr anchor="t">
            <a:noAutofit/>
          </a:bodyPr>
          <a:lstStyle/>
          <a:p>
            <a:pPr xmlns:a="http://schemas.openxmlformats.org/drawingml/2006/main" algn="l"/>
            <a:r xmlns:a="http://schemas.openxmlformats.org/drawingml/2006/main">
              <a:rPr lang="vi" sz="2400" b="1" i="1">
                <a:latin typeface="Times New Roman" panose="02020603050405020304" pitchFamily="18" charset="0"/>
                <a:cs typeface="Times New Roman" panose="02020603050405020304" pitchFamily="18" charset="0"/>
              </a:rPr>
              <a:t>STP Tie-Break Root Port? </a:t>
            </a:r>
            <a:br xmlns:a="http://schemas.openxmlformats.org/drawingml/2006/main">
              <a:rPr lang="en-US" sz="2400" b="1"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Theo thứ tự </a:t>
            </a:r>
            <a:br xmlns:a="http://schemas.openxmlformats.org/drawingml/2006/main">
              <a:rPr lang="en-US" sz="2400" b="1"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 BID của người gửi </a:t>
            </a:r>
            <a:br xmlns:a="http://schemas.openxmlformats.org/drawingml/2006/main">
              <a:rPr lang="en-US" sz="2400" i="1">
                <a:latin typeface="Times New Roman" panose="02020603050405020304" pitchFamily="18" charset="0"/>
                <a:cs typeface="Times New Roman" panose="02020603050405020304" pitchFamily="18" charset="0"/>
              </a:rPr>
            </a:br>
            <a:r xmlns:a="http://schemas.openxmlformats.org/drawingml/2006/main">
              <a:rPr lang="vi" sz="2400" b="1" i="1">
                <a:latin typeface="Times New Roman" panose="02020603050405020304" pitchFamily="18" charset="0"/>
                <a:cs typeface="Times New Roman" panose="02020603050405020304" pitchFamily="18" charset="0"/>
              </a:rPr>
              <a:t>thấp nhất - Mức độ ưu tiên của cổng người gửi </a:t>
            </a:r>
            <a:br xmlns:a="http://schemas.openxmlformats.org/drawingml/2006/main">
              <a:rPr lang="en-US" sz="2400" b="1" i="1">
                <a:latin typeface="Times New Roman" panose="02020603050405020304" pitchFamily="18" charset="0"/>
                <a:cs typeface="Times New Roman" panose="02020603050405020304" pitchFamily="18" charset="0"/>
              </a:rPr>
            </a:br>
            <a:r xmlns:a="http://schemas.openxmlformats.org/drawingml/2006/main">
              <a:rPr lang="vi" sz="2400" b="1" i="1">
                <a:latin typeface="Times New Roman" panose="02020603050405020304" pitchFamily="18" charset="0"/>
                <a:cs typeface="Times New Roman" panose="02020603050405020304" pitchFamily="18" charset="0"/>
              </a:rPr>
              <a:t>thấp nhất - ID cổng của người gửi thấp nhất (Fa0 / 1 &lt;Fa0 / 2)</a:t>
            </a:r>
            <a:br xmlns:a="http://schemas.openxmlformats.org/drawingml/2006/main">
              <a:rPr lang="en-US" sz="2400" b="1" i="1">
                <a:latin typeface="Times New Roman" panose="02020603050405020304" pitchFamily="18" charset="0"/>
                <a:cs typeface="Times New Roman" panose="02020603050405020304" pitchFamily="18" charset="0"/>
              </a:rPr>
            </a:br>
            <a:br xmlns:a="http://schemas.openxmlformats.org/drawingml/2006/main">
              <a:rPr lang="en-US" sz="1050"/>
            </a:br>
            <a:br xmlns:a="http://schemas.openxmlformats.org/drawingml/2006/main">
              <a:rPr lang="en-US" sz="2400">
                <a:latin typeface="Times New Roman" panose="02020603050405020304" pitchFamily="18" charset="0"/>
                <a:cs typeface="Times New Roman" panose="02020603050405020304" pitchFamily="18" charset="0"/>
              </a:rPr>
            </a:br>
            <a:endParaRPr xmlns:a="http://schemas.openxmlformats.org/drawingml/2006/main" lang="vi-VN" sz="2400" i="1">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F783753-3A91-4BDC-A992-FA3B7F7CDE2F}"/>
              </a:ext>
            </a:extLst>
          </p:cNvPr>
          <p:cNvPicPr>
            <a:picLocks noChangeAspect="1"/>
          </p:cNvPicPr>
          <p:nvPr/>
        </p:nvPicPr>
        <p:blipFill>
          <a:blip r:embed="rId3"/>
          <a:stretch>
            <a:fillRect/>
          </a:stretch>
        </p:blipFill>
        <p:spPr>
          <a:xfrm>
            <a:off x="534537" y="2819400"/>
            <a:ext cx="8074925" cy="2679192"/>
          </a:xfrm>
          <a:prstGeom prst="rect">
            <a:avLst/>
          </a:prstGeom>
        </p:spPr>
      </p:pic>
    </p:spTree>
    <p:extLst>
      <p:ext uri="{BB962C8B-B14F-4D97-AF65-F5344CB8AC3E}">
        <p14:creationId xmlns:p14="http://schemas.microsoft.com/office/powerpoint/2010/main" val="2934633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762000"/>
            <a:ext cx="7772400" cy="5943600"/>
          </a:xfrm>
        </p:spPr>
        <p:txBody>
          <a:bodyPr anchor="t">
            <a:noAutofit/>
          </a:bodyPr>
          <a:lstStyle/>
          <a:p>
            <a:pPr xmlns:a="http://schemas.openxmlformats.org/drawingml/2006/main" algn="l"/>
            <a:r xmlns:a="http://schemas.openxmlformats.org/drawingml/2006/main">
              <a:rPr lang="vi" sz="2400" b="1" i="1">
                <a:latin typeface="Times New Roman" panose="02020603050405020304" pitchFamily="18" charset="0"/>
                <a:cs typeface="Times New Roman" panose="02020603050405020304" pitchFamily="18" charset="0"/>
              </a:rPr>
              <a:t>Cổng hẹn giờ STP? </a:t>
            </a:r>
            <a:br xmlns:a="http://schemas.openxmlformats.org/drawingml/2006/main">
              <a:rPr lang="en-US" sz="2400" b="1" i="1">
                <a:latin typeface="Times New Roman" panose="02020603050405020304" pitchFamily="18" charset="0"/>
                <a:cs typeface="Times New Roman" panose="02020603050405020304" pitchFamily="18" charset="0"/>
              </a:rPr>
            </a:br>
            <a:br xmlns:a="http://schemas.openxmlformats.org/drawingml/2006/main">
              <a:rPr lang="en-US" sz="2400" b="1" i="1">
                <a:latin typeface="Times New Roman" panose="02020603050405020304" pitchFamily="18" charset="0"/>
                <a:cs typeface="Times New Roman" panose="02020603050405020304" pitchFamily="18" charset="0"/>
              </a:rPr>
            </a:br>
            <a:r xmlns:a="http://schemas.openxmlformats.org/drawingml/2006/main">
              <a:rPr lang="vi" sz="2400" b="1" i="1">
                <a:latin typeface="Times New Roman" panose="02020603050405020304" pitchFamily="18" charset="0"/>
                <a:cs typeface="Times New Roman" panose="02020603050405020304" pitchFamily="18" charset="0"/>
              </a:rPr>
              <a:t>Hello Timer </a:t>
            </a:r>
            <a:r xmlns:a="http://schemas.openxmlformats.org/drawingml/2006/main">
              <a:rPr lang="vi" sz="2400" i="1">
                <a:latin typeface="Times New Roman" panose="02020603050405020304" pitchFamily="18" charset="0"/>
                <a:cs typeface="Times New Roman" panose="02020603050405020304" pitchFamily="18" charset="0"/>
              </a:rPr>
              <a:t>: Mặc định 2s gửi tin duy trì topo BPDUs (có thể thiết lập từ 1 - 10s) </a:t>
            </a:r>
            <a:br xmlns:a="http://schemas.openxmlformats.org/drawingml/2006/main">
              <a:rPr lang="en-US" sz="2400" i="1">
                <a:latin typeface="Times New Roman" panose="02020603050405020304" pitchFamily="18" charset="0"/>
                <a:cs typeface="Times New Roman" panose="02020603050405020304" pitchFamily="18" charset="0"/>
              </a:rPr>
            </a:br>
            <a:br xmlns:a="http://schemas.openxmlformats.org/drawingml/2006/main">
              <a:rPr lang="en-US" sz="2400" i="1">
                <a:latin typeface="Times New Roman" panose="02020603050405020304" pitchFamily="18" charset="0"/>
                <a:cs typeface="Times New Roman" panose="02020603050405020304" pitchFamily="18" charset="0"/>
              </a:rPr>
            </a:br>
            <a:r xmlns:a="http://schemas.openxmlformats.org/drawingml/2006/main">
              <a:rPr lang="vi" sz="2400" b="1" i="1">
                <a:latin typeface="Times New Roman" panose="02020603050405020304" pitchFamily="18" charset="0"/>
                <a:cs typeface="Times New Roman" panose="02020603050405020304" pitchFamily="18" charset="0"/>
              </a:rPr>
              <a:t>Forward Delay Timer </a:t>
            </a:r>
            <a:r xmlns:a="http://schemas.openxmlformats.org/drawingml/2006/main">
              <a:rPr lang="vi" sz="2400" i="1">
                <a:latin typeface="Times New Roman" panose="02020603050405020304" pitchFamily="18" charset="0"/>
                <a:cs typeface="Times New Roman" panose="02020603050405020304" pitchFamily="18" charset="0"/>
              </a:rPr>
              <a:t>: Mặc định 15s cho thời gian chuyển từ trạng thái nghe sang học khi có sự thay đổi cố định trên topo (có Cannot setting from 4 - 30s) </a:t>
            </a:r>
            <a:br xmlns:a="http://schemas.openxmlformats.org/drawingml/2006/main">
              <a:rPr lang="en-US" sz="2400" i="1">
                <a:latin typeface="Times New Roman" panose="02020603050405020304" pitchFamily="18" charset="0"/>
                <a:cs typeface="Times New Roman" panose="02020603050405020304" pitchFamily="18" charset="0"/>
              </a:rPr>
            </a:br>
            <a:br xmlns:a="http://schemas.openxmlformats.org/drawingml/2006/main">
              <a:rPr lang="en-US" sz="2400" i="1">
                <a:latin typeface="Times New Roman" panose="02020603050405020304" pitchFamily="18" charset="0"/>
                <a:cs typeface="Times New Roman" panose="02020603050405020304" pitchFamily="18" charset="0"/>
              </a:rPr>
            </a:br>
            <a:r xmlns:a="http://schemas.openxmlformats.org/drawingml/2006/main">
              <a:rPr lang="vi" sz="2400" b="1" i="1">
                <a:latin typeface="Times New Roman" panose="02020603050405020304" pitchFamily="18" charset="0"/>
                <a:cs typeface="Times New Roman" panose="02020603050405020304" pitchFamily="18" charset="0"/>
              </a:rPr>
              <a:t>Max age Time </a:t>
            </a:r>
            <a:r xmlns:a="http://schemas.openxmlformats.org/drawingml/2006/main">
              <a:rPr lang="vi" sz="2400" i="1">
                <a:latin typeface="Times New Roman" panose="02020603050405020304" pitchFamily="18" charset="0"/>
                <a:cs typeface="Times New Roman" panose="02020603050405020304" pitchFamily="18" charset="0"/>
              </a:rPr>
              <a:t>: Thời gian tối đa, trước khi SW cố gắng thay đổi topo default 20s (có thể thiết lập từ 6-40s)</a:t>
            </a:r>
            <a:br xmlns:a="http://schemas.openxmlformats.org/drawingml/2006/main">
              <a:rPr lang="en-US" sz="2400" b="1" i="1">
                <a:latin typeface="Times New Roman" panose="02020603050405020304" pitchFamily="18" charset="0"/>
                <a:cs typeface="Times New Roman" panose="02020603050405020304" pitchFamily="18" charset="0"/>
              </a:rPr>
            </a:br>
            <a:br xmlns:a="http://schemas.openxmlformats.org/drawingml/2006/main">
              <a:rPr lang="en-US" sz="1050"/>
            </a:br>
            <a:br xmlns:a="http://schemas.openxmlformats.org/drawingml/2006/main">
              <a:rPr lang="en-US" sz="2400">
                <a:latin typeface="Times New Roman" panose="02020603050405020304" pitchFamily="18" charset="0"/>
                <a:cs typeface="Times New Roman" panose="02020603050405020304" pitchFamily="18" charset="0"/>
              </a:rPr>
            </a:br>
            <a:endParaRPr xmlns:a="http://schemas.openxmlformats.org/drawingml/2006/main" lang="vi-VN" sz="2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80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762000"/>
            <a:ext cx="7772400" cy="5943600"/>
          </a:xfrm>
        </p:spPr>
        <p:txBody>
          <a:bodyPr anchor="t">
            <a:noAutofit/>
          </a:bodyPr>
          <a:lstStyle/>
          <a:p>
            <a:pPr xmlns:a="http://schemas.openxmlformats.org/drawingml/2006/main" algn="l"/>
            <a:r xmlns:a="http://schemas.openxmlformats.org/drawingml/2006/main">
              <a:rPr lang="vi" sz="2400" b="1" i="1">
                <a:latin typeface="Times New Roman" panose="02020603050405020304" pitchFamily="18" charset="0"/>
                <a:cs typeface="Times New Roman" panose="02020603050405020304" pitchFamily="18" charset="0"/>
              </a:rPr>
              <a:t>Cổng hẹn giờ STP?</a:t>
            </a:r>
            <a:br xmlns:a="http://schemas.openxmlformats.org/drawingml/2006/main">
              <a:rPr lang="en-US" sz="2400" b="1" i="1">
                <a:latin typeface="Times New Roman" panose="02020603050405020304" pitchFamily="18" charset="0"/>
                <a:cs typeface="Times New Roman" panose="02020603050405020304" pitchFamily="18" charset="0"/>
              </a:rPr>
            </a:br>
            <a:br xmlns:a="http://schemas.openxmlformats.org/drawingml/2006/main">
              <a:rPr lang="en-US" sz="2400" b="1" i="1">
                <a:latin typeface="Times New Roman" panose="02020603050405020304" pitchFamily="18" charset="0"/>
                <a:cs typeface="Times New Roman" panose="02020603050405020304" pitchFamily="18" charset="0"/>
              </a:rPr>
            </a:br>
            <a:endParaRPr xmlns:a="http://schemas.openxmlformats.org/drawingml/2006/main" lang="vi-VN" sz="2400" i="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CBD051D-D966-4CA4-B765-C86C493F1197}"/>
              </a:ext>
            </a:extLst>
          </p:cNvPr>
          <p:cNvPicPr>
            <a:picLocks noChangeAspect="1"/>
          </p:cNvPicPr>
          <p:nvPr/>
        </p:nvPicPr>
        <p:blipFill>
          <a:blip r:embed="rId3"/>
          <a:stretch>
            <a:fillRect/>
          </a:stretch>
        </p:blipFill>
        <p:spPr>
          <a:xfrm>
            <a:off x="838200" y="1519237"/>
            <a:ext cx="7858125" cy="4429125"/>
          </a:xfrm>
          <a:prstGeom prst="rect">
            <a:avLst/>
          </a:prstGeom>
        </p:spPr>
      </p:pic>
    </p:spTree>
    <p:extLst>
      <p:ext uri="{BB962C8B-B14F-4D97-AF65-F5344CB8AC3E}">
        <p14:creationId xmlns:p14="http://schemas.microsoft.com/office/powerpoint/2010/main" val="2031963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762000"/>
            <a:ext cx="7772400" cy="5943600"/>
          </a:xfrm>
        </p:spPr>
        <p:txBody>
          <a:bodyPr anchor="t">
            <a:noAutofit/>
          </a:bodyPr>
          <a:lstStyle/>
          <a:p>
            <a:pPr xmlns:a="http://schemas.openxmlformats.org/drawingml/2006/main" algn="l"/>
            <a:r xmlns:a="http://schemas.openxmlformats.org/drawingml/2006/main">
              <a:rPr lang="vi" sz="2400" b="1" i="1">
                <a:latin typeface="Times New Roman" panose="02020603050405020304" pitchFamily="18" charset="0"/>
                <a:cs typeface="Times New Roman" panose="02020603050405020304" pitchFamily="18" charset="0"/>
              </a:rPr>
              <a:t>Cổng hẹn giờ STP?</a:t>
            </a:r>
            <a:br xmlns:a="http://schemas.openxmlformats.org/drawingml/2006/main">
              <a:rPr lang="en-US" sz="2400" b="1" i="1">
                <a:latin typeface="Times New Roman" panose="02020603050405020304" pitchFamily="18" charset="0"/>
                <a:cs typeface="Times New Roman" panose="02020603050405020304" pitchFamily="18" charset="0"/>
              </a:rPr>
            </a:br>
            <a:br xmlns:a="http://schemas.openxmlformats.org/drawingml/2006/main">
              <a:rPr lang="en-US" sz="2400" b="1" i="1">
                <a:latin typeface="Times New Roman" panose="02020603050405020304" pitchFamily="18" charset="0"/>
                <a:cs typeface="Times New Roman" panose="02020603050405020304" pitchFamily="18" charset="0"/>
              </a:rPr>
            </a:br>
            <a:endParaRPr xmlns:a="http://schemas.openxmlformats.org/drawingml/2006/main" lang="vi-VN" sz="2400" i="1">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06ABF43-0802-4BA7-8036-0C867FAD4001}"/>
              </a:ext>
            </a:extLst>
          </p:cNvPr>
          <p:cNvPicPr>
            <a:picLocks noChangeAspect="1"/>
          </p:cNvPicPr>
          <p:nvPr/>
        </p:nvPicPr>
        <p:blipFill>
          <a:blip r:embed="rId3"/>
          <a:stretch>
            <a:fillRect/>
          </a:stretch>
        </p:blipFill>
        <p:spPr>
          <a:xfrm>
            <a:off x="682388" y="1600200"/>
            <a:ext cx="7543800" cy="3457575"/>
          </a:xfrm>
          <a:prstGeom prst="rect">
            <a:avLst/>
          </a:prstGeom>
        </p:spPr>
      </p:pic>
    </p:spTree>
    <p:extLst>
      <p:ext uri="{BB962C8B-B14F-4D97-AF65-F5344CB8AC3E}">
        <p14:creationId xmlns:p14="http://schemas.microsoft.com/office/powerpoint/2010/main" val="356421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762000"/>
            <a:ext cx="7772400" cy="5943600"/>
          </a:xfrm>
        </p:spPr>
        <p:txBody>
          <a:bodyPr anchor="t">
            <a:noAutofit/>
          </a:bodyPr>
          <a:lstStyle/>
          <a:p>
            <a:pPr xmlns:a="http://schemas.openxmlformats.org/drawingml/2006/main" algn="l"/>
            <a:r xmlns:a="http://schemas.openxmlformats.org/drawingml/2006/main">
              <a:rPr lang="vi" sz="2400" b="1" i="1">
                <a:latin typeface="Times New Roman" panose="02020603050405020304" pitchFamily="18" charset="0"/>
                <a:cs typeface="Times New Roman" panose="02020603050405020304" pitchFamily="18" charset="0"/>
              </a:rPr>
              <a:t>Cổng hẹn giờ STP?</a:t>
            </a:r>
            <a:br xmlns:a="http://schemas.openxmlformats.org/drawingml/2006/main">
              <a:rPr lang="en-US" sz="2400" b="1" i="1">
                <a:latin typeface="Times New Roman" panose="02020603050405020304" pitchFamily="18" charset="0"/>
                <a:cs typeface="Times New Roman" panose="02020603050405020304" pitchFamily="18" charset="0"/>
              </a:rPr>
            </a:br>
            <a:br xmlns:a="http://schemas.openxmlformats.org/drawingml/2006/main">
              <a:rPr lang="en-US" sz="2400" b="1" i="1">
                <a:latin typeface="Times New Roman" panose="02020603050405020304" pitchFamily="18" charset="0"/>
                <a:cs typeface="Times New Roman" panose="02020603050405020304" pitchFamily="18" charset="0"/>
              </a:rPr>
            </a:br>
            <a:endParaRPr xmlns:a="http://schemas.openxmlformats.org/drawingml/2006/main" lang="vi-VN" sz="2400" i="1">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AB66B2-9F1E-4026-9004-A6EAE80239A3}"/>
              </a:ext>
            </a:extLst>
          </p:cNvPr>
          <p:cNvPicPr>
            <a:picLocks noChangeAspect="1"/>
          </p:cNvPicPr>
          <p:nvPr/>
        </p:nvPicPr>
        <p:blipFill>
          <a:blip r:embed="rId3"/>
          <a:stretch>
            <a:fillRect/>
          </a:stretch>
        </p:blipFill>
        <p:spPr>
          <a:xfrm>
            <a:off x="636485" y="2133600"/>
            <a:ext cx="7871029" cy="2362200"/>
          </a:xfrm>
          <a:prstGeom prst="rect">
            <a:avLst/>
          </a:prstGeom>
        </p:spPr>
      </p:pic>
    </p:spTree>
    <p:extLst>
      <p:ext uri="{BB962C8B-B14F-4D97-AF65-F5344CB8AC3E}">
        <p14:creationId xmlns:p14="http://schemas.microsoft.com/office/powerpoint/2010/main" val="1192904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762000"/>
            <a:ext cx="7772400" cy="5943600"/>
          </a:xfrm>
        </p:spPr>
        <p:txBody>
          <a:bodyPr anchor="t">
            <a:noAutofit/>
          </a:bodyPr>
          <a:lstStyle/>
          <a:p>
            <a:pPr xmlns:a="http://schemas.openxmlformats.org/drawingml/2006/main" algn="l"/>
            <a:r xmlns:a="http://schemas.openxmlformats.org/drawingml/2006/main">
              <a:rPr lang="vi" sz="2400" b="1" i="1">
                <a:latin typeface="Times New Roman" panose="02020603050405020304" pitchFamily="18" charset="0"/>
                <a:cs typeface="Times New Roman" panose="02020603050405020304" pitchFamily="18" charset="0"/>
              </a:rPr>
              <a:t>Sự phát triển của STP?</a:t>
            </a:r>
            <a:br xmlns:a="http://schemas.openxmlformats.org/drawingml/2006/main">
              <a:rPr lang="en-US" sz="2400" b="1" i="1">
                <a:latin typeface="Times New Roman" panose="02020603050405020304" pitchFamily="18" charset="0"/>
                <a:cs typeface="Times New Roman" panose="02020603050405020304" pitchFamily="18" charset="0"/>
              </a:rPr>
            </a:br>
            <a:br xmlns:a="http://schemas.openxmlformats.org/drawingml/2006/main">
              <a:rPr lang="en-US" sz="2400" b="1" i="1">
                <a:latin typeface="Times New Roman" panose="02020603050405020304" pitchFamily="18" charset="0"/>
                <a:cs typeface="Times New Roman" panose="02020603050405020304" pitchFamily="18" charset="0"/>
              </a:rPr>
            </a:br>
            <a:endParaRPr xmlns:a="http://schemas.openxmlformats.org/drawingml/2006/main" lang="vi-VN" sz="2400" i="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0B89036-3CBF-4CA0-85DC-AFF27B6911CC}"/>
              </a:ext>
            </a:extLst>
          </p:cNvPr>
          <p:cNvPicPr>
            <a:picLocks noChangeAspect="1"/>
          </p:cNvPicPr>
          <p:nvPr/>
        </p:nvPicPr>
        <p:blipFill>
          <a:blip r:embed="rId3"/>
          <a:stretch>
            <a:fillRect/>
          </a:stretch>
        </p:blipFill>
        <p:spPr>
          <a:xfrm>
            <a:off x="685800" y="1371600"/>
            <a:ext cx="8324850" cy="4286250"/>
          </a:xfrm>
          <a:prstGeom prst="rect">
            <a:avLst/>
          </a:prstGeom>
        </p:spPr>
      </p:pic>
    </p:spTree>
    <p:extLst>
      <p:ext uri="{BB962C8B-B14F-4D97-AF65-F5344CB8AC3E}">
        <p14:creationId xmlns:p14="http://schemas.microsoft.com/office/powerpoint/2010/main" val="422779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8"/>
            <a:ext cx="7772400" cy="1470025"/>
          </a:xfrm>
        </p:spPr>
        <p:txBody>
          <a:bodyPr>
            <a:normAutofit/>
          </a:bodyPr>
          <a:lstStyle/>
          <a:p>
            <a:r xmlns:a="http://schemas.openxmlformats.org/drawingml/2006/main">
              <a:rPr lang="vi" sz="3600" b="1">
                <a:latin typeface="Times New Roman" panose="02020603050405020304" pitchFamily="18" charset="0"/>
                <a:cs typeface="Times New Roman" panose="02020603050405020304" pitchFamily="18" charset="0"/>
              </a:rPr>
              <a:t>Giao thức cây đẻ trứng (STP)</a:t>
            </a:r>
          </a:p>
        </p:txBody>
      </p:sp>
    </p:spTree>
    <p:extLst>
      <p:ext uri="{BB962C8B-B14F-4D97-AF65-F5344CB8AC3E}">
        <p14:creationId xmlns:p14="http://schemas.microsoft.com/office/powerpoint/2010/main" val="336271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911983" y="914400"/>
            <a:ext cx="7772400" cy="5943600"/>
          </a:xfrm>
        </p:spPr>
        <p:txBody>
          <a:bodyPr anchor="t">
            <a:noAutofit/>
          </a:bodyPr>
          <a:lstStyle/>
          <a:p>
            <a:pPr xmlns:a="http://schemas.openxmlformats.org/drawingml/2006/main" algn="l"/>
            <a:r xmlns:a="http://schemas.openxmlformats.org/drawingml/2006/main">
              <a:rPr lang="vi" sz="2400" b="1" i="1">
                <a:latin typeface="Times New Roman" panose="02020603050405020304" pitchFamily="18" charset="0"/>
                <a:cs typeface="Times New Roman" panose="02020603050405020304" pitchFamily="18" charset="0"/>
              </a:rPr>
              <a:t>RSTP (STP nhanh)? </a:t>
            </a:r>
            <a:br xmlns:a="http://schemas.openxmlformats.org/drawingml/2006/main">
              <a:rPr lang="en-US" sz="2400" b="1"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 Giải quyết vấn đề hội tụ nhanh, Rapid STP ra đời với sự thay đổi của trạng thái số lượng</a:t>
            </a:r>
            <a:endParaRPr xmlns:a="http://schemas.openxmlformats.org/drawingml/2006/main" lang="vi-VN" sz="2400" i="1">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465A589-26C3-4506-B672-847B254FA63B}"/>
              </a:ext>
            </a:extLst>
          </p:cNvPr>
          <p:cNvPicPr>
            <a:picLocks noChangeAspect="1"/>
          </p:cNvPicPr>
          <p:nvPr/>
        </p:nvPicPr>
        <p:blipFill>
          <a:blip r:embed="rId3"/>
          <a:stretch>
            <a:fillRect/>
          </a:stretch>
        </p:blipFill>
        <p:spPr>
          <a:xfrm>
            <a:off x="762000" y="2200277"/>
            <a:ext cx="3113253" cy="3113253"/>
          </a:xfrm>
          <a:prstGeom prst="rect">
            <a:avLst/>
          </a:prstGeom>
        </p:spPr>
      </p:pic>
      <p:pic>
        <p:nvPicPr>
          <p:cNvPr id="7" name="Picture 6">
            <a:extLst>
              <a:ext uri="{FF2B5EF4-FFF2-40B4-BE49-F238E27FC236}">
                <a16:creationId xmlns:a16="http://schemas.microsoft.com/office/drawing/2014/main" id="{D0C02194-2BFF-4B8C-9931-139F38658F93}"/>
              </a:ext>
            </a:extLst>
          </p:cNvPr>
          <p:cNvPicPr>
            <a:picLocks noChangeAspect="1"/>
          </p:cNvPicPr>
          <p:nvPr/>
        </p:nvPicPr>
        <p:blipFill>
          <a:blip r:embed="rId4"/>
          <a:stretch>
            <a:fillRect/>
          </a:stretch>
        </p:blipFill>
        <p:spPr>
          <a:xfrm>
            <a:off x="4191916" y="2200277"/>
            <a:ext cx="4040101" cy="3113254"/>
          </a:xfrm>
          <a:prstGeom prst="rect">
            <a:avLst/>
          </a:prstGeom>
        </p:spPr>
      </p:pic>
    </p:spTree>
    <p:extLst>
      <p:ext uri="{BB962C8B-B14F-4D97-AF65-F5344CB8AC3E}">
        <p14:creationId xmlns:p14="http://schemas.microsoft.com/office/powerpoint/2010/main" val="2468461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911983" y="914400"/>
            <a:ext cx="7772400" cy="5943600"/>
          </a:xfrm>
        </p:spPr>
        <p:txBody>
          <a:bodyPr anchor="t">
            <a:noAutofit/>
          </a:bodyPr>
          <a:lstStyle/>
          <a:p>
            <a:pPr xmlns:a="http://schemas.openxmlformats.org/drawingml/2006/main" algn="l"/>
            <a:r xmlns:a="http://schemas.openxmlformats.org/drawingml/2006/main">
              <a:rPr lang="vi" sz="2400" b="1" i="1">
                <a:latin typeface="Times New Roman" panose="02020603050405020304" pitchFamily="18" charset="0"/>
                <a:cs typeface="Times New Roman" panose="02020603050405020304" pitchFamily="18" charset="0"/>
              </a:rPr>
              <a:t>RSTP (STP nhanh)? </a:t>
            </a:r>
            <a:br xmlns:a="http://schemas.openxmlformats.org/drawingml/2006/main">
              <a:rPr lang="en-US" sz="2400" b="1"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 Giải quyết vấn đề hội tụ nhanh, Rapid STP ra đời với sự thay đổi của trạng thái số lượng</a:t>
            </a:r>
            <a:endParaRPr xmlns:a="http://schemas.openxmlformats.org/drawingml/2006/main" lang="vi-VN" sz="2400" i="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85E6BB6-86C6-4E3E-8DAE-D666B44BFDAE}"/>
              </a:ext>
            </a:extLst>
          </p:cNvPr>
          <p:cNvPicPr>
            <a:picLocks noChangeAspect="1"/>
          </p:cNvPicPr>
          <p:nvPr/>
        </p:nvPicPr>
        <p:blipFill>
          <a:blip r:embed="rId3"/>
          <a:stretch>
            <a:fillRect/>
          </a:stretch>
        </p:blipFill>
        <p:spPr>
          <a:xfrm>
            <a:off x="1066800" y="2209800"/>
            <a:ext cx="5497409" cy="3581400"/>
          </a:xfrm>
          <a:prstGeom prst="rect">
            <a:avLst/>
          </a:prstGeom>
        </p:spPr>
      </p:pic>
    </p:spTree>
    <p:extLst>
      <p:ext uri="{BB962C8B-B14F-4D97-AF65-F5344CB8AC3E}">
        <p14:creationId xmlns:p14="http://schemas.microsoft.com/office/powerpoint/2010/main" val="1794911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911983" y="914400"/>
            <a:ext cx="7772400" cy="5943600"/>
          </a:xfrm>
        </p:spPr>
        <p:txBody>
          <a:bodyPr anchor="t">
            <a:noAutofit/>
          </a:bodyPr>
          <a:lstStyle/>
          <a:p>
            <a:pPr xmlns:a="http://schemas.openxmlformats.org/drawingml/2006/main" algn="l"/>
            <a:r xmlns:a="http://schemas.openxmlformats.org/drawingml/2006/main">
              <a:rPr lang="vi" sz="2400" b="1" i="1">
                <a:latin typeface="Times New Roman" panose="02020603050405020304" pitchFamily="18" charset="0"/>
                <a:cs typeface="Times New Roman" panose="02020603050405020304" pitchFamily="18" charset="0"/>
              </a:rPr>
              <a:t>PVST (Theo VLAN STP)? </a:t>
            </a:r>
            <a:br xmlns:a="http://schemas.openxmlformats.org/drawingml/2006/main">
              <a:rPr lang="en-US" sz="2400" b="1"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 Các switch chứa nhiều VLAN khác nhau? </a:t>
            </a:r>
            <a:br xmlns:a="http://schemas.openxmlformats.org/drawingml/2006/main">
              <a:rPr lang="en-US" sz="2400"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 Sử dụng chung 1 cấu trúc liên kết gây lãng phí tài nguyên </a:t>
            </a:r>
            <a:br xmlns:a="http://schemas.openxmlformats.org/drawingml/2006/main">
              <a:rPr lang="en-US" sz="2400"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 Cân bằng tải</a:t>
            </a:r>
            <a:endParaRPr xmlns:a="http://schemas.openxmlformats.org/drawingml/2006/main" lang="vi-VN" sz="2400" i="1">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F07F4BD-4D58-4A55-8A6E-1B2950844A5F}"/>
              </a:ext>
            </a:extLst>
          </p:cNvPr>
          <p:cNvPicPr>
            <a:picLocks noChangeAspect="1"/>
          </p:cNvPicPr>
          <p:nvPr/>
        </p:nvPicPr>
        <p:blipFill>
          <a:blip r:embed="rId3"/>
          <a:stretch>
            <a:fillRect/>
          </a:stretch>
        </p:blipFill>
        <p:spPr>
          <a:xfrm>
            <a:off x="1234906" y="2438400"/>
            <a:ext cx="6674188" cy="3932830"/>
          </a:xfrm>
          <a:prstGeom prst="rect">
            <a:avLst/>
          </a:prstGeom>
        </p:spPr>
      </p:pic>
    </p:spTree>
    <p:extLst>
      <p:ext uri="{BB962C8B-B14F-4D97-AF65-F5344CB8AC3E}">
        <p14:creationId xmlns:p14="http://schemas.microsoft.com/office/powerpoint/2010/main" val="3910764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911983" y="914400"/>
            <a:ext cx="7772400" cy="5943600"/>
          </a:xfrm>
        </p:spPr>
        <p:txBody>
          <a:bodyPr anchor="t">
            <a:noAutofit/>
          </a:bodyPr>
          <a:lstStyle/>
          <a:p>
            <a:pPr xmlns:a="http://schemas.openxmlformats.org/drawingml/2006/main" algn="l"/>
            <a:r xmlns:a="http://schemas.openxmlformats.org/drawingml/2006/main">
              <a:rPr lang="vi" sz="2400" b="1" i="1">
                <a:latin typeface="Times New Roman" panose="02020603050405020304" pitchFamily="18" charset="0"/>
                <a:cs typeface="Times New Roman" panose="02020603050405020304" pitchFamily="18" charset="0"/>
              </a:rPr>
              <a:t>MSTP (Đa STP)? </a:t>
            </a:r>
            <a:br xmlns:a="http://schemas.openxmlformats.org/drawingml/2006/main">
              <a:rPr lang="en-US" sz="2400" b="1"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 Hệ thống lớn có nhiều VLAN, các VLAN sẽ có cấu trúc liên kết STP khác nhau, sử dụng chung hoặc riêng với các phương tiện truyền thông khác nhau (MSTI). </a:t>
            </a:r>
            <a:br xmlns:a="http://schemas.openxmlformats.org/drawingml/2006/main">
              <a:rPr lang="en-US" sz="2400" i="1">
                <a:latin typeface="Times New Roman" panose="02020603050405020304" pitchFamily="18" charset="0"/>
                <a:cs typeface="Times New Roman" panose="02020603050405020304" pitchFamily="18" charset="0"/>
              </a:rPr>
            </a:br>
            <a:br xmlns:a="http://schemas.openxmlformats.org/drawingml/2006/main">
              <a:rPr lang="en-US" sz="2400" i="1">
                <a:latin typeface="Times New Roman" panose="02020603050405020304" pitchFamily="18" charset="0"/>
                <a:cs typeface="Times New Roman" panose="02020603050405020304" pitchFamily="18" charset="0"/>
              </a:rPr>
            </a:br>
            <a:br xmlns:a="http://schemas.openxmlformats.org/drawingml/2006/main">
              <a:rPr lang="en-US" sz="2400"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MSTI Multi Spaning Tree Instance </a:t>
            </a:r>
            <a:br xmlns:a="http://schemas.openxmlformats.org/drawingml/2006/main">
              <a:rPr lang="en-US" sz="2400"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(Mặc định trên các switch Instance 0 (Internal SPT - IST) </a:t>
            </a:r>
            <a:br xmlns:a="http://schemas.openxmlformats.org/drawingml/2006/main">
              <a:rPr lang="en-US" sz="2400" i="1">
                <a:latin typeface="Times New Roman" panose="02020603050405020304" pitchFamily="18" charset="0"/>
                <a:cs typeface="Times New Roman" panose="02020603050405020304" pitchFamily="18" charset="0"/>
              </a:rPr>
            </a:br>
            <a:br xmlns:a="http://schemas.openxmlformats.org/drawingml/2006/main">
              <a:rPr lang="en-US" sz="2400"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Trên các SW hỗ trợ lên đến 16 Instance </a:t>
            </a:r>
            <a:br xmlns:a="http://schemas.openxmlformats.org/drawingml/2006/main">
              <a:rPr lang="en-US" sz="2400" i="1">
                <a:latin typeface="Times New Roman" panose="02020603050405020304" pitchFamily="18" charset="0"/>
                <a:cs typeface="Times New Roman" panose="02020603050405020304" pitchFamily="18" charset="0"/>
              </a:rPr>
            </a:br>
            <a:br xmlns:a="http://schemas.openxmlformats.org/drawingml/2006/main">
              <a:rPr lang="en-US" sz="2400"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Việc tính toán các VLAN cấu trúc liên kết thành một instance sẽ giúp giảm thiểu lượng truy cập mà STP tạo ra để duy trì tree </a:t>
            </a:r>
            <a:br xmlns:a="http://schemas.openxmlformats.org/drawingml/2006/main">
              <a:rPr lang="en-US" sz="2400" i="1">
                <a:latin typeface="Times New Roman" panose="02020603050405020304" pitchFamily="18" charset="0"/>
                <a:cs typeface="Times New Roman" panose="02020603050405020304" pitchFamily="18" charset="0"/>
              </a:rPr>
            </a:br>
            <a:r xmlns:a="http://schemas.openxmlformats.org/drawingml/2006/main" xmlns:r="http://schemas.openxmlformats.org/officeDocument/2006/relationships">
              <a:rPr lang="vi" sz="1050">
                <a:hlinkClick r:id="rId3"/>
              </a:rPr>
              <a:t>Spanning Tree từ PVST + sang Rapid-PVST Migration Ví dụ về cấu hình - Cisco</a:t>
            </a:r>
            <a:endParaRPr xmlns:a="http://schemas.openxmlformats.org/drawingml/2006/main" lang="vi-VN" sz="2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214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911983" y="914400"/>
            <a:ext cx="7772400" cy="5943600"/>
          </a:xfrm>
        </p:spPr>
        <p:txBody>
          <a:bodyPr anchor="t">
            <a:noAutofit/>
          </a:bodyPr>
          <a:lstStyle/>
          <a:p>
            <a:pPr xmlns:a="http://schemas.openxmlformats.org/drawingml/2006/main" algn="l"/>
            <a:r xmlns:a="http://schemas.openxmlformats.org/drawingml/2006/main">
              <a:rPr lang="vi" sz="2400" b="1" i="1">
                <a:latin typeface="Times New Roman" panose="02020603050405020304" pitchFamily="18" charset="0"/>
                <a:cs typeface="Times New Roman" panose="02020603050405020304" pitchFamily="18" charset="0"/>
              </a:rPr>
              <a:t>MSTP (Đa STP)? </a:t>
            </a:r>
            <a:br xmlns:a="http://schemas.openxmlformats.org/drawingml/2006/main">
              <a:rPr lang="en-US" sz="2400" b="1"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 Large system has many topo STP phân chia theo các khu vực</a:t>
            </a:r>
            <a:endParaRPr xmlns:a="http://schemas.openxmlformats.org/drawingml/2006/main" lang="vi-VN" sz="2400" i="1">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3783FFD-238D-4324-944D-33F0131B4A15}"/>
              </a:ext>
            </a:extLst>
          </p:cNvPr>
          <p:cNvPicPr>
            <a:picLocks noChangeAspect="1"/>
          </p:cNvPicPr>
          <p:nvPr/>
        </p:nvPicPr>
        <p:blipFill>
          <a:blip r:embed="rId3"/>
          <a:stretch>
            <a:fillRect/>
          </a:stretch>
        </p:blipFill>
        <p:spPr>
          <a:xfrm>
            <a:off x="999414" y="1905000"/>
            <a:ext cx="7248525" cy="3371850"/>
          </a:xfrm>
          <a:prstGeom prst="rect">
            <a:avLst/>
          </a:prstGeom>
        </p:spPr>
      </p:pic>
    </p:spTree>
    <p:extLst>
      <p:ext uri="{BB962C8B-B14F-4D97-AF65-F5344CB8AC3E}">
        <p14:creationId xmlns:p14="http://schemas.microsoft.com/office/powerpoint/2010/main" val="4035485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5451" y="2781300"/>
            <a:ext cx="5753100" cy="1295400"/>
          </a:xfrm>
        </p:spPr>
        <p:txBody>
          <a:bodyPr>
            <a:noAutofit/>
          </a:bodyPr>
          <a:lstStyle/>
          <a:p>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Nguyễn Huỳnh Huy</a:t>
            </a:r>
            <a:endParaRPr xmlns:a="http://schemas.openxmlformats.org/drawingml/2006/main" lang="vi-VN" sz="2000" b="1" dirty="0">
              <a:solidFill>
                <a:schemeClr val="bg1"/>
              </a:solidFill>
              <a:latin typeface="Times New Roman" panose="02020603050405020304" pitchFamily="18" charset="0"/>
              <a:cs typeface="Times New Roman" panose="02020603050405020304" pitchFamily="18" charset="0"/>
            </a:endParaRPr>
          </a:p>
          <a:p>
            <a:r xmlns:a="http://schemas.openxmlformats.org/drawingml/2006/main">
              <a:rPr lang="vi" sz="2000" b="1" dirty="0">
                <a:solidFill>
                  <a:schemeClr val="bg1"/>
                </a:solidFill>
                <a:latin typeface="Times New Roman" panose="02020603050405020304" pitchFamily="18" charset="0"/>
                <a:cs typeface="Times New Roman" panose="02020603050405020304" pitchFamily="18" charset="0"/>
              </a:rPr>
              <a:t>Bộ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môn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Mạng Máy tính và Tryền Thông</a:t>
            </a:r>
            <a:endParaRPr xmlns:a="http://schemas.openxmlformats.org/drawingml/2006/main" lang="vi-VN" sz="2000" b="1" dirty="0">
              <a:solidFill>
                <a:schemeClr val="bg1"/>
              </a:solidFill>
              <a:latin typeface="Times New Roman" panose="02020603050405020304" pitchFamily="18" charset="0"/>
              <a:cs typeface="Times New Roman" panose="02020603050405020304" pitchFamily="18" charset="0"/>
            </a:endParaRPr>
          </a:p>
          <a:p>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Khoa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Công Nghệ Thông Tin</a:t>
            </a:r>
            <a:endParaRPr xmlns:a="http://schemas.openxmlformats.org/drawingml/2006/main" lang="vi-VN" sz="2000" b="1" dirty="0">
              <a:solidFill>
                <a:schemeClr val="bg1"/>
              </a:solidFill>
              <a:latin typeface="Times New Roman" panose="02020603050405020304" pitchFamily="18" charset="0"/>
              <a:cs typeface="Times New Roman" panose="02020603050405020304" pitchFamily="18" charset="0"/>
            </a:endParaRPr>
          </a:p>
          <a:p>
            <a:r xmlns:a="http://schemas.openxmlformats.org/drawingml/2006/main">
              <a:rPr lang="vi" sz="2000" b="1" dirty="0">
                <a:solidFill>
                  <a:schemeClr val="bg1"/>
                </a:solidFill>
                <a:latin typeface="Times New Roman" panose="02020603050405020304" pitchFamily="18" charset="0"/>
                <a:cs typeface="Times New Roman" panose="02020603050405020304" pitchFamily="18" charset="0"/>
              </a:rPr>
              <a:t>Trường Đại học Nha Trang</a:t>
            </a:r>
          </a:p>
          <a:p>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Email: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huynh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 ntu.edu.vn</a:t>
            </a:r>
            <a:endParaRPr xmlns:a="http://schemas.openxmlformats.org/drawingml/2006/main"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43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685800"/>
            <a:ext cx="7696200" cy="5105400"/>
          </a:xfrm>
        </p:spPr>
        <p:txBody>
          <a:bodyPr>
            <a:noAutofit/>
          </a:bodyPr>
          <a:lstStyle/>
          <a:p>
            <a:pPr xmlns:a="http://schemas.openxmlformats.org/drawingml/2006/main" algn="just"/>
            <a:br xmlns:a="http://schemas.openxmlformats.org/drawingml/2006/main">
              <a:rPr lang="en-US" sz="2400" b="1" i="1">
                <a:latin typeface="Times New Roman" panose="02020603050405020304" pitchFamily="18" charset="0"/>
                <a:cs typeface="Times New Roman" panose="02020603050405020304" pitchFamily="18" charset="0"/>
              </a:rPr>
            </a:br>
            <a:br xmlns:a="http://schemas.openxmlformats.org/drawingml/2006/main">
              <a:rPr lang="en-US" sz="2400">
                <a:latin typeface="Times New Roman" panose="02020603050405020304" pitchFamily="18" charset="0"/>
                <a:cs typeface="Times New Roman" panose="02020603050405020304" pitchFamily="18" charset="0"/>
              </a:rPr>
            </a:br>
            <a:r xmlns:a="http://schemas.openxmlformats.org/drawingml/2006/main">
              <a:rPr lang="vi" sz="2400">
                <a:latin typeface="Times New Roman" panose="02020603050405020304" pitchFamily="18" charset="0"/>
                <a:cs typeface="Times New Roman" panose="02020603050405020304" pitchFamily="18" charset="0"/>
              </a:rPr>
              <a:t>Dự phòng là một </a:t>
            </a:r>
            <a:r xmlns:a="http://schemas.openxmlformats.org/drawingml/2006/main">
              <a:rPr lang="vi" sz="2400">
                <a:solidFill>
                  <a:srgbClr val="FF0000"/>
                </a:solidFill>
                <a:latin typeface="Times New Roman" panose="02020603050405020304" pitchFamily="18" charset="0"/>
                <a:cs typeface="Times New Roman" panose="02020603050405020304" pitchFamily="18" charset="0"/>
              </a:rPr>
              <a:t>phần quan trọng của thiết kế phân cấp </a:t>
            </a:r>
            <a:r xmlns:a="http://schemas.openxmlformats.org/drawingml/2006/main">
              <a:rPr lang="vi" sz="2400">
                <a:latin typeface="Times New Roman" panose="02020603050405020304" pitchFamily="18" charset="0"/>
                <a:cs typeface="Times New Roman" panose="02020603050405020304" pitchFamily="18" charset="0"/>
              </a:rPr>
              <a:t>để loại bỏ các điểm lỗi đơn lẻ và </a:t>
            </a:r>
            <a:r xmlns:a="http://schemas.openxmlformats.org/drawingml/2006/main">
              <a:rPr lang="vi" sz="2400">
                <a:solidFill>
                  <a:srgbClr val="FF0000"/>
                </a:solidFill>
                <a:latin typeface="Times New Roman" panose="02020603050405020304" pitchFamily="18" charset="0"/>
                <a:cs typeface="Times New Roman" panose="02020603050405020304" pitchFamily="18" charset="0"/>
              </a:rPr>
              <a:t>ngăn chặn sự gián đoạn của các dịch vụ mạng cho người dùng </a:t>
            </a:r>
            <a:r xmlns:a="http://schemas.openxmlformats.org/drawingml/2006/main">
              <a:rPr lang="vi" sz="2400">
                <a:latin typeface="Times New Roman" panose="02020603050405020304" pitchFamily="18" charset="0"/>
                <a:cs typeface="Times New Roman" panose="02020603050405020304" pitchFamily="18" charset="0"/>
              </a:rPr>
              <a:t>. Các mạng dự phòng yêu cầu bổ sung các </a:t>
            </a:r>
            <a:r xmlns:a="http://schemas.openxmlformats.org/drawingml/2006/main">
              <a:rPr lang="vi" sz="2400">
                <a:solidFill>
                  <a:srgbClr val="FF0000"/>
                </a:solidFill>
                <a:latin typeface="Times New Roman" panose="02020603050405020304" pitchFamily="18" charset="0"/>
                <a:cs typeface="Times New Roman" panose="02020603050405020304" pitchFamily="18" charset="0"/>
              </a:rPr>
              <a:t>đường dẫn vật lý </a:t>
            </a:r>
            <a:r xmlns:a="http://schemas.openxmlformats.org/drawingml/2006/main">
              <a:rPr lang="vi" sz="2400">
                <a:latin typeface="Times New Roman" panose="02020603050405020304" pitchFamily="18" charset="0"/>
                <a:cs typeface="Times New Roman" panose="02020603050405020304" pitchFamily="18" charset="0"/>
              </a:rPr>
              <a:t>, nhưng dự phòng </a:t>
            </a:r>
            <a:r xmlns:a="http://schemas.openxmlformats.org/drawingml/2006/main">
              <a:rPr lang="vi" sz="2400">
                <a:solidFill>
                  <a:srgbClr val="FF0000"/>
                </a:solidFill>
                <a:latin typeface="Times New Roman" panose="02020603050405020304" pitchFamily="18" charset="0"/>
                <a:cs typeface="Times New Roman" panose="02020603050405020304" pitchFamily="18" charset="0"/>
              </a:rPr>
              <a:t>hợp lý </a:t>
            </a:r>
            <a:r xmlns:a="http://schemas.openxmlformats.org/drawingml/2006/main">
              <a:rPr lang="vi" sz="2400">
                <a:latin typeface="Times New Roman" panose="02020603050405020304" pitchFamily="18" charset="0"/>
                <a:cs typeface="Times New Roman" panose="02020603050405020304" pitchFamily="18" charset="0"/>
              </a:rPr>
              <a:t>cũng phải là một phần của thiết kế. Việc có </a:t>
            </a:r>
            <a:r xmlns:a="http://schemas.openxmlformats.org/drawingml/2006/main">
              <a:rPr lang="vi" sz="2400">
                <a:solidFill>
                  <a:srgbClr val="FF0000"/>
                </a:solidFill>
                <a:latin typeface="Times New Roman" panose="02020603050405020304" pitchFamily="18" charset="0"/>
                <a:cs typeface="Times New Roman" panose="02020603050405020304" pitchFamily="18" charset="0"/>
              </a:rPr>
              <a:t>các đường dẫn vật lý thay thế </a:t>
            </a:r>
            <a:r xmlns:a="http://schemas.openxmlformats.org/drawingml/2006/main">
              <a:rPr lang="vi" sz="2400">
                <a:latin typeface="Times New Roman" panose="02020603050405020304" pitchFamily="18" charset="0"/>
                <a:cs typeface="Times New Roman" panose="02020603050405020304" pitchFamily="18" charset="0"/>
              </a:rPr>
              <a:t>để dữ liệu đi qua mạng giúp người dùng có thể truy cập tài nguyên mạng, </a:t>
            </a:r>
            <a:r xmlns:a="http://schemas.openxmlformats.org/drawingml/2006/main">
              <a:rPr lang="vi" sz="2400">
                <a:solidFill>
                  <a:srgbClr val="FF0000"/>
                </a:solidFill>
                <a:latin typeface="Times New Roman" panose="02020603050405020304" pitchFamily="18" charset="0"/>
                <a:cs typeface="Times New Roman" panose="02020603050405020304" pitchFamily="18" charset="0"/>
              </a:rPr>
              <a:t>bất chấp sự gián đoạn đường dẫn </a:t>
            </a:r>
            <a:r xmlns:a="http://schemas.openxmlformats.org/drawingml/2006/main">
              <a:rPr lang="vi" sz="2400">
                <a:latin typeface="Times New Roman" panose="02020603050405020304" pitchFamily="18" charset="0"/>
                <a:cs typeface="Times New Roman" panose="02020603050405020304" pitchFamily="18" charset="0"/>
              </a:rPr>
              <a:t>. </a:t>
            </a:r>
            <a:br xmlns:a="http://schemas.openxmlformats.org/drawingml/2006/main">
              <a:rPr lang="en-US" sz="2400">
                <a:latin typeface="Times New Roman" panose="02020603050405020304" pitchFamily="18" charset="0"/>
                <a:cs typeface="Times New Roman" panose="02020603050405020304" pitchFamily="18" charset="0"/>
              </a:rPr>
            </a:br>
            <a:br xmlns:a="http://schemas.openxmlformats.org/drawingml/2006/main">
              <a:rPr lang="en-US" sz="2400">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Tuy nhiên, các đường dẫn dự phòng trong mạng Ethernet chuyển mạch có thể gây ra cả vòng lặp Lớp 2 vật lý và lôgic.</a:t>
            </a:r>
            <a:endParaRPr xmlns:a="http://schemas.openxmlformats.org/drawingml/2006/main" lang="vi-VN" sz="2400" i="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5A3DBFC-05C4-4822-B141-40A45BD5D65B}"/>
              </a:ext>
            </a:extLst>
          </p:cNvPr>
          <p:cNvSpPr txBox="1"/>
          <p:nvPr/>
        </p:nvSpPr>
        <p:spPr>
          <a:xfrm>
            <a:off x="685800" y="1138535"/>
            <a:ext cx="4572000" cy="461665"/>
          </a:xfrm>
          <a:prstGeom prst="rect">
            <a:avLst/>
          </a:prstGeom>
          <a:noFill/>
        </p:spPr>
        <p:txBody>
          <a:bodyPr wrap="square">
            <a:spAutoFit/>
          </a:bodyPr>
          <a:lstStyle/>
          <a:p>
            <a:r xmlns:a="http://schemas.openxmlformats.org/drawingml/2006/main">
              <a:rPr lang="vi" sz="2400" b="1" i="1">
                <a:latin typeface="Times New Roman" panose="02020603050405020304" pitchFamily="18" charset="0"/>
                <a:cs typeface="Times New Roman" panose="02020603050405020304" pitchFamily="18" charset="0"/>
              </a:rPr>
              <a:t>Set override</a:t>
            </a:r>
            <a:endParaRPr xmlns:a="http://schemas.openxmlformats.org/drawingml/2006/main" lang="vi-VN" sz="2400"/>
          </a:p>
        </p:txBody>
      </p:sp>
    </p:spTree>
    <p:extLst>
      <p:ext uri="{BB962C8B-B14F-4D97-AF65-F5344CB8AC3E}">
        <p14:creationId xmlns:p14="http://schemas.microsoft.com/office/powerpoint/2010/main" val="2988230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1219200"/>
            <a:ext cx="7772400" cy="2362200"/>
          </a:xfrm>
        </p:spPr>
        <p:txBody>
          <a:bodyPr>
            <a:noAutofit/>
          </a:bodyPr>
          <a:lstStyle/>
          <a:p>
            <a:pPr xmlns:a="http://schemas.openxmlformats.org/drawingml/2006/main" algn="l"/>
            <a:r xmlns:a="http://schemas.openxmlformats.org/drawingml/2006/main">
              <a:rPr lang="vi" sz="2400" b="1" i="1">
                <a:latin typeface="Times New Roman" panose="02020603050405020304" pitchFamily="18" charset="0"/>
                <a:cs typeface="Times New Roman" panose="02020603050405020304" pitchFamily="18" charset="0"/>
              </a:rPr>
              <a:t>STP mục tiêu </a:t>
            </a:r>
            <a:br xmlns:a="http://schemas.openxmlformats.org/drawingml/2006/main">
              <a:rPr lang="en-US" sz="2400" b="1" i="1">
                <a:latin typeface="Times New Roman" panose="02020603050405020304" pitchFamily="18" charset="0"/>
                <a:cs typeface="Times New Roman" panose="02020603050405020304" pitchFamily="18" charset="0"/>
              </a:rPr>
            </a:br>
            <a:br xmlns:a="http://schemas.openxmlformats.org/drawingml/2006/main">
              <a:rPr lang="en-US" sz="2400">
                <a:latin typeface="Times New Roman" panose="02020603050405020304" pitchFamily="18" charset="0"/>
                <a:cs typeface="Times New Roman" panose="02020603050405020304" pitchFamily="18" charset="0"/>
              </a:rPr>
            </a:br>
            <a:r xmlns:a="http://schemas.openxmlformats.org/drawingml/2006/main">
              <a:rPr lang="vi" sz="2400">
                <a:latin typeface="Times New Roman" panose="02020603050405020304" pitchFamily="18" charset="0"/>
                <a:cs typeface="Times New Roman" panose="02020603050405020304" pitchFamily="18" charset="0"/>
              </a:rPr>
              <a:t>Hỗ trợ cho dự phòng mạng (Dự phòng) trong phân cấp mạng thiết kế (Phân cấp). </a:t>
            </a:r>
            <a:br xmlns:a="http://schemas.openxmlformats.org/drawingml/2006/main">
              <a:rPr lang="en-US" sz="2400">
                <a:latin typeface="Times New Roman" panose="02020603050405020304" pitchFamily="18" charset="0"/>
                <a:cs typeface="Times New Roman" panose="02020603050405020304" pitchFamily="18" charset="0"/>
              </a:rPr>
            </a:br>
            <a:br xmlns:a="http://schemas.openxmlformats.org/drawingml/2006/main">
              <a:rPr lang="en-US" sz="2400">
                <a:latin typeface="Times New Roman" panose="02020603050405020304" pitchFamily="18" charset="0"/>
                <a:cs typeface="Times New Roman" panose="02020603050405020304" pitchFamily="18" charset="0"/>
              </a:rPr>
            </a:br>
            <a:r xmlns:a="http://schemas.openxmlformats.org/drawingml/2006/main">
              <a:rPr lang="vi" sz="2400">
                <a:latin typeface="Times New Roman" panose="02020603050405020304" pitchFamily="18" charset="0"/>
                <a:cs typeface="Times New Roman" panose="02020603050405020304" pitchFamily="18" charset="0"/>
              </a:rPr>
              <a:t>Chống vòng lặp ở LAN (Lớp 2), giải quyết vấn đề các khung được gửi đi gửi lại trong mạng lan gây ảnh hưởng đến dữ liệu luồng, mạng hiệu năng</a:t>
            </a:r>
            <a:br xmlns:a="http://schemas.openxmlformats.org/drawingml/2006/main">
              <a:rPr lang="en-US" sz="2400">
                <a:latin typeface="Times New Roman" panose="02020603050405020304" pitchFamily="18" charset="0"/>
                <a:cs typeface="Times New Roman" panose="02020603050405020304" pitchFamily="18" charset="0"/>
              </a:rPr>
            </a:br>
            <a:endParaRPr xmlns:a="http://schemas.openxmlformats.org/drawingml/2006/main" lang="vi-VN" sz="2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30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609600"/>
            <a:ext cx="7772400" cy="2362200"/>
          </a:xfrm>
        </p:spPr>
        <p:txBody>
          <a:bodyPr>
            <a:noAutofit/>
          </a:bodyPr>
          <a:lstStyle/>
          <a:p>
            <a:pPr xmlns:a="http://schemas.openxmlformats.org/drawingml/2006/main" algn="l"/>
            <a:r xmlns:a="http://schemas.openxmlformats.org/drawingml/2006/main">
              <a:rPr lang="vi" sz="2400" b="1" i="1">
                <a:latin typeface="Times New Roman" panose="02020603050405020304" pitchFamily="18" charset="0"/>
                <a:cs typeface="Times New Roman" panose="02020603050405020304" pitchFamily="18" charset="0"/>
              </a:rPr>
              <a:t>STP cây toán tính lại khi có sự cố</a:t>
            </a:r>
            <a:br xmlns:a="http://schemas.openxmlformats.org/drawingml/2006/main">
              <a:rPr lang="en-US" sz="2400" b="1" i="1">
                <a:latin typeface="Times New Roman" panose="02020603050405020304" pitchFamily="18" charset="0"/>
                <a:cs typeface="Times New Roman" panose="02020603050405020304" pitchFamily="18" charset="0"/>
              </a:rPr>
            </a:br>
            <a:br xmlns:a="http://schemas.openxmlformats.org/drawingml/2006/main">
              <a:rPr lang="en-US" sz="2400">
                <a:latin typeface="Times New Roman" panose="02020603050405020304" pitchFamily="18" charset="0"/>
                <a:cs typeface="Times New Roman" panose="02020603050405020304" pitchFamily="18" charset="0"/>
              </a:rPr>
            </a:br>
            <a:br xmlns:a="http://schemas.openxmlformats.org/drawingml/2006/main">
              <a:rPr lang="en-US" sz="2400">
                <a:latin typeface="Times New Roman" panose="02020603050405020304" pitchFamily="18" charset="0"/>
                <a:cs typeface="Times New Roman" panose="02020603050405020304" pitchFamily="18" charset="0"/>
              </a:rPr>
            </a:br>
            <a:endParaRPr xmlns:a="http://schemas.openxmlformats.org/drawingml/2006/main" lang="vi-VN" sz="2400" i="1">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5C7E41B-3FDE-4408-8BC1-6B1322812D97}"/>
              </a:ext>
            </a:extLst>
          </p:cNvPr>
          <p:cNvPicPr>
            <a:picLocks noChangeAspect="1"/>
          </p:cNvPicPr>
          <p:nvPr/>
        </p:nvPicPr>
        <p:blipFill>
          <a:blip r:embed="rId3"/>
          <a:stretch>
            <a:fillRect/>
          </a:stretch>
        </p:blipFill>
        <p:spPr>
          <a:xfrm>
            <a:off x="464225" y="2027092"/>
            <a:ext cx="4162366" cy="2803816"/>
          </a:xfrm>
          <a:prstGeom prst="rect">
            <a:avLst/>
          </a:prstGeom>
        </p:spPr>
      </p:pic>
      <p:pic>
        <p:nvPicPr>
          <p:cNvPr id="10" name="Picture 9">
            <a:extLst>
              <a:ext uri="{FF2B5EF4-FFF2-40B4-BE49-F238E27FC236}">
                <a16:creationId xmlns:a16="http://schemas.microsoft.com/office/drawing/2014/main" id="{5ADFA71E-63E7-4835-8B96-A2FD34391AB9}"/>
              </a:ext>
            </a:extLst>
          </p:cNvPr>
          <p:cNvPicPr>
            <a:picLocks noChangeAspect="1"/>
          </p:cNvPicPr>
          <p:nvPr/>
        </p:nvPicPr>
        <p:blipFill>
          <a:blip r:embed="rId4"/>
          <a:stretch>
            <a:fillRect/>
          </a:stretch>
        </p:blipFill>
        <p:spPr>
          <a:xfrm>
            <a:off x="4645925" y="2027092"/>
            <a:ext cx="4162366" cy="2803813"/>
          </a:xfrm>
          <a:prstGeom prst="rect">
            <a:avLst/>
          </a:prstGeom>
        </p:spPr>
      </p:pic>
      <p:sp>
        <p:nvSpPr>
          <p:cNvPr id="12" name="Arrow: Right 11">
            <a:extLst>
              <a:ext uri="{FF2B5EF4-FFF2-40B4-BE49-F238E27FC236}">
                <a16:creationId xmlns:a16="http://schemas.microsoft.com/office/drawing/2014/main" id="{C3A01267-5409-45AC-AFDD-A69B6B730B85}"/>
              </a:ext>
            </a:extLst>
          </p:cNvPr>
          <p:cNvSpPr/>
          <p:nvPr/>
        </p:nvSpPr>
        <p:spPr>
          <a:xfrm>
            <a:off x="4021637" y="3309996"/>
            <a:ext cx="604954" cy="5197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82373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1143000"/>
            <a:ext cx="7772400" cy="5943600"/>
          </a:xfrm>
        </p:spPr>
        <p:txBody>
          <a:bodyPr anchor="t">
            <a:noAutofit/>
          </a:bodyPr>
          <a:lstStyle/>
          <a:p>
            <a:pPr xmlns:a="http://schemas.openxmlformats.org/drawingml/2006/main" algn="l">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STP Hoạt động như thế nào? </a:t>
            </a:r>
            <a:br xmlns:a="http://schemas.openxmlformats.org/drawingml/2006/main">
              <a:rPr lang="en-US" sz="2400" b="1" i="1">
                <a:latin typeface="Times New Roman" panose="02020603050405020304" pitchFamily="18" charset="0"/>
                <a:cs typeface="Times New Roman" panose="02020603050405020304" pitchFamily="18" charset="0"/>
              </a:rPr>
            </a:br>
            <a:r xmlns:a="http://schemas.openxmlformats.org/drawingml/2006/main">
              <a:rPr lang="vi" sz="2400">
                <a:latin typeface="Times New Roman" panose="02020603050405020304" pitchFamily="18" charset="0"/>
                <a:cs typeface="Times New Roman" panose="02020603050405020304" pitchFamily="18" charset="0"/>
              </a:rPr>
              <a:t>1. Tạo cấu trúc liên kết (không có vòng lặp) </a:t>
            </a:r>
            <a:br xmlns:a="http://schemas.openxmlformats.org/drawingml/2006/main">
              <a:rPr lang="en-US" sz="2400">
                <a:latin typeface="Times New Roman" panose="02020603050405020304" pitchFamily="18" charset="0"/>
                <a:cs typeface="Times New Roman" panose="02020603050405020304" pitchFamily="18" charset="0"/>
              </a:rPr>
            </a:br>
            <a:r xmlns:a="http://schemas.openxmlformats.org/drawingml/2006/main">
              <a:rPr lang="vi" sz="2400">
                <a:latin typeface="Times New Roman" panose="02020603050405020304" pitchFamily="18" charset="0"/>
                <a:cs typeface="Times New Roman" panose="02020603050405020304" pitchFamily="18" charset="0"/>
              </a:rPr>
              <a:t>Bầu chọn Cầu gốc </a:t>
            </a:r>
            <a:br xmlns:a="http://schemas.openxmlformats.org/drawingml/2006/main">
              <a:rPr lang="en-US" sz="2400">
                <a:latin typeface="Times New Roman" panose="02020603050405020304" pitchFamily="18" charset="0"/>
                <a:cs typeface="Times New Roman" panose="02020603050405020304" pitchFamily="18" charset="0"/>
              </a:rPr>
            </a:br>
            <a:r xmlns:a="http://schemas.openxmlformats.org/drawingml/2006/main">
              <a:rPr lang="vi" sz="2400">
                <a:latin typeface="Times New Roman" panose="02020603050405020304" pitchFamily="18" charset="0"/>
                <a:cs typeface="Times New Roman" panose="02020603050405020304" pitchFamily="18" charset="0"/>
              </a:rPr>
              <a:t>Bầu chọn Cổng gốc </a:t>
            </a:r>
            <a:br xmlns:a="http://schemas.openxmlformats.org/drawingml/2006/main">
              <a:rPr lang="en-US" sz="2400">
                <a:latin typeface="Times New Roman" panose="02020603050405020304" pitchFamily="18" charset="0"/>
                <a:cs typeface="Times New Roman" panose="02020603050405020304" pitchFamily="18" charset="0"/>
              </a:rPr>
            </a:br>
            <a:r xmlns:a="http://schemas.openxmlformats.org/drawingml/2006/main">
              <a:rPr lang="vi" sz="2400">
                <a:latin typeface="Times New Roman" panose="02020603050405020304" pitchFamily="18" charset="0"/>
                <a:cs typeface="Times New Roman" panose="02020603050405020304" pitchFamily="18" charset="0"/>
              </a:rPr>
              <a:t>Bầu chọn Cổng chỉ định </a:t>
            </a:r>
            <a:br xmlns:a="http://schemas.openxmlformats.org/drawingml/2006/main">
              <a:rPr lang="en-US" sz="2400">
                <a:latin typeface="Times New Roman" panose="02020603050405020304" pitchFamily="18" charset="0"/>
                <a:cs typeface="Times New Roman" panose="02020603050405020304" pitchFamily="18" charset="0"/>
              </a:rPr>
            </a:br>
            <a:r xmlns:a="http://schemas.openxmlformats.org/drawingml/2006/main">
              <a:rPr lang="vi" sz="2400">
                <a:latin typeface="Times New Roman" panose="02020603050405020304" pitchFamily="18" charset="0"/>
                <a:cs typeface="Times New Roman" panose="02020603050405020304" pitchFamily="18" charset="0"/>
              </a:rPr>
              <a:t>Bầu chọn Cổng thay thế (Bị chặn) </a:t>
            </a:r>
            <a:br xmlns:a="http://schemas.openxmlformats.org/drawingml/2006/main">
              <a:rPr lang="en-US" sz="2400">
                <a:latin typeface="Times New Roman" panose="02020603050405020304" pitchFamily="18" charset="0"/>
                <a:cs typeface="Times New Roman" panose="02020603050405020304" pitchFamily="18" charset="0"/>
              </a:rPr>
            </a:br>
            <a:r xmlns:a="http://schemas.openxmlformats.org/drawingml/2006/main">
              <a:rPr lang="vi" sz="2400">
                <a:latin typeface="Times New Roman" panose="02020603050405020304" pitchFamily="18" charset="0"/>
                <a:cs typeface="Times New Roman" panose="02020603050405020304" pitchFamily="18" charset="0"/>
              </a:rPr>
              <a:t>2. Cấu trúc liên kết duy trì (Tính toán lại trong trường hợp lỗi, thêm thành phần mới vào system) </a:t>
            </a:r>
            <a:br xmlns:a="http://schemas.openxmlformats.org/drawingml/2006/main">
              <a:rPr lang="en-US" sz="2400">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Sử dụng các BPDU tin gói để giao tiếp với nhau.</a:t>
            </a:r>
            <a:br xmlns:a="http://schemas.openxmlformats.org/drawingml/2006/main">
              <a:rPr lang="en-US" sz="2400">
                <a:latin typeface="Times New Roman" panose="02020603050405020304" pitchFamily="18" charset="0"/>
                <a:cs typeface="Times New Roman" panose="02020603050405020304" pitchFamily="18" charset="0"/>
              </a:rPr>
            </a:br>
            <a:endParaRPr xmlns:a="http://schemas.openxmlformats.org/drawingml/2006/main" lang="vi-VN" sz="2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32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1143000"/>
            <a:ext cx="7772400" cy="5943600"/>
          </a:xfrm>
        </p:spPr>
        <p:txBody>
          <a:bodyPr anchor="t">
            <a:noAutofit/>
          </a:bodyPr>
          <a:lstStyle/>
          <a:p>
            <a:pPr xmlns:a="http://schemas.openxmlformats.org/drawingml/2006/main" algn="l">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STP bầu chọn Root Bridge dựa trên? </a:t>
            </a:r>
            <a:br xmlns:a="http://schemas.openxmlformats.org/drawingml/2006/main">
              <a:rPr lang="en-US" sz="2400" b="1"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 Ưu tiên Brigde </a:t>
            </a:r>
            <a:br xmlns:a="http://schemas.openxmlformats.org/drawingml/2006/main">
              <a:rPr lang="en-US" sz="2400"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 ID hệ thống mở rộng (Đối với VLAN): MSTP, PVST, PVST + </a:t>
            </a:r>
            <a:br xmlns:a="http://schemas.openxmlformats.org/drawingml/2006/main">
              <a:rPr lang="en-US" sz="2400"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 Địa chỉ MAC</a:t>
            </a:r>
            <a:br xmlns:a="http://schemas.openxmlformats.org/drawingml/2006/main">
              <a:rPr lang="en-US" sz="2400">
                <a:latin typeface="Times New Roman" panose="02020603050405020304" pitchFamily="18" charset="0"/>
                <a:cs typeface="Times New Roman" panose="02020603050405020304" pitchFamily="18" charset="0"/>
              </a:rPr>
            </a:br>
            <a:endParaRPr xmlns:a="http://schemas.openxmlformats.org/drawingml/2006/main" lang="vi-VN" sz="2400" i="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5F715F4-D0CD-4600-8FC0-2DDFC0FB2220}"/>
              </a:ext>
            </a:extLst>
          </p:cNvPr>
          <p:cNvPicPr>
            <a:picLocks noChangeAspect="1"/>
          </p:cNvPicPr>
          <p:nvPr/>
        </p:nvPicPr>
        <p:blipFill>
          <a:blip r:embed="rId3"/>
          <a:stretch>
            <a:fillRect/>
          </a:stretch>
        </p:blipFill>
        <p:spPr>
          <a:xfrm>
            <a:off x="814111" y="3548062"/>
            <a:ext cx="2943778" cy="1828800"/>
          </a:xfrm>
          <a:prstGeom prst="rect">
            <a:avLst/>
          </a:prstGeom>
        </p:spPr>
      </p:pic>
      <p:pic>
        <p:nvPicPr>
          <p:cNvPr id="6" name="Picture 5">
            <a:extLst>
              <a:ext uri="{FF2B5EF4-FFF2-40B4-BE49-F238E27FC236}">
                <a16:creationId xmlns:a16="http://schemas.microsoft.com/office/drawing/2014/main" id="{8CDB4683-C5E1-4B9F-B48F-A2334D66D2C1}"/>
              </a:ext>
            </a:extLst>
          </p:cNvPr>
          <p:cNvPicPr>
            <a:picLocks noChangeAspect="1"/>
          </p:cNvPicPr>
          <p:nvPr/>
        </p:nvPicPr>
        <p:blipFill>
          <a:blip r:embed="rId4"/>
          <a:stretch>
            <a:fillRect/>
          </a:stretch>
        </p:blipFill>
        <p:spPr>
          <a:xfrm>
            <a:off x="2652113" y="4295775"/>
            <a:ext cx="5410200" cy="1952625"/>
          </a:xfrm>
          <a:prstGeom prst="rect">
            <a:avLst/>
          </a:prstGeom>
        </p:spPr>
      </p:pic>
    </p:spTree>
    <p:extLst>
      <p:ext uri="{BB962C8B-B14F-4D97-AF65-F5344CB8AC3E}">
        <p14:creationId xmlns:p14="http://schemas.microsoft.com/office/powerpoint/2010/main" val="250379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1143000"/>
            <a:ext cx="7772400" cy="5943600"/>
          </a:xfrm>
        </p:spPr>
        <p:txBody>
          <a:bodyPr anchor="t">
            <a:noAutofit/>
          </a:bodyPr>
          <a:lstStyle/>
          <a:p>
            <a:pPr xmlns:a="http://schemas.openxmlformats.org/drawingml/2006/main" algn="l">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STP xác định chi phí đường dẫn? </a:t>
            </a:r>
            <a:br xmlns:a="http://schemas.openxmlformats.org/drawingml/2006/main">
              <a:rPr lang="en-US" sz="2400" b="1" i="1">
                <a:latin typeface="Times New Roman" panose="02020603050405020304" pitchFamily="18" charset="0"/>
                <a:cs typeface="Times New Roman" panose="02020603050405020304" pitchFamily="18" charset="0"/>
              </a:rPr>
            </a:br>
            <a:r xmlns:a="http://schemas.openxmlformats.org/drawingml/2006/main">
              <a:rPr lang="vi" sz="2400" i="1">
                <a:latin typeface="Times New Roman" panose="02020603050405020304" pitchFamily="18" charset="0"/>
                <a:cs typeface="Times New Roman" panose="02020603050405020304" pitchFamily="18" charset="0"/>
              </a:rPr>
              <a:t>- Chi phí đường dẫn Chi phí </a:t>
            </a:r>
            <a:br xmlns:a="http://schemas.openxmlformats.org/drawingml/2006/main">
              <a:rPr lang="en-US" sz="2400" i="1">
                <a:latin typeface="Times New Roman" panose="02020603050405020304" pitchFamily="18" charset="0"/>
                <a:cs typeface="Times New Roman" panose="02020603050405020304" pitchFamily="18" charset="0"/>
              </a:rPr>
            </a:br>
            <a:r xmlns:a="http://schemas.openxmlformats.org/drawingml/2006/main">
              <a:rPr lang="vi" sz="2000" i="1">
                <a:latin typeface="Times New Roman" panose="02020603050405020304" pitchFamily="18" charset="0"/>
                <a:cs typeface="Times New Roman" panose="02020603050405020304" pitchFamily="18" charset="0"/>
              </a:rPr>
              <a:t>cổng giá trị có thể được cấu hình để hiệu chỉnh cây theo mong muốn của người thiết kế, người quản lý</a:t>
            </a:r>
            <a:br xmlns:a="http://schemas.openxmlformats.org/drawingml/2006/main">
              <a:rPr lang="en-US" sz="2400">
                <a:latin typeface="Times New Roman" panose="02020603050405020304" pitchFamily="18" charset="0"/>
                <a:cs typeface="Times New Roman" panose="02020603050405020304" pitchFamily="18" charset="0"/>
              </a:rPr>
            </a:br>
            <a:endParaRPr xmlns:a="http://schemas.openxmlformats.org/drawingml/2006/main" lang="vi-VN" sz="2400" i="1">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4741366-8CB4-4C44-A3B7-EEB3F0A328D7}"/>
              </a:ext>
            </a:extLst>
          </p:cNvPr>
          <p:cNvPicPr>
            <a:picLocks noChangeAspect="1"/>
          </p:cNvPicPr>
          <p:nvPr/>
        </p:nvPicPr>
        <p:blipFill>
          <a:blip r:embed="rId3"/>
          <a:stretch>
            <a:fillRect/>
          </a:stretch>
        </p:blipFill>
        <p:spPr>
          <a:xfrm>
            <a:off x="1828800" y="3352800"/>
            <a:ext cx="4876800" cy="3064110"/>
          </a:xfrm>
          <a:prstGeom prst="rect">
            <a:avLst/>
          </a:prstGeom>
        </p:spPr>
      </p:pic>
    </p:spTree>
    <p:extLst>
      <p:ext uri="{BB962C8B-B14F-4D97-AF65-F5344CB8AC3E}">
        <p14:creationId xmlns:p14="http://schemas.microsoft.com/office/powerpoint/2010/main" val="322144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02CAC0-B646-428B-A686-DAC3286D12BE}"/>
              </a:ext>
            </a:extLst>
          </p:cNvPr>
          <p:cNvSpPr>
            <a:spLocks noGrp="1"/>
          </p:cNvSpPr>
          <p:nvPr>
            <p:ph type="ctrTitle"/>
          </p:nvPr>
        </p:nvSpPr>
        <p:spPr>
          <a:xfrm>
            <a:off x="685800" y="1143000"/>
            <a:ext cx="7772400" cy="5943600"/>
          </a:xfrm>
        </p:spPr>
        <p:txBody>
          <a:bodyPr anchor="t">
            <a:noAutofit/>
          </a:bodyPr>
          <a:lstStyle/>
          <a:p>
            <a:pPr xmlns:a="http://schemas.openxmlformats.org/drawingml/2006/main" algn="l">
              <a:lnSpc>
                <a:spcPct val="150000"/>
              </a:lnSpc>
            </a:pPr>
            <a:r xmlns:a="http://schemas.openxmlformats.org/drawingml/2006/main">
              <a:rPr lang="vi" sz="2400" b="1" i="1">
                <a:latin typeface="Times New Roman" panose="02020603050405020304" pitchFamily="18" charset="0"/>
                <a:cs typeface="Times New Roman" panose="02020603050405020304" pitchFamily="18" charset="0"/>
              </a:rPr>
              <a:t>Port gốc chọn STP?</a:t>
            </a:r>
            <a:br xmlns:a="http://schemas.openxmlformats.org/drawingml/2006/main">
              <a:rPr lang="en-US" sz="2400" b="1" i="1">
                <a:latin typeface="Times New Roman" panose="02020603050405020304" pitchFamily="18" charset="0"/>
                <a:cs typeface="Times New Roman" panose="02020603050405020304" pitchFamily="18" charset="0"/>
              </a:rPr>
            </a:br>
            <a:br xmlns:a="http://schemas.openxmlformats.org/drawingml/2006/main">
              <a:rPr lang="en-US" sz="2400">
                <a:latin typeface="Times New Roman" panose="02020603050405020304" pitchFamily="18" charset="0"/>
                <a:cs typeface="Times New Roman" panose="02020603050405020304" pitchFamily="18" charset="0"/>
              </a:rPr>
            </a:br>
            <a:endParaRPr xmlns:a="http://schemas.openxmlformats.org/drawingml/2006/main" lang="vi-VN" sz="2400" i="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1255371-3562-4FD4-B8D9-6F81C2F13DB8}"/>
              </a:ext>
            </a:extLst>
          </p:cNvPr>
          <p:cNvPicPr>
            <a:picLocks noChangeAspect="1"/>
          </p:cNvPicPr>
          <p:nvPr/>
        </p:nvPicPr>
        <p:blipFill>
          <a:blip r:embed="rId3"/>
          <a:stretch>
            <a:fillRect/>
          </a:stretch>
        </p:blipFill>
        <p:spPr>
          <a:xfrm>
            <a:off x="762000" y="1828800"/>
            <a:ext cx="6778675" cy="4343401"/>
          </a:xfrm>
          <a:prstGeom prst="rect">
            <a:avLst/>
          </a:prstGeom>
        </p:spPr>
      </p:pic>
    </p:spTree>
    <p:extLst>
      <p:ext uri="{BB962C8B-B14F-4D97-AF65-F5344CB8AC3E}">
        <p14:creationId xmlns:p14="http://schemas.microsoft.com/office/powerpoint/2010/main" val="9235371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24705&quot;&gt;&lt;object type=&quot;3&quot; unique_id=&quot;24706&quot;&gt;&lt;property id=&quot;20148&quot; value=&quot;5&quot;/&gt;&lt;property id=&quot;20300&quot; value=&quot;Slide 1 - &amp;quot;GENERAL NETWORK DESIGN&amp;quot;&quot;/&gt;&lt;property id=&quot;20307&quot; value=&quot;256&quot;/&gt;&lt;/object&gt;&lt;object type=&quot;3&quot; unique_id=&quot;24778&quot;&gt;&lt;property id=&quot;20148&quot; value=&quot;5&quot;/&gt;&lt;property id=&quot;20300&quot; value=&quot;Slide 2 - &amp;quot;CHAPTER III DESIGN (1)&amp;quot;&quot;/&gt;&lt;property id=&quot;20307&quot; value=&quot;258&quot;/&gt;&lt;/object&gt;&lt;object type=&quot;3&quot; unique_id=&quot;24824&quot;&gt;&lt;property id=&quot;20148&quot; value=&quot;5&quot;/&gt;&lt;property id=&quot;20300&quot; value=&quot;Slide 39&quot;/&gt;&lt;property id=&quot;20307&quot; value=&quot;332&quot;/&gt;&lt;/object&gt;&lt;object type=&quot;3&quot; unique_id=&quot;30427&quot;&gt;&lt;property id=&quot;20148&quot; value=&quot;5&quot;/&gt;&lt;property id=&quot;20300&quot; value=&quot;Slide 12&quot;/&gt;&lt;property id=&quot;20307&quot; value=&quot;404&quot;/&gt;&lt;/object&gt;&lt;object type=&quot;3&quot; unique_id=&quot;30428&quot;&gt;&lt;property id=&quot;20148&quot; value=&quot;5&quot;/&gt;&lt;property id=&quot;20300&quot; value=&quot;Slide 13&quot;/&gt;&lt;property id=&quot;20307&quot; value=&quot;410&quot;/&gt;&lt;/object&gt;&lt;object type=&quot;3&quot; unique_id=&quot;30429&quot;&gt;&lt;property id=&quot;20148&quot; value=&quot;5&quot;/&gt;&lt;property id=&quot;20300&quot; value=&quot;Slide 14&quot;/&gt;&lt;property id=&quot;20307&quot; value=&quot;415&quot;/&gt;&lt;/object&gt;&lt;object type=&quot;3&quot; unique_id=&quot;30430&quot;&gt;&lt;property id=&quot;20148&quot; value=&quot;5&quot;/&gt;&lt;property id=&quot;20300&quot; value=&quot;Slide 15&quot;/&gt;&lt;property id=&quot;20307&quot; value=&quot;405&quot;/&gt;&lt;/object&gt;&lt;object type=&quot;3&quot; unique_id=&quot;30431&quot;&gt;&lt;property id=&quot;20148&quot; value=&quot;5&quot;/&gt;&lt;property id=&quot;20300&quot; value=&quot;Slide 16&quot;/&gt;&lt;property id=&quot;20307&quot; value=&quot;414&quot;/&gt;&lt;/object&gt;&lt;object type=&quot;3&quot; unique_id=&quot;30432&quot;&gt;&lt;property id=&quot;20148&quot; value=&quot;5&quot;/&gt;&lt;property id=&quot;20300&quot; value=&quot;Slide 17&quot;/&gt;&lt;property id=&quot;20307&quot; value=&quot;407&quot;/&gt;&lt;/object&gt;&lt;object type=&quot;3&quot; unique_id=&quot;30433&quot;&gt;&lt;property id=&quot;20148&quot; value=&quot;5&quot;/&gt;&lt;property id=&quot;20300&quot; value=&quot;Slide 18&quot;/&gt;&lt;property id=&quot;20307&quot; value=&quot;406&quot;/&gt;&lt;/object&gt;&lt;object type=&quot;3&quot; unique_id=&quot;30434&quot;&gt;&lt;property id=&quot;20148&quot; value=&quot;5&quot;/&gt;&lt;property id=&quot;20300&quot; value=&quot;Slide 19&quot;/&gt;&lt;property id=&quot;20307&quot; value=&quot;408&quot;/&gt;&lt;/object&gt;&lt;object type=&quot;3&quot; unique_id=&quot;30435&quot;&gt;&lt;property id=&quot;20148&quot; value=&quot;5&quot;/&gt;&lt;property id=&quot;20300&quot; value=&quot;Slide 20&quot;/&gt;&lt;property id=&quot;20307&quot; value=&quot;409&quot;/&gt;&lt;/object&gt;&lt;object type=&quot;3&quot; unique_id=&quot;30436&quot;&gt;&lt;property id=&quot;20148&quot; value=&quot;5&quot;/&gt;&lt;property id=&quot;20300&quot; value=&quot;Slide 21&quot;/&gt;&lt;property id=&quot;20307&quot; value=&quot;411&quot;/&gt;&lt;/object&gt;&lt;object type=&quot;3&quot; unique_id=&quot;30437&quot;&gt;&lt;property id=&quot;20148&quot; value=&quot;5&quot;/&gt;&lt;property id=&quot;20300&quot; value=&quot;Slide 22&quot;/&gt;&lt;property id=&quot;20307&quot; value=&quot;412&quot;/&gt;&lt;/object&gt;&lt;object type=&quot;3&quot; unique_id=&quot;30438&quot;&gt;&lt;property id=&quot;20148&quot; value=&quot;5&quot;/&gt;&lt;property id=&quot;20300&quot; value=&quot;Slide 23&quot;/&gt;&lt;property id=&quot;20307&quot; value=&quot;413&quot;/&gt;&lt;/object&gt;&lt;object type=&quot;3&quot; unique_id=&quot;30439&quot;&gt;&lt;property id=&quot;20148&quot; value=&quot;5&quot;/&gt;&lt;property id=&quot;20300&quot; value=&quot;Slide 24&quot;/&gt;&lt;property id=&quot;20307&quot; value=&quot;417&quot;/&gt;&lt;/object&gt;&lt;object type=&quot;3&quot; unique_id=&quot;30440&quot;&gt;&lt;property id=&quot;20148&quot; value=&quot;5&quot;/&gt;&lt;property id=&quot;20300&quot; value=&quot;Slide 25&quot;/&gt;&lt;property id=&quot;20307&quot; value=&quot;418&quot;/&gt;&lt;/object&gt;&lt;object type=&quot;3&quot; unique_id=&quot;30441&quot;&gt;&lt;property id=&quot;20148&quot; value=&quot;5&quot;/&gt;&lt;property id=&quot;20300&quot; value=&quot;Slide 27&quot;/&gt;&lt;property id=&quot;20307&quot; value=&quot;419&quot;/&gt;&lt;/object&gt;&lt;object type=&quot;3&quot; unique_id=&quot;30442&quot;&gt;&lt;property id=&quot;20148&quot; value=&quot;5&quot;/&gt;&lt;property id=&quot;20300&quot; value=&quot;Slide 28&quot;/&gt;&lt;property id=&quot;20307&quot; value=&quot;420&quot;/&gt;&lt;/object&gt;&lt;object type=&quot;3&quot; unique_id=&quot;30443&quot;&gt;&lt;property id=&quot;20148&quot; value=&quot;5&quot;/&gt;&lt;property id=&quot;20300&quot; value=&quot;Slide 29 - &amp;quot;A Partial-Mesh Hierarchical Design&amp;quot;&quot;/&gt;&lt;property id=&quot;20307&quot; value=&quot;398&quot;/&gt;&lt;/object&gt;&lt;object type=&quot;3&quot; unique_id=&quot;30720&quot;&gt;&lt;property id=&quot;20148&quot; value=&quot;5&quot;/&gt;&lt;property id=&quot;20300&quot; value=&quot;Slide 26&quot;/&gt;&lt;property id=&quot;20307&quot; value=&quot;421&quot;/&gt;&lt;/object&gt;&lt;object type=&quot;3&quot; unique_id=&quot;31327&quot;&gt;&lt;property id=&quot;20148&quot; value=&quot;5&quot;/&gt;&lt;property id=&quot;20300&quot; value=&quot;Slide 4&quot;/&gt;&lt;property id=&quot;20307&quot; value=&quot;423&quot;/&gt;&lt;/object&gt;&lt;object type=&quot;3&quot; unique_id=&quot;31328&quot;&gt;&lt;property id=&quot;20148&quot; value=&quot;5&quot;/&gt;&lt;property id=&quot;20300&quot; value=&quot;Slide 30&quot;/&gt;&lt;property id=&quot;20307&quot; value=&quot;422&quot;/&gt;&lt;/object&gt;&lt;object type=&quot;3&quot; unique_id=&quot;31609&quot;&gt;&lt;property id=&quot;20148&quot; value=&quot;5&quot;/&gt;&lt;property id=&quot;20300&quot; value=&quot;Slide 5&quot;/&gt;&lt;property id=&quot;20307&quot; value=&quot;424&quot;/&gt;&lt;/object&gt;&lt;object type=&quot;3&quot; unique_id=&quot;31610&quot;&gt;&lt;property id=&quot;20148&quot; value=&quot;5&quot;/&gt;&lt;property id=&quot;20300&quot; value=&quot;Slide 6&quot;/&gt;&lt;property id=&quot;20307&quot; value=&quot;425&quot;/&gt;&lt;/object&gt;&lt;object type=&quot;3&quot; unique_id=&quot;31612&quot;&gt;&lt;property id=&quot;20148&quot; value=&quot;5&quot;/&gt;&lt;property id=&quot;20300&quot; value=&quot;Slide 7&quot;/&gt;&lt;property id=&quot;20307&quot; value=&quot;428&quot;/&gt;&lt;/object&gt;&lt;object type=&quot;3&quot; unique_id=&quot;31613&quot;&gt;&lt;property id=&quot;20148&quot; value=&quot;5&quot;/&gt;&lt;property id=&quot;20300&quot; value=&quot;Slide 8&quot;/&gt;&lt;property id=&quot;20307&quot; value=&quot;429&quot;/&gt;&lt;/object&gt;&lt;object type=&quot;3&quot; unique_id=&quot;31614&quot;&gt;&lt;property id=&quot;20148&quot; value=&quot;5&quot;/&gt;&lt;property id=&quot;20300&quot; value=&quot;Slide 9&quot;/&gt;&lt;property id=&quot;20307&quot; value=&quot;427&quot;/&gt;&lt;/object&gt;&lt;object type=&quot;3&quot; unique_id=&quot;31615&quot;&gt;&lt;property id=&quot;20148&quot; value=&quot;5&quot;/&gt;&lt;property id=&quot;20300&quot; value=&quot;Slide 10&quot;/&gt;&lt;property id=&quot;20307&quot; value=&quot;430&quot;/&gt;&lt;/object&gt;&lt;object type=&quot;3&quot; unique_id=&quot;31730&quot;&gt;&lt;property id=&quot;20148&quot; value=&quot;5&quot;/&gt;&lt;property id=&quot;20300&quot; value=&quot;Slide 11&quot;/&gt;&lt;property id=&quot;20307&quot; value=&quot;431&quot;/&gt;&lt;/object&gt;&lt;object type=&quot;3&quot; unique_id=&quot;31848&quot;&gt;&lt;property id=&quot;20148&quot; value=&quot;5&quot;/&gt;&lt;property id=&quot;20300&quot; value=&quot;Slide 3&quot;/&gt;&lt;property id=&quot;20307&quot; value=&quot;432&quot;/&gt;&lt;/object&gt;&lt;object type=&quot;3&quot; unique_id=&quot;32336&quot;&gt;&lt;property id=&quot;20148&quot; value=&quot;5&quot;/&gt;&lt;property id=&quot;20300&quot; value=&quot;Slide 31&quot;/&gt;&lt;property id=&quot;20307&quot; value=&quot;436&quot;/&gt;&lt;/object&gt;&lt;object type=&quot;3&quot; unique_id=&quot;32509&quot;&gt;&lt;property id=&quot;20148&quot; value=&quot;5&quot;/&gt;&lt;property id=&quot;20300&quot; value=&quot;Slide 32&quot;/&gt;&lt;property id=&quot;20307&quot; value=&quot;437&quot;/&gt;&lt;/object&gt;&lt;object type=&quot;3&quot; unique_id=&quot;32686&quot;&gt;&lt;property id=&quot;20148&quot; value=&quot;5&quot;/&gt;&lt;property id=&quot;20300&quot; value=&quot;Slide 33&quot;/&gt;&lt;property id=&quot;20307&quot; value=&quot;438&quot;/&gt;&lt;/object&gt;&lt;object type=&quot;3&quot; unique_id=&quot;32687&quot;&gt;&lt;property id=&quot;20148&quot; value=&quot;5&quot;/&gt;&lt;property id=&quot;20300&quot; value=&quot;Slide 34&quot;/&gt;&lt;property id=&quot;20307&quot; value=&quot;439&quot;/&gt;&lt;/object&gt;&lt;object type=&quot;3&quot; unique_id=&quot;33152&quot;&gt;&lt;property id=&quot;20148&quot; value=&quot;5&quot;/&gt;&lt;property id=&quot;20300&quot; value=&quot;Slide 38&quot;/&gt;&lt;property id=&quot;20307&quot; value=&quot;440&quot;/&gt;&lt;/object&gt;&lt;object type=&quot;3&quot; unique_id=&quot;38613&quot;&gt;&lt;property id=&quot;20148&quot; value=&quot;5&quot;/&gt;&lt;property id=&quot;20300&quot; value=&quot;Slide 35&quot;/&gt;&lt;property id=&quot;20307&quot; value=&quot;443&quot;/&gt;&lt;/object&gt;&lt;object type=&quot;3&quot; unique_id=&quot;38614&quot;&gt;&lt;property id=&quot;20148&quot; value=&quot;5&quot;/&gt;&lt;property id=&quot;20300&quot; value=&quot;Slide 36&quot;/&gt;&lt;property id=&quot;20307&quot; value=&quot;444&quot;/&gt;&lt;/object&gt;&lt;object type=&quot;3&quot; unique_id=&quot;38615&quot;&gt;&lt;property id=&quot;20148&quot; value=&quot;5&quot;/&gt;&lt;property id=&quot;20300&quot; value=&quot;Slide 37&quot;/&gt;&lt;property id=&quot;20307&quot; value=&quot;445&quot;/&gt;&lt;/object&gt;&lt;/object&gt;&lt;object type=&quot;8&quot; unique_id=&quot;24777&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3245</TotalTime>
  <Words>950</Words>
  <Application>Microsoft Office PowerPoint</Application>
  <PresentationFormat>On-screen Show (4:3)</PresentationFormat>
  <Paragraphs>36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ArialMT</vt:lpstr>
      <vt:lpstr>Calibri</vt:lpstr>
      <vt:lpstr>Times New Roman</vt:lpstr>
      <vt:lpstr>Office Theme</vt:lpstr>
      <vt:lpstr>GENERAL NETWORK DESIGN</vt:lpstr>
      <vt:lpstr>Spaning Tree Protocol (STP)</vt:lpstr>
      <vt:lpstr>  Redundancy is an important part of the hierarchical design for eliminating single points of failure and preventing disruption of network services to users. Redundant networks require the addition of physical paths, but logical redundancy must also be part of the design. Having alternate physical paths for data to traverse the network makes it possible for users to access network resources, despite path disruption.   However, redundant paths in a switched Ethernet network may cause both physical and logical Layer 2 loops.</vt:lpstr>
      <vt:lpstr>Mục đích STP  Hỗ trợ cho mạng dự phòng (Redundancy) trong thiết kế mạng phân cấp (Hierarchical).  Chống loop ở LAN (Layer 2), giải quyết vấn đề các frames bị gửi đi gửi lại trong mạng lan gây ảnh hưởng đến các luồng dữ liệu, hiệu năng mạng   </vt:lpstr>
      <vt:lpstr>STP Tính toán lại cây khi có sự cố xảy ra    </vt:lpstr>
      <vt:lpstr>STP Hoạt động như thế nào? 1. Tạo dựng topology (loop-free)  Bầu chọn Root Bridge  Bầu chọn Root Ports  Bầu chọn Designated Ports  Bầu chọn Alternate (Blocked) Ports 2. Duy trì topology (Tính toán lại trong trường hợp lỗi xảy ra, thêm thành phần mới vào hệ thống)  Sử dụng các gói tin BPDUs để giao tiếp với nhau. </vt:lpstr>
      <vt:lpstr>STP bầu chọn Root Bridge dựa trên? - Brigde Priority - Extended System ID (For VLAN): MSTP, PVST, PVST+ - MAC Address </vt:lpstr>
      <vt:lpstr>STP xác định các Path Cost? - Path Cost Các giá trị port cost có thể được cấu hình để hiệu chỉnh cây theo mong muốn của người thiết kế, quản trị </vt:lpstr>
      <vt:lpstr>STP bầu chọn Root Port?  </vt:lpstr>
      <vt:lpstr>STP bầu chọn Designated/Alternated Port?  The designated port has the best path to receive traffic leading to the root bridge.   All ports on the root bridge are designated ports.  If one end of a segment is a root port, the other end is a designated port.  All ports attached to end devices are designated ports.    What is not a root port or a designated port becomes an alternate or blocked port. </vt:lpstr>
      <vt:lpstr>STP bầu chọn Designated/Alternated Port?   </vt:lpstr>
      <vt:lpstr>STP bầu chọn Designated/Alternated Port?  If a port is not a root port or a designated port, then it becomes an Alternate (or backup) port. Alternate ports are in discarding or blocking state to prevent loops   </vt:lpstr>
      <vt:lpstr>STP Tie-Break Root Port? - Lowest sender BID - Lowest sender port priority - Lowest sender port ID   </vt:lpstr>
      <vt:lpstr>STP Tie-Break Root Port? Theo thứ tự tự - Lowest sender BID - Lowest sender port priority - Lowest sender port ID (Fa0/1 &lt; Fa0/2)   </vt:lpstr>
      <vt:lpstr>STP timer port?  Hello Timer: Mặc định 2s các gửi tin duy trì topology BPDUs (có thể thiết lập từ 1 – 10s)  Forward Delay Timer: Mặc định 15s cho thời gian chuyển từ trạng thái listening sang learning khi có thay đổi sự cố trên topology (có thể thiết lập từ 4 – 30s)  Max age Time: Thời gian tối đa, trước khi SW cố gắng thay đổi topology mặc định 20s (có thể thiết lập từ 6-40s)   </vt:lpstr>
      <vt:lpstr>STP Timer port?  </vt:lpstr>
      <vt:lpstr>STP Timer port?  </vt:lpstr>
      <vt:lpstr>STP Timer port?  </vt:lpstr>
      <vt:lpstr>STP Evolution?  </vt:lpstr>
      <vt:lpstr>RSTP (Rapid STP)? - Giải quyết vấn đề hội tụ nhanh, Rapid STP ra đời với sự thay đổi của số lượng trạng thái </vt:lpstr>
      <vt:lpstr>RSTP (Rapid STP)? - Giải quyết vấn đề hội tụ nhanh, Rapid STP ra đời với sự thay đổi của số lượng trạng thái </vt:lpstr>
      <vt:lpstr>PVST (Per VLAN STP)? - Các switch chứa nhiều VLAN khác nhau? - Sử dụng chung 1 topology gây lãng phí tài nguyên - Load Balancing </vt:lpstr>
      <vt:lpstr>MSTP (Multi STP)? - Hệ thống lớn có nhiều VLANs, các VLAN sẽ có có topology STP khác nhau, sử dụng chung hoặc riêng đường truyền vật lý khác nhau (MSTI).   MSTI  Multi Spaning Tree Instance (Mặc định trên các switch Instance 0 (Internal SPT - IST)  Trên các SW hỗ trợ lên đến 16 Instance  Việc gộp các Topology VLAN lại thành một instance sẽ giúp giải thiểu lượng traffic mà STP tạo ra để duy trì cây Spanning Tree from PVST+ to Rapid-PVST Migration Configuration Example - Cisco</vt:lpstr>
      <vt:lpstr>MSTP (Multi STP)? - Hệ thống lớn có nhiều topology STP phân chia theo khu vực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BÁO CÁO</dc:title>
  <dc:creator>Hien Le Trong</dc:creator>
  <cp:lastModifiedBy>Huy Nguyễn Huỳnh</cp:lastModifiedBy>
  <cp:revision>245</cp:revision>
  <dcterms:created xsi:type="dcterms:W3CDTF">2016-06-06T04:40:13Z</dcterms:created>
  <dcterms:modified xsi:type="dcterms:W3CDTF">2021-04-08T07:56:29Z</dcterms:modified>
</cp:coreProperties>
</file>