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8" r:id="rId3"/>
    <p:sldId id="432" r:id="rId4"/>
    <p:sldId id="423" r:id="rId5"/>
    <p:sldId id="424" r:id="rId6"/>
    <p:sldId id="425" r:id="rId7"/>
    <p:sldId id="428" r:id="rId8"/>
    <p:sldId id="427" r:id="rId9"/>
    <p:sldId id="429" r:id="rId10"/>
    <p:sldId id="431" r:id="rId11"/>
    <p:sldId id="404" r:id="rId12"/>
    <p:sldId id="410" r:id="rId13"/>
    <p:sldId id="415" r:id="rId14"/>
    <p:sldId id="405" r:id="rId15"/>
    <p:sldId id="414" r:id="rId16"/>
    <p:sldId id="407" r:id="rId17"/>
    <p:sldId id="406" r:id="rId18"/>
    <p:sldId id="408" r:id="rId19"/>
    <p:sldId id="409" r:id="rId20"/>
    <p:sldId id="411" r:id="rId21"/>
    <p:sldId id="412" r:id="rId22"/>
    <p:sldId id="413" r:id="rId23"/>
    <p:sldId id="417" r:id="rId24"/>
    <p:sldId id="418" r:id="rId25"/>
    <p:sldId id="421" r:id="rId26"/>
    <p:sldId id="419" r:id="rId27"/>
    <p:sldId id="420" r:id="rId28"/>
    <p:sldId id="398" r:id="rId29"/>
    <p:sldId id="422" r:id="rId30"/>
    <p:sldId id="436" r:id="rId31"/>
    <p:sldId id="437" r:id="rId32"/>
    <p:sldId id="438" r:id="rId33"/>
    <p:sldId id="439" r:id="rId34"/>
    <p:sldId id="332" r:id="rId35"/>
  </p:sldIdLst>
  <p:sldSz cx="9144000" cy="6858000" type="screen4x3"/>
  <p:notesSz cx="6858000" cy="9144000"/>
  <p:custDataLst>
    <p:tags r:id="rId37"/>
  </p:custDataLst>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p:cViewPr varScale="1">
        <p:scale>
          <a:sx n="68" d="100"/>
          <a:sy n="68" d="100"/>
        </p:scale>
        <p:origin x="43" y="62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4/22/2022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
              <a:t>Nhấp để chỉnh sửa Kiểu văn bản chính</a:t>
            </a:r>
          </a:p>
          <a:p>
            <a:pPr lvl="1"/>
            <a:r>
              <a:rPr lang="vi"/>
              <a:t>Cấp độ thứ hai</a:t>
            </a:r>
          </a:p>
          <a:p>
            <a:pPr lvl="2"/>
            <a:r>
              <a:rPr lang="vi"/>
              <a:t>Cấp độ thứ ba</a:t>
            </a:r>
          </a:p>
          <a:p>
            <a:pPr lvl="3"/>
            <a:r>
              <a:rPr lang="vi"/>
              <a:t>Cấp độ thứ tư</a:t>
            </a:r>
          </a:p>
          <a:p>
            <a:pPr lvl="4"/>
            <a:r>
              <a:rPr lang="vi"/>
              <a:t>Cấp độ thứ năm</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9F88B8B-1ADB-4749-8109-845327134A31}"/>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10DDABE3-EE88-4A98-B66A-09E0AD8F9F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
              <a:t>Nhấp để chỉnh sửa kiểu tiêu đề Chính</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vi"/>
              <a:t>Nhấp để chỉnh sửa Kiểu văn bản chính</a:t>
            </a:r>
          </a:p>
          <a:p>
            <a:pPr lvl="1"/>
            <a:r>
              <a:rPr lang="vi"/>
              <a:t>Cấp độ thứ hai</a:t>
            </a:r>
          </a:p>
          <a:p>
            <a:pPr lvl="2"/>
            <a:r>
              <a:rPr lang="vi"/>
              <a:t>Cấp độ thứ ba</a:t>
            </a:r>
          </a:p>
          <a:p>
            <a:pPr lvl="3"/>
            <a:r>
              <a:rPr lang="vi"/>
              <a:t>Cấp độ thứ tư</a:t>
            </a:r>
          </a:p>
          <a:p>
            <a:pPr lvl="4"/>
            <a:r>
              <a:rPr lang="vi"/>
              <a:t>Cấp độ thứ năm</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4/22/2022</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vi" sz="3200" b="1">
                <a:solidFill>
                  <a:srgbClr val="FFFF00"/>
                </a:solidFill>
                <a:latin typeface="Times New Roman" pitchFamily="18" charset="0"/>
                <a:cs typeface="Times New Roman" pitchFamily="18" charset="0"/>
              </a:rPr>
              <a:t>THIẾT KẾ MẠNG CHUNG</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vi"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 sz="1600" b="1">
                <a:solidFill>
                  <a:schemeClr val="bg1"/>
                </a:solidFill>
                <a:latin typeface="Times New Roman" panose="02020603050405020304" pitchFamily="18" charset="0"/>
                <a:cs typeface="Times New Roman" panose="02020603050405020304" pitchFamily="18" charset="0"/>
              </a:rPr>
              <a:t>B M Network Computer and Tryền Information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 sz="1600" b="1">
                <a:solidFill>
                  <a:schemeClr val="bg1"/>
                </a:solidFill>
                <a:latin typeface="Times New Roman" panose="02020603050405020304" pitchFamily="18" charset="0"/>
                <a:cs typeface="Times New Roman" panose="02020603050405020304" pitchFamily="18" charset="0"/>
              </a:rPr>
              <a:t>Khoa 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 sz="1600" b="1">
                <a:solidFill>
                  <a:schemeClr val="bg1"/>
                </a:solidFill>
                <a:latin typeface="Times New Roman" panose="02020603050405020304" pitchFamily="18" charset="0"/>
                <a:cs typeface="Times New Roman" panose="02020603050405020304" pitchFamily="18" charset="0"/>
              </a:rPr>
              <a:t>Email: huynh @ 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B3012B-B357-4C43-B842-1501AD03E1FA}"/>
              </a:ext>
            </a:extLst>
          </p:cNvPr>
          <p:cNvPicPr>
            <a:picLocks noChangeAspect="1"/>
          </p:cNvPicPr>
          <p:nvPr/>
        </p:nvPicPr>
        <p:blipFill>
          <a:blip r:embed="rId3"/>
          <a:stretch>
            <a:fillRect/>
          </a:stretch>
        </p:blipFill>
        <p:spPr>
          <a:xfrm>
            <a:off x="1219200" y="2559284"/>
            <a:ext cx="7153275" cy="3028950"/>
          </a:xfrm>
          <a:prstGeom prst="rect">
            <a:avLst/>
          </a:prstGeom>
        </p:spPr>
      </p:pic>
      <p:sp>
        <p:nvSpPr>
          <p:cNvPr id="6" name="TextBox 5">
            <a:extLst>
              <a:ext uri="{FF2B5EF4-FFF2-40B4-BE49-F238E27FC236}">
                <a16:creationId xmlns:a16="http://schemas.microsoft.com/office/drawing/2014/main" id="{6222F894-EDEF-4F36-A129-554DF11B74E9}"/>
              </a:ext>
            </a:extLst>
          </p:cNvPr>
          <p:cNvSpPr txBox="1"/>
          <p:nvPr/>
        </p:nvSpPr>
        <p:spPr>
          <a:xfrm>
            <a:off x="1219200" y="2084096"/>
            <a:ext cx="2324675" cy="446276"/>
          </a:xfrm>
          <a:prstGeom prst="rect">
            <a:avLst/>
          </a:prstGeom>
          <a:noFill/>
        </p:spPr>
        <p:txBody>
          <a:bodyPr wrap="none" rtlCol="0">
            <a:spAutoFit/>
          </a:bodyPr>
          <a:lstStyle/>
          <a:p>
            <a:r>
              <a:rPr lang="vi" sz="2300">
                <a:latin typeface="Times New Roman" panose="02020603050405020304" pitchFamily="18" charset="0"/>
                <a:cs typeface="Times New Roman" panose="02020603050405020304" pitchFamily="18" charset="0"/>
              </a:rPr>
              <a:t>Thiết kế văn bản</a:t>
            </a:r>
          </a:p>
        </p:txBody>
      </p:sp>
      <p:sp>
        <p:nvSpPr>
          <p:cNvPr id="3" name="TextBox 2">
            <a:extLst>
              <a:ext uri="{FF2B5EF4-FFF2-40B4-BE49-F238E27FC236}">
                <a16:creationId xmlns:a16="http://schemas.microsoft.com/office/drawing/2014/main" id="{BC3FE6C2-1EF1-400D-B0ED-690CEADEF3EE}"/>
              </a:ext>
            </a:extLst>
          </p:cNvPr>
          <p:cNvSpPr txBox="1"/>
          <p:nvPr/>
        </p:nvSpPr>
        <p:spPr>
          <a:xfrm>
            <a:off x="1143000" y="137160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2" name="Title 1">
            <a:extLst>
              <a:ext uri="{FF2B5EF4-FFF2-40B4-BE49-F238E27FC236}">
                <a16:creationId xmlns:a16="http://schemas.microsoft.com/office/drawing/2014/main" id="{798AFD49-5F90-4D40-A7C2-64E0C76675DE}"/>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2525779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CEBC10-6D25-405A-B57C-C49D08F0AA5C}"/>
              </a:ext>
            </a:extLst>
          </p:cNvPr>
          <p:cNvSpPr txBox="1"/>
          <p:nvPr/>
        </p:nvSpPr>
        <p:spPr>
          <a:xfrm>
            <a:off x="228600" y="1643881"/>
            <a:ext cx="9296400" cy="559640"/>
          </a:xfrm>
          <a:prstGeom prst="rect">
            <a:avLst/>
          </a:prstGeom>
          <a:noFill/>
        </p:spPr>
        <p:txBody>
          <a:bodyPr wrap="square" numCol="2">
            <a:spAutoFit/>
          </a:bodyPr>
          <a:lstStyle/>
          <a:p>
            <a:pPr marL="1257300" lvl="2" indent="-342900">
              <a:lnSpc>
                <a:spcPct val="150000"/>
              </a:lnSpc>
              <a:buFont typeface="Wingdings" panose="05000000000000000000" pitchFamily="2" charset="2"/>
              <a:buChar char="q"/>
            </a:pPr>
            <a:r>
              <a:rPr lang="vi" altLang="en-US" sz="2300">
                <a:latin typeface="Times New Roman" panose="02020603050405020304" pitchFamily="18" charset="0"/>
                <a:cs typeface="Times New Roman" panose="02020603050405020304" pitchFamily="18" charset="0"/>
              </a:rPr>
              <a:t>Hệ thống cấp bậc</a:t>
            </a: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C90BD6-7B5C-430D-B66D-E7355F2BFB3D}"/>
              </a:ext>
            </a:extLst>
          </p:cNvPr>
          <p:cNvPicPr>
            <a:picLocks noChangeAspect="1"/>
          </p:cNvPicPr>
          <p:nvPr/>
        </p:nvPicPr>
        <p:blipFill rotWithShape="1">
          <a:blip r:embed="rId3"/>
          <a:srcRect l="3149" r="7105"/>
          <a:stretch/>
        </p:blipFill>
        <p:spPr>
          <a:xfrm>
            <a:off x="1654506" y="2257382"/>
            <a:ext cx="5889333" cy="3229018"/>
          </a:xfrm>
          <a:prstGeom prst="rect">
            <a:avLst/>
          </a:prstGeom>
        </p:spPr>
      </p:pic>
      <p:sp>
        <p:nvSpPr>
          <p:cNvPr id="9" name="Title 1">
            <a:extLst>
              <a:ext uri="{FF2B5EF4-FFF2-40B4-BE49-F238E27FC236}">
                <a16:creationId xmlns:a16="http://schemas.microsoft.com/office/drawing/2014/main" id="{B2C422E3-0DAB-4D16-A098-B95F08225E2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45298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0" y="1066800"/>
            <a:ext cx="6814215" cy="800219"/>
          </a:xfrm>
          <a:prstGeom prst="rect">
            <a:avLst/>
          </a:prstGeom>
          <a:noFill/>
        </p:spPr>
        <p:txBody>
          <a:bodyPr wrap="square">
            <a:spAutoFit/>
          </a:bodyPr>
          <a:lstStyle/>
          <a:p>
            <a:endParaRPr lang="en-US" sz="2300" i="1">
              <a:latin typeface="Times New Roman" panose="02020603050405020304" pitchFamily="18" charset="0"/>
              <a:cs typeface="Times New Roman" panose="02020603050405020304" pitchFamily="18" charset="0"/>
            </a:endParaRPr>
          </a:p>
          <a:p>
            <a:endParaRPr lang="en-US" sz="2300" i="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2AA9A2-A0A4-4FC4-A955-DA5187209ECE}"/>
              </a:ext>
            </a:extLst>
          </p:cNvPr>
          <p:cNvSpPr txBox="1"/>
          <p:nvPr/>
        </p:nvSpPr>
        <p:spPr>
          <a:xfrm>
            <a:off x="1143000" y="1685782"/>
            <a:ext cx="4651828" cy="55964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vi" altLang="en-US" sz="2300">
                <a:latin typeface="Times New Roman" panose="02020603050405020304" pitchFamily="18" charset="0"/>
                <a:cs typeface="Times New Roman" panose="02020603050405020304" pitchFamily="18" charset="0"/>
              </a:rPr>
              <a:t>Hệ thống phân cấp - Ưu điểm</a:t>
            </a:r>
          </a:p>
        </p:txBody>
      </p:sp>
      <p:sp>
        <p:nvSpPr>
          <p:cNvPr id="9" name="TextBox 8">
            <a:extLst>
              <a:ext uri="{FF2B5EF4-FFF2-40B4-BE49-F238E27FC236}">
                <a16:creationId xmlns:a16="http://schemas.microsoft.com/office/drawing/2014/main" id="{48915076-8831-4BBB-A503-9075A5D779AD}"/>
              </a:ext>
            </a:extLst>
          </p:cNvPr>
          <p:cNvSpPr txBox="1"/>
          <p:nvPr/>
        </p:nvSpPr>
        <p:spPr>
          <a:xfrm>
            <a:off x="1377043" y="2602284"/>
            <a:ext cx="6389914" cy="2569934"/>
          </a:xfrm>
          <a:prstGeom prst="rect">
            <a:avLst/>
          </a:prstGeom>
          <a:noFill/>
        </p:spPr>
        <p:txBody>
          <a:bodyPr wrap="square">
            <a:spAutoFit/>
          </a:bodyPr>
          <a:lstStyle/>
          <a:p>
            <a:pPr marL="342900" indent="-342900" algn="just">
              <a:spcBef>
                <a:spcPct val="50000"/>
              </a:spcBef>
              <a:buFont typeface="Courier New" panose="02070309020205020404" pitchFamily="49" charset="0"/>
              <a:buChar char="o"/>
            </a:pPr>
            <a:r>
              <a:rPr lang="vi" altLang="en-US" sz="2300">
                <a:latin typeface="Times New Roman" panose="02020603050405020304" pitchFamily="18" charset="0"/>
                <a:cs typeface="Times New Roman" panose="02020603050405020304" pitchFamily="18" charset="0"/>
              </a:rPr>
              <a:t>Giảm khối lượng công việc trên các thiết bị mạng</a:t>
            </a:r>
            <a:endParaRPr lang="en-US" altLang="en-US" sz="2000" i="1">
              <a:latin typeface="Times New Roman" panose="02020603050405020304" pitchFamily="18" charset="0"/>
              <a:cs typeface="Times New Roman" panose="02020603050405020304" pitchFamily="18" charset="0"/>
            </a:endParaRPr>
          </a:p>
          <a:p>
            <a:pPr marL="342900" indent="-342900" algn="just">
              <a:spcBef>
                <a:spcPct val="50000"/>
              </a:spcBef>
              <a:buFont typeface="Courier New" panose="02070309020205020404" pitchFamily="49" charset="0"/>
              <a:buChar char="o"/>
            </a:pPr>
            <a:r>
              <a:rPr lang="vi" altLang="en-US" sz="2300">
                <a:latin typeface="Times New Roman" panose="02020603050405020304" pitchFamily="18" charset="0"/>
                <a:cs typeface="Times New Roman" panose="02020603050405020304" pitchFamily="18" charset="0"/>
              </a:rPr>
              <a:t>Ràng buộc các miền quảng bá</a:t>
            </a:r>
          </a:p>
          <a:p>
            <a:pPr marL="342900" indent="-342900" algn="just">
              <a:spcBef>
                <a:spcPct val="50000"/>
              </a:spcBef>
              <a:buFont typeface="Courier New" panose="02070309020205020404" pitchFamily="49" charset="0"/>
              <a:buChar char="o"/>
            </a:pPr>
            <a:r>
              <a:rPr lang="vi" altLang="en-US" sz="2300">
                <a:latin typeface="Times New Roman" panose="02020603050405020304" pitchFamily="18" charset="0"/>
                <a:cs typeface="Times New Roman" panose="02020603050405020304" pitchFamily="18" charset="0"/>
              </a:rPr>
              <a:t>Tăng cường sự đơn giản và hiểu biết</a:t>
            </a:r>
          </a:p>
          <a:p>
            <a:pPr marL="342900" indent="-342900" algn="just">
              <a:spcBef>
                <a:spcPct val="50000"/>
              </a:spcBef>
              <a:buFont typeface="Courier New" panose="02070309020205020404" pitchFamily="49" charset="0"/>
              <a:buChar char="o"/>
            </a:pPr>
            <a:r>
              <a:rPr lang="vi" altLang="en-US" sz="2300">
                <a:latin typeface="Times New Roman" panose="02020603050405020304" pitchFamily="18" charset="0"/>
                <a:cs typeface="Times New Roman" panose="02020603050405020304" pitchFamily="18" charset="0"/>
              </a:rPr>
              <a:t>Tạo điều kiện thay đổi</a:t>
            </a:r>
          </a:p>
          <a:p>
            <a:pPr marL="342900" indent="-342900" algn="just">
              <a:spcBef>
                <a:spcPct val="50000"/>
              </a:spcBef>
              <a:buFont typeface="Courier New" panose="02070309020205020404" pitchFamily="49" charset="0"/>
              <a:buChar char="o"/>
            </a:pPr>
            <a:r>
              <a:rPr lang="vi" altLang="en-US" sz="2300">
                <a:latin typeface="Times New Roman" panose="02020603050405020304" pitchFamily="18" charset="0"/>
                <a:cs typeface="Times New Roman" panose="02020603050405020304" pitchFamily="18" charset="0"/>
              </a:rPr>
              <a:t>Tạo điều kiện mở rộng quy mô thành kích thước lớn hơn</a:t>
            </a:r>
          </a:p>
        </p:txBody>
      </p:sp>
      <p:sp>
        <p:nvSpPr>
          <p:cNvPr id="11" name="Title 1">
            <a:extLst>
              <a:ext uri="{FF2B5EF4-FFF2-40B4-BE49-F238E27FC236}">
                <a16:creationId xmlns:a16="http://schemas.microsoft.com/office/drawing/2014/main" id="{0AEFA142-6505-4493-968E-8B291EAD2F5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2" name="TextBox 11">
            <a:extLst>
              <a:ext uri="{FF2B5EF4-FFF2-40B4-BE49-F238E27FC236}">
                <a16:creationId xmlns:a16="http://schemas.microsoft.com/office/drawing/2014/main" id="{844E8BEF-0792-4A3D-872C-2E5AA25FAF4B}"/>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31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914400" y="1697608"/>
            <a:ext cx="4651828" cy="55964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vi" altLang="en-US" sz="2300">
                <a:latin typeface="Times New Roman" panose="02020603050405020304" pitchFamily="18" charset="0"/>
                <a:cs typeface="Times New Roman" panose="02020603050405020304" pitchFamily="18" charset="0"/>
              </a:rPr>
              <a:t>Hệ thống cấp bậc</a:t>
            </a:r>
          </a:p>
        </p:txBody>
      </p:sp>
      <p:sp>
        <p:nvSpPr>
          <p:cNvPr id="9" name="TextBox 8">
            <a:extLst>
              <a:ext uri="{FF2B5EF4-FFF2-40B4-BE49-F238E27FC236}">
                <a16:creationId xmlns:a16="http://schemas.microsoft.com/office/drawing/2014/main" id="{48915076-8831-4BBB-A503-9075A5D779AD}"/>
              </a:ext>
            </a:extLst>
          </p:cNvPr>
          <p:cNvSpPr txBox="1"/>
          <p:nvPr/>
        </p:nvSpPr>
        <p:spPr>
          <a:xfrm>
            <a:off x="1153886" y="2667000"/>
            <a:ext cx="6389914" cy="3277820"/>
          </a:xfrm>
          <a:prstGeom prst="rect">
            <a:avLst/>
          </a:prstGeom>
          <a:noFill/>
        </p:spPr>
        <p:txBody>
          <a:bodyPr wrap="square">
            <a:spAutoFit/>
          </a:bodyPr>
          <a:lstStyle/>
          <a:p>
            <a:pPr marL="342900" indent="-342900" algn="just">
              <a:spcBef>
                <a:spcPct val="50000"/>
              </a:spcBef>
              <a:buFont typeface="Courier New" panose="02070309020205020404" pitchFamily="49" charset="0"/>
              <a:buChar char="o"/>
            </a:pPr>
            <a:r>
              <a:rPr lang="en-US" altLang="en-US" sz="2300" b="1" dirty="0">
                <a:latin typeface="Times New Roman" panose="02020603050405020304" pitchFamily="18" charset="0"/>
                <a:cs typeface="Times New Roman" panose="02020603050405020304" pitchFamily="18" charset="0"/>
              </a:rPr>
              <a:t>A core layer </a:t>
            </a:r>
            <a:r>
              <a:rPr lang="vi" altLang="en-US" sz="2300" dirty="0" smtClean="0">
                <a:latin typeface="Times New Roman" panose="02020603050405020304" pitchFamily="18" charset="0"/>
                <a:cs typeface="Times New Roman" panose="02020603050405020304" pitchFamily="18" charset="0"/>
              </a:rPr>
              <a:t>của </a:t>
            </a:r>
            <a:r>
              <a:rPr lang="vi" altLang="en-US" sz="2300" dirty="0">
                <a:latin typeface="Times New Roman" panose="02020603050405020304" pitchFamily="18" charset="0"/>
                <a:cs typeface="Times New Roman" panose="02020603050405020304" pitchFamily="18" charset="0"/>
              </a:rPr>
              <a:t>bộ định tuyến và thiết bị chuyển mạch cao cấp được tối ưu hóa cho tính khả dụng và tốc độ</a:t>
            </a:r>
          </a:p>
          <a:p>
            <a:pPr marL="342900" indent="-342900" algn="just">
              <a:spcBef>
                <a:spcPct val="50000"/>
              </a:spcBef>
              <a:buFont typeface="Courier New" panose="02070309020205020404" pitchFamily="49" charset="0"/>
              <a:buChar char="o"/>
            </a:pPr>
            <a:r>
              <a:rPr lang="en-US" altLang="en-US" sz="2300" b="1" dirty="0">
                <a:latin typeface="Times New Roman" panose="02020603050405020304" pitchFamily="18" charset="0"/>
                <a:cs typeface="Times New Roman" panose="02020603050405020304" pitchFamily="18" charset="0"/>
              </a:rPr>
              <a:t>A distribution layer </a:t>
            </a:r>
            <a:r>
              <a:rPr lang="vi" altLang="en-US" sz="2300" dirty="0" smtClean="0">
                <a:latin typeface="Times New Roman" panose="02020603050405020304" pitchFamily="18" charset="0"/>
                <a:cs typeface="Times New Roman" panose="02020603050405020304" pitchFamily="18" charset="0"/>
              </a:rPr>
              <a:t>các </a:t>
            </a:r>
            <a:r>
              <a:rPr lang="vi" altLang="en-US" sz="2300" dirty="0">
                <a:latin typeface="Times New Roman" panose="02020603050405020304" pitchFamily="18" charset="0"/>
                <a:cs typeface="Times New Roman" panose="02020603050405020304" pitchFamily="18" charset="0"/>
              </a:rPr>
              <a:t>bộ định tuyến và bộ chuyển mạch thực hiện các chính sách và phân đoạn lưu lượng truy cập</a:t>
            </a:r>
          </a:p>
          <a:p>
            <a:pPr marL="342900" indent="-342900" algn="just">
              <a:spcBef>
                <a:spcPct val="50000"/>
              </a:spcBef>
              <a:buFont typeface="Courier New" panose="02070309020205020404" pitchFamily="49" charset="0"/>
              <a:buChar char="o"/>
            </a:pPr>
            <a:r>
              <a:rPr lang="en-US" altLang="en-US" sz="2300" b="1" dirty="0">
                <a:latin typeface="Times New Roman" panose="02020603050405020304" pitchFamily="18" charset="0"/>
                <a:cs typeface="Times New Roman" panose="02020603050405020304" pitchFamily="18" charset="0"/>
              </a:rPr>
              <a:t>An access layer </a:t>
            </a:r>
            <a:r>
              <a:rPr lang="vi" altLang="en-US" sz="2300" dirty="0" smtClean="0">
                <a:latin typeface="Times New Roman" panose="02020603050405020304" pitchFamily="18" charset="0"/>
                <a:cs typeface="Times New Roman" panose="02020603050405020304" pitchFamily="18" charset="0"/>
              </a:rPr>
              <a:t>kết </a:t>
            </a:r>
            <a:r>
              <a:rPr lang="vi" altLang="en-US" sz="2300" dirty="0">
                <a:latin typeface="Times New Roman" panose="02020603050405020304" pitchFamily="18" charset="0"/>
                <a:cs typeface="Times New Roman" panose="02020603050405020304" pitchFamily="18" charset="0"/>
              </a:rPr>
              <a:t>nối người dùng qua trung tâm, công tắc và các thiết bị khác</a:t>
            </a:r>
          </a:p>
        </p:txBody>
      </p:sp>
      <p:sp>
        <p:nvSpPr>
          <p:cNvPr id="11" name="Title 1">
            <a:extLst>
              <a:ext uri="{FF2B5EF4-FFF2-40B4-BE49-F238E27FC236}">
                <a16:creationId xmlns:a16="http://schemas.microsoft.com/office/drawing/2014/main" id="{4279AD3B-F3E2-4A49-9F67-72A279F9639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0" name="TextBox 9">
            <a:extLst>
              <a:ext uri="{FF2B5EF4-FFF2-40B4-BE49-F238E27FC236}">
                <a16:creationId xmlns:a16="http://schemas.microsoft.com/office/drawing/2014/main" id="{F58686CD-6D1E-4E5C-8FCE-63B8E40C1B38}"/>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4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43000" y="6125647"/>
            <a:ext cx="4651828"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cấu trúc phân cấp</a:t>
            </a:r>
          </a:p>
        </p:txBody>
      </p:sp>
      <p:pic>
        <p:nvPicPr>
          <p:cNvPr id="6" name="Picture 5">
            <a:extLst>
              <a:ext uri="{FF2B5EF4-FFF2-40B4-BE49-F238E27FC236}">
                <a16:creationId xmlns:a16="http://schemas.microsoft.com/office/drawing/2014/main" id="{B7EB6628-EC0D-45DA-92F7-B28302DA1B77}"/>
              </a:ext>
            </a:extLst>
          </p:cNvPr>
          <p:cNvPicPr>
            <a:picLocks noChangeAspect="1"/>
          </p:cNvPicPr>
          <p:nvPr/>
        </p:nvPicPr>
        <p:blipFill>
          <a:blip r:embed="rId3"/>
          <a:stretch>
            <a:fillRect/>
          </a:stretch>
        </p:blipFill>
        <p:spPr>
          <a:xfrm>
            <a:off x="1186784" y="1897847"/>
            <a:ext cx="6417425" cy="3969553"/>
          </a:xfrm>
          <a:prstGeom prst="rect">
            <a:avLst/>
          </a:prstGeom>
        </p:spPr>
      </p:pic>
      <p:sp>
        <p:nvSpPr>
          <p:cNvPr id="11" name="Title 1">
            <a:extLst>
              <a:ext uri="{FF2B5EF4-FFF2-40B4-BE49-F238E27FC236}">
                <a16:creationId xmlns:a16="http://schemas.microsoft.com/office/drawing/2014/main" id="{EA442BD7-B818-44FD-BA21-946E21D190D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7" name="TextBox 6">
            <a:extLst>
              <a:ext uri="{FF2B5EF4-FFF2-40B4-BE49-F238E27FC236}">
                <a16:creationId xmlns:a16="http://schemas.microsoft.com/office/drawing/2014/main" id="{90E90AF0-C444-42F6-9B4B-3B97DAE5F3C2}"/>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22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444172" y="5943600"/>
            <a:ext cx="4651828"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cấu trúc phân cấp</a:t>
            </a:r>
          </a:p>
        </p:txBody>
      </p:sp>
      <p:pic>
        <p:nvPicPr>
          <p:cNvPr id="3" name="Picture 2">
            <a:extLst>
              <a:ext uri="{FF2B5EF4-FFF2-40B4-BE49-F238E27FC236}">
                <a16:creationId xmlns:a16="http://schemas.microsoft.com/office/drawing/2014/main" id="{E81C2735-9C94-49DA-9675-114923F8BC66}"/>
              </a:ext>
            </a:extLst>
          </p:cNvPr>
          <p:cNvPicPr>
            <a:picLocks noChangeAspect="1"/>
          </p:cNvPicPr>
          <p:nvPr/>
        </p:nvPicPr>
        <p:blipFill>
          <a:blip r:embed="rId3"/>
          <a:stretch>
            <a:fillRect/>
          </a:stretch>
        </p:blipFill>
        <p:spPr>
          <a:xfrm>
            <a:off x="1714499" y="1585583"/>
            <a:ext cx="5671216" cy="4362454"/>
          </a:xfrm>
          <a:prstGeom prst="rect">
            <a:avLst/>
          </a:prstGeom>
        </p:spPr>
      </p:pic>
      <p:sp>
        <p:nvSpPr>
          <p:cNvPr id="11" name="Title 1">
            <a:extLst>
              <a:ext uri="{FF2B5EF4-FFF2-40B4-BE49-F238E27FC236}">
                <a16:creationId xmlns:a16="http://schemas.microsoft.com/office/drawing/2014/main" id="{9677467E-543C-44BC-9640-B1A7148CB7C8}"/>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6" name="TextBox 5">
            <a:extLst>
              <a:ext uri="{FF2B5EF4-FFF2-40B4-BE49-F238E27FC236}">
                <a16:creationId xmlns:a16="http://schemas.microsoft.com/office/drawing/2014/main" id="{80EFAA6F-3A59-4209-A822-B5809D406160}"/>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81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239158" y="1889922"/>
            <a:ext cx="5620656"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truy cập</a:t>
            </a:r>
          </a:p>
        </p:txBody>
      </p:sp>
      <p:sp>
        <p:nvSpPr>
          <p:cNvPr id="9" name="TextBox 8">
            <a:extLst>
              <a:ext uri="{FF2B5EF4-FFF2-40B4-BE49-F238E27FC236}">
                <a16:creationId xmlns:a16="http://schemas.microsoft.com/office/drawing/2014/main" id="{5789F4E1-DC89-4F32-BAE8-8D6122D90E6D}"/>
              </a:ext>
            </a:extLst>
          </p:cNvPr>
          <p:cNvSpPr txBox="1"/>
          <p:nvPr/>
        </p:nvSpPr>
        <p:spPr>
          <a:xfrm>
            <a:off x="1088572" y="2521995"/>
            <a:ext cx="6683828" cy="3170099"/>
          </a:xfrm>
          <a:prstGeom prst="rect">
            <a:avLst/>
          </a:prstGeom>
          <a:noFill/>
        </p:spPr>
        <p:txBody>
          <a:bodyPr wrap="square">
            <a:spAutoFit/>
          </a:bodyPr>
          <a:lstStyle/>
          <a:p>
            <a:pPr marL="742950" lvl="1" indent="-285750" algn="just">
              <a:buFont typeface="Wingdings" panose="05000000000000000000" pitchFamily="2" charset="2"/>
              <a:buChar char="§"/>
            </a:pPr>
            <a:r>
              <a:rPr lang="vi" sz="2000" b="0" i="0" dirty="0">
                <a:solidFill>
                  <a:srgbClr val="000000"/>
                </a:solidFill>
                <a:effectLst/>
                <a:latin typeface="Times New Roman" panose="02020603050405020304" pitchFamily="18" charset="0"/>
                <a:cs typeface="Times New Roman" panose="02020603050405020304" pitchFamily="18" charset="0"/>
              </a:rPr>
              <a:t>Điểm tập trung mà tại đó khách hàng truy cập vào mạng</a:t>
            </a:r>
          </a:p>
          <a:p>
            <a:pPr marL="742950" lvl="1" indent="-285750" algn="just">
              <a:buFont typeface="Wingdings" panose="05000000000000000000" pitchFamily="2" charset="2"/>
              <a:buChar char="§"/>
            </a:pPr>
            <a:r>
              <a:rPr lang="vi" sz="2000" b="0" i="0" dirty="0">
                <a:solidFill>
                  <a:srgbClr val="000000"/>
                </a:solidFill>
                <a:effectLst/>
                <a:latin typeface="Times New Roman" panose="02020603050405020304" pitchFamily="18" charset="0"/>
                <a:cs typeface="Times New Roman" panose="02020603050405020304" pitchFamily="18" charset="0"/>
              </a:rPr>
              <a:t>Chuyển đổi lớp 2 trong lớp truy cập: Xác định một miền phát sóng duy nhất</a:t>
            </a:r>
          </a:p>
          <a:p>
            <a:pPr marL="742950" lvl="1" indent="-285750" algn="just">
              <a:buFont typeface="Wingdings" panose="05000000000000000000" pitchFamily="2" charset="2"/>
              <a:buChar char="§"/>
            </a:pPr>
            <a:r>
              <a:rPr lang="vi" sz="2000" b="0" i="0" dirty="0">
                <a:solidFill>
                  <a:srgbClr val="000000"/>
                </a:solidFill>
                <a:effectLst/>
                <a:latin typeface="Times New Roman" panose="02020603050405020304" pitchFamily="18" charset="0"/>
                <a:cs typeface="Times New Roman" panose="02020603050405020304" pitchFamily="18" charset="0"/>
              </a:rPr>
              <a:t>Chuyển đổi đa lớp trong lớp truy cập khuôn viên: Đáp ứng tối ưu nhu cầu của một người dùng cụ thể thông qua định tuyến, lọc, xác thực, bảo mật hoặc chất lượng dịch vụ</a:t>
            </a:r>
          </a:p>
          <a:p>
            <a:pPr marL="742950" lvl="1" indent="-285750" algn="just">
              <a:buFont typeface="Wingdings" panose="05000000000000000000" pitchFamily="2" charset="2"/>
              <a:buChar char="§"/>
            </a:pPr>
            <a:r>
              <a:rPr lang="vi" sz="2000" b="0" i="0" dirty="0">
                <a:solidFill>
                  <a:srgbClr val="000000"/>
                </a:solidFill>
                <a:effectLst/>
                <a:latin typeface="Times New Roman" panose="02020603050405020304" pitchFamily="18" charset="0"/>
                <a:cs typeface="Times New Roman" panose="02020603050405020304" pitchFamily="18" charset="0"/>
              </a:rPr>
              <a:t>Chuyển đổi đa lớp trong lớp truy cập WAN: Giúp kiểm soát chi phí WAN bằng cách sử dụng định tuyến quay số theo yêu cầu (DDR) và định tuyến tĩnh</a:t>
            </a:r>
            <a:endParaRPr lang="en-US" sz="20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2CA3232F-36FD-4969-84B1-77DD016D5DF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0" name="TextBox 9">
            <a:extLst>
              <a:ext uri="{FF2B5EF4-FFF2-40B4-BE49-F238E27FC236}">
                <a16:creationId xmlns:a16="http://schemas.microsoft.com/office/drawing/2014/main" id="{4D57BA14-C2A3-4DA6-B81B-C6A56CE38A86}"/>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84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295400" y="5842248"/>
            <a:ext cx="5620656"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truy cập</a:t>
            </a:r>
          </a:p>
        </p:txBody>
      </p:sp>
      <p:pic>
        <p:nvPicPr>
          <p:cNvPr id="7" name="Picture 6">
            <a:extLst>
              <a:ext uri="{FF2B5EF4-FFF2-40B4-BE49-F238E27FC236}">
                <a16:creationId xmlns:a16="http://schemas.microsoft.com/office/drawing/2014/main" id="{595E8CAB-6189-4EE5-A729-AE887DBACD30}"/>
              </a:ext>
            </a:extLst>
          </p:cNvPr>
          <p:cNvPicPr>
            <a:picLocks noChangeAspect="1"/>
          </p:cNvPicPr>
          <p:nvPr/>
        </p:nvPicPr>
        <p:blipFill>
          <a:blip r:embed="rId3"/>
          <a:stretch>
            <a:fillRect/>
          </a:stretch>
        </p:blipFill>
        <p:spPr>
          <a:xfrm>
            <a:off x="1161143" y="1927473"/>
            <a:ext cx="6162675" cy="3914775"/>
          </a:xfrm>
          <a:prstGeom prst="rect">
            <a:avLst/>
          </a:prstGeom>
        </p:spPr>
      </p:pic>
      <p:sp>
        <p:nvSpPr>
          <p:cNvPr id="11" name="Title 1">
            <a:extLst>
              <a:ext uri="{FF2B5EF4-FFF2-40B4-BE49-F238E27FC236}">
                <a16:creationId xmlns:a16="http://schemas.microsoft.com/office/drawing/2014/main" id="{3F35B5DC-24E8-4F67-9965-DF891AB3F561}"/>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0" name="TextBox 9">
            <a:extLst>
              <a:ext uri="{FF2B5EF4-FFF2-40B4-BE49-F238E27FC236}">
                <a16:creationId xmlns:a16="http://schemas.microsoft.com/office/drawing/2014/main" id="{B3D2BEFF-DB31-4CA3-861A-E53E168A4E95}"/>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63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070428" y="1640252"/>
            <a:ext cx="6219371" cy="559640"/>
          </a:xfrm>
          <a:prstGeom prst="rect">
            <a:avLst/>
          </a:prstGeom>
          <a:noFill/>
        </p:spPr>
        <p:txBody>
          <a:bodyPr wrap="square">
            <a:spAutoFit/>
          </a:bodyPr>
          <a:lstStyle/>
          <a:p>
            <a:pPr>
              <a:lnSpc>
                <a:spcPct val="150000"/>
              </a:lnSpc>
            </a:pPr>
            <a:r>
              <a:rPr lang="vi" altLang="en-US" sz="2300" dirty="0">
                <a:latin typeface="Times New Roman" panose="02020603050405020304" pitchFamily="18" charset="0"/>
                <a:cs typeface="Times New Roman" panose="02020603050405020304" pitchFamily="18" charset="0"/>
              </a:rPr>
              <a:t>Thiết kế mạng phân cấp - lớp phân phối</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2569934"/>
          </a:xfrm>
          <a:prstGeom prst="rect">
            <a:avLst/>
          </a:prstGeom>
          <a:noFill/>
        </p:spPr>
        <p:txBody>
          <a:bodyPr wrap="square">
            <a:spAutoFit/>
          </a:bodyPr>
          <a:lstStyle/>
          <a:p>
            <a:r>
              <a:rPr lang="vi" sz="2300" i="1" dirty="0">
                <a:latin typeface="Times New Roman" panose="02020603050405020304" pitchFamily="18" charset="0"/>
                <a:cs typeface="Times New Roman" panose="02020603050405020304" pitchFamily="18" charset="0"/>
              </a:rPr>
              <a:t>Cung cấp khả năng chuyển đổi nhiều lớp giữa lớp truy cập và lớp lõi:</a:t>
            </a:r>
          </a:p>
          <a:p>
            <a:pPr marL="342900" indent="-342900">
              <a:buFont typeface="Wingdings" panose="05000000000000000000" pitchFamily="2" charset="2"/>
              <a:buChar char="§"/>
            </a:pPr>
            <a:r>
              <a:rPr lang="vi" sz="2300" dirty="0">
                <a:latin typeface="Times New Roman" panose="02020603050405020304" pitchFamily="18" charset="0"/>
                <a:cs typeface="Times New Roman" panose="02020603050405020304" pitchFamily="18" charset="0"/>
              </a:rPr>
              <a:t>Cung cấp quá trình chuyển đổi phương tiện</a:t>
            </a:r>
          </a:p>
          <a:p>
            <a:pPr marL="342900" indent="-342900">
              <a:buFont typeface="Wingdings" panose="05000000000000000000" pitchFamily="2" charset="2"/>
              <a:buChar char="§"/>
            </a:pPr>
            <a:r>
              <a:rPr lang="vi" sz="2300" dirty="0">
                <a:latin typeface="Times New Roman" panose="02020603050405020304" pitchFamily="18" charset="0"/>
                <a:cs typeface="Times New Roman" panose="02020603050405020304" pitchFamily="18" charset="0"/>
              </a:rPr>
              <a:t>Tổng hợp băng thông bằng cách tập trung nhiều liên kết truy cập tốc độ thấp vào một liên kết lõi tốc độ cao</a:t>
            </a:r>
          </a:p>
          <a:p>
            <a:pPr marL="342900" indent="-342900">
              <a:buFont typeface="Wingdings" panose="05000000000000000000" pitchFamily="2" charset="2"/>
              <a:buChar char="§"/>
            </a:pPr>
            <a:r>
              <a:rPr lang="vi" sz="2300" dirty="0">
                <a:latin typeface="Times New Roman" panose="02020603050405020304" pitchFamily="18" charset="0"/>
                <a:cs typeface="Times New Roman" panose="02020603050405020304" pitchFamily="18" charset="0"/>
              </a:rPr>
              <a:t>Xác định quyền truy cập của bộ phận hoặc nhóm làm việc</a:t>
            </a:r>
          </a:p>
          <a:p>
            <a:pPr marL="342900" indent="-342900">
              <a:buFont typeface="Wingdings" panose="05000000000000000000" pitchFamily="2" charset="2"/>
              <a:buChar char="§"/>
            </a:pPr>
            <a:r>
              <a:rPr lang="vi" sz="2300" dirty="0">
                <a:latin typeface="Times New Roman" panose="02020603050405020304" pitchFamily="18" charset="0"/>
                <a:cs typeface="Times New Roman" panose="02020603050405020304" pitchFamily="18" charset="0"/>
              </a:rPr>
              <a:t>Cung cấp các kết nối dự phòng cho các thiết bị truy cập</a:t>
            </a:r>
          </a:p>
        </p:txBody>
      </p:sp>
      <p:sp>
        <p:nvSpPr>
          <p:cNvPr id="9" name="Title 1">
            <a:extLst>
              <a:ext uri="{FF2B5EF4-FFF2-40B4-BE49-F238E27FC236}">
                <a16:creationId xmlns:a16="http://schemas.microsoft.com/office/drawing/2014/main" id="{6CAA5151-0141-4068-AA95-DD8A054CEE4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1" name="TextBox 10">
            <a:extLst>
              <a:ext uri="{FF2B5EF4-FFF2-40B4-BE49-F238E27FC236}">
                <a16:creationId xmlns:a16="http://schemas.microsoft.com/office/drawing/2014/main" id="{0116C4C0-4EF4-43E9-BC73-2F7F554B3EB0}"/>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64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72028" y="1808067"/>
            <a:ext cx="6219371"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phân phối</a:t>
            </a:r>
          </a:p>
        </p:txBody>
      </p:sp>
      <p:pic>
        <p:nvPicPr>
          <p:cNvPr id="3" name="Picture 2">
            <a:extLst>
              <a:ext uri="{FF2B5EF4-FFF2-40B4-BE49-F238E27FC236}">
                <a16:creationId xmlns:a16="http://schemas.microsoft.com/office/drawing/2014/main" id="{A9FA306B-C306-4A8F-87FC-2B00B7F21897}"/>
              </a:ext>
            </a:extLst>
          </p:cNvPr>
          <p:cNvPicPr>
            <a:picLocks noChangeAspect="1"/>
          </p:cNvPicPr>
          <p:nvPr/>
        </p:nvPicPr>
        <p:blipFill>
          <a:blip r:embed="rId3"/>
          <a:stretch>
            <a:fillRect/>
          </a:stretch>
        </p:blipFill>
        <p:spPr>
          <a:xfrm>
            <a:off x="990600" y="2396736"/>
            <a:ext cx="6033453" cy="3394464"/>
          </a:xfrm>
          <a:prstGeom prst="rect">
            <a:avLst/>
          </a:prstGeom>
        </p:spPr>
      </p:pic>
      <p:sp>
        <p:nvSpPr>
          <p:cNvPr id="11" name="Title 1">
            <a:extLst>
              <a:ext uri="{FF2B5EF4-FFF2-40B4-BE49-F238E27FC236}">
                <a16:creationId xmlns:a16="http://schemas.microsoft.com/office/drawing/2014/main" id="{776DF5E0-9B99-4D3D-86C0-9AD446905C1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6" name="TextBox 5">
            <a:extLst>
              <a:ext uri="{FF2B5EF4-FFF2-40B4-BE49-F238E27FC236}">
                <a16:creationId xmlns:a16="http://schemas.microsoft.com/office/drawing/2014/main" id="{8BE89C8B-8A8C-450C-B290-9A0076E835DA}"/>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94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vi" sz="4000" b="1">
                <a:latin typeface="Times New Roman" panose="02020603050405020304" pitchFamily="18" charset="0"/>
                <a:cs typeface="Times New Roman" panose="02020603050405020304" pitchFamily="18" charset="0"/>
              </a:rPr>
              <a:t>CHƯƠNG III </a:t>
            </a:r>
            <a:r>
              <a:rPr lang="en-US" sz="4000" b="1">
                <a:latin typeface="Times New Roman" panose="02020603050405020304" pitchFamily="18" charset="0"/>
                <a:cs typeface="Times New Roman" panose="02020603050405020304" pitchFamily="18" charset="0"/>
              </a:rPr>
              <a:t/>
            </a:r>
            <a:br>
              <a:rPr lang="en-US" sz="4000" b="1">
                <a:latin typeface="Times New Roman" panose="02020603050405020304" pitchFamily="18" charset="0"/>
                <a:cs typeface="Times New Roman" panose="02020603050405020304" pitchFamily="18" charset="0"/>
              </a:rPr>
            </a:br>
            <a:r>
              <a:rPr lang="vi" sz="4000" b="1">
                <a:latin typeface="Times New Roman" panose="02020603050405020304" pitchFamily="18" charset="0"/>
                <a:cs typeface="Times New Roman" panose="02020603050405020304" pitchFamily="18" charset="0"/>
              </a:rPr>
              <a:t>THIẾT KẾ (1)</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72028" y="1808067"/>
            <a:ext cx="6219371"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phân phối</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3785652"/>
          </a:xfrm>
          <a:prstGeom prst="rect">
            <a:avLst/>
          </a:prstGeom>
          <a:noFill/>
        </p:spPr>
        <p:txBody>
          <a:bodyPr wrap="square">
            <a:spAutoFit/>
          </a:bodyPr>
          <a:lstStyle/>
          <a:p>
            <a:r>
              <a:rPr lang="vi" sz="2400" i="1">
                <a:latin typeface="Times New Roman" panose="02020603050405020304" pitchFamily="18" charset="0"/>
                <a:cs typeface="Times New Roman" panose="02020603050405020304" pitchFamily="18" charset="0"/>
              </a:rPr>
              <a:t>Thực hiện các quyết định dựa trên chính sách:</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Lọc theo nguồn hoặc địa chỉ đích</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Lọc trên các cổng đầu vào hoặc đầu ra</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Ẩn số mạng nội bộ bằng cách lọc tuyến</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Định tuyến tĩnh</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Bảo vệ</a:t>
            </a:r>
          </a:p>
          <a:p>
            <a:pPr marL="742950" lvl="1" indent="-285750">
              <a:buFont typeface="Wingdings" panose="05000000000000000000" pitchFamily="2" charset="2"/>
              <a:buChar char="§"/>
            </a:pPr>
            <a:r>
              <a:rPr lang="vi" sz="2400" b="0" i="0">
                <a:solidFill>
                  <a:srgbClr val="000000"/>
                </a:solidFill>
                <a:effectLst/>
                <a:latin typeface="Times New Roman" panose="02020603050405020304" pitchFamily="18" charset="0"/>
                <a:cs typeface="Times New Roman" panose="02020603050405020304" pitchFamily="18" charset="0"/>
              </a:rPr>
              <a:t>Cơ chế chất lượng dịch vụ</a:t>
            </a:r>
            <a:r>
              <a:rPr lang="en-US" sz="2400" b="0" i="0">
                <a:solidFill>
                  <a:srgbClr val="000000"/>
                </a:solidFill>
                <a:effectLst/>
                <a:latin typeface="Times New Roman" panose="02020603050405020304" pitchFamily="18" charset="0"/>
                <a:cs typeface="Times New Roman" panose="02020603050405020304" pitchFamily="18" charset="0"/>
              </a:rPr>
              <a:t/>
            </a:r>
            <a:br>
              <a:rPr lang="en-US" sz="2400" b="0" i="0">
                <a:solidFill>
                  <a:srgbClr val="000000"/>
                </a:solidFill>
                <a:effectLst/>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a:r>
            <a:br>
              <a:rPr lang="en-US" sz="2400">
                <a:latin typeface="Times New Roman" panose="02020603050405020304" pitchFamily="18" charset="0"/>
                <a:cs typeface="Times New Roman" panose="02020603050405020304" pitchFamily="18" charset="0"/>
              </a:rPr>
            </a:br>
            <a:endParaRPr lang="en-US" sz="2400" i="1">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F794BBA2-0098-4F0F-A45D-E1FD817DA56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6" name="TextBox 5">
            <a:extLst>
              <a:ext uri="{FF2B5EF4-FFF2-40B4-BE49-F238E27FC236}">
                <a16:creationId xmlns:a16="http://schemas.microsoft.com/office/drawing/2014/main" id="{96A78494-55A1-4AA1-99FF-CF9FC007A1E9}"/>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4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643881"/>
            <a:ext cx="6219371"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lõi</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1508105"/>
          </a:xfrm>
          <a:prstGeom prst="rect">
            <a:avLst/>
          </a:prstGeom>
          <a:noFill/>
        </p:spPr>
        <p:txBody>
          <a:bodyPr wrap="square">
            <a:spAutoFit/>
          </a:bodyPr>
          <a:lstStyle/>
          <a:p>
            <a:r>
              <a:rPr lang="vi" sz="2300" b="0" i="1">
                <a:solidFill>
                  <a:srgbClr val="000000"/>
                </a:solidFill>
                <a:effectLst/>
                <a:latin typeface="Times New Roman" panose="02020603050405020304" pitchFamily="18" charset="0"/>
                <a:cs typeface="Times New Roman" panose="02020603050405020304" pitchFamily="18" charset="0"/>
              </a:rPr>
              <a:t>Chức năng của lớp lõi là cung cấp vận chuyển dữ liệu nhanh chóng và hiệu quả:</a:t>
            </a:r>
            <a:r>
              <a:rPr lang="en-US" sz="2300" b="0" i="0">
                <a:solidFill>
                  <a:srgbClr val="000000"/>
                </a:solidFill>
                <a:effectLst/>
                <a:latin typeface="Times New Roman" panose="02020603050405020304" pitchFamily="18" charset="0"/>
                <a:cs typeface="Times New Roman" panose="02020603050405020304" pitchFamily="18" charset="0"/>
              </a:rPr>
              <a:t/>
            </a:r>
            <a:br>
              <a:rPr lang="en-US" sz="2300" b="0" i="0">
                <a:solidFill>
                  <a:srgbClr val="000000"/>
                </a:solidFill>
                <a:effectLst/>
                <a:latin typeface="Times New Roman" panose="02020603050405020304" pitchFamily="18" charset="0"/>
                <a:cs typeface="Times New Roman" panose="02020603050405020304" pitchFamily="18" charset="0"/>
              </a:rPr>
            </a:br>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i="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D1C40B2-3BF1-45FE-95B4-7893E0AE2486}"/>
              </a:ext>
            </a:extLst>
          </p:cNvPr>
          <p:cNvSpPr txBox="1"/>
          <p:nvPr/>
        </p:nvSpPr>
        <p:spPr>
          <a:xfrm>
            <a:off x="1371600" y="3276600"/>
            <a:ext cx="4760684" cy="1862048"/>
          </a:xfrm>
          <a:prstGeom prst="rect">
            <a:avLst/>
          </a:prstGeom>
          <a:noFill/>
        </p:spPr>
        <p:txBody>
          <a:bodyPr wrap="square">
            <a:spAutoFit/>
          </a:bodyPr>
          <a:lstStyle/>
          <a:p>
            <a:pPr marL="342900" indent="-342900">
              <a:buFont typeface="Wingdings" panose="05000000000000000000" pitchFamily="2" charset="2"/>
              <a:buChar char="q"/>
            </a:pPr>
            <a:r>
              <a:rPr lang="vi" sz="2300" b="0" i="0">
                <a:solidFill>
                  <a:srgbClr val="000000"/>
                </a:solidFill>
                <a:effectLst/>
                <a:latin typeface="Times New Roman" panose="02020603050405020304" pitchFamily="18" charset="0"/>
                <a:cs typeface="Times New Roman" panose="02020603050405020304" pitchFamily="18" charset="0"/>
              </a:rPr>
              <a:t>Tạo thành đường trục tốc độ cao với các dịch vụ vận tải nhanh chóng</a:t>
            </a:r>
          </a:p>
          <a:p>
            <a:pPr marL="342900" indent="-342900">
              <a:buFont typeface="Wingdings" panose="05000000000000000000" pitchFamily="2" charset="2"/>
              <a:buChar char="q"/>
            </a:pPr>
            <a:r>
              <a:rPr lang="vi" sz="2300" b="0" i="0">
                <a:solidFill>
                  <a:srgbClr val="000000"/>
                </a:solidFill>
                <a:effectLst/>
                <a:latin typeface="Times New Roman" panose="02020603050405020304" pitchFamily="18" charset="0"/>
                <a:cs typeface="Times New Roman" panose="02020603050405020304" pitchFamily="18" charset="0"/>
              </a:rPr>
              <a:t>Cung cấp khả năng dự phòng và khả năng chịu lỗi</a:t>
            </a:r>
          </a:p>
          <a:p>
            <a:pPr marL="342900" indent="-342900">
              <a:buFont typeface="Wingdings" panose="05000000000000000000" pitchFamily="2" charset="2"/>
              <a:buChar char="q"/>
            </a:pPr>
            <a:r>
              <a:rPr lang="vi" sz="2300" b="0" i="0">
                <a:solidFill>
                  <a:srgbClr val="000000"/>
                </a:solidFill>
                <a:effectLst/>
                <a:latin typeface="Times New Roman" panose="02020603050405020304" pitchFamily="18" charset="0"/>
                <a:cs typeface="Times New Roman" panose="02020603050405020304" pitchFamily="18" charset="0"/>
              </a:rPr>
              <a:t>Cung cấp manageabilit tốt</a:t>
            </a:r>
            <a:r>
              <a:rPr lang="vi" sz="2300">
                <a:latin typeface="Times New Roman" panose="02020603050405020304" pitchFamily="18" charset="0"/>
                <a:cs typeface="Times New Roman" panose="02020603050405020304" pitchFamily="18" charset="0"/>
              </a:rPr>
              <a:t> </a:t>
            </a:r>
            <a:endParaRPr lang="en-US" sz="2300"/>
          </a:p>
        </p:txBody>
      </p:sp>
      <p:sp>
        <p:nvSpPr>
          <p:cNvPr id="12" name="Title 1">
            <a:extLst>
              <a:ext uri="{FF2B5EF4-FFF2-40B4-BE49-F238E27FC236}">
                <a16:creationId xmlns:a16="http://schemas.microsoft.com/office/drawing/2014/main" id="{7C04C319-CD14-4B2C-B42E-C98D77D6B09B}"/>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1" name="TextBox 10">
            <a:extLst>
              <a:ext uri="{FF2B5EF4-FFF2-40B4-BE49-F238E27FC236}">
                <a16:creationId xmlns:a16="http://schemas.microsoft.com/office/drawing/2014/main" id="{7EE7670A-84A2-40FD-A71B-B77FFDF4A162}"/>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8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43000" y="1690351"/>
            <a:ext cx="6219371" cy="559640"/>
          </a:xfrm>
          <a:prstGeom prst="rect">
            <a:avLst/>
          </a:prstGeom>
          <a:noFill/>
        </p:spPr>
        <p:txBody>
          <a:bodyPr wrap="square">
            <a:spAutoFit/>
          </a:bodyPr>
          <a:lstStyle/>
          <a:p>
            <a:pPr>
              <a:lnSpc>
                <a:spcPct val="150000"/>
              </a:lnSpc>
            </a:pPr>
            <a:r>
              <a:rPr lang="vi" altLang="en-US" sz="2300">
                <a:latin typeface="Times New Roman" panose="02020603050405020304" pitchFamily="18" charset="0"/>
                <a:cs typeface="Times New Roman" panose="02020603050405020304" pitchFamily="18" charset="0"/>
              </a:rPr>
              <a:t>Thiết kế mạng phân cấp - Lớp lõi</a:t>
            </a:r>
          </a:p>
        </p:txBody>
      </p:sp>
      <p:pic>
        <p:nvPicPr>
          <p:cNvPr id="3" name="Picture 2">
            <a:extLst>
              <a:ext uri="{FF2B5EF4-FFF2-40B4-BE49-F238E27FC236}">
                <a16:creationId xmlns:a16="http://schemas.microsoft.com/office/drawing/2014/main" id="{27947B89-68A8-4791-B65D-C96179AED05F}"/>
              </a:ext>
            </a:extLst>
          </p:cNvPr>
          <p:cNvPicPr>
            <a:picLocks noChangeAspect="1"/>
          </p:cNvPicPr>
          <p:nvPr/>
        </p:nvPicPr>
        <p:blipFill>
          <a:blip r:embed="rId3"/>
          <a:stretch>
            <a:fillRect/>
          </a:stretch>
        </p:blipFill>
        <p:spPr>
          <a:xfrm>
            <a:off x="900112" y="2661196"/>
            <a:ext cx="6048375" cy="3276600"/>
          </a:xfrm>
          <a:prstGeom prst="rect">
            <a:avLst/>
          </a:prstGeom>
        </p:spPr>
      </p:pic>
      <p:sp>
        <p:nvSpPr>
          <p:cNvPr id="11" name="Title 1">
            <a:extLst>
              <a:ext uri="{FF2B5EF4-FFF2-40B4-BE49-F238E27FC236}">
                <a16:creationId xmlns:a16="http://schemas.microsoft.com/office/drawing/2014/main" id="{2233A9E6-9CFC-4A1E-AC4B-F5B15DC24336}"/>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7" name="TextBox 6">
            <a:extLst>
              <a:ext uri="{FF2B5EF4-FFF2-40B4-BE49-F238E27FC236}">
                <a16:creationId xmlns:a16="http://schemas.microsoft.com/office/drawing/2014/main" id="{CB616F22-6FE8-4B4E-AA2E-414728EBC2FC}"/>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5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934440" y="897225"/>
            <a:ext cx="7391400" cy="1026583"/>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altLang="en-US" sz="3200">
                <a:latin typeface="Times New Roman" panose="02020603050405020304" pitchFamily="18" charset="0"/>
                <a:cs typeface="Times New Roman" panose="02020603050405020304" pitchFamily="18" charset="0"/>
              </a:rPr>
              <a:t>Hệ thống phân cấp so với phẳng</a:t>
            </a:r>
          </a:p>
        </p:txBody>
      </p:sp>
      <p:sp>
        <p:nvSpPr>
          <p:cNvPr id="10" name="Text Box 3">
            <a:extLst>
              <a:ext uri="{FF2B5EF4-FFF2-40B4-BE49-F238E27FC236}">
                <a16:creationId xmlns:a16="http://schemas.microsoft.com/office/drawing/2014/main" id="{4F61F95B-89B2-48BF-81AF-E6320E570635}"/>
              </a:ext>
            </a:extLst>
          </p:cNvPr>
          <p:cNvSpPr txBox="1">
            <a:spLocks noChangeArrowheads="1"/>
          </p:cNvSpPr>
          <p:nvPr/>
        </p:nvSpPr>
        <p:spPr bwMode="auto">
          <a:xfrm>
            <a:off x="6215564" y="6096000"/>
            <a:ext cx="3752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1800" b="1"/>
              <a:t>Cấu trúc liên kết vòng phẳng</a:t>
            </a:r>
            <a:endParaRPr lang="en-US" altLang="en-US"/>
          </a:p>
        </p:txBody>
      </p:sp>
      <p:grpSp>
        <p:nvGrpSpPr>
          <p:cNvPr id="11" name="Group 4">
            <a:extLst>
              <a:ext uri="{FF2B5EF4-FFF2-40B4-BE49-F238E27FC236}">
                <a16:creationId xmlns:a16="http://schemas.microsoft.com/office/drawing/2014/main" id="{630DA040-8781-445E-9CB3-2CAF9B36CDBC}"/>
              </a:ext>
            </a:extLst>
          </p:cNvPr>
          <p:cNvGrpSpPr>
            <a:grpSpLocks/>
          </p:cNvGrpSpPr>
          <p:nvPr/>
        </p:nvGrpSpPr>
        <p:grpSpPr bwMode="auto">
          <a:xfrm>
            <a:off x="5238940" y="2296608"/>
            <a:ext cx="3752660" cy="3873473"/>
            <a:chOff x="336" y="672"/>
            <a:chExt cx="2019" cy="2084"/>
          </a:xfrm>
        </p:grpSpPr>
        <p:sp>
          <p:nvSpPr>
            <p:cNvPr id="12" name="Line 5">
              <a:extLst>
                <a:ext uri="{FF2B5EF4-FFF2-40B4-BE49-F238E27FC236}">
                  <a16:creationId xmlns:a16="http://schemas.microsoft.com/office/drawing/2014/main" id="{3C3B8197-3D0F-4126-A57A-4C9DB31578B0}"/>
                </a:ext>
              </a:extLst>
            </p:cNvPr>
            <p:cNvSpPr>
              <a:spLocks noChangeShapeType="1"/>
            </p:cNvSpPr>
            <p:nvPr/>
          </p:nvSpPr>
          <p:spPr bwMode="auto">
            <a:xfrm>
              <a:off x="672" y="2064"/>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6">
              <a:extLst>
                <a:ext uri="{FF2B5EF4-FFF2-40B4-BE49-F238E27FC236}">
                  <a16:creationId xmlns:a16="http://schemas.microsoft.com/office/drawing/2014/main" id="{C8F058C7-F5EE-4D17-AEBB-768B9EE51351}"/>
                </a:ext>
              </a:extLst>
            </p:cNvPr>
            <p:cNvSpPr>
              <a:spLocks noChangeShapeType="1"/>
            </p:cNvSpPr>
            <p:nvPr/>
          </p:nvSpPr>
          <p:spPr bwMode="auto">
            <a:xfrm>
              <a:off x="643" y="1155"/>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7">
              <a:extLst>
                <a:ext uri="{FF2B5EF4-FFF2-40B4-BE49-F238E27FC236}">
                  <a16:creationId xmlns:a16="http://schemas.microsoft.com/office/drawing/2014/main" id="{892CF3DF-20B9-4CB6-A830-87431A62E39E}"/>
                </a:ext>
              </a:extLst>
            </p:cNvPr>
            <p:cNvSpPr>
              <a:spLocks noChangeShapeType="1"/>
            </p:cNvSpPr>
            <p:nvPr/>
          </p:nvSpPr>
          <p:spPr bwMode="auto">
            <a:xfrm>
              <a:off x="731" y="1243"/>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8">
              <a:extLst>
                <a:ext uri="{FF2B5EF4-FFF2-40B4-BE49-F238E27FC236}">
                  <a16:creationId xmlns:a16="http://schemas.microsoft.com/office/drawing/2014/main" id="{A545FC05-2C34-4A24-B50A-4B1DD058B06C}"/>
                </a:ext>
              </a:extLst>
            </p:cNvPr>
            <p:cNvSpPr>
              <a:spLocks noChangeShapeType="1"/>
            </p:cNvSpPr>
            <p:nvPr/>
          </p:nvSpPr>
          <p:spPr bwMode="auto">
            <a:xfrm>
              <a:off x="1916" y="1155"/>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6" name="Picture 9">
              <a:extLst>
                <a:ext uri="{FF2B5EF4-FFF2-40B4-BE49-F238E27FC236}">
                  <a16:creationId xmlns:a16="http://schemas.microsoft.com/office/drawing/2014/main" id="{43365672-12BF-4E51-9EA7-691B3277415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10">
              <a:extLst>
                <a:ext uri="{FF2B5EF4-FFF2-40B4-BE49-F238E27FC236}">
                  <a16:creationId xmlns:a16="http://schemas.microsoft.com/office/drawing/2014/main" id="{3AC2B611-60CB-44D3-843B-5E9A56934DD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7"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1">
              <a:extLst>
                <a:ext uri="{FF2B5EF4-FFF2-40B4-BE49-F238E27FC236}">
                  <a16:creationId xmlns:a16="http://schemas.microsoft.com/office/drawing/2014/main" id="{5DA786A5-0100-4023-8347-D3F11D97F7D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7"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 name="Picture 12">
              <a:extLst>
                <a:ext uri="{FF2B5EF4-FFF2-40B4-BE49-F238E27FC236}">
                  <a16:creationId xmlns:a16="http://schemas.microsoft.com/office/drawing/2014/main" id="{DBA1AEB4-AF61-41E4-AA37-64C83A47243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Text Box 13">
              <a:extLst>
                <a:ext uri="{FF2B5EF4-FFF2-40B4-BE49-F238E27FC236}">
                  <a16:creationId xmlns:a16="http://schemas.microsoft.com/office/drawing/2014/main" id="{2E850546-1220-4DE0-9665-FD3CE510E58E}"/>
                </a:ext>
              </a:extLst>
            </p:cNvPr>
            <p:cNvSpPr txBox="1">
              <a:spLocks noChangeArrowheads="1"/>
            </p:cNvSpPr>
            <p:nvPr/>
          </p:nvSpPr>
          <p:spPr bwMode="auto">
            <a:xfrm>
              <a:off x="336" y="672"/>
              <a:ext cx="8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vi" altLang="en-US" sz="1400"/>
                <a:t>Trụ sở chính ở Medford</a:t>
              </a:r>
              <a:endParaRPr lang="en-US" altLang="en-US"/>
            </a:p>
          </p:txBody>
        </p:sp>
        <p:sp>
          <p:nvSpPr>
            <p:cNvPr id="21" name="Text Box 14">
              <a:extLst>
                <a:ext uri="{FF2B5EF4-FFF2-40B4-BE49-F238E27FC236}">
                  <a16:creationId xmlns:a16="http://schemas.microsoft.com/office/drawing/2014/main" id="{D5B910E6-FDE7-401B-B39F-8B934F20F183}"/>
                </a:ext>
              </a:extLst>
            </p:cNvPr>
            <p:cNvSpPr txBox="1">
              <a:spLocks noChangeArrowheads="1"/>
            </p:cNvSpPr>
            <p:nvPr/>
          </p:nvSpPr>
          <p:spPr bwMode="auto">
            <a:xfrm>
              <a:off x="1565" y="672"/>
              <a:ext cx="7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vi" altLang="en-US" sz="1400"/>
                <a:t>Văn phòng chi nhánh của Grants Pass</a:t>
              </a:r>
              <a:endParaRPr lang="en-US" altLang="en-US"/>
            </a:p>
          </p:txBody>
        </p:sp>
        <p:sp>
          <p:nvSpPr>
            <p:cNvPr id="22" name="Text Box 15">
              <a:extLst>
                <a:ext uri="{FF2B5EF4-FFF2-40B4-BE49-F238E27FC236}">
                  <a16:creationId xmlns:a16="http://schemas.microsoft.com/office/drawing/2014/main" id="{E27488B2-08C3-4004-836C-837D5291C883}"/>
                </a:ext>
              </a:extLst>
            </p:cNvPr>
            <p:cNvSpPr txBox="1">
              <a:spLocks noChangeArrowheads="1"/>
            </p:cNvSpPr>
            <p:nvPr/>
          </p:nvSpPr>
          <p:spPr bwMode="auto">
            <a:xfrm>
              <a:off x="1565" y="2296"/>
              <a:ext cx="74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vi" altLang="en-US" sz="1400"/>
                <a:t>Văn phòng chi nhánh Ashland</a:t>
              </a:r>
              <a:endParaRPr lang="en-US" altLang="en-US"/>
            </a:p>
          </p:txBody>
        </p:sp>
        <p:sp>
          <p:nvSpPr>
            <p:cNvPr id="23" name="Text Box 16">
              <a:extLst>
                <a:ext uri="{FF2B5EF4-FFF2-40B4-BE49-F238E27FC236}">
                  <a16:creationId xmlns:a16="http://schemas.microsoft.com/office/drawing/2014/main" id="{68097555-CE9E-4461-AA00-FDE7F7C13451}"/>
                </a:ext>
              </a:extLst>
            </p:cNvPr>
            <p:cNvSpPr txBox="1">
              <a:spLocks noChangeArrowheads="1"/>
            </p:cNvSpPr>
            <p:nvPr/>
          </p:nvSpPr>
          <p:spPr bwMode="auto">
            <a:xfrm>
              <a:off x="336" y="2296"/>
              <a:ext cx="9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vi" altLang="en-US" sz="1400"/>
                <a:t>Văn phòng chi nhánh Klamath Falls</a:t>
              </a:r>
              <a:endParaRPr lang="en-US" altLang="en-US"/>
            </a:p>
          </p:txBody>
        </p:sp>
      </p:grpSp>
      <p:sp>
        <p:nvSpPr>
          <p:cNvPr id="24" name="TextBox 23">
            <a:extLst>
              <a:ext uri="{FF2B5EF4-FFF2-40B4-BE49-F238E27FC236}">
                <a16:creationId xmlns:a16="http://schemas.microsoft.com/office/drawing/2014/main" id="{8D0AFA0B-0215-4041-BD7F-C58775077452}"/>
              </a:ext>
            </a:extLst>
          </p:cNvPr>
          <p:cNvSpPr txBox="1"/>
          <p:nvPr/>
        </p:nvSpPr>
        <p:spPr>
          <a:xfrm>
            <a:off x="892020" y="1951432"/>
            <a:ext cx="4253348" cy="3477875"/>
          </a:xfrm>
          <a:prstGeom prst="rect">
            <a:avLst/>
          </a:prstGeom>
          <a:noFill/>
        </p:spPr>
        <p:txBody>
          <a:bodyPr wrap="square">
            <a:spAutoFit/>
          </a:bodyPr>
          <a:lstStyle/>
          <a:p>
            <a:pPr algn="just"/>
            <a:r>
              <a:rPr lang="vi" sz="2000">
                <a:latin typeface="Times New Roman" panose="02020603050405020304" pitchFamily="18" charset="0"/>
                <a:cs typeface="Times New Roman" panose="02020603050405020304" pitchFamily="18" charset="0"/>
              </a:rPr>
              <a:t>Cấu trúc liên kết mạng phẳng là đủ cho các mạng nhỏ. Với thiết kế mạng phẳng, không có sự phân cấp. Mỗi thiết bị mạng về cơ bản có cùng một công việc và mạng không được chia thành các lớp hoặc mô-đun. Cấu trúc liên kết mạng phẳng dễ thiết kế và triển khai cũng như dễ bảo trì, miễn là mạng vẫn nhỏ.</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B0C4355-A4E1-4015-A97E-FB5D886EE40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122996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838200" y="1047963"/>
            <a:ext cx="4389121" cy="609600"/>
          </a:xfrm>
          <a:prstGeom prst="rect">
            <a:avLst/>
          </a:prstGeom>
        </p:spPr>
        <p:txBody>
          <a:bodyPr vert="horz" lIns="91440" tIns="45720" rIns="91440" bIns="45720" rtlCol="0" anchor="ctr">
            <a:normAutofit fontScale="77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altLang="en-US" sz="3200">
                <a:latin typeface="Times New Roman" panose="02020603050405020304" pitchFamily="18" charset="0"/>
                <a:cs typeface="Times New Roman" panose="02020603050405020304" pitchFamily="18" charset="0"/>
              </a:rPr>
              <a:t>Hệ thống phân cấp so với phẳng</a:t>
            </a:r>
          </a:p>
        </p:txBody>
      </p:sp>
      <p:pic>
        <p:nvPicPr>
          <p:cNvPr id="3" name="Picture 2">
            <a:extLst>
              <a:ext uri="{FF2B5EF4-FFF2-40B4-BE49-F238E27FC236}">
                <a16:creationId xmlns:a16="http://schemas.microsoft.com/office/drawing/2014/main" id="{D2B5DAB8-A7AA-4C4F-AB4F-CEED90C9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68" y="1615866"/>
            <a:ext cx="6659932" cy="4327734"/>
          </a:xfrm>
          <a:prstGeom prst="rect">
            <a:avLst/>
          </a:prstGeom>
        </p:spPr>
      </p:pic>
      <p:sp>
        <p:nvSpPr>
          <p:cNvPr id="5" name="Title 1">
            <a:extLst>
              <a:ext uri="{FF2B5EF4-FFF2-40B4-BE49-F238E27FC236}">
                <a16:creationId xmlns:a16="http://schemas.microsoft.com/office/drawing/2014/main" id="{9D8970B2-0FA9-43F1-98F6-3A9D2E02C67F}"/>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423117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980855" y="914400"/>
            <a:ext cx="4389121" cy="609600"/>
          </a:xfrm>
          <a:prstGeom prst="rect">
            <a:avLst/>
          </a:prstGeom>
        </p:spPr>
        <p:txBody>
          <a:bodyPr vert="horz" lIns="91440" tIns="45720" rIns="91440" bIns="45720" rtlCol="0" anchor="ctr">
            <a:normAutofit fontScale="77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altLang="en-US" sz="3200">
                <a:latin typeface="Times New Roman" panose="02020603050405020304" pitchFamily="18" charset="0"/>
                <a:cs typeface="Times New Roman" panose="02020603050405020304" pitchFamily="18" charset="0"/>
              </a:rPr>
              <a:t>Hệ thống phân cấp so với phẳng</a:t>
            </a:r>
          </a:p>
        </p:txBody>
      </p:sp>
      <p:pic>
        <p:nvPicPr>
          <p:cNvPr id="4" name="Picture 3">
            <a:extLst>
              <a:ext uri="{FF2B5EF4-FFF2-40B4-BE49-F238E27FC236}">
                <a16:creationId xmlns:a16="http://schemas.microsoft.com/office/drawing/2014/main" id="{23D5BE04-39D7-4A6F-8672-0094BB7D2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055" y="1763253"/>
            <a:ext cx="6486745" cy="4180347"/>
          </a:xfrm>
          <a:prstGeom prst="rect">
            <a:avLst/>
          </a:prstGeom>
        </p:spPr>
      </p:pic>
      <p:sp>
        <p:nvSpPr>
          <p:cNvPr id="5" name="Title 1">
            <a:extLst>
              <a:ext uri="{FF2B5EF4-FFF2-40B4-BE49-F238E27FC236}">
                <a16:creationId xmlns:a16="http://schemas.microsoft.com/office/drawing/2014/main" id="{8B77856E-E561-4C61-BD01-64DE5D109CE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429133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1B9BAA-7323-4B06-AABB-BF883A483EA2}"/>
              </a:ext>
            </a:extLst>
          </p:cNvPr>
          <p:cNvSpPr txBox="1">
            <a:spLocks noChangeArrowheads="1"/>
          </p:cNvSpPr>
          <p:nvPr/>
        </p:nvSpPr>
        <p:spPr>
          <a:xfrm>
            <a:off x="5206620" y="580030"/>
            <a:ext cx="3784979" cy="201077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altLang="en-US"/>
              <a:t>Thiết kế lưới</a:t>
            </a:r>
            <a:r>
              <a:rPr lang="en-US" altLang="en-US"/>
              <a:t/>
            </a:r>
            <a:br>
              <a:rPr lang="en-US" altLang="en-US"/>
            </a:br>
            <a:endParaRPr lang="en-US" altLang="en-US"/>
          </a:p>
        </p:txBody>
      </p:sp>
      <p:grpSp>
        <p:nvGrpSpPr>
          <p:cNvPr id="5" name="Group 3">
            <a:extLst>
              <a:ext uri="{FF2B5EF4-FFF2-40B4-BE49-F238E27FC236}">
                <a16:creationId xmlns:a16="http://schemas.microsoft.com/office/drawing/2014/main" id="{C53463C7-2499-4307-B9EB-1B509F80037A}"/>
              </a:ext>
            </a:extLst>
          </p:cNvPr>
          <p:cNvGrpSpPr>
            <a:grpSpLocks/>
          </p:cNvGrpSpPr>
          <p:nvPr/>
        </p:nvGrpSpPr>
        <p:grpSpPr bwMode="auto">
          <a:xfrm>
            <a:off x="5029199" y="2985828"/>
            <a:ext cx="3962400" cy="2562746"/>
            <a:chOff x="576" y="912"/>
            <a:chExt cx="4582" cy="2963"/>
          </a:xfrm>
        </p:grpSpPr>
        <p:pic>
          <p:nvPicPr>
            <p:cNvPr id="6" name="Picture 4">
              <a:extLst>
                <a:ext uri="{FF2B5EF4-FFF2-40B4-BE49-F238E27FC236}">
                  <a16:creationId xmlns:a16="http://schemas.microsoft.com/office/drawing/2014/main" id="{C8FB6A68-D2F4-45AA-A0F4-672280BB4C5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a:extLst>
                <a:ext uri="{FF2B5EF4-FFF2-40B4-BE49-F238E27FC236}">
                  <a16:creationId xmlns:a16="http://schemas.microsoft.com/office/drawing/2014/main" id="{D5DB643A-6D02-4560-BCE0-3711FC7F213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6">
              <a:extLst>
                <a:ext uri="{FF2B5EF4-FFF2-40B4-BE49-F238E27FC236}">
                  <a16:creationId xmlns:a16="http://schemas.microsoft.com/office/drawing/2014/main" id="{B777D4AA-7123-4AC1-B040-32837708BC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7">
              <a:extLst>
                <a:ext uri="{FF2B5EF4-FFF2-40B4-BE49-F238E27FC236}">
                  <a16:creationId xmlns:a16="http://schemas.microsoft.com/office/drawing/2014/main" id="{7B1F8BEC-CF58-4720-A6FD-D0D560557AC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8">
              <a:extLst>
                <a:ext uri="{FF2B5EF4-FFF2-40B4-BE49-F238E27FC236}">
                  <a16:creationId xmlns:a16="http://schemas.microsoft.com/office/drawing/2014/main" id="{F34CF8F3-D62E-43F3-A108-43D2248CD27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6"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89"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1"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7" y="3696"/>
              <a:ext cx="139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sp>
        <p:nvSpPr>
          <p:cNvPr id="34" name="Text Box 31">
            <a:extLst>
              <a:ext uri="{FF2B5EF4-FFF2-40B4-BE49-F238E27FC236}">
                <a16:creationId xmlns:a16="http://schemas.microsoft.com/office/drawing/2014/main" id="{F2DC4AE1-1AE7-482F-8929-0B600C85D853}"/>
              </a:ext>
            </a:extLst>
          </p:cNvPr>
          <p:cNvSpPr txBox="1">
            <a:spLocks noChangeArrowheads="1"/>
          </p:cNvSpPr>
          <p:nvPr/>
        </p:nvSpPr>
        <p:spPr bwMode="auto">
          <a:xfrm>
            <a:off x="5726883" y="5686823"/>
            <a:ext cx="2831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1800" b="1"/>
              <a:t>Cấu trúc liên kết một phần-Mesh</a:t>
            </a:r>
            <a:endParaRPr lang="en-US" altLang="en-US"/>
          </a:p>
        </p:txBody>
      </p:sp>
      <p:sp>
        <p:nvSpPr>
          <p:cNvPr id="36" name="TextBox 35">
            <a:extLst>
              <a:ext uri="{FF2B5EF4-FFF2-40B4-BE49-F238E27FC236}">
                <a16:creationId xmlns:a16="http://schemas.microsoft.com/office/drawing/2014/main" id="{FCC0C86E-F105-4113-BA8F-054DDB14D88A}"/>
              </a:ext>
            </a:extLst>
          </p:cNvPr>
          <p:cNvSpPr txBox="1"/>
          <p:nvPr/>
        </p:nvSpPr>
        <p:spPr>
          <a:xfrm>
            <a:off x="936589" y="1370392"/>
            <a:ext cx="4470929" cy="2554545"/>
          </a:xfrm>
          <a:prstGeom prst="rect">
            <a:avLst/>
          </a:prstGeom>
          <a:noFill/>
        </p:spPr>
        <p:txBody>
          <a:bodyPr wrap="square">
            <a:spAutoFit/>
          </a:bodyPr>
          <a:lstStyle/>
          <a:p>
            <a:r>
              <a:rPr lang="vi" sz="2000" b="0" i="0">
                <a:solidFill>
                  <a:srgbClr val="231F20"/>
                </a:solidFill>
                <a:effectLst/>
                <a:latin typeface="Times New Roman" panose="02020603050405020304" pitchFamily="18" charset="0"/>
                <a:cs typeface="Times New Roman" panose="02020603050405020304" pitchFamily="18" charset="0"/>
              </a:rPr>
              <a:t>Các nhà thiết kế mạng thường đề xuất một cấu trúc liên kết lưới để đáp ứng các yêu cầu về tính khả dụng. Trong </a:t>
            </a:r>
            <a:r>
              <a:rPr lang="vi" sz="2000" b="0" i="1">
                <a:solidFill>
                  <a:srgbClr val="231F20"/>
                </a:solidFill>
                <a:effectLst/>
                <a:latin typeface="Times New Roman" panose="02020603050405020304" pitchFamily="18" charset="0"/>
                <a:cs typeface="Times New Roman" panose="02020603050405020304" pitchFamily="18" charset="0"/>
              </a:rPr>
              <a:t>cấu trúc liên kết toàn lưới </a:t>
            </a:r>
            <a:r>
              <a:rPr lang="vi" sz="2000" b="0" i="0">
                <a:solidFill>
                  <a:srgbClr val="231F20"/>
                </a:solidFill>
                <a:effectLst/>
                <a:latin typeface="Times New Roman" panose="02020603050405020304" pitchFamily="18" charset="0"/>
                <a:cs typeface="Times New Roman" panose="02020603050405020304" pitchFamily="18" charset="0"/>
              </a:rPr>
              <a:t>, mọi bộ định tuyến hoặc bộ chuyển mạch kết nối với mọi bộ định tuyến hoặc bộ chuyển mạch khác. Mạng lưới đầy đủ cung cấp khả năng dự phòng hoàn chỉnh và mang lại hiệu suất tốt</a:t>
            </a:r>
            <a:r>
              <a:rPr lang="vi"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B74A360-B9BF-4F26-8B85-E30457E60F1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259470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1B9BAA-7323-4B06-AABB-BF883A483EA2}"/>
              </a:ext>
            </a:extLst>
          </p:cNvPr>
          <p:cNvSpPr txBox="1">
            <a:spLocks noChangeArrowheads="1"/>
          </p:cNvSpPr>
          <p:nvPr/>
        </p:nvSpPr>
        <p:spPr>
          <a:xfrm>
            <a:off x="5206620" y="580030"/>
            <a:ext cx="3784979" cy="201077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altLang="en-US"/>
              <a:t>Thiết kế lưới</a:t>
            </a:r>
            <a:r>
              <a:rPr lang="en-US" altLang="en-US"/>
              <a:t/>
            </a:r>
            <a:br>
              <a:rPr lang="en-US" altLang="en-US"/>
            </a:br>
            <a:endParaRPr lang="en-US" altLang="en-US"/>
          </a:p>
        </p:txBody>
      </p:sp>
      <p:grpSp>
        <p:nvGrpSpPr>
          <p:cNvPr id="5" name="Group 3">
            <a:extLst>
              <a:ext uri="{FF2B5EF4-FFF2-40B4-BE49-F238E27FC236}">
                <a16:creationId xmlns:a16="http://schemas.microsoft.com/office/drawing/2014/main" id="{C53463C7-2499-4307-B9EB-1B509F80037A}"/>
              </a:ext>
            </a:extLst>
          </p:cNvPr>
          <p:cNvGrpSpPr>
            <a:grpSpLocks/>
          </p:cNvGrpSpPr>
          <p:nvPr/>
        </p:nvGrpSpPr>
        <p:grpSpPr bwMode="auto">
          <a:xfrm>
            <a:off x="1143000" y="1044054"/>
            <a:ext cx="3962400" cy="2562746"/>
            <a:chOff x="576" y="912"/>
            <a:chExt cx="4582" cy="2963"/>
          </a:xfrm>
        </p:grpSpPr>
        <p:pic>
          <p:nvPicPr>
            <p:cNvPr id="6" name="Picture 4">
              <a:extLst>
                <a:ext uri="{FF2B5EF4-FFF2-40B4-BE49-F238E27FC236}">
                  <a16:creationId xmlns:a16="http://schemas.microsoft.com/office/drawing/2014/main" id="{C8FB6A68-D2F4-45AA-A0F4-672280BB4C5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a:extLst>
                <a:ext uri="{FF2B5EF4-FFF2-40B4-BE49-F238E27FC236}">
                  <a16:creationId xmlns:a16="http://schemas.microsoft.com/office/drawing/2014/main" id="{D5DB643A-6D02-4560-BCE0-3711FC7F213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6">
              <a:extLst>
                <a:ext uri="{FF2B5EF4-FFF2-40B4-BE49-F238E27FC236}">
                  <a16:creationId xmlns:a16="http://schemas.microsoft.com/office/drawing/2014/main" id="{B777D4AA-7123-4AC1-B040-32837708BC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7">
              <a:extLst>
                <a:ext uri="{FF2B5EF4-FFF2-40B4-BE49-F238E27FC236}">
                  <a16:creationId xmlns:a16="http://schemas.microsoft.com/office/drawing/2014/main" id="{7B1F8BEC-CF58-4720-A6FD-D0D560557AC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8">
              <a:extLst>
                <a:ext uri="{FF2B5EF4-FFF2-40B4-BE49-F238E27FC236}">
                  <a16:creationId xmlns:a16="http://schemas.microsoft.com/office/drawing/2014/main" id="{F34CF8F3-D62E-43F3-A108-43D2248CD27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6"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89"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1"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7" y="3696"/>
              <a:ext cx="139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19" name="Picture 16">
            <a:extLst>
              <a:ext uri="{FF2B5EF4-FFF2-40B4-BE49-F238E27FC236}">
                <a16:creationId xmlns:a16="http://schemas.microsoft.com/office/drawing/2014/main" id="{71361E45-4022-4FF1-9AA5-E2EE814AD67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6876" y="3982753"/>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17">
            <a:extLst>
              <a:ext uri="{FF2B5EF4-FFF2-40B4-BE49-F238E27FC236}">
                <a16:creationId xmlns:a16="http://schemas.microsoft.com/office/drawing/2014/main" id="{05BB406E-3284-4399-85EC-3834A8CCDC3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188" y="2752441"/>
            <a:ext cx="475587" cy="27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18">
            <a:extLst>
              <a:ext uri="{FF2B5EF4-FFF2-40B4-BE49-F238E27FC236}">
                <a16:creationId xmlns:a16="http://schemas.microsoft.com/office/drawing/2014/main" id="{96A0A89D-5661-4865-937D-77A351441ED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9501" y="3982753"/>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 name="Picture 19">
            <a:extLst>
              <a:ext uri="{FF2B5EF4-FFF2-40B4-BE49-F238E27FC236}">
                <a16:creationId xmlns:a16="http://schemas.microsoft.com/office/drawing/2014/main" id="{E98A82FA-1668-46D7-ABBA-4879069F483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7188" y="5694078"/>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 name="Picture 20">
            <a:extLst>
              <a:ext uri="{FF2B5EF4-FFF2-40B4-BE49-F238E27FC236}">
                <a16:creationId xmlns:a16="http://schemas.microsoft.com/office/drawing/2014/main" id="{203681D9-8543-44DD-8DEB-B34C0DC503D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5907" y="5694078"/>
            <a:ext cx="476818"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 name="Line 21">
            <a:extLst>
              <a:ext uri="{FF2B5EF4-FFF2-40B4-BE49-F238E27FC236}">
                <a16:creationId xmlns:a16="http://schemas.microsoft.com/office/drawing/2014/main" id="{D5C8B5F1-854E-4924-9B11-500BFEC8745C}"/>
              </a:ext>
            </a:extLst>
          </p:cNvPr>
          <p:cNvSpPr>
            <a:spLocks noChangeShapeType="1"/>
          </p:cNvSpPr>
          <p:nvPr/>
        </p:nvSpPr>
        <p:spPr bwMode="auto">
          <a:xfrm flipV="1">
            <a:off x="4767807" y="3125620"/>
            <a:ext cx="1328193" cy="830429"/>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5" name="Line 22">
            <a:extLst>
              <a:ext uri="{FF2B5EF4-FFF2-40B4-BE49-F238E27FC236}">
                <a16:creationId xmlns:a16="http://schemas.microsoft.com/office/drawing/2014/main" id="{DB56E35A-17F0-423C-A8E1-DF7D7CF15B31}"/>
              </a:ext>
            </a:extLst>
          </p:cNvPr>
          <p:cNvSpPr>
            <a:spLocks noChangeShapeType="1"/>
          </p:cNvSpPr>
          <p:nvPr/>
        </p:nvSpPr>
        <p:spPr bwMode="auto">
          <a:xfrm flipV="1">
            <a:off x="7791900" y="4534088"/>
            <a:ext cx="871088" cy="107931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6" name="Line 23">
            <a:extLst>
              <a:ext uri="{FF2B5EF4-FFF2-40B4-BE49-F238E27FC236}">
                <a16:creationId xmlns:a16="http://schemas.microsoft.com/office/drawing/2014/main" id="{4DAF0B1D-0C40-468A-B1C8-C8402782B88F}"/>
              </a:ext>
            </a:extLst>
          </p:cNvPr>
          <p:cNvSpPr>
            <a:spLocks noChangeShapeType="1"/>
          </p:cNvSpPr>
          <p:nvPr/>
        </p:nvSpPr>
        <p:spPr bwMode="auto">
          <a:xfrm flipH="1" flipV="1">
            <a:off x="7068094" y="3125620"/>
            <a:ext cx="1328193" cy="830429"/>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7" name="Line 24">
            <a:extLst>
              <a:ext uri="{FF2B5EF4-FFF2-40B4-BE49-F238E27FC236}">
                <a16:creationId xmlns:a16="http://schemas.microsoft.com/office/drawing/2014/main" id="{EEC50724-F91D-42A5-8F23-F4A5AC1AA31B}"/>
              </a:ext>
            </a:extLst>
          </p:cNvPr>
          <p:cNvSpPr>
            <a:spLocks noChangeShapeType="1"/>
          </p:cNvSpPr>
          <p:nvPr/>
        </p:nvSpPr>
        <p:spPr bwMode="auto">
          <a:xfrm>
            <a:off x="4475612" y="4534088"/>
            <a:ext cx="871087" cy="107931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8" name="Line 25">
            <a:extLst>
              <a:ext uri="{FF2B5EF4-FFF2-40B4-BE49-F238E27FC236}">
                <a16:creationId xmlns:a16="http://schemas.microsoft.com/office/drawing/2014/main" id="{8CE814B9-BAB0-4DBA-A593-D0A6B7CDA598}"/>
              </a:ext>
            </a:extLst>
          </p:cNvPr>
          <p:cNvSpPr>
            <a:spLocks noChangeShapeType="1"/>
          </p:cNvSpPr>
          <p:nvPr/>
        </p:nvSpPr>
        <p:spPr bwMode="auto">
          <a:xfrm flipV="1">
            <a:off x="6014611" y="5773737"/>
            <a:ext cx="1203752" cy="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 name="Line 26">
            <a:extLst>
              <a:ext uri="{FF2B5EF4-FFF2-40B4-BE49-F238E27FC236}">
                <a16:creationId xmlns:a16="http://schemas.microsoft.com/office/drawing/2014/main" id="{9AAB6978-85C3-4A22-AF89-84F6DF11D0C6}"/>
              </a:ext>
            </a:extLst>
          </p:cNvPr>
          <p:cNvSpPr>
            <a:spLocks noChangeShapeType="1"/>
          </p:cNvSpPr>
          <p:nvPr/>
        </p:nvSpPr>
        <p:spPr bwMode="auto">
          <a:xfrm flipV="1">
            <a:off x="5604325" y="3579220"/>
            <a:ext cx="705988" cy="203418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0" name="Line 27">
            <a:extLst>
              <a:ext uri="{FF2B5EF4-FFF2-40B4-BE49-F238E27FC236}">
                <a16:creationId xmlns:a16="http://schemas.microsoft.com/office/drawing/2014/main" id="{5F700B09-76FF-41C5-8AD4-7268D6E89BE2}"/>
              </a:ext>
            </a:extLst>
          </p:cNvPr>
          <p:cNvSpPr>
            <a:spLocks noChangeShapeType="1"/>
          </p:cNvSpPr>
          <p:nvPr/>
        </p:nvSpPr>
        <p:spPr bwMode="auto">
          <a:xfrm>
            <a:off x="6674300" y="3579220"/>
            <a:ext cx="705988" cy="203418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1" name="Line 28">
            <a:extLst>
              <a:ext uri="{FF2B5EF4-FFF2-40B4-BE49-F238E27FC236}">
                <a16:creationId xmlns:a16="http://schemas.microsoft.com/office/drawing/2014/main" id="{5842EBA3-2CD4-4CA8-B77D-24DEA9836290}"/>
              </a:ext>
            </a:extLst>
          </p:cNvPr>
          <p:cNvSpPr>
            <a:spLocks noChangeShapeType="1"/>
          </p:cNvSpPr>
          <p:nvPr/>
        </p:nvSpPr>
        <p:spPr bwMode="auto">
          <a:xfrm flipV="1">
            <a:off x="5329332" y="4119562"/>
            <a:ext cx="3016155" cy="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29">
            <a:extLst>
              <a:ext uri="{FF2B5EF4-FFF2-40B4-BE49-F238E27FC236}">
                <a16:creationId xmlns:a16="http://schemas.microsoft.com/office/drawing/2014/main" id="{1003FF09-B487-44C8-B369-2918CCC6FE58}"/>
              </a:ext>
            </a:extLst>
          </p:cNvPr>
          <p:cNvSpPr>
            <a:spLocks noChangeShapeType="1"/>
          </p:cNvSpPr>
          <p:nvPr/>
        </p:nvSpPr>
        <p:spPr bwMode="auto">
          <a:xfrm>
            <a:off x="5014296" y="4519897"/>
            <a:ext cx="2188191" cy="1123666"/>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30">
            <a:extLst>
              <a:ext uri="{FF2B5EF4-FFF2-40B4-BE49-F238E27FC236}">
                <a16:creationId xmlns:a16="http://schemas.microsoft.com/office/drawing/2014/main" id="{51DF5E71-B610-486A-876E-CD2002FD0432}"/>
              </a:ext>
            </a:extLst>
          </p:cNvPr>
          <p:cNvSpPr>
            <a:spLocks noChangeShapeType="1"/>
          </p:cNvSpPr>
          <p:nvPr/>
        </p:nvSpPr>
        <p:spPr bwMode="auto">
          <a:xfrm flipH="1">
            <a:off x="6233496" y="4579037"/>
            <a:ext cx="2188191" cy="106452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4" name="Text Box 31">
            <a:extLst>
              <a:ext uri="{FF2B5EF4-FFF2-40B4-BE49-F238E27FC236}">
                <a16:creationId xmlns:a16="http://schemas.microsoft.com/office/drawing/2014/main" id="{F2DC4AE1-1AE7-482F-8929-0B600C85D853}"/>
              </a:ext>
            </a:extLst>
          </p:cNvPr>
          <p:cNvSpPr txBox="1">
            <a:spLocks noChangeArrowheads="1"/>
          </p:cNvSpPr>
          <p:nvPr/>
        </p:nvSpPr>
        <p:spPr bwMode="auto">
          <a:xfrm>
            <a:off x="1840684" y="3745049"/>
            <a:ext cx="1890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1800" b="1"/>
              <a:t>Cấu trúc liên kết một phần-Mesh</a:t>
            </a:r>
            <a:endParaRPr lang="en-US" altLang="en-US"/>
          </a:p>
        </p:txBody>
      </p:sp>
      <p:sp>
        <p:nvSpPr>
          <p:cNvPr id="35" name="Text Box 32">
            <a:extLst>
              <a:ext uri="{FF2B5EF4-FFF2-40B4-BE49-F238E27FC236}">
                <a16:creationId xmlns:a16="http://schemas.microsoft.com/office/drawing/2014/main" id="{E638A247-FBD5-4389-82D3-0E40523CA49E}"/>
              </a:ext>
            </a:extLst>
          </p:cNvPr>
          <p:cNvSpPr txBox="1">
            <a:spLocks noChangeArrowheads="1"/>
          </p:cNvSpPr>
          <p:nvPr/>
        </p:nvSpPr>
        <p:spPr bwMode="auto">
          <a:xfrm>
            <a:off x="5892321" y="6031049"/>
            <a:ext cx="16713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1800" b="1"/>
              <a:t>Cấu trúc liên kết toàn lưới</a:t>
            </a:r>
            <a:endParaRPr lang="en-US" altLang="en-US"/>
          </a:p>
        </p:txBody>
      </p:sp>
      <p:sp>
        <p:nvSpPr>
          <p:cNvPr id="2" name="Title 1">
            <a:extLst>
              <a:ext uri="{FF2B5EF4-FFF2-40B4-BE49-F238E27FC236}">
                <a16:creationId xmlns:a16="http://schemas.microsoft.com/office/drawing/2014/main" id="{8D709155-5417-462B-966A-38FB2EA38B28}"/>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332502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2B2340-473F-432C-AAF2-3168E453AA5F}"/>
              </a:ext>
            </a:extLst>
          </p:cNvPr>
          <p:cNvSpPr>
            <a:spLocks noGrp="1" noChangeArrowheads="1"/>
          </p:cNvSpPr>
          <p:nvPr>
            <p:ph type="title"/>
          </p:nvPr>
        </p:nvSpPr>
        <p:spPr>
          <a:xfrm>
            <a:off x="304800" y="228600"/>
            <a:ext cx="8458200" cy="1143000"/>
          </a:xfrm>
        </p:spPr>
        <p:txBody>
          <a:bodyPr>
            <a:normAutofit/>
          </a:bodyPr>
          <a:lstStyle/>
          <a:p>
            <a:r>
              <a:rPr lang="vi" altLang="en-US" sz="3600"/>
              <a:t>Thiết kế phân cấp một phần lưới</a:t>
            </a:r>
          </a:p>
        </p:txBody>
      </p:sp>
      <p:sp>
        <p:nvSpPr>
          <p:cNvPr id="417796" name="Line 4">
            <a:extLst>
              <a:ext uri="{FF2B5EF4-FFF2-40B4-BE49-F238E27FC236}">
                <a16:creationId xmlns:a16="http://schemas.microsoft.com/office/drawing/2014/main" id="{AEFC724A-53DA-449D-9B13-A36915088C94}"/>
              </a:ext>
            </a:extLst>
          </p:cNvPr>
          <p:cNvSpPr>
            <a:spLocks noChangeShapeType="1"/>
          </p:cNvSpPr>
          <p:nvPr/>
        </p:nvSpPr>
        <p:spPr bwMode="auto">
          <a:xfrm flipH="1" flipV="1">
            <a:off x="5054600" y="2079625"/>
            <a:ext cx="14192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7" name="Line 5">
            <a:extLst>
              <a:ext uri="{FF2B5EF4-FFF2-40B4-BE49-F238E27FC236}">
                <a16:creationId xmlns:a16="http://schemas.microsoft.com/office/drawing/2014/main" id="{DA58DB41-E8BB-4F2B-AF11-7545B52BA7AD}"/>
              </a:ext>
            </a:extLst>
          </p:cNvPr>
          <p:cNvSpPr>
            <a:spLocks noChangeShapeType="1"/>
          </p:cNvSpPr>
          <p:nvPr/>
        </p:nvSpPr>
        <p:spPr bwMode="auto">
          <a:xfrm flipH="1" flipV="1">
            <a:off x="4217988" y="2144713"/>
            <a:ext cx="21288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8" name="Line 6">
            <a:extLst>
              <a:ext uri="{FF2B5EF4-FFF2-40B4-BE49-F238E27FC236}">
                <a16:creationId xmlns:a16="http://schemas.microsoft.com/office/drawing/2014/main" id="{DB4F0BD3-17D2-4576-B23E-E25C3D155867}"/>
              </a:ext>
            </a:extLst>
          </p:cNvPr>
          <p:cNvSpPr>
            <a:spLocks noChangeShapeType="1"/>
          </p:cNvSpPr>
          <p:nvPr/>
        </p:nvSpPr>
        <p:spPr bwMode="auto">
          <a:xfrm flipV="1">
            <a:off x="4589463" y="2144713"/>
            <a:ext cx="4016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9" name="Line 7">
            <a:extLst>
              <a:ext uri="{FF2B5EF4-FFF2-40B4-BE49-F238E27FC236}">
                <a16:creationId xmlns:a16="http://schemas.microsoft.com/office/drawing/2014/main" id="{D42DE2EC-293D-46A8-A6A6-8CEC7223A5E3}"/>
              </a:ext>
            </a:extLst>
          </p:cNvPr>
          <p:cNvSpPr>
            <a:spLocks noChangeShapeType="1"/>
          </p:cNvSpPr>
          <p:nvPr/>
        </p:nvSpPr>
        <p:spPr bwMode="auto">
          <a:xfrm flipV="1">
            <a:off x="2703513" y="2095500"/>
            <a:ext cx="2200275" cy="16002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0" name="Line 8">
            <a:extLst>
              <a:ext uri="{FF2B5EF4-FFF2-40B4-BE49-F238E27FC236}">
                <a16:creationId xmlns:a16="http://schemas.microsoft.com/office/drawing/2014/main" id="{9400E57D-953B-4840-8077-0A3CF648A36B}"/>
              </a:ext>
            </a:extLst>
          </p:cNvPr>
          <p:cNvSpPr>
            <a:spLocks noChangeShapeType="1"/>
          </p:cNvSpPr>
          <p:nvPr/>
        </p:nvSpPr>
        <p:spPr bwMode="auto">
          <a:xfrm flipV="1">
            <a:off x="2516188" y="2079625"/>
            <a:ext cx="15081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1" name="Line 9">
            <a:extLst>
              <a:ext uri="{FF2B5EF4-FFF2-40B4-BE49-F238E27FC236}">
                <a16:creationId xmlns:a16="http://schemas.microsoft.com/office/drawing/2014/main" id="{61850DAC-A94D-43F6-BB5E-566D59B1F4B6}"/>
              </a:ext>
            </a:extLst>
          </p:cNvPr>
          <p:cNvSpPr>
            <a:spLocks noChangeShapeType="1"/>
          </p:cNvSpPr>
          <p:nvPr/>
        </p:nvSpPr>
        <p:spPr bwMode="auto">
          <a:xfrm flipH="1" flipV="1">
            <a:off x="4149725" y="2095500"/>
            <a:ext cx="376238" cy="14478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2" name="Line 10">
            <a:extLst>
              <a:ext uri="{FF2B5EF4-FFF2-40B4-BE49-F238E27FC236}">
                <a16:creationId xmlns:a16="http://schemas.microsoft.com/office/drawing/2014/main" id="{BA89617D-1F89-48C6-9D81-3D54675E82C7}"/>
              </a:ext>
            </a:extLst>
          </p:cNvPr>
          <p:cNvSpPr>
            <a:spLocks noChangeShapeType="1"/>
          </p:cNvSpPr>
          <p:nvPr/>
        </p:nvSpPr>
        <p:spPr bwMode="auto">
          <a:xfrm flipH="1" flipV="1">
            <a:off x="4149725" y="13716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3" name="Line 11">
            <a:extLst>
              <a:ext uri="{FF2B5EF4-FFF2-40B4-BE49-F238E27FC236}">
                <a16:creationId xmlns:a16="http://schemas.microsoft.com/office/drawing/2014/main" id="{0E17DF24-F1B4-48DD-83E7-C46713E15670}"/>
              </a:ext>
            </a:extLst>
          </p:cNvPr>
          <p:cNvSpPr>
            <a:spLocks noChangeShapeType="1"/>
          </p:cNvSpPr>
          <p:nvPr/>
        </p:nvSpPr>
        <p:spPr bwMode="auto">
          <a:xfrm flipV="1">
            <a:off x="3708400" y="1371600"/>
            <a:ext cx="1697038" cy="1588"/>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4" name="Line 12">
            <a:extLst>
              <a:ext uri="{FF2B5EF4-FFF2-40B4-BE49-F238E27FC236}">
                <a16:creationId xmlns:a16="http://schemas.microsoft.com/office/drawing/2014/main" id="{30282E2A-23C6-4D8B-97EE-3F07A3710A2C}"/>
              </a:ext>
            </a:extLst>
          </p:cNvPr>
          <p:cNvSpPr>
            <a:spLocks noChangeShapeType="1"/>
          </p:cNvSpPr>
          <p:nvPr/>
        </p:nvSpPr>
        <p:spPr bwMode="auto">
          <a:xfrm flipV="1">
            <a:off x="1698625" y="3695700"/>
            <a:ext cx="881063"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5" name="Line 13">
            <a:extLst>
              <a:ext uri="{FF2B5EF4-FFF2-40B4-BE49-F238E27FC236}">
                <a16:creationId xmlns:a16="http://schemas.microsoft.com/office/drawing/2014/main" id="{BD70F326-6849-4B56-84AA-2C3B7B501D49}"/>
              </a:ext>
            </a:extLst>
          </p:cNvPr>
          <p:cNvSpPr>
            <a:spLocks noChangeShapeType="1"/>
          </p:cNvSpPr>
          <p:nvPr/>
        </p:nvSpPr>
        <p:spPr bwMode="auto">
          <a:xfrm flipH="1" flipV="1">
            <a:off x="6599238" y="3695700"/>
            <a:ext cx="879475" cy="16573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6" name="Line 14">
            <a:extLst>
              <a:ext uri="{FF2B5EF4-FFF2-40B4-BE49-F238E27FC236}">
                <a16:creationId xmlns:a16="http://schemas.microsoft.com/office/drawing/2014/main" id="{DC4DE930-8CC6-4024-9075-8285BAD4A0C0}"/>
              </a:ext>
            </a:extLst>
          </p:cNvPr>
          <p:cNvSpPr>
            <a:spLocks noChangeShapeType="1"/>
          </p:cNvSpPr>
          <p:nvPr/>
        </p:nvSpPr>
        <p:spPr bwMode="auto">
          <a:xfrm flipH="1" flipV="1">
            <a:off x="4776788" y="3771900"/>
            <a:ext cx="257651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7" name="Line 15">
            <a:extLst>
              <a:ext uri="{FF2B5EF4-FFF2-40B4-BE49-F238E27FC236}">
                <a16:creationId xmlns:a16="http://schemas.microsoft.com/office/drawing/2014/main" id="{B751FD24-EECA-4C38-B6CD-5288DB656E7E}"/>
              </a:ext>
            </a:extLst>
          </p:cNvPr>
          <p:cNvSpPr>
            <a:spLocks noChangeShapeType="1"/>
          </p:cNvSpPr>
          <p:nvPr/>
        </p:nvSpPr>
        <p:spPr bwMode="auto">
          <a:xfrm flipV="1">
            <a:off x="6096000" y="37719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8" name="Line 16">
            <a:extLst>
              <a:ext uri="{FF2B5EF4-FFF2-40B4-BE49-F238E27FC236}">
                <a16:creationId xmlns:a16="http://schemas.microsoft.com/office/drawing/2014/main" id="{FC51E99D-30A1-4B33-86C7-CF320D1F52F4}"/>
              </a:ext>
            </a:extLst>
          </p:cNvPr>
          <p:cNvSpPr>
            <a:spLocks noChangeShapeType="1"/>
          </p:cNvSpPr>
          <p:nvPr/>
        </p:nvSpPr>
        <p:spPr bwMode="auto">
          <a:xfrm flipH="1" flipV="1">
            <a:off x="4732338" y="3819525"/>
            <a:ext cx="1238250" cy="17589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9" name="Line 17">
            <a:extLst>
              <a:ext uri="{FF2B5EF4-FFF2-40B4-BE49-F238E27FC236}">
                <a16:creationId xmlns:a16="http://schemas.microsoft.com/office/drawing/2014/main" id="{E96B4711-5F3E-49D8-85FD-DC2B83AABA37}"/>
              </a:ext>
            </a:extLst>
          </p:cNvPr>
          <p:cNvSpPr>
            <a:spLocks noChangeShapeType="1"/>
          </p:cNvSpPr>
          <p:nvPr/>
        </p:nvSpPr>
        <p:spPr bwMode="auto">
          <a:xfrm flipV="1">
            <a:off x="1825625" y="3759200"/>
            <a:ext cx="2574925"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0" name="Line 18">
            <a:extLst>
              <a:ext uri="{FF2B5EF4-FFF2-40B4-BE49-F238E27FC236}">
                <a16:creationId xmlns:a16="http://schemas.microsoft.com/office/drawing/2014/main" id="{1FC78C36-660D-4A0B-8510-E3681B63B11D}"/>
              </a:ext>
            </a:extLst>
          </p:cNvPr>
          <p:cNvSpPr>
            <a:spLocks noChangeShapeType="1"/>
          </p:cNvSpPr>
          <p:nvPr/>
        </p:nvSpPr>
        <p:spPr bwMode="auto">
          <a:xfrm flipH="1" flipV="1">
            <a:off x="2703513" y="37592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1" name="Line 19">
            <a:extLst>
              <a:ext uri="{FF2B5EF4-FFF2-40B4-BE49-F238E27FC236}">
                <a16:creationId xmlns:a16="http://schemas.microsoft.com/office/drawing/2014/main" id="{AE1A40E5-E39E-4595-81EB-476FD7DBDF0B}"/>
              </a:ext>
            </a:extLst>
          </p:cNvPr>
          <p:cNvSpPr>
            <a:spLocks noChangeShapeType="1"/>
          </p:cNvSpPr>
          <p:nvPr/>
        </p:nvSpPr>
        <p:spPr bwMode="auto">
          <a:xfrm flipV="1">
            <a:off x="3206750" y="3690938"/>
            <a:ext cx="1333500" cy="18732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2" name="Line 20">
            <a:extLst>
              <a:ext uri="{FF2B5EF4-FFF2-40B4-BE49-F238E27FC236}">
                <a16:creationId xmlns:a16="http://schemas.microsoft.com/office/drawing/2014/main" id="{02A618AA-7112-4745-9549-67E6543A7166}"/>
              </a:ext>
            </a:extLst>
          </p:cNvPr>
          <p:cNvSpPr>
            <a:spLocks noChangeShapeType="1"/>
          </p:cNvSpPr>
          <p:nvPr/>
        </p:nvSpPr>
        <p:spPr bwMode="auto">
          <a:xfrm flipH="1" flipV="1">
            <a:off x="2703513" y="3695700"/>
            <a:ext cx="1760537" cy="17192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3" name="Line 21">
            <a:extLst>
              <a:ext uri="{FF2B5EF4-FFF2-40B4-BE49-F238E27FC236}">
                <a16:creationId xmlns:a16="http://schemas.microsoft.com/office/drawing/2014/main" id="{EA5A906F-92C7-42EB-B312-FA02E9D6919B}"/>
              </a:ext>
            </a:extLst>
          </p:cNvPr>
          <p:cNvSpPr>
            <a:spLocks noChangeShapeType="1"/>
          </p:cNvSpPr>
          <p:nvPr/>
        </p:nvSpPr>
        <p:spPr bwMode="auto">
          <a:xfrm flipV="1">
            <a:off x="4589463" y="3833813"/>
            <a:ext cx="175736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1765" name="Picture 22">
            <a:extLst>
              <a:ext uri="{FF2B5EF4-FFF2-40B4-BE49-F238E27FC236}">
                <a16:creationId xmlns:a16="http://schemas.microsoft.com/office/drawing/2014/main" id="{D9078A19-86E6-46B4-AD23-727E40FC6CC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2641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6" name="Picture 23">
            <a:extLst>
              <a:ext uri="{FF2B5EF4-FFF2-40B4-BE49-F238E27FC236}">
                <a16:creationId xmlns:a16="http://schemas.microsoft.com/office/drawing/2014/main" id="{FF4586BA-9793-4B29-9D9B-9782557CCF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52641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7" name="Picture 24">
            <a:extLst>
              <a:ext uri="{FF2B5EF4-FFF2-40B4-BE49-F238E27FC236}">
                <a16:creationId xmlns:a16="http://schemas.microsoft.com/office/drawing/2014/main" id="{DE4E7E06-4625-46DE-B84E-39D497DDC6B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5264150"/>
            <a:ext cx="720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8" name="Picture 25">
            <a:extLst>
              <a:ext uri="{FF2B5EF4-FFF2-40B4-BE49-F238E27FC236}">
                <a16:creationId xmlns:a16="http://schemas.microsoft.com/office/drawing/2014/main" id="{B830B6C2-89DE-4E29-87BA-625C8D78D9D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350" y="52641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9" name="Picture 26">
            <a:extLst>
              <a:ext uri="{FF2B5EF4-FFF2-40B4-BE49-F238E27FC236}">
                <a16:creationId xmlns:a16="http://schemas.microsoft.com/office/drawing/2014/main" id="{36FCD15B-71A8-44FA-A70F-518F626018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063" y="52641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70" name="Text Box 27">
            <a:extLst>
              <a:ext uri="{FF2B5EF4-FFF2-40B4-BE49-F238E27FC236}">
                <a16:creationId xmlns:a16="http://schemas.microsoft.com/office/drawing/2014/main" id="{B5A42ECD-5E8B-497B-863D-242643401701}"/>
              </a:ext>
            </a:extLst>
          </p:cNvPr>
          <p:cNvSpPr txBox="1">
            <a:spLocks noChangeArrowheads="1"/>
          </p:cNvSpPr>
          <p:nvPr/>
        </p:nvSpPr>
        <p:spPr bwMode="auto">
          <a:xfrm>
            <a:off x="5699125" y="1801813"/>
            <a:ext cx="222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2000" b="1"/>
              <a:t>Trụ sở chính (Lớp lõi)</a:t>
            </a:r>
            <a:endParaRPr lang="en-US" altLang="en-US"/>
          </a:p>
        </p:txBody>
      </p:sp>
      <p:sp>
        <p:nvSpPr>
          <p:cNvPr id="31771" name="Text Box 28">
            <a:extLst>
              <a:ext uri="{FF2B5EF4-FFF2-40B4-BE49-F238E27FC236}">
                <a16:creationId xmlns:a16="http://schemas.microsoft.com/office/drawing/2014/main" id="{120CB6D6-D0E7-47C1-B507-6EBCCA742962}"/>
              </a:ext>
            </a:extLst>
          </p:cNvPr>
          <p:cNvSpPr txBox="1">
            <a:spLocks noChangeArrowheads="1"/>
          </p:cNvSpPr>
          <p:nvPr/>
        </p:nvSpPr>
        <p:spPr bwMode="auto">
          <a:xfrm>
            <a:off x="3251200" y="5881688"/>
            <a:ext cx="3478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vi" altLang="en-US" sz="2000" b="1"/>
              <a:t>Văn phòng chi nhánh (Lớp truy cập)</a:t>
            </a:r>
            <a:endParaRPr lang="en-US" altLang="en-US"/>
          </a:p>
        </p:txBody>
      </p:sp>
      <p:pic>
        <p:nvPicPr>
          <p:cNvPr id="31772" name="Picture 29">
            <a:extLst>
              <a:ext uri="{FF2B5EF4-FFF2-40B4-BE49-F238E27FC236}">
                <a16:creationId xmlns:a16="http://schemas.microsoft.com/office/drawing/2014/main" id="{FF564E06-84D8-401A-B034-47AC612D35C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138" y="17573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3" name="Picture 30">
            <a:extLst>
              <a:ext uri="{FF2B5EF4-FFF2-40B4-BE49-F238E27FC236}">
                <a16:creationId xmlns:a16="http://schemas.microsoft.com/office/drawing/2014/main" id="{D6436F4B-7429-45E2-877F-0B093BD302E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337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4" name="Picture 31">
            <a:extLst>
              <a:ext uri="{FF2B5EF4-FFF2-40B4-BE49-F238E27FC236}">
                <a16:creationId xmlns:a16="http://schemas.microsoft.com/office/drawing/2014/main" id="{E901B912-286B-48AA-BEC8-B54C67EDDC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8" y="3433763"/>
            <a:ext cx="72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5" name="Picture 32">
            <a:extLst>
              <a:ext uri="{FF2B5EF4-FFF2-40B4-BE49-F238E27FC236}">
                <a16:creationId xmlns:a16="http://schemas.microsoft.com/office/drawing/2014/main" id="{4EF9017C-546E-4CED-890A-A33891806C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34337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7825" name="Line 33">
            <a:extLst>
              <a:ext uri="{FF2B5EF4-FFF2-40B4-BE49-F238E27FC236}">
                <a16:creationId xmlns:a16="http://schemas.microsoft.com/office/drawing/2014/main" id="{451B9205-ADD5-438A-A785-6B72C337731C}"/>
              </a:ext>
            </a:extLst>
          </p:cNvPr>
          <p:cNvSpPr>
            <a:spLocks noChangeShapeType="1"/>
          </p:cNvSpPr>
          <p:nvPr/>
        </p:nvSpPr>
        <p:spPr bwMode="auto">
          <a:xfrm flipH="1" flipV="1">
            <a:off x="4991100" y="13716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1777" name="Picture 34">
            <a:extLst>
              <a:ext uri="{FF2B5EF4-FFF2-40B4-BE49-F238E27FC236}">
                <a16:creationId xmlns:a16="http://schemas.microsoft.com/office/drawing/2014/main" id="{6D02D737-ED34-428B-8529-4972CD0DBA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17573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78" name="Text Box 36">
            <a:extLst>
              <a:ext uri="{FF2B5EF4-FFF2-40B4-BE49-F238E27FC236}">
                <a16:creationId xmlns:a16="http://schemas.microsoft.com/office/drawing/2014/main" id="{08D344BE-1B11-4C74-ACB8-220B1CBD7006}"/>
              </a:ext>
            </a:extLst>
          </p:cNvPr>
          <p:cNvSpPr txBox="1">
            <a:spLocks noChangeArrowheads="1"/>
          </p:cNvSpPr>
          <p:nvPr/>
        </p:nvSpPr>
        <p:spPr bwMode="auto">
          <a:xfrm>
            <a:off x="7010400" y="3124200"/>
            <a:ext cx="182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vi" altLang="en-US" sz="2000" b="1"/>
              <a:t>Văn phòng khu vực (Tầng phân phối)</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676400"/>
            <a:ext cx="4651828" cy="559640"/>
          </a:xfrm>
          <a:prstGeom prst="rect">
            <a:avLst/>
          </a:prstGeom>
          <a:noFill/>
        </p:spPr>
        <p:txBody>
          <a:bodyPr wrap="square">
            <a:spAutoFit/>
          </a:bodyPr>
          <a:lstStyle/>
          <a:p>
            <a:pPr>
              <a:lnSpc>
                <a:spcPct val="150000"/>
              </a:lnSpc>
            </a:pPr>
            <a:r>
              <a:rPr lang="vi" altLang="en-US" sz="2300" b="1">
                <a:latin typeface="Times New Roman" panose="02020603050405020304" pitchFamily="18" charset="0"/>
                <a:cs typeface="Times New Roman" panose="02020603050405020304" pitchFamily="18" charset="0"/>
              </a:rPr>
              <a:t>Dự phòng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D98C6D6-1AD5-41DC-9197-C7503C41AE12}"/>
              </a:ext>
            </a:extLst>
          </p:cNvPr>
          <p:cNvSpPr txBox="1"/>
          <p:nvPr/>
        </p:nvSpPr>
        <p:spPr>
          <a:xfrm>
            <a:off x="1231780" y="2286000"/>
            <a:ext cx="6814214" cy="3277820"/>
          </a:xfrm>
          <a:prstGeom prst="rect">
            <a:avLst/>
          </a:prstGeom>
          <a:noFill/>
        </p:spPr>
        <p:txBody>
          <a:bodyPr wrap="square">
            <a:spAutoFit/>
          </a:bodyPr>
          <a:lstStyle/>
          <a:p>
            <a:pPr marL="285750" indent="-285750" algn="just">
              <a:buFont typeface="Wingdings" panose="05000000000000000000" pitchFamily="2" charset="2"/>
              <a:buChar char="ü"/>
            </a:pPr>
            <a:r>
              <a:rPr lang="vi" sz="2300">
                <a:latin typeface="Times New Roman" panose="02020603050405020304" pitchFamily="18" charset="0"/>
                <a:cs typeface="Times New Roman" panose="02020603050405020304" pitchFamily="18" charset="0"/>
              </a:rPr>
              <a:t>Các thiết kế mạng dự phòng cho phép bạn đáp ứng các yêu cầu về tính khả dụng của mạng bằng cách sao chép các phần tử trong mạng.</a:t>
            </a:r>
          </a:p>
          <a:p>
            <a:pPr marL="285750" indent="-285750" algn="just">
              <a:buFont typeface="Wingdings" panose="05000000000000000000" pitchFamily="2" charset="2"/>
              <a:buChar char="ü"/>
            </a:pPr>
            <a:endParaRPr lang="en-US" sz="23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vi" sz="2300">
                <a:latin typeface="Times New Roman" panose="02020603050405020304" pitchFamily="18" charset="0"/>
                <a:cs typeface="Times New Roman" panose="02020603050405020304" pitchFamily="18" charset="0"/>
              </a:rPr>
              <a:t>Dự phòng cố gắng loại bỏ bất kỳ điểm lỗi nào trên mạng. </a:t>
            </a:r>
            <a:r>
              <a:rPr lang="vi" sz="2300" b="0" i="0">
                <a:solidFill>
                  <a:srgbClr val="231F20"/>
                </a:solidFill>
                <a:effectLst/>
                <a:latin typeface="Times New Roman" panose="02020603050405020304" pitchFamily="18" charset="0"/>
                <a:cs typeface="Times New Roman" panose="02020603050405020304" pitchFamily="18" charset="0"/>
              </a:rPr>
              <a:t>Để cho phép doanh nghiệp có thể tồn tại sau thảm họa và mang lại lợi ích về hiệu suất từ việc chia sẻ tải, một số tổ chức có các trung tâm dữ liệu hoàn toàn dự phòng.</a:t>
            </a:r>
            <a:endParaRPr lang="en-US" sz="2300"/>
          </a:p>
        </p:txBody>
      </p:sp>
      <p:sp>
        <p:nvSpPr>
          <p:cNvPr id="10" name="Title 1">
            <a:extLst>
              <a:ext uri="{FF2B5EF4-FFF2-40B4-BE49-F238E27FC236}">
                <a16:creationId xmlns:a16="http://schemas.microsoft.com/office/drawing/2014/main" id="{68E81D52-6E37-49BB-94E6-081F792093C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9" name="TextBox 8">
            <a:extLst>
              <a:ext uri="{FF2B5EF4-FFF2-40B4-BE49-F238E27FC236}">
                <a16:creationId xmlns:a16="http://schemas.microsoft.com/office/drawing/2014/main" id="{4B5CA801-917F-48C6-9B67-3528DF98A4EA}"/>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3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295400" y="1828800"/>
            <a:ext cx="7848600" cy="523220"/>
          </a:xfrm>
          <a:prstGeom prst="rect">
            <a:avLst/>
          </a:prstGeom>
          <a:noFill/>
        </p:spPr>
        <p:txBody>
          <a:bodyPr wrap="square" rtlCol="0">
            <a:spAutoFit/>
          </a:bodyPr>
          <a:lstStyle/>
          <a:p>
            <a:r>
              <a:rPr lang="vi" sz="2800" b="1">
                <a:latin typeface="Times New Roman" panose="02020603050405020304" pitchFamily="18" charset="0"/>
                <a:ea typeface="Verdana" panose="020B0604030504040204" pitchFamily="34" charset="0"/>
                <a:cs typeface="Times New Roman" panose="02020603050405020304" pitchFamily="18" charset="0"/>
              </a:rPr>
              <a:t>Content</a:t>
            </a:r>
          </a:p>
        </p:txBody>
      </p:sp>
      <p:sp>
        <p:nvSpPr>
          <p:cNvPr id="6" name="TextBox 5">
            <a:extLst>
              <a:ext uri="{FF2B5EF4-FFF2-40B4-BE49-F238E27FC236}">
                <a16:creationId xmlns:a16="http://schemas.microsoft.com/office/drawing/2014/main" id="{737990E1-8567-455E-9C98-5C5081D5FB79}"/>
              </a:ext>
            </a:extLst>
          </p:cNvPr>
          <p:cNvSpPr txBox="1"/>
          <p:nvPr/>
        </p:nvSpPr>
        <p:spPr>
          <a:xfrm>
            <a:off x="2192182" y="2514600"/>
            <a:ext cx="4759636" cy="1394356"/>
          </a:xfrm>
          <a:prstGeom prst="rect">
            <a:avLst/>
          </a:prstGeom>
          <a:noFill/>
        </p:spPr>
        <p:txBody>
          <a:bodyPr wrap="none" rtlCol="0">
            <a:spAutoFit/>
          </a:bodyPr>
          <a:lstStyle/>
          <a:p>
            <a:pPr marL="971550" lvl="1" indent="-514350">
              <a:lnSpc>
                <a:spcPct val="150000"/>
              </a:lnSpc>
              <a:buAutoNum type="arabicPeriod"/>
            </a:pPr>
            <a:r>
              <a:rPr lang="vi" sz="3000">
                <a:latin typeface="Times New Roman" panose="02020603050405020304" pitchFamily="18" charset="0"/>
                <a:cs typeface="Times New Roman" panose="02020603050405020304" pitchFamily="18" charset="0"/>
              </a:rPr>
              <a:t>Phương hướng tiếp cận</a:t>
            </a:r>
          </a:p>
          <a:p>
            <a:pPr marL="971550" lvl="1" indent="-514350">
              <a:lnSpc>
                <a:spcPct val="150000"/>
              </a:lnSpc>
              <a:buAutoNum type="arabicPeriod"/>
            </a:pPr>
            <a:r>
              <a:rPr lang="vi" sz="3000">
                <a:latin typeface="Times New Roman" panose="02020603050405020304" pitchFamily="18" charset="0"/>
                <a:cs typeface="Times New Roman" panose="02020603050405020304" pitchFamily="18" charset="0"/>
              </a:rPr>
              <a:t>Cấu trúc mô hình</a:t>
            </a:r>
          </a:p>
        </p:txBody>
      </p:sp>
      <p:sp>
        <p:nvSpPr>
          <p:cNvPr id="7" name="Title 1">
            <a:extLst>
              <a:ext uri="{FF2B5EF4-FFF2-40B4-BE49-F238E27FC236}">
                <a16:creationId xmlns:a16="http://schemas.microsoft.com/office/drawing/2014/main" id="{45A9AF4A-A048-4AAC-A7B8-AB1D1216507B}"/>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184673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524000"/>
            <a:ext cx="4651828" cy="559640"/>
          </a:xfrm>
          <a:prstGeom prst="rect">
            <a:avLst/>
          </a:prstGeom>
          <a:noFill/>
        </p:spPr>
        <p:txBody>
          <a:bodyPr wrap="square">
            <a:spAutoFit/>
          </a:bodyPr>
          <a:lstStyle/>
          <a:p>
            <a:pPr>
              <a:lnSpc>
                <a:spcPct val="150000"/>
              </a:lnSpc>
            </a:pPr>
            <a:r>
              <a:rPr lang="vi" altLang="en-US" sz="2300" b="1">
                <a:latin typeface="Times New Roman" panose="02020603050405020304" pitchFamily="18" charset="0"/>
                <a:cs typeface="Times New Roman" panose="02020603050405020304" pitchFamily="18" charset="0"/>
              </a:rPr>
              <a:t>Dự phòng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D98C6D6-1AD5-41DC-9197-C7503C41AE12}"/>
              </a:ext>
            </a:extLst>
          </p:cNvPr>
          <p:cNvSpPr txBox="1"/>
          <p:nvPr/>
        </p:nvSpPr>
        <p:spPr>
          <a:xfrm>
            <a:off x="1186785" y="2160925"/>
            <a:ext cx="6970486" cy="3785652"/>
          </a:xfrm>
          <a:prstGeom prst="rect">
            <a:avLst/>
          </a:prstGeom>
          <a:noFill/>
        </p:spPr>
        <p:txBody>
          <a:bodyPr wrap="square">
            <a:spAutoFit/>
          </a:bodyPr>
          <a:lstStyle/>
          <a:p>
            <a:pPr algn="just"/>
            <a:r>
              <a:rPr lang="vi" sz="2000"/>
              <a:t>Trước khi bạn chọn các giải pháp thiết kế thừa, trước tiên bạn nên phân tích mục tiêu kinh doanh và kỹ thuật của khách hàng, như đã thảo luận trong Phần I, “Xác định nhu cầu và mục tiêu của khách hàng”. Đảm bảo rằng bạn có thể xác định các ứng dụng, hệ thống, thiết bị kết nối internet và liên kết quan trọng. Phân tích mức độ chấp nhận rủi ro của khách hàng và hậu quả của việc không triển khai dự phòng.</a:t>
            </a:r>
          </a:p>
          <a:p>
            <a:pPr algn="just"/>
            <a:endParaRPr lang="en-US" sz="2000"/>
          </a:p>
          <a:p>
            <a:pPr algn="just"/>
            <a:r>
              <a:rPr lang="vi" sz="2000"/>
              <a:t>Đảm bảo thảo luận với khách hàng của bạn về sự cân bằng giữa sự dư thừa so với chi phí thấp và sự đơn giản so với sự phức tạp. Dự phòng tăng thêm độ phức tạp cho cấu trúc liên kết mạng và định tuyến và định địa chỉ mạng.</a:t>
            </a:r>
          </a:p>
        </p:txBody>
      </p:sp>
      <p:sp>
        <p:nvSpPr>
          <p:cNvPr id="10" name="Title 1">
            <a:extLst>
              <a:ext uri="{FF2B5EF4-FFF2-40B4-BE49-F238E27FC236}">
                <a16:creationId xmlns:a16="http://schemas.microsoft.com/office/drawing/2014/main" id="{D34F7B09-8CE9-4F4C-A2FB-210FB459C1E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9" name="TextBox 8">
            <a:extLst>
              <a:ext uri="{FF2B5EF4-FFF2-40B4-BE49-F238E27FC236}">
                <a16:creationId xmlns:a16="http://schemas.microsoft.com/office/drawing/2014/main" id="{F339FB51-15DD-40DB-AF41-B089477B399B}"/>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91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524000"/>
            <a:ext cx="4651828" cy="559640"/>
          </a:xfrm>
          <a:prstGeom prst="rect">
            <a:avLst/>
          </a:prstGeom>
          <a:noFill/>
        </p:spPr>
        <p:txBody>
          <a:bodyPr wrap="square">
            <a:spAutoFit/>
          </a:bodyPr>
          <a:lstStyle/>
          <a:p>
            <a:pPr>
              <a:lnSpc>
                <a:spcPct val="150000"/>
              </a:lnSpc>
            </a:pPr>
            <a:r>
              <a:rPr lang="vi" altLang="en-US" sz="2300" b="1">
                <a:latin typeface="Times New Roman" panose="02020603050405020304" pitchFamily="18" charset="0"/>
                <a:cs typeface="Times New Roman" panose="02020603050405020304" pitchFamily="18" charset="0"/>
              </a:rPr>
              <a:t>Dự phòng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97347FA-AAA8-4DA8-A13C-008A08088ED6}"/>
              </a:ext>
            </a:extLst>
          </p:cNvPr>
          <p:cNvSpPr txBox="1"/>
          <p:nvPr/>
        </p:nvSpPr>
        <p:spPr>
          <a:xfrm>
            <a:off x="1186784" y="2286000"/>
            <a:ext cx="7131595" cy="1415772"/>
          </a:xfrm>
          <a:prstGeom prst="rect">
            <a:avLst/>
          </a:prstGeom>
          <a:noFill/>
        </p:spPr>
        <p:txBody>
          <a:bodyPr wrap="square">
            <a:spAutoFit/>
          </a:bodyPr>
          <a:lstStyle/>
          <a:p>
            <a:pPr marL="342900" indent="-342900">
              <a:buFont typeface="Wingdings" panose="05000000000000000000" pitchFamily="2" charset="2"/>
              <a:buChar char="Ø"/>
            </a:pPr>
            <a:r>
              <a:rPr lang="vi" sz="2300">
                <a:latin typeface="Times New Roman" panose="02020603050405020304" pitchFamily="18" charset="0"/>
                <a:cs typeface="Times New Roman" panose="02020603050405020304" pitchFamily="18" charset="0"/>
              </a:rPr>
              <a:t>Đường dẫn dự phòng</a:t>
            </a:r>
          </a:p>
          <a:p>
            <a:pPr marL="800100" lvl="1" indent="-342900">
              <a:buFont typeface="Courier New" panose="02070309020205020404" pitchFamily="49" charset="0"/>
              <a:buChar char="o"/>
            </a:pPr>
            <a:r>
              <a:rPr lang="vi" sz="2000">
                <a:latin typeface="Times New Roman" panose="02020603050405020304" pitchFamily="18" charset="0"/>
                <a:cs typeface="Times New Roman" panose="02020603050405020304" pitchFamily="18" charset="0"/>
              </a:rPr>
              <a:t>Đường dẫn sao lưu hỗ trợ bao nhiêu dung lượng</a:t>
            </a:r>
          </a:p>
          <a:p>
            <a:pPr marL="800100" lvl="1" indent="-342900">
              <a:buFont typeface="Courier New" panose="02070309020205020404" pitchFamily="49" charset="0"/>
              <a:buChar char="o"/>
            </a:pPr>
            <a:r>
              <a:rPr lang="vi" sz="2000">
                <a:latin typeface="Times New Roman" panose="02020603050405020304" pitchFamily="18" charset="0"/>
                <a:cs typeface="Times New Roman" panose="02020603050405020304" pitchFamily="18" charset="0"/>
              </a:rPr>
              <a:t>Mạng sẽ bắt đầu sử dụng đường dẫn dự phòng nhanh như thế nào</a:t>
            </a:r>
          </a:p>
          <a:p>
            <a:pPr marL="342900" indent="-342900">
              <a:buFont typeface="Wingdings" panose="05000000000000000000" pitchFamily="2" charset="2"/>
              <a:buChar char="Ø"/>
            </a:pPr>
            <a:r>
              <a:rPr lang="vi" sz="2300">
                <a:latin typeface="Times New Roman" panose="02020603050405020304" pitchFamily="18" charset="0"/>
                <a:cs typeface="Times New Roman" panose="02020603050405020304" pitchFamily="18" charset="0"/>
              </a:rPr>
              <a:t>Chia sẻ tải (Cân bằng tải)</a:t>
            </a:r>
          </a:p>
        </p:txBody>
      </p:sp>
      <p:sp>
        <p:nvSpPr>
          <p:cNvPr id="10" name="Title 1">
            <a:extLst>
              <a:ext uri="{FF2B5EF4-FFF2-40B4-BE49-F238E27FC236}">
                <a16:creationId xmlns:a16="http://schemas.microsoft.com/office/drawing/2014/main" id="{F7FF4097-8FCD-435C-8FCC-FCD3ACA068F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9" name="TextBox 8">
            <a:extLst>
              <a:ext uri="{FF2B5EF4-FFF2-40B4-BE49-F238E27FC236}">
                <a16:creationId xmlns:a16="http://schemas.microsoft.com/office/drawing/2014/main" id="{BAD70C99-20C2-40CB-BAE4-AE80B0C3733D}"/>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0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371600" y="5916442"/>
            <a:ext cx="4651828" cy="559640"/>
          </a:xfrm>
          <a:prstGeom prst="rect">
            <a:avLst/>
          </a:prstGeom>
          <a:noFill/>
        </p:spPr>
        <p:txBody>
          <a:bodyPr wrap="square">
            <a:spAutoFit/>
          </a:bodyPr>
          <a:lstStyle/>
          <a:p>
            <a:pPr>
              <a:lnSpc>
                <a:spcPct val="150000"/>
              </a:lnSpc>
            </a:pPr>
            <a:r>
              <a:rPr lang="vi" altLang="en-US" sz="2300" b="1">
                <a:latin typeface="Times New Roman" panose="02020603050405020304" pitchFamily="18" charset="0"/>
                <a:cs typeface="Times New Roman" panose="02020603050405020304" pitchFamily="18" charset="0"/>
              </a:rPr>
              <a:t>Dư</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823C23-1F1E-4207-9539-28C019EC4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476547"/>
            <a:ext cx="4651828" cy="4719715"/>
          </a:xfrm>
          <a:prstGeom prst="rect">
            <a:avLst/>
          </a:prstGeom>
        </p:spPr>
      </p:pic>
      <p:sp>
        <p:nvSpPr>
          <p:cNvPr id="12" name="Title 1">
            <a:extLst>
              <a:ext uri="{FF2B5EF4-FFF2-40B4-BE49-F238E27FC236}">
                <a16:creationId xmlns:a16="http://schemas.microsoft.com/office/drawing/2014/main" id="{0E373AAF-8FA9-4B9E-AE4A-342BFFEC16C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9" name="TextBox 8">
            <a:extLst>
              <a:ext uri="{FF2B5EF4-FFF2-40B4-BE49-F238E27FC236}">
                <a16:creationId xmlns:a16="http://schemas.microsoft.com/office/drawing/2014/main" id="{0C13412A-EFFA-4D7F-A4F7-F52084ABBEDC}"/>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798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62837" y="6069760"/>
            <a:ext cx="4651828" cy="559640"/>
          </a:xfrm>
          <a:prstGeom prst="rect">
            <a:avLst/>
          </a:prstGeom>
          <a:noFill/>
        </p:spPr>
        <p:txBody>
          <a:bodyPr wrap="square">
            <a:spAutoFit/>
          </a:bodyPr>
          <a:lstStyle/>
          <a:p>
            <a:pPr>
              <a:lnSpc>
                <a:spcPct val="150000"/>
              </a:lnSpc>
            </a:pPr>
            <a:r>
              <a:rPr lang="vi" altLang="en-US" sz="2300" b="1">
                <a:latin typeface="Times New Roman" panose="02020603050405020304" pitchFamily="18" charset="0"/>
                <a:cs typeface="Times New Roman" panose="02020603050405020304" pitchFamily="18" charset="0"/>
              </a:rPr>
              <a:t>Dư</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3923F3C-90CA-40A0-AE5D-2ADA8B93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620110"/>
            <a:ext cx="4867954" cy="4572638"/>
          </a:xfrm>
          <a:prstGeom prst="rect">
            <a:avLst/>
          </a:prstGeom>
        </p:spPr>
      </p:pic>
      <p:sp>
        <p:nvSpPr>
          <p:cNvPr id="12" name="Title 1">
            <a:extLst>
              <a:ext uri="{FF2B5EF4-FFF2-40B4-BE49-F238E27FC236}">
                <a16:creationId xmlns:a16="http://schemas.microsoft.com/office/drawing/2014/main" id="{6B80F5FA-ECEA-49EE-ADFA-1111E72BD76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9" name="TextBox 8">
            <a:extLst>
              <a:ext uri="{FF2B5EF4-FFF2-40B4-BE49-F238E27FC236}">
                <a16:creationId xmlns:a16="http://schemas.microsoft.com/office/drawing/2014/main" id="{CF6B95B6-0AE2-49B6-910A-BBB14F540EF7}"/>
              </a:ext>
            </a:extLst>
          </p:cNvPr>
          <p:cNvSpPr txBox="1"/>
          <p:nvPr/>
        </p:nvSpPr>
        <p:spPr>
          <a:xfrm>
            <a:off x="1143000" y="1066800"/>
            <a:ext cx="6814215" cy="954107"/>
          </a:xfrm>
          <a:prstGeom prst="rect">
            <a:avLst/>
          </a:prstGeom>
          <a:noFill/>
        </p:spPr>
        <p:txBody>
          <a:bodyPr wrap="square">
            <a:spAutoFit/>
          </a:bodyPr>
          <a:lstStyle/>
          <a:p>
            <a:r>
              <a:rPr lang="vi" sz="2800">
                <a:latin typeface="Times New Roman" panose="02020603050405020304" pitchFamily="18" charset="0"/>
                <a:cs typeface="Times New Roman" panose="02020603050405020304" pitchFamily="18" charset="0"/>
              </a:rPr>
              <a:t>2. Cấu trúc mô hình</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329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vi"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 sz="2000" b="1" dirty="0">
                <a:solidFill>
                  <a:schemeClr val="bg1"/>
                </a:solidFill>
                <a:latin typeface="Times New Roman" panose="02020603050405020304" pitchFamily="18" charset="0"/>
                <a:cs typeface="Times New Roman" panose="02020603050405020304" pitchFamily="18" charset="0"/>
              </a:rPr>
              <a:t>Bộ </a:t>
            </a:r>
            <a:r>
              <a:rPr lang="vi" sz="2000" b="1">
                <a:solidFill>
                  <a:schemeClr val="bg1"/>
                </a:solidFill>
                <a:latin typeface="Times New Roman" panose="02020603050405020304" pitchFamily="18" charset="0"/>
                <a:cs typeface="Times New Roman" panose="02020603050405020304" pitchFamily="18" charset="0"/>
              </a:rPr>
              <a:t>môn 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 sz="2000" b="1">
                <a:solidFill>
                  <a:schemeClr val="bg1"/>
                </a:solidFill>
                <a:latin typeface="Times New Roman" panose="02020603050405020304" pitchFamily="18" charset="0"/>
                <a:cs typeface="Times New Roman" panose="02020603050405020304" pitchFamily="18" charset="0"/>
              </a:rPr>
              <a:t>Khoa 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 sz="2000" b="1">
                <a:solidFill>
                  <a:schemeClr val="bg1"/>
                </a:solidFill>
                <a:latin typeface="Times New Roman" panose="02020603050405020304" pitchFamily="18" charset="0"/>
                <a:cs typeface="Times New Roman" panose="02020603050405020304" pitchFamily="18" charset="0"/>
              </a:rPr>
              <a:t>Email: huynh @ 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143000" y="121920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6" name="TextBox 5">
            <a:extLst>
              <a:ext uri="{FF2B5EF4-FFF2-40B4-BE49-F238E27FC236}">
                <a16:creationId xmlns:a16="http://schemas.microsoft.com/office/drawing/2014/main" id="{737990E1-8567-455E-9C98-5C5081D5FB79}"/>
              </a:ext>
            </a:extLst>
          </p:cNvPr>
          <p:cNvSpPr txBox="1"/>
          <p:nvPr/>
        </p:nvSpPr>
        <p:spPr>
          <a:xfrm>
            <a:off x="1600200" y="1920220"/>
            <a:ext cx="3965766" cy="1394356"/>
          </a:xfrm>
          <a:prstGeom prst="rect">
            <a:avLst/>
          </a:prstGeom>
          <a:noFill/>
        </p:spPr>
        <p:txBody>
          <a:bodyPr wrap="none" rtlCol="0">
            <a:spAutoFit/>
          </a:bodyPr>
          <a:lstStyle/>
          <a:p>
            <a:pPr marL="514350" indent="-514350">
              <a:lnSpc>
                <a:spcPct val="150000"/>
              </a:lnSpc>
              <a:buFont typeface="Wingdings" panose="05000000000000000000" pitchFamily="2" charset="2"/>
              <a:buChar char="q"/>
            </a:pPr>
            <a:r>
              <a:rPr lang="vi" sz="3000">
                <a:latin typeface="Times New Roman" panose="02020603050405020304" pitchFamily="18" charset="0"/>
                <a:cs typeface="Times New Roman" panose="02020603050405020304" pitchFamily="18" charset="0"/>
              </a:rPr>
              <a:t>Phương pháp tiếp cận từ trên xuống</a:t>
            </a:r>
          </a:p>
          <a:p>
            <a:pPr marL="514350" indent="-514350">
              <a:lnSpc>
                <a:spcPct val="150000"/>
              </a:lnSpc>
              <a:buFont typeface="Wingdings" panose="05000000000000000000" pitchFamily="2" charset="2"/>
              <a:buChar char="q"/>
            </a:pPr>
            <a:r>
              <a:rPr lang="vi" sz="3000">
                <a:latin typeface="Times New Roman" panose="02020603050405020304" pitchFamily="18" charset="0"/>
                <a:cs typeface="Times New Roman" panose="02020603050405020304" pitchFamily="18" charset="0"/>
              </a:rPr>
              <a:t>Phương pháp tiếp cận từ dưới lên</a:t>
            </a:r>
          </a:p>
        </p:txBody>
      </p:sp>
      <p:pic>
        <p:nvPicPr>
          <p:cNvPr id="3" name="Picture 2">
            <a:extLst>
              <a:ext uri="{FF2B5EF4-FFF2-40B4-BE49-F238E27FC236}">
                <a16:creationId xmlns:a16="http://schemas.microsoft.com/office/drawing/2014/main" id="{46DFE14B-593E-4935-BA6B-5E365610962F}"/>
              </a:ext>
            </a:extLst>
          </p:cNvPr>
          <p:cNvPicPr>
            <a:picLocks noChangeAspect="1"/>
          </p:cNvPicPr>
          <p:nvPr/>
        </p:nvPicPr>
        <p:blipFill>
          <a:blip r:embed="rId3"/>
          <a:stretch>
            <a:fillRect/>
          </a:stretch>
        </p:blipFill>
        <p:spPr>
          <a:xfrm>
            <a:off x="1828800" y="3429000"/>
            <a:ext cx="4486275" cy="2895600"/>
          </a:xfrm>
          <a:prstGeom prst="rect">
            <a:avLst/>
          </a:prstGeom>
        </p:spPr>
      </p:pic>
      <p:sp>
        <p:nvSpPr>
          <p:cNvPr id="8" name="Title 1">
            <a:extLst>
              <a:ext uri="{FF2B5EF4-FFF2-40B4-BE49-F238E27FC236}">
                <a16:creationId xmlns:a16="http://schemas.microsoft.com/office/drawing/2014/main" id="{9B879318-3C2C-454C-8BA8-E2461F08B1AF}"/>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356296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254483" y="1734324"/>
            <a:ext cx="3353803" cy="701859"/>
          </a:xfrm>
          <a:prstGeom prst="rect">
            <a:avLst/>
          </a:prstGeom>
          <a:noFill/>
        </p:spPr>
        <p:txBody>
          <a:bodyPr wrap="none" rtlCol="0">
            <a:spAutoFit/>
          </a:bodyPr>
          <a:lstStyle/>
          <a:p>
            <a:pPr>
              <a:lnSpc>
                <a:spcPct val="150000"/>
              </a:lnSpc>
            </a:pPr>
            <a:r>
              <a:rPr lang="vi" sz="3000">
                <a:latin typeface="Times New Roman" panose="02020603050405020304" pitchFamily="18" charset="0"/>
                <a:cs typeface="Times New Roman" panose="02020603050405020304" pitchFamily="18" charset="0"/>
              </a:rPr>
              <a:t>Phương pháp tiếp cận từ trên xuống</a:t>
            </a:r>
          </a:p>
        </p:txBody>
      </p:sp>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5D53AD-118E-4F8F-897C-E644A90EBC71}"/>
              </a:ext>
            </a:extLst>
          </p:cNvPr>
          <p:cNvSpPr txBox="1"/>
          <p:nvPr/>
        </p:nvSpPr>
        <p:spPr>
          <a:xfrm>
            <a:off x="1483083" y="2562523"/>
            <a:ext cx="7508517" cy="2923877"/>
          </a:xfrm>
          <a:prstGeom prst="rect">
            <a:avLst/>
          </a:prstGeom>
          <a:noFill/>
        </p:spPr>
        <p:txBody>
          <a:bodyPr wrap="square">
            <a:spAutoFit/>
          </a:bodyPr>
          <a:lstStyle/>
          <a:p>
            <a:pPr marL="342900" indent="-342900">
              <a:buFont typeface="Wingdings" panose="05000000000000000000" pitchFamily="2" charset="2"/>
              <a:buChar char="q"/>
            </a:pPr>
            <a:r>
              <a:rPr lang="vi" sz="2300" b="0" i="0">
                <a:solidFill>
                  <a:srgbClr val="231F20"/>
                </a:solidFill>
                <a:effectLst/>
                <a:latin typeface="Times New Roman" panose="02020603050405020304" pitchFamily="18" charset="0"/>
                <a:cs typeface="Times New Roman" panose="02020603050405020304" pitchFamily="18" charset="0"/>
              </a:rPr>
              <a:t>Phân tích các yêu cầu về ứng dụng và tổ chức</a:t>
            </a:r>
          </a:p>
          <a:p>
            <a:pPr marL="800100" lvl="1" indent="-342900">
              <a:buFont typeface="Wingdings" panose="05000000000000000000" pitchFamily="2" charset="2"/>
              <a:buChar char="§"/>
            </a:pPr>
            <a:r>
              <a:rPr lang="vi" sz="2300" b="0" i="0">
                <a:solidFill>
                  <a:srgbClr val="231F20"/>
                </a:solidFill>
                <a:effectLst/>
                <a:latin typeface="Times New Roman" panose="02020603050405020304" pitchFamily="18" charset="0"/>
                <a:cs typeface="Times New Roman" panose="02020603050405020304" pitchFamily="18" charset="0"/>
              </a:rPr>
              <a:t>Thiết kế từ đầu của mô hình tham chiếu OSI</a:t>
            </a:r>
          </a:p>
          <a:p>
            <a:pPr marL="800100" lvl="1" indent="-342900">
              <a:buFont typeface="Wingdings" panose="05000000000000000000" pitchFamily="2" charset="2"/>
              <a:buChar char="§"/>
            </a:pPr>
            <a:r>
              <a:rPr lang="vi" sz="2300" b="0" i="0">
                <a:solidFill>
                  <a:srgbClr val="231F20"/>
                </a:solidFill>
                <a:effectLst/>
                <a:latin typeface="Times New Roman" panose="02020603050405020304" pitchFamily="18" charset="0"/>
                <a:cs typeface="Times New Roman" panose="02020603050405020304" pitchFamily="18" charset="0"/>
              </a:rPr>
              <a:t>Xác định các yêu cầu cho các lớp trên (Ứng dụng, Bản trình bày, Phiên)</a:t>
            </a:r>
          </a:p>
          <a:p>
            <a:pPr marL="342900" indent="-342900">
              <a:buFont typeface="Wingdings" panose="05000000000000000000" pitchFamily="2" charset="2"/>
              <a:buChar char="q"/>
            </a:pPr>
            <a:r>
              <a:rPr lang="vi" sz="2300" b="0" i="0">
                <a:solidFill>
                  <a:srgbClr val="231F20"/>
                </a:solidFill>
                <a:effectLst/>
                <a:latin typeface="Times New Roman" panose="02020603050405020304" pitchFamily="18" charset="0"/>
                <a:cs typeface="Times New Roman" panose="02020603050405020304" pitchFamily="18" charset="0"/>
              </a:rPr>
              <a:t>Chỉ định cơ sở hạ tầng cho các lớp OSI thấp hơn (truyền tải, mạng, liên kết dữ liệu, vật lý)</a:t>
            </a:r>
          </a:p>
          <a:p>
            <a:pPr marL="342900" indent="-342900">
              <a:buFont typeface="Wingdings" panose="05000000000000000000" pitchFamily="2" charset="2"/>
              <a:buChar char="q"/>
            </a:pPr>
            <a:r>
              <a:rPr lang="vi" sz="2300" b="0" i="0">
                <a:solidFill>
                  <a:srgbClr val="231F20"/>
                </a:solidFill>
                <a:effectLst/>
                <a:latin typeface="Times New Roman" panose="02020603050405020304" pitchFamily="18" charset="0"/>
                <a:cs typeface="Times New Roman" panose="02020603050405020304" pitchFamily="18" charset="0"/>
              </a:rPr>
              <a:t>Thu thập dữ liệu bổ sung trên mạng</a:t>
            </a:r>
            <a:r>
              <a:rPr lang="vi" sz="230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BA492EFE-5996-4522-AEC6-9AB0E94730FD}"/>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8" name="TextBox 7">
            <a:extLst>
              <a:ext uri="{FF2B5EF4-FFF2-40B4-BE49-F238E27FC236}">
                <a16:creationId xmlns:a16="http://schemas.microsoft.com/office/drawing/2014/main" id="{AA53A1A1-9179-4C52-8CF6-DA7002F1CDE6}"/>
              </a:ext>
            </a:extLst>
          </p:cNvPr>
          <p:cNvSpPr txBox="1"/>
          <p:nvPr/>
        </p:nvSpPr>
        <p:spPr>
          <a:xfrm>
            <a:off x="1143000" y="121920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Tree>
    <p:extLst>
      <p:ext uri="{BB962C8B-B14F-4D97-AF65-F5344CB8AC3E}">
        <p14:creationId xmlns:p14="http://schemas.microsoft.com/office/powerpoint/2010/main" val="187672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3163367-5544-4AF9-BB98-5F8EEB0108E6}"/>
              </a:ext>
            </a:extLst>
          </p:cNvPr>
          <p:cNvPicPr>
            <a:picLocks noChangeAspect="1"/>
          </p:cNvPicPr>
          <p:nvPr/>
        </p:nvPicPr>
        <p:blipFill>
          <a:blip r:embed="rId3"/>
          <a:stretch>
            <a:fillRect/>
          </a:stretch>
        </p:blipFill>
        <p:spPr>
          <a:xfrm>
            <a:off x="838200" y="1829272"/>
            <a:ext cx="7746287" cy="3581400"/>
          </a:xfrm>
          <a:prstGeom prst="rect">
            <a:avLst/>
          </a:prstGeom>
        </p:spPr>
      </p:pic>
      <p:sp>
        <p:nvSpPr>
          <p:cNvPr id="8" name="Title 1">
            <a:extLst>
              <a:ext uri="{FF2B5EF4-FFF2-40B4-BE49-F238E27FC236}">
                <a16:creationId xmlns:a16="http://schemas.microsoft.com/office/drawing/2014/main" id="{D93837E0-A5DF-40C2-89C2-FCFF4AB9D7C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
        <p:nvSpPr>
          <p:cNvPr id="10" name="TextBox 9">
            <a:extLst>
              <a:ext uri="{FF2B5EF4-FFF2-40B4-BE49-F238E27FC236}">
                <a16:creationId xmlns:a16="http://schemas.microsoft.com/office/drawing/2014/main" id="{4C655BB3-4F8A-45C0-B6FD-EDBD898034AF}"/>
              </a:ext>
            </a:extLst>
          </p:cNvPr>
          <p:cNvSpPr txBox="1"/>
          <p:nvPr/>
        </p:nvSpPr>
        <p:spPr>
          <a:xfrm>
            <a:off x="1143000" y="114300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Tree>
    <p:extLst>
      <p:ext uri="{BB962C8B-B14F-4D97-AF65-F5344CB8AC3E}">
        <p14:creationId xmlns:p14="http://schemas.microsoft.com/office/powerpoint/2010/main" val="146956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0DB539-2C44-41DB-83CE-7D64E886349C}"/>
              </a:ext>
            </a:extLst>
          </p:cNvPr>
          <p:cNvPicPr>
            <a:picLocks noChangeAspect="1"/>
          </p:cNvPicPr>
          <p:nvPr/>
        </p:nvPicPr>
        <p:blipFill>
          <a:blip r:embed="rId3"/>
          <a:stretch>
            <a:fillRect/>
          </a:stretch>
        </p:blipFill>
        <p:spPr>
          <a:xfrm>
            <a:off x="1241879" y="1905000"/>
            <a:ext cx="5467350" cy="4276725"/>
          </a:xfrm>
          <a:prstGeom prst="rect">
            <a:avLst/>
          </a:prstGeom>
        </p:spPr>
      </p:pic>
      <p:sp>
        <p:nvSpPr>
          <p:cNvPr id="3" name="TextBox 2">
            <a:extLst>
              <a:ext uri="{FF2B5EF4-FFF2-40B4-BE49-F238E27FC236}">
                <a16:creationId xmlns:a16="http://schemas.microsoft.com/office/drawing/2014/main" id="{BC5DAB7A-BB81-452E-AB30-3F423ABE3143}"/>
              </a:ext>
            </a:extLst>
          </p:cNvPr>
          <p:cNvSpPr txBox="1"/>
          <p:nvPr/>
        </p:nvSpPr>
        <p:spPr>
          <a:xfrm>
            <a:off x="1263650" y="107698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98C619F9-BE01-497E-A823-AA0C598F2CE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427429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A06363-9DB9-4136-B7D5-EA519FE5D7F0}"/>
              </a:ext>
            </a:extLst>
          </p:cNvPr>
          <p:cNvPicPr>
            <a:picLocks noChangeAspect="1"/>
          </p:cNvPicPr>
          <p:nvPr/>
        </p:nvPicPr>
        <p:blipFill>
          <a:blip r:embed="rId3"/>
          <a:stretch>
            <a:fillRect/>
          </a:stretch>
        </p:blipFill>
        <p:spPr>
          <a:xfrm>
            <a:off x="1135742" y="2133600"/>
            <a:ext cx="7576457" cy="3363682"/>
          </a:xfrm>
          <a:prstGeom prst="rect">
            <a:avLst/>
          </a:prstGeom>
        </p:spPr>
      </p:pic>
      <p:sp>
        <p:nvSpPr>
          <p:cNvPr id="3" name="TextBox 2">
            <a:extLst>
              <a:ext uri="{FF2B5EF4-FFF2-40B4-BE49-F238E27FC236}">
                <a16:creationId xmlns:a16="http://schemas.microsoft.com/office/drawing/2014/main" id="{FF184224-6943-46B6-B49E-522EC403195F}"/>
              </a:ext>
            </a:extLst>
          </p:cNvPr>
          <p:cNvSpPr txBox="1"/>
          <p:nvPr/>
        </p:nvSpPr>
        <p:spPr>
          <a:xfrm>
            <a:off x="1135742" y="962680"/>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222D6563-F479-4BE9-9FDA-F42698E7512C}"/>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spTree>
    <p:extLst>
      <p:ext uri="{BB962C8B-B14F-4D97-AF65-F5344CB8AC3E}">
        <p14:creationId xmlns:p14="http://schemas.microsoft.com/office/powerpoint/2010/main" val="296711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r>
              <a:rPr lang="en-US" sz="2300">
                <a:latin typeface="Times New Roman" panose="02020603050405020304" pitchFamily="18" charset="0"/>
                <a:cs typeface="Times New Roman" panose="02020603050405020304" pitchFamily="18" charset="0"/>
              </a:rPr>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A58288-189E-4E5B-BC1C-B4CBAB3C5850}"/>
              </a:ext>
            </a:extLst>
          </p:cNvPr>
          <p:cNvPicPr>
            <a:picLocks noChangeAspect="1"/>
          </p:cNvPicPr>
          <p:nvPr/>
        </p:nvPicPr>
        <p:blipFill>
          <a:blip r:embed="rId3"/>
          <a:stretch>
            <a:fillRect/>
          </a:stretch>
        </p:blipFill>
        <p:spPr>
          <a:xfrm>
            <a:off x="1010255" y="1894820"/>
            <a:ext cx="5251299" cy="3693414"/>
          </a:xfrm>
          <a:prstGeom prst="rect">
            <a:avLst/>
          </a:prstGeom>
        </p:spPr>
      </p:pic>
      <p:sp>
        <p:nvSpPr>
          <p:cNvPr id="5" name="TextBox 4">
            <a:extLst>
              <a:ext uri="{FF2B5EF4-FFF2-40B4-BE49-F238E27FC236}">
                <a16:creationId xmlns:a16="http://schemas.microsoft.com/office/drawing/2014/main" id="{D6B61F2D-BAE5-42A4-A30F-05201F7A9541}"/>
              </a:ext>
            </a:extLst>
          </p:cNvPr>
          <p:cNvSpPr txBox="1"/>
          <p:nvPr/>
        </p:nvSpPr>
        <p:spPr>
          <a:xfrm>
            <a:off x="1132114" y="1053453"/>
            <a:ext cx="7848600" cy="523220"/>
          </a:xfrm>
          <a:prstGeom prst="rect">
            <a:avLst/>
          </a:prstGeom>
          <a:noFill/>
        </p:spPr>
        <p:txBody>
          <a:bodyPr wrap="square" rtlCol="0">
            <a:spAutoFit/>
          </a:bodyPr>
          <a:lstStyle/>
          <a:p>
            <a:r>
              <a:rPr lang="vi"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ADD888A8-1F87-4273-9FB8-6788EE65987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vi" sz="2000" b="1">
                <a:latin typeface="Times New Roman" panose="02020603050405020304" pitchFamily="18" charset="0"/>
                <a:cs typeface="Times New Roman" panose="02020603050405020304" pitchFamily="18" charset="0"/>
              </a:rPr>
              <a:t>CHƯƠNG III: THIẾT KẾ (1)</a:t>
            </a:r>
          </a:p>
        </p:txBody>
      </p:sp>
      <p:pic>
        <p:nvPicPr>
          <p:cNvPr id="8" name="Picture 7">
            <a:extLst>
              <a:ext uri="{FF2B5EF4-FFF2-40B4-BE49-F238E27FC236}">
                <a16:creationId xmlns:a16="http://schemas.microsoft.com/office/drawing/2014/main" id="{F44D235C-AE1E-4847-B029-321370C5AEF2}"/>
              </a:ext>
            </a:extLst>
          </p:cNvPr>
          <p:cNvPicPr>
            <a:picLocks noChangeAspect="1"/>
          </p:cNvPicPr>
          <p:nvPr/>
        </p:nvPicPr>
        <p:blipFill rotWithShape="1">
          <a:blip r:embed="rId4"/>
          <a:srcRect l="61147"/>
          <a:stretch/>
        </p:blipFill>
        <p:spPr>
          <a:xfrm>
            <a:off x="6416070" y="2590800"/>
            <a:ext cx="1743075" cy="2895600"/>
          </a:xfrm>
          <a:prstGeom prst="rect">
            <a:avLst/>
          </a:prstGeom>
        </p:spPr>
      </p:pic>
    </p:spTree>
    <p:extLst>
      <p:ext uri="{BB962C8B-B14F-4D97-AF65-F5344CB8AC3E}">
        <p14:creationId xmlns:p14="http://schemas.microsoft.com/office/powerpoint/2010/main" val="2841648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III DESIGN (1)&amp;quot;&quot;/&gt;&lt;property id=&quot;20307&quot; value=&quot;258&quot;/&gt;&lt;/object&gt;&lt;object type=&quot;3&quot; unique_id=&quot;24824&quot;&gt;&lt;property id=&quot;20148&quot; value=&quot;5&quot;/&gt;&lt;property id=&quot;20300&quot; value=&quot;Slide 39&quot;/&gt;&lt;property id=&quot;20307&quot; value=&quot;332&quot;/&gt;&lt;/object&gt;&lt;object type=&quot;3&quot; unique_id=&quot;30427&quot;&gt;&lt;property id=&quot;20148&quot; value=&quot;5&quot;/&gt;&lt;property id=&quot;20300&quot; value=&quot;Slide 12&quot;/&gt;&lt;property id=&quot;20307&quot; value=&quot;404&quot;/&gt;&lt;/object&gt;&lt;object type=&quot;3&quot; unique_id=&quot;30428&quot;&gt;&lt;property id=&quot;20148&quot; value=&quot;5&quot;/&gt;&lt;property id=&quot;20300&quot; value=&quot;Slide 13&quot;/&gt;&lt;property id=&quot;20307&quot; value=&quot;410&quot;/&gt;&lt;/object&gt;&lt;object type=&quot;3&quot; unique_id=&quot;30429&quot;&gt;&lt;property id=&quot;20148&quot; value=&quot;5&quot;/&gt;&lt;property id=&quot;20300&quot; value=&quot;Slide 14&quot;/&gt;&lt;property id=&quot;20307&quot; value=&quot;415&quot;/&gt;&lt;/object&gt;&lt;object type=&quot;3&quot; unique_id=&quot;30430&quot;&gt;&lt;property id=&quot;20148&quot; value=&quot;5&quot;/&gt;&lt;property id=&quot;20300&quot; value=&quot;Slide 15&quot;/&gt;&lt;property id=&quot;20307&quot; value=&quot;405&quot;/&gt;&lt;/object&gt;&lt;object type=&quot;3&quot; unique_id=&quot;30431&quot;&gt;&lt;property id=&quot;20148&quot; value=&quot;5&quot;/&gt;&lt;property id=&quot;20300&quot; value=&quot;Slide 16&quot;/&gt;&lt;property id=&quot;20307&quot; value=&quot;414&quot;/&gt;&lt;/object&gt;&lt;object type=&quot;3&quot; unique_id=&quot;30432&quot;&gt;&lt;property id=&quot;20148&quot; value=&quot;5&quot;/&gt;&lt;property id=&quot;20300&quot; value=&quot;Slide 17&quot;/&gt;&lt;property id=&quot;20307&quot; value=&quot;407&quot;/&gt;&lt;/object&gt;&lt;object type=&quot;3&quot; unique_id=&quot;30433&quot;&gt;&lt;property id=&quot;20148&quot; value=&quot;5&quot;/&gt;&lt;property id=&quot;20300&quot; value=&quot;Slide 18&quot;/&gt;&lt;property id=&quot;20307&quot; value=&quot;406&quot;/&gt;&lt;/object&gt;&lt;object type=&quot;3&quot; unique_id=&quot;30434&quot;&gt;&lt;property id=&quot;20148&quot; value=&quot;5&quot;/&gt;&lt;property id=&quot;20300&quot; value=&quot;Slide 19&quot;/&gt;&lt;property id=&quot;20307&quot; value=&quot;408&quot;/&gt;&lt;/object&gt;&lt;object type=&quot;3&quot; unique_id=&quot;30435&quot;&gt;&lt;property id=&quot;20148&quot; value=&quot;5&quot;/&gt;&lt;property id=&quot;20300&quot; value=&quot;Slide 20&quot;/&gt;&lt;property id=&quot;20307&quot; value=&quot;409&quot;/&gt;&lt;/object&gt;&lt;object type=&quot;3&quot; unique_id=&quot;30436&quot;&gt;&lt;property id=&quot;20148&quot; value=&quot;5&quot;/&gt;&lt;property id=&quot;20300&quot; value=&quot;Slide 21&quot;/&gt;&lt;property id=&quot;20307&quot; value=&quot;411&quot;/&gt;&lt;/object&gt;&lt;object type=&quot;3&quot; unique_id=&quot;30437&quot;&gt;&lt;property id=&quot;20148&quot; value=&quot;5&quot;/&gt;&lt;property id=&quot;20300&quot; value=&quot;Slide 22&quot;/&gt;&lt;property id=&quot;20307&quot; value=&quot;412&quot;/&gt;&lt;/object&gt;&lt;object type=&quot;3&quot; unique_id=&quot;30438&quot;&gt;&lt;property id=&quot;20148&quot; value=&quot;5&quot;/&gt;&lt;property id=&quot;20300&quot; value=&quot;Slide 23&quot;/&gt;&lt;property id=&quot;20307&quot; value=&quot;413&quot;/&gt;&lt;/object&gt;&lt;object type=&quot;3&quot; unique_id=&quot;30439&quot;&gt;&lt;property id=&quot;20148&quot; value=&quot;5&quot;/&gt;&lt;property id=&quot;20300&quot; value=&quot;Slide 24&quot;/&gt;&lt;property id=&quot;20307&quot; value=&quot;417&quot;/&gt;&lt;/object&gt;&lt;object type=&quot;3&quot; unique_id=&quot;30440&quot;&gt;&lt;property id=&quot;20148&quot; value=&quot;5&quot;/&gt;&lt;property id=&quot;20300&quot; value=&quot;Slide 25&quot;/&gt;&lt;property id=&quot;20307&quot; value=&quot;418&quot;/&gt;&lt;/object&gt;&lt;object type=&quot;3&quot; unique_id=&quot;30441&quot;&gt;&lt;property id=&quot;20148&quot; value=&quot;5&quot;/&gt;&lt;property id=&quot;20300&quot; value=&quot;Slide 27&quot;/&gt;&lt;property id=&quot;20307&quot; value=&quot;419&quot;/&gt;&lt;/object&gt;&lt;object type=&quot;3&quot; unique_id=&quot;30442&quot;&gt;&lt;property id=&quot;20148&quot; value=&quot;5&quot;/&gt;&lt;property id=&quot;20300&quot; value=&quot;Slide 28&quot;/&gt;&lt;property id=&quot;20307&quot; value=&quot;420&quot;/&gt;&lt;/object&gt;&lt;object type=&quot;3&quot; unique_id=&quot;30443&quot;&gt;&lt;property id=&quot;20148&quot; value=&quot;5&quot;/&gt;&lt;property id=&quot;20300&quot; value=&quot;Slide 29 - &amp;quot;A Partial-Mesh Hierarchical Design&amp;quot;&quot;/&gt;&lt;property id=&quot;20307&quot; value=&quot;398&quot;/&gt;&lt;/object&gt;&lt;object type=&quot;3&quot; unique_id=&quot;30720&quot;&gt;&lt;property id=&quot;20148&quot; value=&quot;5&quot;/&gt;&lt;property id=&quot;20300&quot; value=&quot;Slide 26&quot;/&gt;&lt;property id=&quot;20307&quot; value=&quot;421&quot;/&gt;&lt;/object&gt;&lt;object type=&quot;3&quot; unique_id=&quot;31327&quot;&gt;&lt;property id=&quot;20148&quot; value=&quot;5&quot;/&gt;&lt;property id=&quot;20300&quot; value=&quot;Slide 4&quot;/&gt;&lt;property id=&quot;20307&quot; value=&quot;423&quot;/&gt;&lt;/object&gt;&lt;object type=&quot;3&quot; unique_id=&quot;31328&quot;&gt;&lt;property id=&quot;20148&quot; value=&quot;5&quot;/&gt;&lt;property id=&quot;20300&quot; value=&quot;Slide 30&quot;/&gt;&lt;property id=&quot;20307&quot; value=&quot;422&quot;/&gt;&lt;/object&gt;&lt;object type=&quot;3&quot; unique_id=&quot;31609&quot;&gt;&lt;property id=&quot;20148&quot; value=&quot;5&quot;/&gt;&lt;property id=&quot;20300&quot; value=&quot;Slide 5&quot;/&gt;&lt;property id=&quot;20307&quot; value=&quot;424&quot;/&gt;&lt;/object&gt;&lt;object type=&quot;3&quot; unique_id=&quot;31610&quot;&gt;&lt;property id=&quot;20148&quot; value=&quot;5&quot;/&gt;&lt;property id=&quot;20300&quot; value=&quot;Slide 6&quot;/&gt;&lt;property id=&quot;20307&quot; value=&quot;425&quot;/&gt;&lt;/object&gt;&lt;object type=&quot;3&quot; unique_id=&quot;31612&quot;&gt;&lt;property id=&quot;20148&quot; value=&quot;5&quot;/&gt;&lt;property id=&quot;20300&quot; value=&quot;Slide 7&quot;/&gt;&lt;property id=&quot;20307&quot; value=&quot;428&quot;/&gt;&lt;/object&gt;&lt;object type=&quot;3&quot; unique_id=&quot;31613&quot;&gt;&lt;property id=&quot;20148&quot; value=&quot;5&quot;/&gt;&lt;property id=&quot;20300&quot; value=&quot;Slide 8&quot;/&gt;&lt;property id=&quot;20307&quot; value=&quot;429&quot;/&gt;&lt;/object&gt;&lt;object type=&quot;3&quot; unique_id=&quot;31614&quot;&gt;&lt;property id=&quot;20148&quot; value=&quot;5&quot;/&gt;&lt;property id=&quot;20300&quot; value=&quot;Slide 9&quot;/&gt;&lt;property id=&quot;20307&quot; value=&quot;427&quot;/&gt;&lt;/object&gt;&lt;object type=&quot;3&quot; unique_id=&quot;31615&quot;&gt;&lt;property id=&quot;20148&quot; value=&quot;5&quot;/&gt;&lt;property id=&quot;20300&quot; value=&quot;Slide 10&quot;/&gt;&lt;property id=&quot;20307&quot; value=&quot;430&quot;/&gt;&lt;/object&gt;&lt;object type=&quot;3&quot; unique_id=&quot;31730&quot;&gt;&lt;property id=&quot;20148&quot; value=&quot;5&quot;/&gt;&lt;property id=&quot;20300&quot; value=&quot;Slide 11&quot;/&gt;&lt;property id=&quot;20307&quot; value=&quot;431&quot;/&gt;&lt;/object&gt;&lt;object type=&quot;3&quot; unique_id=&quot;31848&quot;&gt;&lt;property id=&quot;20148&quot; value=&quot;5&quot;/&gt;&lt;property id=&quot;20300&quot; value=&quot;Slide 3&quot;/&gt;&lt;property id=&quot;20307&quot; value=&quot;432&quot;/&gt;&lt;/object&gt;&lt;object type=&quot;3&quot; unique_id=&quot;32336&quot;&gt;&lt;property id=&quot;20148&quot; value=&quot;5&quot;/&gt;&lt;property id=&quot;20300&quot; value=&quot;Slide 31&quot;/&gt;&lt;property id=&quot;20307&quot; value=&quot;436&quot;/&gt;&lt;/object&gt;&lt;object type=&quot;3&quot; unique_id=&quot;32509&quot;&gt;&lt;property id=&quot;20148&quot; value=&quot;5&quot;/&gt;&lt;property id=&quot;20300&quot; value=&quot;Slide 32&quot;/&gt;&lt;property id=&quot;20307&quot; value=&quot;437&quot;/&gt;&lt;/object&gt;&lt;object type=&quot;3&quot; unique_id=&quot;32686&quot;&gt;&lt;property id=&quot;20148&quot; value=&quot;5&quot;/&gt;&lt;property id=&quot;20300&quot; value=&quot;Slide 33&quot;/&gt;&lt;property id=&quot;20307&quot; value=&quot;438&quot;/&gt;&lt;/object&gt;&lt;object type=&quot;3&quot; unique_id=&quot;32687&quot;&gt;&lt;property id=&quot;20148&quot; value=&quot;5&quot;/&gt;&lt;property id=&quot;20300&quot; value=&quot;Slide 34&quot;/&gt;&lt;property id=&quot;20307&quot; value=&quot;439&quot;/&gt;&lt;/object&gt;&lt;object type=&quot;3&quot; unique_id=&quot;33152&quot;&gt;&lt;property id=&quot;20148&quot; value=&quot;5&quot;/&gt;&lt;property id=&quot;20300&quot; value=&quot;Slide 38&quot;/&gt;&lt;property id=&quot;20307&quot; value=&quot;440&quot;/&gt;&lt;/object&gt;&lt;object type=&quot;3&quot; unique_id=&quot;38613&quot;&gt;&lt;property id=&quot;20148&quot; value=&quot;5&quot;/&gt;&lt;property id=&quot;20300&quot; value=&quot;Slide 35&quot;/&gt;&lt;property id=&quot;20307&quot; value=&quot;443&quot;/&gt;&lt;/object&gt;&lt;object type=&quot;3&quot; unique_id=&quot;38614&quot;&gt;&lt;property id=&quot;20148&quot; value=&quot;5&quot;/&gt;&lt;property id=&quot;20300&quot; value=&quot;Slide 36&quot;/&gt;&lt;property id=&quot;20307&quot; value=&quot;444&quot;/&gt;&lt;/object&gt;&lt;object type=&quot;3&quot; unique_id=&quot;38615&quot;&gt;&lt;property id=&quot;20148&quot; value=&quot;5&quot;/&gt;&lt;property id=&quot;20300&quot; value=&quot;Slide 37&quot;/&gt;&lt;property id=&quot;20307&quot; value=&quot;445&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2385</TotalTime>
  <Words>1554</Words>
  <Application>Microsoft Office PowerPoint</Application>
  <PresentationFormat>On-screen Show (4:3)</PresentationFormat>
  <Paragraphs>158</Paragraphs>
  <Slides>34</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Courier New</vt:lpstr>
      <vt:lpstr>Times New Roman</vt:lpstr>
      <vt:lpstr>Verdana</vt:lpstr>
      <vt:lpstr>Wingdings</vt:lpstr>
      <vt:lpstr>Office Theme</vt:lpstr>
      <vt:lpstr>THIẾT KẾ MẠNG CHUNG</vt:lpstr>
      <vt:lpstr>CHƯƠNG III  THIẾT KẾ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phân cấp một phần lưới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Phung Poto</cp:lastModifiedBy>
  <cp:revision>211</cp:revision>
  <dcterms:created xsi:type="dcterms:W3CDTF">2016-06-06T04:40:13Z</dcterms:created>
  <dcterms:modified xsi:type="dcterms:W3CDTF">2022-04-22T16:37:02Z</dcterms:modified>
</cp:coreProperties>
</file>