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0"/>
  </p:notesMasterIdLst>
  <p:sldIdLst>
    <p:sldId id="256" r:id="rId2"/>
    <p:sldId id="258" r:id="rId3"/>
    <p:sldId id="259" r:id="rId4"/>
    <p:sldId id="441" r:id="rId5"/>
    <p:sldId id="442" r:id="rId6"/>
    <p:sldId id="443" r:id="rId7"/>
    <p:sldId id="444" r:id="rId8"/>
    <p:sldId id="445" r:id="rId9"/>
    <p:sldId id="446" r:id="rId10"/>
    <p:sldId id="447" r:id="rId11"/>
    <p:sldId id="491" r:id="rId12"/>
    <p:sldId id="448" r:id="rId13"/>
    <p:sldId id="492" r:id="rId14"/>
    <p:sldId id="449" r:id="rId15"/>
    <p:sldId id="450" r:id="rId16"/>
    <p:sldId id="451" r:id="rId17"/>
    <p:sldId id="452" r:id="rId18"/>
    <p:sldId id="453" r:id="rId19"/>
    <p:sldId id="454" r:id="rId20"/>
    <p:sldId id="457" r:id="rId21"/>
    <p:sldId id="458" r:id="rId22"/>
    <p:sldId id="455" r:id="rId23"/>
    <p:sldId id="493" r:id="rId24"/>
    <p:sldId id="460" r:id="rId25"/>
    <p:sldId id="462" r:id="rId26"/>
    <p:sldId id="461" r:id="rId27"/>
    <p:sldId id="463" r:id="rId28"/>
    <p:sldId id="477" r:id="rId29"/>
    <p:sldId id="478" r:id="rId30"/>
    <p:sldId id="464" r:id="rId31"/>
    <p:sldId id="479" r:id="rId32"/>
    <p:sldId id="480" r:id="rId33"/>
    <p:sldId id="465" r:id="rId34"/>
    <p:sldId id="495" r:id="rId35"/>
    <p:sldId id="496" r:id="rId36"/>
    <p:sldId id="481" r:id="rId37"/>
    <p:sldId id="466" r:id="rId38"/>
    <p:sldId id="497" r:id="rId39"/>
    <p:sldId id="498" r:id="rId40"/>
    <p:sldId id="470" r:id="rId41"/>
    <p:sldId id="482" r:id="rId42"/>
    <p:sldId id="471" r:id="rId43"/>
    <p:sldId id="483" r:id="rId44"/>
    <p:sldId id="484" r:id="rId45"/>
    <p:sldId id="472" r:id="rId46"/>
    <p:sldId id="499" r:id="rId47"/>
    <p:sldId id="500" r:id="rId48"/>
    <p:sldId id="501" r:id="rId49"/>
    <p:sldId id="486" r:id="rId50"/>
    <p:sldId id="487" r:id="rId51"/>
    <p:sldId id="473" r:id="rId52"/>
    <p:sldId id="485" r:id="rId53"/>
    <p:sldId id="475" r:id="rId54"/>
    <p:sldId id="476" r:id="rId55"/>
    <p:sldId id="489" r:id="rId56"/>
    <p:sldId id="488" r:id="rId57"/>
    <p:sldId id="490" r:id="rId58"/>
    <p:sldId id="332" r:id="rId59"/>
  </p:sldIdLst>
  <p:sldSz cx="9144000" cy="6858000" type="screen4x3"/>
  <p:notesSz cx="6858000" cy="9144000"/>
  <p:custDataLst>
    <p:tags r:id="rId61"/>
  </p:custDataLst>
  <p:defaultTextStyle>
    <a:defPPr>
      <a:defRPr lang="v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1682" autoAdjust="0"/>
  </p:normalViewPr>
  <p:slideViewPr>
    <p:cSldViewPr>
      <p:cViewPr varScale="1">
        <p:scale>
          <a:sx n="68" d="100"/>
          <a:sy n="68" d="100"/>
        </p:scale>
        <p:origin x="115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AD17A-F0BD-4183-9173-D2785CEBA10F}" type="datetimeFigureOut">
              <a:rPr lang="en-US" smtClean="0"/>
              <a:t>2/21/2021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xmlns:a="http://schemas.openxmlformats.org/drawingml/2006/main" lvl="0"/>
            <a:r xmlns:a="http://schemas.openxmlformats.org/drawingml/2006/main">
              <a:rPr lang="vi"/>
              <a:t>Nhấp để chỉnh sửa Kiểu văn bản chính</a:t>
            </a:r>
          </a:p>
          <a:p>
            <a:pPr xmlns:a="http://schemas.openxmlformats.org/drawingml/2006/main" lvl="1"/>
            <a:r xmlns:a="http://schemas.openxmlformats.org/drawingml/2006/main">
              <a:rPr lang="vi"/>
              <a:t>Cấp độ thứ hai</a:t>
            </a:r>
          </a:p>
          <a:p>
            <a:pPr xmlns:a="http://schemas.openxmlformats.org/drawingml/2006/main" lvl="2"/>
            <a:r xmlns:a="http://schemas.openxmlformats.org/drawingml/2006/main">
              <a:rPr lang="vi"/>
              <a:t>Cấp độ thứ ba</a:t>
            </a:r>
          </a:p>
          <a:p>
            <a:pPr xmlns:a="http://schemas.openxmlformats.org/drawingml/2006/main" lvl="3"/>
            <a:r xmlns:a="http://schemas.openxmlformats.org/drawingml/2006/main">
              <a:rPr lang="vi"/>
              <a:t>Cấp độ thứ tư</a:t>
            </a:r>
          </a:p>
          <a:p>
            <a:pPr xmlns:a="http://schemas.openxmlformats.org/drawingml/2006/main" lvl="4"/>
            <a:r xmlns:a="http://schemas.openxmlformats.org/drawingml/2006/main">
              <a:rPr lang="vi"/>
              <a:t>Cấp độ thứ năm</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DFB663-F64D-43D2-93A8-37F96C151144}" type="slidenum">
              <a:rPr lang="en-US" smtClean="0"/>
              <a:t>‹#›</a:t>
            </a:fld>
            <a:endParaRPr lang="en-US"/>
          </a:p>
        </p:txBody>
      </p:sp>
    </p:spTree>
    <p:extLst>
      <p:ext uri="{BB962C8B-B14F-4D97-AF65-F5344CB8AC3E}">
        <p14:creationId xmlns:p14="http://schemas.microsoft.com/office/powerpoint/2010/main" val="2111758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0FFDC0D-3CAB-4C2C-9345-734B75CBDBD5}"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1200895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FDC0D-3CAB-4C2C-9345-734B75CBDBD5}"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51154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FDC0D-3CAB-4C2C-9345-734B75CBDBD5}"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084400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0FFDC0D-3CAB-4C2C-9345-734B75CBDBD5}"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579050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FFDC0D-3CAB-4C2C-9345-734B75CBDBD5}"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982357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0FFDC0D-3CAB-4C2C-9345-734B75CBDBD5}"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3581224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0FFDC0D-3CAB-4C2C-9345-734B75CBDBD5}" type="datetimeFigureOut">
              <a:rPr lang="en-US" smtClean="0"/>
              <a:t>2/21/2021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889824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0FFDC0D-3CAB-4C2C-9345-734B75CBDBD5}" type="datetimeFigureOut">
              <a:rPr lang="en-US" smtClean="0"/>
              <a:t>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861839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FFDC0D-3CAB-4C2C-9345-734B75CBDBD5}" type="datetimeFigureOut">
              <a:rPr lang="en-US" smtClean="0"/>
              <a:t>2/21/2021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773158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FFDC0D-3CAB-4C2C-9345-734B75CBDBD5}"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356034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FFDC0D-3CAB-4C2C-9345-734B75CBDBD5}"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1D3166-557A-4B50-85E4-EC05C47C98AF}" type="slidenum">
              <a:rPr lang="en-US" smtClean="0"/>
              <a:t>‹#›</a:t>
            </a:fld>
            <a:endParaRPr lang="en-US"/>
          </a:p>
        </p:txBody>
      </p:sp>
    </p:spTree>
    <p:extLst>
      <p:ext uri="{BB962C8B-B14F-4D97-AF65-F5344CB8AC3E}">
        <p14:creationId xmlns:p14="http://schemas.microsoft.com/office/powerpoint/2010/main" val="274778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xmlns:a="http://schemas.openxmlformats.org/drawingml/2006/main">
              <a:rPr lang="vi"/>
              <a:t>Nhấp để chỉnh sửa kiểu tiêu đề Chính</a:t>
            </a:r>
          </a:p>
        </p:txBody>
      </p:sp>
      <p:sp>
        <p:nvSpPr>
          <p:cNvPr id="3" name="Text Placeholder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xmlns:a="http://schemas.openxmlformats.org/drawingml/2006/main" lvl="0"/>
            <a:r xmlns:a="http://schemas.openxmlformats.org/drawingml/2006/main">
              <a:rPr lang="vi"/>
              <a:t>Nhấp để chỉnh sửa Kiểu văn bản chính</a:t>
            </a:r>
          </a:p>
          <a:p>
            <a:pPr xmlns:a="http://schemas.openxmlformats.org/drawingml/2006/main" lvl="1"/>
            <a:r xmlns:a="http://schemas.openxmlformats.org/drawingml/2006/main">
              <a:rPr lang="vi"/>
              <a:t>Cấp độ thứ hai</a:t>
            </a:r>
          </a:p>
          <a:p>
            <a:pPr xmlns:a="http://schemas.openxmlformats.org/drawingml/2006/main" lvl="2"/>
            <a:r xmlns:a="http://schemas.openxmlformats.org/drawingml/2006/main">
              <a:rPr lang="vi"/>
              <a:t>Cấp độ thứ ba</a:t>
            </a:r>
          </a:p>
          <a:p>
            <a:pPr xmlns:a="http://schemas.openxmlformats.org/drawingml/2006/main" lvl="3"/>
            <a:r xmlns:a="http://schemas.openxmlformats.org/drawingml/2006/main">
              <a:rPr lang="vi"/>
              <a:t>Cấp độ thứ tư</a:t>
            </a:r>
          </a:p>
          <a:p>
            <a:pPr xmlns:a="http://schemas.openxmlformats.org/drawingml/2006/main" lvl="4"/>
            <a:r xmlns:a="http://schemas.openxmlformats.org/drawingml/2006/main">
              <a:rPr lang="vi"/>
              <a:t>Cấp độ thứ năm</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FFDC0D-3CAB-4C2C-9345-734B75CBDBD5}" type="datetimeFigureOut">
              <a:rPr lang="en-US" smtClean="0"/>
              <a:t>2/21/2021</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1D3166-557A-4B50-85E4-EC05C47C98AF}" type="slidenum">
              <a:rPr lang="en-US" smtClean="0"/>
              <a:t>‹#›</a:t>
            </a:fld>
            <a:endParaRPr lang="en-US"/>
          </a:p>
        </p:txBody>
      </p:sp>
    </p:spTree>
    <p:extLst>
      <p:ext uri="{BB962C8B-B14F-4D97-AF65-F5344CB8AC3E}">
        <p14:creationId xmlns:p14="http://schemas.microsoft.com/office/powerpoint/2010/main" val="2763011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377" rtl="0" eaLnBrk="1" latinLnBrk="0" hangingPunct="1">
        <a:spcBef>
          <a:spcPct val="0"/>
        </a:spcBef>
        <a:buNone/>
        <a:defRPr sz="4400" b="0" i="0" u="none"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b="0" i="0" u="none"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gif"/><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17.xml"/><Relationship Id="rId3" Type="http://schemas.openxmlformats.org/officeDocument/2006/relationships/image" Target="../media/image3.png"/><Relationship Id="rId7" Type="http://schemas.openxmlformats.org/officeDocument/2006/relationships/slide" Target="slide7.xml"/><Relationship Id="rId12" Type="http://schemas.openxmlformats.org/officeDocument/2006/relationships/slide" Target="slide16.xml"/><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 Target="slide6.xml"/><Relationship Id="rId11" Type="http://schemas.openxmlformats.org/officeDocument/2006/relationships/slide" Target="slide15.xml"/><Relationship Id="rId5" Type="http://schemas.openxmlformats.org/officeDocument/2006/relationships/slide" Target="slide5.xml"/><Relationship Id="rId15" Type="http://schemas.openxmlformats.org/officeDocument/2006/relationships/slide" Target="slide18.xml"/><Relationship Id="rId10" Type="http://schemas.openxmlformats.org/officeDocument/2006/relationships/slide" Target="slide14.xml"/><Relationship Id="rId4" Type="http://schemas.openxmlformats.org/officeDocument/2006/relationships/slide" Target="slide4.xml"/><Relationship Id="rId9" Type="http://schemas.openxmlformats.org/officeDocument/2006/relationships/slide" Target="slide12.xml"/><Relationship Id="rId14" Type="http://schemas.openxmlformats.org/officeDocument/2006/relationships/slide" Target="slide19.xml"/></Relationships>
</file>

<file path=ppt/slides/_rels/slide3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25.jpg"/><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slide" Target="slide3.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slide" Target="slide3.xml"/></Relationships>
</file>

<file path=ppt/slides/_rels/slide5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51115"/>
            <a:ext cx="7772400" cy="841375"/>
          </a:xfrm>
        </p:spPr>
        <p:txBody>
          <a:bodyPr>
            <a:normAutofit/>
          </a:bodyPr>
          <a:lstStyle/>
          <a:p>
            <a:r xmlns:a="http://schemas.openxmlformats.org/drawingml/2006/main">
              <a:rPr lang="vi" sz="3200" b="1">
                <a:solidFill>
                  <a:srgbClr val="FFFF00"/>
                </a:solidFill>
                <a:latin typeface="Times New Roman" pitchFamily="18" charset="0"/>
                <a:cs typeface="Times New Roman" pitchFamily="18" charset="0"/>
              </a:rPr>
              <a:t>GỬI KẾ TOÁN</a:t>
            </a:r>
            <a:endParaRPr xmlns:a="http://schemas.openxmlformats.org/drawingml/2006/main" lang="en-US" sz="3200" b="1" dirty="0">
              <a:solidFill>
                <a:srgbClr val="FFFF00"/>
              </a:solidFill>
              <a:latin typeface="Times New Roman" pitchFamily="18" charset="0"/>
              <a:cs typeface="Times New Roman" pitchFamily="18" charset="0"/>
            </a:endParaRPr>
          </a:p>
        </p:txBody>
      </p:sp>
      <p:sp>
        <p:nvSpPr>
          <p:cNvPr id="3" name="Subtitle 2"/>
          <p:cNvSpPr>
            <a:spLocks noGrp="1"/>
          </p:cNvSpPr>
          <p:nvPr>
            <p:ph type="subTitle" idx="1"/>
          </p:nvPr>
        </p:nvSpPr>
        <p:spPr>
          <a:xfrm>
            <a:off x="3962400" y="4419600"/>
            <a:ext cx="3886200" cy="1295400"/>
          </a:xfrm>
        </p:spPr>
        <p:txBody>
          <a:bodyPr>
            <a:noAutofit/>
          </a:bodyPr>
          <a:lstStyle/>
          <a:p>
            <a:pPr xmlns:a="http://schemas.openxmlformats.org/drawingml/2006/main" algn="l"/>
            <a:r xmlns:a="http://schemas.openxmlformats.org/drawingml/2006/main">
              <a:rPr lang="vi" sz="1600" b="1">
                <a:solidFill>
                  <a:schemeClr val="bg1"/>
                </a:solidFill>
                <a:latin typeface="Times New Roman" panose="02020603050405020304" pitchFamily="18" charset="0"/>
                <a:cs typeface="Times New Roman" panose="02020603050405020304" pitchFamily="18" charset="0"/>
              </a:rPr>
              <a:t>Nguyễn Huỳnh Huy</a:t>
            </a:r>
            <a:endParaRPr xmlns:a="http://schemas.openxmlformats.org/drawingml/2006/main" lang="vi-VN" sz="1600" b="1" dirty="0">
              <a:solidFill>
                <a:schemeClr val="bg1"/>
              </a:solidFill>
              <a:latin typeface="Times New Roman" panose="02020603050405020304" pitchFamily="18" charset="0"/>
              <a:cs typeface="Times New Roman" panose="02020603050405020304" pitchFamily="18" charset="0"/>
            </a:endParaRPr>
          </a:p>
          <a:p>
            <a:pPr xmlns:a="http://schemas.openxmlformats.org/drawingml/2006/main" algn="l"/>
            <a:r xmlns:a="http://schemas.openxmlformats.org/drawingml/2006/main">
              <a:rPr lang="vi" sz="1600" b="1">
                <a:solidFill>
                  <a:schemeClr val="bg1"/>
                </a:solidFill>
                <a:latin typeface="Times New Roman" panose="02020603050405020304" pitchFamily="18" charset="0"/>
                <a:cs typeface="Times New Roman" panose="02020603050405020304" pitchFamily="18" charset="0"/>
              </a:rPr>
              <a:t>B </a:t>
            </a:r>
            <a:r xmlns:a="http://schemas.openxmlformats.org/drawingml/2006/main">
              <a:rPr lang="vi" sz="1600" b="1">
                <a:solidFill>
                  <a:schemeClr val="bg1"/>
                </a:solidFill>
                <a:latin typeface="Times New Roman" panose="02020603050405020304" pitchFamily="18" charset="0"/>
                <a:cs typeface="Times New Roman" panose="02020603050405020304" pitchFamily="18" charset="0"/>
              </a:rPr>
              <a:t>M</a:t>
            </a:r>
            <a:r xmlns:a="http://schemas.openxmlformats.org/drawingml/2006/main">
              <a:rPr lang="vi" sz="1600" b="1">
                <a:solidFill>
                  <a:schemeClr val="bg1"/>
                </a:solidFill>
                <a:latin typeface="Times New Roman" panose="02020603050405020304" pitchFamily="18" charset="0"/>
                <a:cs typeface="Times New Roman" panose="02020603050405020304" pitchFamily="18" charset="0"/>
              </a:rPr>
              <a:t> </a:t>
            </a:r>
            <a:r xmlns:a="http://schemas.openxmlformats.org/drawingml/2006/main">
              <a:rPr lang="vi" sz="1600" b="1">
                <a:solidFill>
                  <a:schemeClr val="bg1"/>
                </a:solidFill>
                <a:latin typeface="Times New Roman" panose="02020603050405020304" pitchFamily="18" charset="0"/>
                <a:cs typeface="Times New Roman" panose="02020603050405020304" pitchFamily="18" charset="0"/>
              </a:rPr>
              <a:t>Network Computer and Tryền Information</a:t>
            </a:r>
            <a:endParaRPr xmlns:a="http://schemas.openxmlformats.org/drawingml/2006/main" lang="vi-VN" sz="1600" b="1" dirty="0">
              <a:solidFill>
                <a:schemeClr val="bg1"/>
              </a:solidFill>
              <a:latin typeface="Times New Roman" panose="02020603050405020304" pitchFamily="18" charset="0"/>
              <a:cs typeface="Times New Roman" panose="02020603050405020304" pitchFamily="18" charset="0"/>
            </a:endParaRPr>
          </a:p>
          <a:p>
            <a:pPr xmlns:a="http://schemas.openxmlformats.org/drawingml/2006/main" algn="l"/>
            <a:r xmlns:a="http://schemas.openxmlformats.org/drawingml/2006/main">
              <a:rPr lang="vi" sz="1600" b="1">
                <a:solidFill>
                  <a:schemeClr val="bg1"/>
                </a:solidFill>
                <a:latin typeface="Times New Roman" panose="02020603050405020304" pitchFamily="18" charset="0"/>
                <a:cs typeface="Times New Roman" panose="02020603050405020304" pitchFamily="18" charset="0"/>
              </a:rPr>
              <a:t>Khoa </a:t>
            </a:r>
            <a:r xmlns:a="http://schemas.openxmlformats.org/drawingml/2006/main">
              <a:rPr lang="vi" sz="1600" b="1">
                <a:solidFill>
                  <a:schemeClr val="bg1"/>
                </a:solidFill>
                <a:latin typeface="Times New Roman" panose="02020603050405020304" pitchFamily="18" charset="0"/>
                <a:cs typeface="Times New Roman" panose="02020603050405020304" pitchFamily="18" charset="0"/>
              </a:rPr>
              <a:t>Công Nghệ Thông Tin</a:t>
            </a:r>
            <a:endParaRPr xmlns:a="http://schemas.openxmlformats.org/drawingml/2006/main" lang="vi-VN" sz="1600" b="1" dirty="0">
              <a:solidFill>
                <a:schemeClr val="bg1"/>
              </a:solidFill>
              <a:latin typeface="Times New Roman" panose="02020603050405020304" pitchFamily="18" charset="0"/>
              <a:cs typeface="Times New Roman" panose="02020603050405020304" pitchFamily="18" charset="0"/>
            </a:endParaRPr>
          </a:p>
          <a:p>
            <a:pPr xmlns:a="http://schemas.openxmlformats.org/drawingml/2006/main" algn="l"/>
            <a:r xmlns:a="http://schemas.openxmlformats.org/drawingml/2006/main">
              <a:rPr lang="vi" sz="1600" b="1" dirty="0">
                <a:solidFill>
                  <a:schemeClr val="bg1"/>
                </a:solidFill>
                <a:latin typeface="Times New Roman" panose="02020603050405020304" pitchFamily="18" charset="0"/>
                <a:cs typeface="Times New Roman" panose="02020603050405020304" pitchFamily="18" charset="0"/>
              </a:rPr>
              <a:t>Trường Đại học Nha Trang</a:t>
            </a:r>
          </a:p>
          <a:p>
            <a:pPr xmlns:a="http://schemas.openxmlformats.org/drawingml/2006/main" algn="l"/>
            <a:r xmlns:a="http://schemas.openxmlformats.org/drawingml/2006/main">
              <a:rPr lang="vi" sz="1600" b="1">
                <a:solidFill>
                  <a:schemeClr val="bg1"/>
                </a:solidFill>
                <a:latin typeface="Times New Roman" panose="02020603050405020304" pitchFamily="18" charset="0"/>
                <a:cs typeface="Times New Roman" panose="02020603050405020304" pitchFamily="18" charset="0"/>
              </a:rPr>
              <a:t>Email: </a:t>
            </a:r>
            <a:r xmlns:a="http://schemas.openxmlformats.org/drawingml/2006/main">
              <a:rPr lang="vi" sz="1600" b="1">
                <a:solidFill>
                  <a:schemeClr val="bg1"/>
                </a:solidFill>
                <a:latin typeface="Times New Roman" panose="02020603050405020304" pitchFamily="18" charset="0"/>
                <a:cs typeface="Times New Roman" panose="02020603050405020304" pitchFamily="18" charset="0"/>
              </a:rPr>
              <a:t>huynh </a:t>
            </a:r>
            <a:r xmlns:a="http://schemas.openxmlformats.org/drawingml/2006/main">
              <a:rPr lang="vi" sz="1600" b="1">
                <a:solidFill>
                  <a:schemeClr val="bg1"/>
                </a:solidFill>
                <a:latin typeface="Times New Roman" panose="02020603050405020304" pitchFamily="18" charset="0"/>
                <a:cs typeface="Times New Roman" panose="02020603050405020304" pitchFamily="18" charset="0"/>
              </a:rPr>
              <a:t>@ ntu.edu.vn</a:t>
            </a:r>
            <a:endParaRPr xmlns:a="http://schemas.openxmlformats.org/drawingml/2006/main" lang="en-US" sz="1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823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III: THIẾT KẾ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144814" y="1655334"/>
            <a:ext cx="7008586" cy="2400657"/>
          </a:xfrm>
          <a:prstGeom prst="rect">
            <a:avLst/>
          </a:prstGeom>
          <a:noFill/>
        </p:spPr>
        <p:txBody>
          <a:bodyPr wrap="square" rtlCol="0">
            <a:spAutoFit/>
          </a:bodyPr>
          <a:lstStyle/>
          <a:p>
            <a:pPr xmlns:a="http://schemas.openxmlformats.org/drawingml/2006/main" marL="514350" indent="-514350" algn="just">
              <a:buFont typeface="Wingdings" panose="05000000000000000000" pitchFamily="2" charset="2"/>
              <a:buChar char="q"/>
            </a:pPr>
            <a:r xmlns:a="http://schemas.openxmlformats.org/drawingml/2006/main">
              <a:rPr lang="vi" sz="3000">
                <a:latin typeface="Times New Roman" panose="02020603050405020304" pitchFamily="18" charset="0"/>
                <a:cs typeface="Times New Roman" panose="02020603050405020304" pitchFamily="18" charset="0"/>
              </a:rPr>
              <a:t>WAN Edge</a:t>
            </a:r>
          </a:p>
          <a:p>
            <a:pPr xmlns:a="http://schemas.openxmlformats.org/drawingml/2006/main" marL="971550" lvl="1" indent="-51435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Is to get an connect to another chi nhánh của doanh nghiệp</a:t>
            </a:r>
          </a:p>
          <a:p>
            <a:pPr xmlns:a="http://schemas.openxmlformats.org/drawingml/2006/main" marL="971550" lvl="1" indent="-51435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WAN Edge thuộc sở hữu của doanh nghiệp hoặc đa phần là từ nhà cung cấp internet dịch vụ</a:t>
            </a: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sp>
        <p:nvSpPr>
          <p:cNvPr id="5" name="TextBox 4">
            <a:extLst>
              <a:ext uri="{FF2B5EF4-FFF2-40B4-BE49-F238E27FC236}">
                <a16:creationId xmlns:a16="http://schemas.microsoft.com/office/drawing/2014/main" id="{D2CE8E87-C670-413D-AAB4-9254ED5FE2A7}"/>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Tree>
    <p:extLst>
      <p:ext uri="{BB962C8B-B14F-4D97-AF65-F5344CB8AC3E}">
        <p14:creationId xmlns:p14="http://schemas.microsoft.com/office/powerpoint/2010/main" val="440416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III: THIẾT KẾ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144814" y="1655334"/>
            <a:ext cx="7008586" cy="553998"/>
          </a:xfrm>
          <a:prstGeom prst="rect">
            <a:avLst/>
          </a:prstGeom>
          <a:noFill/>
        </p:spPr>
        <p:txBody>
          <a:bodyPr wrap="square" rtlCol="0">
            <a:spAutoFit/>
          </a:bodyPr>
          <a:lstStyle/>
          <a:p>
            <a:pPr xmlns:a="http://schemas.openxmlformats.org/drawingml/2006/main" marL="514350" indent="-514350" algn="just">
              <a:buFont typeface="Wingdings" panose="05000000000000000000" pitchFamily="2" charset="2"/>
              <a:buChar char="q"/>
            </a:pPr>
            <a:r xmlns:a="http://schemas.openxmlformats.org/drawingml/2006/main">
              <a:rPr lang="vi" sz="3000">
                <a:latin typeface="Times New Roman" panose="02020603050405020304" pitchFamily="18" charset="0"/>
                <a:cs typeface="Times New Roman" panose="02020603050405020304" pitchFamily="18" charset="0"/>
              </a:rPr>
              <a:t>WAN Edge</a:t>
            </a: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pic>
        <p:nvPicPr>
          <p:cNvPr id="8" name="Picture 7">
            <a:extLst>
              <a:ext uri="{FF2B5EF4-FFF2-40B4-BE49-F238E27FC236}">
                <a16:creationId xmlns:a16="http://schemas.microsoft.com/office/drawing/2014/main" id="{710C3B85-225A-4D5B-AFCB-5524B824DD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1600" y="2394445"/>
            <a:ext cx="5791200" cy="3755136"/>
          </a:xfrm>
          <a:prstGeom prst="rect">
            <a:avLst/>
          </a:prstGeom>
        </p:spPr>
      </p:pic>
      <p:sp>
        <p:nvSpPr>
          <p:cNvPr id="10" name="TextBox 9">
            <a:extLst>
              <a:ext uri="{FF2B5EF4-FFF2-40B4-BE49-F238E27FC236}">
                <a16:creationId xmlns:a16="http://schemas.microsoft.com/office/drawing/2014/main" id="{615F517B-5A2B-4504-902C-89BE8CF57985}"/>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Tree>
    <p:extLst>
      <p:ext uri="{BB962C8B-B14F-4D97-AF65-F5344CB8AC3E}">
        <p14:creationId xmlns:p14="http://schemas.microsoft.com/office/powerpoint/2010/main" val="3537134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II: THIẾT KẾ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144814" y="1655334"/>
            <a:ext cx="7008586" cy="2031325"/>
          </a:xfrm>
          <a:prstGeom prst="rect">
            <a:avLst/>
          </a:prstGeom>
          <a:noFill/>
        </p:spPr>
        <p:txBody>
          <a:bodyPr wrap="square" rtlCol="0">
            <a:spAutoFit/>
          </a:bodyPr>
          <a:lstStyle/>
          <a:p>
            <a:pPr xmlns:a="http://schemas.openxmlformats.org/drawingml/2006/main" marL="514350" indent="-514350" algn="just">
              <a:buFont typeface="Wingdings" panose="05000000000000000000" pitchFamily="2" charset="2"/>
              <a:buChar char="q"/>
            </a:pPr>
            <a:r xmlns:a="http://schemas.openxmlformats.org/drawingml/2006/main">
              <a:rPr lang="vi" sz="3000">
                <a:latin typeface="Times New Roman" panose="02020603050405020304" pitchFamily="18" charset="0"/>
                <a:cs typeface="Times New Roman" panose="02020603050405020304" pitchFamily="18" charset="0"/>
              </a:rPr>
              <a:t>Extranet</a:t>
            </a:r>
          </a:p>
          <a:p>
            <a:pPr xmlns:a="http://schemas.openxmlformats.org/drawingml/2006/main" marL="971550" lvl="1" indent="-51435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This section cung cấp an toàn kết nối đến các doanh nghiệp đối tác, khách hàng, đối tác… truy cập vào mạng hệ thống.</a:t>
            </a:r>
          </a:p>
          <a:p>
            <a:pPr xmlns:a="http://schemas.openxmlformats.org/drawingml/2006/main" lvl="1" algn="just"/>
            <a:r xmlns:a="http://schemas.openxmlformats.org/drawingml/2006/main">
              <a:rPr lang="vi" sz="2400">
                <a:latin typeface="Times New Roman" panose="02020603050405020304" pitchFamily="18" charset="0"/>
                <a:cs typeface="Times New Roman" panose="02020603050405020304" pitchFamily="18" charset="0"/>
              </a:rPr>
              <a:t>Ví dụ: VPN truy cập từ xa</a:t>
            </a: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sp>
        <p:nvSpPr>
          <p:cNvPr id="5" name="TextBox 4">
            <a:extLst>
              <a:ext uri="{FF2B5EF4-FFF2-40B4-BE49-F238E27FC236}">
                <a16:creationId xmlns:a16="http://schemas.microsoft.com/office/drawing/2014/main" id="{75FE1164-284C-440D-A1C9-9D2BA8B700A5}"/>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Tree>
    <p:extLst>
      <p:ext uri="{BB962C8B-B14F-4D97-AF65-F5344CB8AC3E}">
        <p14:creationId xmlns:p14="http://schemas.microsoft.com/office/powerpoint/2010/main" val="2114078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II: THIẾT KẾ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144814" y="1655334"/>
            <a:ext cx="7008586" cy="553998"/>
          </a:xfrm>
          <a:prstGeom prst="rect">
            <a:avLst/>
          </a:prstGeom>
          <a:noFill/>
        </p:spPr>
        <p:txBody>
          <a:bodyPr wrap="square" rtlCol="0">
            <a:spAutoFit/>
          </a:bodyPr>
          <a:lstStyle/>
          <a:p>
            <a:pPr xmlns:a="http://schemas.openxmlformats.org/drawingml/2006/main" marL="514350" indent="-514350" algn="just">
              <a:buFont typeface="Wingdings" panose="05000000000000000000" pitchFamily="2" charset="2"/>
              <a:buChar char="q"/>
            </a:pPr>
            <a:r xmlns:a="http://schemas.openxmlformats.org/drawingml/2006/main">
              <a:rPr lang="vi" sz="3000">
                <a:latin typeface="Times New Roman" panose="02020603050405020304" pitchFamily="18" charset="0"/>
                <a:cs typeface="Times New Roman" panose="02020603050405020304" pitchFamily="18" charset="0"/>
              </a:rPr>
              <a:t>Extranet</a:t>
            </a: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sp>
        <p:nvSpPr>
          <p:cNvPr id="5" name="TextBox 4">
            <a:extLst>
              <a:ext uri="{FF2B5EF4-FFF2-40B4-BE49-F238E27FC236}">
                <a16:creationId xmlns:a16="http://schemas.microsoft.com/office/drawing/2014/main" id="{75FE1164-284C-440D-A1C9-9D2BA8B700A5}"/>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pic>
        <p:nvPicPr>
          <p:cNvPr id="9" name="Picture 8">
            <a:extLst>
              <a:ext uri="{FF2B5EF4-FFF2-40B4-BE49-F238E27FC236}">
                <a16:creationId xmlns:a16="http://schemas.microsoft.com/office/drawing/2014/main" id="{6F87D995-316F-4121-AB73-1869DB9FAC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1600" y="2209332"/>
            <a:ext cx="6456072" cy="3581868"/>
          </a:xfrm>
          <a:prstGeom prst="rect">
            <a:avLst/>
          </a:prstGeom>
        </p:spPr>
      </p:pic>
    </p:spTree>
    <p:extLst>
      <p:ext uri="{BB962C8B-B14F-4D97-AF65-F5344CB8AC3E}">
        <p14:creationId xmlns:p14="http://schemas.microsoft.com/office/powerpoint/2010/main" val="1448023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fontScale="90000"/>
          </a:bodyPr>
          <a:lstStyle/>
          <a:p>
            <a:r xmlns:a="http://schemas.openxmlformats.org/drawingml/2006/main">
              <a:rPr lang="vi" sz="2000" b="1">
                <a:latin typeface="Times New Roman" panose="02020603050405020304" pitchFamily="18" charset="0"/>
                <a:cs typeface="Times New Roman" panose="02020603050405020304" pitchFamily="18" charset="0"/>
              </a:rPr>
              <a:t>CHƯƠNG II: THIẾT KẾ MẠNG CHUNG (2)</a:t>
            </a:r>
          </a:p>
        </p:txBody>
      </p:sp>
      <p:sp>
        <p:nvSpPr>
          <p:cNvPr id="4" name="TextBox 3">
            <a:extLst>
              <a:ext uri="{FF2B5EF4-FFF2-40B4-BE49-F238E27FC236}">
                <a16:creationId xmlns:a16="http://schemas.microsoft.com/office/drawing/2014/main" id="{9E225242-2A33-40E5-9DA4-47D68327AC1D}"/>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V Mạng cấu trúc liên kết thiết kế và các giải pháp</a:t>
            </a:r>
          </a:p>
        </p:txBody>
      </p:sp>
      <p:sp>
        <p:nvSpPr>
          <p:cNvPr id="6" name="TextBox 5">
            <a:extLst>
              <a:ext uri="{FF2B5EF4-FFF2-40B4-BE49-F238E27FC236}">
                <a16:creationId xmlns:a16="http://schemas.microsoft.com/office/drawing/2014/main" id="{737990E1-8567-455E-9C98-5C5081D5FB79}"/>
              </a:ext>
            </a:extLst>
          </p:cNvPr>
          <p:cNvSpPr txBox="1"/>
          <p:nvPr/>
        </p:nvSpPr>
        <p:spPr>
          <a:xfrm>
            <a:off x="1144814" y="1655334"/>
            <a:ext cx="7008586" cy="1661993"/>
          </a:xfrm>
          <a:prstGeom prst="rect">
            <a:avLst/>
          </a:prstGeom>
          <a:noFill/>
        </p:spPr>
        <p:txBody>
          <a:bodyPr wrap="square" rtlCol="0">
            <a:spAutoFit/>
          </a:bodyPr>
          <a:lstStyle/>
          <a:p>
            <a:pPr xmlns:a="http://schemas.openxmlformats.org/drawingml/2006/main" marL="514350" indent="-514350" algn="just">
              <a:buFont typeface="Wingdings" panose="05000000000000000000" pitchFamily="2" charset="2"/>
              <a:buChar char="q"/>
            </a:pPr>
            <a:r xmlns:a="http://schemas.openxmlformats.org/drawingml/2006/main">
              <a:rPr lang="vi" sz="3000">
                <a:latin typeface="Times New Roman" panose="02020603050405020304" pitchFamily="18" charset="0"/>
                <a:cs typeface="Times New Roman" panose="02020603050405020304" pitchFamily="18" charset="0"/>
              </a:rPr>
              <a:t>Internet Edge</a:t>
            </a:r>
          </a:p>
          <a:p>
            <a:pPr xmlns:a="http://schemas.openxmlformats.org/drawingml/2006/main" marL="971550" lvl="1" indent="-51435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Thành phần cung cấp các kết nối cho hệ thống mạng bên trong mạng internet.</a:t>
            </a:r>
          </a:p>
          <a:p>
            <a:pPr xmlns:a="http://schemas.openxmlformats.org/drawingml/2006/main" marL="971550" lvl="1" indent="-51435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Bao gồm trang DMZ</a:t>
            </a: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pic>
        <p:nvPicPr>
          <p:cNvPr id="7" name="Picture 6">
            <a:extLst>
              <a:ext uri="{FF2B5EF4-FFF2-40B4-BE49-F238E27FC236}">
                <a16:creationId xmlns:a16="http://schemas.microsoft.com/office/drawing/2014/main" id="{A0FD6562-7D22-4AC9-B941-B4BD503B12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06207" y="2986180"/>
            <a:ext cx="3466193" cy="3119574"/>
          </a:xfrm>
          <a:prstGeom prst="rect">
            <a:avLst/>
          </a:prstGeom>
        </p:spPr>
      </p:pic>
    </p:spTree>
    <p:extLst>
      <p:ext uri="{BB962C8B-B14F-4D97-AF65-F5344CB8AC3E}">
        <p14:creationId xmlns:p14="http://schemas.microsoft.com/office/powerpoint/2010/main" val="1421030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III: THIẾT KẾ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144814" y="1655334"/>
            <a:ext cx="7008586" cy="2400657"/>
          </a:xfrm>
          <a:prstGeom prst="rect">
            <a:avLst/>
          </a:prstGeom>
          <a:noFill/>
        </p:spPr>
        <p:txBody>
          <a:bodyPr wrap="square" rtlCol="0">
            <a:spAutoFit/>
          </a:bodyPr>
          <a:lstStyle/>
          <a:p>
            <a:pPr xmlns:a="http://schemas.openxmlformats.org/drawingml/2006/main" marL="514350" indent="-514350" algn="just">
              <a:buFont typeface="Wingdings" panose="05000000000000000000" pitchFamily="2" charset="2"/>
              <a:buChar char="q"/>
            </a:pPr>
            <a:r xmlns:a="http://schemas.openxmlformats.org/drawingml/2006/main">
              <a:rPr lang="vi" sz="3000">
                <a:latin typeface="Times New Roman" panose="02020603050405020304" pitchFamily="18" charset="0"/>
                <a:cs typeface="Times New Roman" panose="02020603050405020304" pitchFamily="18" charset="0"/>
              </a:rPr>
              <a:t>Chi nhánh</a:t>
            </a:r>
          </a:p>
          <a:p>
            <a:pPr xmlns:a="http://schemas.openxmlformats.org/drawingml/2006/main" marL="971550" lvl="1" indent="-51435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Cung cấp kết nối đến người dùng ở các trang khác của doanh nghiệp sử dụng các dịch vụ.</a:t>
            </a:r>
          </a:p>
          <a:p>
            <a:pPr xmlns:a="http://schemas.openxmlformats.org/drawingml/2006/main" marL="971550" lvl="1" indent="-51435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Bao gồm: Các mạng LAN kết nối đến trang web chính thông qua kết nối riêng WAN, Internet thông qua VPN</a:t>
            </a: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sp>
        <p:nvSpPr>
          <p:cNvPr id="5" name="TextBox 4">
            <a:extLst>
              <a:ext uri="{FF2B5EF4-FFF2-40B4-BE49-F238E27FC236}">
                <a16:creationId xmlns:a16="http://schemas.microsoft.com/office/drawing/2014/main" id="{2AF353FD-E718-4826-95DE-712B6962AD81}"/>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Tree>
    <p:extLst>
      <p:ext uri="{BB962C8B-B14F-4D97-AF65-F5344CB8AC3E}">
        <p14:creationId xmlns:p14="http://schemas.microsoft.com/office/powerpoint/2010/main" val="1500656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III: THIẾT KẾ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144814" y="1655334"/>
            <a:ext cx="7008586" cy="1292662"/>
          </a:xfrm>
          <a:prstGeom prst="rect">
            <a:avLst/>
          </a:prstGeom>
          <a:noFill/>
        </p:spPr>
        <p:txBody>
          <a:bodyPr wrap="square" rtlCol="0">
            <a:spAutoFit/>
          </a:bodyPr>
          <a:lstStyle/>
          <a:p>
            <a:pPr xmlns:a="http://schemas.openxmlformats.org/drawingml/2006/main" marL="514350" indent="-514350" algn="just">
              <a:buFont typeface="Wingdings" panose="05000000000000000000" pitchFamily="2" charset="2"/>
              <a:buChar char="q"/>
            </a:pPr>
            <a:r xmlns:a="http://schemas.openxmlformats.org/drawingml/2006/main">
              <a:rPr lang="vi" sz="3000">
                <a:latin typeface="Times New Roman" panose="02020603050405020304" pitchFamily="18" charset="0"/>
                <a:cs typeface="Times New Roman" panose="02020603050405020304" pitchFamily="18" charset="0"/>
              </a:rPr>
              <a:t>Trang web đối tác</a:t>
            </a:r>
          </a:p>
          <a:p>
            <a:pPr xmlns:a="http://schemas.openxmlformats.org/drawingml/2006/main" marL="971550" lvl="1" indent="-51435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Đại diện cho khách hàng, đối tác thông qua Extranet, hay Internet</a:t>
            </a: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sp>
        <p:nvSpPr>
          <p:cNvPr id="5" name="TextBox 4">
            <a:extLst>
              <a:ext uri="{FF2B5EF4-FFF2-40B4-BE49-F238E27FC236}">
                <a16:creationId xmlns:a16="http://schemas.microsoft.com/office/drawing/2014/main" id="{B73725A8-3FA5-4C81-8556-8A81E638365E}"/>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Tree>
    <p:extLst>
      <p:ext uri="{BB962C8B-B14F-4D97-AF65-F5344CB8AC3E}">
        <p14:creationId xmlns:p14="http://schemas.microsoft.com/office/powerpoint/2010/main" val="1683294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III: THIẾT KẾ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144814" y="1655334"/>
            <a:ext cx="7008586" cy="1661993"/>
          </a:xfrm>
          <a:prstGeom prst="rect">
            <a:avLst/>
          </a:prstGeom>
          <a:noFill/>
        </p:spPr>
        <p:txBody>
          <a:bodyPr wrap="square" rtlCol="0">
            <a:spAutoFit/>
          </a:bodyPr>
          <a:lstStyle/>
          <a:p>
            <a:pPr xmlns:a="http://schemas.openxmlformats.org/drawingml/2006/main" marL="514350" indent="-514350" algn="just">
              <a:buFont typeface="Wingdings" panose="05000000000000000000" pitchFamily="2" charset="2"/>
              <a:buChar char="q"/>
            </a:pPr>
            <a:r xmlns:a="http://schemas.openxmlformats.org/drawingml/2006/main">
              <a:rPr lang="vi" sz="3000">
                <a:latin typeface="Times New Roman" panose="02020603050405020304" pitchFamily="18" charset="0"/>
                <a:cs typeface="Times New Roman" panose="02020603050405020304" pitchFamily="18" charset="0"/>
              </a:rPr>
              <a:t>Thương mại điện tử</a:t>
            </a:r>
          </a:p>
          <a:p>
            <a:pPr xmlns:a="http://schemas.openxmlformats.org/drawingml/2006/main" marL="800100" lvl="1" indent="-34290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Bao gồm các ứng dụng máy chủ lưu trữ, dịch vụ, dữ liệu sử dụng cho công việc kinh doanh (mua, bán) các sản phẩm</a:t>
            </a: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sp>
        <p:nvSpPr>
          <p:cNvPr id="5" name="TextBox 4">
            <a:extLst>
              <a:ext uri="{FF2B5EF4-FFF2-40B4-BE49-F238E27FC236}">
                <a16:creationId xmlns:a16="http://schemas.microsoft.com/office/drawing/2014/main" id="{1E53A5B6-565C-4D88-9026-98746F0848BD}"/>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Tree>
    <p:extLst>
      <p:ext uri="{BB962C8B-B14F-4D97-AF65-F5344CB8AC3E}">
        <p14:creationId xmlns:p14="http://schemas.microsoft.com/office/powerpoint/2010/main" val="3309738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III: THIẾT KẾ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144814" y="1655334"/>
            <a:ext cx="7008586" cy="2400657"/>
          </a:xfrm>
          <a:prstGeom prst="rect">
            <a:avLst/>
          </a:prstGeom>
          <a:noFill/>
        </p:spPr>
        <p:txBody>
          <a:bodyPr wrap="square" rtlCol="0">
            <a:spAutoFit/>
          </a:bodyPr>
          <a:lstStyle/>
          <a:p>
            <a:pPr xmlns:a="http://schemas.openxmlformats.org/drawingml/2006/main" marL="514350" indent="-514350" algn="just">
              <a:buFont typeface="Wingdings" panose="05000000000000000000" pitchFamily="2" charset="2"/>
              <a:buChar char="q"/>
            </a:pPr>
            <a:r xmlns:a="http://schemas.openxmlformats.org/drawingml/2006/main">
              <a:rPr lang="vi" sz="3000">
                <a:latin typeface="Times New Roman" panose="02020603050405020304" pitchFamily="18" charset="0"/>
                <a:cs typeface="Times New Roman" panose="02020603050405020304" pitchFamily="18" charset="0"/>
              </a:rPr>
              <a:t>Nhân viên làm việc từ xa</a:t>
            </a:r>
          </a:p>
          <a:p>
            <a:pPr xmlns:a="http://schemas.openxmlformats.org/drawingml/2006/main" marL="800100" lvl="1" indent="-34290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Work for from xa (at house, go work) của nhân viên</a:t>
            </a:r>
          </a:p>
          <a:p>
            <a:pPr lvl="1" algn="just"/>
            <a:endParaRPr lang="en-US" sz="2400">
              <a:latin typeface="Times New Roman" panose="02020603050405020304" pitchFamily="18" charset="0"/>
              <a:cs typeface="Times New Roman" panose="02020603050405020304" pitchFamily="18" charset="0"/>
            </a:endParaRPr>
          </a:p>
          <a:p>
            <a:pPr xmlns:a="http://schemas.openxmlformats.org/drawingml/2006/main" lvl="1" algn="just"/>
            <a:r xmlns:a="http://schemas.openxmlformats.org/drawingml/2006/main">
              <a:rPr lang="vi" sz="2400">
                <a:latin typeface="Times New Roman" panose="02020603050405020304" pitchFamily="18" charset="0"/>
                <a:cs typeface="Times New Roman" panose="02020603050405020304" pitchFamily="18" charset="0"/>
              </a:rPr>
              <a:t>Ví dụ: VPN truy cập từ xa, Điều khiển từ xa trên máy tính để bàn, Không dây bảo mật, Điện thoại IP, Video IP.</a:t>
            </a: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sp>
        <p:nvSpPr>
          <p:cNvPr id="5" name="TextBox 4">
            <a:extLst>
              <a:ext uri="{FF2B5EF4-FFF2-40B4-BE49-F238E27FC236}">
                <a16:creationId xmlns:a16="http://schemas.microsoft.com/office/drawing/2014/main" id="{3CD8BE8F-9534-406F-B6BD-07DF6365B533}"/>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Tree>
    <p:extLst>
      <p:ext uri="{BB962C8B-B14F-4D97-AF65-F5344CB8AC3E}">
        <p14:creationId xmlns:p14="http://schemas.microsoft.com/office/powerpoint/2010/main" val="213787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III: THIẾT KẾ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144814" y="1655334"/>
            <a:ext cx="7008586" cy="2031325"/>
          </a:xfrm>
          <a:prstGeom prst="rect">
            <a:avLst/>
          </a:prstGeom>
          <a:noFill/>
        </p:spPr>
        <p:txBody>
          <a:bodyPr wrap="square" rtlCol="0">
            <a:spAutoFit/>
          </a:bodyPr>
          <a:lstStyle/>
          <a:p>
            <a:pPr xmlns:a="http://schemas.openxmlformats.org/drawingml/2006/main" marL="514350" indent="-514350" algn="just">
              <a:buFont typeface="Wingdings" panose="05000000000000000000" pitchFamily="2" charset="2"/>
              <a:buChar char="q"/>
            </a:pPr>
            <a:r xmlns:a="http://schemas.openxmlformats.org/drawingml/2006/main">
              <a:rPr lang="vi" sz="3000">
                <a:latin typeface="Times New Roman" panose="02020603050405020304" pitchFamily="18" charset="0"/>
                <a:cs typeface="Times New Roman" panose="02020603050405020304" pitchFamily="18" charset="0"/>
              </a:rPr>
              <a:t>Cisco SensorBase</a:t>
            </a:r>
          </a:p>
          <a:p>
            <a:pPr xmlns:a="http://schemas.openxmlformats.org/drawingml/2006/main" marL="800100" lvl="1" indent="-34290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Đóng vai trò cập nhật đe dọa, đọc mã vi rút, các công thức, công thức…</a:t>
            </a:r>
          </a:p>
          <a:p>
            <a:pPr lvl="1" algn="just"/>
            <a:endParaRPr lang="en-US" sz="2400">
              <a:latin typeface="Times New Roman" panose="02020603050405020304" pitchFamily="18" charset="0"/>
              <a:cs typeface="Times New Roman" panose="02020603050405020304" pitchFamily="18" charset="0"/>
            </a:endParaRPr>
          </a:p>
          <a:p>
            <a:pPr xmlns:a="http://schemas.openxmlformats.org/drawingml/2006/main" lvl="1" algn="just"/>
            <a:r xmlns:a="http://schemas.openxmlformats.org/drawingml/2006/main">
              <a:rPr lang="vi" sz="2400">
                <a:latin typeface="Times New Roman" panose="02020603050405020304" pitchFamily="18" charset="0"/>
                <a:cs typeface="Times New Roman" panose="02020603050405020304" pitchFamily="18" charset="0"/>
              </a:rPr>
              <a:t>Ví dụ: phần mềm độc hại, tấn công nối tiếp, email, bảo mật web.</a:t>
            </a: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sp>
        <p:nvSpPr>
          <p:cNvPr id="5" name="TextBox 4">
            <a:extLst>
              <a:ext uri="{FF2B5EF4-FFF2-40B4-BE49-F238E27FC236}">
                <a16:creationId xmlns:a16="http://schemas.microsoft.com/office/drawing/2014/main" id="{09EE6BC2-830D-4CDC-95AB-D10ABA99B7C1}"/>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Tree>
    <p:extLst>
      <p:ext uri="{BB962C8B-B14F-4D97-AF65-F5344CB8AC3E}">
        <p14:creationId xmlns:p14="http://schemas.microsoft.com/office/powerpoint/2010/main" val="3236825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16178"/>
            <a:ext cx="7772400" cy="1470025"/>
          </a:xfrm>
        </p:spPr>
        <p:txBody>
          <a:bodyPr>
            <a:normAutofit/>
          </a:bodyPr>
          <a:lstStyle/>
          <a:p>
            <a:r xmlns:a="http://schemas.openxmlformats.org/drawingml/2006/main">
              <a:rPr lang="vi" sz="4000" b="1">
                <a:latin typeface="Times New Roman" panose="02020603050405020304" pitchFamily="18" charset="0"/>
                <a:cs typeface="Times New Roman" panose="02020603050405020304" pitchFamily="18" charset="0"/>
              </a:rPr>
              <a:t>CHƯƠNG III </a:t>
            </a:r>
            <a:br xmlns:a="http://schemas.openxmlformats.org/drawingml/2006/main">
              <a:rPr lang="en-US" sz="4000" b="1">
                <a:latin typeface="Times New Roman" panose="02020603050405020304" pitchFamily="18" charset="0"/>
                <a:cs typeface="Times New Roman" panose="02020603050405020304" pitchFamily="18" charset="0"/>
              </a:rPr>
            </a:br>
            <a:r xmlns:a="http://schemas.openxmlformats.org/drawingml/2006/main">
              <a:rPr lang="vi" sz="4000" b="1">
                <a:latin typeface="Times New Roman" panose="02020603050405020304" pitchFamily="18" charset="0"/>
                <a:cs typeface="Times New Roman" panose="02020603050405020304" pitchFamily="18" charset="0"/>
              </a:rPr>
              <a:t>THIẾT KẾ (2)</a:t>
            </a:r>
          </a:p>
        </p:txBody>
      </p:sp>
    </p:spTree>
    <p:extLst>
      <p:ext uri="{BB962C8B-B14F-4D97-AF65-F5344CB8AC3E}">
        <p14:creationId xmlns:p14="http://schemas.microsoft.com/office/powerpoint/2010/main" val="3362716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III: THIẾT KẾ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144814" y="1524000"/>
            <a:ext cx="6854371" cy="830997"/>
          </a:xfrm>
          <a:prstGeom prst="rect">
            <a:avLst/>
          </a:prstGeom>
          <a:noFill/>
        </p:spPr>
        <p:txBody>
          <a:bodyPr wrap="square" rtlCol="0">
            <a:spAutoFit/>
          </a:bodyPr>
          <a:lstStyle/>
          <a:p>
            <a:pPr xmlns:a="http://schemas.openxmlformats.org/drawingml/2006/main" marL="514350" indent="-514350">
              <a:buFont typeface="Wingdings" panose="05000000000000000000" pitchFamily="2" charset="2"/>
              <a:buChar char="q"/>
            </a:pPr>
            <a:r xmlns:a="http://schemas.openxmlformats.org/drawingml/2006/main">
              <a:rPr lang="vi" sz="2400">
                <a:latin typeface="Times New Roman" panose="02020603050405020304" pitchFamily="18" charset="0"/>
                <a:cs typeface="Times New Roman" panose="02020603050405020304" pitchFamily="18" charset="0"/>
              </a:rPr>
              <a:t>Định nghĩa của Cisco về một tiêu chuẩn luận văn hình (mạng logic)</a:t>
            </a:r>
          </a:p>
        </p:txBody>
      </p:sp>
      <p:pic>
        <p:nvPicPr>
          <p:cNvPr id="5" name="Picture 4">
            <a:extLst>
              <a:ext uri="{FF2B5EF4-FFF2-40B4-BE49-F238E27FC236}">
                <a16:creationId xmlns:a16="http://schemas.microsoft.com/office/drawing/2014/main" id="{7B10EBDF-5396-4A26-911F-6A170329DF51}"/>
              </a:ext>
            </a:extLst>
          </p:cNvPr>
          <p:cNvPicPr>
            <a:picLocks noChangeAspect="1"/>
          </p:cNvPicPr>
          <p:nvPr/>
        </p:nvPicPr>
        <p:blipFill>
          <a:blip r:embed="rId3"/>
          <a:stretch>
            <a:fillRect/>
          </a:stretch>
        </p:blipFill>
        <p:spPr>
          <a:xfrm>
            <a:off x="1295400" y="2539663"/>
            <a:ext cx="5791201" cy="3507468"/>
          </a:xfrm>
          <a:prstGeom prst="rect">
            <a:avLst/>
          </a:prstGeom>
        </p:spPr>
      </p:pic>
      <p:sp>
        <p:nvSpPr>
          <p:cNvPr id="3" name="TextBox 2">
            <a:extLst>
              <a:ext uri="{FF2B5EF4-FFF2-40B4-BE49-F238E27FC236}">
                <a16:creationId xmlns:a16="http://schemas.microsoft.com/office/drawing/2014/main" id="{98FA7E70-9983-4032-8774-9387DFF5838C}"/>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Tree>
    <p:extLst>
      <p:ext uri="{BB962C8B-B14F-4D97-AF65-F5344CB8AC3E}">
        <p14:creationId xmlns:p14="http://schemas.microsoft.com/office/powerpoint/2010/main" val="2572598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III: THIẾT KẾ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144814" y="1524000"/>
            <a:ext cx="6854371" cy="830997"/>
          </a:xfrm>
          <a:prstGeom prst="rect">
            <a:avLst/>
          </a:prstGeom>
          <a:noFill/>
        </p:spPr>
        <p:txBody>
          <a:bodyPr wrap="square" rtlCol="0">
            <a:spAutoFit/>
          </a:bodyPr>
          <a:lstStyle/>
          <a:p>
            <a:pPr xmlns:a="http://schemas.openxmlformats.org/drawingml/2006/main" marL="514350" indent="-514350">
              <a:buFont typeface="Wingdings" panose="05000000000000000000" pitchFamily="2" charset="2"/>
              <a:buChar char="q"/>
            </a:pPr>
            <a:r xmlns:a="http://schemas.openxmlformats.org/drawingml/2006/main">
              <a:rPr lang="vi" sz="2400">
                <a:latin typeface="Times New Roman" panose="02020603050405020304" pitchFamily="18" charset="0"/>
                <a:cs typeface="Times New Roman" panose="02020603050405020304" pitchFamily="18" charset="0"/>
              </a:rPr>
              <a:t>Định nghĩa của Cisco về một tiêu chuẩn luận văn hình (mạng logic)</a:t>
            </a:r>
          </a:p>
        </p:txBody>
      </p:sp>
      <p:pic>
        <p:nvPicPr>
          <p:cNvPr id="3" name="Picture 2">
            <a:extLst>
              <a:ext uri="{FF2B5EF4-FFF2-40B4-BE49-F238E27FC236}">
                <a16:creationId xmlns:a16="http://schemas.microsoft.com/office/drawing/2014/main" id="{EDAF1B42-42C2-4CC7-B194-C0D24E729FF1}"/>
              </a:ext>
            </a:extLst>
          </p:cNvPr>
          <p:cNvPicPr>
            <a:picLocks noChangeAspect="1"/>
          </p:cNvPicPr>
          <p:nvPr/>
        </p:nvPicPr>
        <p:blipFill rotWithShape="1">
          <a:blip r:embed="rId3"/>
          <a:srcRect b="1988"/>
          <a:stretch/>
        </p:blipFill>
        <p:spPr>
          <a:xfrm>
            <a:off x="1752600" y="2438400"/>
            <a:ext cx="5257800" cy="3648351"/>
          </a:xfrm>
          <a:prstGeom prst="rect">
            <a:avLst/>
          </a:prstGeom>
        </p:spPr>
      </p:pic>
      <p:sp>
        <p:nvSpPr>
          <p:cNvPr id="5" name="TextBox 4">
            <a:extLst>
              <a:ext uri="{FF2B5EF4-FFF2-40B4-BE49-F238E27FC236}">
                <a16:creationId xmlns:a16="http://schemas.microsoft.com/office/drawing/2014/main" id="{29A51917-16F1-485A-A7B2-4FE93FC565CF}"/>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Tree>
    <p:extLst>
      <p:ext uri="{BB962C8B-B14F-4D97-AF65-F5344CB8AC3E}">
        <p14:creationId xmlns:p14="http://schemas.microsoft.com/office/powerpoint/2010/main" val="1848804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III: THIẾT KẾ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3416320"/>
          </a:xfrm>
          <a:prstGeom prst="rect">
            <a:avLst/>
          </a:prstGeom>
          <a:noFill/>
        </p:spPr>
        <p:txBody>
          <a:bodyPr wrap="square" rtlCol="0">
            <a:spAutoFit/>
          </a:bodyPr>
          <a:lstStyle/>
          <a:p>
            <a:pPr xmlns:a="http://schemas.openxmlformats.org/drawingml/2006/main" marL="514350" indent="-514350" algn="just">
              <a:buFont typeface="Wingdings" panose="05000000000000000000" pitchFamily="2" charset="2"/>
              <a:buChar char="q"/>
            </a:pPr>
            <a:r xmlns:a="http://schemas.openxmlformats.org/drawingml/2006/main">
              <a:rPr lang="vi" sz="2000">
                <a:latin typeface="Times New Roman" panose="02020603050405020304" pitchFamily="18" charset="0"/>
                <a:cs typeface="Times New Roman" panose="02020603050405020304" pitchFamily="18" charset="0"/>
              </a:rPr>
              <a:t>Design module</a:t>
            </a:r>
          </a:p>
          <a:p>
            <a:pPr xmlns:a="http://schemas.openxmlformats.org/drawingml/2006/main" marL="971550" lvl="1" indent="-514350" algn="just">
              <a:buFont typeface="Wingdings" panose="05000000000000000000" pitchFamily="2" charset="2"/>
              <a:buChar char="§"/>
            </a:pPr>
            <a:r xmlns:a="http://schemas.openxmlformats.org/drawingml/2006/main">
              <a:rPr lang="vi" sz="2000">
                <a:latin typeface="Times New Roman" panose="02020603050405020304" pitchFamily="18" charset="0"/>
                <a:cs typeface="Times New Roman" panose="02020603050405020304" pitchFamily="18" charset="0"/>
              </a:rPr>
              <a:t>Campus (Mạng cơ bản hệ thống)</a:t>
            </a:r>
          </a:p>
          <a:p>
            <a:pPr xmlns:a="http://schemas.openxmlformats.org/drawingml/2006/main" marL="1428750" lvl="2" indent="-514350" algn="just">
              <a:buFont typeface="Arial" panose="020B0604020202020204" pitchFamily="34" charset="0"/>
              <a:buChar char="•"/>
            </a:pPr>
            <a:r xmlns:a="http://schemas.openxmlformats.org/drawingml/2006/main">
              <a:rPr lang="vi" sz="2000">
                <a:latin typeface="Times New Roman" panose="02020603050405020304" pitchFamily="18" charset="0"/>
                <a:cs typeface="Times New Roman" panose="02020603050405020304" pitchFamily="18" charset="0"/>
              </a:rPr>
              <a:t>Lớp truy cập</a:t>
            </a:r>
          </a:p>
          <a:p>
            <a:pPr xmlns:a="http://schemas.openxmlformats.org/drawingml/2006/main" marL="1428750" lvl="2" indent="-514350" algn="just">
              <a:buFont typeface="Arial" panose="020B0604020202020204" pitchFamily="34" charset="0"/>
              <a:buChar char="•"/>
            </a:pPr>
            <a:r xmlns:a="http://schemas.openxmlformats.org/drawingml/2006/main">
              <a:rPr lang="vi" sz="2000">
                <a:latin typeface="Times New Roman" panose="02020603050405020304" pitchFamily="18" charset="0"/>
                <a:cs typeface="Times New Roman" panose="02020603050405020304" pitchFamily="18" charset="0"/>
              </a:rPr>
              <a:t>Lớp phân phối</a:t>
            </a:r>
          </a:p>
          <a:p>
            <a:pPr xmlns:a="http://schemas.openxmlformats.org/drawingml/2006/main" marL="1428750" lvl="2" indent="-514350" algn="just">
              <a:buFont typeface="Arial" panose="020B0604020202020204" pitchFamily="34" charset="0"/>
              <a:buChar char="•"/>
            </a:pPr>
            <a:r xmlns:a="http://schemas.openxmlformats.org/drawingml/2006/main">
              <a:rPr lang="vi" sz="2000">
                <a:latin typeface="Times New Roman" panose="02020603050405020304" pitchFamily="18" charset="0"/>
                <a:cs typeface="Times New Roman" panose="02020603050405020304" pitchFamily="18" charset="0"/>
              </a:rPr>
              <a:t>Lớp lõi</a:t>
            </a:r>
          </a:p>
          <a:p>
            <a:pPr xmlns:a="http://schemas.openxmlformats.org/drawingml/2006/main" marL="1428750" lvl="2" indent="-514350" algn="just">
              <a:buFont typeface="Arial" panose="020B0604020202020204" pitchFamily="34" charset="0"/>
              <a:buChar char="•"/>
            </a:pPr>
            <a:r xmlns:a="http://schemas.openxmlformats.org/drawingml/2006/main">
              <a:rPr lang="vi" sz="2000">
                <a:latin typeface="Times New Roman" panose="02020603050405020304" pitchFamily="18" charset="0"/>
                <a:cs typeface="Times New Roman" panose="02020603050405020304" pitchFamily="18" charset="0"/>
              </a:rPr>
              <a:t>Lớp trang trại máy chủ</a:t>
            </a:r>
          </a:p>
          <a:p>
            <a:pPr marL="1428750" lvl="2" indent="-514350" algn="just">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971550" lvl="1" indent="-51435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a:p>
            <a:pPr marL="971550" lvl="1" indent="-514350" algn="just">
              <a:buFont typeface="Wingdings" panose="05000000000000000000" pitchFamily="2" charset="2"/>
              <a:buChar char="§"/>
            </a:pPr>
            <a:endParaRPr lang="en-US" sz="280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sp>
        <p:nvSpPr>
          <p:cNvPr id="5" name="TextBox 4">
            <a:extLst>
              <a:ext uri="{FF2B5EF4-FFF2-40B4-BE49-F238E27FC236}">
                <a16:creationId xmlns:a16="http://schemas.microsoft.com/office/drawing/2014/main" id="{0BFF494E-19CA-4EA0-A3D8-E5067E90A6B1}"/>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Tree>
    <p:extLst>
      <p:ext uri="{BB962C8B-B14F-4D97-AF65-F5344CB8AC3E}">
        <p14:creationId xmlns:p14="http://schemas.microsoft.com/office/powerpoint/2010/main" val="3934174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III: THIẾT KẾ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4647426"/>
          </a:xfrm>
          <a:prstGeom prst="rect">
            <a:avLst/>
          </a:prstGeom>
          <a:noFill/>
        </p:spPr>
        <p:txBody>
          <a:bodyPr wrap="square" rtlCol="0">
            <a:spAutoFit/>
          </a:bodyPr>
          <a:lstStyle/>
          <a:p>
            <a:pPr xmlns:a="http://schemas.openxmlformats.org/drawingml/2006/main" marL="514350" indent="-514350" algn="just">
              <a:buFont typeface="Wingdings" panose="05000000000000000000" pitchFamily="2" charset="2"/>
              <a:buChar char="q"/>
            </a:pPr>
            <a:r xmlns:a="http://schemas.openxmlformats.org/drawingml/2006/main">
              <a:rPr lang="vi" sz="2000">
                <a:latin typeface="Times New Roman" panose="02020603050405020304" pitchFamily="18" charset="0"/>
                <a:cs typeface="Times New Roman" panose="02020603050405020304" pitchFamily="18" charset="0"/>
              </a:rPr>
              <a:t>Design module</a:t>
            </a:r>
          </a:p>
          <a:p>
            <a:pPr xmlns:a="http://schemas.openxmlformats.org/drawingml/2006/main" marL="971550" lvl="1" indent="-514350" algn="just">
              <a:buFont typeface="Wingdings" panose="05000000000000000000" pitchFamily="2" charset="2"/>
              <a:buChar char="§"/>
            </a:pPr>
            <a:r xmlns:a="http://schemas.openxmlformats.org/drawingml/2006/main">
              <a:rPr lang="vi" sz="2000">
                <a:latin typeface="Times New Roman" panose="02020603050405020304" pitchFamily="18" charset="0"/>
                <a:cs typeface="Times New Roman" panose="02020603050405020304" pitchFamily="18" charset="0"/>
              </a:rPr>
              <a:t>Enterprise Edge (Các thành phần còn lại bên trong hệ thống giúp đỡ trong liên kết với bên ngoài toàn cầu hệ thống)</a:t>
            </a:r>
          </a:p>
          <a:p>
            <a:pPr xmlns:a="http://schemas.openxmlformats.org/drawingml/2006/main" marL="1428750" lvl="2" indent="-514350" algn="just">
              <a:buFont typeface="Arial" panose="020B0604020202020204" pitchFamily="34" charset="0"/>
              <a:buChar char="•"/>
            </a:pPr>
            <a:r xmlns:a="http://schemas.openxmlformats.org/drawingml/2006/main">
              <a:rPr lang="vi" sz="2000">
                <a:latin typeface="Times New Roman" panose="02020603050405020304" pitchFamily="18" charset="0"/>
                <a:cs typeface="Times New Roman" panose="02020603050405020304" pitchFamily="18" charset="0"/>
              </a:rPr>
              <a:t>Thương mại điện tử</a:t>
            </a:r>
          </a:p>
          <a:p>
            <a:pPr xmlns:a="http://schemas.openxmlformats.org/drawingml/2006/main" marL="1428750" lvl="2" indent="-514350" algn="just">
              <a:buFont typeface="Arial" panose="020B0604020202020204" pitchFamily="34" charset="0"/>
              <a:buChar char="•"/>
            </a:pPr>
            <a:r xmlns:a="http://schemas.openxmlformats.org/drawingml/2006/main">
              <a:rPr lang="vi" sz="2000">
                <a:latin typeface="Times New Roman" panose="02020603050405020304" pitchFamily="18" charset="0"/>
                <a:cs typeface="Times New Roman" panose="02020603050405020304" pitchFamily="18" charset="0"/>
              </a:rPr>
              <a:t>Kết nối mạng Internet</a:t>
            </a:r>
          </a:p>
          <a:p>
            <a:pPr xmlns:a="http://schemas.openxmlformats.org/drawingml/2006/main" marL="1428750" lvl="2" indent="-514350" algn="just">
              <a:buFont typeface="Arial" panose="020B0604020202020204" pitchFamily="34" charset="0"/>
              <a:buChar char="•"/>
            </a:pPr>
            <a:r xmlns:a="http://schemas.openxmlformats.org/drawingml/2006/main">
              <a:rPr lang="vi" sz="2000">
                <a:latin typeface="Times New Roman" panose="02020603050405020304" pitchFamily="18" charset="0"/>
                <a:cs typeface="Times New Roman" panose="02020603050405020304" pitchFamily="18" charset="0"/>
              </a:rPr>
              <a:t>Truy cập từ xa và VPN</a:t>
            </a:r>
          </a:p>
          <a:p>
            <a:pPr xmlns:a="http://schemas.openxmlformats.org/drawingml/2006/main" marL="1428750" lvl="2" indent="-514350" algn="just">
              <a:buFont typeface="Arial" panose="020B0604020202020204" pitchFamily="34" charset="0"/>
              <a:buChar char="•"/>
            </a:pPr>
            <a:r xmlns:a="http://schemas.openxmlformats.org/drawingml/2006/main">
              <a:rPr lang="vi" sz="2000">
                <a:latin typeface="Times New Roman" panose="02020603050405020304" pitchFamily="18" charset="0"/>
                <a:cs typeface="Times New Roman" panose="02020603050405020304" pitchFamily="18" charset="0"/>
              </a:rPr>
              <a:t>WAN, MAN VPN site-to-site</a:t>
            </a:r>
          </a:p>
          <a:p>
            <a:pPr xmlns:a="http://schemas.openxmlformats.org/drawingml/2006/main" marL="971550" lvl="1" indent="-514350" algn="just">
              <a:buFont typeface="Wingdings" panose="05000000000000000000" pitchFamily="2" charset="2"/>
              <a:buChar char="§"/>
            </a:pPr>
            <a:r xmlns:a="http://schemas.openxmlformats.org/drawingml/2006/main">
              <a:rPr lang="vi" sz="2000">
                <a:latin typeface="Times New Roman" panose="02020603050405020304" pitchFamily="18" charset="0"/>
                <a:cs typeface="Times New Roman" panose="02020603050405020304" pitchFamily="18" charset="0"/>
              </a:rPr>
              <a:t>Other section</a:t>
            </a:r>
          </a:p>
          <a:p>
            <a:pPr xmlns:a="http://schemas.openxmlformats.org/drawingml/2006/main" marL="1428750" lvl="2" indent="-514350" algn="just">
              <a:buFont typeface="Arial" panose="020B0604020202020204" pitchFamily="34" charset="0"/>
              <a:buChar char="•"/>
            </a:pPr>
            <a:r xmlns:a="http://schemas.openxmlformats.org/drawingml/2006/main">
              <a:rPr lang="vi" sz="2000">
                <a:latin typeface="Times New Roman" panose="02020603050405020304" pitchFamily="18" charset="0"/>
                <a:cs typeface="Times New Roman" panose="02020603050405020304" pitchFamily="18" charset="0"/>
              </a:rPr>
              <a:t>ISP (Nhà cung cấp dịch vụ Internet)</a:t>
            </a:r>
          </a:p>
          <a:p>
            <a:pPr xmlns:a="http://schemas.openxmlformats.org/drawingml/2006/main" marL="1428750" lvl="2" indent="-514350" algn="just">
              <a:buFont typeface="Arial" panose="020B0604020202020204" pitchFamily="34" charset="0"/>
              <a:buChar char="•"/>
            </a:pPr>
            <a:r xmlns:a="http://schemas.openxmlformats.org/drawingml/2006/main">
              <a:rPr lang="vi" sz="2000">
                <a:latin typeface="Times New Roman" panose="02020603050405020304" pitchFamily="18" charset="0"/>
                <a:cs typeface="Times New Roman" panose="02020603050405020304" pitchFamily="18" charset="0"/>
              </a:rPr>
              <a:t>Chi nhánh doanh nghiệp</a:t>
            </a:r>
          </a:p>
          <a:p>
            <a:pPr marL="1428750" lvl="2" indent="-514350" algn="just">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pPr marL="971550" lvl="1" indent="-51435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a:p>
            <a:pPr marL="971550" lvl="1" indent="-514350" algn="just">
              <a:buFont typeface="Wingdings" panose="05000000000000000000" pitchFamily="2" charset="2"/>
              <a:buChar char="§"/>
            </a:pPr>
            <a:endParaRPr lang="en-US" sz="280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sp>
        <p:nvSpPr>
          <p:cNvPr id="5" name="TextBox 4">
            <a:extLst>
              <a:ext uri="{FF2B5EF4-FFF2-40B4-BE49-F238E27FC236}">
                <a16:creationId xmlns:a16="http://schemas.microsoft.com/office/drawing/2014/main" id="{0BFF494E-19CA-4EA0-A3D8-E5067E90A6B1}"/>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Tree>
    <p:extLst>
      <p:ext uri="{BB962C8B-B14F-4D97-AF65-F5344CB8AC3E}">
        <p14:creationId xmlns:p14="http://schemas.microsoft.com/office/powerpoint/2010/main" val="1263914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III: THIẾT KẾ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4893647"/>
          </a:xfrm>
          <a:prstGeom prst="rect">
            <a:avLst/>
          </a:prstGeom>
          <a:noFill/>
        </p:spPr>
        <p:txBody>
          <a:bodyPr wrap="square" rtlCol="0">
            <a:spAutoFit/>
          </a:bodyPr>
          <a:lstStyle/>
          <a:p>
            <a:pPr xmlns:a="http://schemas.openxmlformats.org/drawingml/2006/main" marL="514350" indent="-514350" algn="just">
              <a:buFont typeface="Wingdings" panose="05000000000000000000" pitchFamily="2" charset="2"/>
              <a:buChar char="q"/>
            </a:pPr>
            <a:r xmlns:a="http://schemas.openxmlformats.org/drawingml/2006/main">
              <a:rPr lang="vi" sz="2400">
                <a:latin typeface="Times New Roman" panose="02020603050405020304" pitchFamily="18" charset="0"/>
                <a:cs typeface="Times New Roman" panose="02020603050405020304" pitchFamily="18" charset="0"/>
              </a:rPr>
              <a:t>Design module</a:t>
            </a:r>
          </a:p>
          <a:p>
            <a:pPr xmlns:a="http://schemas.openxmlformats.org/drawingml/2006/main" marL="971550" lvl="1" indent="-51435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Campus (Mạng cơ bản hệ thống)</a:t>
            </a:r>
          </a:p>
          <a:p>
            <a:pPr xmlns:a="http://schemas.openxmlformats.org/drawingml/2006/main" lvl="1" algn="just"/>
            <a:r xmlns:a="http://schemas.openxmlformats.org/drawingml/2006/main">
              <a:rPr lang="vi" sz="2400">
                <a:latin typeface="Times New Roman" panose="02020603050405020304" pitchFamily="18" charset="0"/>
                <a:cs typeface="Times New Roman" panose="02020603050405020304" pitchFamily="18" charset="0"/>
              </a:rPr>
              <a:t>Lớp truy cập:</a:t>
            </a:r>
          </a:p>
          <a:p>
            <a:pPr lvl="1" algn="just"/>
            <a:endParaRPr lang="en-US" sz="2400">
              <a:latin typeface="Times New Roman" panose="02020603050405020304" pitchFamily="18" charset="0"/>
              <a:cs typeface="Times New Roman" panose="02020603050405020304" pitchFamily="18" charset="0"/>
            </a:endParaRPr>
          </a:p>
          <a:p>
            <a:pPr xmlns:a="http://schemas.openxmlformats.org/drawingml/2006/main" marL="800100" lvl="1" indent="-342900" algn="just">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This component cung cấp kết nối đến cái người dùng, IP Phone và Wireless AP, Đồng thời liên kết kết nối với tốc độ cao sẽ giúp SW kết nối đến thành phần Phân phối (vận chuyển).</a:t>
            </a:r>
          </a:p>
          <a:p>
            <a:pPr marL="800100" lvl="1" indent="-342900" algn="just">
              <a:buFont typeface="Courier New" panose="02070309020205020404" pitchFamily="49" charset="0"/>
              <a:buChar char="o"/>
            </a:pPr>
            <a:endParaRPr lang="en-US" sz="2400">
              <a:latin typeface="Times New Roman" panose="02020603050405020304" pitchFamily="18" charset="0"/>
              <a:cs typeface="Times New Roman" panose="02020603050405020304" pitchFamily="18" charset="0"/>
            </a:endParaRPr>
          </a:p>
          <a:p>
            <a:pPr xmlns:a="http://schemas.openxmlformats.org/drawingml/2006/main" marL="800100" lvl="1" indent="-342900" algn="just">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This component is cung cấp quyền truy cập quản lý, Filter, Broadcast, QoS</a:t>
            </a:r>
          </a:p>
          <a:p>
            <a:pPr marL="971550" lvl="1" indent="-51435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sp>
        <p:nvSpPr>
          <p:cNvPr id="5" name="TextBox 4">
            <a:extLst>
              <a:ext uri="{FF2B5EF4-FFF2-40B4-BE49-F238E27FC236}">
                <a16:creationId xmlns:a16="http://schemas.microsoft.com/office/drawing/2014/main" id="{24C732DC-EECA-45AD-BC8A-DC365648ACF6}"/>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Tree>
    <p:extLst>
      <p:ext uri="{BB962C8B-B14F-4D97-AF65-F5344CB8AC3E}">
        <p14:creationId xmlns:p14="http://schemas.microsoft.com/office/powerpoint/2010/main" val="2948858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III: THIẾT KẾ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2308324"/>
          </a:xfrm>
          <a:prstGeom prst="rect">
            <a:avLst/>
          </a:prstGeom>
          <a:noFill/>
        </p:spPr>
        <p:txBody>
          <a:bodyPr wrap="square" rtlCol="0">
            <a:spAutoFit/>
          </a:bodyPr>
          <a:lstStyle/>
          <a:p>
            <a:pPr xmlns:a="http://schemas.openxmlformats.org/drawingml/2006/main" marL="514350" indent="-514350" algn="just">
              <a:buFont typeface="Wingdings" panose="05000000000000000000" pitchFamily="2" charset="2"/>
              <a:buChar char="q"/>
            </a:pPr>
            <a:r xmlns:a="http://schemas.openxmlformats.org/drawingml/2006/main">
              <a:rPr lang="vi" sz="2400">
                <a:latin typeface="Times New Roman" panose="02020603050405020304" pitchFamily="18" charset="0"/>
                <a:cs typeface="Times New Roman" panose="02020603050405020304" pitchFamily="18" charset="0"/>
              </a:rPr>
              <a:t>Design module</a:t>
            </a:r>
          </a:p>
          <a:p>
            <a:pPr xmlns:a="http://schemas.openxmlformats.org/drawingml/2006/main" marL="971550" lvl="1" indent="-51435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Campus (Mạng cơ bản hệ thống)</a:t>
            </a:r>
          </a:p>
          <a:p>
            <a:pPr xmlns:a="http://schemas.openxmlformats.org/drawingml/2006/main" lvl="1" algn="just"/>
            <a:r xmlns:a="http://schemas.openxmlformats.org/drawingml/2006/main">
              <a:rPr lang="vi" sz="2400">
                <a:latin typeface="Times New Roman" panose="02020603050405020304" pitchFamily="18" charset="0"/>
                <a:cs typeface="Times New Roman" panose="02020603050405020304" pitchFamily="18" charset="0"/>
              </a:rPr>
              <a:t>Lớp truy cập:</a:t>
            </a:r>
          </a:p>
          <a:p>
            <a:pPr lvl="1" algn="just"/>
            <a:endParaRPr lang="en-US" sz="2400">
              <a:latin typeface="Times New Roman" panose="02020603050405020304" pitchFamily="18" charset="0"/>
              <a:cs typeface="Times New Roman" panose="02020603050405020304" pitchFamily="18" charset="0"/>
            </a:endParaRPr>
          </a:p>
          <a:p>
            <a:pPr marL="971550" lvl="1" indent="-51435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pic>
        <p:nvPicPr>
          <p:cNvPr id="5" name="Picture 4">
            <a:extLst>
              <a:ext uri="{FF2B5EF4-FFF2-40B4-BE49-F238E27FC236}">
                <a16:creationId xmlns:a16="http://schemas.microsoft.com/office/drawing/2014/main" id="{43B1BFEA-B8DB-4870-A2FC-9F0EBB09BF3E}"/>
              </a:ext>
            </a:extLst>
          </p:cNvPr>
          <p:cNvPicPr>
            <a:picLocks noChangeAspect="1"/>
          </p:cNvPicPr>
          <p:nvPr/>
        </p:nvPicPr>
        <p:blipFill>
          <a:blip r:embed="rId5"/>
          <a:stretch>
            <a:fillRect/>
          </a:stretch>
        </p:blipFill>
        <p:spPr>
          <a:xfrm>
            <a:off x="1447800" y="2744804"/>
            <a:ext cx="5943600" cy="3201120"/>
          </a:xfrm>
          <a:prstGeom prst="rect">
            <a:avLst/>
          </a:prstGeom>
        </p:spPr>
      </p:pic>
      <p:sp>
        <p:nvSpPr>
          <p:cNvPr id="8" name="TextBox 7">
            <a:extLst>
              <a:ext uri="{FF2B5EF4-FFF2-40B4-BE49-F238E27FC236}">
                <a16:creationId xmlns:a16="http://schemas.microsoft.com/office/drawing/2014/main" id="{D39DCE86-CD39-47D9-AC2F-F4B12D0D735F}"/>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Tree>
    <p:extLst>
      <p:ext uri="{BB962C8B-B14F-4D97-AF65-F5344CB8AC3E}">
        <p14:creationId xmlns:p14="http://schemas.microsoft.com/office/powerpoint/2010/main" val="891062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III: THIẾT KẾ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2308324"/>
          </a:xfrm>
          <a:prstGeom prst="rect">
            <a:avLst/>
          </a:prstGeom>
          <a:noFill/>
        </p:spPr>
        <p:txBody>
          <a:bodyPr wrap="square" rtlCol="0">
            <a:spAutoFit/>
          </a:bodyPr>
          <a:lstStyle/>
          <a:p>
            <a:pPr xmlns:a="http://schemas.openxmlformats.org/drawingml/2006/main" marL="514350" indent="-514350" algn="just">
              <a:buFont typeface="Wingdings" panose="05000000000000000000" pitchFamily="2" charset="2"/>
              <a:buChar char="q"/>
            </a:pPr>
            <a:r xmlns:a="http://schemas.openxmlformats.org/drawingml/2006/main">
              <a:rPr lang="vi" sz="2400">
                <a:latin typeface="Times New Roman" panose="02020603050405020304" pitchFamily="18" charset="0"/>
                <a:cs typeface="Times New Roman" panose="02020603050405020304" pitchFamily="18" charset="0"/>
              </a:rPr>
              <a:t>Design module</a:t>
            </a:r>
          </a:p>
          <a:p>
            <a:pPr xmlns:a="http://schemas.openxmlformats.org/drawingml/2006/main" marL="971550" lvl="1" indent="-51435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Campus (Mạng cơ bản hệ thống)</a:t>
            </a:r>
          </a:p>
          <a:p>
            <a:pPr xmlns:a="http://schemas.openxmlformats.org/drawingml/2006/main" lvl="1" algn="just"/>
            <a:r xmlns:a="http://schemas.openxmlformats.org/drawingml/2006/main">
              <a:rPr lang="vi" sz="2400">
                <a:latin typeface="Times New Roman" panose="02020603050405020304" pitchFamily="18" charset="0"/>
                <a:cs typeface="Times New Roman" panose="02020603050405020304" pitchFamily="18" charset="0"/>
              </a:rPr>
              <a:t>Lớp truy cập:</a:t>
            </a:r>
          </a:p>
          <a:p>
            <a:pPr lvl="1" algn="just"/>
            <a:endParaRPr lang="en-US" sz="2400">
              <a:latin typeface="Times New Roman" panose="02020603050405020304" pitchFamily="18" charset="0"/>
              <a:cs typeface="Times New Roman" panose="02020603050405020304" pitchFamily="18" charset="0"/>
            </a:endParaRPr>
          </a:p>
          <a:p>
            <a:pPr marL="971550" lvl="1" indent="-51435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pic>
        <p:nvPicPr>
          <p:cNvPr id="5" name="Picture 4">
            <a:extLst>
              <a:ext uri="{FF2B5EF4-FFF2-40B4-BE49-F238E27FC236}">
                <a16:creationId xmlns:a16="http://schemas.microsoft.com/office/drawing/2014/main" id="{F69E22C5-5415-4786-A0A4-75FB127EF656}"/>
              </a:ext>
            </a:extLst>
          </p:cNvPr>
          <p:cNvPicPr>
            <a:picLocks noChangeAspect="1"/>
          </p:cNvPicPr>
          <p:nvPr/>
        </p:nvPicPr>
        <p:blipFill>
          <a:blip r:embed="rId5"/>
          <a:stretch>
            <a:fillRect/>
          </a:stretch>
        </p:blipFill>
        <p:spPr>
          <a:xfrm>
            <a:off x="1558244" y="2888724"/>
            <a:ext cx="3490913" cy="3476026"/>
          </a:xfrm>
          <a:prstGeom prst="rect">
            <a:avLst/>
          </a:prstGeom>
        </p:spPr>
      </p:pic>
      <p:sp>
        <p:nvSpPr>
          <p:cNvPr id="8" name="TextBox 7">
            <a:extLst>
              <a:ext uri="{FF2B5EF4-FFF2-40B4-BE49-F238E27FC236}">
                <a16:creationId xmlns:a16="http://schemas.microsoft.com/office/drawing/2014/main" id="{04DFC059-B8D1-437F-8CEB-70DE1CA2DEE6}"/>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Tree>
    <p:extLst>
      <p:ext uri="{BB962C8B-B14F-4D97-AF65-F5344CB8AC3E}">
        <p14:creationId xmlns:p14="http://schemas.microsoft.com/office/powerpoint/2010/main" val="1120171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III: THIẾT KẾ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5262979"/>
          </a:xfrm>
          <a:prstGeom prst="rect">
            <a:avLst/>
          </a:prstGeom>
          <a:noFill/>
        </p:spPr>
        <p:txBody>
          <a:bodyPr wrap="square" rtlCol="0">
            <a:spAutoFit/>
          </a:bodyPr>
          <a:lstStyle/>
          <a:p>
            <a:pPr xmlns:a="http://schemas.openxmlformats.org/drawingml/2006/main" marL="514350" indent="-514350" algn="just">
              <a:buFont typeface="Wingdings" panose="05000000000000000000" pitchFamily="2" charset="2"/>
              <a:buChar char="q"/>
            </a:pPr>
            <a:r xmlns:a="http://schemas.openxmlformats.org/drawingml/2006/main">
              <a:rPr lang="vi" sz="2400">
                <a:latin typeface="Times New Roman" panose="02020603050405020304" pitchFamily="18" charset="0"/>
                <a:cs typeface="Times New Roman" panose="02020603050405020304" pitchFamily="18" charset="0"/>
              </a:rPr>
              <a:t>Design module</a:t>
            </a:r>
          </a:p>
          <a:p>
            <a:pPr xmlns:a="http://schemas.openxmlformats.org/drawingml/2006/main" marL="971550" lvl="1" indent="-51435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Campus (Mạng cơ bản hệ thống)</a:t>
            </a:r>
          </a:p>
          <a:p>
            <a:pPr xmlns:a="http://schemas.openxmlformats.org/drawingml/2006/main" lvl="1" algn="just"/>
            <a:r xmlns:a="http://schemas.openxmlformats.org/drawingml/2006/main">
              <a:rPr lang="vi" sz="2400">
                <a:latin typeface="Times New Roman" panose="02020603050405020304" pitchFamily="18" charset="0"/>
                <a:cs typeface="Times New Roman" panose="02020603050405020304" pitchFamily="18" charset="0"/>
              </a:rPr>
              <a:t>Lớp phân phối:</a:t>
            </a:r>
          </a:p>
          <a:p>
            <a:pPr xmlns:a="http://schemas.openxmlformats.org/drawingml/2006/main" lvl="1" algn="just"/>
            <a:r xmlns:a="http://schemas.openxmlformats.org/drawingml/2006/main">
              <a:rPr lang="vi" sz="2400">
                <a:latin typeface="Times New Roman" panose="02020603050405020304" pitchFamily="18" charset="0"/>
                <a:cs typeface="Times New Roman" panose="02020603050405020304" pitchFamily="18" charset="0"/>
              </a:rPr>
              <a:t> </a:t>
            </a:r>
          </a:p>
          <a:p>
            <a:pPr xmlns:a="http://schemas.openxmlformats.org/drawingml/2006/main" marL="971550" lvl="1" indent="-514350" algn="just">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This section is connect to the Switch Access in the room, tòa nhà cung cấp kết nối từ Access đến Core thông qua các bộ định tuyến, switch L3</a:t>
            </a:r>
          </a:p>
          <a:p>
            <a:pPr xmlns:a="http://schemas.openxmlformats.org/drawingml/2006/main" marL="971550" lvl="1" indent="-514350" algn="just">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This khu vực đảm bảo việc định tuyến, QoS, Access Manager, bảo mật, hiệu năng…</a:t>
            </a:r>
          </a:p>
          <a:p>
            <a:pPr xmlns:a="http://schemas.openxmlformats.org/drawingml/2006/main" marL="971550" lvl="1" indent="-514350" algn="just">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Có dự phòng tính toán và cân bằng tải được kiến nghị ở tầng này</a:t>
            </a:r>
          </a:p>
          <a:p>
            <a:pPr marL="971550" lvl="1" indent="-514350" algn="just">
              <a:buFont typeface="Courier New" panose="02070309020205020404" pitchFamily="49" charset="0"/>
              <a:buChar char="o"/>
            </a:pPr>
            <a:endParaRPr lang="en-US" sz="240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sp>
        <p:nvSpPr>
          <p:cNvPr id="5" name="TextBox 4">
            <a:extLst>
              <a:ext uri="{FF2B5EF4-FFF2-40B4-BE49-F238E27FC236}">
                <a16:creationId xmlns:a16="http://schemas.microsoft.com/office/drawing/2014/main" id="{4083ED49-A1E1-48B0-A90D-943A9838F496}"/>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Tree>
    <p:extLst>
      <p:ext uri="{BB962C8B-B14F-4D97-AF65-F5344CB8AC3E}">
        <p14:creationId xmlns:p14="http://schemas.microsoft.com/office/powerpoint/2010/main" val="1473429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III: THIẾT KẾ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2308324"/>
          </a:xfrm>
          <a:prstGeom prst="rect">
            <a:avLst/>
          </a:prstGeom>
          <a:noFill/>
        </p:spPr>
        <p:txBody>
          <a:bodyPr wrap="square" rtlCol="0">
            <a:spAutoFit/>
          </a:bodyPr>
          <a:lstStyle/>
          <a:p>
            <a:pPr xmlns:a="http://schemas.openxmlformats.org/drawingml/2006/main" marL="514350" indent="-514350" algn="just">
              <a:buFont typeface="Wingdings" panose="05000000000000000000" pitchFamily="2" charset="2"/>
              <a:buChar char="q"/>
            </a:pPr>
            <a:r xmlns:a="http://schemas.openxmlformats.org/drawingml/2006/main">
              <a:rPr lang="vi" sz="2400">
                <a:latin typeface="Times New Roman" panose="02020603050405020304" pitchFamily="18" charset="0"/>
                <a:cs typeface="Times New Roman" panose="02020603050405020304" pitchFamily="18" charset="0"/>
              </a:rPr>
              <a:t>Design module</a:t>
            </a:r>
          </a:p>
          <a:p>
            <a:pPr xmlns:a="http://schemas.openxmlformats.org/drawingml/2006/main" marL="971550" lvl="1" indent="-51435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Campus (Mạng cơ bản hệ thống)</a:t>
            </a:r>
          </a:p>
          <a:p>
            <a:pPr xmlns:a="http://schemas.openxmlformats.org/drawingml/2006/main" lvl="1" algn="just"/>
            <a:r xmlns:a="http://schemas.openxmlformats.org/drawingml/2006/main">
              <a:rPr lang="vi" sz="2400">
                <a:latin typeface="Times New Roman" panose="02020603050405020304" pitchFamily="18" charset="0"/>
                <a:cs typeface="Times New Roman" panose="02020603050405020304" pitchFamily="18" charset="0"/>
              </a:rPr>
              <a:t>Lớp phân phối:</a:t>
            </a:r>
          </a:p>
          <a:p>
            <a:pPr xmlns:a="http://schemas.openxmlformats.org/drawingml/2006/main" lvl="1" algn="just"/>
            <a:r xmlns:a="http://schemas.openxmlformats.org/drawingml/2006/main">
              <a:rPr lang="vi" sz="2400">
                <a:latin typeface="Times New Roman" panose="02020603050405020304" pitchFamily="18" charset="0"/>
                <a:cs typeface="Times New Roman" panose="02020603050405020304" pitchFamily="18" charset="0"/>
              </a:rPr>
              <a:t> </a:t>
            </a:r>
          </a:p>
          <a:p>
            <a:pPr marL="971550" lvl="1" indent="-514350" algn="just">
              <a:buFont typeface="Courier New" panose="02070309020205020404" pitchFamily="49" charset="0"/>
              <a:buChar char="o"/>
            </a:pPr>
            <a:endParaRPr lang="en-US" sz="240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pic>
        <p:nvPicPr>
          <p:cNvPr id="5" name="Picture 4">
            <a:extLst>
              <a:ext uri="{FF2B5EF4-FFF2-40B4-BE49-F238E27FC236}">
                <a16:creationId xmlns:a16="http://schemas.microsoft.com/office/drawing/2014/main" id="{C3EE0764-DF37-407B-8BD1-07B574E29B17}"/>
              </a:ext>
            </a:extLst>
          </p:cNvPr>
          <p:cNvPicPr>
            <a:picLocks noChangeAspect="1"/>
          </p:cNvPicPr>
          <p:nvPr/>
        </p:nvPicPr>
        <p:blipFill>
          <a:blip r:embed="rId5"/>
          <a:stretch>
            <a:fillRect/>
          </a:stretch>
        </p:blipFill>
        <p:spPr>
          <a:xfrm>
            <a:off x="1533524" y="2696713"/>
            <a:ext cx="5705475" cy="3307357"/>
          </a:xfrm>
          <a:prstGeom prst="rect">
            <a:avLst/>
          </a:prstGeom>
        </p:spPr>
      </p:pic>
      <p:sp>
        <p:nvSpPr>
          <p:cNvPr id="8" name="TextBox 7">
            <a:extLst>
              <a:ext uri="{FF2B5EF4-FFF2-40B4-BE49-F238E27FC236}">
                <a16:creationId xmlns:a16="http://schemas.microsoft.com/office/drawing/2014/main" id="{0255B8ED-D7FF-48A4-92BD-908A8A36542B}"/>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Tree>
    <p:extLst>
      <p:ext uri="{BB962C8B-B14F-4D97-AF65-F5344CB8AC3E}">
        <p14:creationId xmlns:p14="http://schemas.microsoft.com/office/powerpoint/2010/main" val="2857799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III: THIẾT KẾ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2308324"/>
          </a:xfrm>
          <a:prstGeom prst="rect">
            <a:avLst/>
          </a:prstGeom>
          <a:noFill/>
        </p:spPr>
        <p:txBody>
          <a:bodyPr wrap="square" rtlCol="0">
            <a:spAutoFit/>
          </a:bodyPr>
          <a:lstStyle/>
          <a:p>
            <a:pPr xmlns:a="http://schemas.openxmlformats.org/drawingml/2006/main" marL="514350" indent="-514350" algn="just">
              <a:buFont typeface="Wingdings" panose="05000000000000000000" pitchFamily="2" charset="2"/>
              <a:buChar char="q"/>
            </a:pPr>
            <a:r xmlns:a="http://schemas.openxmlformats.org/drawingml/2006/main">
              <a:rPr lang="vi" sz="2400">
                <a:latin typeface="Times New Roman" panose="02020603050405020304" pitchFamily="18" charset="0"/>
                <a:cs typeface="Times New Roman" panose="02020603050405020304" pitchFamily="18" charset="0"/>
              </a:rPr>
              <a:t>Design module</a:t>
            </a:r>
          </a:p>
          <a:p>
            <a:pPr xmlns:a="http://schemas.openxmlformats.org/drawingml/2006/main" marL="971550" lvl="1" indent="-51435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Campus (Mạng cơ bản hệ thống)</a:t>
            </a:r>
          </a:p>
          <a:p>
            <a:pPr xmlns:a="http://schemas.openxmlformats.org/drawingml/2006/main" lvl="1" algn="just"/>
            <a:r xmlns:a="http://schemas.openxmlformats.org/drawingml/2006/main">
              <a:rPr lang="vi" sz="2400">
                <a:latin typeface="Times New Roman" panose="02020603050405020304" pitchFamily="18" charset="0"/>
                <a:cs typeface="Times New Roman" panose="02020603050405020304" pitchFamily="18" charset="0"/>
              </a:rPr>
              <a:t>Lớp phân phối:</a:t>
            </a:r>
          </a:p>
          <a:p>
            <a:pPr xmlns:a="http://schemas.openxmlformats.org/drawingml/2006/main" lvl="1" algn="just"/>
            <a:r xmlns:a="http://schemas.openxmlformats.org/drawingml/2006/main">
              <a:rPr lang="vi" sz="2400">
                <a:latin typeface="Times New Roman" panose="02020603050405020304" pitchFamily="18" charset="0"/>
                <a:cs typeface="Times New Roman" panose="02020603050405020304" pitchFamily="18" charset="0"/>
              </a:rPr>
              <a:t> </a:t>
            </a:r>
          </a:p>
          <a:p>
            <a:pPr marL="971550" lvl="1" indent="-514350" algn="just">
              <a:buFont typeface="Courier New" panose="02070309020205020404" pitchFamily="49" charset="0"/>
              <a:buChar char="o"/>
            </a:pPr>
            <a:endParaRPr lang="en-US" sz="240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pic>
        <p:nvPicPr>
          <p:cNvPr id="7" name="Picture 6">
            <a:extLst>
              <a:ext uri="{FF2B5EF4-FFF2-40B4-BE49-F238E27FC236}">
                <a16:creationId xmlns:a16="http://schemas.microsoft.com/office/drawing/2014/main" id="{D67D9ED7-F07D-4C86-9BD7-48ACCDD4FF44}"/>
              </a:ext>
            </a:extLst>
          </p:cNvPr>
          <p:cNvPicPr>
            <a:picLocks noChangeAspect="1"/>
          </p:cNvPicPr>
          <p:nvPr/>
        </p:nvPicPr>
        <p:blipFill>
          <a:blip r:embed="rId5"/>
          <a:stretch>
            <a:fillRect/>
          </a:stretch>
        </p:blipFill>
        <p:spPr>
          <a:xfrm>
            <a:off x="1447800" y="2743200"/>
            <a:ext cx="3429000" cy="3504695"/>
          </a:xfrm>
          <a:prstGeom prst="rect">
            <a:avLst/>
          </a:prstGeom>
        </p:spPr>
      </p:pic>
      <p:sp>
        <p:nvSpPr>
          <p:cNvPr id="5" name="TextBox 4">
            <a:extLst>
              <a:ext uri="{FF2B5EF4-FFF2-40B4-BE49-F238E27FC236}">
                <a16:creationId xmlns:a16="http://schemas.microsoft.com/office/drawing/2014/main" id="{2E972068-1303-4534-92DA-1D9E6FB68BED}"/>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Tree>
    <p:extLst>
      <p:ext uri="{BB962C8B-B14F-4D97-AF65-F5344CB8AC3E}">
        <p14:creationId xmlns:p14="http://schemas.microsoft.com/office/powerpoint/2010/main" val="3153796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III: THIẾT KẾ (2)</a:t>
            </a:r>
          </a:p>
        </p:txBody>
      </p:sp>
      <p:sp>
        <p:nvSpPr>
          <p:cNvPr id="4" name="TextBox 3">
            <a:extLst>
              <a:ext uri="{FF2B5EF4-FFF2-40B4-BE49-F238E27FC236}">
                <a16:creationId xmlns:a16="http://schemas.microsoft.com/office/drawing/2014/main" id="{9E225242-2A33-40E5-9DA4-47D68327AC1D}"/>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
        <p:nvSpPr>
          <p:cNvPr id="6" name="TextBox 5">
            <a:extLst>
              <a:ext uri="{FF2B5EF4-FFF2-40B4-BE49-F238E27FC236}">
                <a16:creationId xmlns:a16="http://schemas.microsoft.com/office/drawing/2014/main" id="{737990E1-8567-455E-9C98-5C5081D5FB79}"/>
              </a:ext>
            </a:extLst>
          </p:cNvPr>
          <p:cNvSpPr txBox="1"/>
          <p:nvPr/>
        </p:nvSpPr>
        <p:spPr>
          <a:xfrm>
            <a:off x="1144814" y="1655334"/>
            <a:ext cx="6854371" cy="830997"/>
          </a:xfrm>
          <a:prstGeom prst="rect">
            <a:avLst/>
          </a:prstGeom>
          <a:noFill/>
        </p:spPr>
        <p:txBody>
          <a:bodyPr wrap="square" rtlCol="0">
            <a:spAutoFit/>
          </a:bodyPr>
          <a:lstStyle/>
          <a:p>
            <a:pPr xmlns:a="http://schemas.openxmlformats.org/drawingml/2006/main" marL="514350" indent="-514350">
              <a:buFont typeface="Wingdings" panose="05000000000000000000" pitchFamily="2" charset="2"/>
              <a:buChar char="q"/>
            </a:pPr>
            <a:r xmlns:a="http://schemas.openxmlformats.org/drawingml/2006/main">
              <a:rPr lang="vi" sz="2400">
                <a:latin typeface="Times New Roman" panose="02020603050405020304" pitchFamily="18" charset="0"/>
                <a:cs typeface="Times New Roman" panose="02020603050405020304" pitchFamily="18" charset="0"/>
              </a:rPr>
              <a:t>Định nghĩa của Cisco về một tiêu chuẩn luận văn hình (mạng logic)</a:t>
            </a:r>
          </a:p>
        </p:txBody>
      </p:sp>
      <p:pic>
        <p:nvPicPr>
          <p:cNvPr id="3" name="Picture 2">
            <a:extLst>
              <a:ext uri="{FF2B5EF4-FFF2-40B4-BE49-F238E27FC236}">
                <a16:creationId xmlns:a16="http://schemas.microsoft.com/office/drawing/2014/main" id="{313B5B79-864E-429F-A802-9E7D7957AD94}"/>
              </a:ext>
            </a:extLst>
          </p:cNvPr>
          <p:cNvPicPr>
            <a:picLocks noChangeAspect="1"/>
          </p:cNvPicPr>
          <p:nvPr/>
        </p:nvPicPr>
        <p:blipFill>
          <a:blip r:embed="rId3"/>
          <a:stretch>
            <a:fillRect/>
          </a:stretch>
        </p:blipFill>
        <p:spPr>
          <a:xfrm>
            <a:off x="1295400" y="2748081"/>
            <a:ext cx="6703785" cy="2966920"/>
          </a:xfrm>
          <a:prstGeom prst="rect">
            <a:avLst/>
          </a:prstGeom>
        </p:spPr>
      </p:pic>
      <p:cxnSp>
        <p:nvCxnSpPr>
          <p:cNvPr id="10" name="Straight Connector 9">
            <a:hlinkClick r:id="rId4" action="ppaction://hlinksldjump"/>
            <a:extLst>
              <a:ext uri="{FF2B5EF4-FFF2-40B4-BE49-F238E27FC236}">
                <a16:creationId xmlns:a16="http://schemas.microsoft.com/office/drawing/2014/main" id="{DA4A0CC5-2C5B-42C7-A7F9-E3D0F27DF34F}"/>
              </a:ext>
            </a:extLst>
          </p:cNvPr>
          <p:cNvCxnSpPr/>
          <p:nvPr/>
        </p:nvCxnSpPr>
        <p:spPr>
          <a:xfrm>
            <a:off x="2667000" y="45720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hlinkClick r:id="rId5" action="ppaction://hlinksldjump"/>
            <a:extLst>
              <a:ext uri="{FF2B5EF4-FFF2-40B4-BE49-F238E27FC236}">
                <a16:creationId xmlns:a16="http://schemas.microsoft.com/office/drawing/2014/main" id="{C90702D0-A1C0-43CC-9734-B89E35399C4E}"/>
              </a:ext>
            </a:extLst>
          </p:cNvPr>
          <p:cNvCxnSpPr/>
          <p:nvPr/>
        </p:nvCxnSpPr>
        <p:spPr>
          <a:xfrm>
            <a:off x="1524000" y="5334000"/>
            <a:ext cx="76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hlinkClick r:id="rId6" action="ppaction://hlinksldjump"/>
            <a:extLst>
              <a:ext uri="{FF2B5EF4-FFF2-40B4-BE49-F238E27FC236}">
                <a16:creationId xmlns:a16="http://schemas.microsoft.com/office/drawing/2014/main" id="{F0FFDED3-91AF-4DA0-9176-0B8C3B8A6837}"/>
              </a:ext>
            </a:extLst>
          </p:cNvPr>
          <p:cNvCxnSpPr/>
          <p:nvPr/>
        </p:nvCxnSpPr>
        <p:spPr>
          <a:xfrm>
            <a:off x="1676400" y="3810000"/>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hlinkClick r:id="rId7" action="ppaction://hlinksldjump"/>
            <a:extLst>
              <a:ext uri="{FF2B5EF4-FFF2-40B4-BE49-F238E27FC236}">
                <a16:creationId xmlns:a16="http://schemas.microsoft.com/office/drawing/2014/main" id="{EEB4A5A3-3609-4214-A6E3-C9AA0748B16A}"/>
              </a:ext>
            </a:extLst>
          </p:cNvPr>
          <p:cNvCxnSpPr/>
          <p:nvPr/>
        </p:nvCxnSpPr>
        <p:spPr>
          <a:xfrm>
            <a:off x="1524000" y="3124200"/>
            <a:ext cx="76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hlinkClick r:id="rId8" action="ppaction://hlinksldjump"/>
            <a:extLst>
              <a:ext uri="{FF2B5EF4-FFF2-40B4-BE49-F238E27FC236}">
                <a16:creationId xmlns:a16="http://schemas.microsoft.com/office/drawing/2014/main" id="{ABCBEDC1-69AA-43AF-A0EE-2D5BE8B1DB62}"/>
              </a:ext>
            </a:extLst>
          </p:cNvPr>
          <p:cNvCxnSpPr/>
          <p:nvPr/>
        </p:nvCxnSpPr>
        <p:spPr>
          <a:xfrm>
            <a:off x="4038600" y="3429000"/>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hlinkClick r:id="rId9" action="ppaction://hlinksldjump"/>
            <a:extLst>
              <a:ext uri="{FF2B5EF4-FFF2-40B4-BE49-F238E27FC236}">
                <a16:creationId xmlns:a16="http://schemas.microsoft.com/office/drawing/2014/main" id="{F4809867-A6C0-408B-ACCE-A594837898B6}"/>
              </a:ext>
            </a:extLst>
          </p:cNvPr>
          <p:cNvCxnSpPr/>
          <p:nvPr/>
        </p:nvCxnSpPr>
        <p:spPr>
          <a:xfrm>
            <a:off x="4114800" y="41910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hlinkClick r:id="rId10" action="ppaction://hlinksldjump"/>
            <a:extLst>
              <a:ext uri="{FF2B5EF4-FFF2-40B4-BE49-F238E27FC236}">
                <a16:creationId xmlns:a16="http://schemas.microsoft.com/office/drawing/2014/main" id="{B90206B4-8564-4A55-B39E-D13C129E52C0}"/>
              </a:ext>
            </a:extLst>
          </p:cNvPr>
          <p:cNvCxnSpPr/>
          <p:nvPr/>
        </p:nvCxnSpPr>
        <p:spPr>
          <a:xfrm>
            <a:off x="4038600" y="4876800"/>
            <a:ext cx="76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hlinkClick r:id="rId11" action="ppaction://hlinksldjump"/>
            <a:extLst>
              <a:ext uri="{FF2B5EF4-FFF2-40B4-BE49-F238E27FC236}">
                <a16:creationId xmlns:a16="http://schemas.microsoft.com/office/drawing/2014/main" id="{77890340-7947-4630-80BC-7483E961059C}"/>
              </a:ext>
            </a:extLst>
          </p:cNvPr>
          <p:cNvCxnSpPr/>
          <p:nvPr/>
        </p:nvCxnSpPr>
        <p:spPr>
          <a:xfrm>
            <a:off x="7010400" y="3429000"/>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hlinkClick r:id="rId12" action="ppaction://hlinksldjump"/>
            <a:extLst>
              <a:ext uri="{FF2B5EF4-FFF2-40B4-BE49-F238E27FC236}">
                <a16:creationId xmlns:a16="http://schemas.microsoft.com/office/drawing/2014/main" id="{C3D5FA89-10FE-46BE-B031-8129983EDC04}"/>
              </a:ext>
            </a:extLst>
          </p:cNvPr>
          <p:cNvCxnSpPr/>
          <p:nvPr/>
        </p:nvCxnSpPr>
        <p:spPr>
          <a:xfrm>
            <a:off x="6934200" y="4114800"/>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hlinkClick r:id="rId13" action="ppaction://hlinksldjump"/>
            <a:extLst>
              <a:ext uri="{FF2B5EF4-FFF2-40B4-BE49-F238E27FC236}">
                <a16:creationId xmlns:a16="http://schemas.microsoft.com/office/drawing/2014/main" id="{DDC66AA4-28B0-496B-AB13-730950CE74C4}"/>
              </a:ext>
            </a:extLst>
          </p:cNvPr>
          <p:cNvCxnSpPr/>
          <p:nvPr/>
        </p:nvCxnSpPr>
        <p:spPr>
          <a:xfrm>
            <a:off x="4038600" y="5562600"/>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hlinkClick r:id="rId14" action="ppaction://hlinksldjump"/>
            <a:extLst>
              <a:ext uri="{FF2B5EF4-FFF2-40B4-BE49-F238E27FC236}">
                <a16:creationId xmlns:a16="http://schemas.microsoft.com/office/drawing/2014/main" id="{CF783BD6-193C-45E1-A284-70BEE7C9EA9E}"/>
              </a:ext>
            </a:extLst>
          </p:cNvPr>
          <p:cNvCxnSpPr/>
          <p:nvPr/>
        </p:nvCxnSpPr>
        <p:spPr>
          <a:xfrm>
            <a:off x="6934200" y="5562600"/>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hlinkClick r:id="rId15" action="ppaction://hlinksldjump"/>
            <a:extLst>
              <a:ext uri="{FF2B5EF4-FFF2-40B4-BE49-F238E27FC236}">
                <a16:creationId xmlns:a16="http://schemas.microsoft.com/office/drawing/2014/main" id="{FFAA1F95-820E-4444-B741-A1E8EE700857}"/>
              </a:ext>
            </a:extLst>
          </p:cNvPr>
          <p:cNvCxnSpPr/>
          <p:nvPr/>
        </p:nvCxnSpPr>
        <p:spPr>
          <a:xfrm>
            <a:off x="7010400" y="4876800"/>
            <a:ext cx="5334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6124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III: THIẾT KẾ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4893647"/>
          </a:xfrm>
          <a:prstGeom prst="rect">
            <a:avLst/>
          </a:prstGeom>
          <a:noFill/>
        </p:spPr>
        <p:txBody>
          <a:bodyPr wrap="square" rtlCol="0">
            <a:spAutoFit/>
          </a:bodyPr>
          <a:lstStyle/>
          <a:p>
            <a:pPr xmlns:a="http://schemas.openxmlformats.org/drawingml/2006/main" marL="514350" indent="-514350" algn="just">
              <a:buFont typeface="Wingdings" panose="05000000000000000000" pitchFamily="2" charset="2"/>
              <a:buChar char="q"/>
            </a:pPr>
            <a:r xmlns:a="http://schemas.openxmlformats.org/drawingml/2006/main">
              <a:rPr lang="vi" sz="2400">
                <a:latin typeface="Times New Roman" panose="02020603050405020304" pitchFamily="18" charset="0"/>
                <a:cs typeface="Times New Roman" panose="02020603050405020304" pitchFamily="18" charset="0"/>
              </a:rPr>
              <a:t>Design module</a:t>
            </a:r>
          </a:p>
          <a:p>
            <a:pPr xmlns:a="http://schemas.openxmlformats.org/drawingml/2006/main" marL="971550" lvl="1" indent="-51435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Campus (Mạng cơ bản hệ thống)</a:t>
            </a:r>
          </a:p>
          <a:p>
            <a:pPr xmlns:a="http://schemas.openxmlformats.org/drawingml/2006/main" lvl="1" algn="just"/>
            <a:r xmlns:a="http://schemas.openxmlformats.org/drawingml/2006/main">
              <a:rPr lang="vi" sz="2400">
                <a:latin typeface="Times New Roman" panose="02020603050405020304" pitchFamily="18" charset="0"/>
                <a:cs typeface="Times New Roman" panose="02020603050405020304" pitchFamily="18" charset="0"/>
              </a:rPr>
              <a:t>Lớp lõi:</a:t>
            </a:r>
          </a:p>
          <a:p>
            <a:pPr lvl="1" algn="just"/>
            <a:endParaRPr lang="en-US" sz="2400">
              <a:latin typeface="Times New Roman" panose="02020603050405020304" pitchFamily="18" charset="0"/>
              <a:cs typeface="Times New Roman" panose="02020603050405020304" pitchFamily="18" charset="0"/>
            </a:endParaRPr>
          </a:p>
          <a:p>
            <a:pPr xmlns:a="http://schemas.openxmlformats.org/drawingml/2006/main" marL="971550" lvl="1" indent="-514350" algn="just">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This phần help Access, Core connection to Data Center, quản lý mạng, edge.</a:t>
            </a:r>
          </a:p>
          <a:p>
            <a:pPr xmlns:a="http://schemas.openxmlformats.org/drawingml/2006/main" marL="971550" lvl="1" indent="-514350" algn="just">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Bảo mật dự phòng, đường truyền chất lượng, máy chủ vận hành tốt trả lời được thiết bị số bên dưới</a:t>
            </a:r>
          </a:p>
          <a:p>
            <a:pPr xmlns:a="http://schemas.openxmlformats.org/drawingml/2006/main" marL="971550" lvl="1" indent="-514350" algn="just">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Bảo mật và QoS là các yếu tố được quan tâm đến các phần này</a:t>
            </a:r>
          </a:p>
          <a:p>
            <a:pPr marL="971550" lvl="1" indent="-514350" algn="just">
              <a:buFont typeface="Courier New" panose="02070309020205020404" pitchFamily="49" charset="0"/>
              <a:buChar char="o"/>
            </a:pPr>
            <a:endParaRPr lang="en-US" sz="240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sp>
        <p:nvSpPr>
          <p:cNvPr id="5" name="TextBox 4">
            <a:extLst>
              <a:ext uri="{FF2B5EF4-FFF2-40B4-BE49-F238E27FC236}">
                <a16:creationId xmlns:a16="http://schemas.microsoft.com/office/drawing/2014/main" id="{EED4978E-2627-49E7-BEF1-0082851CA070}"/>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Tree>
    <p:extLst>
      <p:ext uri="{BB962C8B-B14F-4D97-AF65-F5344CB8AC3E}">
        <p14:creationId xmlns:p14="http://schemas.microsoft.com/office/powerpoint/2010/main" val="25408208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III: THIẾT KẾ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2308324"/>
          </a:xfrm>
          <a:prstGeom prst="rect">
            <a:avLst/>
          </a:prstGeom>
          <a:noFill/>
        </p:spPr>
        <p:txBody>
          <a:bodyPr wrap="square" rtlCol="0">
            <a:spAutoFit/>
          </a:bodyPr>
          <a:lstStyle/>
          <a:p>
            <a:pPr xmlns:a="http://schemas.openxmlformats.org/drawingml/2006/main" marL="514350" indent="-514350" algn="just">
              <a:buFont typeface="Wingdings" panose="05000000000000000000" pitchFamily="2" charset="2"/>
              <a:buChar char="q"/>
            </a:pPr>
            <a:r xmlns:a="http://schemas.openxmlformats.org/drawingml/2006/main">
              <a:rPr lang="vi" sz="2400">
                <a:latin typeface="Times New Roman" panose="02020603050405020304" pitchFamily="18" charset="0"/>
                <a:cs typeface="Times New Roman" panose="02020603050405020304" pitchFamily="18" charset="0"/>
              </a:rPr>
              <a:t>Design module</a:t>
            </a:r>
          </a:p>
          <a:p>
            <a:pPr xmlns:a="http://schemas.openxmlformats.org/drawingml/2006/main" marL="971550" lvl="1" indent="-51435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Campus (Mạng cơ bản hệ thống)</a:t>
            </a:r>
          </a:p>
          <a:p>
            <a:pPr xmlns:a="http://schemas.openxmlformats.org/drawingml/2006/main" lvl="1" algn="just"/>
            <a:r xmlns:a="http://schemas.openxmlformats.org/drawingml/2006/main">
              <a:rPr lang="vi" sz="2400">
                <a:latin typeface="Times New Roman" panose="02020603050405020304" pitchFamily="18" charset="0"/>
                <a:cs typeface="Times New Roman" panose="02020603050405020304" pitchFamily="18" charset="0"/>
              </a:rPr>
              <a:t>Lớp lõi:</a:t>
            </a:r>
          </a:p>
          <a:p>
            <a:pPr lvl="1" algn="just"/>
            <a:endParaRPr lang="en-US" sz="2400">
              <a:latin typeface="Times New Roman" panose="02020603050405020304" pitchFamily="18" charset="0"/>
              <a:cs typeface="Times New Roman" panose="02020603050405020304" pitchFamily="18" charset="0"/>
            </a:endParaRPr>
          </a:p>
          <a:p>
            <a:pPr marL="971550" lvl="1" indent="-514350" algn="just">
              <a:buFont typeface="Courier New" panose="02070309020205020404" pitchFamily="49" charset="0"/>
              <a:buChar char="o"/>
            </a:pPr>
            <a:endParaRPr lang="en-US" sz="240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pic>
        <p:nvPicPr>
          <p:cNvPr id="5" name="Picture 4">
            <a:extLst>
              <a:ext uri="{FF2B5EF4-FFF2-40B4-BE49-F238E27FC236}">
                <a16:creationId xmlns:a16="http://schemas.microsoft.com/office/drawing/2014/main" id="{987F783F-5730-4CC1-9921-D3848B1755EC}"/>
              </a:ext>
            </a:extLst>
          </p:cNvPr>
          <p:cNvPicPr>
            <a:picLocks noChangeAspect="1"/>
          </p:cNvPicPr>
          <p:nvPr/>
        </p:nvPicPr>
        <p:blipFill>
          <a:blip r:embed="rId5"/>
          <a:stretch>
            <a:fillRect/>
          </a:stretch>
        </p:blipFill>
        <p:spPr>
          <a:xfrm>
            <a:off x="1486807" y="2757248"/>
            <a:ext cx="6480534" cy="2805351"/>
          </a:xfrm>
          <a:prstGeom prst="rect">
            <a:avLst/>
          </a:prstGeom>
        </p:spPr>
      </p:pic>
      <p:sp>
        <p:nvSpPr>
          <p:cNvPr id="8" name="TextBox 7">
            <a:extLst>
              <a:ext uri="{FF2B5EF4-FFF2-40B4-BE49-F238E27FC236}">
                <a16:creationId xmlns:a16="http://schemas.microsoft.com/office/drawing/2014/main" id="{DFDBD8DF-2B69-4273-B959-AC5B58DF3F00}"/>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Tree>
    <p:extLst>
      <p:ext uri="{BB962C8B-B14F-4D97-AF65-F5344CB8AC3E}">
        <p14:creationId xmlns:p14="http://schemas.microsoft.com/office/powerpoint/2010/main" val="29968656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III: THIẾT KẾ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2308324"/>
          </a:xfrm>
          <a:prstGeom prst="rect">
            <a:avLst/>
          </a:prstGeom>
          <a:noFill/>
        </p:spPr>
        <p:txBody>
          <a:bodyPr wrap="square" rtlCol="0">
            <a:spAutoFit/>
          </a:bodyPr>
          <a:lstStyle/>
          <a:p>
            <a:pPr xmlns:a="http://schemas.openxmlformats.org/drawingml/2006/main" marL="514350" indent="-514350" algn="just">
              <a:buFont typeface="Wingdings" panose="05000000000000000000" pitchFamily="2" charset="2"/>
              <a:buChar char="q"/>
            </a:pPr>
            <a:r xmlns:a="http://schemas.openxmlformats.org/drawingml/2006/main">
              <a:rPr lang="vi" sz="2400">
                <a:latin typeface="Times New Roman" panose="02020603050405020304" pitchFamily="18" charset="0"/>
                <a:cs typeface="Times New Roman" panose="02020603050405020304" pitchFamily="18" charset="0"/>
              </a:rPr>
              <a:t>Design module</a:t>
            </a:r>
          </a:p>
          <a:p>
            <a:pPr xmlns:a="http://schemas.openxmlformats.org/drawingml/2006/main" marL="971550" lvl="1" indent="-51435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Campus (Mạng cơ bản hệ thống)</a:t>
            </a:r>
          </a:p>
          <a:p>
            <a:pPr xmlns:a="http://schemas.openxmlformats.org/drawingml/2006/main" lvl="1" algn="just"/>
            <a:r xmlns:a="http://schemas.openxmlformats.org/drawingml/2006/main">
              <a:rPr lang="vi" sz="2400">
                <a:latin typeface="Times New Roman" panose="02020603050405020304" pitchFamily="18" charset="0"/>
                <a:cs typeface="Times New Roman" panose="02020603050405020304" pitchFamily="18" charset="0"/>
              </a:rPr>
              <a:t>Lớp lõi:</a:t>
            </a:r>
          </a:p>
          <a:p>
            <a:pPr lvl="1" algn="just"/>
            <a:endParaRPr lang="en-US" sz="2400">
              <a:latin typeface="Times New Roman" panose="02020603050405020304" pitchFamily="18" charset="0"/>
              <a:cs typeface="Times New Roman" panose="02020603050405020304" pitchFamily="18" charset="0"/>
            </a:endParaRPr>
          </a:p>
          <a:p>
            <a:pPr marL="971550" lvl="1" indent="-514350" algn="just">
              <a:buFont typeface="Courier New" panose="02070309020205020404" pitchFamily="49" charset="0"/>
              <a:buChar char="o"/>
            </a:pPr>
            <a:endParaRPr lang="en-US" sz="240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pic>
        <p:nvPicPr>
          <p:cNvPr id="7" name="Picture 6">
            <a:extLst>
              <a:ext uri="{FF2B5EF4-FFF2-40B4-BE49-F238E27FC236}">
                <a16:creationId xmlns:a16="http://schemas.microsoft.com/office/drawing/2014/main" id="{2E7A6A2F-3D81-49C6-B428-C7D72A8A046A}"/>
              </a:ext>
            </a:extLst>
          </p:cNvPr>
          <p:cNvPicPr>
            <a:picLocks noChangeAspect="1"/>
          </p:cNvPicPr>
          <p:nvPr/>
        </p:nvPicPr>
        <p:blipFill>
          <a:blip r:embed="rId5"/>
          <a:stretch>
            <a:fillRect/>
          </a:stretch>
        </p:blipFill>
        <p:spPr>
          <a:xfrm>
            <a:off x="1524000" y="2769204"/>
            <a:ext cx="4419600" cy="3577403"/>
          </a:xfrm>
          <a:prstGeom prst="rect">
            <a:avLst/>
          </a:prstGeom>
        </p:spPr>
      </p:pic>
      <p:sp>
        <p:nvSpPr>
          <p:cNvPr id="5" name="TextBox 4">
            <a:extLst>
              <a:ext uri="{FF2B5EF4-FFF2-40B4-BE49-F238E27FC236}">
                <a16:creationId xmlns:a16="http://schemas.microsoft.com/office/drawing/2014/main" id="{FBC5D0AD-E6C5-46CE-AD86-429F9A5438EE}"/>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Tree>
    <p:extLst>
      <p:ext uri="{BB962C8B-B14F-4D97-AF65-F5344CB8AC3E}">
        <p14:creationId xmlns:p14="http://schemas.microsoft.com/office/powerpoint/2010/main" val="10092239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III: THIẾT KẾ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3416320"/>
          </a:xfrm>
          <a:prstGeom prst="rect">
            <a:avLst/>
          </a:prstGeom>
          <a:noFill/>
        </p:spPr>
        <p:txBody>
          <a:bodyPr wrap="square" rtlCol="0">
            <a:spAutoFit/>
          </a:bodyPr>
          <a:lstStyle/>
          <a:p>
            <a:pPr xmlns:a="http://schemas.openxmlformats.org/drawingml/2006/main" marL="514350" indent="-514350" algn="just">
              <a:buFont typeface="Wingdings" panose="05000000000000000000" pitchFamily="2" charset="2"/>
              <a:buChar char="q"/>
            </a:pPr>
            <a:r xmlns:a="http://schemas.openxmlformats.org/drawingml/2006/main">
              <a:rPr lang="vi" sz="2400">
                <a:latin typeface="Times New Roman" panose="02020603050405020304" pitchFamily="18" charset="0"/>
                <a:cs typeface="Times New Roman" panose="02020603050405020304" pitchFamily="18" charset="0"/>
              </a:rPr>
              <a:t>Design module</a:t>
            </a:r>
          </a:p>
          <a:p>
            <a:pPr xmlns:a="http://schemas.openxmlformats.org/drawingml/2006/main" marL="971550" lvl="1" indent="-51435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Campus (Mạng cơ bản hệ thống)</a:t>
            </a:r>
          </a:p>
          <a:p>
            <a:pPr xmlns:a="http://schemas.openxmlformats.org/drawingml/2006/main" lvl="1" algn="just"/>
            <a:r xmlns:a="http://schemas.openxmlformats.org/drawingml/2006/main">
              <a:rPr lang="vi" sz="2400">
                <a:latin typeface="Times New Roman" panose="02020603050405020304" pitchFamily="18" charset="0"/>
                <a:cs typeface="Times New Roman" panose="02020603050405020304" pitchFamily="18" charset="0"/>
              </a:rPr>
              <a:t>Cụm máy chủ:</a:t>
            </a:r>
          </a:p>
          <a:p>
            <a:pPr lvl="1" algn="just"/>
            <a:endParaRPr lang="en-US" sz="2400">
              <a:latin typeface="Times New Roman" panose="02020603050405020304" pitchFamily="18" charset="0"/>
              <a:cs typeface="Times New Roman" panose="02020603050405020304" pitchFamily="18" charset="0"/>
            </a:endParaRPr>
          </a:p>
          <a:p>
            <a:pPr xmlns:a="http://schemas.openxmlformats.org/drawingml/2006/main" marL="971550" lvl="1" indent="-514350" algn="just">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Chứa các server service cho hệ thống doanh nghiệp</a:t>
            </a:r>
          </a:p>
          <a:p>
            <a:pPr xmlns:a="http://schemas.openxmlformats.org/drawingml/2006/main" marL="971550" lvl="1" indent="-514350" algn="just">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Bảo mật toàn dữ liệu, sao lưu, an toàn bảo mật, hoạt động 24/24…</a:t>
            </a: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sp>
        <p:nvSpPr>
          <p:cNvPr id="5" name="TextBox 4">
            <a:extLst>
              <a:ext uri="{FF2B5EF4-FFF2-40B4-BE49-F238E27FC236}">
                <a16:creationId xmlns:a16="http://schemas.microsoft.com/office/drawing/2014/main" id="{2B68CBBE-ED52-4C93-9643-08529648A6D8}"/>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Tree>
    <p:extLst>
      <p:ext uri="{BB962C8B-B14F-4D97-AF65-F5344CB8AC3E}">
        <p14:creationId xmlns:p14="http://schemas.microsoft.com/office/powerpoint/2010/main" val="10049551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III: THIẾT KẾ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3416320"/>
          </a:xfrm>
          <a:prstGeom prst="rect">
            <a:avLst/>
          </a:prstGeom>
          <a:noFill/>
        </p:spPr>
        <p:txBody>
          <a:bodyPr wrap="square" rtlCol="0">
            <a:spAutoFit/>
          </a:bodyPr>
          <a:lstStyle/>
          <a:p>
            <a:pPr xmlns:a="http://schemas.openxmlformats.org/drawingml/2006/main" marL="514350" indent="-514350" algn="just">
              <a:buFont typeface="Wingdings" panose="05000000000000000000" pitchFamily="2" charset="2"/>
              <a:buChar char="q"/>
            </a:pPr>
            <a:r xmlns:a="http://schemas.openxmlformats.org/drawingml/2006/main">
              <a:rPr lang="vi" sz="2400">
                <a:latin typeface="Times New Roman" panose="02020603050405020304" pitchFamily="18" charset="0"/>
                <a:cs typeface="Times New Roman" panose="02020603050405020304" pitchFamily="18" charset="0"/>
              </a:rPr>
              <a:t>Design module</a:t>
            </a:r>
          </a:p>
          <a:p>
            <a:pPr xmlns:a="http://schemas.openxmlformats.org/drawingml/2006/main" marL="971550" lvl="1" indent="-51435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Campus (Mạng cơ bản hệ thống)</a:t>
            </a:r>
          </a:p>
          <a:p>
            <a:pPr xmlns:a="http://schemas.openxmlformats.org/drawingml/2006/main" lvl="1" algn="just"/>
            <a:r xmlns:a="http://schemas.openxmlformats.org/drawingml/2006/main">
              <a:rPr lang="vi" sz="2400">
                <a:latin typeface="Times New Roman" panose="02020603050405020304" pitchFamily="18" charset="0"/>
                <a:cs typeface="Times New Roman" panose="02020603050405020304" pitchFamily="18" charset="0"/>
              </a:rPr>
              <a:t>Cụm máy chủ:</a:t>
            </a:r>
          </a:p>
          <a:p>
            <a:pPr lvl="1" algn="just"/>
            <a:endParaRPr lang="en-US" sz="2400">
              <a:latin typeface="Times New Roman" panose="02020603050405020304" pitchFamily="18" charset="0"/>
              <a:cs typeface="Times New Roman" panose="02020603050405020304" pitchFamily="18" charset="0"/>
            </a:endParaRPr>
          </a:p>
          <a:p>
            <a:pPr xmlns:a="http://schemas.openxmlformats.org/drawingml/2006/main" marL="971550" lvl="1" indent="-514350" algn="just">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Chứa các server service cho hệ thống doanh nghiệp</a:t>
            </a:r>
          </a:p>
          <a:p>
            <a:pPr xmlns:a="http://schemas.openxmlformats.org/drawingml/2006/main" marL="971550" lvl="1" indent="-514350" algn="just">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Bảo mật toàn dữ liệu, sao lưu, an toàn bảo mật, hoạt động 24/24…</a:t>
            </a: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sp>
        <p:nvSpPr>
          <p:cNvPr id="5" name="TextBox 4">
            <a:extLst>
              <a:ext uri="{FF2B5EF4-FFF2-40B4-BE49-F238E27FC236}">
                <a16:creationId xmlns:a16="http://schemas.microsoft.com/office/drawing/2014/main" id="{2B68CBBE-ED52-4C93-9643-08529648A6D8}"/>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Tree>
    <p:extLst>
      <p:ext uri="{BB962C8B-B14F-4D97-AF65-F5344CB8AC3E}">
        <p14:creationId xmlns:p14="http://schemas.microsoft.com/office/powerpoint/2010/main" val="34971745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III: THIẾT KẾ (2)</a:t>
            </a:r>
          </a:p>
        </p:txBody>
      </p:sp>
      <p:sp>
        <p:nvSpPr>
          <p:cNvPr id="5" name="TextBox 4">
            <a:extLst>
              <a:ext uri="{FF2B5EF4-FFF2-40B4-BE49-F238E27FC236}">
                <a16:creationId xmlns:a16="http://schemas.microsoft.com/office/drawing/2014/main" id="{2B68CBBE-ED52-4C93-9643-08529648A6D8}"/>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pic>
        <p:nvPicPr>
          <p:cNvPr id="4" name="Picture 3">
            <a:extLst>
              <a:ext uri="{FF2B5EF4-FFF2-40B4-BE49-F238E27FC236}">
                <a16:creationId xmlns:a16="http://schemas.microsoft.com/office/drawing/2014/main" id="{F4FF3D55-14D4-4EE0-BBA4-4BDA7D1EB0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856" y="1623168"/>
            <a:ext cx="6543861" cy="4244232"/>
          </a:xfrm>
          <a:prstGeom prst="rect">
            <a:avLst/>
          </a:prstGeom>
        </p:spPr>
      </p:pic>
    </p:spTree>
    <p:extLst>
      <p:ext uri="{BB962C8B-B14F-4D97-AF65-F5344CB8AC3E}">
        <p14:creationId xmlns:p14="http://schemas.microsoft.com/office/powerpoint/2010/main" val="11998322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III: THIẾT KẾ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1938992"/>
          </a:xfrm>
          <a:prstGeom prst="rect">
            <a:avLst/>
          </a:prstGeom>
          <a:noFill/>
        </p:spPr>
        <p:txBody>
          <a:bodyPr wrap="square" rtlCol="0">
            <a:spAutoFit/>
          </a:bodyPr>
          <a:lstStyle/>
          <a:p>
            <a:pPr xmlns:a="http://schemas.openxmlformats.org/drawingml/2006/main" marL="514350" indent="-514350" algn="just">
              <a:buFont typeface="Wingdings" panose="05000000000000000000" pitchFamily="2" charset="2"/>
              <a:buChar char="q"/>
            </a:pPr>
            <a:r xmlns:a="http://schemas.openxmlformats.org/drawingml/2006/main">
              <a:rPr lang="vi" sz="2400">
                <a:latin typeface="Times New Roman" panose="02020603050405020304" pitchFamily="18" charset="0"/>
                <a:cs typeface="Times New Roman" panose="02020603050405020304" pitchFamily="18" charset="0"/>
              </a:rPr>
              <a:t>Design module</a:t>
            </a:r>
          </a:p>
          <a:p>
            <a:pPr xmlns:a="http://schemas.openxmlformats.org/drawingml/2006/main" marL="971550" lvl="1" indent="-51435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Campus (Mạng cơ bản hệ thống)</a:t>
            </a:r>
          </a:p>
          <a:p>
            <a:pPr xmlns:a="http://schemas.openxmlformats.org/drawingml/2006/main" lvl="1" algn="just"/>
            <a:r xmlns:a="http://schemas.openxmlformats.org/drawingml/2006/main">
              <a:rPr lang="vi" sz="2400">
                <a:latin typeface="Times New Roman" panose="02020603050405020304" pitchFamily="18" charset="0"/>
                <a:cs typeface="Times New Roman" panose="02020603050405020304" pitchFamily="18" charset="0"/>
              </a:rPr>
              <a:t>Cụm máy chủ:</a:t>
            </a:r>
          </a:p>
          <a:p>
            <a:pPr lvl="1" algn="just"/>
            <a:endParaRPr lang="en-US" sz="2400">
              <a:latin typeface="Times New Roman" panose="02020603050405020304" pitchFamily="18" charset="0"/>
              <a:cs typeface="Times New Roman" panose="02020603050405020304" pitchFamily="18" charset="0"/>
            </a:endParaRPr>
          </a:p>
          <a:p>
            <a:pPr lvl="1" algn="just"/>
            <a:endParaRPr lang="en-US" sz="24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pic>
        <p:nvPicPr>
          <p:cNvPr id="5" name="Picture 4">
            <a:extLst>
              <a:ext uri="{FF2B5EF4-FFF2-40B4-BE49-F238E27FC236}">
                <a16:creationId xmlns:a16="http://schemas.microsoft.com/office/drawing/2014/main" id="{069859C5-D01A-4710-9AA3-B78E52103C9B}"/>
              </a:ext>
            </a:extLst>
          </p:cNvPr>
          <p:cNvPicPr>
            <a:picLocks noChangeAspect="1"/>
          </p:cNvPicPr>
          <p:nvPr/>
        </p:nvPicPr>
        <p:blipFill>
          <a:blip r:embed="rId5"/>
          <a:stretch>
            <a:fillRect/>
          </a:stretch>
        </p:blipFill>
        <p:spPr>
          <a:xfrm>
            <a:off x="1481137" y="2743200"/>
            <a:ext cx="3793269" cy="3886200"/>
          </a:xfrm>
          <a:prstGeom prst="rect">
            <a:avLst/>
          </a:prstGeom>
        </p:spPr>
      </p:pic>
      <p:sp>
        <p:nvSpPr>
          <p:cNvPr id="8" name="TextBox 7">
            <a:extLst>
              <a:ext uri="{FF2B5EF4-FFF2-40B4-BE49-F238E27FC236}">
                <a16:creationId xmlns:a16="http://schemas.microsoft.com/office/drawing/2014/main" id="{B9997EFA-4125-4613-872A-DFFDBB83D031}"/>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Tree>
    <p:extLst>
      <p:ext uri="{BB962C8B-B14F-4D97-AF65-F5344CB8AC3E}">
        <p14:creationId xmlns:p14="http://schemas.microsoft.com/office/powerpoint/2010/main" val="24721710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III: THIẾT KẾ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2616101"/>
          </a:xfrm>
          <a:prstGeom prst="rect">
            <a:avLst/>
          </a:prstGeom>
          <a:noFill/>
        </p:spPr>
        <p:txBody>
          <a:bodyPr wrap="square" rtlCol="0">
            <a:spAutoFit/>
          </a:bodyPr>
          <a:lstStyle/>
          <a:p>
            <a:pPr xmlns:a="http://schemas.openxmlformats.org/drawingml/2006/main" marL="514350" indent="-514350" algn="just">
              <a:buFont typeface="Wingdings" panose="05000000000000000000" pitchFamily="2" charset="2"/>
              <a:buChar char="q"/>
            </a:pPr>
            <a:r xmlns:a="http://schemas.openxmlformats.org/drawingml/2006/main">
              <a:rPr lang="vi" sz="2400">
                <a:latin typeface="Times New Roman" panose="02020603050405020304" pitchFamily="18" charset="0"/>
                <a:cs typeface="Times New Roman" panose="02020603050405020304" pitchFamily="18" charset="0"/>
              </a:rPr>
              <a:t>Design module</a:t>
            </a:r>
          </a:p>
          <a:p>
            <a:pPr xmlns:a="http://schemas.openxmlformats.org/drawingml/2006/main" marL="971550" lvl="1" indent="-51435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Enterprise Edge </a:t>
            </a:r>
            <a:r xmlns:a="http://schemas.openxmlformats.org/drawingml/2006/main">
              <a:rPr lang="vi" sz="2000" i="1">
                <a:latin typeface="Times New Roman" panose="02020603050405020304" pitchFamily="18" charset="0"/>
                <a:cs typeface="Times New Roman" panose="02020603050405020304" pitchFamily="18" charset="0"/>
              </a:rPr>
              <a:t>(Các thành phần còn lại bên trong hệ thống giúp đỡ trong liên kết với bên ngoài toàn cầu hệ thống)</a:t>
            </a:r>
          </a:p>
          <a:p>
            <a:pPr xmlns:a="http://schemas.openxmlformats.org/drawingml/2006/main" lvl="1" algn="just"/>
            <a:r xmlns:a="http://schemas.openxmlformats.org/drawingml/2006/main">
              <a:rPr lang="vi" sz="2400">
                <a:latin typeface="Times New Roman" panose="02020603050405020304" pitchFamily="18" charset="0"/>
                <a:cs typeface="Times New Roman" panose="02020603050405020304" pitchFamily="18" charset="0"/>
              </a:rPr>
              <a:t>Thương mại điện tử</a:t>
            </a:r>
          </a:p>
          <a:p>
            <a:pPr xmlns:a="http://schemas.openxmlformats.org/drawingml/2006/main" marL="800100" lvl="1" indent="-342900" algn="just">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Máy chủ web và ứng dụng</a:t>
            </a:r>
          </a:p>
          <a:p>
            <a:pPr xmlns:a="http://schemas.openxmlformats.org/drawingml/2006/main" marL="800100" lvl="1" indent="-342900" algn="just">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Máy chủ cơ sở dữ liệu Chứa ứng dụng và thông tin giao dịch.</a:t>
            </a: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sp>
        <p:nvSpPr>
          <p:cNvPr id="9" name="TextBox 8">
            <a:extLst>
              <a:ext uri="{FF2B5EF4-FFF2-40B4-BE49-F238E27FC236}">
                <a16:creationId xmlns:a16="http://schemas.microsoft.com/office/drawing/2014/main" id="{D43BF1C3-7884-4174-A73E-C72449CAA7BF}"/>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Tree>
    <p:extLst>
      <p:ext uri="{BB962C8B-B14F-4D97-AF65-F5344CB8AC3E}">
        <p14:creationId xmlns:p14="http://schemas.microsoft.com/office/powerpoint/2010/main" val="9692364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III: THIẾT KẾ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2985433"/>
          </a:xfrm>
          <a:prstGeom prst="rect">
            <a:avLst/>
          </a:prstGeom>
          <a:noFill/>
        </p:spPr>
        <p:txBody>
          <a:bodyPr wrap="square" rtlCol="0">
            <a:spAutoFit/>
          </a:bodyPr>
          <a:lstStyle/>
          <a:p>
            <a:pPr xmlns:a="http://schemas.openxmlformats.org/drawingml/2006/main" marL="514350" indent="-514350" algn="just">
              <a:buFont typeface="Wingdings" panose="05000000000000000000" pitchFamily="2" charset="2"/>
              <a:buChar char="q"/>
            </a:pPr>
            <a:r xmlns:a="http://schemas.openxmlformats.org/drawingml/2006/main">
              <a:rPr lang="vi" sz="2400">
                <a:latin typeface="Times New Roman" panose="02020603050405020304" pitchFamily="18" charset="0"/>
                <a:cs typeface="Times New Roman" panose="02020603050405020304" pitchFamily="18" charset="0"/>
              </a:rPr>
              <a:t>Design module</a:t>
            </a:r>
          </a:p>
          <a:p>
            <a:pPr xmlns:a="http://schemas.openxmlformats.org/drawingml/2006/main" marL="971550" lvl="1" indent="-51435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Enterprise Edge </a:t>
            </a:r>
            <a:r xmlns:a="http://schemas.openxmlformats.org/drawingml/2006/main">
              <a:rPr lang="vi" sz="2000" i="1">
                <a:latin typeface="Times New Roman" panose="02020603050405020304" pitchFamily="18" charset="0"/>
                <a:cs typeface="Times New Roman" panose="02020603050405020304" pitchFamily="18" charset="0"/>
              </a:rPr>
              <a:t>(Các thành phần còn lại bên trong hệ thống giúp đỡ trong liên kết với bên ngoài toàn cầu hệ thống)</a:t>
            </a:r>
          </a:p>
          <a:p>
            <a:pPr xmlns:a="http://schemas.openxmlformats.org/drawingml/2006/main" lvl="1" algn="just"/>
            <a:r xmlns:a="http://schemas.openxmlformats.org/drawingml/2006/main">
              <a:rPr lang="vi" sz="2400">
                <a:latin typeface="Times New Roman" panose="02020603050405020304" pitchFamily="18" charset="0"/>
                <a:cs typeface="Times New Roman" panose="02020603050405020304" pitchFamily="18" charset="0"/>
              </a:rPr>
              <a:t>Thương mại điện tử</a:t>
            </a:r>
          </a:p>
          <a:p>
            <a:pPr xmlns:a="http://schemas.openxmlformats.org/drawingml/2006/main" marL="800100" lvl="1" indent="-342900" algn="just">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Tường lửa và bộ định tuyến tường lửa: Quản lý kiểm tra truy cập từ bên ngoài</a:t>
            </a:r>
          </a:p>
          <a:p>
            <a:pPr xmlns:a="http://schemas.openxmlformats.org/drawingml/2006/main" marL="800100" lvl="1" indent="-342900" algn="just">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Hệ thống ngăn chặn xâm nhập mạng (IPS)</a:t>
            </a:r>
          </a:p>
          <a:p>
            <a:pPr xmlns:a="http://schemas.openxmlformats.org/drawingml/2006/main" marL="800100" lvl="1" indent="-342900" algn="just">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Công tắc đa lớp với mô-đun IPS</a:t>
            </a: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sp>
        <p:nvSpPr>
          <p:cNvPr id="5" name="TextBox 4">
            <a:extLst>
              <a:ext uri="{FF2B5EF4-FFF2-40B4-BE49-F238E27FC236}">
                <a16:creationId xmlns:a16="http://schemas.microsoft.com/office/drawing/2014/main" id="{4F5BCB50-8240-45A5-AE3A-3C0A0D01A172}"/>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Tree>
    <p:extLst>
      <p:ext uri="{BB962C8B-B14F-4D97-AF65-F5344CB8AC3E}">
        <p14:creationId xmlns:p14="http://schemas.microsoft.com/office/powerpoint/2010/main" val="41277807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III: THIẾT KẾ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461665"/>
          </a:xfrm>
          <a:prstGeom prst="rect">
            <a:avLst/>
          </a:prstGeom>
          <a:noFill/>
        </p:spPr>
        <p:txBody>
          <a:bodyPr wrap="square" rtlCol="0">
            <a:spAutoFit/>
          </a:bodyPr>
          <a:lstStyle/>
          <a:p>
            <a:pPr xmlns:a="http://schemas.openxmlformats.org/drawingml/2006/main" marL="514350" indent="-514350" algn="just">
              <a:buFont typeface="Wingdings" panose="05000000000000000000" pitchFamily="2" charset="2"/>
              <a:buChar char="q"/>
            </a:pPr>
            <a:r xmlns:a="http://schemas.openxmlformats.org/drawingml/2006/main">
              <a:rPr lang="vi" sz="2400">
                <a:latin typeface="Times New Roman" panose="02020603050405020304" pitchFamily="18" charset="0"/>
                <a:cs typeface="Times New Roman" panose="02020603050405020304" pitchFamily="18" charset="0"/>
              </a:rPr>
              <a:t>Design module</a:t>
            </a: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pic>
        <p:nvPicPr>
          <p:cNvPr id="7" name="Picture 6">
            <a:extLst>
              <a:ext uri="{FF2B5EF4-FFF2-40B4-BE49-F238E27FC236}">
                <a16:creationId xmlns:a16="http://schemas.microsoft.com/office/drawing/2014/main" id="{FCCE998D-990F-4191-8D00-47DC611E5F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2100" y="2037041"/>
            <a:ext cx="6019800" cy="3830360"/>
          </a:xfrm>
          <a:prstGeom prst="rect">
            <a:avLst/>
          </a:prstGeom>
        </p:spPr>
      </p:pic>
      <p:sp>
        <p:nvSpPr>
          <p:cNvPr id="9" name="TextBox 8">
            <a:extLst>
              <a:ext uri="{FF2B5EF4-FFF2-40B4-BE49-F238E27FC236}">
                <a16:creationId xmlns:a16="http://schemas.microsoft.com/office/drawing/2014/main" id="{965A8D28-82A8-4DB0-884A-535925DC2E3E}"/>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Tree>
    <p:extLst>
      <p:ext uri="{BB962C8B-B14F-4D97-AF65-F5344CB8AC3E}">
        <p14:creationId xmlns:p14="http://schemas.microsoft.com/office/powerpoint/2010/main" val="1706892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7990E1-8567-455E-9C98-5C5081D5FB79}"/>
              </a:ext>
            </a:extLst>
          </p:cNvPr>
          <p:cNvSpPr txBox="1"/>
          <p:nvPr/>
        </p:nvSpPr>
        <p:spPr>
          <a:xfrm>
            <a:off x="1144814" y="1655334"/>
            <a:ext cx="7465786" cy="2585323"/>
          </a:xfrm>
          <a:prstGeom prst="rect">
            <a:avLst/>
          </a:prstGeom>
          <a:noFill/>
        </p:spPr>
        <p:txBody>
          <a:bodyPr wrap="square" rtlCol="0">
            <a:spAutoFit/>
          </a:bodyPr>
          <a:lstStyle/>
          <a:p>
            <a:pPr xmlns:a="http://schemas.openxmlformats.org/drawingml/2006/main" marL="514350" indent="-514350">
              <a:buFont typeface="Wingdings" panose="05000000000000000000" pitchFamily="2" charset="2"/>
              <a:buChar char="q"/>
            </a:pPr>
            <a:r xmlns:a="http://schemas.openxmlformats.org/drawingml/2006/main">
              <a:rPr lang="vi" sz="3000">
                <a:latin typeface="Times New Roman" panose="02020603050405020304" pitchFamily="18" charset="0"/>
                <a:cs typeface="Times New Roman" panose="02020603050405020304" pitchFamily="18" charset="0"/>
              </a:rPr>
              <a:t>Cốt lõi:</a:t>
            </a:r>
          </a:p>
          <a:p>
            <a:pPr xmlns:a="http://schemas.openxmlformats.org/drawingml/2006/main" marL="914400" lvl="1" indent="-457200">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Liên kết các thành phần lại với nhau</a:t>
            </a:r>
          </a:p>
          <a:p>
            <a:pPr xmlns:a="http://schemas.openxmlformats.org/drawingml/2006/main" marL="914400" lvl="1" indent="-457200">
              <a:lnSpc>
                <a:spcPct val="150000"/>
              </a:lnSpc>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Tầng hầm sở hữu của lớp 2 và lớp 3</a:t>
            </a:r>
          </a:p>
          <a:p>
            <a:pPr xmlns:a="http://schemas.openxmlformats.org/drawingml/2006/main" marL="914400" lvl="1" indent="-457200">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Tin cậy bảo mật, dự phòng tính toán và dễ dàng mở rộng khả năng</a:t>
            </a:r>
          </a:p>
          <a:p>
            <a:pPr marL="914400" lvl="1" indent="-457200">
              <a:buFont typeface="Courier New" panose="02070309020205020404" pitchFamily="49" charset="0"/>
              <a:buChar char="o"/>
            </a:pPr>
            <a:endParaRPr lang="en-US" sz="24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6248400" y="5029200"/>
            <a:ext cx="1598385" cy="707403"/>
          </a:xfrm>
          <a:prstGeom prst="rect">
            <a:avLst/>
          </a:prstGeom>
        </p:spPr>
      </p:pic>
      <p:sp>
        <p:nvSpPr>
          <p:cNvPr id="8" name="Title 1">
            <a:extLst>
              <a:ext uri="{FF2B5EF4-FFF2-40B4-BE49-F238E27FC236}">
                <a16:creationId xmlns:a16="http://schemas.microsoft.com/office/drawing/2014/main" id="{D9591FE3-D0AB-4898-B252-C3042B68090A}"/>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xmlns:a="http://schemas.openxmlformats.org/drawingml/2006/main">
              <a:rPr lang="vi" sz="2000" b="1">
                <a:latin typeface="Times New Roman" panose="02020603050405020304" pitchFamily="18" charset="0"/>
                <a:cs typeface="Times New Roman" panose="02020603050405020304" pitchFamily="18" charset="0"/>
              </a:rPr>
              <a:t>CHƯƠNG III: THIẾT KẾ (2)</a:t>
            </a:r>
          </a:p>
        </p:txBody>
      </p:sp>
      <p:sp>
        <p:nvSpPr>
          <p:cNvPr id="10" name="TextBox 9">
            <a:extLst>
              <a:ext uri="{FF2B5EF4-FFF2-40B4-BE49-F238E27FC236}">
                <a16:creationId xmlns:a16="http://schemas.microsoft.com/office/drawing/2014/main" id="{F3CCCB6B-1D6A-40F5-A778-F244DC53339E}"/>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Tree>
    <p:extLst>
      <p:ext uri="{BB962C8B-B14F-4D97-AF65-F5344CB8AC3E}">
        <p14:creationId xmlns:p14="http://schemas.microsoft.com/office/powerpoint/2010/main" val="21268471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III: THIẾT KẾ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2616101"/>
          </a:xfrm>
          <a:prstGeom prst="rect">
            <a:avLst/>
          </a:prstGeom>
          <a:noFill/>
        </p:spPr>
        <p:txBody>
          <a:bodyPr wrap="square" rtlCol="0">
            <a:spAutoFit/>
          </a:bodyPr>
          <a:lstStyle/>
          <a:p>
            <a:pPr xmlns:a="http://schemas.openxmlformats.org/drawingml/2006/main" marL="514350" indent="-514350" algn="just">
              <a:buFont typeface="Wingdings" panose="05000000000000000000" pitchFamily="2" charset="2"/>
              <a:buChar char="q"/>
            </a:pPr>
            <a:r xmlns:a="http://schemas.openxmlformats.org/drawingml/2006/main">
              <a:rPr lang="vi" sz="2400">
                <a:latin typeface="Times New Roman" panose="02020603050405020304" pitchFamily="18" charset="0"/>
                <a:cs typeface="Times New Roman" panose="02020603050405020304" pitchFamily="18" charset="0"/>
              </a:rPr>
              <a:t>Design module</a:t>
            </a:r>
          </a:p>
          <a:p>
            <a:pPr xmlns:a="http://schemas.openxmlformats.org/drawingml/2006/main" marL="971550" lvl="1" indent="-51435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Enterprise Edge </a:t>
            </a:r>
            <a:r xmlns:a="http://schemas.openxmlformats.org/drawingml/2006/main">
              <a:rPr lang="vi" sz="2000" i="1">
                <a:latin typeface="Times New Roman" panose="02020603050405020304" pitchFamily="18" charset="0"/>
                <a:cs typeface="Times New Roman" panose="02020603050405020304" pitchFamily="18" charset="0"/>
              </a:rPr>
              <a:t>(Các thành phần còn lại bên trong hệ thống giúp đỡ trong liên kết với bên ngoài toàn cầu hệ thống)</a:t>
            </a:r>
          </a:p>
          <a:p>
            <a:pPr xmlns:a="http://schemas.openxmlformats.org/drawingml/2006/main" lvl="1" algn="just"/>
            <a:r xmlns:a="http://schemas.openxmlformats.org/drawingml/2006/main">
              <a:rPr lang="vi" sz="2400">
                <a:latin typeface="Times New Roman" panose="02020603050405020304" pitchFamily="18" charset="0"/>
                <a:cs typeface="Times New Roman" panose="02020603050405020304" pitchFamily="18" charset="0"/>
              </a:rPr>
              <a:t>Thương mại điện tử</a:t>
            </a:r>
          </a:p>
          <a:p>
            <a:pPr lvl="1" algn="just"/>
            <a:endParaRPr lang="en-US" sz="2400">
              <a:latin typeface="Times New Roman" panose="02020603050405020304" pitchFamily="18" charset="0"/>
              <a:cs typeface="Times New Roman" panose="02020603050405020304" pitchFamily="18" charset="0"/>
            </a:endParaRPr>
          </a:p>
          <a:p>
            <a:pPr marL="971550" lvl="1" indent="-51435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9D109B4-49B9-483A-A5BB-CF12697664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8428" y="3037314"/>
            <a:ext cx="5257865" cy="3046988"/>
          </a:xfrm>
          <a:prstGeom prst="rect">
            <a:avLst/>
          </a:prstGeom>
        </p:spPr>
      </p:pic>
      <p:sp>
        <p:nvSpPr>
          <p:cNvPr id="3" name="TextBox 2">
            <a:extLst>
              <a:ext uri="{FF2B5EF4-FFF2-40B4-BE49-F238E27FC236}">
                <a16:creationId xmlns:a16="http://schemas.microsoft.com/office/drawing/2014/main" id="{B991A264-FB1B-40FD-A428-ADEC016A05DE}"/>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Tree>
    <p:extLst>
      <p:ext uri="{BB962C8B-B14F-4D97-AF65-F5344CB8AC3E}">
        <p14:creationId xmlns:p14="http://schemas.microsoft.com/office/powerpoint/2010/main" val="3369550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III: THIẾT KẾ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2616101"/>
          </a:xfrm>
          <a:prstGeom prst="rect">
            <a:avLst/>
          </a:prstGeom>
          <a:noFill/>
        </p:spPr>
        <p:txBody>
          <a:bodyPr wrap="square" rtlCol="0">
            <a:spAutoFit/>
          </a:bodyPr>
          <a:lstStyle/>
          <a:p>
            <a:pPr xmlns:a="http://schemas.openxmlformats.org/drawingml/2006/main" marL="514350" indent="-514350" algn="just">
              <a:buFont typeface="Wingdings" panose="05000000000000000000" pitchFamily="2" charset="2"/>
              <a:buChar char="q"/>
            </a:pPr>
            <a:r xmlns:a="http://schemas.openxmlformats.org/drawingml/2006/main">
              <a:rPr lang="vi" sz="2400">
                <a:latin typeface="Times New Roman" panose="02020603050405020304" pitchFamily="18" charset="0"/>
                <a:cs typeface="Times New Roman" panose="02020603050405020304" pitchFamily="18" charset="0"/>
              </a:rPr>
              <a:t>Design module</a:t>
            </a:r>
          </a:p>
          <a:p>
            <a:pPr xmlns:a="http://schemas.openxmlformats.org/drawingml/2006/main" marL="971550" lvl="1" indent="-51435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Enterprise Edge </a:t>
            </a:r>
            <a:r xmlns:a="http://schemas.openxmlformats.org/drawingml/2006/main">
              <a:rPr lang="vi" sz="2000" i="1">
                <a:latin typeface="Times New Roman" panose="02020603050405020304" pitchFamily="18" charset="0"/>
                <a:cs typeface="Times New Roman" panose="02020603050405020304" pitchFamily="18" charset="0"/>
              </a:rPr>
              <a:t>(Các thành phần còn lại bên trong hệ thống giúp đỡ trong liên kết với bên ngoài toàn cầu hệ thống)</a:t>
            </a:r>
          </a:p>
          <a:p>
            <a:pPr xmlns:a="http://schemas.openxmlformats.org/drawingml/2006/main" lvl="1" algn="just"/>
            <a:r xmlns:a="http://schemas.openxmlformats.org/drawingml/2006/main">
              <a:rPr lang="vi" sz="2400">
                <a:latin typeface="Times New Roman" panose="02020603050405020304" pitchFamily="18" charset="0"/>
                <a:cs typeface="Times New Roman" panose="02020603050405020304" pitchFamily="18" charset="0"/>
              </a:rPr>
              <a:t>Thương mại điện tử</a:t>
            </a:r>
          </a:p>
          <a:p>
            <a:pPr lvl="1" algn="just"/>
            <a:endParaRPr lang="en-US" sz="2400">
              <a:latin typeface="Times New Roman" panose="02020603050405020304" pitchFamily="18" charset="0"/>
              <a:cs typeface="Times New Roman" panose="02020603050405020304" pitchFamily="18" charset="0"/>
            </a:endParaRPr>
          </a:p>
          <a:p>
            <a:pPr marL="971550" lvl="1" indent="-51435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D7CA717-030B-4B3E-8F0D-D01D87EDCF00}"/>
              </a:ext>
            </a:extLst>
          </p:cNvPr>
          <p:cNvPicPr>
            <a:picLocks noChangeAspect="1"/>
          </p:cNvPicPr>
          <p:nvPr/>
        </p:nvPicPr>
        <p:blipFill rotWithShape="1">
          <a:blip r:embed="rId3"/>
          <a:srcRect r="1923"/>
          <a:stretch/>
        </p:blipFill>
        <p:spPr>
          <a:xfrm>
            <a:off x="1600200" y="3048000"/>
            <a:ext cx="3886200" cy="3417386"/>
          </a:xfrm>
          <a:prstGeom prst="rect">
            <a:avLst/>
          </a:prstGeom>
        </p:spPr>
      </p:pic>
      <p:sp>
        <p:nvSpPr>
          <p:cNvPr id="5" name="TextBox 4">
            <a:extLst>
              <a:ext uri="{FF2B5EF4-FFF2-40B4-BE49-F238E27FC236}">
                <a16:creationId xmlns:a16="http://schemas.microsoft.com/office/drawing/2014/main" id="{2942283A-EB87-4235-B6FB-39C7FD377C87}"/>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Tree>
    <p:extLst>
      <p:ext uri="{BB962C8B-B14F-4D97-AF65-F5344CB8AC3E}">
        <p14:creationId xmlns:p14="http://schemas.microsoft.com/office/powerpoint/2010/main" val="32023971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III: THIẾT KẾ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3354765"/>
          </a:xfrm>
          <a:prstGeom prst="rect">
            <a:avLst/>
          </a:prstGeom>
          <a:noFill/>
        </p:spPr>
        <p:txBody>
          <a:bodyPr wrap="square" rtlCol="0">
            <a:spAutoFit/>
          </a:bodyPr>
          <a:lstStyle/>
          <a:p>
            <a:pPr xmlns:a="http://schemas.openxmlformats.org/drawingml/2006/main" marL="514350" indent="-514350" algn="just">
              <a:buFont typeface="Wingdings" panose="05000000000000000000" pitchFamily="2" charset="2"/>
              <a:buChar char="q"/>
            </a:pPr>
            <a:r xmlns:a="http://schemas.openxmlformats.org/drawingml/2006/main">
              <a:rPr lang="vi" sz="2400">
                <a:latin typeface="Times New Roman" panose="02020603050405020304" pitchFamily="18" charset="0"/>
                <a:cs typeface="Times New Roman" panose="02020603050405020304" pitchFamily="18" charset="0"/>
              </a:rPr>
              <a:t>Design module</a:t>
            </a:r>
          </a:p>
          <a:p>
            <a:pPr xmlns:a="http://schemas.openxmlformats.org/drawingml/2006/main" marL="971550" lvl="1" indent="-51435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Enterprise Edge </a:t>
            </a:r>
            <a:r xmlns:a="http://schemas.openxmlformats.org/drawingml/2006/main">
              <a:rPr lang="vi" sz="2000" i="1">
                <a:latin typeface="Times New Roman" panose="02020603050405020304" pitchFamily="18" charset="0"/>
                <a:cs typeface="Times New Roman" panose="02020603050405020304" pitchFamily="18" charset="0"/>
              </a:rPr>
              <a:t>(Các thành phần còn lại bên trong hệ thống giúp đỡ trong liên kết với bên ngoài toàn cầu hệ thống)</a:t>
            </a:r>
          </a:p>
          <a:p>
            <a:pPr xmlns:a="http://schemas.openxmlformats.org/drawingml/2006/main" lvl="1" algn="just"/>
            <a:r xmlns:a="http://schemas.openxmlformats.org/drawingml/2006/main">
              <a:rPr lang="vi" sz="2400">
                <a:latin typeface="Times New Roman" panose="02020603050405020304" pitchFamily="18" charset="0"/>
                <a:cs typeface="Times New Roman" panose="02020603050405020304" pitchFamily="18" charset="0"/>
              </a:rPr>
              <a:t>Kết nối mạng Internet</a:t>
            </a:r>
          </a:p>
          <a:p>
            <a:pPr xmlns:a="http://schemas.openxmlformats.org/drawingml/2006/main" marL="800100" lvl="1" indent="-342900" algn="just">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Đóng vai trò kết nối với toàn cầu mạng hệ thống.</a:t>
            </a:r>
          </a:p>
          <a:p>
            <a:pPr xmlns:a="http://schemas.openxmlformats.org/drawingml/2006/main" marL="800100" lvl="1" indent="-342900" algn="just">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Có thể kết nối một số hoặc một số nhà cung cấp dịch vụ internet (ISP)</a:t>
            </a:r>
          </a:p>
          <a:p>
            <a:pPr marL="971550" lvl="1" indent="-51435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sp>
        <p:nvSpPr>
          <p:cNvPr id="5" name="TextBox 4">
            <a:extLst>
              <a:ext uri="{FF2B5EF4-FFF2-40B4-BE49-F238E27FC236}">
                <a16:creationId xmlns:a16="http://schemas.microsoft.com/office/drawing/2014/main" id="{9247E5AC-E745-4216-B285-2FF482503FCE}"/>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Tree>
    <p:extLst>
      <p:ext uri="{BB962C8B-B14F-4D97-AF65-F5344CB8AC3E}">
        <p14:creationId xmlns:p14="http://schemas.microsoft.com/office/powerpoint/2010/main" val="29722767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III: THIẾT KẾ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3724096"/>
          </a:xfrm>
          <a:prstGeom prst="rect">
            <a:avLst/>
          </a:prstGeom>
          <a:noFill/>
        </p:spPr>
        <p:txBody>
          <a:bodyPr wrap="square" rtlCol="0">
            <a:spAutoFit/>
          </a:bodyPr>
          <a:lstStyle/>
          <a:p>
            <a:pPr xmlns:a="http://schemas.openxmlformats.org/drawingml/2006/main" marL="514350" indent="-514350" algn="just">
              <a:buFont typeface="Wingdings" panose="05000000000000000000" pitchFamily="2" charset="2"/>
              <a:buChar char="q"/>
            </a:pPr>
            <a:r xmlns:a="http://schemas.openxmlformats.org/drawingml/2006/main">
              <a:rPr lang="vi" sz="2400">
                <a:latin typeface="Times New Roman" panose="02020603050405020304" pitchFamily="18" charset="0"/>
                <a:cs typeface="Times New Roman" panose="02020603050405020304" pitchFamily="18" charset="0"/>
              </a:rPr>
              <a:t>Design module</a:t>
            </a:r>
          </a:p>
          <a:p>
            <a:pPr xmlns:a="http://schemas.openxmlformats.org/drawingml/2006/main" marL="971550" lvl="1" indent="-51435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Enterprise Edge </a:t>
            </a:r>
            <a:r xmlns:a="http://schemas.openxmlformats.org/drawingml/2006/main">
              <a:rPr lang="vi" sz="2000" i="1">
                <a:latin typeface="Times New Roman" panose="02020603050405020304" pitchFamily="18" charset="0"/>
                <a:cs typeface="Times New Roman" panose="02020603050405020304" pitchFamily="18" charset="0"/>
              </a:rPr>
              <a:t>(Các thành phần còn lại bên trong hệ thống giúp đỡ trong liên kết với bên ngoài toàn cầu hệ thống)</a:t>
            </a:r>
          </a:p>
          <a:p>
            <a:pPr xmlns:a="http://schemas.openxmlformats.org/drawingml/2006/main" lvl="1" algn="just"/>
            <a:r xmlns:a="http://schemas.openxmlformats.org/drawingml/2006/main">
              <a:rPr lang="vi" sz="2400">
                <a:latin typeface="Times New Roman" panose="02020603050405020304" pitchFamily="18" charset="0"/>
                <a:cs typeface="Times New Roman" panose="02020603050405020304" pitchFamily="18" charset="0"/>
              </a:rPr>
              <a:t>Kết nối mạng Internet</a:t>
            </a:r>
          </a:p>
          <a:p>
            <a:pPr xmlns:a="http://schemas.openxmlformats.org/drawingml/2006/main" marL="971550" lvl="1" indent="-514350" algn="just">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Tường lửa và bộ định tuyến tường lửa</a:t>
            </a:r>
          </a:p>
          <a:p>
            <a:pPr xmlns:a="http://schemas.openxmlformats.org/drawingml/2006/main" marL="971550" lvl="1" indent="-514350" algn="just">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Bộ định tuyến cạnh Internet</a:t>
            </a:r>
          </a:p>
          <a:p>
            <a:pPr xmlns:a="http://schemas.openxmlformats.org/drawingml/2006/main" marL="971550" lvl="1" indent="-514350" algn="just">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Máy chủ FTP và HTTP</a:t>
            </a:r>
          </a:p>
          <a:p>
            <a:pPr xmlns:a="http://schemas.openxmlformats.org/drawingml/2006/main" marL="971550" lvl="1" indent="-514350" algn="just">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Máy chủ chuyển tiếp SMTP</a:t>
            </a:r>
          </a:p>
          <a:p>
            <a:pPr xmlns:a="http://schemas.openxmlformats.org/drawingml/2006/main" marL="971550" lvl="1" indent="-514350" algn="just">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Máy chủ DNS</a:t>
            </a: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pic>
        <p:nvPicPr>
          <p:cNvPr id="7" name="Picture 6">
            <a:extLst>
              <a:ext uri="{FF2B5EF4-FFF2-40B4-BE49-F238E27FC236}">
                <a16:creationId xmlns:a16="http://schemas.microsoft.com/office/drawing/2014/main" id="{E1F45130-C26C-45AB-90A9-1EA6D9BEA6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57155" y="2979637"/>
            <a:ext cx="2887763" cy="2887763"/>
          </a:xfrm>
          <a:prstGeom prst="rect">
            <a:avLst/>
          </a:prstGeom>
        </p:spPr>
      </p:pic>
      <p:sp>
        <p:nvSpPr>
          <p:cNvPr id="5" name="TextBox 4">
            <a:extLst>
              <a:ext uri="{FF2B5EF4-FFF2-40B4-BE49-F238E27FC236}">
                <a16:creationId xmlns:a16="http://schemas.microsoft.com/office/drawing/2014/main" id="{4BCCD667-D318-4BB9-931C-75F494E3B5CD}"/>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Tree>
    <p:extLst>
      <p:ext uri="{BB962C8B-B14F-4D97-AF65-F5344CB8AC3E}">
        <p14:creationId xmlns:p14="http://schemas.microsoft.com/office/powerpoint/2010/main" val="24860006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III: THIẾT KẾ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1877437"/>
          </a:xfrm>
          <a:prstGeom prst="rect">
            <a:avLst/>
          </a:prstGeom>
          <a:noFill/>
        </p:spPr>
        <p:txBody>
          <a:bodyPr wrap="square" rtlCol="0">
            <a:spAutoFit/>
          </a:bodyPr>
          <a:lstStyle/>
          <a:p>
            <a:pPr xmlns:a="http://schemas.openxmlformats.org/drawingml/2006/main" marL="514350" indent="-514350" algn="just">
              <a:buFont typeface="Wingdings" panose="05000000000000000000" pitchFamily="2" charset="2"/>
              <a:buChar char="q"/>
            </a:pPr>
            <a:r xmlns:a="http://schemas.openxmlformats.org/drawingml/2006/main">
              <a:rPr lang="vi" sz="2400">
                <a:latin typeface="Times New Roman" panose="02020603050405020304" pitchFamily="18" charset="0"/>
                <a:cs typeface="Times New Roman" panose="02020603050405020304" pitchFamily="18" charset="0"/>
              </a:rPr>
              <a:t>Design module</a:t>
            </a:r>
          </a:p>
          <a:p>
            <a:pPr xmlns:a="http://schemas.openxmlformats.org/drawingml/2006/main" marL="971550" lvl="1" indent="-51435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Enterprise Edge </a:t>
            </a:r>
            <a:r xmlns:a="http://schemas.openxmlformats.org/drawingml/2006/main">
              <a:rPr lang="vi" sz="2000" i="1">
                <a:latin typeface="Times New Roman" panose="02020603050405020304" pitchFamily="18" charset="0"/>
                <a:cs typeface="Times New Roman" panose="02020603050405020304" pitchFamily="18" charset="0"/>
              </a:rPr>
              <a:t>(Các thành phần còn lại bên trong hệ thống giúp đỡ trong liên kết với bên ngoài toàn cầu hệ thống)</a:t>
            </a:r>
          </a:p>
          <a:p>
            <a:pPr xmlns:a="http://schemas.openxmlformats.org/drawingml/2006/main" lvl="1" algn="just"/>
            <a:r xmlns:a="http://schemas.openxmlformats.org/drawingml/2006/main">
              <a:rPr lang="vi" sz="2400">
                <a:latin typeface="Times New Roman" panose="02020603050405020304" pitchFamily="18" charset="0"/>
                <a:cs typeface="Times New Roman" panose="02020603050405020304" pitchFamily="18" charset="0"/>
              </a:rPr>
              <a:t>Kết nối mạng Internet</a:t>
            </a: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pic>
        <p:nvPicPr>
          <p:cNvPr id="5" name="Picture 4">
            <a:extLst>
              <a:ext uri="{FF2B5EF4-FFF2-40B4-BE49-F238E27FC236}">
                <a16:creationId xmlns:a16="http://schemas.microsoft.com/office/drawing/2014/main" id="{E3786857-D5FB-453B-9D18-FD482A0A528E}"/>
              </a:ext>
            </a:extLst>
          </p:cNvPr>
          <p:cNvPicPr>
            <a:picLocks noChangeAspect="1"/>
          </p:cNvPicPr>
          <p:nvPr/>
        </p:nvPicPr>
        <p:blipFill>
          <a:blip r:embed="rId5"/>
          <a:stretch>
            <a:fillRect/>
          </a:stretch>
        </p:blipFill>
        <p:spPr>
          <a:xfrm>
            <a:off x="1447800" y="2918158"/>
            <a:ext cx="4038600" cy="3444688"/>
          </a:xfrm>
          <a:prstGeom prst="rect">
            <a:avLst/>
          </a:prstGeom>
        </p:spPr>
      </p:pic>
      <p:sp>
        <p:nvSpPr>
          <p:cNvPr id="8" name="TextBox 7">
            <a:extLst>
              <a:ext uri="{FF2B5EF4-FFF2-40B4-BE49-F238E27FC236}">
                <a16:creationId xmlns:a16="http://schemas.microsoft.com/office/drawing/2014/main" id="{1AF6CBA8-F594-42F1-92AF-FFA1593D16E4}"/>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Tree>
    <p:extLst>
      <p:ext uri="{BB962C8B-B14F-4D97-AF65-F5344CB8AC3E}">
        <p14:creationId xmlns:p14="http://schemas.microsoft.com/office/powerpoint/2010/main" val="12939992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III: THIẾT KẾ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4462760"/>
          </a:xfrm>
          <a:prstGeom prst="rect">
            <a:avLst/>
          </a:prstGeom>
          <a:noFill/>
        </p:spPr>
        <p:txBody>
          <a:bodyPr wrap="square" rtlCol="0">
            <a:spAutoFit/>
          </a:bodyPr>
          <a:lstStyle/>
          <a:p>
            <a:pPr xmlns:a="http://schemas.openxmlformats.org/drawingml/2006/main" marL="514350" indent="-514350" algn="just">
              <a:buFont typeface="Wingdings" panose="05000000000000000000" pitchFamily="2" charset="2"/>
              <a:buChar char="q"/>
            </a:pPr>
            <a:r xmlns:a="http://schemas.openxmlformats.org/drawingml/2006/main">
              <a:rPr lang="vi" sz="2400">
                <a:latin typeface="Times New Roman" panose="02020603050405020304" pitchFamily="18" charset="0"/>
                <a:cs typeface="Times New Roman" panose="02020603050405020304" pitchFamily="18" charset="0"/>
              </a:rPr>
              <a:t>Design module</a:t>
            </a:r>
          </a:p>
          <a:p>
            <a:pPr xmlns:a="http://schemas.openxmlformats.org/drawingml/2006/main" marL="971550" lvl="1" indent="-51435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Enterprise Edge </a:t>
            </a:r>
            <a:r xmlns:a="http://schemas.openxmlformats.org/drawingml/2006/main">
              <a:rPr lang="vi" sz="2000" i="1">
                <a:latin typeface="Times New Roman" panose="02020603050405020304" pitchFamily="18" charset="0"/>
                <a:cs typeface="Times New Roman" panose="02020603050405020304" pitchFamily="18" charset="0"/>
              </a:rPr>
              <a:t>(Các thành phần còn lại bên trong hệ thống giúp đỡ trong liên kết với bên ngoài toàn cầu hệ thống)</a:t>
            </a:r>
          </a:p>
          <a:p>
            <a:pPr xmlns:a="http://schemas.openxmlformats.org/drawingml/2006/main" lvl="1" algn="just"/>
            <a:r xmlns:a="http://schemas.openxmlformats.org/drawingml/2006/main">
              <a:rPr lang="vi" sz="2400">
                <a:latin typeface="Times New Roman" panose="02020603050405020304" pitchFamily="18" charset="0"/>
                <a:cs typeface="Times New Roman" panose="02020603050405020304" pitchFamily="18" charset="0"/>
              </a:rPr>
              <a:t>WAN and MAN</a:t>
            </a:r>
          </a:p>
          <a:p>
            <a:pPr xmlns:a="http://schemas.openxmlformats.org/drawingml/2006/main" marL="971550" lvl="1" indent="-514350" algn="just">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Chuyển đổi nhãn đa giao thức (MPLS)</a:t>
            </a:r>
          </a:p>
          <a:p>
            <a:pPr xmlns:a="http://schemas.openxmlformats.org/drawingml/2006/main" marL="971550" lvl="1" indent="-514350" algn="just">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Metro Ethernet</a:t>
            </a:r>
          </a:p>
          <a:p>
            <a:pPr xmlns:a="http://schemas.openxmlformats.org/drawingml/2006/main" marL="971550" lvl="1" indent="-514350" algn="just">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Đường dây thuê</a:t>
            </a:r>
          </a:p>
          <a:p>
            <a:pPr xmlns:a="http://schemas.openxmlformats.org/drawingml/2006/main" marL="971550" lvl="1" indent="-514350" algn="just">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Mạng quang đồng bộ (SONET) và phân cấp kỹ thuật số đồng bộ (SDH)</a:t>
            </a:r>
          </a:p>
          <a:p>
            <a:pPr xmlns:a="http://schemas.openxmlformats.org/drawingml/2006/main" marL="971550" lvl="1" indent="-514350" algn="just">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PPP</a:t>
            </a:r>
          </a:p>
          <a:p>
            <a:pPr xmlns:a="http://schemas.openxmlformats.org/drawingml/2006/main" marL="971550" lvl="1" indent="-514350" algn="just">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Chuyển tiếp khung hình</a:t>
            </a: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sp>
        <p:nvSpPr>
          <p:cNvPr id="5" name="TextBox 4">
            <a:extLst>
              <a:ext uri="{FF2B5EF4-FFF2-40B4-BE49-F238E27FC236}">
                <a16:creationId xmlns:a16="http://schemas.microsoft.com/office/drawing/2014/main" id="{2860A2DA-FE01-4F26-811B-06FD34F6FD07}"/>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Tree>
    <p:extLst>
      <p:ext uri="{BB962C8B-B14F-4D97-AF65-F5344CB8AC3E}">
        <p14:creationId xmlns:p14="http://schemas.microsoft.com/office/powerpoint/2010/main" val="10422512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III: THIẾT KẾ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1200329"/>
          </a:xfrm>
          <a:prstGeom prst="rect">
            <a:avLst/>
          </a:prstGeom>
          <a:noFill/>
        </p:spPr>
        <p:txBody>
          <a:bodyPr wrap="square" rtlCol="0">
            <a:spAutoFit/>
          </a:bodyPr>
          <a:lstStyle/>
          <a:p>
            <a:pPr xmlns:a="http://schemas.openxmlformats.org/drawingml/2006/main" marL="514350" indent="-514350" algn="just">
              <a:buFont typeface="Wingdings" panose="05000000000000000000" pitchFamily="2" charset="2"/>
              <a:buChar char="q"/>
            </a:pPr>
            <a:r xmlns:a="http://schemas.openxmlformats.org/drawingml/2006/main">
              <a:rPr lang="vi" sz="2400">
                <a:latin typeface="Times New Roman" panose="02020603050405020304" pitchFamily="18" charset="0"/>
                <a:cs typeface="Times New Roman" panose="02020603050405020304" pitchFamily="18" charset="0"/>
              </a:rPr>
              <a:t>Design module</a:t>
            </a:r>
          </a:p>
          <a:p>
            <a:pPr xmlns:a="http://schemas.openxmlformats.org/drawingml/2006/main" lvl="1" algn="just"/>
            <a:r xmlns:a="http://schemas.openxmlformats.org/drawingml/2006/main">
              <a:rPr lang="vi" sz="2400">
                <a:latin typeface="Times New Roman" panose="02020603050405020304" pitchFamily="18" charset="0"/>
                <a:cs typeface="Times New Roman" panose="02020603050405020304" pitchFamily="18" charset="0"/>
              </a:rPr>
              <a:t>WAN and MAN</a:t>
            </a: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F98D0AB-383F-446F-B2FB-395A98E93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513859"/>
            <a:ext cx="6882078" cy="3201141"/>
          </a:xfrm>
          <a:prstGeom prst="rect">
            <a:avLst/>
          </a:prstGeom>
        </p:spPr>
      </p:pic>
      <p:sp>
        <p:nvSpPr>
          <p:cNvPr id="9" name="TextBox 8">
            <a:extLst>
              <a:ext uri="{FF2B5EF4-FFF2-40B4-BE49-F238E27FC236}">
                <a16:creationId xmlns:a16="http://schemas.microsoft.com/office/drawing/2014/main" id="{1CC8BBEA-E7DB-4CAD-A698-A8B7B7F56C5E}"/>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Tree>
    <p:extLst>
      <p:ext uri="{BB962C8B-B14F-4D97-AF65-F5344CB8AC3E}">
        <p14:creationId xmlns:p14="http://schemas.microsoft.com/office/powerpoint/2010/main" val="23551707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III: THIẾT KẾ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1200329"/>
          </a:xfrm>
          <a:prstGeom prst="rect">
            <a:avLst/>
          </a:prstGeom>
          <a:noFill/>
        </p:spPr>
        <p:txBody>
          <a:bodyPr wrap="square" rtlCol="0">
            <a:spAutoFit/>
          </a:bodyPr>
          <a:lstStyle/>
          <a:p>
            <a:pPr xmlns:a="http://schemas.openxmlformats.org/drawingml/2006/main" marL="514350" indent="-514350" algn="just">
              <a:buFont typeface="Wingdings" panose="05000000000000000000" pitchFamily="2" charset="2"/>
              <a:buChar char="q"/>
            </a:pPr>
            <a:r xmlns:a="http://schemas.openxmlformats.org/drawingml/2006/main">
              <a:rPr lang="vi" sz="2400">
                <a:latin typeface="Times New Roman" panose="02020603050405020304" pitchFamily="18" charset="0"/>
                <a:cs typeface="Times New Roman" panose="02020603050405020304" pitchFamily="18" charset="0"/>
              </a:rPr>
              <a:t>Design module</a:t>
            </a:r>
          </a:p>
          <a:p>
            <a:pPr xmlns:a="http://schemas.openxmlformats.org/drawingml/2006/main" lvl="1" algn="just"/>
            <a:r xmlns:a="http://schemas.openxmlformats.org/drawingml/2006/main">
              <a:rPr lang="vi" sz="2400">
                <a:latin typeface="Times New Roman" panose="02020603050405020304" pitchFamily="18" charset="0"/>
                <a:cs typeface="Times New Roman" panose="02020603050405020304" pitchFamily="18" charset="0"/>
              </a:rPr>
              <a:t>WAN and MAN</a:t>
            </a: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FBA4AAC-7ACD-4971-804A-9836704AC7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2501191"/>
            <a:ext cx="5699431" cy="3373704"/>
          </a:xfrm>
          <a:prstGeom prst="rect">
            <a:avLst/>
          </a:prstGeom>
        </p:spPr>
      </p:pic>
      <p:sp>
        <p:nvSpPr>
          <p:cNvPr id="9" name="TextBox 8">
            <a:extLst>
              <a:ext uri="{FF2B5EF4-FFF2-40B4-BE49-F238E27FC236}">
                <a16:creationId xmlns:a16="http://schemas.microsoft.com/office/drawing/2014/main" id="{3C1D0746-C436-4BFE-BC89-6A3A03C13D78}"/>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Tree>
    <p:extLst>
      <p:ext uri="{BB962C8B-B14F-4D97-AF65-F5344CB8AC3E}">
        <p14:creationId xmlns:p14="http://schemas.microsoft.com/office/powerpoint/2010/main" val="42327254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III: THIẾT KẾ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1200329"/>
          </a:xfrm>
          <a:prstGeom prst="rect">
            <a:avLst/>
          </a:prstGeom>
          <a:noFill/>
        </p:spPr>
        <p:txBody>
          <a:bodyPr wrap="square" rtlCol="0">
            <a:spAutoFit/>
          </a:bodyPr>
          <a:lstStyle/>
          <a:p>
            <a:pPr xmlns:a="http://schemas.openxmlformats.org/drawingml/2006/main" marL="514350" indent="-514350" algn="just">
              <a:buFont typeface="Wingdings" panose="05000000000000000000" pitchFamily="2" charset="2"/>
              <a:buChar char="q"/>
            </a:pPr>
            <a:r xmlns:a="http://schemas.openxmlformats.org/drawingml/2006/main">
              <a:rPr lang="vi" sz="2400">
                <a:latin typeface="Times New Roman" panose="02020603050405020304" pitchFamily="18" charset="0"/>
                <a:cs typeface="Times New Roman" panose="02020603050405020304" pitchFamily="18" charset="0"/>
              </a:rPr>
              <a:t>Design module</a:t>
            </a:r>
          </a:p>
          <a:p>
            <a:pPr xmlns:a="http://schemas.openxmlformats.org/drawingml/2006/main" lvl="1" algn="just"/>
            <a:r xmlns:a="http://schemas.openxmlformats.org/drawingml/2006/main">
              <a:rPr lang="vi" sz="2400">
                <a:latin typeface="Times New Roman" panose="02020603050405020304" pitchFamily="18" charset="0"/>
                <a:cs typeface="Times New Roman" panose="02020603050405020304" pitchFamily="18" charset="0"/>
              </a:rPr>
              <a:t>WAN and MAN</a:t>
            </a: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792B959-5C8B-44F7-8452-F2199FC46559}"/>
              </a:ext>
            </a:extLst>
          </p:cNvPr>
          <p:cNvPicPr>
            <a:picLocks noChangeAspect="1"/>
          </p:cNvPicPr>
          <p:nvPr/>
        </p:nvPicPr>
        <p:blipFill rotWithShape="1">
          <a:blip r:embed="rId3">
            <a:extLst>
              <a:ext uri="{28A0092B-C50C-407E-A947-70E740481C1C}">
                <a14:useLocalDpi xmlns:a14="http://schemas.microsoft.com/office/drawing/2010/main" val="0"/>
              </a:ext>
            </a:extLst>
          </a:blip>
          <a:srcRect l="2103" t="3754" r="2103" b="9084"/>
          <a:stretch/>
        </p:blipFill>
        <p:spPr>
          <a:xfrm>
            <a:off x="1295400" y="2490329"/>
            <a:ext cx="6103838" cy="3377071"/>
          </a:xfrm>
          <a:prstGeom prst="rect">
            <a:avLst/>
          </a:prstGeom>
        </p:spPr>
      </p:pic>
      <p:sp>
        <p:nvSpPr>
          <p:cNvPr id="9" name="TextBox 8">
            <a:extLst>
              <a:ext uri="{FF2B5EF4-FFF2-40B4-BE49-F238E27FC236}">
                <a16:creationId xmlns:a16="http://schemas.microsoft.com/office/drawing/2014/main" id="{4CBC24AC-83F5-49A2-ADAB-0EBEF8F41DCB}"/>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Tree>
    <p:extLst>
      <p:ext uri="{BB962C8B-B14F-4D97-AF65-F5344CB8AC3E}">
        <p14:creationId xmlns:p14="http://schemas.microsoft.com/office/powerpoint/2010/main" val="4967105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III: THIẾT KẾ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2985433"/>
          </a:xfrm>
          <a:prstGeom prst="rect">
            <a:avLst/>
          </a:prstGeom>
          <a:noFill/>
        </p:spPr>
        <p:txBody>
          <a:bodyPr wrap="square" rtlCol="0">
            <a:spAutoFit/>
          </a:bodyPr>
          <a:lstStyle/>
          <a:p>
            <a:pPr xmlns:a="http://schemas.openxmlformats.org/drawingml/2006/main" marL="514350" indent="-514350" algn="just">
              <a:buFont typeface="Wingdings" panose="05000000000000000000" pitchFamily="2" charset="2"/>
              <a:buChar char="q"/>
            </a:pPr>
            <a:r xmlns:a="http://schemas.openxmlformats.org/drawingml/2006/main">
              <a:rPr lang="vi" sz="2400">
                <a:latin typeface="Times New Roman" panose="02020603050405020304" pitchFamily="18" charset="0"/>
                <a:cs typeface="Times New Roman" panose="02020603050405020304" pitchFamily="18" charset="0"/>
              </a:rPr>
              <a:t>Design module</a:t>
            </a:r>
          </a:p>
          <a:p>
            <a:pPr xmlns:a="http://schemas.openxmlformats.org/drawingml/2006/main" marL="971550" lvl="1" indent="-51435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Enterprise Edge </a:t>
            </a:r>
            <a:r xmlns:a="http://schemas.openxmlformats.org/drawingml/2006/main">
              <a:rPr lang="vi" sz="2000" i="1">
                <a:latin typeface="Times New Roman" panose="02020603050405020304" pitchFamily="18" charset="0"/>
                <a:cs typeface="Times New Roman" panose="02020603050405020304" pitchFamily="18" charset="0"/>
              </a:rPr>
              <a:t>(Các thành phần còn lại bên trong hệ thống giúp đỡ trong liên kết với bên ngoài toàn cầu hệ thống)</a:t>
            </a:r>
          </a:p>
          <a:p>
            <a:pPr xmlns:a="http://schemas.openxmlformats.org/drawingml/2006/main" lvl="1" algn="just"/>
            <a:r xmlns:a="http://schemas.openxmlformats.org/drawingml/2006/main">
              <a:rPr lang="vi" sz="2400">
                <a:latin typeface="Times New Roman" panose="02020603050405020304" pitchFamily="18" charset="0"/>
                <a:cs typeface="Times New Roman" panose="02020603050405020304" pitchFamily="18" charset="0"/>
              </a:rPr>
              <a:t>WAN and MAN</a:t>
            </a:r>
          </a:p>
          <a:p>
            <a:pPr xmlns:a="http://schemas.openxmlformats.org/drawingml/2006/main" marL="800100" lvl="1" indent="-342900" algn="just">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ATM</a:t>
            </a:r>
          </a:p>
          <a:p>
            <a:pPr xmlns:a="http://schemas.openxmlformats.org/drawingml/2006/main" marL="800100" lvl="1" indent="-342900" algn="just">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Cáp</a:t>
            </a:r>
          </a:p>
          <a:p>
            <a:pPr xmlns:a="http://schemas.openxmlformats.org/drawingml/2006/main" marL="800100" lvl="1" indent="-342900" algn="just">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Đường dây thuê bao kỹ thuật số (DSL)</a:t>
            </a:r>
          </a:p>
          <a:p>
            <a:pPr xmlns:a="http://schemas.openxmlformats.org/drawingml/2006/main" marL="800100" lvl="1" indent="-342900" algn="just">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Không dây</a:t>
            </a: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sp>
        <p:nvSpPr>
          <p:cNvPr id="5" name="TextBox 4">
            <a:extLst>
              <a:ext uri="{FF2B5EF4-FFF2-40B4-BE49-F238E27FC236}">
                <a16:creationId xmlns:a16="http://schemas.microsoft.com/office/drawing/2014/main" id="{8A97B395-FFF0-4DC5-A0E8-117097A65F05}"/>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Tree>
    <p:extLst>
      <p:ext uri="{BB962C8B-B14F-4D97-AF65-F5344CB8AC3E}">
        <p14:creationId xmlns:p14="http://schemas.microsoft.com/office/powerpoint/2010/main" val="4007672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7990E1-8567-455E-9C98-5C5081D5FB79}"/>
              </a:ext>
            </a:extLst>
          </p:cNvPr>
          <p:cNvSpPr txBox="1"/>
          <p:nvPr/>
        </p:nvSpPr>
        <p:spPr>
          <a:xfrm>
            <a:off x="1144814" y="1655334"/>
            <a:ext cx="7008586" cy="4801314"/>
          </a:xfrm>
          <a:prstGeom prst="rect">
            <a:avLst/>
          </a:prstGeom>
          <a:noFill/>
        </p:spPr>
        <p:txBody>
          <a:bodyPr wrap="square" rtlCol="0">
            <a:spAutoFit/>
          </a:bodyPr>
          <a:lstStyle/>
          <a:p>
            <a:pPr xmlns:a="http://schemas.openxmlformats.org/drawingml/2006/main" marL="514350" indent="-514350" algn="just">
              <a:buFont typeface="Wingdings" panose="05000000000000000000" pitchFamily="2" charset="2"/>
              <a:buChar char="q"/>
            </a:pPr>
            <a:r xmlns:a="http://schemas.openxmlformats.org/drawingml/2006/main">
              <a:rPr lang="vi" sz="3000">
                <a:latin typeface="Times New Roman" panose="02020603050405020304" pitchFamily="18" charset="0"/>
                <a:cs typeface="Times New Roman" panose="02020603050405020304" pitchFamily="18" charset="0"/>
              </a:rPr>
              <a:t>Trung tâm dữ liệu</a:t>
            </a:r>
          </a:p>
          <a:p>
            <a:pPr xmlns:a="http://schemas.openxmlformats.org/drawingml/2006/main" marL="914400" lvl="1" indent="-45720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Bao gồm: Máy chủ, Các ứng dụng, Lưu trữ </a:t>
            </a:r>
            <a:r xmlns:a="http://schemas.openxmlformats.org/drawingml/2006/main">
              <a:rPr lang="vi" sz="2400" i="1">
                <a:latin typeface="Times New Roman" panose="02020603050405020304" pitchFamily="18" charset="0"/>
                <a:cs typeface="Times New Roman" panose="02020603050405020304" pitchFamily="18" charset="0"/>
              </a:rPr>
              <a:t>(máy chủ cho người dùng bên trong mạng hệ thống và bảo mật đối với bên ngoài.)</a:t>
            </a:r>
            <a:r xmlns:a="http://schemas.openxmlformats.org/drawingml/2006/main">
              <a:rPr lang="vi" sz="2400">
                <a:latin typeface="Times New Roman" panose="02020603050405020304" pitchFamily="18" charset="0"/>
                <a:cs typeface="Times New Roman" panose="02020603050405020304" pitchFamily="18" charset="0"/>
              </a:rPr>
              <a:t> </a:t>
            </a:r>
          </a:p>
          <a:p>
            <a:pPr xmlns:a="http://schemas.openxmlformats.org/drawingml/2006/main" marL="914400" lvl="1" indent="-45720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Trung tâm dữ liệu kết nối với Core giúp liên kết trao đổi dữ liệu với người dùng</a:t>
            </a:r>
          </a:p>
          <a:p>
            <a:pPr xmlns:a="http://schemas.openxmlformats.org/drawingml/2006/main" marL="914400" lvl="1" indent="-45720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Core must have a service to set up the online device, biet a access, device transfer data, balance of load… to support the user connection is with the khu vực.</a:t>
            </a:r>
          </a:p>
          <a:p>
            <a:pPr marL="971550" lvl="1" indent="-514350" algn="just">
              <a:buFont typeface="Wingdings" panose="05000000000000000000" pitchFamily="2" charset="2"/>
              <a:buChar char="§"/>
            </a:pPr>
            <a:endParaRPr lang="en-US" sz="3000">
              <a:latin typeface="Times New Roman" panose="02020603050405020304" pitchFamily="18" charset="0"/>
              <a:cs typeface="Times New Roman" panose="02020603050405020304" pitchFamily="18" charset="0"/>
            </a:endParaRPr>
          </a:p>
          <a:p>
            <a:pPr marL="971550" lvl="1" indent="-514350" algn="just">
              <a:buFont typeface="Wingdings" panose="05000000000000000000" pitchFamily="2" charset="2"/>
              <a:buChar char="§"/>
            </a:pPr>
            <a:endParaRPr lang="en-US" sz="30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6478815" y="5159997"/>
            <a:ext cx="1598385" cy="707403"/>
          </a:xfrm>
          <a:prstGeom prst="rect">
            <a:avLst/>
          </a:prstGeom>
        </p:spPr>
      </p:pic>
      <p:sp>
        <p:nvSpPr>
          <p:cNvPr id="8" name="Title 1">
            <a:extLst>
              <a:ext uri="{FF2B5EF4-FFF2-40B4-BE49-F238E27FC236}">
                <a16:creationId xmlns:a16="http://schemas.microsoft.com/office/drawing/2014/main" id="{B93BBB67-75F4-4CAA-BA2D-A8EEE8829DC5}"/>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xmlns:a="http://schemas.openxmlformats.org/drawingml/2006/main">
              <a:rPr lang="vi" sz="2000" b="1">
                <a:latin typeface="Times New Roman" panose="02020603050405020304" pitchFamily="18" charset="0"/>
                <a:cs typeface="Times New Roman" panose="02020603050405020304" pitchFamily="18" charset="0"/>
              </a:rPr>
              <a:t>CHƯƠNG III: THIẾT KẾ (2)</a:t>
            </a:r>
          </a:p>
        </p:txBody>
      </p:sp>
      <p:sp>
        <p:nvSpPr>
          <p:cNvPr id="10" name="TextBox 9">
            <a:extLst>
              <a:ext uri="{FF2B5EF4-FFF2-40B4-BE49-F238E27FC236}">
                <a16:creationId xmlns:a16="http://schemas.microsoft.com/office/drawing/2014/main" id="{894D09E7-285B-49F7-A19B-2B3ACC484418}"/>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Tree>
    <p:extLst>
      <p:ext uri="{BB962C8B-B14F-4D97-AF65-F5344CB8AC3E}">
        <p14:creationId xmlns:p14="http://schemas.microsoft.com/office/powerpoint/2010/main" val="23795466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III: THIẾT KẾ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1508105"/>
          </a:xfrm>
          <a:prstGeom prst="rect">
            <a:avLst/>
          </a:prstGeom>
          <a:noFill/>
        </p:spPr>
        <p:txBody>
          <a:bodyPr wrap="square" rtlCol="0">
            <a:spAutoFit/>
          </a:bodyPr>
          <a:lstStyle/>
          <a:p>
            <a:pPr xmlns:a="http://schemas.openxmlformats.org/drawingml/2006/main" marL="514350" indent="-514350" algn="just">
              <a:buFont typeface="Wingdings" panose="05000000000000000000" pitchFamily="2" charset="2"/>
              <a:buChar char="q"/>
            </a:pPr>
            <a:r xmlns:a="http://schemas.openxmlformats.org/drawingml/2006/main">
              <a:rPr lang="vi" sz="2400">
                <a:latin typeface="Times New Roman" panose="02020603050405020304" pitchFamily="18" charset="0"/>
                <a:cs typeface="Times New Roman" panose="02020603050405020304" pitchFamily="18" charset="0"/>
              </a:rPr>
              <a:t>Design module</a:t>
            </a:r>
          </a:p>
          <a:p>
            <a:pPr xmlns:a="http://schemas.openxmlformats.org/drawingml/2006/main" marL="971550" lvl="1" indent="-51435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Enterprise Edge </a:t>
            </a:r>
            <a:r xmlns:a="http://schemas.openxmlformats.org/drawingml/2006/main">
              <a:rPr lang="vi" sz="2000" i="1">
                <a:latin typeface="Times New Roman" panose="02020603050405020304" pitchFamily="18" charset="0"/>
                <a:cs typeface="Times New Roman" panose="02020603050405020304" pitchFamily="18" charset="0"/>
              </a:rPr>
              <a:t>(Các thành phần còn lại bên trong hệ thống giúp đỡ trong liên kết với bên ngoài toàn cầu hệ thống)</a:t>
            </a:r>
          </a:p>
          <a:p>
            <a:pPr xmlns:a="http://schemas.openxmlformats.org/drawingml/2006/main" lvl="1" algn="just"/>
            <a:r xmlns:a="http://schemas.openxmlformats.org/drawingml/2006/main">
              <a:rPr lang="vi" sz="2400">
                <a:latin typeface="Times New Roman" panose="02020603050405020304" pitchFamily="18" charset="0"/>
                <a:cs typeface="Times New Roman" panose="02020603050405020304" pitchFamily="18" charset="0"/>
              </a:rPr>
              <a:t>WAN and MAN</a:t>
            </a: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pic>
        <p:nvPicPr>
          <p:cNvPr id="7" name="Picture 6">
            <a:extLst>
              <a:ext uri="{FF2B5EF4-FFF2-40B4-BE49-F238E27FC236}">
                <a16:creationId xmlns:a16="http://schemas.microsoft.com/office/drawing/2014/main" id="{1FDA0BBB-B0DA-4D2F-8A7D-25D9BC18203C}"/>
              </a:ext>
            </a:extLst>
          </p:cNvPr>
          <p:cNvPicPr>
            <a:picLocks noChangeAspect="1"/>
          </p:cNvPicPr>
          <p:nvPr/>
        </p:nvPicPr>
        <p:blipFill rotWithShape="1">
          <a:blip r:embed="rId5">
            <a:extLst>
              <a:ext uri="{28A0092B-C50C-407E-A947-70E740481C1C}">
                <a14:useLocalDpi xmlns:a14="http://schemas.microsoft.com/office/drawing/2010/main" val="0"/>
              </a:ext>
            </a:extLst>
          </a:blip>
          <a:srcRect l="14999" t="11586" r="15001" b="8081"/>
          <a:stretch/>
        </p:blipFill>
        <p:spPr>
          <a:xfrm>
            <a:off x="1676400" y="3021925"/>
            <a:ext cx="4839688" cy="3124201"/>
          </a:xfrm>
          <a:prstGeom prst="rect">
            <a:avLst/>
          </a:prstGeom>
        </p:spPr>
      </p:pic>
      <p:sp>
        <p:nvSpPr>
          <p:cNvPr id="10" name="TextBox 9">
            <a:extLst>
              <a:ext uri="{FF2B5EF4-FFF2-40B4-BE49-F238E27FC236}">
                <a16:creationId xmlns:a16="http://schemas.microsoft.com/office/drawing/2014/main" id="{6D91F052-EAA4-4F9A-90BF-9FAA043A788A}"/>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Tree>
    <p:extLst>
      <p:ext uri="{BB962C8B-B14F-4D97-AF65-F5344CB8AC3E}">
        <p14:creationId xmlns:p14="http://schemas.microsoft.com/office/powerpoint/2010/main" val="2197155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III: THIẾT KẾ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5570756"/>
          </a:xfrm>
          <a:prstGeom prst="rect">
            <a:avLst/>
          </a:prstGeom>
          <a:noFill/>
        </p:spPr>
        <p:txBody>
          <a:bodyPr wrap="square" rtlCol="0">
            <a:spAutoFit/>
          </a:bodyPr>
          <a:lstStyle/>
          <a:p>
            <a:pPr xmlns:a="http://schemas.openxmlformats.org/drawingml/2006/main" marL="514350" indent="-514350" algn="just">
              <a:buFont typeface="Wingdings" panose="05000000000000000000" pitchFamily="2" charset="2"/>
              <a:buChar char="q"/>
            </a:pPr>
            <a:r xmlns:a="http://schemas.openxmlformats.org/drawingml/2006/main">
              <a:rPr lang="vi" sz="2400">
                <a:latin typeface="Times New Roman" panose="02020603050405020304" pitchFamily="18" charset="0"/>
                <a:cs typeface="Times New Roman" panose="02020603050405020304" pitchFamily="18" charset="0"/>
              </a:rPr>
              <a:t>Design module</a:t>
            </a:r>
          </a:p>
          <a:p>
            <a:pPr xmlns:a="http://schemas.openxmlformats.org/drawingml/2006/main" marL="971550" lvl="1" indent="-51435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Enterprise Edge </a:t>
            </a:r>
            <a:r xmlns:a="http://schemas.openxmlformats.org/drawingml/2006/main">
              <a:rPr lang="vi" sz="2000" i="1">
                <a:latin typeface="Times New Roman" panose="02020603050405020304" pitchFamily="18" charset="0"/>
                <a:cs typeface="Times New Roman" panose="02020603050405020304" pitchFamily="18" charset="0"/>
              </a:rPr>
              <a:t>(Các thành phần còn lại bên trong hệ thống giúp đỡ trong liên kết với bên ngoài toàn cầu hệ thống)</a:t>
            </a:r>
          </a:p>
          <a:p>
            <a:pPr xmlns:a="http://schemas.openxmlformats.org/drawingml/2006/main" lvl="1" algn="just"/>
            <a:r xmlns:a="http://schemas.openxmlformats.org/drawingml/2006/main">
              <a:rPr lang="vi" sz="2400">
                <a:latin typeface="Times New Roman" panose="02020603050405020304" pitchFamily="18" charset="0"/>
                <a:cs typeface="Times New Roman" panose="02020603050405020304" pitchFamily="18" charset="0"/>
              </a:rPr>
              <a:t>VPN truy cập từ xa</a:t>
            </a:r>
          </a:p>
          <a:p>
            <a:pPr xmlns:a="http://schemas.openxmlformats.org/drawingml/2006/main" marL="800100" lvl="1" indent="-342900" algn="just">
              <a:buFont typeface="Courier New" panose="02070309020205020404" pitchFamily="49" charset="0"/>
              <a:buChar char="o"/>
            </a:pPr>
            <a:r xmlns:a="http://schemas.openxmlformats.org/drawingml/2006/main">
              <a:rPr lang="vi" sz="2400">
                <a:solidFill>
                  <a:srgbClr val="231F20"/>
                </a:solidFill>
                <a:latin typeface="Times New Roman" panose="02020603050405020304" pitchFamily="18" charset="0"/>
                <a:cs typeface="Times New Roman" panose="02020603050405020304" pitchFamily="18" charset="0"/>
              </a:rPr>
              <a:t>Bao gồm các xác thực cho người dùng và các trang web</a:t>
            </a:r>
          </a:p>
          <a:p>
            <a:pPr xmlns:a="http://schemas.openxmlformats.org/drawingml/2006/main" marL="800100" lvl="1" indent="-342900" algn="just">
              <a:buFont typeface="Courier New" panose="02070309020205020404" pitchFamily="49" charset="0"/>
              <a:buChar char="o"/>
            </a:pPr>
            <a:r xmlns:a="http://schemas.openxmlformats.org/drawingml/2006/main">
              <a:rPr lang="vi" sz="2400">
                <a:solidFill>
                  <a:srgbClr val="231F20"/>
                </a:solidFill>
                <a:latin typeface="Times New Roman" panose="02020603050405020304" pitchFamily="18" charset="0"/>
                <a:cs typeface="Times New Roman" panose="02020603050405020304" pitchFamily="18" charset="0"/>
              </a:rPr>
              <a:t>Tường lửa</a:t>
            </a:r>
          </a:p>
          <a:p>
            <a:pPr xmlns:a="http://schemas.openxmlformats.org/drawingml/2006/main" marL="800100" lvl="1" indent="-342900" algn="just">
              <a:buFont typeface="Courier New" panose="02070309020205020404" pitchFamily="49" charset="0"/>
              <a:buChar char="o"/>
            </a:pPr>
            <a:r xmlns:a="http://schemas.openxmlformats.org/drawingml/2006/main">
              <a:rPr lang="vi" sz="2400">
                <a:solidFill>
                  <a:srgbClr val="231F20"/>
                </a:solidFill>
                <a:latin typeface="Times New Roman" panose="02020603050405020304" pitchFamily="18" charset="0"/>
                <a:cs typeface="Times New Roman" panose="02020603050405020304" pitchFamily="18" charset="0"/>
              </a:rPr>
              <a:t>Bộ tập trung truy cập quay số</a:t>
            </a:r>
          </a:p>
          <a:p>
            <a:pPr xmlns:a="http://schemas.openxmlformats.org/drawingml/2006/main" marL="800100" lvl="1" indent="-342900" algn="just">
              <a:buFont typeface="Courier New" panose="02070309020205020404" pitchFamily="49" charset="0"/>
              <a:buChar char="o"/>
            </a:pPr>
            <a:r xmlns:a="http://schemas.openxmlformats.org/drawingml/2006/main">
              <a:rPr lang="vi" sz="2400">
                <a:solidFill>
                  <a:srgbClr val="231F20"/>
                </a:solidFill>
                <a:latin typeface="Times New Roman" panose="02020603050405020304" pitchFamily="18" charset="0"/>
                <a:cs typeface="Times New Roman" panose="02020603050405020304" pitchFamily="18" charset="0"/>
              </a:rPr>
              <a:t>Thiết bị hệ thống ngăn chặn xâm nhập mạng (IPS)</a:t>
            </a:r>
          </a:p>
          <a:p>
            <a:pPr xmlns:a="http://schemas.openxmlformats.org/drawingml/2006/main" marL="800100" lvl="1" indent="-342900" algn="just">
              <a:buFont typeface="Courier New" panose="02070309020205020404" pitchFamily="49" charset="0"/>
              <a:buChar char="o"/>
            </a:pPr>
            <a:r xmlns:a="http://schemas.openxmlformats.org/drawingml/2006/main">
              <a:rPr lang="vi" sz="2400">
                <a:solidFill>
                  <a:srgbClr val="231F20"/>
                </a:solidFill>
                <a:latin typeface="Times New Roman" panose="02020603050405020304" pitchFamily="18" charset="0"/>
                <a:cs typeface="Times New Roman" panose="02020603050405020304" pitchFamily="18" charset="0"/>
              </a:rPr>
              <a:t>Thiết bị bảo mật thích ứng</a:t>
            </a:r>
          </a:p>
          <a:p>
            <a:pPr marL="800100" lvl="1" indent="-342900" algn="just">
              <a:buFont typeface="Courier New" panose="02070309020205020404" pitchFamily="49" charset="0"/>
              <a:buChar char="o"/>
            </a:pPr>
            <a:endParaRPr lang="en-US" sz="2400">
              <a:latin typeface="Times New Roman" panose="02020603050405020304" pitchFamily="18" charset="0"/>
              <a:cs typeface="Times New Roman" panose="02020603050405020304" pitchFamily="18" charset="0"/>
            </a:endParaRPr>
          </a:p>
          <a:p>
            <a:pPr lvl="1" algn="just"/>
            <a:endParaRPr lang="en-US" sz="2400">
              <a:latin typeface="Times New Roman" panose="02020603050405020304" pitchFamily="18" charset="0"/>
              <a:cs typeface="Times New Roman" panose="02020603050405020304" pitchFamily="18" charset="0"/>
            </a:endParaRPr>
          </a:p>
          <a:p>
            <a:pPr lvl="1" algn="just"/>
            <a:endParaRPr lang="en-US" sz="2400">
              <a:latin typeface="Times New Roman" panose="02020603050405020304" pitchFamily="18" charset="0"/>
              <a:cs typeface="Times New Roman" panose="02020603050405020304" pitchFamily="18" charset="0"/>
            </a:endParaRPr>
          </a:p>
          <a:p>
            <a:pPr marL="971550" lvl="1" indent="-51435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sp>
        <p:nvSpPr>
          <p:cNvPr id="5" name="TextBox 4">
            <a:extLst>
              <a:ext uri="{FF2B5EF4-FFF2-40B4-BE49-F238E27FC236}">
                <a16:creationId xmlns:a16="http://schemas.microsoft.com/office/drawing/2014/main" id="{E3F3DBD9-EA40-4D25-A0CC-009CD31E99E4}"/>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Tree>
    <p:extLst>
      <p:ext uri="{BB962C8B-B14F-4D97-AF65-F5344CB8AC3E}">
        <p14:creationId xmlns:p14="http://schemas.microsoft.com/office/powerpoint/2010/main" val="35836154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III: THIẾT KẾ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3354765"/>
          </a:xfrm>
          <a:prstGeom prst="rect">
            <a:avLst/>
          </a:prstGeom>
          <a:noFill/>
        </p:spPr>
        <p:txBody>
          <a:bodyPr wrap="square" rtlCol="0">
            <a:spAutoFit/>
          </a:bodyPr>
          <a:lstStyle/>
          <a:p>
            <a:pPr xmlns:a="http://schemas.openxmlformats.org/drawingml/2006/main" marL="514350" indent="-514350" algn="just">
              <a:buFont typeface="Wingdings" panose="05000000000000000000" pitchFamily="2" charset="2"/>
              <a:buChar char="q"/>
            </a:pPr>
            <a:r xmlns:a="http://schemas.openxmlformats.org/drawingml/2006/main">
              <a:rPr lang="vi" sz="2400">
                <a:latin typeface="Times New Roman" panose="02020603050405020304" pitchFamily="18" charset="0"/>
                <a:cs typeface="Times New Roman" panose="02020603050405020304" pitchFamily="18" charset="0"/>
              </a:rPr>
              <a:t>Design module</a:t>
            </a:r>
          </a:p>
          <a:p>
            <a:pPr xmlns:a="http://schemas.openxmlformats.org/drawingml/2006/main" marL="971550" lvl="1" indent="-51435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Enterprise Edge </a:t>
            </a:r>
            <a:r xmlns:a="http://schemas.openxmlformats.org/drawingml/2006/main">
              <a:rPr lang="vi" sz="2000" i="1">
                <a:latin typeface="Times New Roman" panose="02020603050405020304" pitchFamily="18" charset="0"/>
                <a:cs typeface="Times New Roman" panose="02020603050405020304" pitchFamily="18" charset="0"/>
              </a:rPr>
              <a:t>(Các thành phần còn lại bên trong hệ thống giúp đỡ trong liên kết với bên ngoài toàn cầu hệ thống)</a:t>
            </a:r>
          </a:p>
          <a:p>
            <a:pPr xmlns:a="http://schemas.openxmlformats.org/drawingml/2006/main" lvl="1" algn="just"/>
            <a:r xmlns:a="http://schemas.openxmlformats.org/drawingml/2006/main">
              <a:rPr lang="vi" sz="2400">
                <a:latin typeface="Times New Roman" panose="02020603050405020304" pitchFamily="18" charset="0"/>
                <a:cs typeface="Times New Roman" panose="02020603050405020304" pitchFamily="18" charset="0"/>
              </a:rPr>
              <a:t>VPN truy cập từ xa</a:t>
            </a:r>
          </a:p>
          <a:p>
            <a:pPr marL="800100" lvl="1" indent="-342900" algn="just">
              <a:buFont typeface="Courier New" panose="02070309020205020404" pitchFamily="49" charset="0"/>
              <a:buChar char="o"/>
            </a:pPr>
            <a:endParaRPr lang="en-US" sz="2400">
              <a:latin typeface="Times New Roman" panose="02020603050405020304" pitchFamily="18" charset="0"/>
              <a:cs typeface="Times New Roman" panose="02020603050405020304" pitchFamily="18" charset="0"/>
            </a:endParaRPr>
          </a:p>
          <a:p>
            <a:pPr lvl="1" algn="just"/>
            <a:endParaRPr lang="en-US" sz="2400">
              <a:latin typeface="Times New Roman" panose="02020603050405020304" pitchFamily="18" charset="0"/>
              <a:cs typeface="Times New Roman" panose="02020603050405020304" pitchFamily="18" charset="0"/>
            </a:endParaRPr>
          </a:p>
          <a:p>
            <a:pPr lvl="1" algn="just"/>
            <a:endParaRPr lang="en-US" sz="2400">
              <a:latin typeface="Times New Roman" panose="02020603050405020304" pitchFamily="18" charset="0"/>
              <a:cs typeface="Times New Roman" panose="02020603050405020304" pitchFamily="18" charset="0"/>
            </a:endParaRPr>
          </a:p>
          <a:p>
            <a:pPr marL="971550" lvl="1" indent="-51435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pic>
        <p:nvPicPr>
          <p:cNvPr id="5" name="Picture 4">
            <a:extLst>
              <a:ext uri="{FF2B5EF4-FFF2-40B4-BE49-F238E27FC236}">
                <a16:creationId xmlns:a16="http://schemas.microsoft.com/office/drawing/2014/main" id="{522ECA7F-3D85-4DA8-BB14-5DC8AF53232B}"/>
              </a:ext>
            </a:extLst>
          </p:cNvPr>
          <p:cNvPicPr>
            <a:picLocks noChangeAspect="1"/>
          </p:cNvPicPr>
          <p:nvPr/>
        </p:nvPicPr>
        <p:blipFill>
          <a:blip r:embed="rId5"/>
          <a:stretch>
            <a:fillRect/>
          </a:stretch>
        </p:blipFill>
        <p:spPr>
          <a:xfrm>
            <a:off x="1600200" y="2991842"/>
            <a:ext cx="3792764" cy="3385338"/>
          </a:xfrm>
          <a:prstGeom prst="rect">
            <a:avLst/>
          </a:prstGeom>
        </p:spPr>
      </p:pic>
      <p:sp>
        <p:nvSpPr>
          <p:cNvPr id="8" name="TextBox 7">
            <a:extLst>
              <a:ext uri="{FF2B5EF4-FFF2-40B4-BE49-F238E27FC236}">
                <a16:creationId xmlns:a16="http://schemas.microsoft.com/office/drawing/2014/main" id="{DC959060-B68E-4443-A4B4-5FD849874879}"/>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Tree>
    <p:extLst>
      <p:ext uri="{BB962C8B-B14F-4D97-AF65-F5344CB8AC3E}">
        <p14:creationId xmlns:p14="http://schemas.microsoft.com/office/powerpoint/2010/main" val="23300323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DBD75C-3F7E-44C2-AA1F-4B9DCB759D2A}"/>
              </a:ext>
            </a:extLst>
          </p:cNvPr>
          <p:cNvPicPr>
            <a:picLocks noChangeAspect="1"/>
          </p:cNvPicPr>
          <p:nvPr/>
        </p:nvPicPr>
        <p:blipFill>
          <a:blip r:embed="rId3"/>
          <a:stretch>
            <a:fillRect/>
          </a:stretch>
        </p:blipFill>
        <p:spPr>
          <a:xfrm>
            <a:off x="4343400" y="2743200"/>
            <a:ext cx="2713051" cy="3190220"/>
          </a:xfrm>
          <a:prstGeom prst="rect">
            <a:avLst/>
          </a:prstGeom>
        </p:spPr>
      </p:pic>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II: THIẾT KẾ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2677656"/>
          </a:xfrm>
          <a:prstGeom prst="rect">
            <a:avLst/>
          </a:prstGeom>
          <a:noFill/>
        </p:spPr>
        <p:txBody>
          <a:bodyPr wrap="square" rtlCol="0">
            <a:spAutoFit/>
          </a:bodyPr>
          <a:lstStyle/>
          <a:p>
            <a:pPr xmlns:a="http://schemas.openxmlformats.org/drawingml/2006/main" marL="514350" indent="-514350" algn="just">
              <a:buFont typeface="Wingdings" panose="05000000000000000000" pitchFamily="2" charset="2"/>
              <a:buChar char="q"/>
            </a:pPr>
            <a:r xmlns:a="http://schemas.openxmlformats.org/drawingml/2006/main">
              <a:rPr lang="vi" sz="2400">
                <a:latin typeface="Times New Roman" panose="02020603050405020304" pitchFamily="18" charset="0"/>
                <a:cs typeface="Times New Roman" panose="02020603050405020304" pitchFamily="18" charset="0"/>
              </a:rPr>
              <a:t>Design module</a:t>
            </a:r>
          </a:p>
          <a:p>
            <a:pPr xmlns:a="http://schemas.openxmlformats.org/drawingml/2006/main" marL="971550" lvl="1" indent="-51435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Other module</a:t>
            </a:r>
          </a:p>
          <a:p>
            <a:pPr xmlns:a="http://schemas.openxmlformats.org/drawingml/2006/main" lvl="1" algn="just"/>
            <a:r xmlns:a="http://schemas.openxmlformats.org/drawingml/2006/main">
              <a:rPr lang="vi" sz="2400">
                <a:latin typeface="Times New Roman" panose="02020603050405020304" pitchFamily="18" charset="0"/>
                <a:cs typeface="Times New Roman" panose="02020603050405020304" pitchFamily="18" charset="0"/>
              </a:rPr>
              <a:t>ISP (Internet Service Supply) bao gồm</a:t>
            </a:r>
          </a:p>
          <a:p>
            <a:pPr xmlns:a="http://schemas.openxmlformats.org/drawingml/2006/main" marL="971550" lvl="1" indent="-514350" algn="just">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Dịch vụ Internet</a:t>
            </a:r>
          </a:p>
          <a:p>
            <a:pPr xmlns:a="http://schemas.openxmlformats.org/drawingml/2006/main" marL="971550" lvl="1" indent="-514350" algn="just">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Dịch vụ PSTN</a:t>
            </a:r>
          </a:p>
          <a:p>
            <a:pPr xmlns:a="http://schemas.openxmlformats.org/drawingml/2006/main" marL="971550" lvl="1" indent="-514350" algn="just">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Dịch vụ WAN</a:t>
            </a:r>
            <a:endParaRPr xmlns:a="http://schemas.openxmlformats.org/drawingml/2006/main" lang="en-US" sz="240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3" name="Picture 2">
            <a:hlinkClick r:id="rId4"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5"/>
          <a:stretch>
            <a:fillRect/>
          </a:stretch>
        </p:blipFill>
        <p:spPr>
          <a:xfrm>
            <a:off x="7772400" y="5867400"/>
            <a:ext cx="1082773" cy="479207"/>
          </a:xfrm>
          <a:prstGeom prst="rect">
            <a:avLst/>
          </a:prstGeom>
        </p:spPr>
      </p:pic>
      <p:sp>
        <p:nvSpPr>
          <p:cNvPr id="8" name="TextBox 7">
            <a:extLst>
              <a:ext uri="{FF2B5EF4-FFF2-40B4-BE49-F238E27FC236}">
                <a16:creationId xmlns:a16="http://schemas.microsoft.com/office/drawing/2014/main" id="{2B981BE7-D30A-4563-8AC4-2522AC8CC210}"/>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Tree>
    <p:extLst>
      <p:ext uri="{BB962C8B-B14F-4D97-AF65-F5344CB8AC3E}">
        <p14:creationId xmlns:p14="http://schemas.microsoft.com/office/powerpoint/2010/main" val="34435516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186FB3-A2F1-4F80-BCDF-EA394CE0BEF9}"/>
              </a:ext>
            </a:extLst>
          </p:cNvPr>
          <p:cNvPicPr>
            <a:picLocks noChangeAspect="1"/>
          </p:cNvPicPr>
          <p:nvPr/>
        </p:nvPicPr>
        <p:blipFill>
          <a:blip r:embed="rId3"/>
          <a:stretch>
            <a:fillRect/>
          </a:stretch>
        </p:blipFill>
        <p:spPr>
          <a:xfrm>
            <a:off x="5292725" y="3962400"/>
            <a:ext cx="2466975" cy="1905000"/>
          </a:xfrm>
          <a:prstGeom prst="rect">
            <a:avLst/>
          </a:prstGeom>
        </p:spPr>
      </p:pic>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II: THIẾT KẾ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3416320"/>
          </a:xfrm>
          <a:prstGeom prst="rect">
            <a:avLst/>
          </a:prstGeom>
          <a:noFill/>
        </p:spPr>
        <p:txBody>
          <a:bodyPr wrap="square" rtlCol="0">
            <a:spAutoFit/>
          </a:bodyPr>
          <a:lstStyle/>
          <a:p>
            <a:pPr xmlns:a="http://schemas.openxmlformats.org/drawingml/2006/main" marL="514350" indent="-514350" algn="just">
              <a:buFont typeface="Wingdings" panose="05000000000000000000" pitchFamily="2" charset="2"/>
              <a:buChar char="q"/>
            </a:pPr>
            <a:r xmlns:a="http://schemas.openxmlformats.org/drawingml/2006/main">
              <a:rPr lang="vi" sz="2400">
                <a:latin typeface="Times New Roman" panose="02020603050405020304" pitchFamily="18" charset="0"/>
                <a:cs typeface="Times New Roman" panose="02020603050405020304" pitchFamily="18" charset="0"/>
              </a:rPr>
              <a:t>Design module</a:t>
            </a:r>
          </a:p>
          <a:p>
            <a:pPr xmlns:a="http://schemas.openxmlformats.org/drawingml/2006/main" marL="971550" lvl="1" indent="-51435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Other module</a:t>
            </a:r>
          </a:p>
          <a:p>
            <a:pPr xmlns:a="http://schemas.openxmlformats.org/drawingml/2006/main" lvl="1" algn="just"/>
            <a:r xmlns:a="http://schemas.openxmlformats.org/drawingml/2006/main">
              <a:rPr lang="vi" sz="2400">
                <a:latin typeface="Times New Roman" panose="02020603050405020304" pitchFamily="18" charset="0"/>
                <a:cs typeface="Times New Roman" panose="02020603050405020304" pitchFamily="18" charset="0"/>
              </a:rPr>
              <a:t>Chi nhánh doanh nghiệp</a:t>
            </a:r>
          </a:p>
          <a:p>
            <a:pPr xmlns:a="http://schemas.openxmlformats.org/drawingml/2006/main" marL="971550" lvl="1" indent="-514350" algn="just">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Được xem như một chi nhánh của chính hệ thống</a:t>
            </a:r>
          </a:p>
          <a:p>
            <a:pPr xmlns:a="http://schemas.openxmlformats.org/drawingml/2006/main" marL="971550" lvl="1" indent="-514350" algn="just">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Use WAN connection, VNP to use server farm of main system</a:t>
            </a:r>
          </a:p>
          <a:p>
            <a:pPr xmlns:a="http://schemas.openxmlformats.org/drawingml/2006/main" marL="971550" lvl="1" indent="-514350" algn="just">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Image Simple Architecture:</a:t>
            </a: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3" name="Picture 2">
            <a:hlinkClick r:id="rId4"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5"/>
          <a:stretch>
            <a:fillRect/>
          </a:stretch>
        </p:blipFill>
        <p:spPr>
          <a:xfrm>
            <a:off x="7772400" y="5867400"/>
            <a:ext cx="1082773" cy="479207"/>
          </a:xfrm>
          <a:prstGeom prst="rect">
            <a:avLst/>
          </a:prstGeom>
        </p:spPr>
      </p:pic>
      <p:sp>
        <p:nvSpPr>
          <p:cNvPr id="8" name="TextBox 7">
            <a:extLst>
              <a:ext uri="{FF2B5EF4-FFF2-40B4-BE49-F238E27FC236}">
                <a16:creationId xmlns:a16="http://schemas.microsoft.com/office/drawing/2014/main" id="{1C479112-54F1-4D53-B511-5E5DE13696B3}"/>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Tree>
    <p:extLst>
      <p:ext uri="{BB962C8B-B14F-4D97-AF65-F5344CB8AC3E}">
        <p14:creationId xmlns:p14="http://schemas.microsoft.com/office/powerpoint/2010/main" val="27455146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III: THIẾT KẾ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3046988"/>
          </a:xfrm>
          <a:prstGeom prst="rect">
            <a:avLst/>
          </a:prstGeom>
          <a:noFill/>
        </p:spPr>
        <p:txBody>
          <a:bodyPr wrap="square" rtlCol="0">
            <a:spAutoFit/>
          </a:bodyPr>
          <a:lstStyle/>
          <a:p>
            <a:pPr xmlns:a="http://schemas.openxmlformats.org/drawingml/2006/main" marL="514350" indent="-514350" algn="just">
              <a:buFont typeface="Wingdings" panose="05000000000000000000" pitchFamily="2" charset="2"/>
              <a:buChar char="q"/>
            </a:pPr>
            <a:r xmlns:a="http://schemas.openxmlformats.org/drawingml/2006/main">
              <a:rPr lang="vi" sz="2400">
                <a:latin typeface="Times New Roman" panose="02020603050405020304" pitchFamily="18" charset="0"/>
                <a:cs typeface="Times New Roman" panose="02020603050405020304" pitchFamily="18" charset="0"/>
              </a:rPr>
              <a:t>Design module</a:t>
            </a:r>
          </a:p>
          <a:p>
            <a:pPr xmlns:a="http://schemas.openxmlformats.org/drawingml/2006/main" marL="971550" lvl="1" indent="-51435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Other module</a:t>
            </a:r>
          </a:p>
          <a:p>
            <a:pPr xmlns:a="http://schemas.openxmlformats.org/drawingml/2006/main" lvl="1" algn="just"/>
            <a:r xmlns:a="http://schemas.openxmlformats.org/drawingml/2006/main">
              <a:rPr lang="vi" sz="2400">
                <a:latin typeface="Times New Roman" panose="02020603050405020304" pitchFamily="18" charset="0"/>
                <a:cs typeface="Times New Roman" panose="02020603050405020304" pitchFamily="18" charset="0"/>
              </a:rPr>
              <a:t>Trung tâm dữ liệu</a:t>
            </a:r>
          </a:p>
          <a:p>
            <a:pPr xmlns:a="http://schemas.openxmlformats.org/drawingml/2006/main" marL="971550" lvl="1" indent="-514350" algn="just">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Use to lift high computer ready to the archive system of the site main room system</a:t>
            </a:r>
          </a:p>
          <a:p>
            <a:pPr xmlns:a="http://schemas.openxmlformats.org/drawingml/2006/main" marL="971550" lvl="1" indent="-514350" algn="just">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Use WAN cính kết nối</a:t>
            </a:r>
          </a:p>
          <a:p>
            <a:pPr marL="800100" lvl="1" indent="-342900" algn="just">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pic>
        <p:nvPicPr>
          <p:cNvPr id="7" name="Picture 6">
            <a:extLst>
              <a:ext uri="{FF2B5EF4-FFF2-40B4-BE49-F238E27FC236}">
                <a16:creationId xmlns:a16="http://schemas.microsoft.com/office/drawing/2014/main" id="{DF4DEA1A-D6D0-4EA8-B444-1F08189FFAAD}"/>
              </a:ext>
            </a:extLst>
          </p:cNvPr>
          <p:cNvPicPr>
            <a:picLocks noChangeAspect="1"/>
          </p:cNvPicPr>
          <p:nvPr/>
        </p:nvPicPr>
        <p:blipFill>
          <a:blip r:embed="rId5"/>
          <a:stretch>
            <a:fillRect/>
          </a:stretch>
        </p:blipFill>
        <p:spPr>
          <a:xfrm>
            <a:off x="4954822" y="4267200"/>
            <a:ext cx="2779478" cy="1306592"/>
          </a:xfrm>
          <a:prstGeom prst="rect">
            <a:avLst/>
          </a:prstGeom>
        </p:spPr>
      </p:pic>
      <p:sp>
        <p:nvSpPr>
          <p:cNvPr id="5" name="TextBox 4">
            <a:extLst>
              <a:ext uri="{FF2B5EF4-FFF2-40B4-BE49-F238E27FC236}">
                <a16:creationId xmlns:a16="http://schemas.microsoft.com/office/drawing/2014/main" id="{962690B1-0858-4398-898C-209723D30C7A}"/>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Tree>
    <p:extLst>
      <p:ext uri="{BB962C8B-B14F-4D97-AF65-F5344CB8AC3E}">
        <p14:creationId xmlns:p14="http://schemas.microsoft.com/office/powerpoint/2010/main" val="26371481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III: THIẾT KẾ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2308324"/>
          </a:xfrm>
          <a:prstGeom prst="rect">
            <a:avLst/>
          </a:prstGeom>
          <a:noFill/>
        </p:spPr>
        <p:txBody>
          <a:bodyPr wrap="square" rtlCol="0">
            <a:spAutoFit/>
          </a:bodyPr>
          <a:lstStyle/>
          <a:p>
            <a:pPr xmlns:a="http://schemas.openxmlformats.org/drawingml/2006/main" marL="514350" indent="-514350" algn="just">
              <a:buFont typeface="Wingdings" panose="05000000000000000000" pitchFamily="2" charset="2"/>
              <a:buChar char="q"/>
            </a:pPr>
            <a:r xmlns:a="http://schemas.openxmlformats.org/drawingml/2006/main">
              <a:rPr lang="vi" sz="2400">
                <a:latin typeface="Times New Roman" panose="02020603050405020304" pitchFamily="18" charset="0"/>
                <a:cs typeface="Times New Roman" panose="02020603050405020304" pitchFamily="18" charset="0"/>
              </a:rPr>
              <a:t>Design module</a:t>
            </a:r>
          </a:p>
          <a:p>
            <a:pPr xmlns:a="http://schemas.openxmlformats.org/drawingml/2006/main" marL="971550" lvl="1" indent="-51435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Other module</a:t>
            </a:r>
          </a:p>
          <a:p>
            <a:pPr xmlns:a="http://schemas.openxmlformats.org/drawingml/2006/main" lvl="1" algn="just"/>
            <a:r xmlns:a="http://schemas.openxmlformats.org/drawingml/2006/main">
              <a:rPr lang="vi" sz="2400">
                <a:latin typeface="Times New Roman" panose="02020603050405020304" pitchFamily="18" charset="0"/>
                <a:cs typeface="Times New Roman" panose="02020603050405020304" pitchFamily="18" charset="0"/>
              </a:rPr>
              <a:t>Trung tâm dữ liệu</a:t>
            </a:r>
          </a:p>
          <a:p>
            <a:pPr xmlns:a="http://schemas.openxmlformats.org/drawingml/2006/main" marL="800100" lvl="1" indent="-342900" algn="just">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Cơ sở hạ tầng mạng</a:t>
            </a:r>
          </a:p>
          <a:p>
            <a:pPr xmlns:a="http://schemas.openxmlformats.org/drawingml/2006/main" marL="800100" lvl="1" indent="-342900" algn="just">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Dịch vụ tương tác</a:t>
            </a:r>
          </a:p>
          <a:p>
            <a:pPr xmlns:a="http://schemas.openxmlformats.org/drawingml/2006/main" marL="800100" lvl="1" indent="-342900" algn="just">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Quản lý DC</a:t>
            </a: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pic>
        <p:nvPicPr>
          <p:cNvPr id="8" name="Picture 7">
            <a:extLst>
              <a:ext uri="{FF2B5EF4-FFF2-40B4-BE49-F238E27FC236}">
                <a16:creationId xmlns:a16="http://schemas.microsoft.com/office/drawing/2014/main" id="{4E324310-239F-4C8E-B041-715E3E7C2A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14800" y="2437288"/>
            <a:ext cx="4590416" cy="3442812"/>
          </a:xfrm>
          <a:prstGeom prst="rect">
            <a:avLst/>
          </a:prstGeom>
        </p:spPr>
      </p:pic>
      <p:sp>
        <p:nvSpPr>
          <p:cNvPr id="5" name="TextBox 4">
            <a:extLst>
              <a:ext uri="{FF2B5EF4-FFF2-40B4-BE49-F238E27FC236}">
                <a16:creationId xmlns:a16="http://schemas.microsoft.com/office/drawing/2014/main" id="{806516D3-8C9F-4101-8623-0984EECB3F32}"/>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Tree>
    <p:extLst>
      <p:ext uri="{BB962C8B-B14F-4D97-AF65-F5344CB8AC3E}">
        <p14:creationId xmlns:p14="http://schemas.microsoft.com/office/powerpoint/2010/main" val="34279002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28600"/>
            <a:ext cx="5562600" cy="609600"/>
          </a:xfrm>
        </p:spPr>
        <p:txBody>
          <a:bodyPr>
            <a:normAutofit/>
          </a:bodyPr>
          <a:lstStyle/>
          <a:p>
            <a:r xmlns:a="http://schemas.openxmlformats.org/drawingml/2006/main">
              <a:rPr lang="vi" sz="2000" b="1">
                <a:latin typeface="Times New Roman" panose="02020603050405020304" pitchFamily="18" charset="0"/>
                <a:cs typeface="Times New Roman" panose="02020603050405020304" pitchFamily="18" charset="0"/>
              </a:rPr>
              <a:t>CHƯƠNG III: THIẾT KẾ (2)</a:t>
            </a:r>
          </a:p>
        </p:txBody>
      </p:sp>
      <p:sp>
        <p:nvSpPr>
          <p:cNvPr id="6" name="TextBox 5">
            <a:extLst>
              <a:ext uri="{FF2B5EF4-FFF2-40B4-BE49-F238E27FC236}">
                <a16:creationId xmlns:a16="http://schemas.microsoft.com/office/drawing/2014/main" id="{737990E1-8567-455E-9C98-5C5081D5FB79}"/>
              </a:ext>
            </a:extLst>
          </p:cNvPr>
          <p:cNvSpPr txBox="1"/>
          <p:nvPr/>
        </p:nvSpPr>
        <p:spPr>
          <a:xfrm>
            <a:off x="1067707" y="1513820"/>
            <a:ext cx="7008586" cy="2308324"/>
          </a:xfrm>
          <a:prstGeom prst="rect">
            <a:avLst/>
          </a:prstGeom>
          <a:noFill/>
        </p:spPr>
        <p:txBody>
          <a:bodyPr wrap="square" rtlCol="0">
            <a:spAutoFit/>
          </a:bodyPr>
          <a:lstStyle/>
          <a:p>
            <a:pPr xmlns:a="http://schemas.openxmlformats.org/drawingml/2006/main" marL="514350" indent="-514350" algn="just">
              <a:buFont typeface="Wingdings" panose="05000000000000000000" pitchFamily="2" charset="2"/>
              <a:buChar char="q"/>
            </a:pPr>
            <a:r xmlns:a="http://schemas.openxmlformats.org/drawingml/2006/main">
              <a:rPr lang="vi" sz="2400">
                <a:latin typeface="Times New Roman" panose="02020603050405020304" pitchFamily="18" charset="0"/>
                <a:cs typeface="Times New Roman" panose="02020603050405020304" pitchFamily="18" charset="0"/>
              </a:rPr>
              <a:t>Design module</a:t>
            </a:r>
          </a:p>
          <a:p>
            <a:pPr xmlns:a="http://schemas.openxmlformats.org/drawingml/2006/main" marL="971550" lvl="1" indent="-51435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Other module</a:t>
            </a:r>
          </a:p>
          <a:p>
            <a:pPr xmlns:a="http://schemas.openxmlformats.org/drawingml/2006/main" lvl="1" algn="just"/>
            <a:r xmlns:a="http://schemas.openxmlformats.org/drawingml/2006/main">
              <a:rPr lang="vi" sz="2400">
                <a:latin typeface="Times New Roman" panose="02020603050405020304" pitchFamily="18" charset="0"/>
                <a:cs typeface="Times New Roman" panose="02020603050405020304" pitchFamily="18" charset="0"/>
              </a:rPr>
              <a:t>Mô-đun Telewoker</a:t>
            </a:r>
          </a:p>
          <a:p>
            <a:pPr xmlns:a="http://schemas.openxmlformats.org/drawingml/2006/main" marL="800100" lvl="1" indent="-342900" algn="just">
              <a:buFont typeface="Courier New" panose="02070309020205020404" pitchFamily="49" charset="0"/>
              <a:buChar char="o"/>
            </a:pPr>
            <a:r xmlns:a="http://schemas.openxmlformats.org/drawingml/2006/main">
              <a:rPr lang="vi" sz="2400">
                <a:latin typeface="Times New Roman" panose="02020603050405020304" pitchFamily="18" charset="0"/>
                <a:cs typeface="Times New Roman" panose="02020603050405020304" pitchFamily="18" charset="0"/>
              </a:rPr>
              <a:t>Văn phòng nhỏ hoặc các cá nhân muốn làm việc từ xa thông qua kết nối Internet về hệ thống chính /</a:t>
            </a:r>
          </a:p>
          <a:p>
            <a:pPr marL="800100" lvl="1" indent="-342900" algn="just">
              <a:buFont typeface="Courier New" panose="02070309020205020404" pitchFamily="49" charset="0"/>
              <a:buChar char="o"/>
            </a:pPr>
            <a:endParaRPr lang="en-US" sz="24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pic>
        <p:nvPicPr>
          <p:cNvPr id="5" name="Picture 4">
            <a:extLst>
              <a:ext uri="{FF2B5EF4-FFF2-40B4-BE49-F238E27FC236}">
                <a16:creationId xmlns:a16="http://schemas.microsoft.com/office/drawing/2014/main" id="{CD93BF73-1160-4FE0-8EBC-466FE3911009}"/>
              </a:ext>
            </a:extLst>
          </p:cNvPr>
          <p:cNvPicPr>
            <a:picLocks noChangeAspect="1"/>
          </p:cNvPicPr>
          <p:nvPr/>
        </p:nvPicPr>
        <p:blipFill>
          <a:blip r:embed="rId5"/>
          <a:stretch>
            <a:fillRect/>
          </a:stretch>
        </p:blipFill>
        <p:spPr>
          <a:xfrm>
            <a:off x="1587500" y="3576057"/>
            <a:ext cx="5105400" cy="2486630"/>
          </a:xfrm>
          <a:prstGeom prst="rect">
            <a:avLst/>
          </a:prstGeom>
        </p:spPr>
      </p:pic>
      <p:sp>
        <p:nvSpPr>
          <p:cNvPr id="8" name="TextBox 7">
            <a:extLst>
              <a:ext uri="{FF2B5EF4-FFF2-40B4-BE49-F238E27FC236}">
                <a16:creationId xmlns:a16="http://schemas.microsoft.com/office/drawing/2014/main" id="{21EF55C0-6EB0-484F-B735-E7EA883F8A9C}"/>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Tree>
    <p:extLst>
      <p:ext uri="{BB962C8B-B14F-4D97-AF65-F5344CB8AC3E}">
        <p14:creationId xmlns:p14="http://schemas.microsoft.com/office/powerpoint/2010/main" val="27363391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95451" y="2781300"/>
            <a:ext cx="5753100" cy="1295400"/>
          </a:xfrm>
        </p:spPr>
        <p:txBody>
          <a:bodyPr>
            <a:noAutofit/>
          </a:bodyPr>
          <a:lstStyle/>
          <a:p>
            <a:r xmlns:a="http://schemas.openxmlformats.org/drawingml/2006/main">
              <a:rPr lang="vi" sz="2000" b="1">
                <a:solidFill>
                  <a:schemeClr val="bg1"/>
                </a:solidFill>
                <a:latin typeface="Times New Roman" panose="02020603050405020304" pitchFamily="18" charset="0"/>
                <a:cs typeface="Times New Roman" panose="02020603050405020304" pitchFamily="18" charset="0"/>
              </a:rPr>
              <a:t>Nguyễn Huỳnh Huy</a:t>
            </a:r>
            <a:endParaRPr xmlns:a="http://schemas.openxmlformats.org/drawingml/2006/main" lang="vi-VN" sz="2000" b="1" dirty="0">
              <a:solidFill>
                <a:schemeClr val="bg1"/>
              </a:solidFill>
              <a:latin typeface="Times New Roman" panose="02020603050405020304" pitchFamily="18" charset="0"/>
              <a:cs typeface="Times New Roman" panose="02020603050405020304" pitchFamily="18" charset="0"/>
            </a:endParaRPr>
          </a:p>
          <a:p>
            <a:r xmlns:a="http://schemas.openxmlformats.org/drawingml/2006/main">
              <a:rPr lang="vi" sz="2000" b="1" dirty="0">
                <a:solidFill>
                  <a:schemeClr val="bg1"/>
                </a:solidFill>
                <a:latin typeface="Times New Roman" panose="02020603050405020304" pitchFamily="18" charset="0"/>
                <a:cs typeface="Times New Roman" panose="02020603050405020304" pitchFamily="18" charset="0"/>
              </a:rPr>
              <a:t>Bộ </a:t>
            </a:r>
            <a:r xmlns:a="http://schemas.openxmlformats.org/drawingml/2006/main">
              <a:rPr lang="vi" sz="2000" b="1">
                <a:solidFill>
                  <a:schemeClr val="bg1"/>
                </a:solidFill>
                <a:latin typeface="Times New Roman" panose="02020603050405020304" pitchFamily="18" charset="0"/>
                <a:cs typeface="Times New Roman" panose="02020603050405020304" pitchFamily="18" charset="0"/>
              </a:rPr>
              <a:t>môn </a:t>
            </a:r>
            <a:r xmlns:a="http://schemas.openxmlformats.org/drawingml/2006/main">
              <a:rPr lang="vi" sz="2000" b="1">
                <a:solidFill>
                  <a:schemeClr val="bg1"/>
                </a:solidFill>
                <a:latin typeface="Times New Roman" panose="02020603050405020304" pitchFamily="18" charset="0"/>
                <a:cs typeface="Times New Roman" panose="02020603050405020304" pitchFamily="18" charset="0"/>
              </a:rPr>
              <a:t>Mạng Máy tính và Tryền Thông</a:t>
            </a:r>
            <a:endParaRPr xmlns:a="http://schemas.openxmlformats.org/drawingml/2006/main" lang="vi-VN" sz="2000" b="1" dirty="0">
              <a:solidFill>
                <a:schemeClr val="bg1"/>
              </a:solidFill>
              <a:latin typeface="Times New Roman" panose="02020603050405020304" pitchFamily="18" charset="0"/>
              <a:cs typeface="Times New Roman" panose="02020603050405020304" pitchFamily="18" charset="0"/>
            </a:endParaRPr>
          </a:p>
          <a:p>
            <a:r xmlns:a="http://schemas.openxmlformats.org/drawingml/2006/main">
              <a:rPr lang="vi" sz="2000" b="1">
                <a:solidFill>
                  <a:schemeClr val="bg1"/>
                </a:solidFill>
                <a:latin typeface="Times New Roman" panose="02020603050405020304" pitchFamily="18" charset="0"/>
                <a:cs typeface="Times New Roman" panose="02020603050405020304" pitchFamily="18" charset="0"/>
              </a:rPr>
              <a:t>Khoa </a:t>
            </a:r>
            <a:r xmlns:a="http://schemas.openxmlformats.org/drawingml/2006/main">
              <a:rPr lang="vi" sz="2000" b="1">
                <a:solidFill>
                  <a:schemeClr val="bg1"/>
                </a:solidFill>
                <a:latin typeface="Times New Roman" panose="02020603050405020304" pitchFamily="18" charset="0"/>
                <a:cs typeface="Times New Roman" panose="02020603050405020304" pitchFamily="18" charset="0"/>
              </a:rPr>
              <a:t>Công Nghệ Thông Tin</a:t>
            </a:r>
            <a:endParaRPr xmlns:a="http://schemas.openxmlformats.org/drawingml/2006/main" lang="vi-VN" sz="2000" b="1" dirty="0">
              <a:solidFill>
                <a:schemeClr val="bg1"/>
              </a:solidFill>
              <a:latin typeface="Times New Roman" panose="02020603050405020304" pitchFamily="18" charset="0"/>
              <a:cs typeface="Times New Roman" panose="02020603050405020304" pitchFamily="18" charset="0"/>
            </a:endParaRPr>
          </a:p>
          <a:p>
            <a:r xmlns:a="http://schemas.openxmlformats.org/drawingml/2006/main">
              <a:rPr lang="vi" sz="2000" b="1" dirty="0">
                <a:solidFill>
                  <a:schemeClr val="bg1"/>
                </a:solidFill>
                <a:latin typeface="Times New Roman" panose="02020603050405020304" pitchFamily="18" charset="0"/>
                <a:cs typeface="Times New Roman" panose="02020603050405020304" pitchFamily="18" charset="0"/>
              </a:rPr>
              <a:t>Trường Đại học Nha Trang</a:t>
            </a:r>
          </a:p>
          <a:p>
            <a:r xmlns:a="http://schemas.openxmlformats.org/drawingml/2006/main">
              <a:rPr lang="vi" sz="2000" b="1">
                <a:solidFill>
                  <a:schemeClr val="bg1"/>
                </a:solidFill>
                <a:latin typeface="Times New Roman" panose="02020603050405020304" pitchFamily="18" charset="0"/>
                <a:cs typeface="Times New Roman" panose="02020603050405020304" pitchFamily="18" charset="0"/>
              </a:rPr>
              <a:t>Email: </a:t>
            </a:r>
            <a:r xmlns:a="http://schemas.openxmlformats.org/drawingml/2006/main">
              <a:rPr lang="vi" sz="2000" b="1">
                <a:solidFill>
                  <a:schemeClr val="bg1"/>
                </a:solidFill>
                <a:latin typeface="Times New Roman" panose="02020603050405020304" pitchFamily="18" charset="0"/>
                <a:cs typeface="Times New Roman" panose="02020603050405020304" pitchFamily="18" charset="0"/>
              </a:rPr>
              <a:t>huynh </a:t>
            </a:r>
            <a:r xmlns:a="http://schemas.openxmlformats.org/drawingml/2006/main">
              <a:rPr lang="vi" sz="2000" b="1">
                <a:solidFill>
                  <a:schemeClr val="bg1"/>
                </a:solidFill>
                <a:latin typeface="Times New Roman" panose="02020603050405020304" pitchFamily="18" charset="0"/>
                <a:cs typeface="Times New Roman" panose="02020603050405020304" pitchFamily="18" charset="0"/>
              </a:rPr>
              <a:t>@ ntu.edu.vn</a:t>
            </a:r>
            <a:endParaRPr xmlns:a="http://schemas.openxmlformats.org/drawingml/2006/main" lang="en-US"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4436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7990E1-8567-455E-9C98-5C5081D5FB79}"/>
              </a:ext>
            </a:extLst>
          </p:cNvPr>
          <p:cNvSpPr txBox="1"/>
          <p:nvPr/>
        </p:nvSpPr>
        <p:spPr>
          <a:xfrm>
            <a:off x="1144814" y="1655334"/>
            <a:ext cx="7008586" cy="4339650"/>
          </a:xfrm>
          <a:prstGeom prst="rect">
            <a:avLst/>
          </a:prstGeom>
          <a:noFill/>
        </p:spPr>
        <p:txBody>
          <a:bodyPr wrap="square" rtlCol="0">
            <a:spAutoFit/>
          </a:bodyPr>
          <a:lstStyle/>
          <a:p>
            <a:pPr xmlns:a="http://schemas.openxmlformats.org/drawingml/2006/main" marL="514350" indent="-514350" algn="just">
              <a:buFont typeface="Wingdings" panose="05000000000000000000" pitchFamily="2" charset="2"/>
              <a:buChar char="q"/>
            </a:pPr>
            <a:r xmlns:a="http://schemas.openxmlformats.org/drawingml/2006/main">
              <a:rPr lang="vi" sz="3000">
                <a:latin typeface="Times New Roman" panose="02020603050405020304" pitchFamily="18" charset="0"/>
                <a:cs typeface="Times New Roman" panose="02020603050405020304" pitchFamily="18" charset="0"/>
              </a:rPr>
              <a:t>Khuôn viên đại học</a:t>
            </a:r>
          </a:p>
          <a:p>
            <a:pPr xmlns:a="http://schemas.openxmlformats.org/drawingml/2006/main" marL="914400" lvl="1" indent="-45720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Cung cấp kết nối đến cuối người dùng</a:t>
            </a:r>
          </a:p>
          <a:p>
            <a:pPr xmlns:a="http://schemas.openxmlformats.org/drawingml/2006/main" marL="914400" lvl="1" indent="-45720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Thiết bị bổ sung đến từng tầng cơ sở định vị</a:t>
            </a:r>
          </a:p>
          <a:p>
            <a:pPr xmlns:a="http://schemas.openxmlformats.org/drawingml/2006/main" lvl="1" algn="just"/>
            <a:r xmlns:a="http://schemas.openxmlformats.org/drawingml/2006/main">
              <a:rPr lang="vi" sz="2400">
                <a:latin typeface="Times New Roman" panose="02020603050405020304" pitchFamily="18" charset="0"/>
                <a:cs typeface="Times New Roman" panose="02020603050405020304" pitchFamily="18" charset="0"/>
              </a:rPr>
              <a:t>Ví dụ: Nhiều tầng của tòa nhà, tòa nhà, nhiều khu vực…</a:t>
            </a:r>
          </a:p>
          <a:p>
            <a:pPr xmlns:a="http://schemas.openxmlformats.org/drawingml/2006/main" marL="800100" lvl="1" indent="-34290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Cung cấp các ứng dụng dịch vụ đến cuối người dùng như dữ liệu, giọng nói, video ..</a:t>
            </a:r>
          </a:p>
          <a:p>
            <a:pPr xmlns:a="http://schemas.openxmlformats.org/drawingml/2006/main" marL="800100" lvl="1" indent="-34290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Campus nên được thiết kế bảo đảm cung cấp kết nối an toàn đến Trung tâm dữ liệu và truy cập ngoài internet</a:t>
            </a:r>
          </a:p>
          <a:p>
            <a:pPr marL="971550" lvl="1" indent="-514350" algn="just">
              <a:buFont typeface="Wingdings" panose="05000000000000000000" pitchFamily="2" charset="2"/>
              <a:buChar char="§"/>
            </a:pPr>
            <a:endParaRPr lang="en-US" sz="30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6248400" y="5236197"/>
            <a:ext cx="1598385" cy="707403"/>
          </a:xfrm>
          <a:prstGeom prst="rect">
            <a:avLst/>
          </a:prstGeom>
        </p:spPr>
      </p:pic>
      <p:sp>
        <p:nvSpPr>
          <p:cNvPr id="8" name="Title 1">
            <a:extLst>
              <a:ext uri="{FF2B5EF4-FFF2-40B4-BE49-F238E27FC236}">
                <a16:creationId xmlns:a16="http://schemas.microsoft.com/office/drawing/2014/main" id="{88201DD6-88A0-44AA-ABE6-48B53E6C0697}"/>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xmlns:a="http://schemas.openxmlformats.org/drawingml/2006/main">
              <a:rPr lang="vi" sz="2000" b="1">
                <a:latin typeface="Times New Roman" panose="02020603050405020304" pitchFamily="18" charset="0"/>
                <a:cs typeface="Times New Roman" panose="02020603050405020304" pitchFamily="18" charset="0"/>
              </a:rPr>
              <a:t>CHƯƠNG III: THIẾT KẾ (2)</a:t>
            </a:r>
          </a:p>
        </p:txBody>
      </p:sp>
      <p:sp>
        <p:nvSpPr>
          <p:cNvPr id="10" name="TextBox 9">
            <a:extLst>
              <a:ext uri="{FF2B5EF4-FFF2-40B4-BE49-F238E27FC236}">
                <a16:creationId xmlns:a16="http://schemas.microsoft.com/office/drawing/2014/main" id="{CA39D8DE-F769-40E3-BE71-5483AA53A973}"/>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Tree>
    <p:extLst>
      <p:ext uri="{BB962C8B-B14F-4D97-AF65-F5344CB8AC3E}">
        <p14:creationId xmlns:p14="http://schemas.microsoft.com/office/powerpoint/2010/main" val="248143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7990E1-8567-455E-9C98-5C5081D5FB79}"/>
              </a:ext>
            </a:extLst>
          </p:cNvPr>
          <p:cNvSpPr txBox="1"/>
          <p:nvPr/>
        </p:nvSpPr>
        <p:spPr>
          <a:xfrm>
            <a:off x="1144814" y="1655334"/>
            <a:ext cx="7008586" cy="3231654"/>
          </a:xfrm>
          <a:prstGeom prst="rect">
            <a:avLst/>
          </a:prstGeom>
          <a:noFill/>
        </p:spPr>
        <p:txBody>
          <a:bodyPr wrap="square" rtlCol="0">
            <a:spAutoFit/>
          </a:bodyPr>
          <a:lstStyle/>
          <a:p>
            <a:pPr xmlns:a="http://schemas.openxmlformats.org/drawingml/2006/main" marL="514350" indent="-514350" algn="just">
              <a:buFont typeface="Wingdings" panose="05000000000000000000" pitchFamily="2" charset="2"/>
              <a:buChar char="q"/>
            </a:pPr>
            <a:r xmlns:a="http://schemas.openxmlformats.org/drawingml/2006/main">
              <a:rPr lang="vi" sz="3000">
                <a:latin typeface="Times New Roman" panose="02020603050405020304" pitchFamily="18" charset="0"/>
                <a:cs typeface="Times New Roman" panose="02020603050405020304" pitchFamily="18" charset="0"/>
              </a:rPr>
              <a:t>Ban quản lý</a:t>
            </a:r>
          </a:p>
          <a:p>
            <a:pPr xmlns:a="http://schemas.openxmlformats.org/drawingml/2006/main" marL="914400" lvl="1" indent="-45720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Cung cấp các theo dõi, hệ thống phân tích, xác thực, các truy cập…</a:t>
            </a:r>
          </a:p>
          <a:p>
            <a:pPr xmlns:a="http://schemas.openxmlformats.org/drawingml/2006/main" marL="914400" lvl="1" indent="-45720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Mạng quản lý được chia làm hai loại: in-band và out-of-band</a:t>
            </a:r>
          </a:p>
          <a:p>
            <a:pPr xmlns:a="http://schemas.openxmlformats.org/drawingml/2006/main" marL="914400" lvl="1" indent="-45720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Thành lập thiết kế một switch chuyên biệt hoặc Vlan riêng cho quản lý</a:t>
            </a:r>
          </a:p>
          <a:p>
            <a:pPr marL="971550" lvl="1" indent="-514350" algn="just">
              <a:buFont typeface="Wingdings" panose="05000000000000000000" pitchFamily="2" charset="2"/>
              <a:buChar char="§"/>
            </a:pPr>
            <a:endParaRPr lang="en-US" sz="30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6248400" y="5236197"/>
            <a:ext cx="1598385" cy="707403"/>
          </a:xfrm>
          <a:prstGeom prst="rect">
            <a:avLst/>
          </a:prstGeom>
        </p:spPr>
      </p:pic>
      <p:sp>
        <p:nvSpPr>
          <p:cNvPr id="8" name="Title 1">
            <a:extLst>
              <a:ext uri="{FF2B5EF4-FFF2-40B4-BE49-F238E27FC236}">
                <a16:creationId xmlns:a16="http://schemas.microsoft.com/office/drawing/2014/main" id="{7A3BEF84-28F7-4A66-9860-8493A135DA66}"/>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xmlns:a="http://schemas.openxmlformats.org/drawingml/2006/main">
              <a:rPr lang="vi" sz="2000" b="1">
                <a:latin typeface="Times New Roman" panose="02020603050405020304" pitchFamily="18" charset="0"/>
                <a:cs typeface="Times New Roman" panose="02020603050405020304" pitchFamily="18" charset="0"/>
              </a:rPr>
              <a:t>CHƯƠNG III: THIẾT KẾ (2)</a:t>
            </a:r>
          </a:p>
        </p:txBody>
      </p:sp>
      <p:sp>
        <p:nvSpPr>
          <p:cNvPr id="10" name="TextBox 9">
            <a:extLst>
              <a:ext uri="{FF2B5EF4-FFF2-40B4-BE49-F238E27FC236}">
                <a16:creationId xmlns:a16="http://schemas.microsoft.com/office/drawing/2014/main" id="{F02ECBE2-1392-45C9-B90C-1F65B2E322C1}"/>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Tree>
    <p:extLst>
      <p:ext uri="{BB962C8B-B14F-4D97-AF65-F5344CB8AC3E}">
        <p14:creationId xmlns:p14="http://schemas.microsoft.com/office/powerpoint/2010/main" val="1659591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7990E1-8567-455E-9C98-5C5081D5FB79}"/>
              </a:ext>
            </a:extLst>
          </p:cNvPr>
          <p:cNvSpPr txBox="1"/>
          <p:nvPr/>
        </p:nvSpPr>
        <p:spPr>
          <a:xfrm>
            <a:off x="1144814" y="1655334"/>
            <a:ext cx="7008586" cy="2492990"/>
          </a:xfrm>
          <a:prstGeom prst="rect">
            <a:avLst/>
          </a:prstGeom>
          <a:noFill/>
        </p:spPr>
        <p:txBody>
          <a:bodyPr wrap="square" rtlCol="0">
            <a:spAutoFit/>
          </a:bodyPr>
          <a:lstStyle/>
          <a:p>
            <a:pPr xmlns:a="http://schemas.openxmlformats.org/drawingml/2006/main" marL="514350" indent="-514350" algn="just">
              <a:buFont typeface="Wingdings" panose="05000000000000000000" pitchFamily="2" charset="2"/>
              <a:buChar char="q"/>
            </a:pPr>
            <a:r xmlns:a="http://schemas.openxmlformats.org/drawingml/2006/main">
              <a:rPr lang="vi" sz="3000">
                <a:latin typeface="Times New Roman" panose="02020603050405020304" pitchFamily="18" charset="0"/>
                <a:cs typeface="Times New Roman" panose="02020603050405020304" pitchFamily="18" charset="0"/>
              </a:rPr>
              <a:t>Ban quản lý</a:t>
            </a:r>
          </a:p>
          <a:p>
            <a:pPr xmlns:a="http://schemas.openxmlformats.org/drawingml/2006/main" marL="914400" lvl="1" indent="-45720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In-band: Sử dụng SSH, HTTP, Telnet của giao thức</a:t>
            </a:r>
          </a:p>
          <a:p>
            <a:pPr xmlns:a="http://schemas.openxmlformats.org/drawingml/2006/main" marL="914400" lvl="1" indent="-457200" algn="just">
              <a:buFont typeface="Wingdings" panose="05000000000000000000" pitchFamily="2" charset="2"/>
              <a:buChar char="§"/>
            </a:pPr>
            <a:r xmlns:a="http://schemas.openxmlformats.org/drawingml/2006/main">
              <a:rPr lang="vi" sz="2400">
                <a:latin typeface="Times New Roman" panose="02020603050405020304" pitchFamily="18" charset="0"/>
                <a:cs typeface="Times New Roman" panose="02020603050405020304" pitchFamily="18" charset="0"/>
              </a:rPr>
              <a:t>Out-of-band: sử dụng kết nối trực tiếp đến phần quản lý thiết bị của hệ thống qua cổng console, aux</a:t>
            </a:r>
          </a:p>
          <a:p>
            <a:pPr marL="971550" lvl="1" indent="-514350" algn="just">
              <a:buFont typeface="Wingdings" panose="05000000000000000000" pitchFamily="2" charset="2"/>
              <a:buChar char="§"/>
            </a:pPr>
            <a:endParaRPr lang="en-US" sz="30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6248400" y="5236197"/>
            <a:ext cx="1598385" cy="707403"/>
          </a:xfrm>
          <a:prstGeom prst="rect">
            <a:avLst/>
          </a:prstGeom>
        </p:spPr>
      </p:pic>
      <p:sp>
        <p:nvSpPr>
          <p:cNvPr id="8" name="Title 1">
            <a:extLst>
              <a:ext uri="{FF2B5EF4-FFF2-40B4-BE49-F238E27FC236}">
                <a16:creationId xmlns:a16="http://schemas.microsoft.com/office/drawing/2014/main" id="{AE2134FE-99F4-4C84-A6E0-977E52BC7BC3}"/>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xmlns:a="http://schemas.openxmlformats.org/drawingml/2006/main">
              <a:rPr lang="vi" sz="2000" b="1">
                <a:latin typeface="Times New Roman" panose="02020603050405020304" pitchFamily="18" charset="0"/>
                <a:cs typeface="Times New Roman" panose="02020603050405020304" pitchFamily="18" charset="0"/>
              </a:rPr>
              <a:t>CHƯƠNG III: THIẾT KẾ (2)</a:t>
            </a:r>
          </a:p>
        </p:txBody>
      </p:sp>
      <p:sp>
        <p:nvSpPr>
          <p:cNvPr id="10" name="TextBox 9">
            <a:extLst>
              <a:ext uri="{FF2B5EF4-FFF2-40B4-BE49-F238E27FC236}">
                <a16:creationId xmlns:a16="http://schemas.microsoft.com/office/drawing/2014/main" id="{BA224031-E3C6-4EF1-B710-9355534D6035}"/>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Tree>
    <p:extLst>
      <p:ext uri="{BB962C8B-B14F-4D97-AF65-F5344CB8AC3E}">
        <p14:creationId xmlns:p14="http://schemas.microsoft.com/office/powerpoint/2010/main" val="1617851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7990E1-8567-455E-9C98-5C5081D5FB79}"/>
              </a:ext>
            </a:extLst>
          </p:cNvPr>
          <p:cNvSpPr txBox="1"/>
          <p:nvPr/>
        </p:nvSpPr>
        <p:spPr>
          <a:xfrm>
            <a:off x="1144814" y="1655334"/>
            <a:ext cx="7008586" cy="1015663"/>
          </a:xfrm>
          <a:prstGeom prst="rect">
            <a:avLst/>
          </a:prstGeom>
          <a:noFill/>
        </p:spPr>
        <p:txBody>
          <a:bodyPr wrap="square" rtlCol="0">
            <a:spAutoFit/>
          </a:bodyPr>
          <a:lstStyle/>
          <a:p>
            <a:pPr xmlns:a="http://schemas.openxmlformats.org/drawingml/2006/main" marL="514350" indent="-514350" algn="just">
              <a:buFont typeface="Wingdings" panose="05000000000000000000" pitchFamily="2" charset="2"/>
              <a:buChar char="q"/>
            </a:pPr>
            <a:r xmlns:a="http://schemas.openxmlformats.org/drawingml/2006/main">
              <a:rPr lang="vi" sz="3000">
                <a:latin typeface="Times New Roman" panose="02020603050405020304" pitchFamily="18" charset="0"/>
                <a:cs typeface="Times New Roman" panose="02020603050405020304" pitchFamily="18" charset="0"/>
              </a:rPr>
              <a:t>Ban quản lý</a:t>
            </a:r>
          </a:p>
          <a:p>
            <a:pPr marL="971550" lvl="1" indent="-514350" algn="just">
              <a:buFont typeface="Wingdings" panose="05000000000000000000" pitchFamily="2" charset="2"/>
              <a:buChar char="§"/>
            </a:pPr>
            <a:endParaRPr lang="en-US" sz="3000">
              <a:latin typeface="Times New Roman" panose="02020603050405020304" pitchFamily="18" charset="0"/>
              <a:cs typeface="Times New Roman" panose="02020603050405020304" pitchFamily="18" charset="0"/>
            </a:endParaRPr>
          </a:p>
        </p:txBody>
      </p:sp>
      <p:pic>
        <p:nvPicPr>
          <p:cNvPr id="3" name="Picture 2">
            <a:hlinkClick r:id="rId3" action="ppaction://hlinksldjump"/>
            <a:extLst>
              <a:ext uri="{FF2B5EF4-FFF2-40B4-BE49-F238E27FC236}">
                <a16:creationId xmlns:a16="http://schemas.microsoft.com/office/drawing/2014/main" id="{313B5B79-864E-429F-A802-9E7D7957AD94}"/>
              </a:ext>
            </a:extLst>
          </p:cNvPr>
          <p:cNvPicPr>
            <a:picLocks noChangeAspect="1"/>
          </p:cNvPicPr>
          <p:nvPr/>
        </p:nvPicPr>
        <p:blipFill>
          <a:blip r:embed="rId4"/>
          <a:stretch>
            <a:fillRect/>
          </a:stretch>
        </p:blipFill>
        <p:spPr>
          <a:xfrm>
            <a:off x="7772400" y="5867400"/>
            <a:ext cx="1082773" cy="479207"/>
          </a:xfrm>
          <a:prstGeom prst="rect">
            <a:avLst/>
          </a:prstGeom>
        </p:spPr>
      </p:pic>
      <p:pic>
        <p:nvPicPr>
          <p:cNvPr id="7" name="Picture 6">
            <a:extLst>
              <a:ext uri="{FF2B5EF4-FFF2-40B4-BE49-F238E27FC236}">
                <a16:creationId xmlns:a16="http://schemas.microsoft.com/office/drawing/2014/main" id="{8E92894A-CE50-46C8-82FD-FC0DBB73B7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1600" y="2200992"/>
            <a:ext cx="6070609" cy="3666408"/>
          </a:xfrm>
          <a:prstGeom prst="rect">
            <a:avLst/>
          </a:prstGeom>
        </p:spPr>
      </p:pic>
      <p:sp>
        <p:nvSpPr>
          <p:cNvPr id="9" name="Title 1">
            <a:extLst>
              <a:ext uri="{FF2B5EF4-FFF2-40B4-BE49-F238E27FC236}">
                <a16:creationId xmlns:a16="http://schemas.microsoft.com/office/drawing/2014/main" id="{E5E6C2F9-A3D4-4E01-A483-CBB051E10E15}"/>
              </a:ext>
            </a:extLst>
          </p:cNvPr>
          <p:cNvSpPr txBox="1">
            <a:spLocks/>
          </p:cNvSpPr>
          <p:nvPr/>
        </p:nvSpPr>
        <p:spPr>
          <a:xfrm>
            <a:off x="1143000" y="228600"/>
            <a:ext cx="5562600" cy="609600"/>
          </a:xfrm>
          <a:prstGeom prst="rect">
            <a:avLst/>
          </a:prstGeom>
        </p:spPr>
        <p:txBody>
          <a:bodyPr vert="horz" lIns="91440" tIns="45720" rIns="91440" bIns="45720" rtlCol="0" anchor="ctr">
            <a:normAutofit/>
          </a:bodyPr>
          <a:lstStyle>
            <a:lvl1pPr algn="ctr" defTabSz="914377" rtl="0" eaLnBrk="1" latinLnBrk="0" hangingPunct="1">
              <a:spcBef>
                <a:spcPct val="0"/>
              </a:spcBef>
              <a:buNone/>
              <a:defRPr sz="4400" b="0" i="0" u="none" kern="1200">
                <a:solidFill>
                  <a:schemeClr val="tx1"/>
                </a:solidFill>
                <a:latin typeface="+mj-lt"/>
                <a:ea typeface="+mj-ea"/>
                <a:cs typeface="+mj-cs"/>
              </a:defRPr>
            </a:lvl1pPr>
          </a:lstStyle>
          <a:p>
            <a:r xmlns:a="http://schemas.openxmlformats.org/drawingml/2006/main">
              <a:rPr lang="vi" sz="2000" b="1">
                <a:latin typeface="Times New Roman" panose="02020603050405020304" pitchFamily="18" charset="0"/>
                <a:cs typeface="Times New Roman" panose="02020603050405020304" pitchFamily="18" charset="0"/>
              </a:rPr>
              <a:t>CHƯƠNG III: THIẾT KẾ (2)</a:t>
            </a:r>
          </a:p>
        </p:txBody>
      </p:sp>
      <p:sp>
        <p:nvSpPr>
          <p:cNvPr id="11" name="TextBox 10">
            <a:extLst>
              <a:ext uri="{FF2B5EF4-FFF2-40B4-BE49-F238E27FC236}">
                <a16:creationId xmlns:a16="http://schemas.microsoft.com/office/drawing/2014/main" id="{BCE7B9DD-FB12-446A-9CE1-D32C8FF167CE}"/>
              </a:ext>
            </a:extLst>
          </p:cNvPr>
          <p:cNvSpPr txBox="1"/>
          <p:nvPr/>
        </p:nvSpPr>
        <p:spPr>
          <a:xfrm>
            <a:off x="1124857" y="990600"/>
            <a:ext cx="7848600" cy="523220"/>
          </a:xfrm>
          <a:prstGeom prst="rect">
            <a:avLst/>
          </a:prstGeom>
          <a:noFill/>
        </p:spPr>
        <p:txBody>
          <a:bodyPr wrap="square" rtlCol="0">
            <a:spAutoFit/>
          </a:bodyPr>
          <a:lstStyle/>
          <a:p>
            <a:r xmlns:a="http://schemas.openxmlformats.org/drawingml/2006/main">
              <a:rPr lang="vi" sz="2800" i="1">
                <a:latin typeface="Times New Roman" panose="02020603050405020304" pitchFamily="18" charset="0"/>
                <a:ea typeface="Verdana" panose="020B0604030504040204" pitchFamily="34" charset="0"/>
                <a:cs typeface="Times New Roman" panose="02020603050405020304" pitchFamily="18" charset="0"/>
              </a:rPr>
              <a:t>3. Mô-đun của một mạng hệ thống</a:t>
            </a:r>
          </a:p>
        </p:txBody>
      </p:sp>
    </p:spTree>
    <p:extLst>
      <p:ext uri="{BB962C8B-B14F-4D97-AF65-F5344CB8AC3E}">
        <p14:creationId xmlns:p14="http://schemas.microsoft.com/office/powerpoint/2010/main" val="21881774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24705&quot;&gt;&lt;object type=&quot;3&quot; unique_id=&quot;24706&quot;&gt;&lt;property id=&quot;20148&quot; value=&quot;5&quot;/&gt;&lt;property id=&quot;20300&quot; value=&quot;Slide 1 - &amp;quot;THIẾT KẾ CÀI ĐẶT MẠNG&amp;quot;&quot;/&gt;&lt;property id=&quot;20307&quot; value=&quot;256&quot;/&gt;&lt;/object&gt;&lt;object type=&quot;3&quot; unique_id=&quot;24778&quot;&gt;&lt;property id=&quot;20148&quot; value=&quot;5&quot;/&gt;&lt;property id=&quot;20300&quot; value=&quot;Slide 2 - &amp;quot;CHAPTER III DESIGN (2)&amp;quot;&quot;/&gt;&lt;property id=&quot;20307&quot; value=&quot;258&quot;/&gt;&lt;/object&gt;&lt;object type=&quot;3&quot; unique_id=&quot;24824&quot;&gt;&lt;property id=&quot;20148&quot; value=&quot;5&quot;/&gt;&lt;property id=&quot;20300&quot; value=&quot;Slide 58&quot;/&gt;&lt;property id=&quot;20307&quot; value=&quot;332&quot;/&gt;&lt;/object&gt;&lt;object type=&quot;3&quot; unique_id=&quot;33860&quot;&gt;&lt;property id=&quot;20148&quot; value=&quot;5&quot;/&gt;&lt;property id=&quot;20300&quot; value=&quot;Slide 3 - &amp;quot;CHƯƠNG III : DESIGN (2)&amp;quot;&quot;/&gt;&lt;property id=&quot;20307&quot; value=&quot;259&quot;/&gt;&lt;/object&gt;&lt;object type=&quot;3&quot; unique_id=&quot;33861&quot;&gt;&lt;property id=&quot;20148&quot; value=&quot;5&quot;/&gt;&lt;property id=&quot;20300&quot; value=&quot;Slide 4&quot;/&gt;&lt;property id=&quot;20307&quot; value=&quot;441&quot;/&gt;&lt;/object&gt;&lt;object type=&quot;3&quot; unique_id=&quot;33862&quot;&gt;&lt;property id=&quot;20148&quot; value=&quot;5&quot;/&gt;&lt;property id=&quot;20300&quot; value=&quot;Slide 5&quot;/&gt;&lt;property id=&quot;20307&quot; value=&quot;442&quot;/&gt;&lt;/object&gt;&lt;object type=&quot;3&quot; unique_id=&quot;34090&quot;&gt;&lt;property id=&quot;20148&quot; value=&quot;5&quot;/&gt;&lt;property id=&quot;20300&quot; value=&quot;Slide 6&quot;/&gt;&lt;property id=&quot;20307&quot; value=&quot;443&quot;/&gt;&lt;/object&gt;&lt;object type=&quot;3&quot; unique_id=&quot;34283&quot;&gt;&lt;property id=&quot;20148&quot; value=&quot;5&quot;/&gt;&lt;property id=&quot;20300&quot; value=&quot;Slide 7&quot;/&gt;&lt;property id=&quot;20307&quot; value=&quot;444&quot;/&gt;&lt;/object&gt;&lt;object type=&quot;3&quot; unique_id=&quot;34484&quot;&gt;&lt;property id=&quot;20148&quot; value=&quot;5&quot;/&gt;&lt;property id=&quot;20300&quot; value=&quot;Slide 8&quot;/&gt;&lt;property id=&quot;20307&quot; value=&quot;445&quot;/&gt;&lt;/object&gt;&lt;object type=&quot;3&quot; unique_id=&quot;34485&quot;&gt;&lt;property id=&quot;20148&quot; value=&quot;5&quot;/&gt;&lt;property id=&quot;20300&quot; value=&quot;Slide 9&quot;/&gt;&lt;property id=&quot;20307&quot; value=&quot;446&quot;/&gt;&lt;/object&gt;&lt;object type=&quot;3&quot; unique_id=&quot;34945&quot;&gt;&lt;property id=&quot;20148&quot; value=&quot;5&quot;/&gt;&lt;property id=&quot;20300&quot; value=&quot;Slide 10 - &amp;quot;CHƯƠNG III : DESIGN (2)&amp;quot;&quot;/&gt;&lt;property id=&quot;20307&quot; value=&quot;447&quot;/&gt;&lt;/object&gt;&lt;object type=&quot;3&quot; unique_id=&quot;34946&quot;&gt;&lt;property id=&quot;20148&quot; value=&quot;5&quot;/&gt;&lt;property id=&quot;20300&quot; value=&quot;Slide 12 - &amp;quot;CHƯƠNG II : DESIGN (2)&amp;quot;&quot;/&gt;&lt;property id=&quot;20307&quot; value=&quot;448&quot;/&gt;&lt;/object&gt;&lt;object type=&quot;3&quot; unique_id=&quot;34947&quot;&gt;&lt;property id=&quot;20148&quot; value=&quot;5&quot;/&gt;&lt;property id=&quot;20300&quot; value=&quot;Slide 14 - &amp;quot;CHƯƠNG II : GENERAL NETWORK DESIGN (2)&amp;quot;&quot;/&gt;&lt;property id=&quot;20307&quot; value=&quot;449&quot;/&gt;&lt;/object&gt;&lt;object type=&quot;3&quot; unique_id=&quot;34948&quot;&gt;&lt;property id=&quot;20148&quot; value=&quot;5&quot;/&gt;&lt;property id=&quot;20300&quot; value=&quot;Slide 15 - &amp;quot;CHƯƠNG III : DESIGN (2)&amp;quot;&quot;/&gt;&lt;property id=&quot;20307&quot; value=&quot;450&quot;/&gt;&lt;/object&gt;&lt;object type=&quot;3&quot; unique_id=&quot;34949&quot;&gt;&lt;property id=&quot;20148&quot; value=&quot;5&quot;/&gt;&lt;property id=&quot;20300&quot; value=&quot;Slide 16 - &amp;quot;CHƯƠNG III : DESIGN (2)&amp;quot;&quot;/&gt;&lt;property id=&quot;20307&quot; value=&quot;451&quot;/&gt;&lt;/object&gt;&lt;object type=&quot;3&quot; unique_id=&quot;34950&quot;&gt;&lt;property id=&quot;20148&quot; value=&quot;5&quot;/&gt;&lt;property id=&quot;20300&quot; value=&quot;Slide 17 - &amp;quot;CHƯƠNG III : DESIGN (2)&amp;quot;&quot;/&gt;&lt;property id=&quot;20307&quot; value=&quot;452&quot;/&gt;&lt;/object&gt;&lt;object type=&quot;3&quot; unique_id=&quot;35122&quot;&gt;&lt;property id=&quot;20148&quot; value=&quot;5&quot;/&gt;&lt;property id=&quot;20300&quot; value=&quot;Slide 18 - &amp;quot;CHƯƠNG III : DESIGN (2)&amp;quot;&quot;/&gt;&lt;property id=&quot;20307&quot; value=&quot;453&quot;/&gt;&lt;/object&gt;&lt;object type=&quot;3&quot; unique_id=&quot;35297&quot;&gt;&lt;property id=&quot;20148&quot; value=&quot;5&quot;/&gt;&lt;property id=&quot;20300&quot; value=&quot;Slide 19 - &amp;quot;CHƯƠNG III : DESIGN (2)&amp;quot;&quot;/&gt;&lt;property id=&quot;20307&quot; value=&quot;454&quot;/&gt;&lt;/object&gt;&lt;object type=&quot;3&quot; unique_id=&quot;35794&quot;&gt;&lt;property id=&quot;20148&quot; value=&quot;5&quot;/&gt;&lt;property id=&quot;20300&quot; value=&quot;Slide 22 - &amp;quot;CHƯƠNG III : DESIGN (2)&amp;quot;&quot;/&gt;&lt;property id=&quot;20307&quot; value=&quot;455&quot;/&gt;&lt;/object&gt;&lt;object type=&quot;3&quot; unique_id=&quot;35893&quot;&gt;&lt;property id=&quot;20148&quot; value=&quot;5&quot;/&gt;&lt;property id=&quot;20300&quot; value=&quot;Slide 20 - &amp;quot;CHƯƠNG III : DESIGN (2)&amp;quot;&quot;/&gt;&lt;property id=&quot;20307&quot; value=&quot;457&quot;/&gt;&lt;/object&gt;&lt;object type=&quot;3&quot; unique_id=&quot;35894&quot;&gt;&lt;property id=&quot;20148&quot; value=&quot;5&quot;/&gt;&lt;property id=&quot;20300&quot; value=&quot;Slide 21 - &amp;quot;CHƯƠNG III : DESIGN (2)&amp;quot;&quot;/&gt;&lt;property id=&quot;20307&quot; value=&quot;458&quot;/&gt;&lt;/object&gt;&lt;object type=&quot;3&quot; unique_id=&quot;36198&quot;&gt;&lt;property id=&quot;20148&quot; value=&quot;5&quot;/&gt;&lt;property id=&quot;20300&quot; value=&quot;Slide 27 - &amp;quot;CHƯƠNG III : DESIGN (2)&amp;quot;&quot;/&gt;&lt;property id=&quot;20307&quot; value=&quot;463&quot;/&gt;&lt;/object&gt;&lt;object type=&quot;3&quot; unique_id=&quot;36199&quot;&gt;&lt;property id=&quot;20148&quot; value=&quot;5&quot;/&gt;&lt;property id=&quot;20300&quot; value=&quot;Slide 30 - &amp;quot;CHƯƠNG III : DESIGN (2)&amp;quot;&quot;/&gt;&lt;property id=&quot;20307&quot; value=&quot;464&quot;/&gt;&lt;/object&gt;&lt;object type=&quot;3&quot; unique_id=&quot;36200&quot;&gt;&lt;property id=&quot;20148&quot; value=&quot;5&quot;/&gt;&lt;property id=&quot;20300&quot; value=&quot;Slide 33 - &amp;quot;CHƯƠNG III : DESIGN (2)&amp;quot;&quot;/&gt;&lt;property id=&quot;20307&quot; value=&quot;465&quot;/&gt;&lt;/object&gt;&lt;object type=&quot;3&quot; unique_id=&quot;36645&quot;&gt;&lt;property id=&quot;20148&quot; value=&quot;5&quot;/&gt;&lt;property id=&quot;20300&quot; value=&quot;Slide 37 - &amp;quot;CHƯƠNG III : DESIGN (2)&amp;quot;&quot;/&gt;&lt;property id=&quot;20307&quot; value=&quot;466&quot;/&gt;&lt;/object&gt;&lt;object type=&quot;3&quot; unique_id=&quot;36646&quot;&gt;&lt;property id=&quot;20148&quot; value=&quot;5&quot;/&gt;&lt;property id=&quot;20300&quot; value=&quot;Slide 40 - &amp;quot;CHƯƠNG III : DESIGN (2)&amp;quot;&quot;/&gt;&lt;property id=&quot;20307&quot; value=&quot;470&quot;/&gt;&lt;/object&gt;&lt;object type=&quot;3&quot; unique_id=&quot;36647&quot;&gt;&lt;property id=&quot;20148&quot; value=&quot;5&quot;/&gt;&lt;property id=&quot;20300&quot; value=&quot;Slide 42 - &amp;quot;CHƯƠNG III : DESIGN (2)&amp;quot;&quot;/&gt;&lt;property id=&quot;20307&quot; value=&quot;471&quot;/&gt;&lt;/object&gt;&lt;object type=&quot;3&quot; unique_id=&quot;36648&quot;&gt;&lt;property id=&quot;20148&quot; value=&quot;5&quot;/&gt;&lt;property id=&quot;20300&quot; value=&quot;Slide 45 - &amp;quot;CHƯƠNG III : DESIGN (2)&amp;quot;&quot;/&gt;&lt;property id=&quot;20307&quot; value=&quot;472&quot;/&gt;&lt;/object&gt;&lt;object type=&quot;3&quot; unique_id=&quot;36649&quot;&gt;&lt;property id=&quot;20148&quot; value=&quot;5&quot;/&gt;&lt;property id=&quot;20300&quot; value=&quot;Slide 51 - &amp;quot;CHƯƠNG III : DESIGN (2)&amp;quot;&quot;/&gt;&lt;property id=&quot;20307&quot; value=&quot;473&quot;/&gt;&lt;/object&gt;&lt;object type=&quot;3&quot; unique_id=&quot;36650&quot;&gt;&lt;property id=&quot;20148&quot; value=&quot;5&quot;/&gt;&lt;property id=&quot;20300&quot; value=&quot;Slide 53 - &amp;quot;CHƯƠNG II : DESIGN (2)&amp;quot;&quot;/&gt;&lt;property id=&quot;20307&quot; value=&quot;475&quot;/&gt;&lt;/object&gt;&lt;object type=&quot;3&quot; unique_id=&quot;36651&quot;&gt;&lt;property id=&quot;20148&quot; value=&quot;5&quot;/&gt;&lt;property id=&quot;20300&quot; value=&quot;Slide 54 - &amp;quot;CHƯƠNG II : DESIGN (2)&amp;quot;&quot;/&gt;&lt;property id=&quot;20307&quot; value=&quot;476&quot;/&gt;&lt;/object&gt;&lt;object type=&quot;3&quot; unique_id=&quot;36833&quot;&gt;&lt;property id=&quot;20148&quot; value=&quot;5&quot;/&gt;&lt;property id=&quot;20300&quot; value=&quot;Slide 28 - &amp;quot;CHƯƠNG III : DESIGN (2)&amp;quot;&quot;/&gt;&lt;property id=&quot;20307&quot; value=&quot;477&quot;/&gt;&lt;/object&gt;&lt;object type=&quot;3&quot; unique_id=&quot;36834&quot;&gt;&lt;property id=&quot;20148&quot; value=&quot;5&quot;/&gt;&lt;property id=&quot;20300&quot; value=&quot;Slide 29 - &amp;quot;CHƯƠNG III : DESIGN (2)&amp;quot;&quot;/&gt;&lt;property id=&quot;20307&quot; value=&quot;478&quot;/&gt;&lt;/object&gt;&lt;object type=&quot;3&quot; unique_id=&quot;36835&quot;&gt;&lt;property id=&quot;20148&quot; value=&quot;5&quot;/&gt;&lt;property id=&quot;20300&quot; value=&quot;Slide 31 - &amp;quot;CHƯƠNG III : DESIGN (2)&amp;quot;&quot;/&gt;&lt;property id=&quot;20307&quot; value=&quot;479&quot;/&gt;&lt;/object&gt;&lt;object type=&quot;3&quot; unique_id=&quot;37119&quot;&gt;&lt;property id=&quot;20148&quot; value=&quot;5&quot;/&gt;&lt;property id=&quot;20300&quot; value=&quot;Slide 32 - &amp;quot;CHƯƠNG III : DESIGN (2)&amp;quot;&quot;/&gt;&lt;property id=&quot;20307&quot; value=&quot;480&quot;/&gt;&lt;/object&gt;&lt;object type=&quot;3&quot; unique_id=&quot;37120&quot;&gt;&lt;property id=&quot;20148&quot; value=&quot;5&quot;/&gt;&lt;property id=&quot;20300&quot; value=&quot;Slide 36 - &amp;quot;CHƯƠNG III : DESIGN (2)&amp;quot;&quot;/&gt;&lt;property id=&quot;20307&quot; value=&quot;481&quot;/&gt;&lt;/object&gt;&lt;object type=&quot;3&quot; unique_id=&quot;37367&quot;&gt;&lt;property id=&quot;20148&quot; value=&quot;5&quot;/&gt;&lt;property id=&quot;20300&quot; value=&quot;Slide 41 - &amp;quot;CHƯƠNG III : DESIGN (2)&amp;quot;&quot;/&gt;&lt;property id=&quot;20307&quot; value=&quot;482&quot;/&gt;&lt;/object&gt;&lt;object type=&quot;3&quot; unique_id=&quot;37536&quot;&gt;&lt;property id=&quot;20148&quot; value=&quot;5&quot;/&gt;&lt;property id=&quot;20300&quot; value=&quot;Slide 43 - &amp;quot;CHƯƠNG III : DESIGN (2)&amp;quot;&quot;/&gt;&lt;property id=&quot;20307&quot; value=&quot;483&quot;/&gt;&lt;/object&gt;&lt;object type=&quot;3&quot; unique_id=&quot;37537&quot;&gt;&lt;property id=&quot;20148&quot; value=&quot;5&quot;/&gt;&lt;property id=&quot;20300&quot; value=&quot;Slide 44 - &amp;quot;CHƯƠNG III : DESIGN (2)&amp;quot;&quot;/&gt;&lt;property id=&quot;20307&quot; value=&quot;484&quot;/&gt;&lt;/object&gt;&lt;object type=&quot;3&quot; unique_id=&quot;37714&quot;&gt;&lt;property id=&quot;20148&quot; value=&quot;5&quot;/&gt;&lt;property id=&quot;20300&quot; value=&quot;Slide 49 - &amp;quot;CHƯƠNG III : DESIGN (2)&amp;quot;&quot;/&gt;&lt;property id=&quot;20307&quot; value=&quot;486&quot;/&gt;&lt;/object&gt;&lt;object type=&quot;3&quot; unique_id=&quot;37715&quot;&gt;&lt;property id=&quot;20148&quot; value=&quot;5&quot;/&gt;&lt;property id=&quot;20300&quot; value=&quot;Slide 52 - &amp;quot;CHƯƠNG III : DESIGN (2)&amp;quot;&quot;/&gt;&lt;property id=&quot;20307&quot; value=&quot;485&quot;/&gt;&lt;/object&gt;&lt;object type=&quot;3&quot; unique_id=&quot;37854&quot;&gt;&lt;property id=&quot;20148&quot; value=&quot;5&quot;/&gt;&lt;property id=&quot;20300&quot; value=&quot;Slide 50 - &amp;quot;CHƯƠNG III : DESIGN (2)&amp;quot;&quot;/&gt;&lt;property id=&quot;20307&quot; value=&quot;487&quot;/&gt;&lt;/object&gt;&lt;object type=&quot;3&quot; unique_id=&quot;38090&quot;&gt;&lt;property id=&quot;20148&quot; value=&quot;5&quot;/&gt;&lt;property id=&quot;20300&quot; value=&quot;Slide 55 - &amp;quot;CHƯƠNG III : DESIGN (2)&amp;quot;&quot;/&gt;&lt;property id=&quot;20307&quot; value=&quot;489&quot;/&gt;&lt;/object&gt;&lt;object type=&quot;3&quot; unique_id=&quot;38091&quot;&gt;&lt;property id=&quot;20148&quot; value=&quot;5&quot;/&gt;&lt;property id=&quot;20300&quot; value=&quot;Slide 56 - &amp;quot;CHƯƠNG III : DESIGN (2)&amp;quot;&quot;/&gt;&lt;property id=&quot;20307&quot; value=&quot;488&quot;/&gt;&lt;/object&gt;&lt;object type=&quot;3&quot; unique_id=&quot;38239&quot;&gt;&lt;property id=&quot;20148&quot; value=&quot;5&quot;/&gt;&lt;property id=&quot;20300&quot; value=&quot;Slide 57 - &amp;quot;CHƯƠNG III : DESIGN (2)&amp;quot;&quot;/&gt;&lt;property id=&quot;20307&quot; value=&quot;490&quot;/&gt;&lt;/object&gt;&lt;object type=&quot;3&quot; unique_id=&quot;38585&quot;&gt;&lt;property id=&quot;20148&quot; value=&quot;5&quot;/&gt;&lt;property id=&quot;20300&quot; value=&quot;Slide 24 - &amp;quot;CHƯƠNG III : DESIGN (2)&amp;quot;&quot;/&gt;&lt;property id=&quot;20307&quot; value=&quot;460&quot;/&gt;&lt;/object&gt;&lt;object type=&quot;3&quot; unique_id=&quot;38586&quot;&gt;&lt;property id=&quot;20148&quot; value=&quot;5&quot;/&gt;&lt;property id=&quot;20300&quot; value=&quot;Slide 25 - &amp;quot;CHƯƠNG III : DESIGN (2)&amp;quot;&quot;/&gt;&lt;property id=&quot;20307&quot; value=&quot;462&quot;/&gt;&lt;/object&gt;&lt;object type=&quot;3&quot; unique_id=&quot;38587&quot;&gt;&lt;property id=&quot;20148&quot; value=&quot;5&quot;/&gt;&lt;property id=&quot;20300&quot; value=&quot;Slide 26 - &amp;quot;CHƯƠNG III : DESIGN (2)&amp;quot;&quot;/&gt;&lt;property id=&quot;20307&quot; value=&quot;461&quot;/&gt;&lt;/object&gt;&lt;object type=&quot;3&quot; unique_id=&quot;40761&quot;&gt;&lt;property id=&quot;20148&quot; value=&quot;5&quot;/&gt;&lt;property id=&quot;20300&quot; value=&quot;Slide 11 - &amp;quot;CHƯƠNG III : DESIGN (2)&amp;quot;&quot;/&gt;&lt;property id=&quot;20307&quot; value=&quot;491&quot;/&gt;&lt;/object&gt;&lt;object type=&quot;3&quot; unique_id=&quot;41017&quot;&gt;&lt;property id=&quot;20148&quot; value=&quot;5&quot;/&gt;&lt;property id=&quot;20300&quot; value=&quot;Slide 13 - &amp;quot;CHƯƠNG II : DESIGN (2)&amp;quot;&quot;/&gt;&lt;property id=&quot;20307&quot; value=&quot;492&quot;/&gt;&lt;/object&gt;&lt;object type=&quot;3&quot; unique_id=&quot;41018&quot;&gt;&lt;property id=&quot;20148&quot; value=&quot;5&quot;/&gt;&lt;property id=&quot;20300&quot; value=&quot;Slide 23 - &amp;quot;CHƯƠNG III : DESIGN (2)&amp;quot;&quot;/&gt;&lt;property id=&quot;20307&quot; value=&quot;493&quot;/&gt;&lt;/object&gt;&lt;object type=&quot;3&quot; unique_id=&quot;41602&quot;&gt;&lt;property id=&quot;20148&quot; value=&quot;5&quot;/&gt;&lt;property id=&quot;20300&quot; value=&quot;Slide 34 - &amp;quot;CHƯƠNG III : DESIGN (2)&amp;quot;&quot;/&gt;&lt;property id=&quot;20307&quot; value=&quot;495&quot;/&gt;&lt;/object&gt;&lt;object type=&quot;3&quot; unique_id=&quot;41603&quot;&gt;&lt;property id=&quot;20148&quot; value=&quot;5&quot;/&gt;&lt;property id=&quot;20300&quot; value=&quot;Slide 35 - &amp;quot;CHƯƠNG III : DESIGN (2)&amp;quot;&quot;/&gt;&lt;property id=&quot;20307&quot; value=&quot;496&quot;/&gt;&lt;/object&gt;&lt;object type=&quot;3&quot; unique_id=&quot;41604&quot;&gt;&lt;property id=&quot;20148&quot; value=&quot;5&quot;/&gt;&lt;property id=&quot;20300&quot; value=&quot;Slide 38 - &amp;quot;CHƯƠNG III : DESIGN (2)&amp;quot;&quot;/&gt;&lt;property id=&quot;20307&quot; value=&quot;497&quot;/&gt;&lt;/object&gt;&lt;object type=&quot;3&quot; unique_id=&quot;41605&quot;&gt;&lt;property id=&quot;20148&quot; value=&quot;5&quot;/&gt;&lt;property id=&quot;20300&quot; value=&quot;Slide 39 - &amp;quot;CHƯƠNG III : DESIGN (2)&amp;quot;&quot;/&gt;&lt;property id=&quot;20307&quot; value=&quot;498&quot;/&gt;&lt;/object&gt;&lt;object type=&quot;3&quot; unique_id=&quot;41891&quot;&gt;&lt;property id=&quot;20148&quot; value=&quot;5&quot;/&gt;&lt;property id=&quot;20300&quot; value=&quot;Slide 46 - &amp;quot;CHƯƠNG III : DESIGN (2)&amp;quot;&quot;/&gt;&lt;property id=&quot;20307&quot; value=&quot;499&quot;/&gt;&lt;/object&gt;&lt;object type=&quot;3&quot; unique_id=&quot;41892&quot;&gt;&lt;property id=&quot;20148&quot; value=&quot;5&quot;/&gt;&lt;property id=&quot;20300&quot; value=&quot;Slide 47 - &amp;quot;CHƯƠNG III : DESIGN (2)&amp;quot;&quot;/&gt;&lt;property id=&quot;20307&quot; value=&quot;500&quot;/&gt;&lt;/object&gt;&lt;object type=&quot;3&quot; unique_id=&quot;41893&quot;&gt;&lt;property id=&quot;20148&quot; value=&quot;5&quot;/&gt;&lt;property id=&quot;20300&quot; value=&quot;Slide 48 - &amp;quot;CHƯƠNG III : DESIGN (2)&amp;quot;&quot;/&gt;&lt;property id=&quot;20307&quot; value=&quot;501&quot;/&gt;&lt;/object&gt;&lt;/object&gt;&lt;object type=&quot;8&quot; unique_id=&quot;24777&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4652</TotalTime>
  <Words>2731</Words>
  <Application>Microsoft Office PowerPoint</Application>
  <PresentationFormat>On-screen Show (4:3)</PresentationFormat>
  <Paragraphs>357</Paragraphs>
  <Slides>58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Calibri</vt:lpstr>
      <vt:lpstr>Courier New</vt:lpstr>
      <vt:lpstr>Times New Roman</vt:lpstr>
      <vt:lpstr>Wingdings</vt:lpstr>
      <vt:lpstr>Office Theme</vt:lpstr>
      <vt:lpstr>THIẾT KẾ CÀI ĐẶT MẠNG</vt:lpstr>
      <vt:lpstr>CHAPTER III DESIGN (2)</vt:lpstr>
      <vt:lpstr>CHƯƠNG III : DESIGN (2)</vt:lpstr>
      <vt:lpstr>PowerPoint Presentation</vt:lpstr>
      <vt:lpstr>PowerPoint Presentation</vt:lpstr>
      <vt:lpstr>PowerPoint Presentation</vt:lpstr>
      <vt:lpstr>PowerPoint Presentation</vt:lpstr>
      <vt:lpstr>PowerPoint Presentation</vt:lpstr>
      <vt:lpstr>PowerPoint Presentation</vt:lpstr>
      <vt:lpstr>CHƯƠNG III : DESIGN (2)</vt:lpstr>
      <vt:lpstr>CHƯƠNG III : DESIGN (2)</vt:lpstr>
      <vt:lpstr>CHƯƠNG II : DESIGN (2)</vt:lpstr>
      <vt:lpstr>CHƯƠNG II : DESIGN (2)</vt:lpstr>
      <vt:lpstr>CHƯƠNG II : GENERAL NETWORK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III : DESIGN (2)</vt:lpstr>
      <vt:lpstr>CHƯƠNG II : DESIGN (2)</vt:lpstr>
      <vt:lpstr>CHƯƠNG II : DESIGN (2)</vt:lpstr>
      <vt:lpstr>CHƯƠNG III : DESIGN (2)</vt:lpstr>
      <vt:lpstr>CHƯƠNG III : DESIGN (2)</vt:lpstr>
      <vt:lpstr>CHƯƠNG III : DESIGN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TÊN BÁO CÁO</dc:title>
  <dc:creator>Hien Le Trong</dc:creator>
  <cp:lastModifiedBy>Huy Nguyễn Huỳnh</cp:lastModifiedBy>
  <cp:revision>273</cp:revision>
  <dcterms:created xsi:type="dcterms:W3CDTF">2016-06-06T04:40:13Z</dcterms:created>
  <dcterms:modified xsi:type="dcterms:W3CDTF">2021-02-21T11:49:02Z</dcterms:modified>
</cp:coreProperties>
</file>