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258" r:id="rId3"/>
    <p:sldId id="441" r:id="rId4"/>
    <p:sldId id="443" r:id="rId5"/>
    <p:sldId id="444" r:id="rId6"/>
    <p:sldId id="442" r:id="rId7"/>
    <p:sldId id="446" r:id="rId8"/>
    <p:sldId id="447" r:id="rId9"/>
    <p:sldId id="445" r:id="rId10"/>
    <p:sldId id="448" r:id="rId11"/>
    <p:sldId id="449" r:id="rId12"/>
    <p:sldId id="450" r:id="rId13"/>
    <p:sldId id="451" r:id="rId14"/>
    <p:sldId id="452" r:id="rId15"/>
    <p:sldId id="454" r:id="rId16"/>
    <p:sldId id="453" r:id="rId17"/>
    <p:sldId id="455" r:id="rId18"/>
    <p:sldId id="456" r:id="rId19"/>
    <p:sldId id="457" r:id="rId20"/>
    <p:sldId id="458" r:id="rId21"/>
    <p:sldId id="460" r:id="rId22"/>
    <p:sldId id="462" r:id="rId23"/>
    <p:sldId id="461" r:id="rId24"/>
    <p:sldId id="463" r:id="rId25"/>
    <p:sldId id="464" r:id="rId26"/>
    <p:sldId id="465" r:id="rId27"/>
    <p:sldId id="466" r:id="rId28"/>
    <p:sldId id="467" r:id="rId29"/>
    <p:sldId id="468" r:id="rId30"/>
    <p:sldId id="469" r:id="rId31"/>
    <p:sldId id="470" r:id="rId32"/>
    <p:sldId id="471" r:id="rId33"/>
    <p:sldId id="472" r:id="rId34"/>
    <p:sldId id="473" r:id="rId35"/>
    <p:sldId id="475" r:id="rId36"/>
    <p:sldId id="476" r:id="rId37"/>
    <p:sldId id="477" r:id="rId38"/>
    <p:sldId id="478" r:id="rId39"/>
    <p:sldId id="479" r:id="rId40"/>
    <p:sldId id="480" r:id="rId41"/>
    <p:sldId id="481" r:id="rId42"/>
    <p:sldId id="482" r:id="rId43"/>
    <p:sldId id="483" r:id="rId44"/>
    <p:sldId id="484" r:id="rId45"/>
    <p:sldId id="486" r:id="rId46"/>
    <p:sldId id="487" r:id="rId47"/>
    <p:sldId id="488" r:id="rId48"/>
    <p:sldId id="332" r:id="rId49"/>
  </p:sldIdLst>
  <p:sldSz cx="9144000" cy="6858000" type="screen4x3"/>
  <p:notesSz cx="6858000" cy="9144000"/>
  <p:custDataLst>
    <p:tags r:id="rId51"/>
  </p:custDataLst>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1682" autoAdjust="0"/>
  </p:normalViewPr>
  <p:slideViewPr>
    <p:cSldViewPr>
      <p:cViewPr varScale="1">
        <p:scale>
          <a:sx n="64" d="100"/>
          <a:sy n="64" d="100"/>
        </p:scale>
        <p:origin x="142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AD17A-F0BD-4183-9173-D2785CEBA10F}" type="datetimeFigureOut">
              <a:rPr lang="en-US" smtClean="0"/>
              <a:t>11/11/2020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xmlns:a="http://schemas.openxmlformats.org/drawingml/2006/main" lvl="0"/>
            <a:r xmlns:a="http://schemas.openxmlformats.org/drawingml/2006/main">
              <a:rPr lang="vi"/>
              <a:t>Nhấp để chỉnh sửa Kiểu văn bản chính</a:t>
            </a:r>
          </a:p>
          <a:p>
            <a:pPr xmlns:a="http://schemas.openxmlformats.org/drawingml/2006/main" lvl="1"/>
            <a:r xmlns:a="http://schemas.openxmlformats.org/drawingml/2006/main">
              <a:rPr lang="vi"/>
              <a:t>Cấp độ thứ hai</a:t>
            </a:r>
          </a:p>
          <a:p>
            <a:pPr xmlns:a="http://schemas.openxmlformats.org/drawingml/2006/main" lvl="2"/>
            <a:r xmlns:a="http://schemas.openxmlformats.org/drawingml/2006/main">
              <a:rPr lang="vi"/>
              <a:t>Cấp độ thứ ba</a:t>
            </a:r>
          </a:p>
          <a:p>
            <a:pPr xmlns:a="http://schemas.openxmlformats.org/drawingml/2006/main" lvl="3"/>
            <a:r xmlns:a="http://schemas.openxmlformats.org/drawingml/2006/main">
              <a:rPr lang="vi"/>
              <a:t>Cấp độ thứ tư</a:t>
            </a:r>
          </a:p>
          <a:p>
            <a:pPr xmlns:a="http://schemas.openxmlformats.org/drawingml/2006/main" lvl="4"/>
            <a:r xmlns:a="http://schemas.openxmlformats.org/drawingml/2006/main">
              <a:rPr lang="vi"/>
              <a:t>Cấp độ thứ năm</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FB663-F64D-43D2-93A8-37F96C151144}" type="slidenum">
              <a:rPr lang="en-US" smtClean="0"/>
              <a:t>‹#›</a:t>
            </a:fld>
            <a:endParaRPr lang="en-US"/>
          </a:p>
        </p:txBody>
      </p:sp>
    </p:spTree>
    <p:extLst>
      <p:ext uri="{BB962C8B-B14F-4D97-AF65-F5344CB8AC3E}">
        <p14:creationId xmlns:p14="http://schemas.microsoft.com/office/powerpoint/2010/main" val="21117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2008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11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08440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790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9823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8122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8898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8618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31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60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47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xmlns:a="http://schemas.openxmlformats.org/drawingml/2006/main">
              <a:rPr lang="vi"/>
              <a:t>Nhấp để chỉnh sửa kiểu tiêu đề Chính</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xmlns:a="http://schemas.openxmlformats.org/drawingml/2006/main" lvl="0"/>
            <a:r xmlns:a="http://schemas.openxmlformats.org/drawingml/2006/main">
              <a:rPr lang="vi"/>
              <a:t>Nhấp để chỉnh sửa Kiểu văn bản chính</a:t>
            </a:r>
          </a:p>
          <a:p>
            <a:pPr xmlns:a="http://schemas.openxmlformats.org/drawingml/2006/main" lvl="1"/>
            <a:r xmlns:a="http://schemas.openxmlformats.org/drawingml/2006/main">
              <a:rPr lang="vi"/>
              <a:t>Cấp độ thứ hai</a:t>
            </a:r>
          </a:p>
          <a:p>
            <a:pPr xmlns:a="http://schemas.openxmlformats.org/drawingml/2006/main" lvl="2"/>
            <a:r xmlns:a="http://schemas.openxmlformats.org/drawingml/2006/main">
              <a:rPr lang="vi"/>
              <a:t>Cấp độ thứ ba</a:t>
            </a:r>
          </a:p>
          <a:p>
            <a:pPr xmlns:a="http://schemas.openxmlformats.org/drawingml/2006/main" lvl="3"/>
            <a:r xmlns:a="http://schemas.openxmlformats.org/drawingml/2006/main">
              <a:rPr lang="vi"/>
              <a:t>Cấp độ thứ tư</a:t>
            </a:r>
          </a:p>
          <a:p>
            <a:pPr xmlns:a="http://schemas.openxmlformats.org/drawingml/2006/main" lvl="4"/>
            <a:r xmlns:a="http://schemas.openxmlformats.org/drawingml/2006/main">
              <a:rPr lang="vi"/>
              <a:t>Cấp độ thứ năm</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11/11/2020</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76301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377" rtl="0" eaLnBrk="1" latinLnBrk="0" hangingPunct="1">
        <a:spcBef>
          <a:spcPct val="0"/>
        </a:spcBef>
        <a:buNone/>
        <a:defRPr sz="4400" b="0" i="0" u="none"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www.cisco.com/c/en/us/td/docs/ios-xml/ios/ipapp_fhrp/configuration/15-mt/fhp-15-mt-book/Configuring-GLBP.html"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115"/>
            <a:ext cx="7772400" cy="841375"/>
          </a:xfrm>
        </p:spPr>
        <p:txBody>
          <a:bodyPr>
            <a:normAutofit/>
          </a:bodyPr>
          <a:lstStyle/>
          <a:p>
            <a:r xmlns:a="http://schemas.openxmlformats.org/drawingml/2006/main">
              <a:rPr lang="vi" sz="3200" b="1">
                <a:solidFill>
                  <a:srgbClr val="FFFF00"/>
                </a:solidFill>
                <a:latin typeface="Times New Roman" pitchFamily="18" charset="0"/>
                <a:cs typeface="Times New Roman" pitchFamily="18" charset="0"/>
              </a:rPr>
              <a:t>KẾ TOÁN VÀ CÀI ĐẶT MẠNG</a:t>
            </a:r>
            <a:endParaRPr xmlns:a="http://schemas.openxmlformats.org/drawingml/2006/main" lang="en-US" sz="3200" b="1"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62400" y="4419600"/>
            <a:ext cx="3886200" cy="1295400"/>
          </a:xfrm>
        </p:spPr>
        <p:txBody>
          <a:bodyPr>
            <a:noAutofit/>
          </a:bodyPr>
          <a:lstStyle/>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Nguyễn Huỳnh Huy</a:t>
            </a:r>
            <a:endParaRPr xmlns:a="http://schemas.openxmlformats.org/drawingml/2006/main" lang="vi-VN" sz="1600" b="1" dirty="0">
              <a:solidFill>
                <a:schemeClr val="bg1"/>
              </a:solidFill>
              <a:latin typeface="Times New Roman" panose="02020603050405020304" pitchFamily="18" charset="0"/>
              <a:cs typeface="Times New Roman" panose="02020603050405020304" pitchFamily="18" charset="0"/>
            </a:endParaRPr>
          </a:p>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B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M</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Network Computer and Tryền Information</a:t>
            </a:r>
            <a:endParaRPr xmlns:a="http://schemas.openxmlformats.org/drawingml/2006/main" lang="vi-VN" sz="1600" b="1" dirty="0">
              <a:solidFill>
                <a:schemeClr val="bg1"/>
              </a:solidFill>
              <a:latin typeface="Times New Roman" panose="02020603050405020304" pitchFamily="18" charset="0"/>
              <a:cs typeface="Times New Roman" panose="02020603050405020304" pitchFamily="18" charset="0"/>
            </a:endParaRPr>
          </a:p>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Khoa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Công Nghệ Thông Tin</a:t>
            </a:r>
            <a:endParaRPr xmlns:a="http://schemas.openxmlformats.org/drawingml/2006/main" lang="vi-VN" sz="1600" b="1" dirty="0">
              <a:solidFill>
                <a:schemeClr val="bg1"/>
              </a:solidFill>
              <a:latin typeface="Times New Roman" panose="02020603050405020304" pitchFamily="18" charset="0"/>
              <a:cs typeface="Times New Roman" panose="02020603050405020304" pitchFamily="18" charset="0"/>
            </a:endParaRPr>
          </a:p>
          <a:p>
            <a:pPr xmlns:a="http://schemas.openxmlformats.org/drawingml/2006/main" algn="l"/>
            <a:r xmlns:a="http://schemas.openxmlformats.org/drawingml/2006/main">
              <a:rPr lang="vi" sz="1600" b="1" dirty="0">
                <a:solidFill>
                  <a:schemeClr val="bg1"/>
                </a:solidFill>
                <a:latin typeface="Times New Roman" panose="02020603050405020304" pitchFamily="18" charset="0"/>
                <a:cs typeface="Times New Roman" panose="02020603050405020304" pitchFamily="18" charset="0"/>
              </a:rPr>
              <a:t>Trường Đại học Nha Trang</a:t>
            </a:r>
          </a:p>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Email: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huynh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 ntu.edu.vn</a:t>
            </a:r>
            <a:endParaRPr xmlns:a="http://schemas.openxmlformats.org/drawingml/2006/main"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2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 Logic mô hình - Vật lý mô hình</a:t>
            </a:r>
          </a:p>
        </p:txBody>
      </p:sp>
      <p:sp>
        <p:nvSpPr>
          <p:cNvPr id="3" name="TextBox 2">
            <a:extLst>
              <a:ext uri="{FF2B5EF4-FFF2-40B4-BE49-F238E27FC236}">
                <a16:creationId xmlns:a16="http://schemas.microsoft.com/office/drawing/2014/main" id="{6EABBCDE-4A34-4C8A-AF4D-11A26695FEB2}"/>
              </a:ext>
            </a:extLst>
          </p:cNvPr>
          <p:cNvSpPr txBox="1"/>
          <p:nvPr/>
        </p:nvSpPr>
        <p:spPr>
          <a:xfrm>
            <a:off x="1143001" y="1523999"/>
            <a:ext cx="7315200" cy="461665"/>
          </a:xfrm>
          <a:prstGeom prst="rect">
            <a:avLst/>
          </a:prstGeom>
          <a:noFill/>
        </p:spPr>
        <p:txBody>
          <a:bodyPr wrap="square" rtlCol="0">
            <a:spAutoFit/>
          </a:bodyPr>
          <a:lstStyle/>
          <a:p>
            <a:r xmlns:a="http://schemas.openxmlformats.org/drawingml/2006/main">
              <a:rPr lang="vi" sz="2400" b="1" i="1">
                <a:latin typeface="Times New Roman" panose="02020603050405020304" pitchFamily="18" charset="0"/>
                <a:cs typeface="Times New Roman" panose="02020603050405020304" pitchFamily="18" charset="0"/>
              </a:rPr>
              <a:t>Object model</a:t>
            </a:r>
          </a:p>
        </p:txBody>
      </p:sp>
      <p:pic>
        <p:nvPicPr>
          <p:cNvPr id="10" name="Picture 9">
            <a:extLst>
              <a:ext uri="{FF2B5EF4-FFF2-40B4-BE49-F238E27FC236}">
                <a16:creationId xmlns:a16="http://schemas.microsoft.com/office/drawing/2014/main" id="{3A6EFD41-9BFA-4CAC-A353-E158FAC38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252" y="2209800"/>
            <a:ext cx="6696075" cy="3305175"/>
          </a:xfrm>
          <a:prstGeom prst="rect">
            <a:avLst/>
          </a:prstGeom>
        </p:spPr>
      </p:pic>
    </p:spTree>
    <p:extLst>
      <p:ext uri="{BB962C8B-B14F-4D97-AF65-F5344CB8AC3E}">
        <p14:creationId xmlns:p14="http://schemas.microsoft.com/office/powerpoint/2010/main" val="377815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1511508" y="1521501"/>
            <a:ext cx="7315200" cy="2795958"/>
          </a:xfrm>
          <a:prstGeom prst="rect">
            <a:avLst/>
          </a:prstGeom>
          <a:noFill/>
        </p:spPr>
        <p:txBody>
          <a:bodyPr wrap="square" rtlCol="0">
            <a:spAutoFit/>
          </a:bodyPr>
          <a:lstStyle/>
          <a:p>
            <a:pPr xmlns:a="http://schemas.openxmlformats.org/drawingml/2006/main" marL="342900" indent="-342900">
              <a:lnSpc>
                <a:spcPct val="150000"/>
              </a:lnSpc>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Cây kéo dài (STP)</a:t>
            </a:r>
          </a:p>
          <a:p>
            <a:pPr xmlns:a="http://schemas.openxmlformats.org/drawingml/2006/main" marL="342900" indent="-342900">
              <a:lnSpc>
                <a:spcPct val="150000"/>
              </a:lnSpc>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Mạng LAN ảo (VLAN)</a:t>
            </a:r>
          </a:p>
          <a:p>
            <a:pPr xmlns:a="http://schemas.openxmlformats.org/drawingml/2006/main" marL="342900" indent="-342900">
              <a:lnSpc>
                <a:spcPct val="150000"/>
              </a:lnSpc>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Tiêu chuẩn không dây</a:t>
            </a:r>
          </a:p>
          <a:p>
            <a:pPr xmlns:a="http://schemas.openxmlformats.org/drawingml/2006/main" marL="342900" indent="-342900">
              <a:lnSpc>
                <a:spcPct val="150000"/>
              </a:lnSpc>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Tải Balacing và Kết nối Internet Mutihoming</a:t>
            </a:r>
          </a:p>
          <a:p>
            <a:pPr xmlns:a="http://schemas.openxmlformats.org/drawingml/2006/main" marL="342900" indent="-342900">
              <a:lnSpc>
                <a:spcPct val="150000"/>
              </a:lnSpc>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Mạng riêng ảo (VPN)</a:t>
            </a:r>
          </a:p>
        </p:txBody>
      </p:sp>
    </p:spTree>
    <p:extLst>
      <p:ext uri="{BB962C8B-B14F-4D97-AF65-F5344CB8AC3E}">
        <p14:creationId xmlns:p14="http://schemas.microsoft.com/office/powerpoint/2010/main" val="4009593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234619"/>
            <a:ext cx="7315200" cy="4708981"/>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Cây kéo dài (STP)</a:t>
            </a:r>
          </a:p>
          <a:p>
            <a:pPr xmlns:a="http://schemas.openxmlformats.org/drawingml/2006/main" algn="just"/>
            <a:r xmlns:a="http://schemas.openxmlformats.org/drawingml/2006/main">
              <a:rPr lang="vi" sz="2400">
                <a:latin typeface="Times New Roman" panose="02020603050405020304" pitchFamily="18" charset="0"/>
                <a:cs typeface="Times New Roman" panose="02020603050405020304" pitchFamily="18" charset="0"/>
              </a:rPr>
              <a:t>Đây là giao thức giúp các mạng lưới sơ đồ (Mesh), mạng dự phòng (cấu trúc liên kết dự phòng) một cách logic và vòng lặp tránh.</a:t>
            </a:r>
          </a:p>
          <a:p>
            <a:pPr xmlns:a="http://schemas.openxmlformats.org/drawingml/2006/main" algn="just"/>
            <a:r xmlns:a="http://schemas.openxmlformats.org/drawingml/2006/main">
              <a:rPr lang="vi" sz="2400">
                <a:latin typeface="Times New Roman" panose="02020603050405020304" pitchFamily="18" charset="0"/>
                <a:cs typeface="Times New Roman" panose="02020603050405020304" pitchFamily="18" charset="0"/>
              </a:rPr>
              <a:t>Faker.</a:t>
            </a:r>
          </a:p>
          <a:p>
            <a:pPr xmlns:a="http://schemas.openxmlformats.org/drawingml/2006/main" marL="800100" lvl="1" indent="-342900" algn="just">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Lựa chọn Switch Root (Root Bridge)</a:t>
            </a:r>
          </a:p>
          <a:p>
            <a:pPr xmlns:a="http://schemas.openxmlformats.org/drawingml/2006/main" marL="800100" lvl="1" indent="-342900" algn="just">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Cổng gốc</a:t>
            </a:r>
          </a:p>
          <a:p>
            <a:pPr xmlns:a="http://schemas.openxmlformats.org/drawingml/2006/main" marL="800100" lvl="1" indent="-342900" algn="just">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Cổng được chỉ định</a:t>
            </a:r>
          </a:p>
          <a:p>
            <a:pPr xmlns:a="http://schemas.openxmlformats.org/drawingml/2006/main" marL="800100" lvl="1" indent="-342900" algn="just">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Cổng luân phiên</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Dựa trên các tham số như: MAC giá trị và ưu tiên giá trị (Priority), Root Path Cost (đường truyền giá trị).</a:t>
            </a:r>
          </a:p>
          <a:p>
            <a:pPr xmlns:a="http://schemas.openxmlformats.org/drawingml/2006/main" algn="just"/>
            <a:r xmlns:a="http://schemas.openxmlformats.org/drawingml/2006/main">
              <a:rPr lang="vi" sz="24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41056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Cây kéo dài (STP)</a:t>
            </a:r>
          </a:p>
        </p:txBody>
      </p:sp>
      <p:pic>
        <p:nvPicPr>
          <p:cNvPr id="6" name="Picture 5">
            <a:extLst>
              <a:ext uri="{FF2B5EF4-FFF2-40B4-BE49-F238E27FC236}">
                <a16:creationId xmlns:a16="http://schemas.microsoft.com/office/drawing/2014/main" id="{33CB46F7-53A2-43D6-B887-CB9DD48912E5}"/>
              </a:ext>
            </a:extLst>
          </p:cNvPr>
          <p:cNvPicPr>
            <a:picLocks noChangeAspect="1"/>
          </p:cNvPicPr>
          <p:nvPr/>
        </p:nvPicPr>
        <p:blipFill>
          <a:blip r:embed="rId3"/>
          <a:stretch>
            <a:fillRect/>
          </a:stretch>
        </p:blipFill>
        <p:spPr>
          <a:xfrm>
            <a:off x="931888" y="2021879"/>
            <a:ext cx="5468912" cy="4137388"/>
          </a:xfrm>
          <a:prstGeom prst="rect">
            <a:avLst/>
          </a:prstGeom>
        </p:spPr>
      </p:pic>
    </p:spTree>
    <p:extLst>
      <p:ext uri="{BB962C8B-B14F-4D97-AF65-F5344CB8AC3E}">
        <p14:creationId xmlns:p14="http://schemas.microsoft.com/office/powerpoint/2010/main" val="244634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Cây kéo dài (STP)</a:t>
            </a:r>
          </a:p>
        </p:txBody>
      </p:sp>
      <p:pic>
        <p:nvPicPr>
          <p:cNvPr id="7" name="Picture 6">
            <a:extLst>
              <a:ext uri="{FF2B5EF4-FFF2-40B4-BE49-F238E27FC236}">
                <a16:creationId xmlns:a16="http://schemas.microsoft.com/office/drawing/2014/main" id="{635A4A62-7C40-4A70-991F-75F4D59E79DE}"/>
              </a:ext>
            </a:extLst>
          </p:cNvPr>
          <p:cNvPicPr>
            <a:picLocks noChangeAspect="1"/>
          </p:cNvPicPr>
          <p:nvPr/>
        </p:nvPicPr>
        <p:blipFill rotWithShape="1">
          <a:blip r:embed="rId3">
            <a:extLst>
              <a:ext uri="{28A0092B-C50C-407E-A947-70E740481C1C}">
                <a14:useLocalDpi xmlns:a14="http://schemas.microsoft.com/office/drawing/2010/main" val="0"/>
              </a:ext>
            </a:extLst>
          </a:blip>
          <a:srcRect l="7978" t="18897" r="9800" b="8201"/>
          <a:stretch/>
        </p:blipFill>
        <p:spPr>
          <a:xfrm>
            <a:off x="1295400" y="2054311"/>
            <a:ext cx="6019800" cy="3660689"/>
          </a:xfrm>
          <a:prstGeom prst="rect">
            <a:avLst/>
          </a:prstGeom>
        </p:spPr>
      </p:pic>
    </p:spTree>
    <p:extLst>
      <p:ext uri="{BB962C8B-B14F-4D97-AF65-F5344CB8AC3E}">
        <p14:creationId xmlns:p14="http://schemas.microsoft.com/office/powerpoint/2010/main" val="188262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3600986"/>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Spanning Tree (STP) - Các định nghĩa</a:t>
            </a:r>
          </a:p>
          <a:p>
            <a:pPr xmlns:a="http://schemas.openxmlformats.org/drawingml/2006/main" marL="800100" lvl="1" indent="-342900" algn="just">
              <a:buFont typeface="Courier New" panose="02070309020205020404" pitchFamily="49" charset="0"/>
              <a:buChar char="o"/>
            </a:pPr>
            <a:r xmlns:a="http://schemas.openxmlformats.org/drawingml/2006/main">
              <a:rPr lang="vi" sz="2400" b="1">
                <a:latin typeface="Times New Roman" panose="02020603050405020304" pitchFamily="18" charset="0"/>
                <a:cs typeface="Times New Roman" panose="02020603050405020304" pitchFamily="18" charset="0"/>
              </a:rPr>
              <a:t>Root Bride: </a:t>
            </a:r>
            <a:r xmlns:a="http://schemas.openxmlformats.org/drawingml/2006/main">
              <a:rPr lang="vi" sz="2400">
                <a:latin typeface="Times New Roman" panose="02020603050405020304" pitchFamily="18" charset="0"/>
                <a:cs typeface="Times New Roman" panose="02020603050405020304" pitchFamily="18" charset="0"/>
              </a:rPr>
              <a:t>Đây là trung tâm thiết bị sẽ đóng vai trò chuyển tiếp các gói tin đơn vị dữ liệu giao thức cầu nối (BPDU) giúp thiết lập và duy trì cây.</a:t>
            </a:r>
          </a:p>
          <a:p>
            <a:pPr xmlns:a="http://schemas.openxmlformats.org/drawingml/2006/main" marL="800100" lvl="1" indent="-342900" algn="just">
              <a:buFont typeface="Courier New" panose="02070309020205020404" pitchFamily="49" charset="0"/>
              <a:buChar char="o"/>
            </a:pPr>
            <a:r xmlns:a="http://schemas.openxmlformats.org/drawingml/2006/main">
              <a:rPr lang="vi" sz="2400" b="1">
                <a:latin typeface="Times New Roman" panose="02020603050405020304" pitchFamily="18" charset="0"/>
                <a:cs typeface="Times New Roman" panose="02020603050405020304" pitchFamily="18" charset="0"/>
              </a:rPr>
              <a:t>Bridge Protocol Data Unit (BPDU): </a:t>
            </a:r>
            <a:r xmlns:a="http://schemas.openxmlformats.org/drawingml/2006/main">
              <a:rPr lang="vi" sz="2400">
                <a:latin typeface="Times New Roman" panose="02020603050405020304" pitchFamily="18" charset="0"/>
                <a:cs typeface="Times New Roman" panose="02020603050405020304" pitchFamily="18" charset="0"/>
              </a:rPr>
              <a:t>Là gói tin giao tiếp thiết lập và cây sửa chữa gói tin</a:t>
            </a:r>
          </a:p>
          <a:p>
            <a:pPr xmlns:a="http://schemas.openxmlformats.org/drawingml/2006/main" marL="800100" lvl="1" indent="-342900" algn="just">
              <a:buFont typeface="Courier New" panose="02070309020205020404" pitchFamily="49" charset="0"/>
              <a:buChar char="o"/>
            </a:pPr>
            <a:r xmlns:a="http://schemas.openxmlformats.org/drawingml/2006/main">
              <a:rPr lang="vi" sz="2400" b="1">
                <a:latin typeface="Times New Roman" panose="02020603050405020304" pitchFamily="18" charset="0"/>
                <a:cs typeface="Times New Roman" panose="02020603050405020304" pitchFamily="18" charset="0"/>
              </a:rPr>
              <a:t>Root Path Cost: </a:t>
            </a:r>
            <a:r xmlns:a="http://schemas.openxmlformats.org/drawingml/2006/main">
              <a:rPr lang="vi" sz="2400">
                <a:latin typeface="Times New Roman" panose="02020603050405020304" pitchFamily="18" charset="0"/>
                <a:cs typeface="Times New Roman" panose="02020603050405020304" pitchFamily="18" charset="0"/>
              </a:rPr>
              <a:t>Giá trị được đo lường dựa trên phương thức truyền thông tin</a:t>
            </a:r>
          </a:p>
          <a:p>
            <a:pPr marL="800100" lvl="1" indent="-34290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35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4339650"/>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Spanning Tree (STP) - Cổng chế độ</a:t>
            </a:r>
          </a:p>
          <a:p>
            <a:pPr xmlns:a="http://schemas.openxmlformats.org/drawingml/2006/main" marL="800100" lvl="1" indent="-342900" algn="just">
              <a:buFont typeface="Courier New" panose="02070309020205020404" pitchFamily="49" charset="0"/>
              <a:buChar char="o"/>
            </a:pPr>
            <a:r xmlns:a="http://schemas.openxmlformats.org/drawingml/2006/main">
              <a:rPr lang="vi" sz="2400" b="1">
                <a:latin typeface="Times New Roman" panose="02020603050405020304" pitchFamily="18" charset="0"/>
                <a:cs typeface="Times New Roman" panose="02020603050405020304" pitchFamily="18" charset="0"/>
              </a:rPr>
              <a:t>Root Port (RP): </a:t>
            </a:r>
            <a:r xmlns:a="http://schemas.openxmlformats.org/drawingml/2006/main">
              <a:rPr lang="vi" sz="2400">
                <a:latin typeface="Times New Roman" panose="02020603050405020304" pitchFamily="18" charset="0"/>
                <a:cs typeface="Times New Roman" panose="02020603050405020304" pitchFamily="18" charset="0"/>
              </a:rPr>
              <a:t>Là cổng kết nối đến Root Bridge, hoặc một Switch trên cây mô hình. Nên chỉ có 1 RP trên 1 VLAN trên Switch</a:t>
            </a:r>
            <a:r xmlns:a="http://schemas.openxmlformats.org/drawingml/2006/main">
              <a:rPr lang="vi" sz="2400" b="1">
                <a:latin typeface="Times New Roman" panose="02020603050405020304" pitchFamily="18" charset="0"/>
                <a:cs typeface="Times New Roman" panose="02020603050405020304" pitchFamily="18" charset="0"/>
              </a:rPr>
              <a:t> </a:t>
            </a:r>
          </a:p>
          <a:p>
            <a:pPr xmlns:a="http://schemas.openxmlformats.org/drawingml/2006/main" marL="800100" lvl="1" indent="-342900" algn="just">
              <a:buFont typeface="Courier New" panose="02070309020205020404" pitchFamily="49" charset="0"/>
              <a:buChar char="o"/>
            </a:pPr>
            <a:r xmlns:a="http://schemas.openxmlformats.org/drawingml/2006/main">
              <a:rPr lang="vi" sz="2400" b="1">
                <a:latin typeface="Times New Roman" panose="02020603050405020304" pitchFamily="18" charset="0"/>
                <a:cs typeface="Times New Roman" panose="02020603050405020304" pitchFamily="18" charset="0"/>
              </a:rPr>
              <a:t>Cổng được chỉ định (DP): </a:t>
            </a:r>
            <a:r xmlns:a="http://schemas.openxmlformats.org/drawingml/2006/main">
              <a:rPr lang="vi" sz="2400">
                <a:latin typeface="Times New Roman" panose="02020603050405020304" pitchFamily="18" charset="0"/>
                <a:cs typeface="Times New Roman" panose="02020603050405020304" pitchFamily="18" charset="0"/>
              </a:rPr>
              <a:t>Là cổng nhận gói tin (BPDU) và chuyển tiếp cho các switch khác, kết nối đến các Switch bên dưới và nên chỉ có 1 DP trên 1 Switch</a:t>
            </a:r>
          </a:p>
          <a:p>
            <a:pPr xmlns:a="http://schemas.openxmlformats.org/drawingml/2006/main" marL="800100" lvl="1" indent="-342900" algn="just">
              <a:buFont typeface="Courier New" panose="02070309020205020404" pitchFamily="49" charset="0"/>
              <a:buChar char="o"/>
            </a:pPr>
            <a:r xmlns:a="http://schemas.openxmlformats.org/drawingml/2006/main">
              <a:rPr lang="vi" sz="2400" b="1">
                <a:latin typeface="Times New Roman" panose="02020603050405020304" pitchFamily="18" charset="0"/>
                <a:cs typeface="Times New Roman" panose="02020603050405020304" pitchFamily="18" charset="0"/>
              </a:rPr>
              <a:t>Chặn cổng: </a:t>
            </a:r>
            <a:r xmlns:a="http://schemas.openxmlformats.org/drawingml/2006/main">
              <a:rPr lang="vi" sz="2400">
                <a:latin typeface="Times New Roman" panose="02020603050405020304" pitchFamily="18" charset="0"/>
                <a:cs typeface="Times New Roman" panose="02020603050405020304" pitchFamily="18" charset="0"/>
              </a:rPr>
              <a:t>Cổng bị khóa và không thể cho thông tin lưu lượng do STP</a:t>
            </a:r>
          </a:p>
          <a:p>
            <a:pPr marL="800100" lvl="1" indent="-342900">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75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1015663"/>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Spanning Tree (STP) - Cổng trạng thái</a:t>
            </a:r>
          </a:p>
          <a:p>
            <a:pPr lvl="1"/>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CA4E63C-1C74-49EF-9FA2-3E7178B43393}"/>
              </a:ext>
            </a:extLst>
          </p:cNvPr>
          <p:cNvPicPr>
            <a:picLocks noChangeAspect="1"/>
          </p:cNvPicPr>
          <p:nvPr/>
        </p:nvPicPr>
        <p:blipFill>
          <a:blip r:embed="rId3"/>
          <a:stretch>
            <a:fillRect/>
          </a:stretch>
        </p:blipFill>
        <p:spPr>
          <a:xfrm>
            <a:off x="914401" y="2028825"/>
            <a:ext cx="7543800" cy="3457575"/>
          </a:xfrm>
          <a:prstGeom prst="rect">
            <a:avLst/>
          </a:prstGeom>
        </p:spPr>
      </p:pic>
    </p:spTree>
    <p:extLst>
      <p:ext uri="{BB962C8B-B14F-4D97-AF65-F5344CB8AC3E}">
        <p14:creationId xmlns:p14="http://schemas.microsoft.com/office/powerpoint/2010/main" val="2790383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1015663"/>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Spanning Tree (STP) - Cổng trạng thái</a:t>
            </a:r>
          </a:p>
          <a:p>
            <a:pPr lvl="1"/>
            <a:endParaRPr lang="en-US"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6CA2952-834D-4527-9AD3-BCBBF102D697}"/>
              </a:ext>
            </a:extLst>
          </p:cNvPr>
          <p:cNvPicPr>
            <a:picLocks noChangeAspect="1"/>
          </p:cNvPicPr>
          <p:nvPr/>
        </p:nvPicPr>
        <p:blipFill>
          <a:blip r:embed="rId3"/>
          <a:stretch>
            <a:fillRect/>
          </a:stretch>
        </p:blipFill>
        <p:spPr>
          <a:xfrm>
            <a:off x="1008088" y="2057399"/>
            <a:ext cx="6519082" cy="3850333"/>
          </a:xfrm>
          <a:prstGeom prst="rect">
            <a:avLst/>
          </a:prstGeom>
        </p:spPr>
      </p:pic>
    </p:spTree>
    <p:extLst>
      <p:ext uri="{BB962C8B-B14F-4D97-AF65-F5344CB8AC3E}">
        <p14:creationId xmlns:p14="http://schemas.microsoft.com/office/powerpoint/2010/main" val="4120080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4457952"/>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Spanning Tree (RSTP) - Nâng cao tốc độ tạo cây</a:t>
            </a:r>
          </a:p>
          <a:p>
            <a:pPr xmlns:a="http://schemas.openxmlformats.org/drawingml/2006/main">
              <a:lnSpc>
                <a:spcPct val="150000"/>
              </a:lnSpc>
            </a:pPr>
            <a:r xmlns:a="http://schemas.openxmlformats.org/drawingml/2006/main">
              <a:rPr lang="vi" sz="2400" i="1">
                <a:latin typeface="Times New Roman" panose="02020603050405020304" pitchFamily="18" charset="0"/>
                <a:cs typeface="Times New Roman" panose="02020603050405020304" pitchFamily="18" charset="0"/>
              </a:rPr>
              <a:t>Low the number of status status port but a</a:t>
            </a:r>
          </a:p>
          <a:p>
            <a:pPr xmlns:a="http://schemas.openxmlformats.org/drawingml/2006/main" marL="800100" lvl="1" indent="-342900">
              <a:lnSpc>
                <a:spcPct val="150000"/>
              </a:lnSpc>
              <a:buFont typeface="Wingdings" panose="05000000000000000000" pitchFamily="2" charset="2"/>
              <a:buChar char="§"/>
            </a:pPr>
            <a:r xmlns:a="http://schemas.openxmlformats.org/drawingml/2006/main">
              <a:rPr lang="vi" sz="2400" b="1">
                <a:latin typeface="Times New Roman" panose="02020603050405020304" pitchFamily="18" charset="0"/>
                <a:cs typeface="Times New Roman" panose="02020603050405020304" pitchFamily="18" charset="0"/>
              </a:rPr>
              <a:t>Discarding: </a:t>
            </a:r>
            <a:r xmlns:a="http://schemas.openxmlformats.org/drawingml/2006/main">
              <a:rPr lang="vi" sz="2400">
                <a:latin typeface="Times New Roman" panose="02020603050405020304" pitchFamily="18" charset="0"/>
                <a:cs typeface="Times New Roman" panose="02020603050405020304" pitchFamily="18" charset="0"/>
              </a:rPr>
              <a:t>port không có khả năng chuyển tiếp gói tin.</a:t>
            </a:r>
          </a:p>
          <a:p>
            <a:pPr xmlns:a="http://schemas.openxmlformats.org/drawingml/2006/main" marL="800100" lvl="1" indent="-342900">
              <a:lnSpc>
                <a:spcPct val="150000"/>
              </a:lnSpc>
              <a:buFont typeface="Wingdings" panose="05000000000000000000" pitchFamily="2" charset="2"/>
              <a:buChar char="§"/>
            </a:pPr>
            <a:r xmlns:a="http://schemas.openxmlformats.org/drawingml/2006/main">
              <a:rPr lang="vi" sz="2400" b="1">
                <a:latin typeface="Times New Roman" panose="02020603050405020304" pitchFamily="18" charset="0"/>
                <a:cs typeface="Times New Roman" panose="02020603050405020304" pitchFamily="18" charset="0"/>
              </a:rPr>
              <a:t>Học tập: </a:t>
            </a:r>
            <a:r xmlns:a="http://schemas.openxmlformats.org/drawingml/2006/main">
              <a:rPr lang="vi" sz="2400">
                <a:latin typeface="Times New Roman" panose="02020603050405020304" pitchFamily="18" charset="0"/>
                <a:cs typeface="Times New Roman" panose="02020603050405020304" pitchFamily="18" charset="0"/>
              </a:rPr>
              <a:t>Port có nhiệm vụ nhận các BPDU tin gói để tạo và hiệu chỉnh cây.</a:t>
            </a:r>
          </a:p>
          <a:p>
            <a:pPr xmlns:a="http://schemas.openxmlformats.org/drawingml/2006/main" marL="800100" lvl="1" indent="-342900">
              <a:lnSpc>
                <a:spcPct val="150000"/>
              </a:lnSpc>
              <a:buFont typeface="Wingdings" panose="05000000000000000000" pitchFamily="2" charset="2"/>
              <a:buChar char="§"/>
            </a:pPr>
            <a:r xmlns:a="http://schemas.openxmlformats.org/drawingml/2006/main">
              <a:rPr lang="vi" sz="2400" b="1">
                <a:latin typeface="Times New Roman" panose="02020603050405020304" pitchFamily="18" charset="0"/>
                <a:cs typeface="Times New Roman" panose="02020603050405020304" pitchFamily="18" charset="0"/>
              </a:rPr>
              <a:t>Forwarding: </a:t>
            </a:r>
            <a:r xmlns:a="http://schemas.openxmlformats.org/drawingml/2006/main">
              <a:rPr lang="vi" sz="2400">
                <a:latin typeface="Times New Roman" panose="02020603050405020304" pitchFamily="18" charset="0"/>
                <a:cs typeface="Times New Roman" panose="02020603050405020304" pitchFamily="18" charset="0"/>
              </a:rPr>
              <a:t>Move to all traffic and update MAC address in system</a:t>
            </a:r>
          </a:p>
        </p:txBody>
      </p:sp>
    </p:spTree>
    <p:extLst>
      <p:ext uri="{BB962C8B-B14F-4D97-AF65-F5344CB8AC3E}">
        <p14:creationId xmlns:p14="http://schemas.microsoft.com/office/powerpoint/2010/main" val="332930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8"/>
            <a:ext cx="7772400" cy="1470025"/>
          </a:xfrm>
        </p:spPr>
        <p:txBody>
          <a:bodyPr>
            <a:normAutofit/>
          </a:bodyPr>
          <a:lstStyle/>
          <a:p>
            <a:r xmlns:a="http://schemas.openxmlformats.org/drawingml/2006/main">
              <a:rPr lang="vi" sz="4000" b="1">
                <a:latin typeface="Times New Roman" panose="02020603050405020304" pitchFamily="18" charset="0"/>
                <a:cs typeface="Times New Roman" panose="02020603050405020304" pitchFamily="18" charset="0"/>
              </a:rPr>
              <a:t>CHƯƠNG IV </a:t>
            </a:r>
            <a:br xmlns:a="http://schemas.openxmlformats.org/drawingml/2006/main">
              <a:rPr lang="en-US" sz="4000" b="1">
                <a:latin typeface="Times New Roman" panose="02020603050405020304" pitchFamily="18" charset="0"/>
                <a:cs typeface="Times New Roman" panose="02020603050405020304" pitchFamily="18" charset="0"/>
              </a:rPr>
            </a:br>
            <a:r xmlns:a="http://schemas.openxmlformats.org/drawingml/2006/main">
              <a:rPr lang="vi" sz="4000" b="1">
                <a:latin typeface="Times New Roman" panose="02020603050405020304" pitchFamily="18" charset="0"/>
                <a:cs typeface="Times New Roman" panose="02020603050405020304" pitchFamily="18" charset="0"/>
              </a:rPr>
              <a:t>THIẾT KẾ LAN</a:t>
            </a:r>
          </a:p>
        </p:txBody>
      </p:sp>
    </p:spTree>
    <p:extLst>
      <p:ext uri="{BB962C8B-B14F-4D97-AF65-F5344CB8AC3E}">
        <p14:creationId xmlns:p14="http://schemas.microsoft.com/office/powerpoint/2010/main" val="336271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1133965"/>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Cây kéo dài (RSTP)</a:t>
            </a:r>
          </a:p>
          <a:p>
            <a:pPr xmlns:a="http://schemas.openxmlformats.org/drawingml/2006/main">
              <a:lnSpc>
                <a:spcPct val="150000"/>
              </a:lnSpc>
            </a:pPr>
            <a:r xmlns:a="http://schemas.openxmlformats.org/drawingml/2006/main">
              <a:rPr lang="vi" sz="2400" i="1">
                <a:latin typeface="Times New Roman" panose="02020603050405020304" pitchFamily="18" charset="0"/>
                <a:cs typeface="Times New Roman" panose="02020603050405020304" pitchFamily="18" charset="0"/>
              </a:rPr>
              <a:t>Định nghĩa lại về các cổng loại</a:t>
            </a:r>
          </a:p>
        </p:txBody>
      </p:sp>
      <p:pic>
        <p:nvPicPr>
          <p:cNvPr id="6" name="Picture 5">
            <a:extLst>
              <a:ext uri="{FF2B5EF4-FFF2-40B4-BE49-F238E27FC236}">
                <a16:creationId xmlns:a16="http://schemas.microsoft.com/office/drawing/2014/main" id="{A34EC381-D584-4E0F-8A78-984B71E4C44C}"/>
              </a:ext>
            </a:extLst>
          </p:cNvPr>
          <p:cNvPicPr>
            <a:picLocks noChangeAspect="1"/>
          </p:cNvPicPr>
          <p:nvPr/>
        </p:nvPicPr>
        <p:blipFill>
          <a:blip r:embed="rId3"/>
          <a:stretch>
            <a:fillRect/>
          </a:stretch>
        </p:blipFill>
        <p:spPr>
          <a:xfrm>
            <a:off x="978108" y="2667000"/>
            <a:ext cx="7315200" cy="2993082"/>
          </a:xfrm>
          <a:prstGeom prst="rect">
            <a:avLst/>
          </a:prstGeom>
        </p:spPr>
      </p:pic>
    </p:spTree>
    <p:extLst>
      <p:ext uri="{BB962C8B-B14F-4D97-AF65-F5344CB8AC3E}">
        <p14:creationId xmlns:p14="http://schemas.microsoft.com/office/powerpoint/2010/main" val="3411776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4457952"/>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VLAN - Mạng LAN ảo</a:t>
            </a:r>
          </a:p>
          <a:p>
            <a:pPr xmlns:a="http://schemas.openxmlformats.org/drawingml/2006/main" algn="just">
              <a:lnSpc>
                <a:spcPct val="150000"/>
              </a:lnSpc>
            </a:pPr>
            <a:r xmlns:a="http://schemas.openxmlformats.org/drawingml/2006/main">
              <a:rPr lang="vi" sz="2400">
                <a:latin typeface="Times New Roman" panose="02020603050405020304" pitchFamily="18" charset="0"/>
                <a:cs typeface="Times New Roman" panose="02020603050405020304" pitchFamily="18" charset="0"/>
              </a:rPr>
              <a:t>Được hiểu như một mạng riêng ảo giúp chia các cổng chuyển đổi thành nhiều nhóm khác nhau nhằm mục đích nâng cao khả năng quản lý, bảo đảm an toàn bảo mật</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Broadcast, multicast, unicast là khác nhau trên các VLAN khác nhau</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i="1">
                <a:latin typeface="Times New Roman" panose="02020603050405020304" pitchFamily="18" charset="0"/>
                <a:cs typeface="Times New Roman" panose="02020603050405020304" pitchFamily="18" charset="0"/>
              </a:rPr>
              <a:t>Mỗi VLAN có IP riêng</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i="1">
                <a:latin typeface="Times New Roman" panose="02020603050405020304" pitchFamily="18" charset="0"/>
                <a:cs typeface="Times New Roman" panose="02020603050405020304" pitchFamily="18" charset="0"/>
              </a:rPr>
              <a:t>Mạng lưới chức năng phát sóng vùng miền</a:t>
            </a:r>
          </a:p>
        </p:txBody>
      </p:sp>
    </p:spTree>
    <p:extLst>
      <p:ext uri="{BB962C8B-B14F-4D97-AF65-F5344CB8AC3E}">
        <p14:creationId xmlns:p14="http://schemas.microsoft.com/office/powerpoint/2010/main" val="3166880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3903954"/>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VLAN - Mạng LAN ảo</a:t>
            </a:r>
          </a:p>
          <a:p>
            <a:pPr xmlns:a="http://schemas.openxmlformats.org/drawingml/2006/main" algn="just">
              <a:lnSpc>
                <a:spcPct val="150000"/>
              </a:lnSpc>
            </a:pPr>
            <a:r xmlns:a="http://schemas.openxmlformats.org/drawingml/2006/main">
              <a:rPr lang="vi" sz="2400">
                <a:latin typeface="Times New Roman" panose="02020603050405020304" pitchFamily="18" charset="0"/>
                <a:cs typeface="Times New Roman" panose="02020603050405020304" pitchFamily="18" charset="0"/>
              </a:rPr>
              <a:t>Ích lợi:</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Thu nhỏ miền quảng bá - Nâng cao hiệu năng</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Bảo mật</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Nhóm phân tích, quản trị</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Chi phí thấp</a:t>
            </a:r>
          </a:p>
          <a:p>
            <a:pPr algn="just">
              <a:lnSpc>
                <a:spcPct val="150000"/>
              </a:lnSpc>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555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14400" y="1411932"/>
            <a:ext cx="7315200" cy="1015663"/>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VLAN - Mạng LAN ảo</a:t>
            </a:r>
          </a:p>
          <a:p>
            <a:pPr marL="800100" lvl="1" indent="-34290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5D70A4-709F-48DD-AF52-21B0C5853C6F}"/>
              </a:ext>
            </a:extLst>
          </p:cNvPr>
          <p:cNvPicPr>
            <a:picLocks noChangeAspect="1"/>
          </p:cNvPicPr>
          <p:nvPr/>
        </p:nvPicPr>
        <p:blipFill>
          <a:blip r:embed="rId3"/>
          <a:stretch>
            <a:fillRect/>
          </a:stretch>
        </p:blipFill>
        <p:spPr>
          <a:xfrm>
            <a:off x="1371600" y="1937252"/>
            <a:ext cx="6088071" cy="3970481"/>
          </a:xfrm>
          <a:prstGeom prst="rect">
            <a:avLst/>
          </a:prstGeom>
        </p:spPr>
      </p:pic>
    </p:spTree>
    <p:extLst>
      <p:ext uri="{BB962C8B-B14F-4D97-AF65-F5344CB8AC3E}">
        <p14:creationId xmlns:p14="http://schemas.microsoft.com/office/powerpoint/2010/main" val="2050645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4457952"/>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VLAN - Mạng LAN ảo</a:t>
            </a:r>
          </a:p>
          <a:p>
            <a:pPr xmlns:a="http://schemas.openxmlformats.org/drawingml/2006/main" algn="just">
              <a:lnSpc>
                <a:spcPct val="150000"/>
              </a:lnSpc>
            </a:pPr>
            <a:r xmlns:a="http://schemas.openxmlformats.org/drawingml/2006/main">
              <a:rPr lang="vi" sz="2400">
                <a:latin typeface="Times New Roman" panose="02020603050405020304" pitchFamily="18" charset="0"/>
                <a:cs typeface="Times New Roman" panose="02020603050405020304" pitchFamily="18" charset="0"/>
              </a:rPr>
              <a:t>VLAN loại:</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VLAN mặc định</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VLAN dữ liệu</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VLAN gốc</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Quản lý VLAN</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VLAN thoại</a:t>
            </a:r>
          </a:p>
          <a:p>
            <a:pPr algn="just">
              <a:lnSpc>
                <a:spcPct val="150000"/>
              </a:lnSpc>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988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1133965"/>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VLAN - Mạng LAN ảo</a:t>
            </a:r>
          </a:p>
          <a:p>
            <a:pPr algn="just">
              <a:lnSpc>
                <a:spcPct val="150000"/>
              </a:lnSpc>
            </a:pP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339AD2-665D-4977-B58C-0DC0F07EB9FB}"/>
              </a:ext>
            </a:extLst>
          </p:cNvPr>
          <p:cNvPicPr>
            <a:picLocks noChangeAspect="1"/>
          </p:cNvPicPr>
          <p:nvPr/>
        </p:nvPicPr>
        <p:blipFill>
          <a:blip r:embed="rId3"/>
          <a:stretch>
            <a:fillRect/>
          </a:stretch>
        </p:blipFill>
        <p:spPr>
          <a:xfrm>
            <a:off x="1600201" y="1954920"/>
            <a:ext cx="5105400" cy="4094067"/>
          </a:xfrm>
          <a:prstGeom prst="rect">
            <a:avLst/>
          </a:prstGeom>
        </p:spPr>
      </p:pic>
    </p:spTree>
    <p:extLst>
      <p:ext uri="{BB962C8B-B14F-4D97-AF65-F5344CB8AC3E}">
        <p14:creationId xmlns:p14="http://schemas.microsoft.com/office/powerpoint/2010/main" val="3292707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3349956"/>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Hệ thống không dây</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Cung cấp các kết nối không dây đến người dùng</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Thường thấy ở LAN, Home, Office</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Giúp người dùng linh hoạt hơn trong việc kết nối đến chính hệ thống</a:t>
            </a:r>
          </a:p>
          <a:p>
            <a:pPr marL="800100" lvl="1" indent="-342900" algn="just">
              <a:lnSpc>
                <a:spcPct val="150000"/>
              </a:lnSpc>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7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1133965"/>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Tiêu chuẩn không dây</a:t>
            </a:r>
          </a:p>
          <a:p>
            <a:pPr marL="800100" lvl="1" indent="-342900" algn="just">
              <a:lnSpc>
                <a:spcPct val="150000"/>
              </a:lnSpc>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0A6DBF-7F69-4EEE-A7AF-531188370736}"/>
              </a:ext>
            </a:extLst>
          </p:cNvPr>
          <p:cNvPicPr>
            <a:picLocks noChangeAspect="1"/>
          </p:cNvPicPr>
          <p:nvPr/>
        </p:nvPicPr>
        <p:blipFill>
          <a:blip r:embed="rId3"/>
          <a:stretch>
            <a:fillRect/>
          </a:stretch>
        </p:blipFill>
        <p:spPr>
          <a:xfrm>
            <a:off x="1030879" y="2209800"/>
            <a:ext cx="7434900" cy="3236268"/>
          </a:xfrm>
          <a:prstGeom prst="rect">
            <a:avLst/>
          </a:prstGeom>
        </p:spPr>
      </p:pic>
    </p:spTree>
    <p:extLst>
      <p:ext uri="{BB962C8B-B14F-4D97-AF65-F5344CB8AC3E}">
        <p14:creationId xmlns:p14="http://schemas.microsoft.com/office/powerpoint/2010/main" val="583404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3349956"/>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Thành phần không dây</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Ăng-ten (ăng-ten, Thẻ không dây)</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Bộ định tuyến không dây (Bộ định tuyến WiFi)</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Cổng Internet (Cổng WAN)</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Điểm truy cập không dây (AP)</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Điểm truy cập tự động và dựa trên bộ điều khiển</a:t>
            </a:r>
          </a:p>
        </p:txBody>
      </p:sp>
    </p:spTree>
    <p:extLst>
      <p:ext uri="{BB962C8B-B14F-4D97-AF65-F5344CB8AC3E}">
        <p14:creationId xmlns:p14="http://schemas.microsoft.com/office/powerpoint/2010/main" val="1170238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1687963"/>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Thành phần không dây</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Ăng-ten (ăng-ten, Thẻ không dây, NIC)</a:t>
            </a:r>
          </a:p>
          <a:p>
            <a:pPr xmlns:a="http://schemas.openxmlformats.org/drawingml/2006/main" lvl="1" algn="just">
              <a:lnSpc>
                <a:spcPct val="150000"/>
              </a:lnSpc>
            </a:pPr>
            <a:r xmlns:a="http://schemas.openxmlformats.org/drawingml/2006/main">
              <a:rPr lang="vi" sz="2400">
                <a:latin typeface="Times New Roman" panose="02020603050405020304" pitchFamily="18" charset="0"/>
                <a:cs typeface="Times New Roman" panose="02020603050405020304" pitchFamily="18" charset="0"/>
              </a:rPr>
              <a:t>Thường xuyên trực tiếp trên thiết bị hoặc rời.</a:t>
            </a:r>
          </a:p>
        </p:txBody>
      </p:sp>
      <p:pic>
        <p:nvPicPr>
          <p:cNvPr id="5" name="Picture 4">
            <a:extLst>
              <a:ext uri="{FF2B5EF4-FFF2-40B4-BE49-F238E27FC236}">
                <a16:creationId xmlns:a16="http://schemas.microsoft.com/office/drawing/2014/main" id="{4DD354A5-53B0-4D11-A466-75B6B1E3151C}"/>
              </a:ext>
            </a:extLst>
          </p:cNvPr>
          <p:cNvPicPr>
            <a:picLocks noChangeAspect="1"/>
          </p:cNvPicPr>
          <p:nvPr/>
        </p:nvPicPr>
        <p:blipFill>
          <a:blip r:embed="rId3"/>
          <a:stretch>
            <a:fillRect/>
          </a:stretch>
        </p:blipFill>
        <p:spPr>
          <a:xfrm>
            <a:off x="4937110" y="3198359"/>
            <a:ext cx="3368690" cy="2288041"/>
          </a:xfrm>
          <a:prstGeom prst="rect">
            <a:avLst/>
          </a:prstGeom>
        </p:spPr>
      </p:pic>
      <p:pic>
        <p:nvPicPr>
          <p:cNvPr id="6" name="Picture 5">
            <a:extLst>
              <a:ext uri="{FF2B5EF4-FFF2-40B4-BE49-F238E27FC236}">
                <a16:creationId xmlns:a16="http://schemas.microsoft.com/office/drawing/2014/main" id="{6BA08197-5944-44BB-9CD7-EA2CC5763C51}"/>
              </a:ext>
            </a:extLst>
          </p:cNvPr>
          <p:cNvPicPr>
            <a:picLocks noChangeAspect="1"/>
          </p:cNvPicPr>
          <p:nvPr/>
        </p:nvPicPr>
        <p:blipFill>
          <a:blip r:embed="rId4"/>
          <a:stretch>
            <a:fillRect/>
          </a:stretch>
        </p:blipFill>
        <p:spPr>
          <a:xfrm>
            <a:off x="1603197" y="3099895"/>
            <a:ext cx="2813005" cy="2563905"/>
          </a:xfrm>
          <a:prstGeom prst="rect">
            <a:avLst/>
          </a:prstGeom>
        </p:spPr>
      </p:pic>
    </p:spTree>
    <p:extLst>
      <p:ext uri="{BB962C8B-B14F-4D97-AF65-F5344CB8AC3E}">
        <p14:creationId xmlns:p14="http://schemas.microsoft.com/office/powerpoint/2010/main" val="216128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Chủ đề</a:t>
            </a:r>
          </a:p>
        </p:txBody>
      </p:sp>
      <p:sp>
        <p:nvSpPr>
          <p:cNvPr id="6" name="TextBox 5">
            <a:extLst>
              <a:ext uri="{FF2B5EF4-FFF2-40B4-BE49-F238E27FC236}">
                <a16:creationId xmlns:a16="http://schemas.microsoft.com/office/drawing/2014/main" id="{737990E1-8567-455E-9C98-5C5081D5FB79}"/>
              </a:ext>
            </a:extLst>
          </p:cNvPr>
          <p:cNvSpPr txBox="1"/>
          <p:nvPr/>
        </p:nvSpPr>
        <p:spPr>
          <a:xfrm>
            <a:off x="839107" y="1666220"/>
            <a:ext cx="7542894" cy="1569660"/>
          </a:xfrm>
          <a:prstGeom prst="rect">
            <a:avLst/>
          </a:prstGeom>
          <a:noFill/>
        </p:spPr>
        <p:txBody>
          <a:bodyPr wrap="square" rtlCol="0">
            <a:spAutoFit/>
          </a:bodyPr>
          <a:lstStyle/>
          <a:p>
            <a:pPr xmlns:a="http://schemas.openxmlformats.org/drawingml/2006/main" marL="971550" lvl="1" indent="-514350">
              <a:buFont typeface="+mj-lt"/>
              <a:buAutoNum type="romanUcPeriod"/>
            </a:pPr>
            <a:r xmlns:a="http://schemas.openxmlformats.org/drawingml/2006/main">
              <a:rPr lang="vi" sz="2400">
                <a:latin typeface="Times New Roman" panose="02020603050405020304" pitchFamily="18" charset="0"/>
                <a:cs typeface="Times New Roman" panose="02020603050405020304" pitchFamily="18" charset="0"/>
              </a:rPr>
              <a:t>Logic mô hình - Vật lý mô hình</a:t>
            </a:r>
          </a:p>
          <a:p>
            <a:pPr xmlns:a="http://schemas.openxmlformats.org/drawingml/2006/main" marL="971550" lvl="1" indent="-514350">
              <a:buFont typeface="+mj-lt"/>
              <a:buAutoNum type="romanUcPeriod"/>
            </a:pPr>
            <a:r xmlns:a="http://schemas.openxmlformats.org/drawingml/2006/main">
              <a:rPr lang="vi" sz="2400">
                <a:latin typeface="Times New Roman" panose="02020603050405020304" pitchFamily="18" charset="0"/>
                <a:cs typeface="Times New Roman" panose="02020603050405020304" pitchFamily="18" charset="0"/>
              </a:rPr>
              <a:t>Giao thức, kỹ thuật trong mạng LAN thiết kế</a:t>
            </a:r>
          </a:p>
          <a:p>
            <a:pPr marL="971550" lvl="1" indent="-514350">
              <a:buFont typeface="+mj-lt"/>
              <a:buAutoNum type="romanUcPeriod"/>
            </a:pPr>
            <a:endParaRPr lang="en-US" sz="240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847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2241960"/>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Thành phần không dây</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Bộ định tuyến không dây (Bộ định tuyến WiFi)</a:t>
            </a:r>
          </a:p>
          <a:p>
            <a:pPr xmlns:a="http://schemas.openxmlformats.org/drawingml/2006/main" lvl="1" algn="just">
              <a:lnSpc>
                <a:spcPct val="150000"/>
              </a:lnSpc>
            </a:pPr>
            <a:r xmlns:a="http://schemas.openxmlformats.org/drawingml/2006/main">
              <a:rPr lang="vi" sz="2400">
                <a:latin typeface="Times New Roman" panose="02020603050405020304" pitchFamily="18" charset="0"/>
                <a:cs typeface="Times New Roman" panose="02020603050405020304" pitchFamily="18" charset="0"/>
              </a:rPr>
              <a:t>Medium line coment cung cấp kết nối không dây</a:t>
            </a:r>
          </a:p>
        </p:txBody>
      </p:sp>
      <p:pic>
        <p:nvPicPr>
          <p:cNvPr id="7" name="Picture 6">
            <a:extLst>
              <a:ext uri="{FF2B5EF4-FFF2-40B4-BE49-F238E27FC236}">
                <a16:creationId xmlns:a16="http://schemas.microsoft.com/office/drawing/2014/main" id="{79CAEB9C-59D1-4160-8492-BCF9EE059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653892"/>
            <a:ext cx="4064743" cy="2241960"/>
          </a:xfrm>
          <a:prstGeom prst="rect">
            <a:avLst/>
          </a:prstGeom>
        </p:spPr>
      </p:pic>
    </p:spTree>
    <p:extLst>
      <p:ext uri="{BB962C8B-B14F-4D97-AF65-F5344CB8AC3E}">
        <p14:creationId xmlns:p14="http://schemas.microsoft.com/office/powerpoint/2010/main" val="1530412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2241960"/>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Cấu trúc liên kết không dây</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b="1" i="1">
                <a:latin typeface="Times New Roman" panose="02020603050405020304" pitchFamily="18" charset="0"/>
                <a:cs typeface="Times New Roman" panose="02020603050405020304" pitchFamily="18" charset="0"/>
              </a:rPr>
              <a:t>Chế độ đặc biệt</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b="1" i="1">
                <a:latin typeface="Times New Roman" panose="02020603050405020304" pitchFamily="18" charset="0"/>
                <a:cs typeface="Times New Roman" panose="02020603050405020304" pitchFamily="18" charset="0"/>
              </a:rPr>
              <a:t>Chế độ cơ sở hạ tầng (di động)</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b="1" i="1">
                <a:latin typeface="Times New Roman" panose="02020603050405020304" pitchFamily="18" charset="0"/>
                <a:cs typeface="Times New Roman" panose="02020603050405020304" pitchFamily="18" charset="0"/>
              </a:rPr>
              <a:t>Chia sẻ kết nối</a:t>
            </a:r>
          </a:p>
        </p:txBody>
      </p:sp>
    </p:spTree>
    <p:extLst>
      <p:ext uri="{BB962C8B-B14F-4D97-AF65-F5344CB8AC3E}">
        <p14:creationId xmlns:p14="http://schemas.microsoft.com/office/powerpoint/2010/main" val="3591835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Cấu trúc liên kết không dây</a:t>
            </a:r>
          </a:p>
        </p:txBody>
      </p:sp>
      <p:pic>
        <p:nvPicPr>
          <p:cNvPr id="6" name="Picture 5">
            <a:extLst>
              <a:ext uri="{FF2B5EF4-FFF2-40B4-BE49-F238E27FC236}">
                <a16:creationId xmlns:a16="http://schemas.microsoft.com/office/drawing/2014/main" id="{19358BDD-581A-4717-A844-8C42A7A67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226" y="2453564"/>
            <a:ext cx="6812949" cy="3190875"/>
          </a:xfrm>
          <a:prstGeom prst="rect">
            <a:avLst/>
          </a:prstGeom>
        </p:spPr>
      </p:pic>
    </p:spTree>
    <p:extLst>
      <p:ext uri="{BB962C8B-B14F-4D97-AF65-F5344CB8AC3E}">
        <p14:creationId xmlns:p14="http://schemas.microsoft.com/office/powerpoint/2010/main" val="2810296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3349956"/>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Tham số không dây</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SSID</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Mật khẩu</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Chế độ mạng (Tiêu chuẩn)</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Chế độ bảo mật (WEP, WPA1, WPA2)</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Kênh</a:t>
            </a:r>
          </a:p>
        </p:txBody>
      </p:sp>
    </p:spTree>
    <p:extLst>
      <p:ext uri="{BB962C8B-B14F-4D97-AF65-F5344CB8AC3E}">
        <p14:creationId xmlns:p14="http://schemas.microsoft.com/office/powerpoint/2010/main" val="2153144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gn="just">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Chế độ không dây</a:t>
            </a:r>
          </a:p>
        </p:txBody>
      </p:sp>
      <p:pic>
        <p:nvPicPr>
          <p:cNvPr id="5" name="Picture 4">
            <a:extLst>
              <a:ext uri="{FF2B5EF4-FFF2-40B4-BE49-F238E27FC236}">
                <a16:creationId xmlns:a16="http://schemas.microsoft.com/office/drawing/2014/main" id="{A73B26CA-5732-472F-8441-FB37AE788A75}"/>
              </a:ext>
            </a:extLst>
          </p:cNvPr>
          <p:cNvPicPr>
            <a:picLocks noChangeAspect="1"/>
          </p:cNvPicPr>
          <p:nvPr/>
        </p:nvPicPr>
        <p:blipFill>
          <a:blip r:embed="rId3"/>
          <a:stretch>
            <a:fillRect/>
          </a:stretch>
        </p:blipFill>
        <p:spPr>
          <a:xfrm>
            <a:off x="1447800" y="2019381"/>
            <a:ext cx="5562600" cy="3927327"/>
          </a:xfrm>
          <a:prstGeom prst="rect">
            <a:avLst/>
          </a:prstGeom>
        </p:spPr>
      </p:pic>
    </p:spTree>
    <p:extLst>
      <p:ext uri="{BB962C8B-B14F-4D97-AF65-F5344CB8AC3E}">
        <p14:creationId xmlns:p14="http://schemas.microsoft.com/office/powerpoint/2010/main" val="840139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Tải Balacing và Kết nối Internet Mutihoming</a:t>
            </a:r>
          </a:p>
        </p:txBody>
      </p:sp>
      <p:pic>
        <p:nvPicPr>
          <p:cNvPr id="6" name="Picture 5">
            <a:extLst>
              <a:ext uri="{FF2B5EF4-FFF2-40B4-BE49-F238E27FC236}">
                <a16:creationId xmlns:a16="http://schemas.microsoft.com/office/drawing/2014/main" id="{93FC35AE-5818-4D37-96EF-ABCAB7A897D8}"/>
              </a:ext>
            </a:extLst>
          </p:cNvPr>
          <p:cNvPicPr>
            <a:picLocks noChangeAspect="1"/>
          </p:cNvPicPr>
          <p:nvPr/>
        </p:nvPicPr>
        <p:blipFill>
          <a:blip r:embed="rId3"/>
          <a:stretch>
            <a:fillRect/>
          </a:stretch>
        </p:blipFill>
        <p:spPr>
          <a:xfrm>
            <a:off x="5181600" y="2018905"/>
            <a:ext cx="3048000" cy="3888828"/>
          </a:xfrm>
          <a:prstGeom prst="rect">
            <a:avLst/>
          </a:prstGeom>
        </p:spPr>
      </p:pic>
      <p:sp>
        <p:nvSpPr>
          <p:cNvPr id="5" name="TextBox 4">
            <a:extLst>
              <a:ext uri="{FF2B5EF4-FFF2-40B4-BE49-F238E27FC236}">
                <a16:creationId xmlns:a16="http://schemas.microsoft.com/office/drawing/2014/main" id="{FBC4A94E-5EEC-4808-996A-E92D42203F62}"/>
              </a:ext>
            </a:extLst>
          </p:cNvPr>
          <p:cNvSpPr txBox="1"/>
          <p:nvPr/>
        </p:nvSpPr>
        <p:spPr>
          <a:xfrm>
            <a:off x="1143000" y="2286000"/>
            <a:ext cx="4495800" cy="2585323"/>
          </a:xfrm>
          <a:prstGeom prst="rect">
            <a:avLst/>
          </a:prstGeom>
          <a:noFill/>
        </p:spPr>
        <p:txBody>
          <a:bodyPr wrap="square" rtlCol="0">
            <a:spAutoFit/>
          </a:bodyPr>
          <a:lstStyle/>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Sao lưu WAN</a:t>
            </a:r>
          </a:p>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Low Chi phí</a:t>
            </a:r>
          </a:p>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Làm việc với một ISP</a:t>
            </a:r>
          </a:p>
          <a:p>
            <a:pPr marL="342900" indent="-342900">
              <a:buFont typeface="Wingdings" panose="05000000000000000000" pitchFamily="2" charset="2"/>
              <a:buChar char="§"/>
            </a:pPr>
            <a:endParaRPr lang="en-US">
              <a:solidFill>
                <a:srgbClr val="231F20"/>
              </a:solidFill>
              <a:latin typeface="Times New Roman" panose="02020603050405020304" pitchFamily="18" charset="0"/>
              <a:cs typeface="Times New Roman" panose="02020603050405020304" pitchFamily="18" charset="0"/>
            </a:endParaRPr>
          </a:p>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No ISP dự phòng tính</a:t>
            </a:r>
          </a:p>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Router không có dự phòng</a:t>
            </a:r>
          </a:p>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ISP yêu cầu phải có hai nút truy cập gần doanh nghiệp</a:t>
            </a:r>
            <a:br xmlns:a="http://schemas.openxmlformats.org/drawingml/2006/main">
              <a:rPr lang="en-US">
                <a:latin typeface="Times New Roman" panose="02020603050405020304" pitchFamily="18" charset="0"/>
                <a:cs typeface="Times New Roman" panose="02020603050405020304" pitchFamily="18" charset="0"/>
              </a:rPr>
            </a:br>
            <a:endParaRPr xmlns:a="http://schemas.openxmlformats.org/drawingml/2006/main"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17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Tải Balacing và Kết nối Internet Mutihoming</a:t>
            </a:r>
          </a:p>
        </p:txBody>
      </p:sp>
      <p:sp>
        <p:nvSpPr>
          <p:cNvPr id="5" name="TextBox 4">
            <a:extLst>
              <a:ext uri="{FF2B5EF4-FFF2-40B4-BE49-F238E27FC236}">
                <a16:creationId xmlns:a16="http://schemas.microsoft.com/office/drawing/2014/main" id="{FBC4A94E-5EEC-4808-996A-E92D42203F62}"/>
              </a:ext>
            </a:extLst>
          </p:cNvPr>
          <p:cNvSpPr txBox="1"/>
          <p:nvPr/>
        </p:nvSpPr>
        <p:spPr>
          <a:xfrm>
            <a:off x="1143000" y="2286000"/>
            <a:ext cx="4495800" cy="2031325"/>
          </a:xfrm>
          <a:prstGeom prst="rect">
            <a:avLst/>
          </a:prstGeom>
          <a:noFill/>
        </p:spPr>
        <p:txBody>
          <a:bodyPr wrap="square" rtlCol="0">
            <a:spAutoFit/>
          </a:bodyPr>
          <a:lstStyle/>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Sao lưu WAN</a:t>
            </a:r>
          </a:p>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Low Chi phí</a:t>
            </a:r>
          </a:p>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ISP dự phòng tính</a:t>
            </a:r>
          </a:p>
          <a:p>
            <a:pPr marL="342900" indent="-342900">
              <a:buFont typeface="Wingdings" panose="05000000000000000000" pitchFamily="2" charset="2"/>
              <a:buChar char="§"/>
            </a:pPr>
            <a:endParaRPr lang="en-US">
              <a:solidFill>
                <a:srgbClr val="231F20"/>
              </a:solidFill>
              <a:latin typeface="Times New Roman" panose="02020603050405020304" pitchFamily="18" charset="0"/>
              <a:cs typeface="Times New Roman" panose="02020603050405020304" pitchFamily="18" charset="0"/>
            </a:endParaRPr>
          </a:p>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Router không có dự phòng</a:t>
            </a:r>
          </a:p>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Hard in the setting of main policy</a:t>
            </a:r>
            <a:br xmlns:a="http://schemas.openxmlformats.org/drawingml/2006/main">
              <a:rPr lang="en-US">
                <a:latin typeface="Times New Roman" panose="02020603050405020304" pitchFamily="18" charset="0"/>
                <a:cs typeface="Times New Roman" panose="02020603050405020304" pitchFamily="18" charset="0"/>
              </a:rPr>
            </a:br>
            <a:endParaRPr xmlns:a="http://schemas.openxmlformats.org/drawingml/2006/main"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170597A-4C0B-4975-B40D-6909AB5EFFE9}"/>
              </a:ext>
            </a:extLst>
          </p:cNvPr>
          <p:cNvPicPr>
            <a:picLocks noChangeAspect="1"/>
          </p:cNvPicPr>
          <p:nvPr/>
        </p:nvPicPr>
        <p:blipFill>
          <a:blip r:embed="rId3"/>
          <a:stretch>
            <a:fillRect/>
          </a:stretch>
        </p:blipFill>
        <p:spPr>
          <a:xfrm>
            <a:off x="5628807" y="2286000"/>
            <a:ext cx="2514600" cy="3288323"/>
          </a:xfrm>
          <a:prstGeom prst="rect">
            <a:avLst/>
          </a:prstGeom>
        </p:spPr>
      </p:pic>
    </p:spTree>
    <p:extLst>
      <p:ext uri="{BB962C8B-B14F-4D97-AF65-F5344CB8AC3E}">
        <p14:creationId xmlns:p14="http://schemas.microsoft.com/office/powerpoint/2010/main" val="2878281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Tải Balacing và Kết nối Internet Mutihoming</a:t>
            </a:r>
          </a:p>
        </p:txBody>
      </p:sp>
      <p:sp>
        <p:nvSpPr>
          <p:cNvPr id="5" name="TextBox 4">
            <a:extLst>
              <a:ext uri="{FF2B5EF4-FFF2-40B4-BE49-F238E27FC236}">
                <a16:creationId xmlns:a16="http://schemas.microsoft.com/office/drawing/2014/main" id="{FBC4A94E-5EEC-4808-996A-E92D42203F62}"/>
              </a:ext>
            </a:extLst>
          </p:cNvPr>
          <p:cNvSpPr txBox="1"/>
          <p:nvPr/>
        </p:nvSpPr>
        <p:spPr>
          <a:xfrm>
            <a:off x="1143000" y="2286000"/>
            <a:ext cx="4495800" cy="2031325"/>
          </a:xfrm>
          <a:prstGeom prst="rect">
            <a:avLst/>
          </a:prstGeom>
          <a:noFill/>
        </p:spPr>
        <p:txBody>
          <a:bodyPr wrap="square" rtlCol="0">
            <a:spAutoFit/>
          </a:bodyPr>
          <a:lstStyle/>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Sao lưu WAN</a:t>
            </a:r>
          </a:p>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Chi phí trung bình</a:t>
            </a:r>
          </a:p>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Phù hợp với nhiều chi nhánh doanh nghiệp</a:t>
            </a:r>
          </a:p>
          <a:p>
            <a:pPr xmlns:a="http://schemas.openxmlformats.org/drawingml/2006/main" marL="342900" indent="-342900">
              <a:buFont typeface="Wingdings" panose="05000000000000000000" pitchFamily="2" charset="2"/>
              <a:buChar char="§"/>
            </a:pPr>
            <a:r xmlns:a="http://schemas.openxmlformats.org/drawingml/2006/main">
              <a:rPr lang="vi">
                <a:solidFill>
                  <a:srgbClr val="231F20"/>
                </a:solidFill>
                <a:latin typeface="Times New Roman" panose="02020603050405020304" pitchFamily="18" charset="0"/>
                <a:cs typeface="Times New Roman" panose="02020603050405020304" pitchFamily="18" charset="0"/>
              </a:rPr>
              <a:t>Làm việc với 1 ISP</a:t>
            </a:r>
            <a:endParaRPr xmlns:a="http://schemas.openxmlformats.org/drawingml/2006/main" lang="en-US" sz="1800" b="0" i="0">
              <a:solidFill>
                <a:srgbClr val="231F2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a:solidFill>
                <a:srgbClr val="231F20"/>
              </a:solidFill>
              <a:latin typeface="Times New Roman" panose="02020603050405020304" pitchFamily="18" charset="0"/>
              <a:cs typeface="Times New Roman" panose="02020603050405020304" pitchFamily="18" charset="0"/>
            </a:endParaRPr>
          </a:p>
          <a:p>
            <a:pPr xmlns:a="http://schemas.openxmlformats.org/drawingml/2006/main" marL="342900" indent="-342900">
              <a:buFont typeface="Wingdings" panose="05000000000000000000" pitchFamily="2" charset="2"/>
              <a:buChar char="§"/>
            </a:pPr>
            <a:r xmlns:a="http://schemas.openxmlformats.org/drawingml/2006/main">
              <a:rPr lang="vi">
                <a:latin typeface="Times New Roman" panose="02020603050405020304" pitchFamily="18" charset="0"/>
                <a:cs typeface="Times New Roman" panose="02020603050405020304" pitchFamily="18" charset="0"/>
              </a:rPr>
              <a:t>Không có phòng dự phòng</a:t>
            </a:r>
            <a:br xmlns:a="http://schemas.openxmlformats.org/drawingml/2006/main">
              <a:rPr lang="en-US">
                <a:latin typeface="Times New Roman" panose="02020603050405020304" pitchFamily="18" charset="0"/>
                <a:cs typeface="Times New Roman" panose="02020603050405020304" pitchFamily="18" charset="0"/>
              </a:rPr>
            </a:br>
            <a:endParaRPr xmlns:a="http://schemas.openxmlformats.org/drawingml/2006/main"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1A1134F-29FA-4F7D-92B8-D89F2F4B1A40}"/>
              </a:ext>
            </a:extLst>
          </p:cNvPr>
          <p:cNvPicPr>
            <a:picLocks noChangeAspect="1"/>
          </p:cNvPicPr>
          <p:nvPr/>
        </p:nvPicPr>
        <p:blipFill>
          <a:blip r:embed="rId3"/>
          <a:stretch>
            <a:fillRect/>
          </a:stretch>
        </p:blipFill>
        <p:spPr>
          <a:xfrm>
            <a:off x="5621311" y="2368271"/>
            <a:ext cx="2543175" cy="3293871"/>
          </a:xfrm>
          <a:prstGeom prst="rect">
            <a:avLst/>
          </a:prstGeom>
        </p:spPr>
      </p:pic>
    </p:spTree>
    <p:extLst>
      <p:ext uri="{BB962C8B-B14F-4D97-AF65-F5344CB8AC3E}">
        <p14:creationId xmlns:p14="http://schemas.microsoft.com/office/powerpoint/2010/main" val="1090869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Tải Balacing và Kết nối Internet Mutihoming</a:t>
            </a:r>
          </a:p>
        </p:txBody>
      </p:sp>
      <p:sp>
        <p:nvSpPr>
          <p:cNvPr id="5" name="TextBox 4">
            <a:extLst>
              <a:ext uri="{FF2B5EF4-FFF2-40B4-BE49-F238E27FC236}">
                <a16:creationId xmlns:a16="http://schemas.microsoft.com/office/drawing/2014/main" id="{FBC4A94E-5EEC-4808-996A-E92D42203F62}"/>
              </a:ext>
            </a:extLst>
          </p:cNvPr>
          <p:cNvSpPr txBox="1"/>
          <p:nvPr/>
        </p:nvSpPr>
        <p:spPr>
          <a:xfrm>
            <a:off x="1143000" y="2286000"/>
            <a:ext cx="4495800" cy="2308324"/>
          </a:xfrm>
          <a:prstGeom prst="rect">
            <a:avLst/>
          </a:prstGeom>
          <a:noFill/>
        </p:spPr>
        <p:txBody>
          <a:bodyPr wrap="square" rtlCol="0">
            <a:spAutoFit/>
          </a:bodyPr>
          <a:lstStyle/>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Sao lưu WAN</a:t>
            </a:r>
          </a:p>
          <a:p>
            <a:pPr xmlns:a="http://schemas.openxmlformats.org/drawingml/2006/main" marL="342900" indent="-342900">
              <a:buFont typeface="Wingdings" panose="05000000000000000000" pitchFamily="2" charset="2"/>
              <a:buChar char="§"/>
            </a:pPr>
            <a:r xmlns:a="http://schemas.openxmlformats.org/drawingml/2006/main">
              <a:rPr lang="vi" sz="1800" b="0" i="0">
                <a:solidFill>
                  <a:srgbClr val="231F20"/>
                </a:solidFill>
                <a:effectLst/>
                <a:latin typeface="Times New Roman" panose="02020603050405020304" pitchFamily="18" charset="0"/>
                <a:cs typeface="Times New Roman" panose="02020603050405020304" pitchFamily="18" charset="0"/>
              </a:rPr>
              <a:t>ISP dự phòng tính</a:t>
            </a:r>
          </a:p>
          <a:p>
            <a:pPr xmlns:a="http://schemas.openxmlformats.org/drawingml/2006/main" marL="342900" indent="-342900">
              <a:buFont typeface="Wingdings" panose="05000000000000000000" pitchFamily="2" charset="2"/>
              <a:buChar char="§"/>
            </a:pPr>
            <a:r xmlns:a="http://schemas.openxmlformats.org/drawingml/2006/main">
              <a:rPr lang="vi">
                <a:solidFill>
                  <a:srgbClr val="231F20"/>
                </a:solidFill>
                <a:latin typeface="Times New Roman" panose="02020603050405020304" pitchFamily="18" charset="0"/>
                <a:cs typeface="Times New Roman" panose="02020603050405020304" pitchFamily="18" charset="0"/>
              </a:rPr>
              <a:t>Phù hợp cho doanh nghiệp có nhiều chi nhánh</a:t>
            </a:r>
          </a:p>
          <a:p>
            <a:pPr marL="342900" indent="-342900">
              <a:buFont typeface="Wingdings" panose="05000000000000000000" pitchFamily="2" charset="2"/>
              <a:buChar char="§"/>
            </a:pPr>
            <a:endParaRPr lang="en-US">
              <a:solidFill>
                <a:srgbClr val="231F20"/>
              </a:solidFill>
              <a:latin typeface="Times New Roman" panose="02020603050405020304" pitchFamily="18" charset="0"/>
              <a:cs typeface="Times New Roman" panose="02020603050405020304" pitchFamily="18" charset="0"/>
            </a:endParaRPr>
          </a:p>
          <a:p>
            <a:pPr xmlns:a="http://schemas.openxmlformats.org/drawingml/2006/main" marL="342900" indent="-342900">
              <a:buFont typeface="Wingdings" panose="05000000000000000000" pitchFamily="2" charset="2"/>
              <a:buChar char="§"/>
            </a:pPr>
            <a:r xmlns:a="http://schemas.openxmlformats.org/drawingml/2006/main">
              <a:rPr lang="vi">
                <a:solidFill>
                  <a:srgbClr val="231F20"/>
                </a:solidFill>
                <a:latin typeface="Times New Roman" panose="02020603050405020304" pitchFamily="18" charset="0"/>
                <a:cs typeface="Times New Roman" panose="02020603050405020304" pitchFamily="18" charset="0"/>
              </a:rPr>
              <a:t>Chi phí cao</a:t>
            </a:r>
          </a:p>
          <a:p>
            <a:pPr xmlns:a="http://schemas.openxmlformats.org/drawingml/2006/main" marL="342900" indent="-342900">
              <a:buFont typeface="Wingdings" panose="05000000000000000000" pitchFamily="2" charset="2"/>
              <a:buChar char="§"/>
            </a:pPr>
            <a:r xmlns:a="http://schemas.openxmlformats.org/drawingml/2006/main">
              <a:rPr lang="vi">
                <a:latin typeface="Times New Roman" panose="02020603050405020304" pitchFamily="18" charset="0"/>
                <a:cs typeface="Times New Roman" panose="02020603050405020304" pitchFamily="18" charset="0"/>
              </a:rPr>
              <a:t>Config setting setting hard.</a:t>
            </a:r>
            <a:br xmlns:a="http://schemas.openxmlformats.org/drawingml/2006/main">
              <a:rPr lang="en-US">
                <a:latin typeface="Times New Roman" panose="02020603050405020304" pitchFamily="18" charset="0"/>
                <a:cs typeface="Times New Roman" panose="02020603050405020304" pitchFamily="18" charset="0"/>
              </a:rPr>
            </a:br>
            <a:endParaRPr xmlns:a="http://schemas.openxmlformats.org/drawingml/2006/main"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67C501F-614B-47C7-A35F-DD71C09DC827}"/>
              </a:ext>
            </a:extLst>
          </p:cNvPr>
          <p:cNvPicPr>
            <a:picLocks noChangeAspect="1"/>
          </p:cNvPicPr>
          <p:nvPr/>
        </p:nvPicPr>
        <p:blipFill>
          <a:blip r:embed="rId3"/>
          <a:stretch>
            <a:fillRect/>
          </a:stretch>
        </p:blipFill>
        <p:spPr>
          <a:xfrm>
            <a:off x="5638800" y="2245512"/>
            <a:ext cx="2933700" cy="3248025"/>
          </a:xfrm>
          <a:prstGeom prst="rect">
            <a:avLst/>
          </a:prstGeom>
        </p:spPr>
      </p:pic>
    </p:spTree>
    <p:extLst>
      <p:ext uri="{BB962C8B-B14F-4D97-AF65-F5344CB8AC3E}">
        <p14:creationId xmlns:p14="http://schemas.microsoft.com/office/powerpoint/2010/main" val="2525024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Tải Balacing và Kết nối Internet Mutihoming</a:t>
            </a:r>
          </a:p>
        </p:txBody>
      </p:sp>
      <p:sp>
        <p:nvSpPr>
          <p:cNvPr id="5" name="TextBox 4">
            <a:extLst>
              <a:ext uri="{FF2B5EF4-FFF2-40B4-BE49-F238E27FC236}">
                <a16:creationId xmlns:a16="http://schemas.microsoft.com/office/drawing/2014/main" id="{FBC4A94E-5EEC-4808-996A-E92D42203F62}"/>
              </a:ext>
            </a:extLst>
          </p:cNvPr>
          <p:cNvSpPr txBox="1"/>
          <p:nvPr/>
        </p:nvSpPr>
        <p:spPr>
          <a:xfrm>
            <a:off x="1143000" y="2286000"/>
            <a:ext cx="7162800" cy="3416320"/>
          </a:xfrm>
          <a:prstGeom prst="rect">
            <a:avLst/>
          </a:prstGeom>
          <a:noFill/>
        </p:spPr>
        <p:txBody>
          <a:bodyPr wrap="square" rtlCol="0">
            <a:spAutoFit/>
          </a:bodyPr>
          <a:lstStyle/>
          <a:p>
            <a:pPr xmlns:a="http://schemas.openxmlformats.org/drawingml/2006/main" marL="342900" indent="-342900">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Tùy chọn giao thức dự phòng Hop đầu tiên</a:t>
            </a:r>
          </a:p>
          <a:p>
            <a:pPr xmlns:a="http://schemas.openxmlformats.org/drawingml/2006/main" marL="800100" lvl="1" indent="-342900">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HSRP</a:t>
            </a:r>
          </a:p>
          <a:p>
            <a:pPr xmlns:a="http://schemas.openxmlformats.org/drawingml/2006/main" marL="800100" lvl="1" indent="-342900">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VRRPv2 - VRRPv3)</a:t>
            </a:r>
          </a:p>
          <a:p>
            <a:pPr xmlns:a="http://schemas.openxmlformats.org/drawingml/2006/main" marL="800100" lvl="1" indent="-342900">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GLBP (IPv4, IPv6)</a:t>
            </a:r>
          </a:p>
          <a:p>
            <a:pPr xmlns:a="http://schemas.openxmlformats.org/drawingml/2006/main" marL="800100" lvl="1" indent="-342900">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IRDP</a:t>
            </a:r>
          </a:p>
          <a:p>
            <a:pPr marL="800100" lvl="1"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r xmlns:a="http://schemas.openxmlformats.org/drawingml/2006/main">
              <a:rPr lang="vi" sz="2400">
                <a:latin typeface="Times New Roman" panose="02020603050405020304" pitchFamily="18" charset="0"/>
                <a:cs typeface="Times New Roman" panose="02020603050405020304" pitchFamily="18" charset="0"/>
              </a:rPr>
              <a:t>This is an protocol support for configured load balance (load sharing) on Router (Core, Distribution)</a:t>
            </a:r>
            <a:endParaRPr xmlns:a="http://schemas.openxmlformats.org/drawingml/2006/main"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72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 Logic mô hình - Vật lý mô hình</a:t>
            </a:r>
          </a:p>
        </p:txBody>
      </p:sp>
      <p:pic>
        <p:nvPicPr>
          <p:cNvPr id="5" name="Picture 4">
            <a:extLst>
              <a:ext uri="{FF2B5EF4-FFF2-40B4-BE49-F238E27FC236}">
                <a16:creationId xmlns:a16="http://schemas.microsoft.com/office/drawing/2014/main" id="{415920E2-3726-49AA-8CB0-4B1D523693D1}"/>
              </a:ext>
            </a:extLst>
          </p:cNvPr>
          <p:cNvPicPr>
            <a:picLocks noChangeAspect="1"/>
          </p:cNvPicPr>
          <p:nvPr/>
        </p:nvPicPr>
        <p:blipFill rotWithShape="1">
          <a:blip r:embed="rId3">
            <a:extLst>
              <a:ext uri="{28A0092B-C50C-407E-A947-70E740481C1C}">
                <a14:useLocalDpi xmlns:a14="http://schemas.microsoft.com/office/drawing/2010/main" val="0"/>
              </a:ext>
            </a:extLst>
          </a:blip>
          <a:srcRect t="1" b="52221"/>
          <a:stretch/>
        </p:blipFill>
        <p:spPr>
          <a:xfrm>
            <a:off x="999344" y="1524000"/>
            <a:ext cx="7264098" cy="4567535"/>
          </a:xfrm>
          <a:prstGeom prst="rect">
            <a:avLst/>
          </a:prstGeom>
          <a:ln>
            <a:noFill/>
          </a:ln>
          <a:effectLst>
            <a:softEdge rad="112500"/>
          </a:effectLst>
        </p:spPr>
      </p:pic>
    </p:spTree>
    <p:extLst>
      <p:ext uri="{BB962C8B-B14F-4D97-AF65-F5344CB8AC3E}">
        <p14:creationId xmlns:p14="http://schemas.microsoft.com/office/powerpoint/2010/main" val="871039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Tải Balacing và Kết nối Internet Mutihoming</a:t>
            </a:r>
          </a:p>
        </p:txBody>
      </p:sp>
      <p:sp>
        <p:nvSpPr>
          <p:cNvPr id="5" name="TextBox 4">
            <a:extLst>
              <a:ext uri="{FF2B5EF4-FFF2-40B4-BE49-F238E27FC236}">
                <a16:creationId xmlns:a16="http://schemas.microsoft.com/office/drawing/2014/main" id="{FBC4A94E-5EEC-4808-996A-E92D42203F62}"/>
              </a:ext>
            </a:extLst>
          </p:cNvPr>
          <p:cNvSpPr txBox="1"/>
          <p:nvPr/>
        </p:nvSpPr>
        <p:spPr>
          <a:xfrm>
            <a:off x="1143000" y="2286000"/>
            <a:ext cx="7162800" cy="2585323"/>
          </a:xfrm>
          <a:prstGeom prst="rect">
            <a:avLst/>
          </a:prstGeom>
          <a:noFill/>
        </p:spPr>
        <p:txBody>
          <a:bodyPr wrap="square" rtlCol="0">
            <a:spAutoFit/>
          </a:bodyPr>
          <a:lstStyle/>
          <a:p>
            <a:pPr xmlns:a="http://schemas.openxmlformats.org/drawingml/2006/main" marL="342900" indent="-342900">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Tùy chọn giao thức dự phòng Hop đầu tiên</a:t>
            </a:r>
          </a:p>
          <a:p>
            <a:pPr xmlns:a="http://schemas.openxmlformats.org/drawingml/2006/main" marL="800100" lvl="1" indent="-342900">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HSRP: Gom các bộ định tuyến lại với nhau để tạo thành một ảo bộ định tuyến, hoạt động chính của bộ định tuyến khi có phụ kiện bộ định tuyến cố định sẽ được sử dụng</a:t>
            </a:r>
          </a:p>
          <a:p>
            <a:pPr marL="800100" lvl="1"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84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Tải Balacing và Kết nối Internet Mutihoming</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1846659"/>
          </a:xfrm>
          <a:prstGeom prst="rect">
            <a:avLst/>
          </a:prstGeom>
          <a:noFill/>
        </p:spPr>
        <p:txBody>
          <a:bodyPr wrap="square" rtlCol="0">
            <a:spAutoFit/>
          </a:bodyPr>
          <a:lstStyle/>
          <a:p>
            <a:r xmlns:a="http://schemas.openxmlformats.org/drawingml/2006/main">
              <a:rPr lang="vi" sz="2400">
                <a:latin typeface="Times New Roman" panose="02020603050405020304" pitchFamily="18" charset="0"/>
                <a:cs typeface="Times New Roman" panose="02020603050405020304" pitchFamily="18" charset="0"/>
              </a:rPr>
              <a:t>Tùy chọn giao thức dự phòng Hop đầu tiên</a:t>
            </a:r>
          </a:p>
          <a:p>
            <a:pPr xmlns:a="http://schemas.openxmlformats.org/drawingml/2006/main" marL="800100" lvl="1" indent="-342900">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HSRP</a:t>
            </a:r>
          </a:p>
          <a:p>
            <a:pPr marL="800100" lvl="1"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E6A13B2-6DAA-4C13-9B4A-408F200A319A}"/>
              </a:ext>
            </a:extLst>
          </p:cNvPr>
          <p:cNvPicPr>
            <a:picLocks noChangeAspect="1"/>
          </p:cNvPicPr>
          <p:nvPr/>
        </p:nvPicPr>
        <p:blipFill>
          <a:blip r:embed="rId3"/>
          <a:stretch>
            <a:fillRect/>
          </a:stretch>
        </p:blipFill>
        <p:spPr>
          <a:xfrm>
            <a:off x="2105025" y="2831040"/>
            <a:ext cx="5086350" cy="3174970"/>
          </a:xfrm>
          <a:prstGeom prst="rect">
            <a:avLst/>
          </a:prstGeom>
        </p:spPr>
      </p:pic>
    </p:spTree>
    <p:extLst>
      <p:ext uri="{BB962C8B-B14F-4D97-AF65-F5344CB8AC3E}">
        <p14:creationId xmlns:p14="http://schemas.microsoft.com/office/powerpoint/2010/main" val="2019796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Tải Balacing và Kết nối Internet Mutihoming</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1846659"/>
          </a:xfrm>
          <a:prstGeom prst="rect">
            <a:avLst/>
          </a:prstGeom>
          <a:noFill/>
        </p:spPr>
        <p:txBody>
          <a:bodyPr wrap="square" rtlCol="0">
            <a:spAutoFit/>
          </a:bodyPr>
          <a:lstStyle/>
          <a:p>
            <a:r xmlns:a="http://schemas.openxmlformats.org/drawingml/2006/main">
              <a:rPr lang="vi" sz="2400">
                <a:latin typeface="Times New Roman" panose="02020603050405020304" pitchFamily="18" charset="0"/>
                <a:cs typeface="Times New Roman" panose="02020603050405020304" pitchFamily="18" charset="0"/>
              </a:rPr>
              <a:t>Tùy chọn giao thức dự phòng Hop đầu tiên</a:t>
            </a:r>
          </a:p>
          <a:p>
            <a:pPr xmlns:a="http://schemas.openxmlformats.org/drawingml/2006/main" marL="800100" lvl="1" indent="-342900">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HSRP status</a:t>
            </a:r>
          </a:p>
          <a:p>
            <a:pPr marL="800100" lvl="1"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1B5AD3E-7925-44F7-9C5B-4DB5AFB86BAC}"/>
              </a:ext>
            </a:extLst>
          </p:cNvPr>
          <p:cNvPicPr>
            <a:picLocks noChangeAspect="1"/>
          </p:cNvPicPr>
          <p:nvPr/>
        </p:nvPicPr>
        <p:blipFill>
          <a:blip r:embed="rId3"/>
          <a:stretch>
            <a:fillRect/>
          </a:stretch>
        </p:blipFill>
        <p:spPr>
          <a:xfrm>
            <a:off x="990600" y="2971800"/>
            <a:ext cx="7249757" cy="2474268"/>
          </a:xfrm>
          <a:prstGeom prst="rect">
            <a:avLst/>
          </a:prstGeom>
        </p:spPr>
      </p:pic>
    </p:spTree>
    <p:extLst>
      <p:ext uri="{BB962C8B-B14F-4D97-AF65-F5344CB8AC3E}">
        <p14:creationId xmlns:p14="http://schemas.microsoft.com/office/powerpoint/2010/main" val="3393047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Tải Balacing và Kết nối Internet Mutihoming</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3323987"/>
          </a:xfrm>
          <a:prstGeom prst="rect">
            <a:avLst/>
          </a:prstGeom>
          <a:noFill/>
        </p:spPr>
        <p:txBody>
          <a:bodyPr wrap="square" rtlCol="0">
            <a:spAutoFit/>
          </a:bodyPr>
          <a:lstStyle/>
          <a:p>
            <a:r xmlns:a="http://schemas.openxmlformats.org/drawingml/2006/main">
              <a:rPr lang="vi" sz="2400">
                <a:latin typeface="Times New Roman" panose="02020603050405020304" pitchFamily="18" charset="0"/>
                <a:cs typeface="Times New Roman" panose="02020603050405020304" pitchFamily="18" charset="0"/>
              </a:rPr>
              <a:t>Tùy chọn giao thức dự phòng Hop đầu tiên</a:t>
            </a:r>
          </a:p>
          <a:p>
            <a:pPr xmlns:a="http://schemas.openxmlformats.org/drawingml/2006/main" marL="800100" lvl="1" indent="-342900">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VRRP (v2, v3): Hoạt động tương tự như HSRP nhưng bộ định tuyến chọn hoạt động và các chế độ chờ sẽ được tự động chuyển đổi. This protocol is not being favourite</a:t>
            </a:r>
          </a:p>
          <a:p>
            <a:pPr xmlns:a="http://schemas.openxmlformats.org/drawingml/2006/main" lvl="1"/>
            <a:r xmlns:a="http://schemas.openxmlformats.org/drawingml/2006/main">
              <a:rPr lang="vi" sz="2400">
                <a:latin typeface="Times New Roman" panose="02020603050405020304" pitchFamily="18" charset="0"/>
                <a:cs typeface="Times New Roman" panose="02020603050405020304" pitchFamily="18" charset="0"/>
              </a:rPr>
              <a:t> </a:t>
            </a:r>
          </a:p>
          <a:p>
            <a:pPr xmlns:a="http://schemas.openxmlformats.org/drawingml/2006/main" lvl="1"/>
            <a:r xmlns:a="http://schemas.openxmlformats.org/drawingml/2006/main">
              <a:rPr lang="vi" sz="2400" i="1">
                <a:latin typeface="Times New Roman" panose="02020603050405020304" pitchFamily="18" charset="0"/>
                <a:cs typeface="Times New Roman" panose="02020603050405020304" pitchFamily="18" charset="0"/>
              </a:rPr>
              <a:t>VRRPv3 hỗ trợ cả IPv4 và cả IPv6</a:t>
            </a: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725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Tải Balacing và Kết nối Internet Mutihoming</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2215991"/>
          </a:xfrm>
          <a:prstGeom prst="rect">
            <a:avLst/>
          </a:prstGeom>
          <a:noFill/>
        </p:spPr>
        <p:txBody>
          <a:bodyPr wrap="square" rtlCol="0">
            <a:spAutoFit/>
          </a:bodyPr>
          <a:lstStyle/>
          <a:p>
            <a:r xmlns:a="http://schemas.openxmlformats.org/drawingml/2006/main">
              <a:rPr lang="vi" sz="2400">
                <a:latin typeface="Times New Roman" panose="02020603050405020304" pitchFamily="18" charset="0"/>
                <a:cs typeface="Times New Roman" panose="02020603050405020304" pitchFamily="18" charset="0"/>
              </a:rPr>
              <a:t>Tùy chọn giao thức dự phòng Hop đầu tiên</a:t>
            </a:r>
          </a:p>
          <a:p>
            <a:pPr xmlns:a="http://schemas.openxmlformats.org/drawingml/2006/main" marL="800100" lvl="1" indent="-342900">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GPBP (IPv4 và IPv6): hoạt động tương tự như HSRP và VRRP nhưng cân bằng tải hỗ trợ đồng thời (chia sẻ tải)</a:t>
            </a:r>
            <a:endParaRPr xmlns:a="http://schemas.openxmlformats.org/drawingml/2006/main" lang="en-US" sz="2400" i="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002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Tải Balacing và Kết nối Internet Mutihoming</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1846659"/>
          </a:xfrm>
          <a:prstGeom prst="rect">
            <a:avLst/>
          </a:prstGeom>
          <a:noFill/>
        </p:spPr>
        <p:txBody>
          <a:bodyPr wrap="square" rtlCol="0">
            <a:spAutoFit/>
          </a:bodyPr>
          <a:lstStyle/>
          <a:p>
            <a:r xmlns:a="http://schemas.openxmlformats.org/drawingml/2006/main">
              <a:rPr lang="vi" sz="2400">
                <a:latin typeface="Times New Roman" panose="02020603050405020304" pitchFamily="18" charset="0"/>
                <a:cs typeface="Times New Roman" panose="02020603050405020304" pitchFamily="18" charset="0"/>
              </a:rPr>
              <a:t>Tùy chọn giao thức dự phòng Hop đầu tiên</a:t>
            </a:r>
          </a:p>
          <a:p>
            <a:pPr xmlns:a="http://schemas.openxmlformats.org/drawingml/2006/main" marL="800100" lvl="1" indent="-342900">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IRDP: tương tự như các giao thức trên, nhưng dành riêng cho việc đi ra ngoài hệ thống mạng</a:t>
            </a:r>
            <a:endParaRPr xmlns:a="http://schemas.openxmlformats.org/drawingml/2006/main" lang="en-US" sz="2400" i="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3E0C3EB-F24C-4216-AAEF-333BC4C30E1C}"/>
              </a:ext>
            </a:extLst>
          </p:cNvPr>
          <p:cNvPicPr>
            <a:picLocks noChangeAspect="1"/>
          </p:cNvPicPr>
          <p:nvPr/>
        </p:nvPicPr>
        <p:blipFill rotWithShape="1">
          <a:blip r:embed="rId3">
            <a:extLst>
              <a:ext uri="{28A0092B-C50C-407E-A947-70E740481C1C}">
                <a14:useLocalDpi xmlns:a14="http://schemas.microsoft.com/office/drawing/2010/main" val="0"/>
              </a:ext>
            </a:extLst>
          </a:blip>
          <a:srcRect l="2500" t="9175" r="9167" b="5274"/>
          <a:stretch/>
        </p:blipFill>
        <p:spPr>
          <a:xfrm>
            <a:off x="2895600" y="3418648"/>
            <a:ext cx="4621919" cy="2418690"/>
          </a:xfrm>
          <a:prstGeom prst="rect">
            <a:avLst/>
          </a:prstGeom>
        </p:spPr>
      </p:pic>
      <p:sp>
        <p:nvSpPr>
          <p:cNvPr id="6" name="TextBox 5">
            <a:extLst>
              <a:ext uri="{FF2B5EF4-FFF2-40B4-BE49-F238E27FC236}">
                <a16:creationId xmlns:a16="http://schemas.microsoft.com/office/drawing/2014/main" id="{62523CB8-0A83-4CE2-843D-8C55A389C857}"/>
              </a:ext>
            </a:extLst>
          </p:cNvPr>
          <p:cNvSpPr txBox="1"/>
          <p:nvPr/>
        </p:nvSpPr>
        <p:spPr>
          <a:xfrm>
            <a:off x="1752600" y="5943600"/>
            <a:ext cx="1303562" cy="461665"/>
          </a:xfrm>
          <a:prstGeom prst="rect">
            <a:avLst/>
          </a:prstGeom>
          <a:noFill/>
        </p:spPr>
        <p:txBody>
          <a:bodyPr wrap="none" rtlCol="0">
            <a:spAutoFit/>
          </a:bodyPr>
          <a:lstStyle/>
          <a:p>
            <a:r xmlns:a="http://schemas.openxmlformats.org/drawingml/2006/main" xmlns:r="http://schemas.openxmlformats.org/officeDocument/2006/relationships">
              <a:rPr lang="vi" sz="2400">
                <a:latin typeface="Times New Roman" panose="02020603050405020304" pitchFamily="18" charset="0"/>
                <a:cs typeface="Times New Roman" panose="02020603050405020304" pitchFamily="18" charset="0"/>
                <a:hlinkClick r:id="rId4"/>
              </a:rPr>
              <a:t>Configuration</a:t>
            </a:r>
            <a:endParaRPr xmlns:a="http://schemas.openxmlformats.org/drawingml/2006/main"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166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Mạng riêng ảo VPN</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2215991"/>
          </a:xfrm>
          <a:prstGeom prst="rect">
            <a:avLst/>
          </a:prstGeom>
          <a:noFill/>
        </p:spPr>
        <p:txBody>
          <a:bodyPr wrap="square" rtlCol="0">
            <a:spAutoFit/>
          </a:bodyPr>
          <a:lstStyle/>
          <a:p>
            <a:pPr xmlns:a="http://schemas.openxmlformats.org/drawingml/2006/main" marL="800100" lvl="1" indent="-342900">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Create end connection to end private connection on environment internet</a:t>
            </a:r>
          </a:p>
          <a:p>
            <a:pPr xmlns:a="http://schemas.openxmlformats.org/drawingml/2006/main" marL="800100" lvl="1" indent="-342900">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Giúp dữ liệu được mã hóa quá an toàn và bảo đảm</a:t>
            </a: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333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II. Giao thức, kỹ thuật cần quan tâm trong mạng LAN thiết kế</a:t>
            </a:r>
          </a:p>
        </p:txBody>
      </p:sp>
      <p:sp>
        <p:nvSpPr>
          <p:cNvPr id="3" name="TextBox 2">
            <a:extLst>
              <a:ext uri="{FF2B5EF4-FFF2-40B4-BE49-F238E27FC236}">
                <a16:creationId xmlns:a16="http://schemas.microsoft.com/office/drawing/2014/main" id="{6EABBCDE-4A34-4C8A-AF4D-11A26695FEB2}"/>
              </a:ext>
            </a:extLst>
          </p:cNvPr>
          <p:cNvSpPr txBox="1"/>
          <p:nvPr/>
        </p:nvSpPr>
        <p:spPr>
          <a:xfrm>
            <a:off x="990600" y="1411932"/>
            <a:ext cx="7315200" cy="579967"/>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Mạng riêng ảo VPN</a:t>
            </a:r>
          </a:p>
        </p:txBody>
      </p:sp>
      <p:sp>
        <p:nvSpPr>
          <p:cNvPr id="5" name="TextBox 4">
            <a:extLst>
              <a:ext uri="{FF2B5EF4-FFF2-40B4-BE49-F238E27FC236}">
                <a16:creationId xmlns:a16="http://schemas.microsoft.com/office/drawing/2014/main" id="{FBC4A94E-5EEC-4808-996A-E92D42203F62}"/>
              </a:ext>
            </a:extLst>
          </p:cNvPr>
          <p:cNvSpPr txBox="1"/>
          <p:nvPr/>
        </p:nvSpPr>
        <p:spPr>
          <a:xfrm>
            <a:off x="945629" y="1991899"/>
            <a:ext cx="7162800" cy="738664"/>
          </a:xfrm>
          <a:prstGeom prst="rect">
            <a:avLst/>
          </a:prstGeom>
          <a:noFill/>
        </p:spPr>
        <p:txBody>
          <a:bodyPr wrap="square" rtlCol="0">
            <a:spAutoFit/>
          </a:bodyPr>
          <a:lstStyle/>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38D6BE5-6042-44F3-BAC8-C69154565203}"/>
              </a:ext>
            </a:extLst>
          </p:cNvPr>
          <p:cNvPicPr>
            <a:picLocks noChangeAspect="1"/>
          </p:cNvPicPr>
          <p:nvPr/>
        </p:nvPicPr>
        <p:blipFill rotWithShape="1">
          <a:blip r:embed="rId3"/>
          <a:srcRect l="2765"/>
          <a:stretch/>
        </p:blipFill>
        <p:spPr>
          <a:xfrm>
            <a:off x="1676400" y="1991899"/>
            <a:ext cx="5357813" cy="4063931"/>
          </a:xfrm>
          <a:prstGeom prst="rect">
            <a:avLst/>
          </a:prstGeom>
        </p:spPr>
      </p:pic>
    </p:spTree>
    <p:extLst>
      <p:ext uri="{BB962C8B-B14F-4D97-AF65-F5344CB8AC3E}">
        <p14:creationId xmlns:p14="http://schemas.microsoft.com/office/powerpoint/2010/main" val="3316030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5451" y="2781300"/>
            <a:ext cx="5753100" cy="1295400"/>
          </a:xfrm>
        </p:spPr>
        <p:txBody>
          <a:bodyPr>
            <a:noAutofit/>
          </a:bodyPr>
          <a:lstStyle/>
          <a:p>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Nguyễn Huỳnh Huy</a:t>
            </a:r>
            <a:endParaRPr xmlns:a="http://schemas.openxmlformats.org/drawingml/2006/main" lang="vi-VN" sz="2000" b="1" dirty="0">
              <a:solidFill>
                <a:schemeClr val="bg1"/>
              </a:solidFill>
              <a:latin typeface="Times New Roman" panose="02020603050405020304" pitchFamily="18" charset="0"/>
              <a:cs typeface="Times New Roman" panose="02020603050405020304" pitchFamily="18" charset="0"/>
            </a:endParaRPr>
          </a:p>
          <a:p>
            <a:r xmlns:a="http://schemas.openxmlformats.org/drawingml/2006/main">
              <a:rPr lang="vi" sz="2000" b="1" dirty="0">
                <a:solidFill>
                  <a:schemeClr val="bg1"/>
                </a:solidFill>
                <a:latin typeface="Times New Roman" panose="02020603050405020304" pitchFamily="18" charset="0"/>
                <a:cs typeface="Times New Roman" panose="02020603050405020304" pitchFamily="18" charset="0"/>
              </a:rPr>
              <a:t>Bộ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môn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Mạng Máy tính và Tryền Thông</a:t>
            </a:r>
            <a:endParaRPr xmlns:a="http://schemas.openxmlformats.org/drawingml/2006/main" lang="vi-VN" sz="2000" b="1" dirty="0">
              <a:solidFill>
                <a:schemeClr val="bg1"/>
              </a:solidFill>
              <a:latin typeface="Times New Roman" panose="02020603050405020304" pitchFamily="18" charset="0"/>
              <a:cs typeface="Times New Roman" panose="02020603050405020304" pitchFamily="18" charset="0"/>
            </a:endParaRPr>
          </a:p>
          <a:p>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Khoa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Công Nghệ Thông Tin</a:t>
            </a:r>
            <a:endParaRPr xmlns:a="http://schemas.openxmlformats.org/drawingml/2006/main" lang="vi-VN" sz="2000" b="1" dirty="0">
              <a:solidFill>
                <a:schemeClr val="bg1"/>
              </a:solidFill>
              <a:latin typeface="Times New Roman" panose="02020603050405020304" pitchFamily="18" charset="0"/>
              <a:cs typeface="Times New Roman" panose="02020603050405020304" pitchFamily="18" charset="0"/>
            </a:endParaRPr>
          </a:p>
          <a:p>
            <a:r xmlns:a="http://schemas.openxmlformats.org/drawingml/2006/main">
              <a:rPr lang="vi" sz="2000" b="1" dirty="0">
                <a:solidFill>
                  <a:schemeClr val="bg1"/>
                </a:solidFill>
                <a:latin typeface="Times New Roman" panose="02020603050405020304" pitchFamily="18" charset="0"/>
                <a:cs typeface="Times New Roman" panose="02020603050405020304" pitchFamily="18" charset="0"/>
              </a:rPr>
              <a:t>Trường Đại học Nha Trang</a:t>
            </a:r>
          </a:p>
          <a:p>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Email: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huynh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 ntu.edu.vn</a:t>
            </a:r>
            <a:endParaRPr xmlns:a="http://schemas.openxmlformats.org/drawingml/2006/main"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3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90600" y="869430"/>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 Logic mô hình - Vật lý mô hình</a:t>
            </a:r>
          </a:p>
        </p:txBody>
      </p:sp>
      <p:pic>
        <p:nvPicPr>
          <p:cNvPr id="5" name="Picture 4">
            <a:extLst>
              <a:ext uri="{FF2B5EF4-FFF2-40B4-BE49-F238E27FC236}">
                <a16:creationId xmlns:a16="http://schemas.microsoft.com/office/drawing/2014/main" id="{415920E2-3726-49AA-8CB0-4B1D523693D1}"/>
              </a:ext>
            </a:extLst>
          </p:cNvPr>
          <p:cNvPicPr>
            <a:picLocks noChangeAspect="1"/>
          </p:cNvPicPr>
          <p:nvPr/>
        </p:nvPicPr>
        <p:blipFill rotWithShape="1">
          <a:blip r:embed="rId3">
            <a:extLst>
              <a:ext uri="{28A0092B-C50C-407E-A947-70E740481C1C}">
                <a14:useLocalDpi xmlns:a14="http://schemas.microsoft.com/office/drawing/2010/main" val="0"/>
              </a:ext>
            </a:extLst>
          </a:blip>
          <a:srcRect t="47531"/>
          <a:stretch/>
        </p:blipFill>
        <p:spPr>
          <a:xfrm>
            <a:off x="1143000" y="1524000"/>
            <a:ext cx="7239000" cy="4522715"/>
          </a:xfrm>
          <a:prstGeom prst="rect">
            <a:avLst/>
          </a:prstGeom>
          <a:ln>
            <a:noFill/>
          </a:ln>
          <a:effectLst>
            <a:softEdge rad="112500"/>
          </a:effectLst>
        </p:spPr>
      </p:pic>
    </p:spTree>
    <p:extLst>
      <p:ext uri="{BB962C8B-B14F-4D97-AF65-F5344CB8AC3E}">
        <p14:creationId xmlns:p14="http://schemas.microsoft.com/office/powerpoint/2010/main" val="253675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A642DF-CCDA-4765-9830-FA7180AB6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34455" cy="6858000"/>
          </a:xfrm>
          <a:prstGeom prst="rect">
            <a:avLst/>
          </a:prstGeom>
        </p:spPr>
      </p:pic>
    </p:spTree>
    <p:extLst>
      <p:ext uri="{BB962C8B-B14F-4D97-AF65-F5344CB8AC3E}">
        <p14:creationId xmlns:p14="http://schemas.microsoft.com/office/powerpoint/2010/main" val="200301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 Logic mô hình - Vật lý mô hình</a:t>
            </a:r>
          </a:p>
        </p:txBody>
      </p:sp>
      <p:sp>
        <p:nvSpPr>
          <p:cNvPr id="3" name="TextBox 2">
            <a:extLst>
              <a:ext uri="{FF2B5EF4-FFF2-40B4-BE49-F238E27FC236}">
                <a16:creationId xmlns:a16="http://schemas.microsoft.com/office/drawing/2014/main" id="{6EABBCDE-4A34-4C8A-AF4D-11A26695FEB2}"/>
              </a:ext>
            </a:extLst>
          </p:cNvPr>
          <p:cNvSpPr txBox="1"/>
          <p:nvPr/>
        </p:nvSpPr>
        <p:spPr>
          <a:xfrm>
            <a:off x="1143000" y="1523999"/>
            <a:ext cx="7239000" cy="3416320"/>
          </a:xfrm>
          <a:prstGeom prst="rect">
            <a:avLst/>
          </a:prstGeom>
          <a:noFill/>
        </p:spPr>
        <p:txBody>
          <a:bodyPr wrap="square" rtlCol="0">
            <a:spAutoFit/>
          </a:bodyPr>
          <a:lstStyle/>
          <a:p>
            <a:r xmlns:a="http://schemas.openxmlformats.org/drawingml/2006/main">
              <a:rPr lang="vi" sz="2400" b="1" i="1">
                <a:latin typeface="Times New Roman" panose="02020603050405020304" pitchFamily="18" charset="0"/>
                <a:cs typeface="Times New Roman" panose="02020603050405020304" pitchFamily="18" charset="0"/>
              </a:rPr>
              <a:t>Logic mô hình</a:t>
            </a:r>
          </a:p>
          <a:p>
            <a:r xmlns:a="http://schemas.openxmlformats.org/drawingml/2006/main">
              <a:rPr lang="vi" sz="2400">
                <a:latin typeface="Times New Roman" panose="02020603050405020304" pitchFamily="18" charset="0"/>
                <a:cs typeface="Times New Roman" panose="02020603050405020304" pitchFamily="18" charset="0"/>
              </a:rPr>
              <a:t>Đây là bản thảo về các thiết kế luận trong hệ thống mạng nhằm giúp người thi công triển khai dễ dàng các thiết lập cấu hình.</a:t>
            </a:r>
          </a:p>
          <a:p>
            <a:endParaRPr lang="en-US" sz="2400">
              <a:latin typeface="Times New Roman" panose="02020603050405020304" pitchFamily="18" charset="0"/>
              <a:cs typeface="Times New Roman" panose="02020603050405020304" pitchFamily="18" charset="0"/>
            </a:endParaRPr>
          </a:p>
          <a:p>
            <a:r xmlns:a="http://schemas.openxmlformats.org/drawingml/2006/main">
              <a:rPr lang="vi" sz="2400">
                <a:latin typeface="Times New Roman" panose="02020603050405020304" pitchFamily="18" charset="0"/>
                <a:cs typeface="Times New Roman" panose="02020603050405020304" pitchFamily="18" charset="0"/>
              </a:rPr>
              <a:t>Có thể bao gồm:</a:t>
            </a:r>
          </a:p>
          <a:p>
            <a:pPr xmlns:a="http://schemas.openxmlformats.org/drawingml/2006/main" marL="800100" lvl="1" indent="-342900">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Cấu trúc liên kết</a:t>
            </a:r>
          </a:p>
          <a:p>
            <a:pPr xmlns:a="http://schemas.openxmlformats.org/drawingml/2006/main" marL="800100" lvl="1" indent="-342900">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IP Partition and Name of site</a:t>
            </a:r>
          </a:p>
          <a:p>
            <a:pPr xmlns:a="http://schemas.openxmlformats.org/drawingml/2006/main" marL="800100" lvl="1" indent="-342900">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Connecting type</a:t>
            </a:r>
          </a:p>
        </p:txBody>
      </p:sp>
    </p:spTree>
    <p:extLst>
      <p:ext uri="{BB962C8B-B14F-4D97-AF65-F5344CB8AC3E}">
        <p14:creationId xmlns:p14="http://schemas.microsoft.com/office/powerpoint/2010/main" val="1293399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 Logic mô hình - Vật lý mô hình</a:t>
            </a:r>
          </a:p>
        </p:txBody>
      </p:sp>
      <p:sp>
        <p:nvSpPr>
          <p:cNvPr id="3" name="TextBox 2">
            <a:extLst>
              <a:ext uri="{FF2B5EF4-FFF2-40B4-BE49-F238E27FC236}">
                <a16:creationId xmlns:a16="http://schemas.microsoft.com/office/drawing/2014/main" id="{6EABBCDE-4A34-4C8A-AF4D-11A26695FEB2}"/>
              </a:ext>
            </a:extLst>
          </p:cNvPr>
          <p:cNvSpPr txBox="1"/>
          <p:nvPr/>
        </p:nvSpPr>
        <p:spPr>
          <a:xfrm>
            <a:off x="1143000" y="1523999"/>
            <a:ext cx="7239000" cy="461665"/>
          </a:xfrm>
          <a:prstGeom prst="rect">
            <a:avLst/>
          </a:prstGeom>
          <a:noFill/>
        </p:spPr>
        <p:txBody>
          <a:bodyPr wrap="square" rtlCol="0">
            <a:spAutoFit/>
          </a:bodyPr>
          <a:lstStyle/>
          <a:p>
            <a:r xmlns:a="http://schemas.openxmlformats.org/drawingml/2006/main">
              <a:rPr lang="vi" sz="2400" b="1" i="1">
                <a:latin typeface="Times New Roman" panose="02020603050405020304" pitchFamily="18" charset="0"/>
                <a:cs typeface="Times New Roman" panose="02020603050405020304" pitchFamily="18" charset="0"/>
              </a:rPr>
              <a:t>Logic mô hình</a:t>
            </a:r>
          </a:p>
        </p:txBody>
      </p:sp>
      <p:pic>
        <p:nvPicPr>
          <p:cNvPr id="6" name="Picture 5">
            <a:extLst>
              <a:ext uri="{FF2B5EF4-FFF2-40B4-BE49-F238E27FC236}">
                <a16:creationId xmlns:a16="http://schemas.microsoft.com/office/drawing/2014/main" id="{4EFE7845-DF41-44FE-9605-E704A0CDE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239" y="1985665"/>
            <a:ext cx="5577793" cy="4186536"/>
          </a:xfrm>
          <a:prstGeom prst="rect">
            <a:avLst/>
          </a:prstGeom>
        </p:spPr>
      </p:pic>
    </p:spTree>
    <p:extLst>
      <p:ext uri="{BB962C8B-B14F-4D97-AF65-F5344CB8AC3E}">
        <p14:creationId xmlns:p14="http://schemas.microsoft.com/office/powerpoint/2010/main" val="2032500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IV: Thiết kế mạng LAN</a:t>
            </a:r>
          </a:p>
        </p:txBody>
      </p:sp>
      <p:sp>
        <p:nvSpPr>
          <p:cNvPr id="4" name="TextBox 3">
            <a:extLst>
              <a:ext uri="{FF2B5EF4-FFF2-40B4-BE49-F238E27FC236}">
                <a16:creationId xmlns:a16="http://schemas.microsoft.com/office/drawing/2014/main" id="{9E225242-2A33-40E5-9DA4-47D68327AC1D}"/>
              </a:ext>
            </a:extLst>
          </p:cNvPr>
          <p:cNvSpPr txBox="1"/>
          <p:nvPr/>
        </p:nvSpPr>
        <p:spPr>
          <a:xfrm>
            <a:off x="978108" y="950267"/>
            <a:ext cx="7848600" cy="461665"/>
          </a:xfrm>
          <a:prstGeom prst="rect">
            <a:avLst/>
          </a:prstGeom>
          <a:noFill/>
        </p:spPr>
        <p:txBody>
          <a:bodyPr wrap="square" rtlCol="0">
            <a:spAutoFit/>
          </a:bodyPr>
          <a:lstStyle/>
          <a:p>
            <a:r xmlns:a="http://schemas.openxmlformats.org/drawingml/2006/main">
              <a:rPr lang="vi" sz="2400" b="1">
                <a:latin typeface="Times New Roman" panose="02020603050405020304" pitchFamily="18" charset="0"/>
                <a:ea typeface="Verdana" panose="020B0604030504040204" pitchFamily="34" charset="0"/>
                <a:cs typeface="Times New Roman" panose="02020603050405020304" pitchFamily="18" charset="0"/>
              </a:rPr>
              <a:t>I. Logic mô hình - Vật lý mô hình</a:t>
            </a:r>
          </a:p>
        </p:txBody>
      </p:sp>
      <p:sp>
        <p:nvSpPr>
          <p:cNvPr id="3" name="TextBox 2">
            <a:extLst>
              <a:ext uri="{FF2B5EF4-FFF2-40B4-BE49-F238E27FC236}">
                <a16:creationId xmlns:a16="http://schemas.microsoft.com/office/drawing/2014/main" id="{6EABBCDE-4A34-4C8A-AF4D-11A26695FEB2}"/>
              </a:ext>
            </a:extLst>
          </p:cNvPr>
          <p:cNvSpPr txBox="1"/>
          <p:nvPr/>
        </p:nvSpPr>
        <p:spPr>
          <a:xfrm>
            <a:off x="1143001" y="1523999"/>
            <a:ext cx="7315200" cy="3046988"/>
          </a:xfrm>
          <a:prstGeom prst="rect">
            <a:avLst/>
          </a:prstGeom>
          <a:noFill/>
        </p:spPr>
        <p:txBody>
          <a:bodyPr wrap="square" rtlCol="0">
            <a:spAutoFit/>
          </a:bodyPr>
          <a:lstStyle/>
          <a:p>
            <a:r xmlns:a="http://schemas.openxmlformats.org/drawingml/2006/main">
              <a:rPr lang="vi" sz="2400" b="1" i="1">
                <a:latin typeface="Times New Roman" panose="02020603050405020304" pitchFamily="18" charset="0"/>
                <a:cs typeface="Times New Roman" panose="02020603050405020304" pitchFamily="18" charset="0"/>
              </a:rPr>
              <a:t>Object model</a:t>
            </a:r>
          </a:p>
          <a:p>
            <a:r xmlns:a="http://schemas.openxmlformats.org/drawingml/2006/main">
              <a:rPr lang="vi" sz="2400">
                <a:latin typeface="Times New Roman" panose="02020603050405020304" pitchFamily="18" charset="0"/>
                <a:cs typeface="Times New Roman" panose="02020603050405020304" pitchFamily="18" charset="0"/>
              </a:rPr>
              <a:t>Đây là phần cứng thiết bị mô hình được xác định rõ ràng cho thiết bị lựa chọn khi thi công.</a:t>
            </a:r>
          </a:p>
          <a:p>
            <a:endParaRPr lang="en-US" sz="2400">
              <a:latin typeface="Times New Roman" panose="02020603050405020304" pitchFamily="18" charset="0"/>
              <a:cs typeface="Times New Roman" panose="02020603050405020304" pitchFamily="18" charset="0"/>
            </a:endParaRPr>
          </a:p>
          <a:p>
            <a:r xmlns:a="http://schemas.openxmlformats.org/drawingml/2006/main">
              <a:rPr lang="vi" sz="2400">
                <a:latin typeface="Times New Roman" panose="02020603050405020304" pitchFamily="18" charset="0"/>
                <a:cs typeface="Times New Roman" panose="02020603050405020304" pitchFamily="18" charset="0"/>
              </a:rPr>
              <a:t>Có thể bao gồm:</a:t>
            </a:r>
          </a:p>
          <a:p>
            <a:pPr xmlns:a="http://schemas.openxmlformats.org/drawingml/2006/main" marL="800100" lvl="1" indent="-342900">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Hiện các loại dây, kết nối</a:t>
            </a:r>
          </a:p>
          <a:p>
            <a:pPr xmlns:a="http://schemas.openxmlformats.org/drawingml/2006/main" marL="800100" lvl="1" indent="-342900">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Cấu trúc liên kết</a:t>
            </a:r>
          </a:p>
          <a:p>
            <a:pPr xmlns:a="http://schemas.openxmlformats.org/drawingml/2006/main" marL="800100" lvl="1" indent="-342900">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Device</a:t>
            </a:r>
          </a:p>
        </p:txBody>
      </p:sp>
    </p:spTree>
    <p:extLst>
      <p:ext uri="{BB962C8B-B14F-4D97-AF65-F5344CB8AC3E}">
        <p14:creationId xmlns:p14="http://schemas.microsoft.com/office/powerpoint/2010/main" val="33677649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24705&quot;&gt;&lt;object type=&quot;3&quot; unique_id=&quot;24706&quot;&gt;&lt;property id=&quot;20148&quot; value=&quot;5&quot;/&gt;&lt;property id=&quot;20300&quot; value=&quot;Slide 1 - &amp;quot;THIẾT KẾ VÀ CÀI ĐẶT MẠNG&amp;quot;&quot;/&gt;&lt;property id=&quot;20307&quot; value=&quot;256&quot;/&gt;&lt;/object&gt;&lt;object type=&quot;3&quot; unique_id=&quot;24778&quot;&gt;&lt;property id=&quot;20148&quot; value=&quot;5&quot;/&gt;&lt;property id=&quot;20300&quot; value=&quot;Slide 2 - &amp;quot;CHAPTER IV LAN DESIGN&amp;quot;&quot;/&gt;&lt;property id=&quot;20307&quot; value=&quot;258&quot;/&gt;&lt;/object&gt;&lt;object type=&quot;3&quot; unique_id=&quot;24824&quot;&gt;&lt;property id=&quot;20148&quot; value=&quot;5&quot;/&gt;&lt;property id=&quot;20300&quot; value=&quot;Slide 48&quot;/&gt;&lt;property id=&quot;20307&quot; value=&quot;332&quot;/&gt;&lt;/object&gt;&lt;object type=&quot;3&quot; unique_id=&quot;33861&quot;&gt;&lt;property id=&quot;20148&quot; value=&quot;5&quot;/&gt;&lt;property id=&quot;20300&quot; value=&quot;Slide 3 - &amp;quot;CHƯƠNG IV : LAN Design&amp;quot;&quot;/&gt;&lt;property id=&quot;20307&quot; value=&quot;441&quot;/&gt;&lt;/object&gt;&lt;object type=&quot;3&quot; unique_id=&quot;39174&quot;&gt;&lt;property id=&quot;20148&quot; value=&quot;5&quot;/&gt;&lt;property id=&quot;20300&quot; value=&quot;Slide 4 - &amp;quot;CHƯƠNG IV : LAN Design&amp;quot;&quot;/&gt;&lt;property id=&quot;20307&quot; value=&quot;443&quot;/&gt;&lt;/object&gt;&lt;object type=&quot;3&quot; unique_id=&quot;39175&quot;&gt;&lt;property id=&quot;20148&quot; value=&quot;5&quot;/&gt;&lt;property id=&quot;20300&quot; value=&quot;Slide 5 - &amp;quot;CHƯƠNG IV : LAN Design&amp;quot;&quot;/&gt;&lt;property id=&quot;20307&quot; value=&quot;444&quot;/&gt;&lt;/object&gt;&lt;object type=&quot;3&quot; unique_id=&quot;39176&quot;&gt;&lt;property id=&quot;20148&quot; value=&quot;5&quot;/&gt;&lt;property id=&quot;20300&quot; value=&quot;Slide 6&quot;/&gt;&lt;property id=&quot;20307&quot; value=&quot;442&quot;/&gt;&lt;/object&gt;&lt;object type=&quot;3&quot; unique_id=&quot;39177&quot;&gt;&lt;property id=&quot;20148&quot; value=&quot;5&quot;/&gt;&lt;property id=&quot;20300&quot; value=&quot;Slide 7 - &amp;quot;CHƯƠNG IV : LAN Design&amp;quot;&quot;/&gt;&lt;property id=&quot;20307&quot; value=&quot;446&quot;/&gt;&lt;/object&gt;&lt;object type=&quot;3&quot; unique_id=&quot;39178&quot;&gt;&lt;property id=&quot;20148&quot; value=&quot;5&quot;/&gt;&lt;property id=&quot;20300&quot; value=&quot;Slide 8 - &amp;quot;CHƯƠNG IV : LAN Design&amp;quot;&quot;/&gt;&lt;property id=&quot;20307&quot; value=&quot;447&quot;/&gt;&lt;/object&gt;&lt;object type=&quot;3&quot; unique_id=&quot;39179&quot;&gt;&lt;property id=&quot;20148&quot; value=&quot;5&quot;/&gt;&lt;property id=&quot;20300&quot; value=&quot;Slide 9 - &amp;quot;CHƯƠNG IV : LAN Design&amp;quot;&quot;/&gt;&lt;property id=&quot;20307&quot; value=&quot;445&quot;/&gt;&lt;/object&gt;&lt;object type=&quot;3&quot; unique_id=&quot;39180&quot;&gt;&lt;property id=&quot;20148&quot; value=&quot;5&quot;/&gt;&lt;property id=&quot;20300&quot; value=&quot;Slide 10 - &amp;quot;CHƯƠNG IV : LAN Design&amp;quot;&quot;/&gt;&lt;property id=&quot;20307&quot; value=&quot;448&quot;/&gt;&lt;/object&gt;&lt;object type=&quot;3&quot; unique_id=&quot;39181&quot;&gt;&lt;property id=&quot;20148&quot; value=&quot;5&quot;/&gt;&lt;property id=&quot;20300&quot; value=&quot;Slide 11 - &amp;quot;CHƯƠNG IV : LAN Design&amp;quot;&quot;/&gt;&lt;property id=&quot;20307&quot; value=&quot;449&quot;/&gt;&lt;/object&gt;&lt;object type=&quot;3&quot; unique_id=&quot;39267&quot;&gt;&lt;property id=&quot;20148&quot; value=&quot;5&quot;/&gt;&lt;property id=&quot;20300&quot; value=&quot;Slide 12 - &amp;quot;CHƯƠNG IV : LAN Design&amp;quot;&quot;/&gt;&lt;property id=&quot;20307&quot; value=&quot;450&quot;/&gt;&lt;/object&gt;&lt;object type=&quot;3&quot; unique_id=&quot;39268&quot;&gt;&lt;property id=&quot;20148&quot; value=&quot;5&quot;/&gt;&lt;property id=&quot;20300&quot; value=&quot;Slide 13 - &amp;quot;CHƯƠNG IV : LAN Design&amp;quot;&quot;/&gt;&lt;property id=&quot;20307&quot; value=&quot;451&quot;/&gt;&lt;/object&gt;&lt;object type=&quot;3&quot; unique_id=&quot;39269&quot;&gt;&lt;property id=&quot;20148&quot; value=&quot;5&quot;/&gt;&lt;property id=&quot;20300&quot; value=&quot;Slide 14 - &amp;quot;CHƯƠNG IV : LAN Design&amp;quot;&quot;/&gt;&lt;property id=&quot;20307&quot; value=&quot;452&quot;/&gt;&lt;/object&gt;&lt;object type=&quot;3&quot; unique_id=&quot;39270&quot;&gt;&lt;property id=&quot;20148&quot; value=&quot;5&quot;/&gt;&lt;property id=&quot;20300&quot; value=&quot;Slide 16 - &amp;quot;CHƯƠNG IV : LAN Design&amp;quot;&quot;/&gt;&lt;property id=&quot;20307&quot; value=&quot;453&quot;/&gt;&lt;/object&gt;&lt;object type=&quot;3&quot; unique_id=&quot;39344&quot;&gt;&lt;property id=&quot;20148&quot; value=&quot;5&quot;/&gt;&lt;property id=&quot;20300&quot; value=&quot;Slide 17 - &amp;quot;CHƯƠNG IV : LAN Design&amp;quot;&quot;/&gt;&lt;property id=&quot;20307&quot; value=&quot;455&quot;/&gt;&lt;/object&gt;&lt;object type=&quot;3&quot; unique_id=&quot;39345&quot;&gt;&lt;property id=&quot;20148&quot; value=&quot;5&quot;/&gt;&lt;property id=&quot;20300&quot; value=&quot;Slide 15 - &amp;quot;CHƯƠNG IV : LAN Design&amp;quot;&quot;/&gt;&lt;property id=&quot;20307&quot; value=&quot;454&quot;/&gt;&lt;/object&gt;&lt;object type=&quot;3&quot; unique_id=&quot;39546&quot;&gt;&lt;property id=&quot;20148&quot; value=&quot;5&quot;/&gt;&lt;property id=&quot;20300&quot; value=&quot;Slide 18 - &amp;quot;CHƯƠNG IV : LAN Design&amp;quot;&quot;/&gt;&lt;property id=&quot;20307&quot; value=&quot;456&quot;/&gt;&lt;/object&gt;&lt;object type=&quot;3&quot; unique_id=&quot;39547&quot;&gt;&lt;property id=&quot;20148&quot; value=&quot;5&quot;/&gt;&lt;property id=&quot;20300&quot; value=&quot;Slide 19 - &amp;quot;CHƯƠNG IV : LAN Design&amp;quot;&quot;/&gt;&lt;property id=&quot;20307&quot; value=&quot;457&quot;/&gt;&lt;/object&gt;&lt;object type=&quot;3&quot; unique_id=&quot;39548&quot;&gt;&lt;property id=&quot;20148&quot; value=&quot;5&quot;/&gt;&lt;property id=&quot;20300&quot; value=&quot;Slide 20 - &amp;quot;CHƯƠNG IV : LAN Design&amp;quot;&quot;/&gt;&lt;property id=&quot;20307&quot; value=&quot;458&quot;/&gt;&lt;/object&gt;&lt;object type=&quot;3&quot; unique_id=&quot;40363&quot;&gt;&lt;property id=&quot;20148&quot; value=&quot;5&quot;/&gt;&lt;property id=&quot;20300&quot; value=&quot;Slide 21 - &amp;quot;CHƯƠNG IV : LAN Design&amp;quot;&quot;/&gt;&lt;property id=&quot;20307&quot; value=&quot;460&quot;/&gt;&lt;/object&gt;&lt;object type=&quot;3&quot; unique_id=&quot;40364&quot;&gt;&lt;property id=&quot;20148&quot; value=&quot;5&quot;/&gt;&lt;property id=&quot;20300&quot; value=&quot;Slide 22 - &amp;quot;CHƯƠNG IV : LAN Design&amp;quot;&quot;/&gt;&lt;property id=&quot;20307&quot; value=&quot;462&quot;/&gt;&lt;/object&gt;&lt;object type=&quot;3&quot; unique_id=&quot;40365&quot;&gt;&lt;property id=&quot;20148&quot; value=&quot;5&quot;/&gt;&lt;property id=&quot;20300&quot; value=&quot;Slide 23 - &amp;quot;CHƯƠNG IV : LAN Design&amp;quot;&quot;/&gt;&lt;property id=&quot;20307&quot; value=&quot;461&quot;/&gt;&lt;/object&gt;&lt;object type=&quot;3&quot; unique_id=&quot;40366&quot;&gt;&lt;property id=&quot;20148&quot; value=&quot;5&quot;/&gt;&lt;property id=&quot;20300&quot; value=&quot;Slide 24 - &amp;quot;CHƯƠNG IV : LAN Design&amp;quot;&quot;/&gt;&lt;property id=&quot;20307&quot; value=&quot;463&quot;/&gt;&lt;/object&gt;&lt;object type=&quot;3&quot; unique_id=&quot;40475&quot;&gt;&lt;property id=&quot;20148&quot; value=&quot;5&quot;/&gt;&lt;property id=&quot;20300&quot; value=&quot;Slide 25 - &amp;quot;CHƯƠNG IV : LAN Design&amp;quot;&quot;/&gt;&lt;property id=&quot;20307&quot; value=&quot;464&quot;/&gt;&lt;/object&gt;&lt;object type=&quot;3&quot; unique_id=&quot;42818&quot;&gt;&lt;property id=&quot;20148&quot; value=&quot;5&quot;/&gt;&lt;property id=&quot;20300&quot; value=&quot;Slide 26 - &amp;quot;CHƯƠNG IV : LAN Design&amp;quot;&quot;/&gt;&lt;property id=&quot;20307&quot; value=&quot;465&quot;/&gt;&lt;/object&gt;&lt;object type=&quot;3&quot; unique_id=&quot;42819&quot;&gt;&lt;property id=&quot;20148&quot; value=&quot;5&quot;/&gt;&lt;property id=&quot;20300&quot; value=&quot;Slide 27 - &amp;quot;CHƯƠNG IV : LAN Design&amp;quot;&quot;/&gt;&lt;property id=&quot;20307&quot; value=&quot;466&quot;/&gt;&lt;/object&gt;&lt;object type=&quot;3&quot; unique_id=&quot;42820&quot;&gt;&lt;property id=&quot;20148&quot; value=&quot;5&quot;/&gt;&lt;property id=&quot;20300&quot; value=&quot;Slide 28 - &amp;quot;CHƯƠNG IV : LAN Design&amp;quot;&quot;/&gt;&lt;property id=&quot;20307&quot; value=&quot;467&quot;/&gt;&lt;/object&gt;&lt;object type=&quot;3&quot; unique_id=&quot;42821&quot;&gt;&lt;property id=&quot;20148&quot; value=&quot;5&quot;/&gt;&lt;property id=&quot;20300&quot; value=&quot;Slide 29 - &amp;quot;CHƯƠNG IV : LAN Design&amp;quot;&quot;/&gt;&lt;property id=&quot;20307&quot; value=&quot;468&quot;/&gt;&lt;/object&gt;&lt;object type=&quot;3&quot; unique_id=&quot;42822&quot;&gt;&lt;property id=&quot;20148&quot; value=&quot;5&quot;/&gt;&lt;property id=&quot;20300&quot; value=&quot;Slide 30 - &amp;quot;CHƯƠNG IV : LAN Design&amp;quot;&quot;/&gt;&lt;property id=&quot;20307&quot; value=&quot;469&quot;/&gt;&lt;/object&gt;&lt;object type=&quot;3&quot; unique_id=&quot;42823&quot;&gt;&lt;property id=&quot;20148&quot; value=&quot;5&quot;/&gt;&lt;property id=&quot;20300&quot; value=&quot;Slide 31 - &amp;quot;CHƯƠNG IV : LAN Design&amp;quot;&quot;/&gt;&lt;property id=&quot;20307&quot; value=&quot;470&quot;/&gt;&lt;/object&gt;&lt;object type=&quot;3&quot; unique_id=&quot;42824&quot;&gt;&lt;property id=&quot;20148&quot; value=&quot;5&quot;/&gt;&lt;property id=&quot;20300&quot; value=&quot;Slide 32 - &amp;quot;CHƯƠNG IV : LAN Design&amp;quot;&quot;/&gt;&lt;property id=&quot;20307&quot; value=&quot;471&quot;/&gt;&lt;/object&gt;&lt;object type=&quot;3&quot; unique_id=&quot;42825&quot;&gt;&lt;property id=&quot;20148&quot; value=&quot;5&quot;/&gt;&lt;property id=&quot;20300&quot; value=&quot;Slide 33 - &amp;quot;CHƯƠNG IV : LAN Design&amp;quot;&quot;/&gt;&lt;property id=&quot;20307&quot; value=&quot;472&quot;/&gt;&lt;/object&gt;&lt;object type=&quot;3&quot; unique_id=&quot;42826&quot;&gt;&lt;property id=&quot;20148&quot; value=&quot;5&quot;/&gt;&lt;property id=&quot;20300&quot; value=&quot;Slide 34 - &amp;quot;CHƯƠNG IV : LAN Design&amp;quot;&quot;/&gt;&lt;property id=&quot;20307&quot; value=&quot;473&quot;/&gt;&lt;/object&gt;&lt;object type=&quot;3&quot; unique_id=&quot;43123&quot;&gt;&lt;property id=&quot;20148&quot; value=&quot;5&quot;/&gt;&lt;property id=&quot;20300&quot; value=&quot;Slide 35 - &amp;quot;CHƯƠNG IV : LAN Design&amp;quot;&quot;/&gt;&lt;property id=&quot;20307&quot; value=&quot;475&quot;/&gt;&lt;/object&gt;&lt;object type=&quot;3&quot; unique_id=&quot;43124&quot;&gt;&lt;property id=&quot;20148&quot; value=&quot;5&quot;/&gt;&lt;property id=&quot;20300&quot; value=&quot;Slide 36 - &amp;quot;CHƯƠNG IV : LAN Design&amp;quot;&quot;/&gt;&lt;property id=&quot;20307&quot; value=&quot;476&quot;/&gt;&lt;/object&gt;&lt;object type=&quot;3&quot; unique_id=&quot;43125&quot;&gt;&lt;property id=&quot;20148&quot; value=&quot;5&quot;/&gt;&lt;property id=&quot;20300&quot; value=&quot;Slide 37 - &amp;quot;CHƯƠNG IV : LAN Design&amp;quot;&quot;/&gt;&lt;property id=&quot;20307&quot; value=&quot;477&quot;/&gt;&lt;/object&gt;&lt;object type=&quot;3&quot; unique_id=&quot;43126&quot;&gt;&lt;property id=&quot;20148&quot; value=&quot;5&quot;/&gt;&lt;property id=&quot;20300&quot; value=&quot;Slide 38 - &amp;quot;CHƯƠNG IV : LAN Design&amp;quot;&quot;/&gt;&lt;property id=&quot;20307&quot; value=&quot;478&quot;/&gt;&lt;/object&gt;&lt;object type=&quot;3&quot; unique_id=&quot;43250&quot;&gt;&lt;property id=&quot;20148&quot; value=&quot;5&quot;/&gt;&lt;property id=&quot;20300&quot; value=&quot;Slide 39 - &amp;quot;CHƯƠNG IV : LAN Design&amp;quot;&quot;/&gt;&lt;property id=&quot;20307&quot; value=&quot;479&quot;/&gt;&lt;/object&gt;&lt;object type=&quot;3&quot; unique_id=&quot;43419&quot;&gt;&lt;property id=&quot;20148&quot; value=&quot;5&quot;/&gt;&lt;property id=&quot;20300&quot; value=&quot;Slide 40 - &amp;quot;CHƯƠNG IV : LAN Design&amp;quot;&quot;/&gt;&lt;property id=&quot;20307&quot; value=&quot;480&quot;/&gt;&lt;/object&gt;&lt;object type=&quot;3&quot; unique_id=&quot;43420&quot;&gt;&lt;property id=&quot;20148&quot; value=&quot;5&quot;/&gt;&lt;property id=&quot;20300&quot; value=&quot;Slide 41 - &amp;quot;CHƯƠNG IV : LAN Design&amp;quot;&quot;/&gt;&lt;property id=&quot;20307&quot; value=&quot;481&quot;/&gt;&lt;/object&gt;&lt;object type=&quot;3&quot; unique_id=&quot;43729&quot;&gt;&lt;property id=&quot;20148&quot; value=&quot;5&quot;/&gt;&lt;property id=&quot;20300&quot; value=&quot;Slide 42 - &amp;quot;CHƯƠNG IV : LAN Design&amp;quot;&quot;/&gt;&lt;property id=&quot;20307&quot; value=&quot;482&quot;/&gt;&lt;/object&gt;&lt;object type=&quot;3&quot; unique_id=&quot;43730&quot;&gt;&lt;property id=&quot;20148&quot; value=&quot;5&quot;/&gt;&lt;property id=&quot;20300&quot; value=&quot;Slide 43 - &amp;quot;CHƯƠNG IV : LAN Design&amp;quot;&quot;/&gt;&lt;property id=&quot;20307&quot; value=&quot;483&quot;/&gt;&lt;/object&gt;&lt;object type=&quot;3&quot; unique_id=&quot;43731&quot;&gt;&lt;property id=&quot;20148&quot; value=&quot;5&quot;/&gt;&lt;property id=&quot;20300&quot; value=&quot;Slide 44 - &amp;quot;CHƯƠNG IV : LAN Design&amp;quot;&quot;/&gt;&lt;property id=&quot;20307&quot; value=&quot;484&quot;/&gt;&lt;/object&gt;&lt;object type=&quot;3&quot; unique_id=&quot;43732&quot;&gt;&lt;property id=&quot;20148&quot; value=&quot;5&quot;/&gt;&lt;property id=&quot;20300&quot; value=&quot;Slide 45 - &amp;quot;CHƯƠNG IV : LAN Design&amp;quot;&quot;/&gt;&lt;property id=&quot;20307&quot; value=&quot;486&quot;/&gt;&lt;/object&gt;&lt;object type=&quot;3&quot; unique_id=&quot;43925&quot;&gt;&lt;property id=&quot;20148&quot; value=&quot;5&quot;/&gt;&lt;property id=&quot;20300&quot; value=&quot;Slide 46 - &amp;quot;CHƯƠNG IV : LAN Design&amp;quot;&quot;/&gt;&lt;property id=&quot;20307&quot; value=&quot;487&quot;/&gt;&lt;/object&gt;&lt;object type=&quot;3&quot; unique_id=&quot;43926&quot;&gt;&lt;property id=&quot;20148&quot; value=&quot;5&quot;/&gt;&lt;property id=&quot;20300&quot; value=&quot;Slide 47 - &amp;quot;CHƯƠNG IV : LAN Design&amp;quot;&quot;/&gt;&lt;property id=&quot;20307&quot; value=&quot;488&quot;/&gt;&lt;/object&gt;&lt;/object&gt;&lt;object type=&quot;8&quot; unique_id=&quot;2477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5829</TotalTime>
  <Words>2060</Words>
  <Application>Microsoft Office PowerPoint</Application>
  <PresentationFormat>On-screen Show (4:3)</PresentationFormat>
  <Paragraphs>266</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Courier New</vt:lpstr>
      <vt:lpstr>Times New Roman</vt:lpstr>
      <vt:lpstr>Wingdings</vt:lpstr>
      <vt:lpstr>Office Theme</vt:lpstr>
      <vt:lpstr>THIẾT KẾ VÀ CÀI ĐẶT MẠNG</vt:lpstr>
      <vt:lpstr>CHAPTER IV LAN DESIGN</vt:lpstr>
      <vt:lpstr>CHƯƠNG IV : LAN Design</vt:lpstr>
      <vt:lpstr>CHƯƠNG IV : LAN Design</vt:lpstr>
      <vt:lpstr>CHƯƠNG IV : LAN Design</vt:lpstr>
      <vt:lpstr>PowerPoint Presentation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CHƯƠNG IV : LAN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dc:title>
  <dc:creator>Hien Le Trong</dc:creator>
  <cp:lastModifiedBy>Mr. Huy</cp:lastModifiedBy>
  <cp:revision>305</cp:revision>
  <dcterms:created xsi:type="dcterms:W3CDTF">2016-06-06T04:40:13Z</dcterms:created>
  <dcterms:modified xsi:type="dcterms:W3CDTF">2020-11-11T08:39:20Z</dcterms:modified>
</cp:coreProperties>
</file>