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8" r:id="rId3"/>
    <p:sldId id="441" r:id="rId4"/>
    <p:sldId id="443" r:id="rId5"/>
    <p:sldId id="444" r:id="rId6"/>
    <p:sldId id="445" r:id="rId7"/>
    <p:sldId id="446" r:id="rId8"/>
    <p:sldId id="447" r:id="rId9"/>
    <p:sldId id="448" r:id="rId10"/>
    <p:sldId id="475" r:id="rId11"/>
    <p:sldId id="480" r:id="rId12"/>
    <p:sldId id="479" r:id="rId13"/>
    <p:sldId id="478" r:id="rId14"/>
    <p:sldId id="477" r:id="rId15"/>
    <p:sldId id="476" r:id="rId16"/>
    <p:sldId id="449" r:id="rId17"/>
    <p:sldId id="450" r:id="rId18"/>
    <p:sldId id="451" r:id="rId19"/>
    <p:sldId id="452" r:id="rId20"/>
    <p:sldId id="458" r:id="rId21"/>
    <p:sldId id="459" r:id="rId22"/>
    <p:sldId id="453" r:id="rId23"/>
    <p:sldId id="454" r:id="rId24"/>
    <p:sldId id="457" r:id="rId25"/>
    <p:sldId id="455" r:id="rId26"/>
    <p:sldId id="456" r:id="rId27"/>
    <p:sldId id="460" r:id="rId28"/>
    <p:sldId id="473" r:id="rId29"/>
    <p:sldId id="474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70" r:id="rId38"/>
    <p:sldId id="468" r:id="rId39"/>
    <p:sldId id="469" r:id="rId40"/>
    <p:sldId id="471" r:id="rId41"/>
    <p:sldId id="472" r:id="rId42"/>
    <p:sldId id="332" r:id="rId43"/>
  </p:sldIdLst>
  <p:sldSz cx="9144000" cy="6858000" type="screen4x3"/>
  <p:notesSz cx="6858000" cy="9144000"/>
  <p:custDataLst>
    <p:tags r:id="rId45"/>
  </p:custDataLst>
  <p:defaultTextStyle>
    <a:defPPr>
      <a:defRPr lang="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1682" autoAdjust="0"/>
  </p:normalViewPr>
  <p:slideViewPr>
    <p:cSldViewPr>
      <p:cViewPr varScale="1">
        <p:scale>
          <a:sx n="64" d="100"/>
          <a:sy n="64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D17A-F0BD-4183-9173-D2785CEBA10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xmlns:a="http://schemas.openxmlformats.org/drawingml/2006/main" lvl="0"/>
            <a:r xmlns:a="http://schemas.openxmlformats.org/drawingml/2006/main">
              <a:rPr lang="vi"/>
              <a:t>Nhấp để chỉnh sửa Kiểu văn bản chính</a:t>
            </a:r>
          </a:p>
          <a:p>
            <a:pPr xmlns:a="http://schemas.openxmlformats.org/drawingml/2006/main" lvl="1"/>
            <a:r xmlns:a="http://schemas.openxmlformats.org/drawingml/2006/main">
              <a:rPr lang="vi"/>
              <a:t>Cấp độ thứ hai</a:t>
            </a:r>
          </a:p>
          <a:p>
            <a:pPr xmlns:a="http://schemas.openxmlformats.org/drawingml/2006/main" lvl="2"/>
            <a:r xmlns:a="http://schemas.openxmlformats.org/drawingml/2006/main">
              <a:rPr lang="vi"/>
              <a:t>Cấp độ thứ ba</a:t>
            </a:r>
          </a:p>
          <a:p>
            <a:pPr xmlns:a="http://schemas.openxmlformats.org/drawingml/2006/main" lvl="3"/>
            <a:r xmlns:a="http://schemas.openxmlformats.org/drawingml/2006/main">
              <a:rPr lang="vi"/>
              <a:t>Cấp độ thứ tư</a:t>
            </a:r>
          </a:p>
          <a:p>
            <a:pPr xmlns:a="http://schemas.openxmlformats.org/drawingml/2006/main" lvl="4"/>
            <a:r xmlns:a="http://schemas.openxmlformats.org/drawingml/2006/main">
              <a:rPr lang="vi"/>
              <a:t>Cấp độ thứ năm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B663-F64D-43D2-93A8-37F96C15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 xmlns:a="http://schemas.openxmlformats.org/drawingml/2006/main">
              <a:rPr lang="vi"/>
              <a:t>Nhấp để chỉnh sửa kiểu tiêu đề Chính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xmlns:a="http://schemas.openxmlformats.org/drawingml/2006/main" lvl="0"/>
            <a:r xmlns:a="http://schemas.openxmlformats.org/drawingml/2006/main">
              <a:rPr lang="vi"/>
              <a:t>Nhấp để chỉnh sửa Kiểu văn bản chính</a:t>
            </a:r>
          </a:p>
          <a:p>
            <a:pPr xmlns:a="http://schemas.openxmlformats.org/drawingml/2006/main" lvl="1"/>
            <a:r xmlns:a="http://schemas.openxmlformats.org/drawingml/2006/main">
              <a:rPr lang="vi"/>
              <a:t>Cấp độ thứ hai</a:t>
            </a:r>
          </a:p>
          <a:p>
            <a:pPr xmlns:a="http://schemas.openxmlformats.org/drawingml/2006/main" lvl="2"/>
            <a:r xmlns:a="http://schemas.openxmlformats.org/drawingml/2006/main">
              <a:rPr lang="vi"/>
              <a:t>Cấp độ thứ ba</a:t>
            </a:r>
          </a:p>
          <a:p>
            <a:pPr xmlns:a="http://schemas.openxmlformats.org/drawingml/2006/main" lvl="3"/>
            <a:r xmlns:a="http://schemas.openxmlformats.org/drawingml/2006/main">
              <a:rPr lang="vi"/>
              <a:t>Cấp độ thứ tư</a:t>
            </a:r>
          </a:p>
          <a:p>
            <a:pPr xmlns:a="http://schemas.openxmlformats.org/drawingml/2006/main" lvl="4"/>
            <a:r xmlns:a="http://schemas.openxmlformats.org/drawingml/2006/main">
              <a:rPr lang="vi"/>
              <a:t>Cấp độ thứ năm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tical_fiber_connecto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collateral/switches/catalyst-2950-series-switches/prod_qas09186a008009258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0_Gigabit_Etherne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switches/catalyst-3650-series-switches/index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00_Gigabit_Etherne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IEEE_802.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115"/>
            <a:ext cx="7772400" cy="841375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KẾ TOÁN VÀ CÀI ĐẶT MẠNG</a:t>
            </a:r>
            <a:endParaRPr xmlns:a="http://schemas.openxmlformats.org/drawingml/2006/main" lang="en-US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419600"/>
            <a:ext cx="3886200" cy="1295400"/>
          </a:xfrm>
        </p:spPr>
        <p:txBody>
          <a:bodyPr>
            <a:noAutofit/>
          </a:bodyPr>
          <a:lstStyle/>
          <a:p>
            <a:pPr xmlns:a="http://schemas.openxmlformats.org/drawingml/2006/main" algn="l"/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Huy</a:t>
            </a:r>
            <a:endParaRPr xmlns:a="http://schemas.openxmlformats.org/drawingml/2006/main"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algn="l"/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Computer and Tryền Information</a:t>
            </a:r>
            <a:endParaRPr xmlns:a="http://schemas.openxmlformats.org/drawingml/2006/main"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algn="l"/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xmlns:a="http://schemas.openxmlformats.org/drawingml/2006/main"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algn="l"/>
            <a:r xmlns:a="http://schemas.openxmlformats.org/drawingml/2006/main">
              <a:rPr lang="vi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Nha Trang</a:t>
            </a:r>
          </a:p>
          <a:p>
            <a:pPr xmlns:a="http://schemas.openxmlformats.org/drawingml/2006/main" algn="l"/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ntu.edu.vn</a:t>
            </a:r>
            <a:endParaRPr xmlns:a="http://schemas.openxmlformats.org/drawingml/2006/main"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1AD83-F88E-4312-93F2-0F1BB6077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t="3770" r="2333" b="2955"/>
          <a:stretch/>
        </p:blipFill>
        <p:spPr>
          <a:xfrm>
            <a:off x="1524000" y="2743200"/>
            <a:ext cx="6324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3ADB25-4173-4F96-BA02-E82FD9B2D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895600"/>
            <a:ext cx="5321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8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pananing to be standard ba chuyên dụng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C95E7-6ED5-4CE1-BF3E-D00A4FD37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38" y="2743200"/>
            <a:ext cx="7077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6D05C-0B91-43DC-BBB8-0620C14F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58" y="2514600"/>
            <a:ext cx="3013493" cy="2993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6C0A6-DC18-442B-9714-8E751BEE19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889" r="29863" b="23333"/>
          <a:stretch/>
        </p:blipFill>
        <p:spPr>
          <a:xfrm>
            <a:off x="876145" y="3810000"/>
            <a:ext cx="4686455" cy="24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2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pananing to be standard ba chuyên dụng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7ED8D-7EE7-4715-8FCA-AEFCC879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66" y="3175202"/>
            <a:ext cx="333375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A8F11-0405-4336-8BFE-98BD3E90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976" y="3322839"/>
            <a:ext cx="34480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5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pananing to be standard ba chuyên dụng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A7CFC-B7D4-453B-9077-BE165D50E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t="28823" r="-260" b="30622"/>
          <a:stretch/>
        </p:blipFill>
        <p:spPr>
          <a:xfrm>
            <a:off x="1006527" y="2895600"/>
            <a:ext cx="7130946" cy="27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0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CDD5D-6305-4E08-A7F3-1255E3EE5C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r="3470" b="10389"/>
          <a:stretch/>
        </p:blipFill>
        <p:spPr>
          <a:xfrm>
            <a:off x="1174854" y="2209800"/>
            <a:ext cx="5911746" cy="3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9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pananing to be standard ba chuyên dụng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100Base-T4: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¾ pair for transport data. Theback for avieccation Play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phát triển chính cho cat3 và cat4 cat 5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song công cả hai và nhận, không hỗ trợ song công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mã hóa 8B6T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99ECA-1BA6-4B15-B397-9D4526A12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2900" r="13737" b="6043"/>
          <a:stretch/>
        </p:blipFill>
        <p:spPr>
          <a:xfrm>
            <a:off x="990600" y="1483667"/>
            <a:ext cx="6204273" cy="45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pananing to be standard ba chuyên dụng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đặc biệt dành cho cáp quang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trên cả hai chế độ đơn và đa chế độ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Truyền dẫn với lớn khoảng cách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đầu nối giao diện media (MIC), ST, SC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mã hóa 4B5B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8"/>
            <a:ext cx="7772400" cy="1470025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</a:t>
            </a:r>
            <a:br xmlns:a="http://schemas.openxmlformats.org/drawingml/2006/main"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 xmlns:a="http://schemas.openxmlformats.org/drawingml/2006/main">
              <a:rPr lang="vi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LAN</a:t>
            </a:r>
          </a:p>
        </p:txBody>
      </p:sp>
    </p:spTree>
    <p:extLst>
      <p:ext uri="{BB962C8B-B14F-4D97-AF65-F5344CB8AC3E}">
        <p14:creationId xmlns:p14="http://schemas.microsoft.com/office/powerpoint/2010/main" val="3362716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E2395-1ECD-4684-B31F-72B9291F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54" y="2895600"/>
            <a:ext cx="6502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16B2B-1DB2-4CFB-80D4-8BDC18D3B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5562600" cy="32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7BC3B-BE1A-4A3B-BA6C-1BA546367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96521"/>
            <a:ext cx="3802648" cy="2847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35B41-46E4-40EF-AA56-2C975D66E1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8"/>
          <a:stretch/>
        </p:blipFill>
        <p:spPr>
          <a:xfrm>
            <a:off x="3352800" y="2729678"/>
            <a:ext cx="5301211" cy="1333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EC5EBB-7CC8-448A-A666-A17248F208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7" b="28160"/>
          <a:stretch/>
        </p:blipFill>
        <p:spPr>
          <a:xfrm>
            <a:off x="4846579" y="4805722"/>
            <a:ext cx="3219450" cy="6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9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pananing to be standard ba chuyên dụng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0289E-A4E5-4F00-8730-77B1F472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895600"/>
            <a:ext cx="52101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  <a:r xmlns:a="http://schemas.openxmlformats.org/drawingml/2006/main" xmlns:r="http://schemas.openxmlformats.org/officeDocument/2006/relationships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Các loại đầu nối sợi quang</a:t>
            </a:r>
            <a:endParaRPr xmlns:a="http://schemas.openxmlformats.org/drawingml/2006/main"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F9A15-528F-4538-A8EB-05859A66C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895600"/>
            <a:ext cx="4914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42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pananing to be standard ba chuyên dụng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44A69-47C0-46BB-BADE-357875226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16" y="3086425"/>
            <a:ext cx="4960621" cy="2827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364DE9-596F-48FB-8E32-405D990B3BFF}"/>
              </a:ext>
            </a:extLst>
          </p:cNvPr>
          <p:cNvSpPr txBox="1"/>
          <p:nvPr/>
        </p:nvSpPr>
        <p:spPr>
          <a:xfrm>
            <a:off x="4043661" y="60198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/>
              <a:t>Gbic và SFP</a:t>
            </a:r>
          </a:p>
        </p:txBody>
      </p:sp>
    </p:spTree>
    <p:extLst>
      <p:ext uri="{BB962C8B-B14F-4D97-AF65-F5344CB8AC3E}">
        <p14:creationId xmlns:p14="http://schemas.microsoft.com/office/powerpoint/2010/main" val="181390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64DE9-596F-48FB-8E32-405D990B3BFF}"/>
              </a:ext>
            </a:extLst>
          </p:cNvPr>
          <p:cNvSpPr txBox="1"/>
          <p:nvPr/>
        </p:nvSpPr>
        <p:spPr>
          <a:xfrm>
            <a:off x="4043661" y="60198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/>
              <a:t>Gbic và SFP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E8E6B-8D7A-4581-9709-DF0E042F9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46" y="2825803"/>
            <a:ext cx="6667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2A8C4-3C71-4BCB-8E6C-205403CCB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26" y="2779014"/>
            <a:ext cx="4648200" cy="3393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150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6CAE6-D1B4-4D39-9D29-1B2865AF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5" y="2971800"/>
            <a:ext cx="181927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ED1AF-E3E1-46DE-870F-AE77F931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759811"/>
            <a:ext cx="182880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9C3D6F-E6BD-43AA-84CE-14BE4E5DF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421" y="3764698"/>
            <a:ext cx="1914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9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30A6F-68E7-4C4F-9B9A-92A93F1E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00499"/>
            <a:ext cx="4381500" cy="347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 (tt)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2781300" y="2910445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Chủ đề - LAN Media</a:t>
            </a:r>
          </a:p>
        </p:txBody>
      </p:sp>
    </p:spTree>
    <p:extLst>
      <p:ext uri="{BB962C8B-B14F-4D97-AF65-F5344CB8AC3E}">
        <p14:creationId xmlns:p14="http://schemas.microsoft.com/office/powerpoint/2010/main" val="212684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định nghĩa bởi 802.3z-1998 và 802.3ab-1999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trên cap quang và áp suất đồng trục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Song công hỗ trợ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mã hóa 8B / 10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39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chú thích Gigabit chuẩn (1000Base-X):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1000Base-LX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1000Base-SX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1000Base-CX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7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Gigabit bình thường chú thích:</a:t>
            </a:r>
          </a:p>
          <a:p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1000Base-LX: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trên cả 2 chế độ đa chế độ và chế độ đơn của sợi.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Đa chế độ:</a:t>
            </a:r>
          </a:p>
          <a:p>
            <a:pPr xmlns:a="http://schemas.openxmlformats.org/drawingml/2006/main" lvl="2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lõi 62,5 micromet: 440m</a:t>
            </a:r>
          </a:p>
          <a:p>
            <a:pPr xmlns:a="http://schemas.openxmlformats.org/drawingml/2006/main" lvl="2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lõi 50 micromet: 550m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Singel (lõi 9 micromet: 5km)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mã hóa 8B10B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4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chú thích Gigabit chuẩn:</a:t>
            </a:r>
          </a:p>
          <a:p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1000Base-SX: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trên multimod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Đa chế độ:</a:t>
            </a:r>
          </a:p>
          <a:p>
            <a:pPr xmlns:a="http://schemas.openxmlformats.org/drawingml/2006/main" lvl="2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lõi 62,5 micromet: 260m</a:t>
            </a:r>
          </a:p>
          <a:p>
            <a:pPr xmlns:a="http://schemas.openxmlformats.org/drawingml/2006/main" lvl="2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lõi 50 micromet: 550m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mã hóa 8B10B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39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Gigabit bình thường chú thích:</a:t>
            </a:r>
          </a:p>
          <a:p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1000Base-CX: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on the short way of ams (25m)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sử dụng cho các kết nối đến máy chủ và trung tâm dữ liệu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mã hóa 8B10B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83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chú thích Gigabit chuẩn:</a:t>
            </a:r>
          </a:p>
          <a:p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1000Base-T: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phát triển hoạt động trên mô-men xoắn (cat5,6 ..)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Tối đa 100m</a:t>
            </a: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4 pair wire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90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FF3F4-9FAC-4DC2-83C7-738A4C1FB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09" y="1656183"/>
            <a:ext cx="7401006" cy="30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21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E97B6C65-5530-4E7F-A619-114FECEE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08" y="1669986"/>
            <a:ext cx="7524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1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 Gigabit Ethernet (10GBE)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định nghĩa bởi 802.3ae (2002)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10G chuẩn chỉ hoạt động ở chế độ full-duplex (Hub-Repeater không thể sử dụng)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xây dựng để hoạt động trên cả đồng dẫn chung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được sử dụng cho MAN, WAN, Trung tâm dữ liệu, Liên kết cần lớn dữ liệu tốc độ…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83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 Gigabit Ethernet (10GbE)</a:t>
            </a:r>
          </a:p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10GE media type được chia làm </a:t>
            </a:r>
            <a:r xmlns:a="http://schemas.openxmlformats.org/drawingml/2006/main" xmlns:r="http://schemas.openxmlformats.org/officeDocument/2006/relationships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nhiều loại</a:t>
            </a:r>
            <a:endParaRPr xmlns:a="http://schemas.openxmlformats.org/drawingml/2006/main"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A8A70-3B26-49FB-8A0B-9C7DF535D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54" y="2514600"/>
            <a:ext cx="679429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90600" y="1062334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676400" y="1523999"/>
            <a:ext cx="3026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xmlns:a="http://schemas.openxmlformats.org/drawingml/2006/main" marL="457200" indent="-457200">
              <a:buFont typeface="Courier New" panose="02070309020205020404" pitchFamily="49" charset="0"/>
              <a:buChar char="o"/>
            </a:pPr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  <a:p>
            <a:pPr xmlns:a="http://schemas.openxmlformats.org/drawingml/2006/main" marL="457200" indent="-457200">
              <a:buFont typeface="Courier New" panose="02070309020205020404" pitchFamily="49" charset="0"/>
              <a:buChar char="o"/>
            </a:pPr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Ethernet nhanh</a:t>
            </a:r>
          </a:p>
          <a:p>
            <a:pPr xmlns:a="http://schemas.openxmlformats.org/drawingml/2006/main" marL="457200" indent="-457200">
              <a:buFont typeface="Courier New" panose="02070309020205020404" pitchFamily="49" charset="0"/>
              <a:buChar char="o"/>
            </a:pPr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mạng Ethernet tốc độ cao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DFDF0-478E-42CA-8CF0-A0CBC63F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002901"/>
            <a:ext cx="6705600" cy="2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3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 Gigabit Ethernet (10GbE)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A0D98B06-E651-412B-8123-87693F57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448" y="3962400"/>
            <a:ext cx="4370755" cy="1792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B7528-8E21-4DF6-AF40-65A0D97FF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98" y="2384049"/>
            <a:ext cx="2952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47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36780" y="1439924"/>
            <a:ext cx="6864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just"/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40 Gigabit Ethernet (40GbE) và 100 Gigabit Ethernet (100GbE) được phát trên chuẩn IEEE802.3ba (2010), 802.3bg (2011), 802.3bj (2014), 802.3bm (2015) và 802.3cd (2018)</a:t>
            </a:r>
          </a:p>
          <a:p>
            <a:pPr xmlns:a="http://schemas.openxmlformats.org/drawingml/2006/main" marL="457200" indent="-457200" algn="just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quang nhiều hình dạng loại hỗ trợ</a:t>
            </a:r>
          </a:p>
          <a:p>
            <a:pPr xmlns:a="http://schemas.openxmlformats.org/drawingml/2006/main" marL="457200" indent="-457200" algn="just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lên đến 80km</a:t>
            </a:r>
          </a:p>
          <a:p>
            <a:pPr xmlns:a="http://schemas.openxmlformats.org/drawingml/2006/main" marL="457200" indent="-457200" algn="just">
              <a:buFont typeface="Wingdings" panose="05000000000000000000" pitchFamily="2" charset="2"/>
              <a:buChar char="§"/>
            </a:pPr>
            <a:r xmlns:a="http://schemas.openxmlformats.org/drawingml/2006/main" xmlns:r="http://schemas.openxmlformats.org/officeDocument/2006/relationships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Hơn</a:t>
            </a:r>
            <a:endParaRPr xmlns:a="http://schemas.openxmlformats.org/drawingml/2006/main"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85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1" y="2781300"/>
            <a:ext cx="5753100" cy="1295400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Huy</a:t>
            </a:r>
            <a:endParaRPr xmlns:a="http://schemas.openxmlformats.org/drawingml/2006/main"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 xmlns:a="http://schemas.openxmlformats.org/drawingml/2006/main">
              <a:rPr lang="vi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Máy tính và Tryền Thông</a:t>
            </a:r>
            <a:endParaRPr xmlns:a="http://schemas.openxmlformats.org/drawingml/2006/main"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xmlns:a="http://schemas.openxmlformats.org/drawingml/2006/main"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 xmlns:a="http://schemas.openxmlformats.org/drawingml/2006/main">
              <a:rPr lang="vi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Nha Trang</a:t>
            </a:r>
          </a:p>
          <a:p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ntu.edu.vn</a:t>
            </a:r>
            <a:endParaRPr xmlns:a="http://schemas.openxmlformats.org/drawingml/2006/main"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3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679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Ethernet (10Mbps)</a:t>
            </a:r>
          </a:p>
          <a:p>
            <a:pPr xmlns:a="http://schemas.openxmlformats.org/drawingml/2006/main" marL="914400" lvl="1" indent="-4572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sử dụng nhiều vào giai đoạn 1980-1990</a:t>
            </a:r>
          </a:p>
          <a:p>
            <a:pPr xmlns:a="http://schemas.openxmlformats.org/drawingml/2006/main" marL="914400" lvl="1" indent="-4572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định nghĩa bởi một số tổ chức, công ty công nghệ như Intel, Xerox, Digital và sau đó được IEEE định nghĩa theo chuẩn 802.3.</a:t>
            </a:r>
          </a:p>
          <a:p>
            <a:pPr xmlns:a="http://schemas.openxmlformats.org/drawingml/2006/main" marL="914400" lvl="1" indent="-457200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mạng Ethernet cần chú ý độ trễ chuyến đi thời gian 51,2 ms (5,12 với Fast Ethernet)</a:t>
            </a:r>
          </a:p>
        </p:txBody>
      </p:sp>
    </p:spTree>
    <p:extLst>
      <p:ext uri="{BB962C8B-B14F-4D97-AF65-F5344CB8AC3E}">
        <p14:creationId xmlns:p14="http://schemas.microsoft.com/office/powerpoint/2010/main" val="1258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371601" y="1411932"/>
            <a:ext cx="67942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Ethernet (10Mbps)</a:t>
            </a:r>
          </a:p>
          <a:p>
            <a:pPr xmlns:a="http://schemas.openxmlformats.org/drawingml/2006/main" lvl="1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B8692-67B9-4E75-AAF3-69625574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304484"/>
            <a:ext cx="7073736" cy="30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67942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marL="914400" lvl="1" indent="-4572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giới thiệu IEEE 802.3u-1995</a:t>
            </a:r>
          </a:p>
          <a:p>
            <a:pPr xmlns:a="http://schemas.openxmlformats.org/drawingml/2006/main" marL="914400" lvl="1" indent="-4572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tốc độ up to 100Mbps trên hâu hết cái đồng loại, quang</a:t>
            </a:r>
          </a:p>
          <a:p>
            <a:pPr xmlns:a="http://schemas.openxmlformats.org/drawingml/2006/main" marL="914400" lvl="1" indent="-4572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vẫn sử dụng thông qua Hub, Bộ lặp, Cầu nối, Công tắc thiết bị</a:t>
            </a:r>
          </a:p>
          <a:p>
            <a:pPr xmlns:a="http://schemas.openxmlformats.org/drawingml/2006/main" marL="914400" lvl="1" indent="-4572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Mạng Ethernet thiết kế cần chú ý độ trễ chuyến đi lớn thời gian 5,12 mili giây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2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679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100Base-T4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 xmlns:r="http://schemas.openxmlformats.org/officeDocument/2006/relationships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Nhiều chuân khác trong bộ 802.3</a:t>
            </a:r>
            <a:endParaRPr xmlns:a="http://schemas.openxmlformats.org/drawingml/2006/main"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parse to get a standard normal chuyên dùng</a:t>
            </a:r>
          </a:p>
          <a:p>
            <a:pPr xmlns:a="http://schemas.openxmlformats.org/drawingml/2006/main" lvl="1" algn="just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Chỉ cần sử dụng 2/4 cặp Ω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phát triển để vận hành trên cat5 trở đi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RJ45 port to connect with the end of device</a:t>
            </a:r>
          </a:p>
          <a:p>
            <a:pPr xmlns:a="http://schemas.openxmlformats.org/drawingml/2006/main" marL="1257300" lvl="2" indent="-342900" algn="just">
              <a:buFont typeface="Arial" panose="020B0604020202020204" pitchFamily="34" charset="0"/>
              <a:buChar char="•"/>
            </a:pP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Mã hóa 4B / 5B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52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24705&quot;&gt;&lt;object type=&quot;3&quot; unique_id=&quot;24706&quot;&gt;&lt;property id=&quot;20148&quot; value=&quot;5&quot;/&gt;&lt;property id=&quot;20300&quot; value=&quot;Slide 1 - &amp;quot;THIẾT KẾ VÀ CÀI ĐẶT MẠNG&amp;quot;&quot;/&gt;&lt;property id=&quot;20307&quot; value=&quot;256&quot;/&gt;&lt;/object&gt;&lt;object type=&quot;3&quot; unique_id=&quot;24778&quot;&gt;&lt;property id=&quot;20148&quot; value=&quot;5&quot;/&gt;&lt;property id=&quot;20300&quot; value=&quot;Slide 2 - &amp;quot;CHAPTER IV LAN DESIGN&amp;quot;&quot;/&gt;&lt;property id=&quot;20307&quot; value=&quot;258&quot;/&gt;&lt;/object&gt;&lt;object type=&quot;3&quot; unique_id=&quot;24824&quot;&gt;&lt;property id=&quot;20148&quot; value=&quot;5&quot;/&gt;&lt;property id=&quot;20300&quot; value=&quot;Slide 42&quot;/&gt;&lt;property id=&quot;20307&quot; value=&quot;332&quot;/&gt;&lt;/object&gt;&lt;object type=&quot;3&quot; unique_id=&quot;33861&quot;&gt;&lt;property id=&quot;20148&quot; value=&quot;5&quot;/&gt;&lt;property id=&quot;20300&quot; value=&quot;Slide 3 - &amp;quot;CHƯƠNG IV : LAN Design (tt)&amp;quot;&quot;/&gt;&lt;property id=&quot;20307&quot; value=&quot;441&quot;/&gt;&lt;/object&gt;&lt;object type=&quot;3&quot; unique_id=&quot;39174&quot;&gt;&lt;property id=&quot;20148&quot; value=&quot;5&quot;/&gt;&lt;property id=&quot;20300&quot; value=&quot;Slide 4 - &amp;quot;CHƯƠNG IV : LAN Design&amp;quot;&quot;/&gt;&lt;property id=&quot;20307&quot; value=&quot;443&quot;/&gt;&lt;/object&gt;&lt;object type=&quot;3&quot; unique_id=&quot;40589&quot;&gt;&lt;property id=&quot;20148&quot; value=&quot;5&quot;/&gt;&lt;property id=&quot;20300&quot; value=&quot;Slide 5 - &amp;quot;CHƯƠNG IV : LAN Design&amp;quot;&quot;/&gt;&lt;property id=&quot;20307&quot; value=&quot;444&quot;/&gt;&lt;/object&gt;&lt;object type=&quot;3&quot; unique_id=&quot;40590&quot;&gt;&lt;property id=&quot;20148&quot; value=&quot;5&quot;/&gt;&lt;property id=&quot;20300&quot; value=&quot;Slide 6 - &amp;quot;CHƯƠNG IV : LAN Design&amp;quot;&quot;/&gt;&lt;property id=&quot;20307&quot; value=&quot;445&quot;/&gt;&lt;/object&gt;&lt;object type=&quot;3&quot; unique_id=&quot;40591&quot;&gt;&lt;property id=&quot;20148&quot; value=&quot;5&quot;/&gt;&lt;property id=&quot;20300&quot; value=&quot;Slide 7 - &amp;quot;CHƯƠNG IV : LAN Design&amp;quot;&quot;/&gt;&lt;property id=&quot;20307&quot; value=&quot;446&quot;/&gt;&lt;/object&gt;&lt;object type=&quot;3&quot; unique_id=&quot;40592&quot;&gt;&lt;property id=&quot;20148&quot; value=&quot;5&quot;/&gt;&lt;property id=&quot;20300&quot; value=&quot;Slide 8 - &amp;quot;CHƯƠNG IV : LAN Design&amp;quot;&quot;/&gt;&lt;property id=&quot;20307&quot; value=&quot;447&quot;/&gt;&lt;/object&gt;&lt;object type=&quot;3&quot; unique_id=&quot;40593&quot;&gt;&lt;property id=&quot;20148&quot; value=&quot;5&quot;/&gt;&lt;property id=&quot;20300&quot; value=&quot;Slide 9 - &amp;quot;CHƯƠNG IV : LAN Design&amp;quot;&quot;/&gt;&lt;property id=&quot;20307&quot; value=&quot;448&quot;/&gt;&lt;/object&gt;&lt;object type=&quot;3&quot; unique_id=&quot;40594&quot;&gt;&lt;property id=&quot;20148&quot; value=&quot;5&quot;/&gt;&lt;property id=&quot;20300&quot; value=&quot;Slide 16 - &amp;quot;CHƯƠNG IV : LAN Design&amp;quot;&quot;/&gt;&lt;property id=&quot;20307&quot; value=&quot;449&quot;/&gt;&lt;/object&gt;&lt;object type=&quot;3&quot; unique_id=&quot;40595&quot;&gt;&lt;property id=&quot;20148&quot; value=&quot;5&quot;/&gt;&lt;property id=&quot;20300&quot; value=&quot;Slide 17 - &amp;quot;CHƯƠNG IV : LAN Design&amp;quot;&quot;/&gt;&lt;property id=&quot;20307&quot; value=&quot;450&quot;/&gt;&lt;/object&gt;&lt;object type=&quot;3&quot; unique_id=&quot;40596&quot;&gt;&lt;property id=&quot;20148&quot; value=&quot;5&quot;/&gt;&lt;property id=&quot;20300&quot; value=&quot;Slide 18 - &amp;quot;CHƯƠNG IV : LAN Design&amp;quot;&quot;/&gt;&lt;property id=&quot;20307&quot; value=&quot;451&quot;/&gt;&lt;/object&gt;&lt;object type=&quot;3&quot; unique_id=&quot;40688&quot;&gt;&lt;property id=&quot;20148&quot; value=&quot;5&quot;/&gt;&lt;property id=&quot;20300&quot; value=&quot;Slide 19 - &amp;quot;CHƯƠNG IV : LAN Design&amp;quot;&quot;/&gt;&lt;property id=&quot;20307&quot; value=&quot;452&quot;/&gt;&lt;/object&gt;&lt;object type=&quot;3&quot; unique_id=&quot;40689&quot;&gt;&lt;property id=&quot;20148&quot; value=&quot;5&quot;/&gt;&lt;property id=&quot;20300&quot; value=&quot;Slide 22 - &amp;quot;CHƯƠNG IV : LAN Design&amp;quot;&quot;/&gt;&lt;property id=&quot;20307&quot; value=&quot;453&quot;/&gt;&lt;/object&gt;&lt;object type=&quot;3&quot; unique_id=&quot;40690&quot;&gt;&lt;property id=&quot;20148&quot; value=&quot;5&quot;/&gt;&lt;property id=&quot;20300&quot; value=&quot;Slide 23 - &amp;quot;CHƯƠNG IV : LAN Design&amp;quot;&quot;/&gt;&lt;property id=&quot;20307&quot; value=&quot;454&quot;/&gt;&lt;/object&gt;&lt;object type=&quot;3&quot; unique_id=&quot;40691&quot;&gt;&lt;property id=&quot;20148&quot; value=&quot;5&quot;/&gt;&lt;property id=&quot;20300&quot; value=&quot;Slide 25 - &amp;quot;CHƯƠNG IV : LAN Design&amp;quot;&quot;/&gt;&lt;property id=&quot;20307&quot; value=&quot;455&quot;/&gt;&lt;/object&gt;&lt;object type=&quot;3&quot; unique_id=&quot;40787&quot;&gt;&lt;property id=&quot;20148&quot; value=&quot;5&quot;/&gt;&lt;property id=&quot;20300&quot; value=&quot;Slide 24 - &amp;quot;CHƯƠNG IV : LAN Design&amp;quot;&quot;/&gt;&lt;property id=&quot;20307&quot; value=&quot;457&quot;/&gt;&lt;/object&gt;&lt;object type=&quot;3&quot; unique_id=&quot;40788&quot;&gt;&lt;property id=&quot;20148&quot; value=&quot;5&quot;/&gt;&lt;property id=&quot;20300&quot; value=&quot;Slide 26 - &amp;quot;CHƯƠNG IV : LAN Design&amp;quot;&quot;/&gt;&lt;property id=&quot;20307&quot; value=&quot;456&quot;/&gt;&lt;/object&gt;&lt;object type=&quot;3&quot; unique_id=&quot;40894&quot;&gt;&lt;property id=&quot;20148&quot; value=&quot;5&quot;/&gt;&lt;property id=&quot;20300&quot; value=&quot;Slide 20 - &amp;quot;CHƯƠNG IV : LAN Design&amp;quot;&quot;/&gt;&lt;property id=&quot;20307&quot; value=&quot;458&quot;/&gt;&lt;/object&gt;&lt;object type=&quot;3&quot; unique_id=&quot;40895&quot;&gt;&lt;property id=&quot;20148&quot; value=&quot;5&quot;/&gt;&lt;property id=&quot;20300&quot; value=&quot;Slide 21 - &amp;quot;CHƯƠNG IV : LAN Design&amp;quot;&quot;/&gt;&lt;property id=&quot;20307&quot; value=&quot;459&quot;/&gt;&lt;/object&gt;&lt;object type=&quot;3&quot; unique_id=&quot;40896&quot;&gt;&lt;property id=&quot;20148&quot; value=&quot;5&quot;/&gt;&lt;property id=&quot;20300&quot; value=&quot;Slide 27 - &amp;quot;CHƯƠNG IV : LAN Design&amp;quot;&quot;/&gt;&lt;property id=&quot;20307&quot; value=&quot;460&quot;/&gt;&lt;/object&gt;&lt;object type=&quot;3&quot; unique_id=&quot;41114&quot;&gt;&lt;property id=&quot;20148&quot; value=&quot;5&quot;/&gt;&lt;property id=&quot;20300&quot; value=&quot;Slide 30 - &amp;quot;CHƯƠNG IV : LAN Design&amp;quot;&quot;/&gt;&lt;property id=&quot;20307&quot; value=&quot;461&quot;/&gt;&lt;/object&gt;&lt;object type=&quot;3&quot; unique_id=&quot;41115&quot;&gt;&lt;property id=&quot;20148&quot; value=&quot;5&quot;/&gt;&lt;property id=&quot;20300&quot; value=&quot;Slide 31 - &amp;quot;CHƯƠNG IV : LAN Design&amp;quot;&quot;/&gt;&lt;property id=&quot;20307&quot; value=&quot;462&quot;/&gt;&lt;/object&gt;&lt;object type=&quot;3&quot; unique_id=&quot;41116&quot;&gt;&lt;property id=&quot;20148&quot; value=&quot;5&quot;/&gt;&lt;property id=&quot;20300&quot; value=&quot;Slide 32 - &amp;quot;CHƯƠNG IV : LAN Design&amp;quot;&quot;/&gt;&lt;property id=&quot;20307&quot; value=&quot;463&quot;/&gt;&lt;/object&gt;&lt;object type=&quot;3&quot; unique_id=&quot;41117&quot;&gt;&lt;property id=&quot;20148&quot; value=&quot;5&quot;/&gt;&lt;property id=&quot;20300&quot; value=&quot;Slide 33 - &amp;quot;CHƯƠNG IV : LAN Design&amp;quot;&quot;/&gt;&lt;property id=&quot;20307&quot; value=&quot;464&quot;/&gt;&lt;/object&gt;&lt;object type=&quot;3&quot; unique_id=&quot;41118&quot;&gt;&lt;property id=&quot;20148&quot; value=&quot;5&quot;/&gt;&lt;property id=&quot;20300&quot; value=&quot;Slide 34 - &amp;quot;CHƯƠNG IV : LAN Design&amp;quot;&quot;/&gt;&lt;property id=&quot;20307&quot; value=&quot;465&quot;/&gt;&lt;/object&gt;&lt;object type=&quot;3&quot; unique_id=&quot;41119&quot;&gt;&lt;property id=&quot;20148&quot; value=&quot;5&quot;/&gt;&lt;property id=&quot;20300&quot; value=&quot;Slide 35 - &amp;quot;CHƯƠNG IV : LAN Design&amp;quot;&quot;/&gt;&lt;property id=&quot;20307&quot; value=&quot;466&quot;/&gt;&lt;/object&gt;&lt;object type=&quot;3&quot; unique_id=&quot;41120&quot;&gt;&lt;property id=&quot;20148&quot; value=&quot;5&quot;/&gt;&lt;property id=&quot;20300&quot; value=&quot;Slide 36 - &amp;quot;CHƯƠNG IV : LAN Design&amp;quot;&quot;/&gt;&lt;property id=&quot;20307&quot; value=&quot;467&quot;/&gt;&lt;/object&gt;&lt;object type=&quot;3&quot; unique_id=&quot;41369&quot;&gt;&lt;property id=&quot;20148&quot; value=&quot;5&quot;/&gt;&lt;property id=&quot;20300&quot; value=&quot;Slide 37 - &amp;quot;CHƯƠNG IV : LAN Design&amp;quot;&quot;/&gt;&lt;property id=&quot;20307&quot; value=&quot;470&quot;/&gt;&lt;/object&gt;&lt;object type=&quot;3&quot; unique_id=&quot;41370&quot;&gt;&lt;property id=&quot;20148&quot; value=&quot;5&quot;/&gt;&lt;property id=&quot;20300&quot; value=&quot;Slide 38 - &amp;quot;CHƯƠNG IV : LAN Design&amp;quot;&quot;/&gt;&lt;property id=&quot;20307&quot; value=&quot;468&quot;/&gt;&lt;/object&gt;&lt;object type=&quot;3&quot; unique_id=&quot;41371&quot;&gt;&lt;property id=&quot;20148&quot; value=&quot;5&quot;/&gt;&lt;property id=&quot;20300&quot; value=&quot;Slide 39 - &amp;quot;CHƯƠNG IV : LAN Design&amp;quot;&quot;/&gt;&lt;property id=&quot;20307&quot; value=&quot;469&quot;/&gt;&lt;/object&gt;&lt;object type=&quot;3&quot; unique_id=&quot;41372&quot;&gt;&lt;property id=&quot;20148&quot; value=&quot;5&quot;/&gt;&lt;property id=&quot;20300&quot; value=&quot;Slide 40 - &amp;quot;CHƯƠNG IV : LAN Design&amp;quot;&quot;/&gt;&lt;property id=&quot;20307&quot; value=&quot;471&quot;/&gt;&lt;/object&gt;&lt;object type=&quot;3&quot; unique_id=&quot;41373&quot;&gt;&lt;property id=&quot;20148&quot; value=&quot;5&quot;/&gt;&lt;property id=&quot;20300&quot; value=&quot;Slide 41 - &amp;quot;CHƯƠNG IV : LAN Design&amp;quot;&quot;/&gt;&lt;property id=&quot;20307&quot; value=&quot;472&quot;/&gt;&lt;/object&gt;&lt;object type=&quot;3&quot; unique_id=&quot;41738&quot;&gt;&lt;property id=&quot;20148&quot; value=&quot;5&quot;/&gt;&lt;property id=&quot;20300&quot; value=&quot;Slide 28 - &amp;quot;CHƯƠNG IV : LAN Design&amp;quot;&quot;/&gt;&lt;property id=&quot;20307&quot; value=&quot;473&quot;/&gt;&lt;/object&gt;&lt;object type=&quot;3&quot; unique_id=&quot;41924&quot;&gt;&lt;property id=&quot;20148&quot; value=&quot;5&quot;/&gt;&lt;property id=&quot;20300&quot; value=&quot;Slide 10 - &amp;quot;CHƯƠNG IV : LAN Design&amp;quot;&quot;/&gt;&lt;property id=&quot;20307&quot; value=&quot;475&quot;/&gt;&lt;/object&gt;&lt;object type=&quot;3&quot; unique_id=&quot;41925&quot;&gt;&lt;property id=&quot;20148&quot; value=&quot;5&quot;/&gt;&lt;property id=&quot;20300&quot; value=&quot;Slide 15 - &amp;quot;CHƯƠNG IV : LAN Design&amp;quot;&quot;/&gt;&lt;property id=&quot;20307&quot; value=&quot;476&quot;/&gt;&lt;/object&gt;&lt;object type=&quot;3&quot; unique_id=&quot;41926&quot;&gt;&lt;property id=&quot;20148&quot; value=&quot;5&quot;/&gt;&lt;property id=&quot;20300&quot; value=&quot;Slide 29 - &amp;quot;CHƯƠNG IV : LAN Design&amp;quot;&quot;/&gt;&lt;property id=&quot;20307&quot; value=&quot;474&quot;/&gt;&lt;/object&gt;&lt;object type=&quot;3&quot; unique_id=&quot;42047&quot;&gt;&lt;property id=&quot;20148&quot; value=&quot;5&quot;/&gt;&lt;property id=&quot;20300&quot; value=&quot;Slide 14 - &amp;quot;CHƯƠNG IV : LAN Design&amp;quot;&quot;/&gt;&lt;property id=&quot;20307&quot; value=&quot;477&quot;/&gt;&lt;/object&gt;&lt;object type=&quot;3&quot; unique_id=&quot;42294&quot;&gt;&lt;property id=&quot;20148&quot; value=&quot;5&quot;/&gt;&lt;property id=&quot;20300&quot; value=&quot;Slide 11 - &amp;quot;CHƯƠNG IV : LAN Design&amp;quot;&quot;/&gt;&lt;property id=&quot;20307&quot; value=&quot;480&quot;/&gt;&lt;/object&gt;&lt;object type=&quot;3&quot; unique_id=&quot;42295&quot;&gt;&lt;property id=&quot;20148&quot; value=&quot;5&quot;/&gt;&lt;property id=&quot;20300&quot; value=&quot;Slide 12 - &amp;quot;CHƯƠNG IV : LAN Design&amp;quot;&quot;/&gt;&lt;property id=&quot;20307&quot; value=&quot;479&quot;/&gt;&lt;/object&gt;&lt;object type=&quot;3&quot; unique_id=&quot;42296&quot;&gt;&lt;property id=&quot;20148&quot; value=&quot;5&quot;/&gt;&lt;property id=&quot;20300&quot; value=&quot;Slide 13 - &amp;quot;CHƯƠNG IV : LAN Design&amp;quot;&quot;/&gt;&lt;property id=&quot;20307&quot; value=&quot;478&quot;/&gt;&lt;/object&gt;&lt;/object&gt;&lt;object type=&quot;8&quot; unique_id=&quot;2477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6023</TotalTime>
  <Words>1397</Words>
  <Application>Microsoft Office PowerPoint</Application>
  <PresentationFormat>On-screen Show (4:3)</PresentationFormat>
  <Paragraphs>244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Office Theme</vt:lpstr>
      <vt:lpstr>THIẾT KẾ VÀ CÀI ĐẶT MẠNG</vt:lpstr>
      <vt:lpstr>CHAPTER IV LAN DESIGN</vt:lpstr>
      <vt:lpstr>CHƯƠNG IV : LAN Design (tt)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BÁO CÁO</dc:title>
  <dc:creator>Hien Le Trong</dc:creator>
  <cp:lastModifiedBy>Mr. Huy</cp:lastModifiedBy>
  <cp:revision>326</cp:revision>
  <dcterms:created xsi:type="dcterms:W3CDTF">2016-06-06T04:40:13Z</dcterms:created>
  <dcterms:modified xsi:type="dcterms:W3CDTF">2020-09-30T05:12:12Z</dcterms:modified>
</cp:coreProperties>
</file>