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8" r:id="rId3"/>
    <p:sldId id="432" r:id="rId4"/>
    <p:sldId id="443" r:id="rId5"/>
    <p:sldId id="446" r:id="rId6"/>
    <p:sldId id="445" r:id="rId7"/>
    <p:sldId id="447" r:id="rId8"/>
    <p:sldId id="448" r:id="rId9"/>
    <p:sldId id="452" r:id="rId10"/>
    <p:sldId id="451" r:id="rId11"/>
    <p:sldId id="449" r:id="rId12"/>
    <p:sldId id="459" r:id="rId13"/>
    <p:sldId id="456" r:id="rId14"/>
    <p:sldId id="457" r:id="rId15"/>
    <p:sldId id="454" r:id="rId16"/>
    <p:sldId id="455" r:id="rId17"/>
    <p:sldId id="453" r:id="rId18"/>
    <p:sldId id="458" r:id="rId19"/>
    <p:sldId id="461" r:id="rId20"/>
    <p:sldId id="462" r:id="rId21"/>
    <p:sldId id="463" r:id="rId22"/>
    <p:sldId id="464" r:id="rId23"/>
    <p:sldId id="466" r:id="rId24"/>
    <p:sldId id="469" r:id="rId25"/>
    <p:sldId id="467" r:id="rId26"/>
    <p:sldId id="470" r:id="rId27"/>
    <p:sldId id="471" r:id="rId28"/>
    <p:sldId id="472" r:id="rId29"/>
    <p:sldId id="473" r:id="rId30"/>
    <p:sldId id="474" r:id="rId31"/>
    <p:sldId id="475" r:id="rId32"/>
    <p:sldId id="476" r:id="rId33"/>
    <p:sldId id="477" r:id="rId34"/>
    <p:sldId id="478" r:id="rId35"/>
    <p:sldId id="479" r:id="rId36"/>
    <p:sldId id="484" r:id="rId37"/>
    <p:sldId id="485" r:id="rId38"/>
    <p:sldId id="486" r:id="rId39"/>
    <p:sldId id="487" r:id="rId40"/>
    <p:sldId id="488" r:id="rId41"/>
    <p:sldId id="489" r:id="rId42"/>
    <p:sldId id="491" r:id="rId43"/>
    <p:sldId id="492" r:id="rId44"/>
    <p:sldId id="493" r:id="rId45"/>
    <p:sldId id="494" r:id="rId46"/>
    <p:sldId id="495" r:id="rId47"/>
    <p:sldId id="497" r:id="rId48"/>
    <p:sldId id="496" r:id="rId49"/>
    <p:sldId id="332" r:id="rId50"/>
  </p:sldIdLst>
  <p:sldSz cx="9144000" cy="6858000" type="screen4x3"/>
  <p:notesSz cx="6858000" cy="9144000"/>
  <p:custDataLst>
    <p:tags r:id="rId52"/>
  </p:custDataLst>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p:cViewPr varScale="1">
        <p:scale>
          <a:sx n="66" d="100"/>
          <a:sy n="66"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xmlns:a="http://schemas.openxmlformats.org/drawingml/2006/main">
              <a:rPr lang="vi"/>
              <a:t>Nhấp để chỉnh sửa kiểu tiêu đề Chính</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iol.unh.edu" TargetMode="External"/><Relationship Id="rId7" Type="http://schemas.openxmlformats.org/officeDocument/2006/relationships/hyperlink" Target="http://www.tolly.com"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www.applabs.com" TargetMode="External"/><Relationship Id="rId5" Type="http://schemas.openxmlformats.org/officeDocument/2006/relationships/hyperlink" Target="http://www.miercom.com" TargetMode="External"/><Relationship Id="rId4" Type="http://schemas.openxmlformats.org/officeDocument/2006/relationships/hyperlink" Target="http://www.icsalabs.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paessler.com/learn/videos"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www.topdownbook.com/tool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xmlns:a="http://schemas.openxmlformats.org/drawingml/2006/main">
              <a:rPr lang="vi" sz="3200" b="1" dirty="0">
                <a:solidFill>
                  <a:srgbClr val="FFFF00"/>
                </a:solidFill>
                <a:latin typeface="Times New Roman" pitchFamily="18" charset="0"/>
                <a:cs typeface="Times New Roman" pitchFamily="18" charset="0"/>
              </a:rPr>
              <a:t>THIẾT KẾ MẠNG CHUNG</a:t>
            </a:r>
          </a:p>
        </p:txBody>
      </p:sp>
      <p:sp>
        <p:nvSpPr>
          <p:cNvPr id="3" name="Subtitle 2"/>
          <p:cNvSpPr>
            <a:spLocks noGrp="1"/>
          </p:cNvSpPr>
          <p:nvPr>
            <p:ph type="subTitle" idx="1"/>
          </p:nvPr>
        </p:nvSpPr>
        <p:spPr>
          <a:xfrm>
            <a:off x="3962400" y="4419600"/>
            <a:ext cx="3886200" cy="1295400"/>
          </a:xfrm>
        </p:spPr>
        <p:txBody>
          <a:bodyPr>
            <a:noAutofit/>
          </a:bodyPr>
          <a:lstStyle/>
          <a:p>
            <a:pPr xmlns:a="http://schemas.openxmlformats.org/drawingml/2006/main" algn="l"/>
            <a:r xmlns:a="http://schemas.openxmlformats.org/drawingml/2006/main">
              <a:rPr lang="vi" sz="1600" b="1" dirty="0" err="1">
                <a:solidFill>
                  <a:schemeClr val="bg1"/>
                </a:solidFill>
                <a:latin typeface="Times New Roman" panose="02020603050405020304" pitchFamily="18" charset="0"/>
                <a:cs typeface="Times New Roman" panose="02020603050405020304" pitchFamily="18" charset="0"/>
              </a:rPr>
              <a:t>Nguyễn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Huỳnh Huy</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B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M</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Network Computer and Tryền Information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dirty="0">
                <a:solidFill>
                  <a:schemeClr val="bg1"/>
                </a:solidFill>
                <a:latin typeface="Times New Roman" panose="02020603050405020304" pitchFamily="18" charset="0"/>
                <a:cs typeface="Times New Roman" panose="02020603050405020304" pitchFamily="18" charset="0"/>
              </a:rPr>
              <a:t>Trường Đại học Nha Trang</a:t>
            </a: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xmlns:a="http://schemas.openxmlformats.org/drawingml/2006/main" algn="just"/>
            <a:br xmlns:a="http://schemas.openxmlformats.org/drawingml/2006/main">
              <a:rPr lang="en-US" sz="2800">
                <a:latin typeface="Times New Roman" panose="02020603050405020304" pitchFamily="18" charset="0"/>
                <a:cs typeface="Times New Roman" panose="02020603050405020304" pitchFamily="18" charset="0"/>
              </a:rPr>
            </a:br>
            <a:r xmlns:a="http://schemas.openxmlformats.org/drawingml/2006/main">
              <a:rPr lang="vi" sz="2800">
                <a:latin typeface="Times New Roman" panose="02020603050405020304" pitchFamily="18" charset="0"/>
                <a:cs typeface="Times New Roman" panose="02020603050405020304" pitchFamily="18" charset="0"/>
              </a:rPr>
              <a:t>Kiểm tra bằng cách nào?</a:t>
            </a:r>
          </a:p>
        </p:txBody>
      </p:sp>
      <p:sp>
        <p:nvSpPr>
          <p:cNvPr id="2" name="Title 1">
            <a:extLst>
              <a:ext uri="{FF2B5EF4-FFF2-40B4-BE49-F238E27FC236}">
                <a16:creationId xmlns:a16="http://schemas.microsoft.com/office/drawing/2014/main" id="{9394C608-CBF7-42E1-99CA-6A1566E5E1C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82DCC5BB-4A3C-429E-B3E8-7C3CFF465084}"/>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4361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2569934"/>
          </a:xfrm>
          <a:prstGeom prst="rect">
            <a:avLst/>
          </a:prstGeom>
          <a:noFill/>
        </p:spPr>
        <p:txBody>
          <a:bodyPr wrap="square" rtlCol="0">
            <a:spAutoFit/>
          </a:bodyPr>
          <a:lstStyle/>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Kiểm tra dịch vụ</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Build and testing on model, mô phỏng</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Sử dụng các công cụ hỗ trợ</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1A76113-7F59-4925-86B9-4E8009B732F5}"/>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EEAA1F3B-55AA-4BA1-9D2E-6EA5846BF495}"/>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277673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3724096"/>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300">
                <a:latin typeface="Times New Roman" panose="02020603050405020304" pitchFamily="18" charset="0"/>
                <a:cs typeface="Times New Roman" panose="02020603050405020304" pitchFamily="18" charset="0"/>
              </a:rPr>
              <a:t>Kiểm tra dịch vụ</a:t>
            </a:r>
          </a:p>
          <a:p>
            <a:r xmlns:a="http://schemas.openxmlformats.org/drawingml/2006/main" xmlns:r="http://schemas.openxmlformats.org/officeDocument/2006/relationships">
              <a:rPr lang="vi" altLang="en-US" sz="2400">
                <a:hlinkClick r:id="rId3"/>
              </a:rPr>
              <a:t>Phòng thí nghiệm Khả năng Tương tác tại Đại học New Hampshire (IOL)</a:t>
            </a:r>
            <a:endParaRPr xmlns:a="http://schemas.openxmlformats.org/drawingml/2006/main" lang="en-US" altLang="en-US" sz="2400"/>
          </a:p>
          <a:p>
            <a:r xmlns:a="http://schemas.openxmlformats.org/drawingml/2006/main" xmlns:r="http://schemas.openxmlformats.org/officeDocument/2006/relationships">
              <a:rPr lang="vi" altLang="en-US" sz="2400">
                <a:hlinkClick r:id="rId4"/>
              </a:rPr>
              <a:t>Phòng thí nghiệm ICSA</a:t>
            </a:r>
            <a:endParaRPr xmlns:a="http://schemas.openxmlformats.org/drawingml/2006/main" lang="en-US" altLang="en-US" sz="2400"/>
          </a:p>
          <a:p>
            <a:r xmlns:a="http://schemas.openxmlformats.org/drawingml/2006/main" xmlns:r="http://schemas.openxmlformats.org/officeDocument/2006/relationships">
              <a:rPr lang="vi" altLang="en-US" sz="2400">
                <a:hlinkClick r:id="rId5"/>
              </a:rPr>
              <a:t>Phòng thí nghiệm Miercom</a:t>
            </a:r>
            <a:endParaRPr xmlns:a="http://schemas.openxmlformats.org/drawingml/2006/main" lang="en-US" altLang="en-US" sz="2400"/>
          </a:p>
          <a:p>
            <a:r xmlns:a="http://schemas.openxmlformats.org/drawingml/2006/main" xmlns:r="http://schemas.openxmlformats.org/officeDocument/2006/relationships">
              <a:rPr lang="vi" altLang="en-US" sz="2400">
                <a:hlinkClick r:id="rId6"/>
              </a:rPr>
              <a:t>AppLabs</a:t>
            </a:r>
            <a:endParaRPr xmlns:a="http://schemas.openxmlformats.org/drawingml/2006/main" lang="en-US" altLang="en-US" sz="2400"/>
          </a:p>
          <a:p>
            <a:r xmlns:a="http://schemas.openxmlformats.org/drawingml/2006/main" xmlns:r="http://schemas.openxmlformats.org/officeDocument/2006/relationships">
              <a:rPr lang="vi" altLang="en-US" sz="2400">
                <a:hlinkClick r:id="rId7"/>
              </a:rPr>
              <a:t>Nhóm Tolly</a:t>
            </a:r>
            <a:endParaRPr xmlns:a="http://schemas.openxmlformats.org/drawingml/2006/main" lang="en-US" altLang="en-US" sz="2400"/>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F6ED4FF-5BE0-4BE2-8F88-984BBA281A8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539ED743-11AF-431E-894C-6FAB6FFAD33D}"/>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152251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3631763"/>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300">
                <a:latin typeface="Times New Roman" panose="02020603050405020304" pitchFamily="18" charset="0"/>
                <a:cs typeface="Times New Roman" panose="02020603050405020304" pitchFamily="18" charset="0"/>
              </a:rPr>
              <a:t>Build and testing on system, mô phỏng</a:t>
            </a:r>
          </a:p>
          <a:p>
            <a:pPr xmlns:a="http://schemas.openxmlformats.org/drawingml/2006/main" marL="342900" indent="-342900">
              <a:lnSpc>
                <a:spcPct val="150000"/>
              </a:lnSpc>
              <a:buFontTx/>
              <a:buChar char="-"/>
            </a:pPr>
            <a:r xmlns:a="http://schemas.openxmlformats.org/drawingml/2006/main">
              <a:rPr lang="vi" sz="2300">
                <a:latin typeface="Times New Roman" panose="02020603050405020304" pitchFamily="18" charset="0"/>
                <a:cs typeface="Times New Roman" panose="02020603050405020304" pitchFamily="18" charset="0"/>
              </a:rPr>
              <a:t>Tạo Lab bài</a:t>
            </a:r>
          </a:p>
          <a:p>
            <a:pPr xmlns:a="http://schemas.openxmlformats.org/drawingml/2006/main" marL="342900" indent="-342900">
              <a:lnSpc>
                <a:spcPct val="150000"/>
              </a:lnSpc>
              <a:buFontTx/>
              <a:buChar char="-"/>
            </a:pPr>
            <a:r xmlns:a="http://schemas.openxmlformats.org/drawingml/2006/main">
              <a:rPr lang="vi" sz="2300">
                <a:latin typeface="Times New Roman" panose="02020603050405020304" pitchFamily="18" charset="0"/>
                <a:cs typeface="Times New Roman" panose="02020603050405020304" pitchFamily="18" charset="0"/>
              </a:rPr>
              <a:t>Test direct on out time system</a:t>
            </a:r>
          </a:p>
          <a:p>
            <a:pPr xmlns:a="http://schemas.openxmlformats.org/drawingml/2006/main" marL="342900" indent="-342900">
              <a:lnSpc>
                <a:spcPct val="150000"/>
              </a:lnSpc>
              <a:buFontTx/>
              <a:buChar char="-"/>
            </a:pPr>
            <a:r xmlns:a="http://schemas.openxmlformats.org/drawingml/2006/main">
              <a:rPr lang="vi" sz="2300" i="1">
                <a:latin typeface="Times New Roman" panose="02020603050405020304" pitchFamily="18" charset="0"/>
                <a:cs typeface="Times New Roman" panose="02020603050405020304" pitchFamily="18" charset="0"/>
              </a:rPr>
              <a:t>Test direct on system in time</a:t>
            </a:r>
          </a:p>
          <a:p>
            <a:pPr marL="342900" indent="-342900">
              <a:lnSpc>
                <a:spcPct val="150000"/>
              </a:lnSpc>
              <a:buFontTx/>
              <a:buChar char="-"/>
            </a:pPr>
            <a:endParaRPr lang="en-US" sz="2300">
              <a:latin typeface="Times New Roman" panose="02020603050405020304" pitchFamily="18" charset="0"/>
              <a:cs typeface="Times New Roman" panose="02020603050405020304" pitchFamily="18" charset="0"/>
            </a:endParaRP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7016A2-D684-4A29-8C95-F58C90FC471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50707882-053C-4C60-95BF-993163213C24}"/>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292457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981200"/>
            <a:ext cx="6781799" cy="6817251"/>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300" i="1">
                <a:latin typeface="Times New Roman" panose="02020603050405020304" pitchFamily="18" charset="0"/>
                <a:cs typeface="Times New Roman" panose="02020603050405020304" pitchFamily="18" charset="0"/>
              </a:rPr>
              <a:t>Kiểm tra tiếp trên mô hình trong thời gian (lưu ý)</a:t>
            </a:r>
          </a:p>
          <a:p>
            <a:pPr xmlns:a="http://schemas.openxmlformats.org/drawingml/2006/main" marL="342900" indent="-342900" algn="just">
              <a:lnSpc>
                <a:spcPct val="150000"/>
              </a:lnSpc>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Thông báo cho người dùng về những đoạn gián đoạn có thể xảy ra trong quá trình kiểm tra </a:t>
            </a:r>
            <a:r xmlns:a="http://schemas.openxmlformats.org/drawingml/2006/main">
              <a:rPr lang="vi" sz="2000" i="1">
                <a:latin typeface="Times New Roman" panose="02020603050405020304" pitchFamily="18" charset="0"/>
                <a:cs typeface="Times New Roman" panose="02020603050405020304" pitchFamily="18" charset="0"/>
              </a:rPr>
              <a:t>(nhưng người dùng yêu cầu vẫn hoạt động như bình thường ảnh hưởng đến kết quả kiểm tra)</a:t>
            </a:r>
          </a:p>
          <a:p>
            <a:pPr xmlns:a="http://schemas.openxmlformats.org/drawingml/2006/main" marL="342900" indent="-342900" algn="just">
              <a:lnSpc>
                <a:spcPct val="150000"/>
              </a:lnSpc>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Kiểm tra tổ chức nhiều lần, nhiều điểm</a:t>
            </a:r>
          </a:p>
          <a:p>
            <a:pPr xmlns:a="http://schemas.openxmlformats.org/drawingml/2006/main" marL="342900" indent="-342900" algn="just">
              <a:lnSpc>
                <a:spcPct val="150000"/>
              </a:lnSpc>
              <a:buFont typeface="Arial" panose="020B0604020202020204" pitchFamily="34" charset="0"/>
              <a:buChar char="•"/>
            </a:pPr>
            <a:r xmlns:a="http://schemas.openxmlformats.org/drawingml/2006/main">
              <a:rPr lang="vi" sz="2400">
                <a:latin typeface="Times New Roman" panose="02020603050405020304" pitchFamily="18" charset="0"/>
                <a:cs typeface="Times New Roman" panose="02020603050405020304" pitchFamily="18" charset="0"/>
              </a:rPr>
              <a:t>Bắt đầu với lượng nhỏ khối lượng và tăng dần</a:t>
            </a: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300" i="1">
              <a:latin typeface="Times New Roman" panose="02020603050405020304" pitchFamily="18" charset="0"/>
              <a:cs typeface="Times New Roman" panose="02020603050405020304" pitchFamily="18" charset="0"/>
            </a:endParaRPr>
          </a:p>
          <a:p>
            <a:pPr marL="342900" indent="-342900">
              <a:lnSpc>
                <a:spcPct val="150000"/>
              </a:lnSpc>
              <a:buFontTx/>
              <a:buChar char="-"/>
            </a:pPr>
            <a:endParaRPr lang="en-US" sz="2300">
              <a:latin typeface="Times New Roman" panose="02020603050405020304" pitchFamily="18" charset="0"/>
              <a:cs typeface="Times New Roman" panose="02020603050405020304" pitchFamily="18" charset="0"/>
            </a:endParaRP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883787A-D092-44C6-B3E1-55D6DE2BDFE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EFC4624C-3D86-40B9-9291-7339C7C264C1}"/>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226070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671310"/>
            <a:ext cx="6781800" cy="4693593"/>
          </a:xfrm>
          <a:prstGeom prst="rect">
            <a:avLst/>
          </a:prstGeom>
          <a:noFill/>
        </p:spPr>
        <p:txBody>
          <a:bodyPr wrap="square" rtlCol="0">
            <a:spAutoFit/>
          </a:bodyPr>
          <a:lstStyle/>
          <a:p>
            <a:pPr xmlns:a="http://schemas.openxmlformats.org/drawingml/2006/main">
              <a:lnSpc>
                <a:spcPct val="150000"/>
              </a:lnSpc>
            </a:pPr>
            <a:r xmlns:a="http://schemas.openxmlformats.org/drawingml/2006/main">
              <a:rPr lang="vi" sz="2300">
                <a:latin typeface="Times New Roman" panose="02020603050405020304" pitchFamily="18" charset="0"/>
                <a:cs typeface="Times New Roman" panose="02020603050405020304" pitchFamily="18" charset="0"/>
              </a:rPr>
              <a:t>Build and testing on the mô phỏng hình</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Không nhắm đến cả big system</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Thành tập thành các nhiệm vụ, quan trọng của chức năng</a:t>
            </a:r>
          </a:p>
          <a:p>
            <a:pPr xmlns:a="http://schemas.openxmlformats.org/drawingml/2006/main" marL="800100" lvl="1" indent="-342900" algn="just">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Các chức năng có rủi ro cao, phức tạp, các chức năng đóng vai trò trong cân bằng</a:t>
            </a:r>
          </a:p>
          <a:p>
            <a:pPr marL="800100" lvl="1" indent="-342900">
              <a:lnSpc>
                <a:spcPct val="150000"/>
              </a:lnSpc>
              <a:buFont typeface="Wingdings" panose="05000000000000000000" pitchFamily="2" charset="2"/>
              <a:buChar char="§"/>
            </a:pPr>
            <a:endParaRPr lang="en-US" sz="23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FFAE6FE-2F55-4732-AE23-2676A78C2E2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02A8A210-10AD-486B-805A-E29AF12F535A}"/>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34894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xmlns:a="http://schemas.openxmlformats.org/drawingml/2006/main" algn="just"/>
            <a:br xmlns:a="http://schemas.openxmlformats.org/drawingml/2006/main">
              <a:rPr lang="en-US" sz="2800">
                <a:latin typeface="Times New Roman" panose="02020603050405020304" pitchFamily="18" charset="0"/>
                <a:cs typeface="Times New Roman" panose="02020603050405020304" pitchFamily="18" charset="0"/>
              </a:rPr>
            </a:br>
            <a:r xmlns:a="http://schemas.openxmlformats.org/drawingml/2006/main">
              <a:rPr lang="vi" sz="2800">
                <a:latin typeface="Times New Roman" panose="02020603050405020304" pitchFamily="18" charset="0"/>
                <a:cs typeface="Times New Roman" panose="02020603050405020304" pitchFamily="18" charset="0"/>
              </a:rPr>
              <a:t>Lập kế hoạch kiểm tra?</a:t>
            </a:r>
          </a:p>
        </p:txBody>
      </p:sp>
      <p:sp>
        <p:nvSpPr>
          <p:cNvPr id="2" name="Title 1">
            <a:extLst>
              <a:ext uri="{FF2B5EF4-FFF2-40B4-BE49-F238E27FC236}">
                <a16:creationId xmlns:a16="http://schemas.microsoft.com/office/drawing/2014/main" id="{E35F7D3A-67C0-49F6-88DF-AD2BFBFE7463}"/>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8D8EFFBF-65C8-4615-AC15-64DDB776B818}"/>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400637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990600" y="1671310"/>
            <a:ext cx="7162800" cy="3631763"/>
          </a:xfrm>
          <a:prstGeom prst="rect">
            <a:avLst/>
          </a:prstGeom>
          <a:noFill/>
        </p:spPr>
        <p:txBody>
          <a:bodyPr wrap="square" rtlCol="0">
            <a:spAutoFit/>
          </a:bodyPr>
          <a:lstStyle/>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Viết ra các đối tượng, đánh giá tiêu chuẩn</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Lên kế hoạch kiểm tra, kiểm tra môi trường</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Chuẩn phần cứng thiết bị, phần mềm cần thiết</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Chuẩn bị các công cụ cần thiết</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Viết thử nghiệm script</a:t>
            </a:r>
          </a:p>
          <a:p>
            <a:pPr>
              <a:lnSpc>
                <a:spcPct val="150000"/>
              </a:lnSpc>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2E34C63-6B3B-4670-9E1D-F1A08FF911DC}"/>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67FDED0D-1885-4F8A-927A-BD74423444C8}"/>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45644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990600" y="1671310"/>
            <a:ext cx="7162800" cy="3631763"/>
          </a:xfrm>
          <a:prstGeom prst="rect">
            <a:avLst/>
          </a:prstGeom>
          <a:noFill/>
        </p:spPr>
        <p:txBody>
          <a:bodyPr wrap="square" rtlCol="0">
            <a:spAutoFit/>
          </a:bodyPr>
          <a:lstStyle/>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Setting cài đặt các thiết bị, thử nghiệm công cụ</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Thử nghiệm</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Ghi nhận kết quả kiểm tra</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Đánh giá và đánh giá kết quả</a:t>
            </a:r>
          </a:p>
          <a:p>
            <a:pPr xmlns:a="http://schemas.openxmlformats.org/drawingml/2006/main" marL="800100" lvl="1" indent="-342900">
              <a:lnSpc>
                <a:spcPct val="150000"/>
              </a:lnSpc>
              <a:buFont typeface="Wingdings" panose="05000000000000000000" pitchFamily="2" charset="2"/>
              <a:buChar char="§"/>
            </a:pPr>
            <a:r xmlns:a="http://schemas.openxmlformats.org/drawingml/2006/main">
              <a:rPr lang="vi" sz="2300">
                <a:latin typeface="Times New Roman" panose="02020603050405020304" pitchFamily="18" charset="0"/>
                <a:cs typeface="Times New Roman" panose="02020603050405020304" pitchFamily="18" charset="0"/>
              </a:rPr>
              <a:t>Show results before customer</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C209C8-4B0D-4DD5-A799-06AEE14BE789}"/>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1C091CF0-93CE-40EC-883C-6A4E4421B40B}"/>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135541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xmlns:a="http://schemas.openxmlformats.org/drawingml/2006/main" algn="just"/>
            <a:br xmlns:a="http://schemas.openxmlformats.org/drawingml/2006/main">
              <a:rPr lang="en-US" sz="2800">
                <a:latin typeface="Times New Roman" panose="02020603050405020304" pitchFamily="18" charset="0"/>
                <a:cs typeface="Times New Roman" panose="02020603050405020304" pitchFamily="18" charset="0"/>
              </a:rPr>
            </a:br>
            <a:r xmlns:a="http://schemas.openxmlformats.org/drawingml/2006/main">
              <a:rPr lang="vi" sz="2800">
                <a:latin typeface="Times New Roman" panose="02020603050405020304" pitchFamily="18" charset="0"/>
                <a:cs typeface="Times New Roman" panose="02020603050405020304" pitchFamily="18" charset="0"/>
              </a:rPr>
              <a:t>Kiểm tra các yếu tố gì?</a:t>
            </a:r>
          </a:p>
        </p:txBody>
      </p:sp>
      <p:sp>
        <p:nvSpPr>
          <p:cNvPr id="2" name="Title 1">
            <a:extLst>
              <a:ext uri="{FF2B5EF4-FFF2-40B4-BE49-F238E27FC236}">
                <a16:creationId xmlns:a16="http://schemas.microsoft.com/office/drawing/2014/main" id="{32BA2FB5-6226-4872-9169-410BD72A689F}"/>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2B5B5D12-D252-4DAF-B327-5546E4DEF641}"/>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23868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xmlns:a="http://schemas.openxmlformats.org/drawingml/2006/main">
              <a:rPr lang="vi" sz="4000" b="1">
                <a:latin typeface="Times New Roman" panose="02020603050405020304" pitchFamily="18" charset="0"/>
                <a:cs typeface="Times New Roman" panose="02020603050405020304" pitchFamily="18" charset="0"/>
              </a:rPr>
              <a:t>CHƯƠNG V </a:t>
            </a:r>
            <a:br xmlns:a="http://schemas.openxmlformats.org/drawingml/2006/main">
              <a:rPr lang="en-US" sz="4000" b="1">
                <a:latin typeface="Times New Roman" panose="02020603050405020304" pitchFamily="18" charset="0"/>
                <a:cs typeface="Times New Roman" panose="02020603050405020304" pitchFamily="18" charset="0"/>
              </a:rPr>
            </a:br>
            <a:r xmlns:a="http://schemas.openxmlformats.org/drawingml/2006/main">
              <a:rPr lang="vi" sz="4000" b="1">
                <a:latin typeface="Times New Roman" panose="02020603050405020304" pitchFamily="18" charset="0"/>
                <a:cs typeface="Times New Roman" panose="02020603050405020304" pitchFamily="18" charset="0"/>
              </a:rPr>
              <a:t>THỰC HIỆN VÀ KIỂM TRA (1)</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150429" cy="3246530"/>
          </a:xfrm>
          <a:prstGeom prst="rect">
            <a:avLst/>
          </a:prstGeom>
          <a:noFill/>
        </p:spPr>
        <p:txBody>
          <a:bodyPr wrap="square">
            <a:spAutoFit/>
          </a:bodyPr>
          <a:lstStyle/>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800">
                <a:latin typeface="Times New Roman" panose="02020603050405020304" pitchFamily="18" charset="0"/>
                <a:cs typeface="Times New Roman" panose="02020603050405020304" pitchFamily="18" charset="0"/>
              </a:rPr>
              <a:t>Phản hồi thời gian của các ứng dụng</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800">
                <a:latin typeface="Times New Roman" panose="02020603050405020304" pitchFamily="18" charset="0"/>
                <a:cs typeface="Times New Roman" panose="02020603050405020304" pitchFamily="18" charset="0"/>
              </a:rPr>
              <a:t>Lượng thông tin</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800">
                <a:latin typeface="Times New Roman" panose="02020603050405020304" pitchFamily="18" charset="0"/>
                <a:cs typeface="Times New Roman" panose="02020603050405020304" pitchFamily="18" charset="0"/>
              </a:rPr>
              <a:t>Tính dự phòng, sẵn sàng</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800">
                <a:latin typeface="Times New Roman" panose="02020603050405020304" pitchFamily="18" charset="0"/>
                <a:cs typeface="Times New Roman" panose="02020603050405020304" pitchFamily="18" charset="0"/>
              </a:rPr>
              <a:t>Chu kỳ</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800">
                <a:latin typeface="Times New Roman" panose="02020603050405020304" pitchFamily="18" charset="0"/>
                <a:cs typeface="Times New Roman" panose="02020603050405020304" pitchFamily="18" charset="0"/>
              </a:rPr>
              <a:t>Chức năng ký hiệu các tham số</a:t>
            </a:r>
          </a:p>
        </p:txBody>
      </p:sp>
      <p:sp>
        <p:nvSpPr>
          <p:cNvPr id="2" name="Title 1">
            <a:extLst>
              <a:ext uri="{FF2B5EF4-FFF2-40B4-BE49-F238E27FC236}">
                <a16:creationId xmlns:a16="http://schemas.microsoft.com/office/drawing/2014/main" id="{A2E7DC8F-5FBE-4612-8E73-FDE70FEEC521}"/>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361D6267-FFF3-45A1-BBE0-9F8D963D765B}"/>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136975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xmlns:a="http://schemas.openxmlformats.org/drawingml/2006/main" algn="just"/>
            <a:br xmlns:a="http://schemas.openxmlformats.org/drawingml/2006/main">
              <a:rPr lang="en-US" sz="2800">
                <a:latin typeface="Times New Roman" panose="02020603050405020304" pitchFamily="18" charset="0"/>
                <a:cs typeface="Times New Roman" panose="02020603050405020304" pitchFamily="18" charset="0"/>
              </a:rPr>
            </a:br>
            <a:r xmlns:a="http://schemas.openxmlformats.org/drawingml/2006/main">
              <a:rPr lang="vi" sz="2800">
                <a:latin typeface="Times New Roman" panose="02020603050405020304" pitchFamily="18" charset="0"/>
                <a:cs typeface="Times New Roman" panose="02020603050405020304" pitchFamily="18" charset="0"/>
              </a:rPr>
              <a:t>Chuẩn bị cần thiết?</a:t>
            </a:r>
          </a:p>
        </p:txBody>
      </p:sp>
      <p:sp>
        <p:nvSpPr>
          <p:cNvPr id="2" name="Title 1">
            <a:extLst>
              <a:ext uri="{FF2B5EF4-FFF2-40B4-BE49-F238E27FC236}">
                <a16:creationId xmlns:a16="http://schemas.microsoft.com/office/drawing/2014/main" id="{E37C92C2-E7EC-4F67-BAC2-ADFA1BCF4C7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FA7A6EEB-67E5-433D-A62F-9B929008B5F5}"/>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357030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3431196"/>
          </a:xfrm>
          <a:prstGeom prst="rect">
            <a:avLst/>
          </a:prstGeom>
          <a:noFill/>
        </p:spPr>
        <p:txBody>
          <a:bodyPr wrap="square">
            <a:spAutoFit/>
          </a:bodyPr>
          <a:lstStyle/>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Thời gian cả bên trong và bên ngoài</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Các phần cứng, nguồn, điều hòa, tủ rack, các thiết bị khác</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Sự trợ giúp của đồng nghiệp, người dùng, client hang</a:t>
            </a:r>
          </a:p>
          <a:p>
            <a:pPr xmlns:a="http://schemas.openxmlformats.org/drawingml/2006/main" marL="457200" indent="-457200" algn="just">
              <a:lnSpc>
                <a:spcPct val="150000"/>
              </a:lnSpc>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Địa chỉ mạng và Tên</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419E576-F6AF-42C3-8893-A68A1D1874F2}"/>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804E155F-DA0E-4250-9C7C-22A31BFC43AC}"/>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147398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371600" y="1666220"/>
            <a:ext cx="7037615" cy="1307537"/>
          </a:xfrm>
          <a:prstGeom prst="rect">
            <a:avLst/>
          </a:prstGeom>
          <a:noFill/>
        </p:spPr>
        <p:txBody>
          <a:bodyPr wrap="square">
            <a:spAutoFit/>
          </a:bodyPr>
          <a:lstStyle/>
          <a:p>
            <a:pPr xmlns:a="http://schemas.openxmlformats.org/drawingml/2006/main" algn="just">
              <a:lnSpc>
                <a:spcPct val="150000"/>
              </a:lnSpc>
            </a:pPr>
            <a:r xmlns:a="http://schemas.openxmlformats.org/drawingml/2006/main">
              <a:rPr lang="vi" sz="2800">
                <a:latin typeface="Times New Roman" panose="02020603050405020304" pitchFamily="18" charset="0"/>
                <a:cs typeface="Times New Roman" panose="02020603050405020304" pitchFamily="18" charset="0"/>
              </a:rPr>
              <a:t>Viết một bài kiểm tra chuẩn kịch bản như thế nào?</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0E377D-F1F9-4DB4-AD92-7539D7285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29567"/>
            <a:ext cx="4620987" cy="3185433"/>
          </a:xfrm>
          <a:prstGeom prst="rect">
            <a:avLst/>
          </a:prstGeom>
        </p:spPr>
      </p:pic>
      <p:sp>
        <p:nvSpPr>
          <p:cNvPr id="2" name="TextBox 1">
            <a:extLst>
              <a:ext uri="{FF2B5EF4-FFF2-40B4-BE49-F238E27FC236}">
                <a16:creationId xmlns:a16="http://schemas.microsoft.com/office/drawing/2014/main" id="{16E214D2-54DD-4481-A224-803FFB1B62FA}"/>
              </a:ext>
            </a:extLst>
          </p:cNvPr>
          <p:cNvSpPr txBox="1"/>
          <p:nvPr/>
        </p:nvSpPr>
        <p:spPr>
          <a:xfrm>
            <a:off x="5763988" y="2446065"/>
            <a:ext cx="2645228" cy="3268652"/>
          </a:xfrm>
          <a:prstGeom prst="rect">
            <a:avLst/>
          </a:prstGeom>
          <a:noFill/>
        </p:spPr>
        <p:txBody>
          <a:bodyPr wrap="square">
            <a:spAutoFit/>
          </a:bodyPr>
          <a:lstStyle/>
          <a:p>
            <a:pPr xmlns:a="http://schemas.openxmlformats.org/drawingml/2006/main" algn="just">
              <a:lnSpc>
                <a:spcPct val="150000"/>
              </a:lnSpc>
            </a:pPr>
            <a:r xmlns:a="http://schemas.openxmlformats.org/drawingml/2006/main">
              <a:rPr lang="vi" sz="2000">
                <a:solidFill>
                  <a:srgbClr val="FF0000"/>
                </a:solidFill>
                <a:latin typeface="Times New Roman" panose="02020603050405020304" pitchFamily="18" charset="0"/>
                <a:cs typeface="Times New Roman" panose="02020603050405020304" pitchFamily="18" charset="0"/>
              </a:rPr>
              <a:t>Kiểm tra khả năng truy cập của tường lửa với lưu lượng của các ứng dụng giữa A và B, trong các khối lượng điều kiện và các loại dữ liệu khác nhau!</a:t>
            </a:r>
          </a:p>
        </p:txBody>
      </p:sp>
      <p:sp>
        <p:nvSpPr>
          <p:cNvPr id="7" name="TextBox 6">
            <a:extLst>
              <a:ext uri="{FF2B5EF4-FFF2-40B4-BE49-F238E27FC236}">
                <a16:creationId xmlns:a16="http://schemas.microsoft.com/office/drawing/2014/main" id="{5E1234BC-2D4B-42DF-8502-DCE4F3D9CA8F}"/>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52381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371600" y="1666220"/>
            <a:ext cx="7037615" cy="1307537"/>
          </a:xfrm>
          <a:prstGeom prst="rect">
            <a:avLst/>
          </a:prstGeom>
          <a:noFill/>
        </p:spPr>
        <p:txBody>
          <a:bodyPr wrap="square">
            <a:spAutoFit/>
          </a:bodyPr>
          <a:lstStyle/>
          <a:p>
            <a:pPr xmlns:a="http://schemas.openxmlformats.org/drawingml/2006/main" algn="just">
              <a:lnSpc>
                <a:spcPct val="150000"/>
              </a:lnSpc>
            </a:pPr>
            <a:r xmlns:a="http://schemas.openxmlformats.org/drawingml/2006/main">
              <a:rPr lang="vi" sz="2800">
                <a:latin typeface="Times New Roman" panose="02020603050405020304" pitchFamily="18" charset="0"/>
                <a:cs typeface="Times New Roman" panose="02020603050405020304" pitchFamily="18" charset="0"/>
              </a:rPr>
              <a:t>Viết một bài kiểm tra chuẩn kịch bản như thế nào?</a:t>
            </a:r>
          </a:p>
          <a:p>
            <a:pPr marL="457200" indent="-457200" algn="just">
              <a:lnSpc>
                <a:spcPct val="150000"/>
              </a:lnSpc>
              <a:buFont typeface="Wingdings" panose="05000000000000000000" pitchFamily="2" charset="2"/>
              <a:buChar char="q"/>
            </a:pPr>
            <a:endParaRPr lang="en-US" sz="28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0E377D-F1F9-4DB4-AD92-7539D7285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29567"/>
            <a:ext cx="4495800" cy="3185433"/>
          </a:xfrm>
          <a:prstGeom prst="rect">
            <a:avLst/>
          </a:prstGeom>
        </p:spPr>
      </p:pic>
      <p:sp>
        <p:nvSpPr>
          <p:cNvPr id="2" name="TextBox 1">
            <a:extLst>
              <a:ext uri="{FF2B5EF4-FFF2-40B4-BE49-F238E27FC236}">
                <a16:creationId xmlns:a16="http://schemas.microsoft.com/office/drawing/2014/main" id="{16E214D2-54DD-4481-A224-803FFB1B62FA}"/>
              </a:ext>
            </a:extLst>
          </p:cNvPr>
          <p:cNvSpPr txBox="1"/>
          <p:nvPr/>
        </p:nvSpPr>
        <p:spPr>
          <a:xfrm>
            <a:off x="5763988" y="2446065"/>
            <a:ext cx="2645228" cy="1883657"/>
          </a:xfrm>
          <a:prstGeom prst="rect">
            <a:avLst/>
          </a:prstGeom>
          <a:noFill/>
        </p:spPr>
        <p:txBody>
          <a:bodyPr wrap="square">
            <a:spAutoFit/>
          </a:bodyPr>
          <a:lstStyle/>
          <a:p>
            <a:pPr xmlns:a="http://schemas.openxmlformats.org/drawingml/2006/main" algn="just">
              <a:lnSpc>
                <a:spcPct val="150000"/>
              </a:lnSpc>
            </a:pPr>
            <a:r xmlns:a="http://schemas.openxmlformats.org/drawingml/2006/main">
              <a:rPr lang="vi" sz="2000">
                <a:solidFill>
                  <a:srgbClr val="FF0000"/>
                </a:solidFill>
                <a:latin typeface="Times New Roman" panose="02020603050405020304" pitchFamily="18" charset="0"/>
                <a:cs typeface="Times New Roman" panose="02020603050405020304" pitchFamily="18" charset="0"/>
              </a:rPr>
              <a:t>Yêu cầu: Firewall chặn SYN gói tin từ mạng clien A đến mạng máy chủ B?</a:t>
            </a:r>
          </a:p>
        </p:txBody>
      </p:sp>
      <p:sp>
        <p:nvSpPr>
          <p:cNvPr id="7" name="TextBox 6">
            <a:extLst>
              <a:ext uri="{FF2B5EF4-FFF2-40B4-BE49-F238E27FC236}">
                <a16:creationId xmlns:a16="http://schemas.microsoft.com/office/drawing/2014/main" id="{9072CE17-1B77-4A10-83F0-33FFA0DD1459}"/>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411542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3046988"/>
          </a:xfrm>
          <a:prstGeom prst="rect">
            <a:avLst/>
          </a:prstGeom>
          <a:noFill/>
        </p:spPr>
        <p:txBody>
          <a:bodyPr wrap="square">
            <a:spAutoFit/>
          </a:bodyPr>
          <a:lstStyle/>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1. Bắt đầu thu thập lưu lượng mạng trên bộ phân tích giao thức trên Mạng A.</a:t>
            </a:r>
          </a:p>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2. Bắt đầu thu thập lưu lượng mạng trên bộ phân tích giao thức trên Mạng B.</a:t>
            </a:r>
          </a:p>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3. Chạy Ứng dụng ABC trên một máy trạm nằm trên Mạng A và truy cập Máy chủ 1 trên Mạng B.</a:t>
            </a:r>
          </a:p>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4. Ngừng nắm bắt lưu lượng mạng trên bộ phân tích giao thức</a:t>
            </a:r>
            <a:endParaRPr xmlns:a="http://schemas.openxmlformats.org/drawingml/2006/main"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C68800-7D36-4AD4-8F77-58550E111ACC}"/>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2114960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2677656"/>
          </a:xfrm>
          <a:prstGeom prst="rect">
            <a:avLst/>
          </a:prstGeom>
          <a:noFill/>
        </p:spPr>
        <p:txBody>
          <a:bodyPr wrap="square">
            <a:spAutoFit/>
          </a:bodyPr>
          <a:lstStyle/>
          <a:p>
            <a:pPr xmlns:a="http://schemas.openxmlformats.org/drawingml/2006/main" algn="just"/>
            <a:r xmlns:a="http://schemas.openxmlformats.org/drawingml/2006/main">
              <a:rPr lang="vi" altLang="en-US" sz="2400"/>
              <a:t>5 </a:t>
            </a:r>
            <a:r xmlns:a="http://schemas.openxmlformats.org/drawingml/2006/main">
              <a:rPr lang="vi" altLang="en-US" sz="2400">
                <a:latin typeface="Times New Roman" panose="02020603050405020304" pitchFamily="18" charset="0"/>
                <a:cs typeface="Times New Roman" panose="02020603050405020304" pitchFamily="18" charset="0"/>
              </a:rPr>
              <a:t>. Hiển thị dữ liệu trên bộ phân tích giao thức của Mạng A và xác minh rằng bộ phân tích đã bắt gói TCP SYN từ máy trạm. Xác minh rằng địa chỉ đích của lớp mạng là Máy chủ 1 trên Mạng B và cổng đích là cổng 1234 (số cổng cho Ứng dụng ABC). Xác minh rằng tường lửa đã phản hồi lại máy trạm bằng gói TCP RST</a:t>
            </a:r>
            <a:endParaRPr xmlns:a="http://schemas.openxmlformats.org/drawingml/2006/main"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B85F3F-2AAA-4363-A1ED-0D1ADC28CB0B}"/>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10728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7037615" cy="2677656"/>
          </a:xfrm>
          <a:prstGeom prst="rect">
            <a:avLst/>
          </a:prstGeom>
          <a:noFill/>
        </p:spPr>
        <p:txBody>
          <a:bodyPr wrap="square">
            <a:spAutoFit/>
          </a:bodyPr>
          <a:lstStyle/>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6. Hiển thị dữ liệu trên bộ phân tích giao thức của Mạng B và xác minh rằng bộ phân tích không nắm bắt bất kỳ lưu lượng Application-ABC nào từ máy trạm.</a:t>
            </a:r>
          </a:p>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7. Ghi kết quả của bài kiểm tra vào tệp nhật ký dự án.</a:t>
            </a:r>
          </a:p>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8. Lưu các tệp theo dõi giao thức-phân tích vào thư mục tệp theo dõi dự án.</a:t>
            </a:r>
          </a:p>
          <a:p>
            <a:pPr algn="just"/>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E7812D-D7EE-4DEA-A279-223416B5BDDF}"/>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321186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961415" cy="2677656"/>
          </a:xfrm>
          <a:prstGeom prst="rect">
            <a:avLst/>
          </a:prstGeom>
          <a:noFill/>
        </p:spPr>
        <p:txBody>
          <a:bodyPr wrap="square">
            <a:spAutoFit/>
          </a:bodyPr>
          <a:lstStyle/>
          <a:p>
            <a:pPr xmlns:a="http://schemas.openxmlformats.org/drawingml/2006/main" algn="just"/>
            <a:r xmlns:a="http://schemas.openxmlformats.org/drawingml/2006/main">
              <a:rPr lang="vi" altLang="en-US" sz="2400">
                <a:latin typeface="Times New Roman" panose="02020603050405020304" pitchFamily="18" charset="0"/>
                <a:cs typeface="Times New Roman" panose="02020603050405020304" pitchFamily="18" charset="0"/>
              </a:rPr>
              <a:t>9. Tăng dần khối lượng công việc trên tường lửa, bằng cách tăng lần lượt số lượng máy trạm trên Mạng A, cho đến khi 50 máy trạm đang chạy Ứng dụng ABC và cố gắng truy cập Máy chủ 1. Lặp lại các bước từ 1 đến 8 sau khi mỗi máy trạm được thêm vào kiểm tra.</a:t>
            </a:r>
          </a:p>
          <a:p>
            <a:pPr algn="just"/>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8994FF-A5C7-4190-855C-DE231C552E0F}"/>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749831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496785" y="1828800"/>
            <a:ext cx="6961415" cy="5565947"/>
          </a:xfrm>
          <a:prstGeom prst="rect">
            <a:avLst/>
          </a:prstGeom>
          <a:noFill/>
        </p:spPr>
        <p:txBody>
          <a:bodyPr wrap="square">
            <a:spAutoFit/>
          </a:bodyPr>
          <a:lstStyle/>
          <a:p>
            <a:pPr xmlns:a="http://schemas.openxmlformats.org/drawingml/2006/main" algn="just">
              <a:lnSpc>
                <a:spcPct val="150000"/>
              </a:lnSpc>
            </a:pPr>
            <a:r xmlns:a="http://schemas.openxmlformats.org/drawingml/2006/main">
              <a:rPr lang="vi" altLang="en-US" sz="2400">
                <a:latin typeface="Times New Roman" panose="02020603050405020304" pitchFamily="18" charset="0"/>
                <a:cs typeface="Times New Roman" panose="02020603050405020304" pitchFamily="18" charset="0"/>
              </a:rPr>
              <a:t>Các công cụ cho hệ thống thử nghiệm công việc</a:t>
            </a:r>
          </a:p>
          <a:p>
            <a:pPr xmlns:a="http://schemas.openxmlformats.org/drawingml/2006/main" marL="800100" lvl="1" indent="-342900" algn="just">
              <a:lnSpc>
                <a:spcPct val="150000"/>
              </a:lnSpc>
              <a:buFont typeface="Wingdings" panose="05000000000000000000" pitchFamily="2" charset="2"/>
              <a:buChar char="q"/>
            </a:pPr>
            <a:r xmlns:a="http://schemas.openxmlformats.org/drawingml/2006/main">
              <a:rPr lang="vi" altLang="en-US" sz="2400">
                <a:latin typeface="Times New Roman" panose="02020603050405020304" pitchFamily="18" charset="0"/>
                <a:cs typeface="Times New Roman" panose="02020603050405020304" pitchFamily="18" charset="0"/>
              </a:rPr>
              <a:t>Các công cụ giám sát và quản lý mạng</a:t>
            </a:r>
          </a:p>
          <a:p>
            <a:pPr xmlns:a="http://schemas.openxmlformats.org/drawingml/2006/main" lvl="1" algn="just">
              <a:lnSpc>
                <a:spcPct val="150000"/>
              </a:lnSpc>
            </a:pPr>
            <a:r xmlns:a="http://schemas.openxmlformats.org/drawingml/2006/main" xmlns:r="http://schemas.openxmlformats.org/officeDocument/2006/relationships">
              <a:rPr lang="vi" altLang="en-US" sz="2400">
                <a:latin typeface="Times New Roman" panose="02020603050405020304" pitchFamily="18" charset="0"/>
                <a:cs typeface="Times New Roman" panose="02020603050405020304" pitchFamily="18" charset="0"/>
                <a:hlinkClick r:id="rId3"/>
              </a:rPr>
              <a:t>https://www.paessler.com/learn/videos</a:t>
            </a:r>
            <a:endParaRPr xmlns:a="http://schemas.openxmlformats.org/drawingml/2006/main" lang="en-US" altLang="en-US" sz="2400">
              <a:latin typeface="Times New Roman" panose="02020603050405020304" pitchFamily="18" charset="0"/>
              <a:cs typeface="Times New Roman" panose="02020603050405020304" pitchFamily="18" charset="0"/>
            </a:endParaRPr>
          </a:p>
          <a:p>
            <a:pPr xmlns:a="http://schemas.openxmlformats.org/drawingml/2006/main" marL="800100" lvl="1" indent="-342900" algn="just">
              <a:lnSpc>
                <a:spcPct val="150000"/>
              </a:lnSpc>
              <a:buFont typeface="Wingdings" panose="05000000000000000000" pitchFamily="2" charset="2"/>
              <a:buChar char="q"/>
            </a:pPr>
            <a:r xmlns:a="http://schemas.openxmlformats.org/drawingml/2006/main">
              <a:rPr lang="vi" altLang="en-US" sz="2400">
                <a:latin typeface="Times New Roman" panose="02020603050405020304" pitchFamily="18" charset="0"/>
                <a:cs typeface="Times New Roman" panose="02020603050405020304" pitchFamily="18" charset="0"/>
              </a:rPr>
              <a:t>Công cụ tạo lưu lượng truy cập</a:t>
            </a:r>
          </a:p>
          <a:p>
            <a:pPr xmlns:a="http://schemas.openxmlformats.org/drawingml/2006/main" marL="800100" lvl="1" indent="-342900" algn="just">
              <a:lnSpc>
                <a:spcPct val="150000"/>
              </a:lnSpc>
              <a:buFont typeface="Wingdings" panose="05000000000000000000" pitchFamily="2" charset="2"/>
              <a:buChar char="q"/>
            </a:pPr>
            <a:r xmlns:a="http://schemas.openxmlformats.org/drawingml/2006/main">
              <a:rPr lang="vi" altLang="en-US" sz="2400">
                <a:latin typeface="Times New Roman" panose="02020603050405020304" pitchFamily="18" charset="0"/>
                <a:cs typeface="Times New Roman" panose="02020603050405020304" pitchFamily="18" charset="0"/>
              </a:rPr>
              <a:t>Công cụ mô hình hóa và mô phỏng</a:t>
            </a:r>
          </a:p>
          <a:p>
            <a:pPr xmlns:a="http://schemas.openxmlformats.org/drawingml/2006/main" marL="800100" lvl="1" indent="-342900" algn="just">
              <a:lnSpc>
                <a:spcPct val="150000"/>
              </a:lnSpc>
              <a:buFont typeface="Wingdings" panose="05000000000000000000" pitchFamily="2" charset="2"/>
              <a:buChar char="q"/>
            </a:pPr>
            <a:r xmlns:a="http://schemas.openxmlformats.org/drawingml/2006/main">
              <a:rPr lang="vi" altLang="en-US" sz="2400">
                <a:latin typeface="Times New Roman" panose="02020603050405020304" pitchFamily="18" charset="0"/>
                <a:cs typeface="Times New Roman" panose="02020603050405020304" pitchFamily="18" charset="0"/>
              </a:rPr>
              <a:t>QoS và các công cụ quản lý cấp độ dịch vụ</a:t>
            </a:r>
          </a:p>
          <a:p>
            <a:pPr xmlns:a="http://schemas.openxmlformats.org/drawingml/2006/main" marL="800100" lvl="1" indent="-342900" algn="just">
              <a:lnSpc>
                <a:spcPct val="150000"/>
              </a:lnSpc>
              <a:buFont typeface="Wingdings" panose="05000000000000000000" pitchFamily="2" charset="2"/>
              <a:buChar char="q"/>
            </a:pPr>
            <a:r xmlns:a="http://schemas.openxmlformats.org/drawingml/2006/main" xmlns:r="http://schemas.openxmlformats.org/officeDocument/2006/relationships">
              <a:rPr lang="vi" altLang="en-US" sz="2400">
                <a:latin typeface="Times New Roman" panose="02020603050405020304" pitchFamily="18" charset="0"/>
                <a:cs typeface="Times New Roman" panose="02020603050405020304" pitchFamily="18" charset="0"/>
                <a:hlinkClick r:id="rId4"/>
              </a:rPr>
              <a:t>http://www.topdownbook.com/tools.html</a:t>
            </a:r>
            <a:endParaRPr xmlns:a="http://schemas.openxmlformats.org/drawingml/2006/main" lang="en-US" altLang="en-US" sz="240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endParaRPr lang="en-US" altLang="en-US" sz="240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endParaRPr lang="en-US" altLang="en-US" sz="2400">
              <a:latin typeface="Times New Roman" panose="02020603050405020304" pitchFamily="18" charset="0"/>
              <a:cs typeface="Times New Roman" panose="02020603050405020304" pitchFamily="18" charset="0"/>
            </a:endParaRPr>
          </a:p>
          <a:p>
            <a:pPr algn="just">
              <a:lnSpc>
                <a:spcPct val="150000"/>
              </a:lnSpc>
            </a:pPr>
            <a:endParaRPr lang="en-US" sz="24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endParaRPr xmlns:a="http://schemas.openxmlformats.org/drawingml/2006/main"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4553BF-06FF-4337-A2F4-B5C26B3183B5}"/>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67951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25242-2A33-40E5-9DA4-47D68327AC1D}"/>
              </a:ext>
            </a:extLst>
          </p:cNvPr>
          <p:cNvSpPr txBox="1"/>
          <p:nvPr/>
        </p:nvSpPr>
        <p:spPr>
          <a:xfrm>
            <a:off x="1295400" y="18288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Content</a:t>
            </a:r>
          </a:p>
        </p:txBody>
      </p:sp>
      <p:sp>
        <p:nvSpPr>
          <p:cNvPr id="6" name="TextBox 5">
            <a:extLst>
              <a:ext uri="{FF2B5EF4-FFF2-40B4-BE49-F238E27FC236}">
                <a16:creationId xmlns:a16="http://schemas.microsoft.com/office/drawing/2014/main" id="{737990E1-8567-455E-9C98-5C5081D5FB79}"/>
              </a:ext>
            </a:extLst>
          </p:cNvPr>
          <p:cNvSpPr txBox="1"/>
          <p:nvPr/>
        </p:nvSpPr>
        <p:spPr>
          <a:xfrm>
            <a:off x="2192182" y="2514600"/>
            <a:ext cx="3262432" cy="3471848"/>
          </a:xfrm>
          <a:prstGeom prst="rect">
            <a:avLst/>
          </a:prstGeom>
          <a:noFill/>
        </p:spPr>
        <p:txBody>
          <a:bodyPr wrap="none" rtlCol="0">
            <a:spAutoFit/>
          </a:bodyPr>
          <a:lstStyle/>
          <a:p>
            <a:pPr xmlns:a="http://schemas.openxmlformats.org/drawingml/2006/main" marL="971550" lvl="1" indent="-514350">
              <a:lnSpc>
                <a:spcPct val="150000"/>
              </a:lnSpc>
              <a:buAutoNum type="arabicPeriod"/>
            </a:pPr>
            <a:r xmlns:a="http://schemas.openxmlformats.org/drawingml/2006/main">
              <a:rPr lang="vi" sz="3000">
                <a:latin typeface="Times New Roman" panose="02020603050405020304" pitchFamily="18" charset="0"/>
                <a:cs typeface="Times New Roman" panose="02020603050405020304" pitchFamily="18" charset="0"/>
              </a:rPr>
              <a:t>Triển khai thực hiện</a:t>
            </a:r>
          </a:p>
          <a:p>
            <a:pPr xmlns:a="http://schemas.openxmlformats.org/drawingml/2006/main" marL="971550" lvl="1" indent="-514350">
              <a:lnSpc>
                <a:spcPct val="150000"/>
              </a:lnSpc>
              <a:buAutoNum type="arabicPeriod"/>
            </a:pPr>
            <a:r xmlns:a="http://schemas.openxmlformats.org/drawingml/2006/main">
              <a:rPr lang="vi" sz="3000">
                <a:latin typeface="Times New Roman" panose="02020603050405020304" pitchFamily="18" charset="0"/>
                <a:cs typeface="Times New Roman" panose="02020603050405020304" pitchFamily="18" charset="0"/>
              </a:rPr>
              <a:t>Thử nghiệm</a:t>
            </a:r>
          </a:p>
          <a:p>
            <a:pPr xmlns:a="http://schemas.openxmlformats.org/drawingml/2006/main" marL="971550" lvl="1" indent="-514350">
              <a:lnSpc>
                <a:spcPct val="150000"/>
              </a:lnSpc>
              <a:buAutoNum type="arabicPeriod"/>
            </a:pPr>
            <a:r xmlns:a="http://schemas.openxmlformats.org/drawingml/2006/main">
              <a:rPr lang="vi" sz="3000">
                <a:latin typeface="Times New Roman" panose="02020603050405020304" pitchFamily="18" charset="0"/>
                <a:cs typeface="Times New Roman" panose="02020603050405020304" pitchFamily="18" charset="0"/>
              </a:rPr>
              <a:t>Tối ưu hóa</a:t>
            </a:r>
          </a:p>
          <a:p>
            <a:pPr xmlns:a="http://schemas.openxmlformats.org/drawingml/2006/main" marL="971550" lvl="1" indent="-514350">
              <a:lnSpc>
                <a:spcPct val="150000"/>
              </a:lnSpc>
              <a:buAutoNum type="arabicPeriod"/>
            </a:pPr>
            <a:r xmlns:a="http://schemas.openxmlformats.org/drawingml/2006/main">
              <a:rPr lang="vi" sz="3000">
                <a:latin typeface="Times New Roman" panose="02020603050405020304" pitchFamily="18" charset="0"/>
                <a:cs typeface="Times New Roman" panose="02020603050405020304" pitchFamily="18" charset="0"/>
              </a:rPr>
              <a:t>Lập hồ sơ</a:t>
            </a:r>
          </a:p>
          <a:p>
            <a:pPr marL="971550" lvl="1" indent="-514350">
              <a:lnSpc>
                <a:spcPct val="150000"/>
              </a:lnSpc>
              <a:buAutoNum type="arabicPeriod"/>
            </a:pPr>
            <a:endParaRPr lang="en-US" sz="300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5A9AF4A-A048-4AAC-A7B8-AB1D1216507B}"/>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Tree>
    <p:extLst>
      <p:ext uri="{BB962C8B-B14F-4D97-AF65-F5344CB8AC3E}">
        <p14:creationId xmlns:p14="http://schemas.microsoft.com/office/powerpoint/2010/main" val="184673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962FA2A-634E-41C5-BAD3-E083CDFA4C4E}"/>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TỐI ƯU HÓA</a:t>
            </a:r>
          </a:p>
        </p:txBody>
      </p:sp>
      <p:sp>
        <p:nvSpPr>
          <p:cNvPr id="11" name="TextBox 10">
            <a:extLst>
              <a:ext uri="{FF2B5EF4-FFF2-40B4-BE49-F238E27FC236}">
                <a16:creationId xmlns:a16="http://schemas.microsoft.com/office/drawing/2014/main" id="{3DBC0938-E08A-4731-90F6-07937D625280}"/>
              </a:ext>
            </a:extLst>
          </p:cNvPr>
          <p:cNvSpPr txBox="1"/>
          <p:nvPr/>
        </p:nvSpPr>
        <p:spPr>
          <a:xfrm>
            <a:off x="1752601" y="2274838"/>
            <a:ext cx="5486400" cy="1384995"/>
          </a:xfrm>
          <a:prstGeom prst="rect">
            <a:avLst/>
          </a:prstGeom>
          <a:noFill/>
        </p:spPr>
        <p:txBody>
          <a:bodyPr wrap="square">
            <a:spAutoFit/>
          </a:bodyPr>
          <a:lstStyle/>
          <a:p>
            <a:pPr xmlns:a="http://schemas.openxmlformats.org/drawingml/2006/main" marL="0" marR="0" lvl="0" indent="0" algn="just" defTabSz="914400" rtl="0" eaLnBrk="1" fontAlgn="auto" latinLnBrk="0" hangingPunct="1">
              <a:lnSpc>
                <a:spcPct val="100000"/>
              </a:lnSpc>
              <a:spcBef>
                <a:spcPts val="0"/>
              </a:spcBef>
              <a:spcAft>
                <a:spcPts val="0"/>
              </a:spcAft>
              <a:buClrTx/>
              <a:buSzTx/>
              <a:buFontTx/>
              <a:buNone/>
              <a:tabLst/>
              <a:defRPr/>
            </a:pPr>
            <a:br xmlns:a="http://schemas.openxmlformats.org/drawingml/2006/main">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br>
            <a:r xmlns:a="http://schemas.openxmlformats.org/drawingml/2006/main">
              <a:rPr kumimoji="0" lang="vi"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Tại sao chúng ta phải hệ thống tối ưu?</a:t>
            </a:r>
          </a:p>
        </p:txBody>
      </p:sp>
      <p:sp>
        <p:nvSpPr>
          <p:cNvPr id="3" name="Title 1">
            <a:extLst>
              <a:ext uri="{FF2B5EF4-FFF2-40B4-BE49-F238E27FC236}">
                <a16:creationId xmlns:a16="http://schemas.microsoft.com/office/drawing/2014/main" id="{64D6A3E6-9C13-4F9D-90FB-DDBFE44C9E88}"/>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5887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4162678"/>
          </a:xfrm>
          <a:prstGeom prst="rect">
            <a:avLst/>
          </a:prstGeom>
          <a:noFill/>
        </p:spPr>
        <p:txBody>
          <a:bodyPr wrap="square" rtlCol="0">
            <a:spAutoFit/>
          </a:bodyPr>
          <a:lstStyle/>
          <a:p>
            <a:pPr xmlns:a="http://schemas.openxmlformats.org/drawingml/2006/main"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Đáp ứng các yêu cầu của ban đầu doanh nghiệp và các yêu cầu về công nghệ</a:t>
            </a:r>
          </a:p>
          <a:p>
            <a:pPr xmlns:a="http://schemas.openxmlformats.org/drawingml/2006/main"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Sử dụng hợp lý tài nguyên</a:t>
            </a:r>
          </a:p>
          <a:p>
            <a:pPr xmlns:a="http://schemas.openxmlformats.org/drawingml/2006/main"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Kiểm soát kỹ năng tham số</a:t>
            </a:r>
          </a:p>
          <a:p>
            <a:pPr xmlns:a="http://schemas.openxmlformats.org/drawingml/2006/main"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Mức độ ưu tiên (dịch vụ ứng dụng, trang web…)</a:t>
            </a:r>
          </a:p>
          <a:p>
            <a:pPr xmlns:a="http://schemas.openxmlformats.org/drawingml/2006/main"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QoS yêu cầu đáp ứng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BDB76EAE-88A0-4443-82BB-08CF09C9678E}"/>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TỐI ƯU HÓA</a:t>
            </a:r>
          </a:p>
        </p:txBody>
      </p:sp>
      <p:sp>
        <p:nvSpPr>
          <p:cNvPr id="6" name="Title 1">
            <a:extLst>
              <a:ext uri="{FF2B5EF4-FFF2-40B4-BE49-F238E27FC236}">
                <a16:creationId xmlns:a16="http://schemas.microsoft.com/office/drawing/2014/main" id="{24A4FB4A-516D-4F2C-BECD-38E3AE592EA6}"/>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60069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752600" y="2274838"/>
            <a:ext cx="6150429" cy="954107"/>
          </a:xfrm>
          <a:prstGeom prst="rect">
            <a:avLst/>
          </a:prstGeom>
          <a:noFill/>
        </p:spPr>
        <p:txBody>
          <a:bodyPr wrap="square">
            <a:spAutoFit/>
          </a:bodyPr>
          <a:lstStyle/>
          <a:p>
            <a:pPr xmlns:a="http://schemas.openxmlformats.org/drawingml/2006/main" marL="0" marR="0" lvl="0" indent="0" algn="just" defTabSz="914400" rtl="0" eaLnBrk="1" fontAlgn="auto" latinLnBrk="0" hangingPunct="1">
              <a:lnSpc>
                <a:spcPct val="100000"/>
              </a:lnSpc>
              <a:spcBef>
                <a:spcPts val="0"/>
              </a:spcBef>
              <a:spcAft>
                <a:spcPts val="0"/>
              </a:spcAft>
              <a:buClrTx/>
              <a:buSzTx/>
              <a:buFontTx/>
              <a:buNone/>
              <a:tabLst/>
              <a:defRPr/>
            </a:pPr>
            <a:br xmlns:a="http://schemas.openxmlformats.org/drawingml/2006/main">
              <a:rPr kumimoji="0" 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br>
            <a:r xmlns:a="http://schemas.openxmlformats.org/drawingml/2006/main">
              <a:rPr kumimoji="0" lang="vi"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Ưu tiên những yếu tố nào?</a:t>
            </a:r>
          </a:p>
        </p:txBody>
      </p:sp>
      <p:sp>
        <p:nvSpPr>
          <p:cNvPr id="2" name="TextBox 1">
            <a:extLst>
              <a:ext uri="{FF2B5EF4-FFF2-40B4-BE49-F238E27FC236}">
                <a16:creationId xmlns:a16="http://schemas.microsoft.com/office/drawing/2014/main" id="{872E6C89-48F4-42CA-8A47-8E178CDF873A}"/>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TỐI ƯU HÓA</a:t>
            </a:r>
          </a:p>
        </p:txBody>
      </p:sp>
      <p:sp>
        <p:nvSpPr>
          <p:cNvPr id="4" name="Title 1">
            <a:extLst>
              <a:ext uri="{FF2B5EF4-FFF2-40B4-BE49-F238E27FC236}">
                <a16:creationId xmlns:a16="http://schemas.microsoft.com/office/drawing/2014/main" id="{BB213CB4-19FD-4916-A576-D114DDFA61D3}"/>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96736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5943599" cy="4693593"/>
          </a:xfrm>
          <a:prstGeom prst="rect">
            <a:avLst/>
          </a:prstGeom>
          <a:noFill/>
        </p:spPr>
        <p:txBody>
          <a:bodyPr wrap="square" rtlCol="0">
            <a:spAutoFit/>
          </a:bodyPr>
          <a:lstStyle/>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Địa chỉ IP (đa hướng, miền quảng bá)</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Route format</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Dịch vụ nhóm (Thời gian thực, không theo Thời gian thực, Dữ liệu cơ bản)</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QoS chính sách (Dịch vụ tải điều khiển, Đảm bảo)</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TỐI ƯU HÓA</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43868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600200" y="1676400"/>
            <a:ext cx="5943599" cy="4693593"/>
          </a:xfrm>
          <a:prstGeom prst="rect">
            <a:avLst/>
          </a:prstGeom>
          <a:noFill/>
        </p:spPr>
        <p:txBody>
          <a:bodyPr wrap="square" rtlCol="0">
            <a:spAutoFit/>
          </a:bodyPr>
          <a:lstStyle/>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Địa chỉ IP (đa hướng, miền quảng bá)</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Route format</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Dịch vụ nhóm (Thời gian thực, không theo Thời gian thực, Dữ liệu cơ bản)</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QoS chính sách (Dịch vụ tải điều khiển, Đảm bảo)</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3. TỐI ƯU HÓA</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4809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857999" cy="3100849"/>
          </a:xfrm>
          <a:prstGeom prst="rect">
            <a:avLst/>
          </a:prstGeom>
          <a:noFill/>
        </p:spPr>
        <p:txBody>
          <a:bodyPr wrap="square" rtlCol="0">
            <a:spAutoFit/>
          </a:bodyPr>
          <a:lstStyle/>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đầu tư (RFP)</a:t>
            </a: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 </a:t>
            </a:r>
            <a:r xmlns:a="http://schemas.openxmlformats.org/drawingml/2006/main">
              <a:rPr lang="vi" sz="2300">
                <a:solidFill>
                  <a:prstClr val="black"/>
                </a:solidFill>
                <a:latin typeface="Times New Roman" panose="02020603050405020304" pitchFamily="18" charset="0"/>
                <a:cs typeface="Times New Roman" panose="02020603050405020304" pitchFamily="18" charset="0"/>
              </a:rPr>
              <a:t>à thầu (RCR)</a:t>
            </a:r>
            <a:endParaRPr xmlns:a="http://schemas.openxmlformats.org/drawingml/2006/main"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8158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543110"/>
            <a:ext cx="6857999" cy="4739759"/>
          </a:xfrm>
          <a:prstGeom prst="rect">
            <a:avLst/>
          </a:prstGeom>
          <a:noFill/>
        </p:spPr>
        <p:txBody>
          <a:bodyPr wrap="square" rtlCol="0">
            <a:spAutoFit/>
          </a:bodyPr>
          <a:lstStyle/>
          <a:p>
            <a:pPr xmlns:a="http://schemas.openxmlformats.org/drawingml/2006/main"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Đáp ứng yêu cầu của khách hàng</a:t>
            </a:r>
          </a:p>
          <a:p>
            <a:pPr xmlns:a="http://schemas.openxmlformats.org/drawingml/2006/main" marR="0" lvl="0" algn="just" defTabSz="914400" rtl="0" eaLnBrk="1" fontAlgn="auto" latinLnBrk="0" hangingPunct="1">
              <a:lnSpc>
                <a:spcPct val="150000"/>
              </a:lnSpc>
              <a:spcBef>
                <a:spcPts val="0"/>
              </a:spcBef>
              <a:spcAft>
                <a:spcPts val="0"/>
              </a:spcAft>
              <a:buClrTx/>
              <a:buSzTx/>
              <a:tabLst/>
              <a:defRPr/>
            </a:pPr>
            <a:r xmlns:a="http://schemas.openxmlformats.org/drawingml/2006/main">
              <a:rPr lang="vi" sz="2000" i="1">
                <a:solidFill>
                  <a:prstClr val="black"/>
                </a:solidFill>
                <a:latin typeface="Times New Roman" panose="02020603050405020304" pitchFamily="18" charset="0"/>
                <a:cs typeface="Times New Roman" panose="02020603050405020304" pitchFamily="18" charset="0"/>
              </a:rPr>
              <a:t>Chủ đầu tư sẽ gửi </a:t>
            </a:r>
            <a:r xmlns:a="http://schemas.openxmlformats.org/drawingml/2006/main">
              <a:rPr kumimoji="0" lang="vi"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yêu cầu của mình và có thể là giải pháp mong muốn đến các nhà thiết kế, tư vấn giải pháp, nhà thầu, nhà cung cấp (RFP)</a:t>
            </a:r>
            <a:endParaRPr xmlns:a="http://schemas.openxmlformats.org/drawingml/2006/main"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xmlns:a="http://schemas.openxmlformats.org/drawingml/2006/main" marR="0" lvl="0" algn="just" defTabSz="914400" rtl="0" eaLnBrk="1" fontAlgn="auto" latinLnBrk="0" hangingPunct="1">
              <a:lnSpc>
                <a:spcPct val="150000"/>
              </a:lnSpc>
              <a:spcBef>
                <a:spcPts val="0"/>
              </a:spcBef>
              <a:spcAft>
                <a:spcPts val="0"/>
              </a:spcAft>
              <a:buClrTx/>
              <a:buSzTx/>
              <a:tabLst/>
              <a:defRPr/>
            </a:pPr>
            <a:r xmlns:a="http://schemas.openxmlformats.org/drawingml/2006/main">
              <a:rPr kumimoji="0" lang="vi"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This tài liệu sẽ trình bày các giải pháp cho yêu cầu của doanh nghiệp tổ chức nhăm thuyết phục và tổ chức so sánh và lựa chọn ra nhà thầu phù hợp nhất dựa trên: Giá, thiết kế, khả năng đáp ứng được các yêu cầu , service and support… (RCR)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71309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4806957"/>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đầu tư (RFP)</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Mục tiêu kinh doanh cho dự án</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Phạm vi của dự án</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về mạng hiện có và các ứng dụng</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về các ứng dụng mới</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yêu cầu kỹ thuật, bao gồm khả năng mở rộng, tính khả dụng, hiệu suất mạng, bảo mật, khả năng quản lý, khả năng sử dụng, khả năng thích ứng và khả năng chi trả</a:t>
            </a:r>
          </a:p>
          <a:p>
            <a:pPr marR="0" lvl="0" defTabSz="914400" rtl="0" eaLnBrk="1" fontAlgn="auto" latinLnBrk="0" hangingPunct="1">
              <a:lnSpc>
                <a:spcPct val="150000"/>
              </a:lnSpc>
              <a:spcBef>
                <a:spcPts val="0"/>
              </a:spcBef>
              <a:spcAft>
                <a:spcPts val="0"/>
              </a:spcAft>
              <a:buClrTx/>
              <a:buSzTx/>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25931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6857999" cy="5755422"/>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đầu tư (RFP)</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Yêu cầu bảo hành đối với sản phẩm</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ràng buộc về môi trường hoặc kiến trúc có thể ảnh hưởng đến việc thực hiện</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Yêu cầu đào tạo và hỗ trợ</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Lịch trình sơ bộ với các mốc quan trọng và sản phẩm được giao</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điều khoản và điều kiện hợp đồng pháp lý</a:t>
            </a: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89520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214213"/>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a:t>
            </a:r>
            <a:r xmlns:a="http://schemas.openxmlformats.org/drawingml/2006/main">
              <a:rPr lang="vi" sz="2300">
                <a:solidFill>
                  <a:prstClr val="black"/>
                </a:solidFill>
                <a:latin typeface="Times New Roman" panose="02020603050405020304" pitchFamily="18" charset="0"/>
                <a:cs typeface="Times New Roman" panose="02020603050405020304" pitchFamily="18" charset="0"/>
              </a:rPr>
              <a:t>thầu </a:t>
            </a: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(RCR)</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Cấu trúc liên kết mạng cho thiết kế mới</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về các giao thức, công nghệ và sản phẩm hình thành thiết kế</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Một kế hoạch thực hiện</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Một kế hoạch đào tạo</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4309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A37CE-421D-4C5A-83AE-FB67EF963336}"/>
              </a:ext>
            </a:extLst>
          </p:cNvPr>
          <p:cNvSpPr txBox="1"/>
          <p:nvPr/>
        </p:nvSpPr>
        <p:spPr>
          <a:xfrm>
            <a:off x="1143001" y="1066800"/>
            <a:ext cx="2286000" cy="1815882"/>
          </a:xfrm>
          <a:prstGeom prst="rect">
            <a:avLst/>
          </a:prstGeom>
          <a:noFill/>
        </p:spPr>
        <p:txBody>
          <a:bodyPr wrap="square">
            <a:spAutoFit/>
          </a:bodyPr>
          <a:lstStyle/>
          <a:p>
            <a:r xmlns:a="http://schemas.openxmlformats.org/drawingml/2006/main">
              <a:rPr lang="vi" sz="2800" b="1">
                <a:latin typeface="Times New Roman" panose="02020603050405020304" pitchFamily="18" charset="0"/>
                <a:cs typeface="Times New Roman" panose="02020603050405020304" pitchFamily="18" charset="0"/>
              </a:rPr>
              <a:t>1. Thực hiện</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6E5FF1-E36F-42CA-96F2-48C3BFDD69A2}"/>
              </a:ext>
            </a:extLst>
          </p:cNvPr>
          <p:cNvSpPr txBox="1"/>
          <p:nvPr/>
        </p:nvSpPr>
        <p:spPr>
          <a:xfrm>
            <a:off x="1612780" y="2076322"/>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1C59FCA-3E84-4AE5-A394-C03BE91A582B}"/>
              </a:ext>
            </a:extLst>
          </p:cNvPr>
          <p:cNvSpPr txBox="1"/>
          <p:nvPr/>
        </p:nvSpPr>
        <p:spPr>
          <a:xfrm>
            <a:off x="1088571" y="2096457"/>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86C3C26-2FAD-4698-B63F-A7F1291A1F6A}"/>
              </a:ext>
            </a:extLst>
          </p:cNvPr>
          <p:cNvSpPr txBox="1"/>
          <p:nvPr/>
        </p:nvSpPr>
        <p:spPr>
          <a:xfrm>
            <a:off x="1143000" y="1664891"/>
            <a:ext cx="7315200" cy="1508105"/>
          </a:xfrm>
          <a:prstGeom prst="rect">
            <a:avLst/>
          </a:prstGeom>
          <a:noFill/>
        </p:spPr>
        <p:txBody>
          <a:bodyPr wrap="square">
            <a:spAutoFit/>
          </a:bodyPr>
          <a:lstStyle/>
          <a:p>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Việc triển khai một hệ thống mạng bao gồm nhiều giai đoạn, mỗi giai đoạn nên tuân theo:</a:t>
            </a:r>
            <a:br xmlns:a="http://schemas.openxmlformats.org/drawingml/2006/main">
              <a:rPr lang="en-US" sz="2300" b="0" i="0">
                <a:solidFill>
                  <a:srgbClr val="231F20"/>
                </a:solidFill>
                <a:effectLst/>
                <a:latin typeface="Times New Roman" panose="02020603050405020304" pitchFamily="18" charset="0"/>
                <a:cs typeface="Times New Roman" panose="02020603050405020304" pitchFamily="18" charset="0"/>
              </a:rPr>
            </a:br>
            <a:br xmlns:a="http://schemas.openxmlformats.org/drawingml/2006/main">
              <a:rPr lang="en-US" sz="2300">
                <a:latin typeface="Times New Roman" panose="02020603050405020304" pitchFamily="18" charset="0"/>
                <a:cs typeface="Times New Roman" panose="02020603050405020304" pitchFamily="18" charset="0"/>
              </a:rPr>
            </a:br>
            <a:endParaRPr xmlns:a="http://schemas.openxmlformats.org/drawingml/2006/main" lang="en-US" sz="23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BA91739-E186-4C7E-ACAB-B0A42875A16A}"/>
              </a:ext>
            </a:extLst>
          </p:cNvPr>
          <p:cNvSpPr txBox="1"/>
          <p:nvPr/>
        </p:nvSpPr>
        <p:spPr>
          <a:xfrm>
            <a:off x="1905000" y="2470001"/>
            <a:ext cx="4572000" cy="3221075"/>
          </a:xfrm>
          <a:prstGeom prst="rect">
            <a:avLst/>
          </a:prstGeom>
          <a:noFill/>
        </p:spPr>
        <p:txBody>
          <a:bodyPr wrap="square">
            <a:spAutoFit/>
          </a:bodyPr>
          <a:lstStyle/>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Step Description</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Tuân theo thiết kế tài liệu</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Chi tiết về khai triển</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solidFill>
                  <a:srgbClr val="231F20"/>
                </a:solidFill>
                <a:latin typeface="Times New Roman" panose="02020603050405020304" pitchFamily="18" charset="0"/>
                <a:cs typeface="Times New Roman" panose="02020603050405020304" pitchFamily="18" charset="0"/>
              </a:rPr>
              <a:t>Path only</a:t>
            </a:r>
            <a:endParaRPr xmlns:a="http://schemas.openxmlformats.org/drawingml/2006/main" lang="en-US" sz="2300" b="0" i="0">
              <a:solidFill>
                <a:srgbClr val="231F20"/>
              </a:solidFill>
              <a:effectLst/>
              <a:latin typeface="Times New Roman" panose="02020603050405020304" pitchFamily="18" charset="0"/>
              <a:cs typeface="Times New Roman" panose="02020603050405020304" pitchFamily="18" charset="0"/>
            </a:endParaRP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Lưu lại hướng dẫn chỉ dẫn</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solidFill>
                  <a:srgbClr val="231F20"/>
                </a:solidFill>
                <a:latin typeface="Times New Roman" panose="02020603050405020304" pitchFamily="18" charset="0"/>
                <a:cs typeface="Times New Roman" panose="02020603050405020304" pitchFamily="18" charset="0"/>
              </a:rPr>
              <a:t>Thi công ước lượng</a:t>
            </a:r>
            <a:endParaRPr xmlns:a="http://schemas.openxmlformats.org/drawingml/2006/main" lang="en-US" sz="2300"/>
          </a:p>
        </p:txBody>
      </p:sp>
      <p:sp>
        <p:nvSpPr>
          <p:cNvPr id="3" name="Title 1">
            <a:extLst>
              <a:ext uri="{FF2B5EF4-FFF2-40B4-BE49-F238E27FC236}">
                <a16:creationId xmlns:a16="http://schemas.microsoft.com/office/drawing/2014/main" id="{603D4C15-2BD4-4D49-8331-F15DBFB8E51E}"/>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Tree>
    <p:extLst>
      <p:ext uri="{BB962C8B-B14F-4D97-AF65-F5344CB8AC3E}">
        <p14:creationId xmlns:p14="http://schemas.microsoft.com/office/powerpoint/2010/main" val="4212149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thầu (RCR)</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hỗ trợ và dịch vụ</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Giá cả và các tùy chọn thanh toán</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Trình độ của nhà cung cấp phản hồi hoặc nhà cung cấp</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Đề xuất từ các khách hàng khác mà nhà cung cấp đã cung cấp giải pháp</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điều khoản và điều kiện hợp đồng pháp lý</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32799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Nhà thầu (RCR)</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hỗ trợ và dịch vụ</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Giá cả và các tùy chọn thanh toán</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Trình độ của nhà cung cấp phản hồi hoặc nhà cung cấp</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Đề xuất từ các khách hàng khác mà nhà cung cấp đã cung cấp giải pháp</a:t>
            </a:r>
          </a:p>
          <a:p>
            <a:pPr xmlns:a="http://schemas.openxmlformats.org/drawingml/2006/main"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điều khoản và điều kiện hợp đồng pháp lý</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7703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Tóm tắt điều hành</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Mục tiêu dự án</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Phạm vi dự án</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Yêu cầu thiết kế</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Trạng thái hiện tại của mạng</a:t>
            </a:r>
          </a:p>
          <a:p>
            <a:pPr marL="800100" lvl="1" indent="-342900">
              <a:lnSpc>
                <a:spcPct val="150000"/>
              </a:lnSpc>
              <a:buFont typeface="Wingdings" panose="05000000000000000000" pitchFamily="2" charset="2"/>
              <a:buChar char="§"/>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14708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logic và vật lý mới</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Kết quả kiểm tra thiết kế mạng</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Kế hoạch thực hiện</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Ngân sách dự án</a:t>
            </a:r>
          </a:p>
          <a:p>
            <a:pPr xmlns:a="http://schemas.openxmlformats.org/drawingml/2006/main" marL="800100" lvl="1" indent="-342900">
              <a:lnSpc>
                <a:spcPct val="150000"/>
              </a:lnSpc>
              <a:buFont typeface="Wingdings" panose="05000000000000000000" pitchFamily="2" charset="2"/>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Phụ lục có thể</a:t>
            </a:r>
          </a:p>
          <a:p>
            <a:pPr marL="800100" lvl="1" indent="-342900">
              <a:lnSpc>
                <a:spcPct val="150000"/>
              </a:lnSpc>
              <a:buFont typeface="Wingdings" panose="05000000000000000000" pitchFamily="2" charset="2"/>
              <a:buChar char="§"/>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98430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0" y="1676400"/>
            <a:ext cx="7391400" cy="3745128"/>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 - </a:t>
            </a: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Yêu cầu thiết kế</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Mục tiêu kinh doanh giải thích vai trò của thiết kế mạng trong việc giúp tổ chức thành công</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mục tiêu kỹ thuật bao gồm khả năng mở rộng, hiệu suất, bảo mật, khả năng quản lý, khả năng sử dụng, khả năng thích ứng và khả năng chi trả</a:t>
            </a:r>
          </a:p>
          <a:p>
            <a:pPr lvl="2">
              <a:lnSpc>
                <a:spcPct val="150000"/>
              </a:lnSpc>
              <a:defRPr/>
            </a:pPr>
            <a:endParaRPr kumimoji="0" lang="en-US"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56807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391400" cy="4806957"/>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 - Thiết kế </a:t>
            </a: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logic và vật lý</a:t>
            </a:r>
          </a:p>
          <a:p>
            <a:pPr xmlns:a="http://schemas.openxmlformats.org/drawingml/2006/main" marR="0" lvl="0" defTabSz="914400" rtl="0" eaLnBrk="1" fontAlgn="auto" latinLnBrk="0" hangingPunct="1">
              <a:lnSpc>
                <a:spcPct val="150000"/>
              </a:lnSpc>
              <a:spcBef>
                <a:spcPts val="0"/>
              </a:spcBef>
              <a:spcAft>
                <a:spcPts val="0"/>
              </a:spcAft>
              <a:buClrTx/>
              <a:buSzTx/>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xmlns:a="http://schemas.openxmlformats.org/drawingml/2006/main">
              <a:rPr kumimoji="0" lang="vi" sz="23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logic</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Cấu trúc liên kết</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Mô hình cho địa chỉ và đặt tên</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Giao thức chuyển mạch và định tuyến</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chiến lược bảo mật</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chiến lược quản lý mạng</a:t>
            </a:r>
          </a:p>
          <a:p>
            <a:pPr xmlns:a="http://schemas.openxmlformats.org/drawingml/2006/main" lvl="2">
              <a:lnSpc>
                <a:spcPct val="150000"/>
              </a:lnSpc>
              <a:defRPr/>
            </a:pPr>
            <a:r xmlns:a="http://schemas.openxmlformats.org/drawingml/2006/main">
              <a:rPr kumimoji="0" lang="vi" sz="23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vật lí</a:t>
            </a:r>
          </a:p>
          <a:p>
            <a:pPr xmlns:a="http://schemas.openxmlformats.org/drawingml/2006/main" marL="1257300" lvl="2" indent="-342900">
              <a:lnSpc>
                <a:spcPct val="150000"/>
              </a:lnSpc>
              <a:buFont typeface="Arial" panose="020B0604020202020204" pitchFamily="34" charset="0"/>
              <a:buChar char="•"/>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Công nghệ và thiết bị thực tế</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76823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4737707"/>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 - </a:t>
            </a: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Kế hoạch triển khai</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khuyến nghị để triển khai thiết kế mạng</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Lịch trình dự án - </a:t>
            </a:r>
            <a:r xmlns:a="http://schemas.openxmlformats.org/drawingml/2006/main">
              <a:rPr kumimoji="0" lang="vi"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Bao gồm bất kỳ ngày và giờ nào để cài đặt nhà cung cấp dịch vụ</a:t>
            </a:r>
            <a:endParaRPr xmlns:a="http://schemas.openxmlformats.org/drawingml/2006/main" kumimoji="0" lang="en-US"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Bất kỳ kế hoạch cho thuê ngoài</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Tập huấn</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Rủi ro</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Một kế hoạch dự phòng nếu việc triển khai không thành công</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Một kế hoạch để phát triển thiết kế khi các yêu cầu mới phát sinh</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40193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3214213"/>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 - </a:t>
            </a: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Phụ lục có thể có</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Bản đồ cấu trúc liên kết chi tiết</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Cấu hình thiết bị</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Địa chỉ và đặt tên chi tiết</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Kết quả kiểm tra thiết kế mạng</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liên lạc</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56636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371600" y="1498357"/>
            <a:ext cx="7772400" cy="3214213"/>
          </a:xfrm>
          <a:prstGeom prst="rect">
            <a:avLst/>
          </a:prstGeom>
          <a:noFill/>
        </p:spPr>
        <p:txBody>
          <a:bodyPr wrap="square" rtlCol="0">
            <a:spAutoFit/>
          </a:bodyPr>
          <a:lstStyle/>
          <a:p>
            <a:pPr xmlns:a="http://schemas.openxmlformats.org/drawingml/2006/main" marL="285750" marR="0" lvl="0" indent="-28575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Thiết kế mạng - </a:t>
            </a:r>
            <a:r xmlns:a="http://schemas.openxmlformats.org/drawingml/2006/main">
              <a:rPr kumimoji="0" lang="vi" sz="23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Phụ lục có thể có</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Định giá và các tùy chọn thanh toán</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Thông tin thêm về công ty trình bày thiết kế</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Báo cáo hàng năm, danh mục sản phẩm, thông cáo báo chí</a:t>
            </a:r>
          </a:p>
          <a:p>
            <a:pPr xmlns:a="http://schemas.openxmlformats.org/drawingml/2006/main" marL="342900" marR="0" lvl="0" indent="-34290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xmlns:a="http://schemas.openxmlformats.org/drawingml/2006/main">
              <a:rPr kumimoji="0" lang="vi" sz="23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Các điều khoản và điều kiện hợp đồng pháp lý</a:t>
            </a:r>
          </a:p>
        </p:txBody>
      </p:sp>
      <p:sp>
        <p:nvSpPr>
          <p:cNvPr id="4" name="TextBox 3">
            <a:extLst>
              <a:ext uri="{FF2B5EF4-FFF2-40B4-BE49-F238E27FC236}">
                <a16:creationId xmlns:a16="http://schemas.microsoft.com/office/drawing/2014/main" id="{05936866-C949-4A02-A27E-A3125AB0FE99}"/>
              </a:ext>
            </a:extLst>
          </p:cNvPr>
          <p:cNvSpPr txBox="1"/>
          <p:nvPr/>
        </p:nvSpPr>
        <p:spPr>
          <a:xfrm>
            <a:off x="1143000" y="1143000"/>
            <a:ext cx="7848600" cy="400110"/>
          </a:xfrm>
          <a:prstGeom prst="rect">
            <a:avLst/>
          </a:prstGeom>
          <a:noFill/>
        </p:spPr>
        <p:txBody>
          <a:bodyPr wrap="square" rtlCol="0">
            <a:spAutoFit/>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Verdana" panose="020B0604030504040204" pitchFamily="34" charset="0"/>
                <a:cs typeface="Times New Roman" panose="02020603050405020304" pitchFamily="18" charset="0"/>
              </a:rPr>
              <a:t>4. LẬP TÀI LIỆU</a:t>
            </a:r>
          </a:p>
        </p:txBody>
      </p:sp>
      <p:sp>
        <p:nvSpPr>
          <p:cNvPr id="6" name="Title 1">
            <a:extLst>
              <a:ext uri="{FF2B5EF4-FFF2-40B4-BE49-F238E27FC236}">
                <a16:creationId xmlns:a16="http://schemas.microsoft.com/office/drawing/2014/main" id="{9A916FE7-E0BB-43BE-B888-4368542481F0}"/>
              </a:ext>
            </a:extLst>
          </p:cNvPr>
          <p:cNvSpPr txBox="1">
            <a:spLocks/>
          </p:cNvSpPr>
          <p:nvPr/>
        </p:nvSpPr>
        <p:spPr>
          <a:xfrm>
            <a:off x="1143000" y="228600"/>
            <a:ext cx="5562600" cy="609600"/>
          </a:xfrm>
          <a:prstGeom prst="rect">
            <a:avLst/>
          </a:prstGeom>
        </p:spPr>
        <p:txBody>
          <a:bodyPr vert="horz" lIns="91440" tIns="45720" rIns="91440" bIns="45720" rtlCol="0" anchor="ctr">
            <a:normAutofit fontScale="92500" lnSpcReduction="20000"/>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marL="0" marR="0" lvl="0" indent="0" algn="ctr" defTabSz="914377" rtl="0" eaLnBrk="1" fontAlgn="auto" latinLnBrk="0" hangingPunct="1">
              <a:lnSpc>
                <a:spcPct val="100000"/>
              </a:lnSpc>
              <a:spcBef>
                <a:spcPct val="0"/>
              </a:spcBef>
              <a:spcAft>
                <a:spcPts val="0"/>
              </a:spcAft>
              <a:buClrTx/>
              <a:buSzTx/>
              <a:buFontTx/>
              <a:buNone/>
              <a:tabLst/>
              <a:defRPr/>
            </a:pPr>
            <a:r xmlns:a="http://schemas.openxmlformats.org/drawingml/2006/main">
              <a:rPr kumimoji="0" lang="vi"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CHƯƠNG V: THỰC HIỆN - KIỂM TRA - TỐI ƯU - LẬP VĂN BẢN</a:t>
            </a:r>
            <a:endParaRPr xmlns:a="http://schemas.openxmlformats.org/drawingml/2006/main"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15298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Bộ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môn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Mạng Máy tính và Tryền Thông</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Trường Đại học Nha Trang</a:t>
            </a: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6E5FF1-E36F-42CA-96F2-48C3BFDD69A2}"/>
              </a:ext>
            </a:extLst>
          </p:cNvPr>
          <p:cNvSpPr txBox="1"/>
          <p:nvPr/>
        </p:nvSpPr>
        <p:spPr>
          <a:xfrm>
            <a:off x="1612780" y="2076322"/>
            <a:ext cx="6629400" cy="446276"/>
          </a:xfrm>
          <a:prstGeom prst="rect">
            <a:avLst/>
          </a:prstGeom>
          <a:noFill/>
        </p:spPr>
        <p:txBody>
          <a:bodyPr wrap="square">
            <a:spAutoFit/>
          </a:bodyPr>
          <a:lstStyle/>
          <a:p>
            <a:endParaRPr lang="en-US" sz="23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1C59FCA-3E84-4AE5-A394-C03BE91A582B}"/>
              </a:ext>
            </a:extLst>
          </p:cNvPr>
          <p:cNvSpPr txBox="1"/>
          <p:nvPr/>
        </p:nvSpPr>
        <p:spPr>
          <a:xfrm>
            <a:off x="1088571" y="2096457"/>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86C3C26-2FAD-4698-B63F-A7F1291A1F6A}"/>
              </a:ext>
            </a:extLst>
          </p:cNvPr>
          <p:cNvSpPr txBox="1"/>
          <p:nvPr/>
        </p:nvSpPr>
        <p:spPr>
          <a:xfrm>
            <a:off x="1143000" y="1664891"/>
            <a:ext cx="7315200" cy="2923877"/>
          </a:xfrm>
          <a:prstGeom prst="rect">
            <a:avLst/>
          </a:prstGeom>
          <a:noFill/>
        </p:spPr>
        <p:txBody>
          <a:bodyPr wrap="square">
            <a:spAutoFit/>
          </a:bodyPr>
          <a:lstStyle/>
          <a:p>
            <a:r xmlns:a="http://schemas.openxmlformats.org/drawingml/2006/main">
              <a:rPr lang="vi" sz="2300">
                <a:solidFill>
                  <a:srgbClr val="231F20"/>
                </a:solidFill>
                <a:latin typeface="Times New Roman" panose="02020603050405020304" pitchFamily="18" charset="0"/>
                <a:cs typeface="Times New Roman" panose="02020603050405020304" pitchFamily="18" charset="0"/>
              </a:rPr>
              <a:t>V </a:t>
            </a:r>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iệc triển khai nên được chia nhỏ từng phần tách biệt và không triển khai một lúc.</a:t>
            </a:r>
          </a:p>
          <a:p>
            <a:endParaRPr lang="en-US" sz="2300">
              <a:solidFill>
                <a:srgbClr val="231F20"/>
              </a:solidFill>
              <a:latin typeface="Times New Roman" panose="02020603050405020304" pitchFamily="18" charset="0"/>
              <a:cs typeface="Times New Roman" panose="02020603050405020304" pitchFamily="18" charset="0"/>
            </a:endParaRPr>
          </a:p>
          <a:p>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This khai triển sẽ giúp:</a:t>
            </a:r>
          </a:p>
          <a:p>
            <a:r xmlns:a="http://schemas.openxmlformats.org/drawingml/2006/main">
              <a:rPr lang="vi" sz="2300">
                <a:solidFill>
                  <a:srgbClr val="231F20"/>
                </a:solidFill>
                <a:latin typeface="Times New Roman" panose="02020603050405020304" pitchFamily="18" charset="0"/>
                <a:cs typeface="Times New Roman" panose="02020603050405020304" pitchFamily="18" charset="0"/>
              </a:rPr>
              <a:t>- Giải quyết các lỗi trong trường hợp dễ dàng</a:t>
            </a:r>
          </a:p>
          <a:p>
            <a:r xmlns:a="http://schemas.openxmlformats.org/drawingml/2006/main">
              <a:rPr lang="vi" sz="2300" b="0" i="0">
                <a:solidFill>
                  <a:srgbClr val="231F20"/>
                </a:solidFill>
                <a:effectLst/>
                <a:latin typeface="Times New Roman" panose="02020603050405020304" pitchFamily="18" charset="0"/>
                <a:cs typeface="Times New Roman" panose="02020603050405020304" pitchFamily="18" charset="0"/>
              </a:rPr>
              <a:t>- Khai triển the time off</a:t>
            </a:r>
            <a:br xmlns:a="http://schemas.openxmlformats.org/drawingml/2006/main">
              <a:rPr lang="en-US" sz="2300" b="0" i="0">
                <a:solidFill>
                  <a:srgbClr val="231F20"/>
                </a:solidFill>
                <a:effectLst/>
                <a:latin typeface="Times New Roman" panose="02020603050405020304" pitchFamily="18" charset="0"/>
                <a:cs typeface="Times New Roman" panose="02020603050405020304" pitchFamily="18" charset="0"/>
              </a:rPr>
            </a:br>
            <a:br xmlns:a="http://schemas.openxmlformats.org/drawingml/2006/main">
              <a:rPr lang="en-US" sz="2300">
                <a:latin typeface="Times New Roman" panose="02020603050405020304" pitchFamily="18" charset="0"/>
                <a:cs typeface="Times New Roman" panose="02020603050405020304" pitchFamily="18" charset="0"/>
              </a:rPr>
            </a:br>
            <a:endParaRPr xmlns:a="http://schemas.openxmlformats.org/drawingml/2006/main" lang="en-US" sz="230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0D79660-903B-4B50-A577-409028CA4286}"/>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8" name="TextBox 7">
            <a:extLst>
              <a:ext uri="{FF2B5EF4-FFF2-40B4-BE49-F238E27FC236}">
                <a16:creationId xmlns:a16="http://schemas.microsoft.com/office/drawing/2014/main" id="{BDB1AF5E-3D48-4217-802C-A1BAB8E3814C}"/>
              </a:ext>
            </a:extLst>
          </p:cNvPr>
          <p:cNvSpPr txBox="1"/>
          <p:nvPr/>
        </p:nvSpPr>
        <p:spPr>
          <a:xfrm>
            <a:off x="1143001" y="1066800"/>
            <a:ext cx="2286000" cy="1815882"/>
          </a:xfrm>
          <a:prstGeom prst="rect">
            <a:avLst/>
          </a:prstGeom>
          <a:noFill/>
        </p:spPr>
        <p:txBody>
          <a:bodyPr wrap="square">
            <a:spAutoFit/>
          </a:bodyPr>
          <a:lstStyle/>
          <a:p>
            <a:r xmlns:a="http://schemas.openxmlformats.org/drawingml/2006/main">
              <a:rPr lang="vi" sz="2800" b="1">
                <a:latin typeface="Times New Roman" panose="02020603050405020304" pitchFamily="18" charset="0"/>
                <a:cs typeface="Times New Roman" panose="02020603050405020304" pitchFamily="18" charset="0"/>
              </a:rPr>
              <a:t>1. Thực hiện</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82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3DB46C4-9E98-473C-9A36-90DB6021BB57}"/>
              </a:ext>
            </a:extLst>
          </p:cNvPr>
          <p:cNvPicPr>
            <a:picLocks noChangeAspect="1"/>
          </p:cNvPicPr>
          <p:nvPr/>
        </p:nvPicPr>
        <p:blipFill>
          <a:blip r:embed="rId3"/>
          <a:stretch>
            <a:fillRect/>
          </a:stretch>
        </p:blipFill>
        <p:spPr>
          <a:xfrm>
            <a:off x="1268213" y="1836200"/>
            <a:ext cx="5894588" cy="4120093"/>
          </a:xfrm>
          <a:prstGeom prst="rect">
            <a:avLst/>
          </a:prstGeom>
        </p:spPr>
      </p:pic>
      <p:sp>
        <p:nvSpPr>
          <p:cNvPr id="2" name="Title 1">
            <a:extLst>
              <a:ext uri="{FF2B5EF4-FFF2-40B4-BE49-F238E27FC236}">
                <a16:creationId xmlns:a16="http://schemas.microsoft.com/office/drawing/2014/main" id="{61F2F4EA-EEED-412B-9515-D67B47F50CFA}"/>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6" name="TextBox 5">
            <a:extLst>
              <a:ext uri="{FF2B5EF4-FFF2-40B4-BE49-F238E27FC236}">
                <a16:creationId xmlns:a16="http://schemas.microsoft.com/office/drawing/2014/main" id="{FBF248B6-9F8A-4A52-AD27-ED2876A33CFD}"/>
              </a:ext>
            </a:extLst>
          </p:cNvPr>
          <p:cNvSpPr txBox="1"/>
          <p:nvPr/>
        </p:nvSpPr>
        <p:spPr>
          <a:xfrm>
            <a:off x="1143001" y="1066800"/>
            <a:ext cx="2286000" cy="1815882"/>
          </a:xfrm>
          <a:prstGeom prst="rect">
            <a:avLst/>
          </a:prstGeom>
          <a:noFill/>
        </p:spPr>
        <p:txBody>
          <a:bodyPr wrap="square">
            <a:spAutoFit/>
          </a:bodyPr>
          <a:lstStyle/>
          <a:p>
            <a:r xmlns:a="http://schemas.openxmlformats.org/drawingml/2006/main">
              <a:rPr lang="vi" sz="2800" b="1">
                <a:latin typeface="Times New Roman" panose="02020603050405020304" pitchFamily="18" charset="0"/>
                <a:cs typeface="Times New Roman" panose="02020603050405020304" pitchFamily="18" charset="0"/>
              </a:rPr>
              <a:t>1. Thực hiện</a:t>
            </a: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a:p>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6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BC0938-E08A-4731-90F6-07937D625280}"/>
              </a:ext>
            </a:extLst>
          </p:cNvPr>
          <p:cNvSpPr txBox="1"/>
          <p:nvPr/>
        </p:nvSpPr>
        <p:spPr>
          <a:xfrm>
            <a:off x="1164771" y="2700529"/>
            <a:ext cx="6760029" cy="800219"/>
          </a:xfrm>
          <a:prstGeom prst="rect">
            <a:avLst/>
          </a:prstGeom>
          <a:noFill/>
        </p:spPr>
        <p:txBody>
          <a:bodyPr wrap="square">
            <a:spAutoFit/>
          </a:bodyPr>
          <a:lstStyle/>
          <a:p>
            <a:pPr algn="just"/>
            <a:br>
              <a:rPr lang="en-US" sz="2300">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9AAEA0-DC5D-460F-9EEA-90ADA3F41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83386"/>
            <a:ext cx="7437249" cy="4455414"/>
          </a:xfrm>
          <a:prstGeom prst="rect">
            <a:avLst/>
          </a:prstGeom>
        </p:spPr>
      </p:pic>
      <p:sp>
        <p:nvSpPr>
          <p:cNvPr id="2" name="Title 1">
            <a:extLst>
              <a:ext uri="{FF2B5EF4-FFF2-40B4-BE49-F238E27FC236}">
                <a16:creationId xmlns:a16="http://schemas.microsoft.com/office/drawing/2014/main" id="{75169459-8B1F-473D-8002-ABE7163F77EA}"/>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Tree>
    <p:extLst>
      <p:ext uri="{BB962C8B-B14F-4D97-AF65-F5344CB8AC3E}">
        <p14:creationId xmlns:p14="http://schemas.microsoft.com/office/powerpoint/2010/main" val="13778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962FA2A-634E-41C5-BAD3-E083CDFA4C4E}"/>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
        <p:nvSpPr>
          <p:cNvPr id="11" name="TextBox 10">
            <a:extLst>
              <a:ext uri="{FF2B5EF4-FFF2-40B4-BE49-F238E27FC236}">
                <a16:creationId xmlns:a16="http://schemas.microsoft.com/office/drawing/2014/main" id="{3DBC0938-E08A-4731-90F6-07937D625280}"/>
              </a:ext>
            </a:extLst>
          </p:cNvPr>
          <p:cNvSpPr txBox="1"/>
          <p:nvPr/>
        </p:nvSpPr>
        <p:spPr>
          <a:xfrm>
            <a:off x="1763485" y="1901333"/>
            <a:ext cx="6150429" cy="1384995"/>
          </a:xfrm>
          <a:prstGeom prst="rect">
            <a:avLst/>
          </a:prstGeom>
          <a:noFill/>
        </p:spPr>
        <p:txBody>
          <a:bodyPr wrap="square">
            <a:spAutoFit/>
          </a:bodyPr>
          <a:lstStyle/>
          <a:p>
            <a:pPr xmlns:a="http://schemas.openxmlformats.org/drawingml/2006/main" algn="just"/>
            <a:br xmlns:a="http://schemas.openxmlformats.org/drawingml/2006/main">
              <a:rPr lang="en-US" sz="2800">
                <a:latin typeface="Times New Roman" panose="02020603050405020304" pitchFamily="18" charset="0"/>
                <a:cs typeface="Times New Roman" panose="02020603050405020304" pitchFamily="18" charset="0"/>
              </a:rPr>
            </a:br>
            <a:r xmlns:a="http://schemas.openxmlformats.org/drawingml/2006/main">
              <a:rPr lang="vi" sz="2800">
                <a:latin typeface="Times New Roman" panose="02020603050405020304" pitchFamily="18" charset="0"/>
                <a:cs typeface="Times New Roman" panose="02020603050405020304" pitchFamily="18" charset="0"/>
              </a:rPr>
              <a:t>Tại sao chúng ta phải kiểm tra trước khi đưa vào vận hành?</a:t>
            </a:r>
          </a:p>
        </p:txBody>
      </p:sp>
      <p:sp>
        <p:nvSpPr>
          <p:cNvPr id="2" name="Title 1">
            <a:extLst>
              <a:ext uri="{FF2B5EF4-FFF2-40B4-BE49-F238E27FC236}">
                <a16:creationId xmlns:a16="http://schemas.microsoft.com/office/drawing/2014/main" id="{1B2BE4E6-005F-4EA8-AA44-123A443403A5}"/>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Tree>
    <p:extLst>
      <p:ext uri="{BB962C8B-B14F-4D97-AF65-F5344CB8AC3E}">
        <p14:creationId xmlns:p14="http://schemas.microsoft.com/office/powerpoint/2010/main" val="143617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56745-03EF-407D-9BA6-2FBB127230A8}"/>
              </a:ext>
            </a:extLst>
          </p:cNvPr>
          <p:cNvSpPr txBox="1"/>
          <p:nvPr/>
        </p:nvSpPr>
        <p:spPr>
          <a:xfrm>
            <a:off x="1447801" y="1981200"/>
            <a:ext cx="6477000" cy="4162678"/>
          </a:xfrm>
          <a:prstGeom prst="rect">
            <a:avLst/>
          </a:prstGeom>
          <a:noFill/>
        </p:spPr>
        <p:txBody>
          <a:bodyPr wrap="square" rtlCol="0">
            <a:spAutoFit/>
          </a:bodyPr>
          <a:lstStyle/>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Đáp ứng các yêu cầu của ban đầu doanh nghiệp và các yêu cầu về công nghệ</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LAN, WAN, Thiết bị có yêu cầu trả lời</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Service</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Kết nối, Cổ chai</a:t>
            </a:r>
          </a:p>
          <a:p>
            <a:pPr xmlns:a="http://schemas.openxmlformats.org/drawingml/2006/main" marL="285750" indent="-285750">
              <a:lnSpc>
                <a:spcPct val="150000"/>
              </a:lnSpc>
              <a:buFont typeface="Wingdings" panose="05000000000000000000" pitchFamily="2" charset="2"/>
              <a:buChar char="q"/>
            </a:pPr>
            <a:r xmlns:a="http://schemas.openxmlformats.org/drawingml/2006/main">
              <a:rPr lang="vi" sz="2300">
                <a:latin typeface="Times New Roman" panose="02020603050405020304" pitchFamily="18" charset="0"/>
                <a:cs typeface="Times New Roman" panose="02020603050405020304" pitchFamily="18" charset="0"/>
              </a:rPr>
              <a:t>Sự cần thiết của các tối ưu của hệ thống</a:t>
            </a:r>
          </a:p>
          <a:p>
            <a:pPr marL="285750" indent="-285750">
              <a:lnSpc>
                <a:spcPct val="150000"/>
              </a:lnSpc>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F03E8F2-3F4E-4A8F-A67D-AD8F03312D68}"/>
              </a:ext>
            </a:extLst>
          </p:cNvPr>
          <p:cNvSpPr txBox="1">
            <a:spLocks/>
          </p:cNvSpPr>
          <p:nvPr/>
        </p:nvSpPr>
        <p:spPr>
          <a:xfrm>
            <a:off x="1143000" y="228600"/>
            <a:ext cx="7391400" cy="609600"/>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pPr xmlns:a="http://schemas.openxmlformats.org/drawingml/2006/main" algn="l">
              <a:lnSpc>
                <a:spcPct val="120000"/>
              </a:lnSpc>
            </a:pPr>
            <a:r xmlns:a="http://schemas.openxmlformats.org/drawingml/2006/main">
              <a:rPr lang="vi" sz="2000" b="1">
                <a:latin typeface="Times New Roman" panose="02020603050405020304" pitchFamily="18" charset="0"/>
                <a:cs typeface="Times New Roman" panose="02020603050405020304" pitchFamily="18" charset="0"/>
              </a:rPr>
              <a:t>CHƯƠNG V: THỰC HIỆN - KIỂM TRA - TỐI ƯU - LẬP VĂN BẢN</a:t>
            </a:r>
          </a:p>
        </p:txBody>
      </p:sp>
      <p:sp>
        <p:nvSpPr>
          <p:cNvPr id="5" name="TextBox 4">
            <a:extLst>
              <a:ext uri="{FF2B5EF4-FFF2-40B4-BE49-F238E27FC236}">
                <a16:creationId xmlns:a16="http://schemas.microsoft.com/office/drawing/2014/main" id="{EB9D7AC3-D3EB-400D-9E5E-DE5F433A5406}"/>
              </a:ext>
            </a:extLst>
          </p:cNvPr>
          <p:cNvSpPr txBox="1"/>
          <p:nvPr/>
        </p:nvSpPr>
        <p:spPr>
          <a:xfrm>
            <a:off x="1204686" y="1143000"/>
            <a:ext cx="7848600" cy="523220"/>
          </a:xfrm>
          <a:prstGeom prst="rect">
            <a:avLst/>
          </a:prstGeom>
          <a:noFill/>
        </p:spPr>
        <p:txBody>
          <a:bodyPr wrap="square" rtlCol="0">
            <a:spAutoFit/>
          </a:bodyPr>
          <a:lstStyle/>
          <a:p>
            <a:r xmlns:a="http://schemas.openxmlformats.org/drawingml/2006/main">
              <a:rPr lang="vi" sz="2800" b="1">
                <a:latin typeface="Times New Roman" panose="02020603050405020304" pitchFamily="18" charset="0"/>
                <a:ea typeface="Verdana" panose="020B0604030504040204" pitchFamily="34" charset="0"/>
                <a:cs typeface="Times New Roman" panose="02020603050405020304" pitchFamily="18" charset="0"/>
              </a:rPr>
              <a:t>2. Thử nghiệm</a:t>
            </a:r>
          </a:p>
        </p:txBody>
      </p:sp>
    </p:spTree>
    <p:extLst>
      <p:ext uri="{BB962C8B-B14F-4D97-AF65-F5344CB8AC3E}">
        <p14:creationId xmlns:p14="http://schemas.microsoft.com/office/powerpoint/2010/main" val="641459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V IMPLEMENT AND TESTING (1)&amp;quot;&quot;/&gt;&lt;property id=&quot;20307&quot; value=&quot;258&quot;/&gt;&lt;/object&gt;&lt;object type=&quot;3&quot; unique_id=&quot;24824&quot;&gt;&lt;property id=&quot;20148&quot; value=&quot;5&quot;/&gt;&lt;property id=&quot;20300&quot; value=&quot;Slide 49&quot;/&gt;&lt;property id=&quot;20307&quot; value=&quot;332&quot;/&gt;&lt;/object&gt;&lt;object type=&quot;3&quot; unique_id=&quot;31848&quot;&gt;&lt;property id=&quot;20148&quot; value=&quot;5&quot;/&gt;&lt;property id=&quot;20300&quot; value=&quot;Slide 3&quot;/&gt;&lt;property id=&quot;20307&quot; value=&quot;432&quot;/&gt;&lt;/object&gt;&lt;object type=&quot;3&quot; unique_id=&quot;38613&quot;&gt;&lt;property id=&quot;20148&quot; value=&quot;5&quot;/&gt;&lt;property id=&quot;20300&quot; value=&quot;Slide 4&quot;/&gt;&lt;property id=&quot;20307&quot; value=&quot;443&quot;/&gt;&lt;/object&gt;&lt;object type=&quot;3&quot; unique_id=&quot;38615&quot;&gt;&lt;property id=&quot;20148&quot; value=&quot;5&quot;/&gt;&lt;property id=&quot;20300&quot; value=&quot;Slide 6&quot;/&gt;&lt;property id=&quot;20307&quot; value=&quot;445&quot;/&gt;&lt;/object&gt;&lt;object type=&quot;3&quot; unique_id=&quot;42119&quot;&gt;&lt;property id=&quot;20148&quot; value=&quot;5&quot;/&gt;&lt;property id=&quot;20300&quot; value=&quot;Slide 5&quot;/&gt;&lt;property id=&quot;20307&quot; value=&quot;446&quot;/&gt;&lt;/object&gt;&lt;object type=&quot;3&quot; unique_id=&quot;42228&quot;&gt;&lt;property id=&quot;20148&quot; value=&quot;5&quot;/&gt;&lt;property id=&quot;20300&quot; value=&quot;Slide 7&quot;/&gt;&lt;property id=&quot;20307&quot; value=&quot;447&quot;/&gt;&lt;/object&gt;&lt;object type=&quot;3&quot; unique_id=&quot;42229&quot;&gt;&lt;property id=&quot;20148&quot; value=&quot;5&quot;/&gt;&lt;property id=&quot;20300&quot; value=&quot;Slide 8&quot;/&gt;&lt;property id=&quot;20307&quot; value=&quot;448&quot;/&gt;&lt;/object&gt;&lt;object type=&quot;3&quot; unique_id=&quot;42230&quot;&gt;&lt;property id=&quot;20148&quot; value=&quot;5&quot;/&gt;&lt;property id=&quot;20300&quot; value=&quot;Slide 10&quot;/&gt;&lt;property id=&quot;20307&quot; value=&quot;451&quot;/&gt;&lt;/object&gt;&lt;object type=&quot;3&quot; unique_id=&quot;42231&quot;&gt;&lt;property id=&quot;20148&quot; value=&quot;5&quot;/&gt;&lt;property id=&quot;20300&quot; value=&quot;Slide 11&quot;/&gt;&lt;property id=&quot;20307&quot; value=&quot;449&quot;/&gt;&lt;/object&gt;&lt;object type=&quot;3&quot; unique_id=&quot;42331&quot;&gt;&lt;property id=&quot;20148&quot; value=&quot;5&quot;/&gt;&lt;property id=&quot;20300&quot; value=&quot;Slide 9&quot;/&gt;&lt;property id=&quot;20307&quot; value=&quot;452&quot;/&gt;&lt;/object&gt;&lt;object type=&quot;3&quot; unique_id=&quot;42333&quot;&gt;&lt;property id=&quot;20148&quot; value=&quot;5&quot;/&gt;&lt;property id=&quot;20300&quot; value=&quot;Slide 16&quot;/&gt;&lt;property id=&quot;20307&quot; value=&quot;455&quot;/&gt;&lt;/object&gt;&lt;object type=&quot;3&quot; unique_id=&quot;42334&quot;&gt;&lt;property id=&quot;20148&quot; value=&quot;5&quot;/&gt;&lt;property id=&quot;20300&quot; value=&quot;Slide 15&quot;/&gt;&lt;property id=&quot;20307&quot; value=&quot;454&quot;/&gt;&lt;/object&gt;&lt;object type=&quot;3&quot; unique_id=&quot;42436&quot;&gt;&lt;property id=&quot;20148&quot; value=&quot;5&quot;/&gt;&lt;property id=&quot;20300&quot; value=&quot;Slide 13&quot;/&gt;&lt;property id=&quot;20307&quot; value=&quot;456&quot;/&gt;&lt;/object&gt;&lt;object type=&quot;3&quot; unique_id=&quot;42437&quot;&gt;&lt;property id=&quot;20148&quot; value=&quot;5&quot;/&gt;&lt;property id=&quot;20300&quot; value=&quot;Slide 14&quot;/&gt;&lt;property id=&quot;20307&quot; value=&quot;457&quot;/&gt;&lt;/object&gt;&lt;object type=&quot;3&quot; unique_id=&quot;42438&quot;&gt;&lt;property id=&quot;20148&quot; value=&quot;5&quot;/&gt;&lt;property id=&quot;20300&quot; value=&quot;Slide 17&quot;/&gt;&lt;property id=&quot;20307&quot; value=&quot;453&quot;/&gt;&lt;/object&gt;&lt;object type=&quot;3&quot; unique_id=&quot;42439&quot;&gt;&lt;property id=&quot;20148&quot; value=&quot;5&quot;/&gt;&lt;property id=&quot;20300&quot; value=&quot;Slide 18&quot;/&gt;&lt;property id=&quot;20307&quot; value=&quot;458&quot;/&gt;&lt;/object&gt;&lt;object type=&quot;3&quot; unique_id=&quot;42740&quot;&gt;&lt;property id=&quot;20148&quot; value=&quot;5&quot;/&gt;&lt;property id=&quot;20300&quot; value=&quot;Slide 12&quot;/&gt;&lt;property id=&quot;20307&quot; value=&quot;459&quot;/&gt;&lt;/object&gt;&lt;object type=&quot;3&quot; unique_id=&quot;42741&quot;&gt;&lt;property id=&quot;20148&quot; value=&quot;5&quot;/&gt;&lt;property id=&quot;20300&quot; value=&quot;Slide 19&quot;/&gt;&lt;property id=&quot;20307&quot; value=&quot;461&quot;/&gt;&lt;/object&gt;&lt;object type=&quot;3&quot; unique_id=&quot;42742&quot;&gt;&lt;property id=&quot;20148&quot; value=&quot;5&quot;/&gt;&lt;property id=&quot;20300&quot; value=&quot;Slide 20&quot;/&gt;&lt;property id=&quot;20307&quot; value=&quot;462&quot;/&gt;&lt;/object&gt;&lt;object type=&quot;3&quot; unique_id=&quot;42743&quot;&gt;&lt;property id=&quot;20148&quot; value=&quot;5&quot;/&gt;&lt;property id=&quot;20300&quot; value=&quot;Slide 21&quot;/&gt;&lt;property id=&quot;20307&quot; value=&quot;463&quot;/&gt;&lt;/object&gt;&lt;object type=&quot;3&quot; unique_id=&quot;42744&quot;&gt;&lt;property id=&quot;20148&quot; value=&quot;5&quot;/&gt;&lt;property id=&quot;20300&quot; value=&quot;Slide 22&quot;/&gt;&lt;property id=&quot;20307&quot; value=&quot;464&quot;/&gt;&lt;/object&gt;&lt;object type=&quot;3&quot; unique_id=&quot;42995&quot;&gt;&lt;property id=&quot;20148&quot; value=&quot;5&quot;/&gt;&lt;property id=&quot;20300&quot; value=&quot;Slide 23&quot;/&gt;&lt;property id=&quot;20307&quot; value=&quot;466&quot;/&gt;&lt;/object&gt;&lt;object type=&quot;3&quot; unique_id=&quot;42997&quot;&gt;&lt;property id=&quot;20148&quot; value=&quot;5&quot;/&gt;&lt;property id=&quot;20300&quot; value=&quot;Slide 24&quot;/&gt;&lt;property id=&quot;20307&quot; value=&quot;469&quot;/&gt;&lt;/object&gt;&lt;object type=&quot;3&quot; unique_id=&quot;42998&quot;&gt;&lt;property id=&quot;20148&quot; value=&quot;5&quot;/&gt;&lt;property id=&quot;20300&quot; value=&quot;Slide 25&quot;/&gt;&lt;property id=&quot;20307&quot; value=&quot;467&quot;/&gt;&lt;/object&gt;&lt;object type=&quot;3&quot; unique_id=&quot;42999&quot;&gt;&lt;property id=&quot;20148&quot; value=&quot;5&quot;/&gt;&lt;property id=&quot;20300&quot; value=&quot;Slide 26&quot;/&gt;&lt;property id=&quot;20307&quot; value=&quot;470&quot;/&gt;&lt;/object&gt;&lt;object type=&quot;3&quot; unique_id=&quot;43000&quot;&gt;&lt;property id=&quot;20148&quot; value=&quot;5&quot;/&gt;&lt;property id=&quot;20300&quot; value=&quot;Slide 27&quot;/&gt;&lt;property id=&quot;20307&quot; value=&quot;471&quot;/&gt;&lt;/object&gt;&lt;object type=&quot;3&quot; unique_id=&quot;43001&quot;&gt;&lt;property id=&quot;20148&quot; value=&quot;5&quot;/&gt;&lt;property id=&quot;20300&quot; value=&quot;Slide 28&quot;/&gt;&lt;property id=&quot;20307&quot; value=&quot;472&quot;/&gt;&lt;/object&gt;&lt;object type=&quot;3&quot; unique_id=&quot;43098&quot;&gt;&lt;property id=&quot;20148&quot; value=&quot;5&quot;/&gt;&lt;property id=&quot;20300&quot; value=&quot;Slide 29&quot;/&gt;&lt;property id=&quot;20307&quot; value=&quot;473&quot;/&gt;&lt;/object&gt;&lt;object type=&quot;3&quot; unique_id=&quot;43940&quot;&gt;&lt;property id=&quot;20148&quot; value=&quot;5&quot;/&gt;&lt;property id=&quot;20300&quot; value=&quot;Slide 30&quot;/&gt;&lt;property id=&quot;20307&quot; value=&quot;474&quot;/&gt;&lt;/object&gt;&lt;object type=&quot;3&quot; unique_id=&quot;43941&quot;&gt;&lt;property id=&quot;20148&quot; value=&quot;5&quot;/&gt;&lt;property id=&quot;20300&quot; value=&quot;Slide 31&quot;/&gt;&lt;property id=&quot;20307&quot; value=&quot;475&quot;/&gt;&lt;/object&gt;&lt;object type=&quot;3&quot; unique_id=&quot;43942&quot;&gt;&lt;property id=&quot;20148&quot; value=&quot;5&quot;/&gt;&lt;property id=&quot;20300&quot; value=&quot;Slide 32&quot;/&gt;&lt;property id=&quot;20307&quot; value=&quot;476&quot;/&gt;&lt;/object&gt;&lt;object type=&quot;3&quot; unique_id=&quot;43943&quot;&gt;&lt;property id=&quot;20148&quot; value=&quot;5&quot;/&gt;&lt;property id=&quot;20300&quot; value=&quot;Slide 33&quot;/&gt;&lt;property id=&quot;20307&quot; value=&quot;477&quot;/&gt;&lt;/object&gt;&lt;object type=&quot;3&quot; unique_id=&quot;44292&quot;&gt;&lt;property id=&quot;20148&quot; value=&quot;5&quot;/&gt;&lt;property id=&quot;20300&quot; value=&quot;Slide 34&quot;/&gt;&lt;property id=&quot;20307&quot; value=&quot;478&quot;/&gt;&lt;/object&gt;&lt;object type=&quot;3&quot; unique_id=&quot;44293&quot;&gt;&lt;property id=&quot;20148&quot; value=&quot;5&quot;/&gt;&lt;property id=&quot;20300&quot; value=&quot;Slide 35&quot;/&gt;&lt;property id=&quot;20307&quot; value=&quot;479&quot;/&gt;&lt;/object&gt;&lt;object type=&quot;3&quot; unique_id=&quot;44294&quot;&gt;&lt;property id=&quot;20148&quot; value=&quot;5&quot;/&gt;&lt;property id=&quot;20300&quot; value=&quot;Slide 36&quot;/&gt;&lt;property id=&quot;20307&quot; value=&quot;484&quot;/&gt;&lt;/object&gt;&lt;object type=&quot;3&quot; unique_id=&quot;44686&quot;&gt;&lt;property id=&quot;20148&quot; value=&quot;5&quot;/&gt;&lt;property id=&quot;20300&quot; value=&quot;Slide 37&quot;/&gt;&lt;property id=&quot;20307&quot; value=&quot;485&quot;/&gt;&lt;/object&gt;&lt;object type=&quot;3&quot; unique_id=&quot;44687&quot;&gt;&lt;property id=&quot;20148&quot; value=&quot;5&quot;/&gt;&lt;property id=&quot;20300&quot; value=&quot;Slide 38&quot;/&gt;&lt;property id=&quot;20307&quot; value=&quot;486&quot;/&gt;&lt;/object&gt;&lt;object type=&quot;3&quot; unique_id=&quot;44688&quot;&gt;&lt;property id=&quot;20148&quot; value=&quot;5&quot;/&gt;&lt;property id=&quot;20300&quot; value=&quot;Slide 39&quot;/&gt;&lt;property id=&quot;20307&quot; value=&quot;487&quot;/&gt;&lt;/object&gt;&lt;object type=&quot;3&quot; unique_id=&quot;44689&quot;&gt;&lt;property id=&quot;20148&quot; value=&quot;5&quot;/&gt;&lt;property id=&quot;20300&quot; value=&quot;Slide 40&quot;/&gt;&lt;property id=&quot;20307&quot; value=&quot;488&quot;/&gt;&lt;/object&gt;&lt;object type=&quot;3&quot; unique_id=&quot;45081&quot;&gt;&lt;property id=&quot;20148&quot; value=&quot;5&quot;/&gt;&lt;property id=&quot;20300&quot; value=&quot;Slide 41&quot;/&gt;&lt;property id=&quot;20307&quot; value=&quot;489&quot;/&gt;&lt;/object&gt;&lt;object type=&quot;3&quot; unique_id=&quot;45082&quot;&gt;&lt;property id=&quot;20148&quot; value=&quot;5&quot;/&gt;&lt;property id=&quot;20300&quot; value=&quot;Slide 42&quot;/&gt;&lt;property id=&quot;20307&quot; value=&quot;491&quot;/&gt;&lt;/object&gt;&lt;object type=&quot;3&quot; unique_id=&quot;45083&quot;&gt;&lt;property id=&quot;20148&quot; value=&quot;5&quot;/&gt;&lt;property id=&quot;20300&quot; value=&quot;Slide 43&quot;/&gt;&lt;property id=&quot;20307&quot; value=&quot;492&quot;/&gt;&lt;/object&gt;&lt;object type=&quot;3&quot; unique_id=&quot;45084&quot;&gt;&lt;property id=&quot;20148&quot; value=&quot;5&quot;/&gt;&lt;property id=&quot;20300&quot; value=&quot;Slide 44&quot;/&gt;&lt;property id=&quot;20307&quot; value=&quot;493&quot;/&gt;&lt;/object&gt;&lt;object type=&quot;3&quot; unique_id=&quot;45085&quot;&gt;&lt;property id=&quot;20148&quot; value=&quot;5&quot;/&gt;&lt;property id=&quot;20300&quot; value=&quot;Slide 45&quot;/&gt;&lt;property id=&quot;20307&quot; value=&quot;494&quot;/&gt;&lt;/object&gt;&lt;object type=&quot;3&quot; unique_id=&quot;45086&quot;&gt;&lt;property id=&quot;20148&quot; value=&quot;5&quot;/&gt;&lt;property id=&quot;20300&quot; value=&quot;Slide 46&quot;/&gt;&lt;property id=&quot;20307&quot; value=&quot;495&quot;/&gt;&lt;/object&gt;&lt;object type=&quot;3&quot; unique_id=&quot;45283&quot;&gt;&lt;property id=&quot;20148&quot; value=&quot;5&quot;/&gt;&lt;property id=&quot;20300&quot; value=&quot;Slide 47&quot;/&gt;&lt;property id=&quot;20307&quot; value=&quot;497&quot;/&gt;&lt;/object&gt;&lt;object type=&quot;3&quot; unique_id=&quot;45284&quot;&gt;&lt;property id=&quot;20148&quot; value=&quot;5&quot;/&gt;&lt;property id=&quot;20300&quot; value=&quot;Slide 48&quot;/&gt;&lt;property id=&quot;20307&quot; value=&quot;496&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3204</TotalTime>
  <Words>2207</Words>
  <Application>Microsoft Office PowerPoint</Application>
  <PresentationFormat>On-screen Show (4:3)</PresentationFormat>
  <Paragraphs>300</Paragraphs>
  <Slides>49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Office Theme</vt:lpstr>
      <vt:lpstr>GENERAL NETWORK DESIGN</vt:lpstr>
      <vt:lpstr>CHAPTER V IMPLEMENT AND TESTING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246</cp:revision>
  <dcterms:created xsi:type="dcterms:W3CDTF">2016-06-06T04:40:13Z</dcterms:created>
  <dcterms:modified xsi:type="dcterms:W3CDTF">2021-02-21T12:25:08Z</dcterms:modified>
</cp:coreProperties>
</file>