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256" r:id="rId2"/>
    <p:sldId id="283" r:id="rId3"/>
    <p:sldId id="257" r:id="rId4"/>
    <p:sldId id="284" r:id="rId5"/>
    <p:sldId id="258" r:id="rId6"/>
    <p:sldId id="293" r:id="rId7"/>
    <p:sldId id="291" r:id="rId8"/>
    <p:sldId id="292" r:id="rId9"/>
    <p:sldId id="290" r:id="rId10"/>
    <p:sldId id="260" r:id="rId11"/>
    <p:sldId id="261" r:id="rId12"/>
    <p:sldId id="262" r:id="rId13"/>
    <p:sldId id="263" r:id="rId14"/>
    <p:sldId id="285" r:id="rId15"/>
    <p:sldId id="286" r:id="rId16"/>
    <p:sldId id="264" r:id="rId17"/>
    <p:sldId id="287" r:id="rId18"/>
    <p:sldId id="265" r:id="rId19"/>
    <p:sldId id="288" r:id="rId20"/>
    <p:sldId id="266" r:id="rId21"/>
    <p:sldId id="289" r:id="rId22"/>
    <p:sldId id="267" r:id="rId23"/>
    <p:sldId id="268" r:id="rId24"/>
    <p:sldId id="295" r:id="rId25"/>
    <p:sldId id="269" r:id="rId26"/>
    <p:sldId id="270" r:id="rId27"/>
    <p:sldId id="296" r:id="rId28"/>
    <p:sldId id="271" r:id="rId29"/>
    <p:sldId id="272" r:id="rId30"/>
    <p:sldId id="273" r:id="rId31"/>
    <p:sldId id="274" r:id="rId32"/>
    <p:sldId id="275" r:id="rId33"/>
    <p:sldId id="276" r:id="rId34"/>
    <p:sldId id="277" r:id="rId35"/>
    <p:sldId id="278" r:id="rId36"/>
    <p:sldId id="279" r:id="rId37"/>
    <p:sldId id="294" r:id="rId38"/>
    <p:sldId id="280" r:id="rId39"/>
    <p:sldId id="281" r:id="rId40"/>
    <p:sldId id="282" r:id="rId41"/>
  </p:sldIdLst>
  <p:sldSz cx="9144000" cy="6858000" type="screen4x3"/>
  <p:notesSz cx="6934200" cy="9283700"/>
  <p:defaultTextStyle>
    <a:defPPr>
      <a:defRPr lang="vi"/>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77" d="100"/>
          <a:sy n="77" d="100"/>
        </p:scale>
        <p:origin x="76" y="49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934200" cy="92837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1" name="Rectangle 2"/>
          <p:cNvSpPr>
            <a:spLocks noGrp="1" noRot="1" noChangeAspect="1" noChangeArrowheads="1"/>
          </p:cNvSpPr>
          <p:nvPr>
            <p:ph type="sldImg"/>
          </p:nvPr>
        </p:nvSpPr>
        <p:spPr bwMode="auto">
          <a:xfrm>
            <a:off x="1146175" y="696913"/>
            <a:ext cx="4640263" cy="3479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p:cNvSpPr>
            <a:spLocks noGrp="1" noChangeArrowheads="1"/>
          </p:cNvSpPr>
          <p:nvPr>
            <p:ph type="body"/>
          </p:nvPr>
        </p:nvSpPr>
        <p:spPr bwMode="auto">
          <a:xfrm>
            <a:off x="923925" y="4410075"/>
            <a:ext cx="5084763"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20" tIns="46440" rIns="92520" bIns="46440" numCol="1" anchor="t" anchorCtr="0" compatLnSpc="1">
            <a:prstTxWarp prst="textNoShape">
              <a:avLst/>
            </a:prstTxWarp>
          </a:bodyPr>
          <a:lstStyle/>
          <a:p>
            <a:pPr lvl="0"/>
            <a:endParaRPr lang="en-US" altLang="en-US" noProof="0" smtClean="0"/>
          </a:p>
        </p:txBody>
      </p:sp>
      <p:sp>
        <p:nvSpPr>
          <p:cNvPr id="2052" name="Text Box 4"/>
          <p:cNvSpPr txBox="1">
            <a:spLocks noChangeArrowheads="1"/>
          </p:cNvSpPr>
          <p:nvPr/>
        </p:nvSpPr>
        <p:spPr bwMode="auto">
          <a:xfrm>
            <a:off x="5746750" y="8991600"/>
            <a:ext cx="11493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vi" altLang="en-US" sz="1200" dirty="0" smtClean="0"/>
              <a:t>Trang</a:t>
            </a:r>
            <a:fld id="{FB37AEF7-7EE9-4424-958F-02BD56DE036E}" type="slidenum">
              <a:rPr lang="en-US" altLang="en-US" sz="1200" smtClean="0"/>
              <a:pPr>
                <a:buSzPct val="100000"/>
                <a:defRPr/>
              </a:pPr>
              <a:t>‹#›</a:t>
            </a:fld>
            <a:endParaRPr lang="en-US" altLang="en-US" sz="1200" dirty="0" smtClean="0"/>
          </a:p>
        </p:txBody>
      </p:sp>
      <p:sp>
        <p:nvSpPr>
          <p:cNvPr id="2053" name="Text Box 5"/>
          <p:cNvSpPr txBox="1">
            <a:spLocks noChangeArrowheads="1"/>
          </p:cNvSpPr>
          <p:nvPr/>
        </p:nvSpPr>
        <p:spPr bwMode="auto">
          <a:xfrm>
            <a:off x="6350" y="8991600"/>
            <a:ext cx="34480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vi" altLang="en-US" sz="1200" dirty="0" smtClean="0"/>
              <a:t>Bản quyền 2004 Cisco Press &amp; Priscilla Oppenheimer</a:t>
            </a:r>
          </a:p>
        </p:txBody>
      </p:sp>
      <p:sp>
        <p:nvSpPr>
          <p:cNvPr id="2054" name="Text Box 6"/>
          <p:cNvSpPr txBox="1">
            <a:spLocks noChangeArrowheads="1"/>
          </p:cNvSpPr>
          <p:nvPr/>
        </p:nvSpPr>
        <p:spPr bwMode="auto">
          <a:xfrm>
            <a:off x="1588" y="23813"/>
            <a:ext cx="65738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SzPct val="100000"/>
              <a:defRPr/>
            </a:pPr>
            <a:r>
              <a:rPr lang="vi" altLang="en-US" sz="1600" dirty="0" smtClean="0"/>
              <a:t>Thiết kế mạng từ trên xuống, Ch. 1: Phân tích các mục tiêu và ràng buộc kinh doanh</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Khả năng phục hồi có nghĩa là mức độ căng thẳng mà mạng có thể xử lý và tốc độ mạng có thể phục hồi sau các sự cố, bao gồm vi phạm bảo mật, thảm họa tự nhiên và phi tự nhiên, lỗi của con người và các lỗi phần mềm hoặc phần cứng thảm khốc.</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Một số chuyên gia, bao gồm cả Howard Berkowitz, không thích từ “khả năng phục hồi” vì nó nghe giống như một sợi dây cao su bị kéo căng hoặc một tấm bạt lò xo. Như Berkowitz đã nói trong cuốn sách xuất sắc của mình, </a:t>
            </a:r>
            <a:r>
              <a:rPr lang="vi" altLang="en-US" u="sng" smtClean="0">
                <a:ea typeface="ＭＳ Ｐゴシック" panose="020B0600070205080204" pitchFamily="34" charset="-128"/>
              </a:rPr>
              <a:t>Hướng dẫn sống sót qua mạng WAN </a:t>
            </a:r>
            <a:r>
              <a:rPr lang="vi" altLang="en-US" smtClean="0">
                <a:ea typeface="ＭＳ Ｐゴシック" panose="020B0600070205080204" pitchFamily="34" charset="-128"/>
              </a:rPr>
              <a:t>(Wiley 2001), “Tôi tránh thiết kế các mạng trải dài quá xa, bật lên và xuống hoặc dao động giữa trạng thái bình thường và dự phòng.”</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Vì vậy, anh ấy thích "khả năng chịu lỗi", nhưng anh ấy chỉ ra rằng nó không có nghĩa là "miễn nhiễm với bất kỳ mối đe dọa có thể tưởng tượng được." Berkowitz nói rằng, “Một lượng thuốc nổ đủ có thể vượt qua khả năng chịu đựng của bất kỳ mạng nào”.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Cộng đồng người dùng, kho dữ liệu, giao thức, kiến trúc và hiệu suất hiện tại sẽ được thảo luận trong vài chương tới. Chương này tập trung vào các nhu cầu kinh doanh và các ứng dụng, đây nên là lĩnh vực nghiên cứu đầu tiên trong một dự án thiết kế mạng từ trên xuống. Tuy nhiên, thiết kế mạng là lặp đi lặp lại, vì vậy nhiều chủ đề được đề cập đến nhiều lần khi nhà thiết kế thu thập thông tin chi tiết hơn và tiến hành lập kế hoạch chính xác hơn. Vì vậy, hiểu biết chung về quy mô và vị trí của cộng đồng người dùng, chẳng hạn, có thể phù hợp ở giai đoạn này của dự án thiết kế, nhưng cộng đồng người dùng nên được điều tra lại khi mô tả đặc điểm lưu lượng mạng.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1146175" y="696913"/>
            <a:ext cx="4641850"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Text Box 2"/>
          <p:cNvSpPr>
            <a:spLocks noGrp="1" noChangeArrowheads="1"/>
          </p:cNvSpPr>
          <p:nvPr>
            <p:ph type="body" idx="1"/>
          </p:nvPr>
        </p:nvSpPr>
        <p:spPr>
          <a:xfrm>
            <a:off x="923925" y="4410075"/>
            <a:ext cx="5086350" cy="4176713"/>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vi" altLang="en-US" smtClean="0">
                <a:ea typeface="ＭＳ Ｐゴシック" panose="020B0600070205080204" pitchFamily="34" charset="-128"/>
              </a:rPr>
              <a:t>Lớp 8 của mô hình OSI bao gồm chính trị văn phòng, ngân sách, đào tạo và các yếu tố con người khác.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28792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030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1513"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58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460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849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61632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13"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981200"/>
            <a:ext cx="3810000" cy="4113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538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0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47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3323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67867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2860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vi" altLang="en-US" smtClean="0"/>
              <a:t>Nhấp để chỉnh sửa định dạng văn bản tiêu đề</a:t>
            </a:r>
          </a:p>
        </p:txBody>
      </p:sp>
      <p:sp>
        <p:nvSpPr>
          <p:cNvPr id="1027" name="Rectangle 2"/>
          <p:cNvSpPr>
            <a:spLocks noGrp="1" noChangeArrowheads="1"/>
          </p:cNvSpPr>
          <p:nvPr>
            <p:ph type="body" idx="1"/>
          </p:nvPr>
        </p:nvSpPr>
        <p:spPr bwMode="auto">
          <a:xfrm>
            <a:off x="685800" y="1981200"/>
            <a:ext cx="7770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vi" altLang="en-US" smtClean="0"/>
              <a:t>Nhấp để chỉnh sửa định dạng văn bản phác thảo</a:t>
            </a:r>
          </a:p>
          <a:p>
            <a:pPr lvl="1"/>
            <a:r>
              <a:rPr lang="vi" altLang="en-US" smtClean="0"/>
              <a:t>Mức độ phác thảo thứ hai</a:t>
            </a:r>
          </a:p>
          <a:p>
            <a:pPr lvl="2"/>
            <a:r>
              <a:rPr lang="vi" altLang="en-US" smtClean="0"/>
              <a:t>Cấp độ phác thảo thứ ba</a:t>
            </a:r>
          </a:p>
          <a:p>
            <a:pPr lvl="3"/>
            <a:r>
              <a:rPr lang="vi" altLang="en-US" smtClean="0"/>
              <a:t>Mức độ phác thảo thứ tư</a:t>
            </a:r>
          </a:p>
          <a:p>
            <a:pPr lvl="4"/>
            <a:r>
              <a:rPr lang="vi" altLang="en-US" smtClean="0"/>
              <a:t>Cấp độ phác thảo thứ năm</a:t>
            </a:r>
          </a:p>
          <a:p>
            <a:pPr lvl="4"/>
            <a:r>
              <a:rPr lang="vi" altLang="en-US" smtClean="0"/>
              <a:t>Cấp độ phác thảo thứ sáu</a:t>
            </a:r>
          </a:p>
          <a:p>
            <a:pPr lvl="4"/>
            <a:r>
              <a:rPr lang="vi" altLang="en-US" smtClean="0"/>
              <a:t>Cấp độ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ＭＳ Ｐゴシック" panose="020B0600070205080204" pitchFamily="34"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800" b="1"/>
              <a:t> </a:t>
            </a:r>
            <a:r>
              <a:rPr lang="en-US" altLang="en-US" sz="4800" b="1"/>
              <a:t/>
            </a:r>
            <a:br>
              <a:rPr lang="en-US" altLang="en-US" sz="4800" b="1"/>
            </a:br>
            <a:r>
              <a:rPr lang="vi" altLang="en-US" sz="4000" b="1"/>
              <a:t>KẾ TOÁN VÀ CÀI ĐẶT MẠNG</a:t>
            </a:r>
            <a:r>
              <a:rPr lang="en-US" altLang="en-US" sz="4800" b="1"/>
              <a:t/>
            </a:r>
            <a:br>
              <a:rPr lang="en-US" altLang="en-US" sz="4800" b="1"/>
            </a:br>
            <a:endParaRPr lang="en-US" altLang="en-US" sz="4800" b="1"/>
          </a:p>
          <a:p>
            <a:pPr algn="ctr">
              <a:spcBef>
                <a:spcPct val="0"/>
              </a:spcBef>
              <a:buClrTx/>
              <a:buFontTx/>
              <a:buNone/>
            </a:pPr>
            <a:r>
              <a:rPr lang="en-US" altLang="en-US" sz="2400"/>
              <a:t/>
            </a:r>
            <a:br>
              <a:rPr lang="en-US" altLang="en-US" sz="2400"/>
            </a:br>
            <a:endParaRPr lang="en-US" altLang="en-US" sz="2400"/>
          </a:p>
        </p:txBody>
      </p:sp>
      <p:sp>
        <p:nvSpPr>
          <p:cNvPr id="3075"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vi" altLang="en-US">
                <a:solidFill>
                  <a:schemeClr val="tx1"/>
                </a:solidFill>
              </a:rPr>
              <a:t>Ths. Nguyễn Huỳnh Huy</a:t>
            </a:r>
            <a:r>
              <a:rPr lang="vi" altLang="en-US" sz="4000">
                <a:solidFill>
                  <a:schemeClr val="tx1"/>
                </a:solidFill>
              </a:rPr>
              <a:t> </a:t>
            </a:r>
            <a:r>
              <a:rPr lang="en-US" altLang="en-US" sz="4000">
                <a:solidFill>
                  <a:schemeClr val="tx1"/>
                </a:solidFill>
              </a:rPr>
              <a:t/>
            </a:r>
            <a:br>
              <a:rPr lang="en-US" altLang="en-US" sz="4000">
                <a:solidFill>
                  <a:schemeClr val="tx1"/>
                </a:solidFill>
              </a:rPr>
            </a:br>
            <a:r>
              <a:rPr lang="vi" altLang="en-US">
                <a:solidFill>
                  <a:schemeClr val="tx1"/>
                </a:solidFill>
              </a:rPr>
              <a:t>Khoa: CNTT - ĐH Nha Trang</a:t>
            </a:r>
          </a:p>
          <a:p>
            <a:r>
              <a:rPr lang="vi" altLang="en-US">
                <a:solidFill>
                  <a:schemeClr val="tx1"/>
                </a:solidFill>
              </a:rPr>
              <a:t>Email: huynh@ntu.edu.vn</a:t>
            </a:r>
          </a:p>
          <a:p>
            <a:r>
              <a:rPr lang="vi" altLang="en-US">
                <a:solidFill>
                  <a:schemeClr val="tx1"/>
                </a:solidFill>
              </a:rPr>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Thiết kế có cấu trúc</a:t>
            </a:r>
          </a:p>
        </p:txBody>
      </p:sp>
      <p:sp>
        <p:nvSpPr>
          <p:cNvPr id="21507" name="Text Box 2"/>
          <p:cNvSpPr txBox="1">
            <a:spLocks noChangeArrowheads="1"/>
          </p:cNvSpPr>
          <p:nvPr/>
        </p:nvSpPr>
        <p:spPr bwMode="auto">
          <a:xfrm>
            <a:off x="609600" y="1371600"/>
            <a:ext cx="8305800"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600"/>
              </a:spcBef>
              <a:buFont typeface="Times New Roman" panose="02020603050405020304" pitchFamily="18" charset="0"/>
              <a:buChar char="•"/>
            </a:pPr>
            <a:r>
              <a:rPr lang="vi" altLang="en-US" sz="2400"/>
              <a:t>Trọng tâm được đặt vào việc hiểu </a:t>
            </a:r>
            <a:r>
              <a:rPr lang="vi" altLang="en-US" sz="2400" b="1" i="1"/>
              <a:t>luồng dữ liệu, kiểu dữ liệu </a:t>
            </a:r>
            <a:r>
              <a:rPr lang="vi" altLang="en-US" sz="2400"/>
              <a:t>và </a:t>
            </a:r>
            <a:r>
              <a:rPr lang="vi" altLang="en-US" sz="2400" b="1"/>
              <a:t>các quy trình </a:t>
            </a:r>
            <a:r>
              <a:rPr lang="vi" altLang="en-US" sz="2400"/>
              <a:t>truy cập hoặc thay đổi dữ liệu.</a:t>
            </a:r>
          </a:p>
          <a:p>
            <a:pPr>
              <a:spcBef>
                <a:spcPts val="600"/>
              </a:spcBef>
              <a:buFont typeface="Times New Roman" panose="02020603050405020304" pitchFamily="18" charset="0"/>
              <a:buChar char="•"/>
            </a:pPr>
            <a:r>
              <a:rPr lang="vi" altLang="en-US" sz="2400"/>
              <a:t>Tập trung vào việc tìm hiểu </a:t>
            </a:r>
            <a:r>
              <a:rPr lang="vi" altLang="en-US" sz="2400" b="1"/>
              <a:t>vị trí </a:t>
            </a:r>
            <a:r>
              <a:rPr lang="vi" altLang="en-US" sz="2400"/>
              <a:t>và </a:t>
            </a:r>
            <a:r>
              <a:rPr lang="vi" altLang="en-US" sz="2400" b="1"/>
              <a:t>nhu cầu </a:t>
            </a:r>
            <a:r>
              <a:rPr lang="vi" altLang="en-US" sz="2400"/>
              <a:t>của </a:t>
            </a:r>
            <a:r>
              <a:rPr lang="vi" altLang="en-US" sz="2400" b="1"/>
              <a:t>cộng đồng người dùng </a:t>
            </a:r>
            <a:r>
              <a:rPr lang="vi" altLang="en-US" sz="2400"/>
              <a:t>truy cập hoặc thay đổi dữ liệu và quy trình.</a:t>
            </a:r>
          </a:p>
          <a:p>
            <a:pPr>
              <a:spcBef>
                <a:spcPts val="600"/>
              </a:spcBef>
              <a:buFont typeface="Times New Roman" panose="02020603050405020304" pitchFamily="18" charset="0"/>
              <a:buChar char="•"/>
            </a:pPr>
            <a:r>
              <a:rPr lang="vi" altLang="en-US" sz="2400"/>
              <a:t>Một số kỹ thuật và mô hình có thể được sử dụng để mô tả đặc điểm của </a:t>
            </a:r>
            <a:r>
              <a:rPr lang="vi" altLang="en-US" sz="2400" b="1"/>
              <a:t>hệ thống hiện có </a:t>
            </a:r>
            <a:r>
              <a:rPr lang="vi" altLang="en-US" sz="2400"/>
              <a:t>, </a:t>
            </a:r>
            <a:r>
              <a:rPr lang="vi" altLang="en-US" sz="2400" b="1"/>
              <a:t>các yêu cầu mới của người dùng </a:t>
            </a:r>
            <a:r>
              <a:rPr lang="vi" altLang="en-US" sz="2400"/>
              <a:t>và cấu trúc cho hệ thống tương lai.</a:t>
            </a:r>
          </a:p>
          <a:p>
            <a:pPr>
              <a:spcBef>
                <a:spcPts val="600"/>
              </a:spcBef>
              <a:buFont typeface="Times New Roman" panose="02020603050405020304" pitchFamily="18" charset="0"/>
              <a:buChar char="•"/>
            </a:pPr>
            <a:r>
              <a:rPr lang="vi" altLang="en-US" sz="2400"/>
              <a:t>Một </a:t>
            </a:r>
            <a:r>
              <a:rPr lang="vi" altLang="en-US" sz="2400" b="1"/>
              <a:t>mô hình logic </a:t>
            </a:r>
            <a:r>
              <a:rPr lang="vi" altLang="en-US" sz="2400"/>
              <a:t>được phát triển trước </a:t>
            </a:r>
            <a:r>
              <a:rPr lang="vi" altLang="en-US" sz="2400" b="1"/>
              <a:t>mô hình vật lý </a:t>
            </a:r>
            <a:r>
              <a:rPr lang="vi" altLang="en-US" sz="2400"/>
              <a:t>.</a:t>
            </a:r>
          </a:p>
          <a:p>
            <a:pPr lvl="1">
              <a:spcBef>
                <a:spcPts val="500"/>
              </a:spcBef>
              <a:buFont typeface="Times New Roman" panose="02020603050405020304" pitchFamily="18" charset="0"/>
              <a:buChar char="–"/>
            </a:pPr>
            <a:r>
              <a:rPr lang="vi" altLang="en-US" sz="2000"/>
              <a:t>Mô hình logic đại diện cho các </a:t>
            </a:r>
            <a:r>
              <a:rPr lang="vi" altLang="en-US" sz="2000" b="1"/>
              <a:t>khối xây dựng cơ bản </a:t>
            </a:r>
            <a:r>
              <a:rPr lang="vi" altLang="en-US" sz="2000"/>
              <a:t>, được phân chia theo chức năng và </a:t>
            </a:r>
            <a:r>
              <a:rPr lang="vi" altLang="en-US" sz="2000" b="1"/>
              <a:t>cấu trúc của hệ thống </a:t>
            </a:r>
            <a:r>
              <a:rPr lang="vi" altLang="en-US" sz="2000"/>
              <a:t>.</a:t>
            </a:r>
          </a:p>
          <a:p>
            <a:pPr lvl="1">
              <a:spcBef>
                <a:spcPts val="500"/>
              </a:spcBef>
              <a:buFont typeface="Times New Roman" panose="02020603050405020304" pitchFamily="18" charset="0"/>
              <a:buChar char="–"/>
            </a:pPr>
            <a:r>
              <a:rPr lang="vi" altLang="en-US" sz="2000"/>
              <a:t>Mô hình vật lý đại diện cho </a:t>
            </a:r>
            <a:r>
              <a:rPr lang="vi" altLang="en-US" sz="2000" b="1"/>
              <a:t>các thiết bị </a:t>
            </a:r>
            <a:r>
              <a:rPr lang="vi" altLang="en-US" sz="2000"/>
              <a:t>và </a:t>
            </a:r>
            <a:r>
              <a:rPr lang="vi" altLang="en-US" sz="2000" b="1"/>
              <a:t>các công nghệ và triển khai cụ thể.</a:t>
            </a:r>
          </a:p>
          <a:p>
            <a:pPr>
              <a:spcBef>
                <a:spcPts val="500"/>
              </a:spcBef>
            </a:pPr>
            <a:endParaRPr lang="en-US" alt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p:cNvPicPr>
          <p:nvPr/>
        </p:nvPicPr>
        <p:blipFill>
          <a:blip r:embed="rId3">
            <a:extLst>
              <a:ext uri="{28A0092B-C50C-407E-A947-70E740481C1C}">
                <a14:useLocalDpi xmlns:a14="http://schemas.microsoft.com/office/drawing/2010/main" val="0"/>
              </a:ext>
            </a:extLst>
          </a:blip>
          <a:srcRect l="1688" t="9479" r="3802" b="1785"/>
          <a:stretch>
            <a:fillRect/>
          </a:stretch>
        </p:blipFill>
        <p:spPr bwMode="auto">
          <a:xfrm>
            <a:off x="1311275" y="1804988"/>
            <a:ext cx="570865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1"/>
          <p:cNvSpPr txBox="1">
            <a:spLocks noChangeArrowheads="1"/>
          </p:cNvSpPr>
          <p:nvPr/>
        </p:nvSpPr>
        <p:spPr bwMode="auto">
          <a:xfrm>
            <a:off x="650875" y="188913"/>
            <a:ext cx="7772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3600"/>
              <a:t>Vòng đời phát triển hệ thống</a:t>
            </a:r>
          </a:p>
        </p:txBody>
      </p:sp>
      <p:sp>
        <p:nvSpPr>
          <p:cNvPr id="23556" name="Text Box 2"/>
          <p:cNvSpPr txBox="1">
            <a:spLocks noChangeArrowheads="1"/>
          </p:cNvSpPr>
          <p:nvPr/>
        </p:nvSpPr>
        <p:spPr bwMode="auto">
          <a:xfrm>
            <a:off x="755650" y="969963"/>
            <a:ext cx="7777163"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lnSpc>
                <a:spcPct val="90000"/>
              </a:lnSpc>
              <a:buFont typeface="Times New Roman" panose="02020603050405020304" pitchFamily="18" charset="0"/>
              <a:buChar char="•"/>
            </a:pPr>
            <a:r>
              <a:rPr lang="vi" altLang="en-US" sz="2400"/>
              <a:t>Các hệ thống điển hình được phát triển và tiếp tục tồn tại trong một khoảng thời gian, thường được gọi là vòng đời phát triển hệ thống (SDLC).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703638" y="1198563"/>
            <a:ext cx="1730375"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Phân tích yêu cầu</a:t>
            </a:r>
          </a:p>
        </p:txBody>
      </p:sp>
      <p:sp>
        <p:nvSpPr>
          <p:cNvPr id="25603" name="Oval 2"/>
          <p:cNvSpPr>
            <a:spLocks noChangeArrowheads="1"/>
          </p:cNvSpPr>
          <p:nvPr/>
        </p:nvSpPr>
        <p:spPr bwMode="auto">
          <a:xfrm>
            <a:off x="1524000" y="990600"/>
            <a:ext cx="5949950" cy="5327650"/>
          </a:xfrm>
          <a:prstGeom prst="ellipse">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5604" name="Oval 3"/>
          <p:cNvSpPr>
            <a:spLocks noChangeArrowheads="1"/>
          </p:cNvSpPr>
          <p:nvPr/>
        </p:nvSpPr>
        <p:spPr bwMode="auto">
          <a:xfrm>
            <a:off x="3089275" y="2028825"/>
            <a:ext cx="2957513" cy="2957513"/>
          </a:xfrm>
          <a:prstGeom prst="ellipse">
            <a:avLst/>
          </a:prstGeom>
          <a:solidFill>
            <a:srgbClr val="B2B2B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5605" name="Text Box 4"/>
          <p:cNvSpPr txBox="1">
            <a:spLocks noChangeArrowheads="1"/>
          </p:cNvSpPr>
          <p:nvPr/>
        </p:nvSpPr>
        <p:spPr bwMode="auto">
          <a:xfrm>
            <a:off x="5883275" y="2374900"/>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Phát triển thiết kế logic</a:t>
            </a:r>
          </a:p>
        </p:txBody>
      </p:sp>
      <p:sp>
        <p:nvSpPr>
          <p:cNvPr id="25606" name="Text Box 5"/>
          <p:cNvSpPr txBox="1">
            <a:spLocks noChangeArrowheads="1"/>
          </p:cNvSpPr>
          <p:nvPr/>
        </p:nvSpPr>
        <p:spPr bwMode="auto">
          <a:xfrm>
            <a:off x="5745163" y="4240213"/>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Phát triển thiết kế vật lý</a:t>
            </a:r>
          </a:p>
        </p:txBody>
      </p:sp>
      <p:sp>
        <p:nvSpPr>
          <p:cNvPr id="25607" name="Text Box 6"/>
          <p:cNvSpPr txBox="1">
            <a:spLocks noChangeArrowheads="1"/>
          </p:cNvSpPr>
          <p:nvPr/>
        </p:nvSpPr>
        <p:spPr bwMode="auto">
          <a:xfrm>
            <a:off x="3733800" y="5105400"/>
            <a:ext cx="16605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Kiểm tra, tối ưu hóa và thiết kế tài liệu</a:t>
            </a:r>
          </a:p>
        </p:txBody>
      </p:sp>
      <p:sp>
        <p:nvSpPr>
          <p:cNvPr id="25608" name="Text Box 7"/>
          <p:cNvSpPr txBox="1">
            <a:spLocks noChangeArrowheads="1"/>
          </p:cNvSpPr>
          <p:nvPr/>
        </p:nvSpPr>
        <p:spPr bwMode="auto">
          <a:xfrm>
            <a:off x="1731963" y="2374900"/>
            <a:ext cx="15224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000"/>
              </a:spcBef>
              <a:buClrTx/>
              <a:buFontTx/>
              <a:buNone/>
            </a:pPr>
            <a:r>
              <a:rPr lang="vi" altLang="en-US" sz="1600" b="1"/>
              <a:t>Giám sát và tối ưu hóa hiệu suất mạng</a:t>
            </a:r>
          </a:p>
        </p:txBody>
      </p:sp>
      <p:sp>
        <p:nvSpPr>
          <p:cNvPr id="25609" name="Text Box 8"/>
          <p:cNvSpPr txBox="1">
            <a:spLocks noChangeArrowheads="1"/>
          </p:cNvSpPr>
          <p:nvPr/>
        </p:nvSpPr>
        <p:spPr bwMode="auto">
          <a:xfrm>
            <a:off x="1939925" y="4311650"/>
            <a:ext cx="13144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Triển khai và kiểm tra mạng</a:t>
            </a:r>
          </a:p>
        </p:txBody>
      </p:sp>
      <p:grpSp>
        <p:nvGrpSpPr>
          <p:cNvPr id="25610" name="Group 9"/>
          <p:cNvGrpSpPr>
            <a:grpSpLocks/>
          </p:cNvGrpSpPr>
          <p:nvPr/>
        </p:nvGrpSpPr>
        <p:grpSpPr bwMode="auto">
          <a:xfrm>
            <a:off x="5053013" y="1198563"/>
            <a:ext cx="1036637" cy="896937"/>
            <a:chOff x="3183" y="755"/>
            <a:chExt cx="653" cy="565"/>
          </a:xfrm>
        </p:grpSpPr>
        <p:sp>
          <p:nvSpPr>
            <p:cNvPr id="25622" name="Line 10"/>
            <p:cNvSpPr>
              <a:spLocks noChangeShapeType="1"/>
            </p:cNvSpPr>
            <p:nvPr/>
          </p:nvSpPr>
          <p:spPr bwMode="auto">
            <a:xfrm>
              <a:off x="3183" y="1321"/>
              <a:ext cx="65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3" name="Line 11"/>
            <p:cNvSpPr>
              <a:spLocks noChangeShapeType="1"/>
            </p:cNvSpPr>
            <p:nvPr/>
          </p:nvSpPr>
          <p:spPr bwMode="auto">
            <a:xfrm flipH="1" flipV="1">
              <a:off x="3575" y="754"/>
              <a:ext cx="262" cy="56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25611" name="Line 12"/>
          <p:cNvSpPr>
            <a:spLocks noChangeShapeType="1"/>
          </p:cNvSpPr>
          <p:nvPr/>
        </p:nvSpPr>
        <p:spPr bwMode="auto">
          <a:xfrm flipV="1">
            <a:off x="6577013" y="3044825"/>
            <a:ext cx="833437" cy="987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2" name="Line 13"/>
          <p:cNvSpPr>
            <a:spLocks noChangeShapeType="1"/>
          </p:cNvSpPr>
          <p:nvPr/>
        </p:nvSpPr>
        <p:spPr bwMode="auto">
          <a:xfrm flipH="1" flipV="1">
            <a:off x="3113088" y="5208588"/>
            <a:ext cx="349250" cy="9032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3" name="Line 14"/>
          <p:cNvSpPr>
            <a:spLocks noChangeShapeType="1"/>
          </p:cNvSpPr>
          <p:nvPr/>
        </p:nvSpPr>
        <p:spPr bwMode="auto">
          <a:xfrm flipV="1">
            <a:off x="1652588" y="3475038"/>
            <a:ext cx="844550" cy="10160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4" name="Line 15"/>
          <p:cNvSpPr>
            <a:spLocks noChangeShapeType="1"/>
          </p:cNvSpPr>
          <p:nvPr/>
        </p:nvSpPr>
        <p:spPr bwMode="auto">
          <a:xfrm>
            <a:off x="2495550" y="3490913"/>
            <a:ext cx="871538" cy="8572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5" name="Line 16"/>
          <p:cNvSpPr>
            <a:spLocks noChangeShapeType="1"/>
          </p:cNvSpPr>
          <p:nvPr/>
        </p:nvSpPr>
        <p:spPr bwMode="auto">
          <a:xfrm flipV="1">
            <a:off x="2420938" y="1627188"/>
            <a:ext cx="1247775" cy="1031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6" name="Line 17"/>
          <p:cNvSpPr>
            <a:spLocks noChangeShapeType="1"/>
          </p:cNvSpPr>
          <p:nvPr/>
        </p:nvSpPr>
        <p:spPr bwMode="auto">
          <a:xfrm flipH="1">
            <a:off x="3368675" y="1617663"/>
            <a:ext cx="317500" cy="10207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7" name="Line 18"/>
          <p:cNvSpPr>
            <a:spLocks noChangeShapeType="1"/>
          </p:cNvSpPr>
          <p:nvPr/>
        </p:nvSpPr>
        <p:spPr bwMode="auto">
          <a:xfrm>
            <a:off x="6021388" y="3205163"/>
            <a:ext cx="554037" cy="8302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8" name="Line 19"/>
          <p:cNvSpPr>
            <a:spLocks noChangeShapeType="1"/>
          </p:cNvSpPr>
          <p:nvPr/>
        </p:nvSpPr>
        <p:spPr bwMode="auto">
          <a:xfrm flipV="1">
            <a:off x="3114675" y="4932363"/>
            <a:ext cx="1038225" cy="2794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19" name="Line 20"/>
          <p:cNvSpPr>
            <a:spLocks noChangeShapeType="1"/>
          </p:cNvSpPr>
          <p:nvPr/>
        </p:nvSpPr>
        <p:spPr bwMode="auto">
          <a:xfrm flipH="1">
            <a:off x="5605463" y="4379913"/>
            <a:ext cx="141287" cy="110807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0" name="Line 21"/>
          <p:cNvSpPr>
            <a:spLocks noChangeShapeType="1"/>
          </p:cNvSpPr>
          <p:nvPr/>
        </p:nvSpPr>
        <p:spPr bwMode="auto">
          <a:xfrm flipV="1">
            <a:off x="5607050" y="5416550"/>
            <a:ext cx="1106488" cy="730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5621" name="Text Box 22"/>
          <p:cNvSpPr txBox="1">
            <a:spLocks noChangeArrowheads="1"/>
          </p:cNvSpPr>
          <p:nvPr/>
        </p:nvSpPr>
        <p:spPr bwMode="auto">
          <a:xfrm>
            <a:off x="460375" y="41275"/>
            <a:ext cx="807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3600"/>
              <a:t>Các bước thiết kế mạng từ trên xuống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27651"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1 - Phân tích các yêu cầu</a:t>
            </a:r>
          </a:p>
          <a:p>
            <a:pPr lvl="1">
              <a:buFont typeface="Times New Roman" panose="02020603050405020304" pitchFamily="18" charset="0"/>
              <a:buChar char="–"/>
            </a:pPr>
            <a:r>
              <a:rPr lang="vi" altLang="en-US"/>
              <a:t>Phân tích các mục tiêu kinh doanh và các hạn chế</a:t>
            </a:r>
          </a:p>
          <a:p>
            <a:pPr lvl="1">
              <a:buFont typeface="Times New Roman" panose="02020603050405020304" pitchFamily="18" charset="0"/>
              <a:buChar char="–"/>
            </a:pPr>
            <a:r>
              <a:rPr lang="vi" altLang="en-US"/>
              <a:t>Phân tích các mục tiêu kỹ thuật và sự cân bằng</a:t>
            </a:r>
          </a:p>
          <a:p>
            <a:pPr lvl="1">
              <a:buFont typeface="Times New Roman" panose="02020603050405020304" pitchFamily="18" charset="0"/>
              <a:buChar char="–"/>
            </a:pPr>
            <a:r>
              <a:rPr lang="vi" altLang="en-US"/>
              <a:t>Đặc điểm hóa mạng hiện có</a:t>
            </a:r>
          </a:p>
          <a:p>
            <a:pPr lvl="1">
              <a:buFont typeface="Times New Roman" panose="02020603050405020304" pitchFamily="18" charset="0"/>
              <a:buChar char="–"/>
            </a:pPr>
            <a:r>
              <a:rPr lang="vi" altLang="en-US"/>
              <a:t>Đặc trưng hóa lưu lượng mạng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29699" name="Text Box 2"/>
          <p:cNvSpPr txBox="1">
            <a:spLocks noChangeArrowheads="1"/>
          </p:cNvSpPr>
          <p:nvPr/>
        </p:nvSpPr>
        <p:spPr bwMode="auto">
          <a:xfrm>
            <a:off x="611188" y="13716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1 - Phân tích các yêu cầu</a:t>
            </a:r>
          </a:p>
        </p:txBody>
      </p:sp>
      <p:pic>
        <p:nvPicPr>
          <p:cNvPr id="29700" name="Picture 3"/>
          <p:cNvPicPr>
            <a:picLocks noChangeAspect="1"/>
          </p:cNvPicPr>
          <p:nvPr/>
        </p:nvPicPr>
        <p:blipFill>
          <a:blip r:embed="rId3">
            <a:extLst>
              <a:ext uri="{28A0092B-C50C-407E-A947-70E740481C1C}">
                <a14:useLocalDpi xmlns:a14="http://schemas.microsoft.com/office/drawing/2010/main" val="0"/>
              </a:ext>
            </a:extLst>
          </a:blip>
          <a:srcRect l="4710" t="12920"/>
          <a:stretch>
            <a:fillRect/>
          </a:stretch>
        </p:blipFill>
        <p:spPr bwMode="auto">
          <a:xfrm>
            <a:off x="1116013" y="1989138"/>
            <a:ext cx="60499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31747" name="Text Box 2"/>
          <p:cNvSpPr txBox="1">
            <a:spLocks noChangeArrowheads="1"/>
          </p:cNvSpPr>
          <p:nvPr/>
        </p:nvSpPr>
        <p:spPr bwMode="auto">
          <a:xfrm>
            <a:off x="611188" y="13716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1 - Phân tích các yêu cầu</a:t>
            </a:r>
          </a:p>
        </p:txBody>
      </p:sp>
      <p:pic>
        <p:nvPicPr>
          <p:cNvPr id="31748" name="Picture 4"/>
          <p:cNvPicPr>
            <a:picLocks noChangeAspect="1"/>
          </p:cNvPicPr>
          <p:nvPr/>
        </p:nvPicPr>
        <p:blipFill>
          <a:blip r:embed="rId3">
            <a:extLst>
              <a:ext uri="{28A0092B-C50C-407E-A947-70E740481C1C}">
                <a14:useLocalDpi xmlns:a14="http://schemas.microsoft.com/office/drawing/2010/main" val="0"/>
              </a:ext>
            </a:extLst>
          </a:blip>
          <a:srcRect t="22633"/>
          <a:stretch>
            <a:fillRect/>
          </a:stretch>
        </p:blipFill>
        <p:spPr bwMode="auto">
          <a:xfrm>
            <a:off x="684213" y="1916113"/>
            <a:ext cx="72390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33795"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2 - Thiết kế mạng logic</a:t>
            </a:r>
          </a:p>
          <a:p>
            <a:pPr lvl="1">
              <a:buFont typeface="Times New Roman" panose="02020603050405020304" pitchFamily="18" charset="0"/>
              <a:buChar char="–"/>
            </a:pPr>
            <a:r>
              <a:rPr lang="vi" altLang="en-US"/>
              <a:t>Thiết kế cấu trúc liên kết mạng</a:t>
            </a:r>
          </a:p>
          <a:p>
            <a:pPr lvl="1">
              <a:buFont typeface="Times New Roman" panose="02020603050405020304" pitchFamily="18" charset="0"/>
              <a:buChar char="–"/>
            </a:pPr>
            <a:r>
              <a:rPr lang="vi" altLang="en-US"/>
              <a:t>Thiết kế các mô hình để định địa chỉ và đặt tên</a:t>
            </a:r>
          </a:p>
          <a:p>
            <a:pPr lvl="1">
              <a:buFont typeface="Times New Roman" panose="02020603050405020304" pitchFamily="18" charset="0"/>
              <a:buChar char="–"/>
            </a:pPr>
            <a:r>
              <a:rPr lang="vi" altLang="en-US"/>
              <a:t>Chọn giao thức chuyển đổi và định tuyến</a:t>
            </a:r>
          </a:p>
          <a:p>
            <a:pPr lvl="1">
              <a:buFont typeface="Times New Roman" panose="02020603050405020304" pitchFamily="18" charset="0"/>
              <a:buChar char="–"/>
            </a:pPr>
            <a:r>
              <a:rPr lang="vi" altLang="en-US"/>
              <a:t>Phát triển các chiến lược an ninh mạng</a:t>
            </a:r>
          </a:p>
          <a:p>
            <a:pPr lvl="1">
              <a:buFont typeface="Times New Roman" panose="02020603050405020304" pitchFamily="18" charset="0"/>
              <a:buChar char="–"/>
            </a:pPr>
            <a:r>
              <a:rPr lang="vi" altLang="en-US"/>
              <a:t>Phát triển các chiến lược quản lý mạng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35843"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2 - Thiết kế mạng logic</a:t>
            </a:r>
          </a:p>
        </p:txBody>
      </p:sp>
      <p:pic>
        <p:nvPicPr>
          <p:cNvPr id="35844" name="Picture 3"/>
          <p:cNvPicPr>
            <a:picLocks noChangeAspect="1"/>
          </p:cNvPicPr>
          <p:nvPr/>
        </p:nvPicPr>
        <p:blipFill>
          <a:blip r:embed="rId3">
            <a:extLst>
              <a:ext uri="{28A0092B-C50C-407E-A947-70E740481C1C}">
                <a14:useLocalDpi xmlns:a14="http://schemas.microsoft.com/office/drawing/2010/main" val="0"/>
              </a:ext>
            </a:extLst>
          </a:blip>
          <a:srcRect r="24728"/>
          <a:stretch>
            <a:fillRect/>
          </a:stretch>
        </p:blipFill>
        <p:spPr bwMode="auto">
          <a:xfrm>
            <a:off x="720725" y="3205163"/>
            <a:ext cx="36560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p:cNvPicPr>
            <a:picLocks noChangeAspect="1"/>
          </p:cNvPicPr>
          <p:nvPr/>
        </p:nvPicPr>
        <p:blipFill>
          <a:blip r:embed="rId4">
            <a:extLst>
              <a:ext uri="{28A0092B-C50C-407E-A947-70E740481C1C}">
                <a14:useLocalDpi xmlns:a14="http://schemas.microsoft.com/office/drawing/2010/main" val="0"/>
              </a:ext>
            </a:extLst>
          </a:blip>
          <a:srcRect l="4634" t="10001" b="3333"/>
          <a:stretch>
            <a:fillRect/>
          </a:stretch>
        </p:blipFill>
        <p:spPr bwMode="auto">
          <a:xfrm>
            <a:off x="4451350" y="2559050"/>
            <a:ext cx="3890963"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37891"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3 - Thiết kế mạng vật lý</a:t>
            </a:r>
          </a:p>
          <a:p>
            <a:pPr lvl="1">
              <a:buFont typeface="Times New Roman" panose="02020603050405020304" pitchFamily="18" charset="0"/>
              <a:buChar char="–"/>
            </a:pPr>
            <a:r>
              <a:rPr lang="vi" altLang="en-US"/>
              <a:t>Lựa chọn công nghệ và thiết bị cho mạng trong khuôn viên trường</a:t>
            </a:r>
          </a:p>
          <a:p>
            <a:pPr lvl="1">
              <a:buFont typeface="Times New Roman" panose="02020603050405020304" pitchFamily="18" charset="0"/>
              <a:buChar char="–"/>
            </a:pPr>
            <a:r>
              <a:rPr lang="vi" altLang="en-US"/>
              <a:t>Chọn công nghệ và thiết bị cho mạng doanh nghiệp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39939"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3 - Thiết kế mạng vật lý</a:t>
            </a: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t="16447" r="48184" b="16679"/>
          <a:stretch>
            <a:fillRect/>
          </a:stretch>
        </p:blipFill>
        <p:spPr bwMode="auto">
          <a:xfrm>
            <a:off x="1258888" y="2636838"/>
            <a:ext cx="44656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9600" y="914400"/>
            <a:ext cx="78486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800" b="1"/>
              <a:t> </a:t>
            </a:r>
            <a:r>
              <a:rPr lang="en-US" altLang="en-US" sz="4800" b="1"/>
              <a:t/>
            </a:r>
            <a:br>
              <a:rPr lang="en-US" altLang="en-US" sz="4800" b="1"/>
            </a:br>
            <a:r>
              <a:rPr lang="vi" altLang="en-US" sz="4000"/>
              <a:t>Chương một</a:t>
            </a:r>
            <a:r>
              <a:rPr lang="en-US" altLang="en-US" sz="4000"/>
              <a:t/>
            </a:r>
            <a:br>
              <a:rPr lang="en-US" altLang="en-US" sz="4000"/>
            </a:br>
            <a:r>
              <a:rPr lang="vi" altLang="en-US" sz="4000"/>
              <a:t> </a:t>
            </a:r>
            <a:r>
              <a:rPr lang="en-US" altLang="en-US" sz="4000"/>
              <a:t/>
            </a:r>
            <a:br>
              <a:rPr lang="en-US" altLang="en-US" sz="4000"/>
            </a:br>
            <a:r>
              <a:rPr lang="vi" altLang="en-US" sz="2400"/>
              <a:t>Phân tích các mục tiêu và ràng buộc kinh doanh</a:t>
            </a:r>
            <a:r>
              <a:rPr lang="en-US" altLang="en-US" sz="2400"/>
              <a:t/>
            </a:r>
            <a:br>
              <a:rPr lang="en-US" altLang="en-US" sz="2400"/>
            </a:br>
            <a:endParaRPr lang="en-US" altLang="en-US"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sp>
        <p:nvSpPr>
          <p:cNvPr id="41987"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Giai đoạn 4 - Kiểm tra, Tối ưu hóa và Lập hồ sơ Thiết kế Mạng</a:t>
            </a:r>
          </a:p>
          <a:p>
            <a:pPr lvl="1">
              <a:buFont typeface="Times New Roman" panose="02020603050405020304" pitchFamily="18" charset="0"/>
              <a:buChar char="–"/>
            </a:pPr>
            <a:r>
              <a:rPr lang="vi" altLang="en-US"/>
              <a:t>Kiểm tra thiết kế mạng</a:t>
            </a:r>
          </a:p>
          <a:p>
            <a:pPr lvl="1">
              <a:buFont typeface="Times New Roman" panose="02020603050405020304" pitchFamily="18" charset="0"/>
              <a:buChar char="–"/>
            </a:pPr>
            <a:r>
              <a:rPr lang="vi" altLang="en-US"/>
              <a:t>Tối ưu hóa thiết kế mạng</a:t>
            </a:r>
          </a:p>
          <a:p>
            <a:pPr lvl="1">
              <a:buFont typeface="Times New Roman" panose="02020603050405020304" pitchFamily="18" charset="0"/>
              <a:buChar char="–"/>
            </a:pPr>
            <a:r>
              <a:rPr lang="vi" altLang="en-US"/>
              <a:t>Lập hồ sơ thiết kế mạng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bước thiết kế mạng</a:t>
            </a: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t="14148" r="3194" b="1669"/>
          <a:stretch>
            <a:fillRect/>
          </a:stretch>
        </p:blipFill>
        <p:spPr bwMode="auto">
          <a:xfrm>
            <a:off x="795338" y="1773238"/>
            <a:ext cx="684053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Box 4"/>
          <p:cNvSpPr txBox="1">
            <a:spLocks noChangeArrowheads="1"/>
          </p:cNvSpPr>
          <p:nvPr/>
        </p:nvSpPr>
        <p:spPr bwMode="auto">
          <a:xfrm>
            <a:off x="773113" y="1139825"/>
            <a:ext cx="7239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vi" altLang="en-US" sz="2300">
                <a:solidFill>
                  <a:schemeClr val="tx1"/>
                </a:solidFill>
                <a:cs typeface="Times New Roman" panose="02020603050405020304" pitchFamily="18" charset="0"/>
              </a:rPr>
              <a:t>Giai đoạn 5 - Giai đoạn Thực hiện</a:t>
            </a:r>
          </a:p>
          <a:p>
            <a:pPr algn="just"/>
            <a:endParaRPr lang="en-US" altLang="en-US" sz="2300">
              <a:solidFill>
                <a:schemeClr val="tx1"/>
              </a:solidFill>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407988" y="-17463"/>
            <a:ext cx="7772400" cy="1143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3600"/>
              <a:t>Vòng đời mạng PDIOO</a:t>
            </a:r>
          </a:p>
        </p:txBody>
      </p:sp>
      <p:sp>
        <p:nvSpPr>
          <p:cNvPr id="46083" name="Text Box 2"/>
          <p:cNvSpPr txBox="1">
            <a:spLocks noChangeArrowheads="1"/>
          </p:cNvSpPr>
          <p:nvPr/>
        </p:nvSpPr>
        <p:spPr bwMode="auto">
          <a:xfrm>
            <a:off x="3429000" y="1447800"/>
            <a:ext cx="1730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Kế hoạch</a:t>
            </a:r>
          </a:p>
        </p:txBody>
      </p:sp>
      <p:sp>
        <p:nvSpPr>
          <p:cNvPr id="46084" name="Oval 3"/>
          <p:cNvSpPr>
            <a:spLocks noChangeArrowheads="1"/>
          </p:cNvSpPr>
          <p:nvPr/>
        </p:nvSpPr>
        <p:spPr bwMode="auto">
          <a:xfrm>
            <a:off x="1524000" y="990600"/>
            <a:ext cx="5949950" cy="5327650"/>
          </a:xfrm>
          <a:prstGeom prst="ellipse">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6085" name="Oval 4"/>
          <p:cNvSpPr>
            <a:spLocks noChangeArrowheads="1"/>
          </p:cNvSpPr>
          <p:nvPr/>
        </p:nvSpPr>
        <p:spPr bwMode="auto">
          <a:xfrm>
            <a:off x="3089275" y="2028825"/>
            <a:ext cx="2957513" cy="2957513"/>
          </a:xfrm>
          <a:prstGeom prst="ellipse">
            <a:avLst/>
          </a:prstGeom>
          <a:solidFill>
            <a:srgbClr val="B2B2B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6086" name="Text Box 5"/>
          <p:cNvSpPr txBox="1">
            <a:spLocks noChangeArrowheads="1"/>
          </p:cNvSpPr>
          <p:nvPr/>
        </p:nvSpPr>
        <p:spPr bwMode="auto">
          <a:xfrm>
            <a:off x="5883275" y="23749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Thiết kế</a:t>
            </a:r>
          </a:p>
        </p:txBody>
      </p:sp>
      <p:sp>
        <p:nvSpPr>
          <p:cNvPr id="46087" name="Text Box 6"/>
          <p:cNvSpPr txBox="1">
            <a:spLocks noChangeArrowheads="1"/>
          </p:cNvSpPr>
          <p:nvPr/>
        </p:nvSpPr>
        <p:spPr bwMode="auto">
          <a:xfrm>
            <a:off x="5562600" y="47244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Triển khai thực hiện</a:t>
            </a:r>
          </a:p>
        </p:txBody>
      </p:sp>
      <p:sp>
        <p:nvSpPr>
          <p:cNvPr id="46088" name="Text Box 7"/>
          <p:cNvSpPr txBox="1">
            <a:spLocks noChangeArrowheads="1"/>
          </p:cNvSpPr>
          <p:nvPr/>
        </p:nvSpPr>
        <p:spPr bwMode="auto">
          <a:xfrm>
            <a:off x="3200400" y="5181600"/>
            <a:ext cx="1660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Vận hành</a:t>
            </a:r>
          </a:p>
        </p:txBody>
      </p:sp>
      <p:sp>
        <p:nvSpPr>
          <p:cNvPr id="46089" name="Text Box 8"/>
          <p:cNvSpPr txBox="1">
            <a:spLocks noChangeArrowheads="1"/>
          </p:cNvSpPr>
          <p:nvPr/>
        </p:nvSpPr>
        <p:spPr bwMode="auto">
          <a:xfrm>
            <a:off x="1752600" y="3276600"/>
            <a:ext cx="1314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Tối ưu hóa</a:t>
            </a:r>
          </a:p>
        </p:txBody>
      </p:sp>
      <p:grpSp>
        <p:nvGrpSpPr>
          <p:cNvPr id="46090" name="Group 9"/>
          <p:cNvGrpSpPr>
            <a:grpSpLocks/>
          </p:cNvGrpSpPr>
          <p:nvPr/>
        </p:nvGrpSpPr>
        <p:grpSpPr bwMode="auto">
          <a:xfrm>
            <a:off x="5053013" y="1198563"/>
            <a:ext cx="1036637" cy="896937"/>
            <a:chOff x="3183" y="755"/>
            <a:chExt cx="653" cy="565"/>
          </a:xfrm>
        </p:grpSpPr>
        <p:sp>
          <p:nvSpPr>
            <p:cNvPr id="46101" name="Line 10"/>
            <p:cNvSpPr>
              <a:spLocks noChangeShapeType="1"/>
            </p:cNvSpPr>
            <p:nvPr/>
          </p:nvSpPr>
          <p:spPr bwMode="auto">
            <a:xfrm>
              <a:off x="3183" y="1321"/>
              <a:ext cx="65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102" name="Line 11"/>
            <p:cNvSpPr>
              <a:spLocks noChangeShapeType="1"/>
            </p:cNvSpPr>
            <p:nvPr/>
          </p:nvSpPr>
          <p:spPr bwMode="auto">
            <a:xfrm flipH="1" flipV="1">
              <a:off x="3575" y="754"/>
              <a:ext cx="262" cy="56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46091" name="Line 12"/>
          <p:cNvSpPr>
            <a:spLocks noChangeShapeType="1"/>
          </p:cNvSpPr>
          <p:nvPr/>
        </p:nvSpPr>
        <p:spPr bwMode="auto">
          <a:xfrm flipV="1">
            <a:off x="6577013" y="3044825"/>
            <a:ext cx="833437" cy="9874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2" name="Line 13"/>
          <p:cNvSpPr>
            <a:spLocks noChangeShapeType="1"/>
          </p:cNvSpPr>
          <p:nvPr/>
        </p:nvSpPr>
        <p:spPr bwMode="auto">
          <a:xfrm flipV="1">
            <a:off x="2209800" y="4494213"/>
            <a:ext cx="381000" cy="8270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3" name="Line 14"/>
          <p:cNvSpPr>
            <a:spLocks noChangeShapeType="1"/>
          </p:cNvSpPr>
          <p:nvPr/>
        </p:nvSpPr>
        <p:spPr bwMode="auto">
          <a:xfrm flipV="1">
            <a:off x="1825625" y="1993900"/>
            <a:ext cx="1076325" cy="48736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4" name="Line 15"/>
          <p:cNvSpPr>
            <a:spLocks noChangeShapeType="1"/>
          </p:cNvSpPr>
          <p:nvPr/>
        </p:nvSpPr>
        <p:spPr bwMode="auto">
          <a:xfrm>
            <a:off x="2909888" y="1976438"/>
            <a:ext cx="350837" cy="847725"/>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5" name="Line 16"/>
          <p:cNvSpPr>
            <a:spLocks noChangeShapeType="1"/>
          </p:cNvSpPr>
          <p:nvPr/>
        </p:nvSpPr>
        <p:spPr bwMode="auto">
          <a:xfrm>
            <a:off x="6021388" y="3205163"/>
            <a:ext cx="554037" cy="8302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6" name="Line 17"/>
          <p:cNvSpPr>
            <a:spLocks noChangeShapeType="1"/>
          </p:cNvSpPr>
          <p:nvPr/>
        </p:nvSpPr>
        <p:spPr bwMode="auto">
          <a:xfrm>
            <a:off x="2590800" y="4495800"/>
            <a:ext cx="990600" cy="762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7" name="Line 18"/>
          <p:cNvSpPr>
            <a:spLocks noChangeShapeType="1"/>
          </p:cNvSpPr>
          <p:nvPr/>
        </p:nvSpPr>
        <p:spPr bwMode="auto">
          <a:xfrm flipH="1">
            <a:off x="5027613" y="4800600"/>
            <a:ext cx="231775" cy="91440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8" name="Line 19"/>
          <p:cNvSpPr>
            <a:spLocks noChangeShapeType="1"/>
          </p:cNvSpPr>
          <p:nvPr/>
        </p:nvSpPr>
        <p:spPr bwMode="auto">
          <a:xfrm>
            <a:off x="5029200" y="5708650"/>
            <a:ext cx="1066800" cy="158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6099" name="AutoShape 20"/>
          <p:cNvSpPr>
            <a:spLocks noChangeArrowheads="1"/>
          </p:cNvSpPr>
          <p:nvPr/>
        </p:nvSpPr>
        <p:spPr bwMode="auto">
          <a:xfrm>
            <a:off x="3581400" y="2895600"/>
            <a:ext cx="2209800" cy="16764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60000 65536"/>
              <a:gd name="T11" fmla="*/ 0 60000 65536"/>
              <a:gd name="T12" fmla="*/ 0 60000 65536"/>
              <a:gd name="T13" fmla="*/ 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CC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6100" name="Text Box 21"/>
          <p:cNvSpPr txBox="1">
            <a:spLocks noChangeArrowheads="1"/>
          </p:cNvSpPr>
          <p:nvPr/>
        </p:nvSpPr>
        <p:spPr bwMode="auto">
          <a:xfrm>
            <a:off x="3657600" y="2971800"/>
            <a:ext cx="1660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125"/>
              </a:spcBef>
              <a:buClrTx/>
              <a:buFontTx/>
              <a:buNone/>
            </a:pPr>
            <a:r>
              <a:rPr lang="vi" altLang="en-US" sz="1800" b="1"/>
              <a:t>Về hưu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Mục tiêu kinh doanh</a:t>
            </a:r>
          </a:p>
        </p:txBody>
      </p:sp>
      <p:sp>
        <p:nvSpPr>
          <p:cNvPr id="48131" name="Text Box 2"/>
          <p:cNvSpPr txBox="1">
            <a:spLocks noChangeArrowheads="1"/>
          </p:cNvSpPr>
          <p:nvPr/>
        </p:nvSpPr>
        <p:spPr bwMode="auto">
          <a:xfrm>
            <a:off x="762000" y="1524000"/>
            <a:ext cx="7772400" cy="460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Tăng doanh thu</a:t>
            </a:r>
          </a:p>
          <a:p>
            <a:pPr>
              <a:buFont typeface="Times New Roman" panose="02020603050405020304" pitchFamily="18" charset="0"/>
              <a:buChar char="•"/>
            </a:pPr>
            <a:r>
              <a:rPr lang="vi" altLang="en-US" sz="2800"/>
              <a:t>Giảm chi phí vận hành</a:t>
            </a:r>
          </a:p>
          <a:p>
            <a:pPr>
              <a:buFont typeface="Times New Roman" panose="02020603050405020304" pitchFamily="18" charset="0"/>
              <a:buChar char="•"/>
            </a:pPr>
            <a:r>
              <a:rPr lang="vi" altLang="en-US" sz="2800"/>
              <a:t>Cải thiện thông tin liên lạc</a:t>
            </a:r>
          </a:p>
          <a:p>
            <a:pPr>
              <a:buFont typeface="Times New Roman" panose="02020603050405020304" pitchFamily="18" charset="0"/>
              <a:buChar char="•"/>
            </a:pPr>
            <a:r>
              <a:rPr lang="vi" altLang="en-US" sz="2800"/>
              <a:t>Rút ngắn chu kỳ phát triển sản phẩm</a:t>
            </a:r>
          </a:p>
          <a:p>
            <a:pPr>
              <a:buFont typeface="Times New Roman" panose="02020603050405020304" pitchFamily="18" charset="0"/>
              <a:buChar char="•"/>
            </a:pPr>
            <a:r>
              <a:rPr lang="vi" altLang="en-US" sz="2800"/>
              <a:t>Mở rộng ra các thị trường trên toàn thế giới</a:t>
            </a:r>
          </a:p>
          <a:p>
            <a:pPr>
              <a:buFont typeface="Times New Roman" panose="02020603050405020304" pitchFamily="18" charset="0"/>
              <a:buChar char="•"/>
            </a:pPr>
            <a:r>
              <a:rPr lang="vi" altLang="en-US" sz="2800"/>
              <a:t>Xây dựng quan hệ đối tác với các công ty khác</a:t>
            </a:r>
          </a:p>
          <a:p>
            <a:pPr>
              <a:buFont typeface="Times New Roman" panose="02020603050405020304" pitchFamily="18" charset="0"/>
              <a:buChar char="•"/>
            </a:pPr>
            <a:r>
              <a:rPr lang="vi" altLang="en-US" sz="2800"/>
              <a:t>Cung cấp hỗ trợ khách hàng tốt hơn hoặc các dịch vụ khách hàng mới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Mục tiêu kinh doanh</a:t>
            </a:r>
          </a:p>
        </p:txBody>
      </p:sp>
      <p:sp>
        <p:nvSpPr>
          <p:cNvPr id="50179" name="Rectangle 1"/>
          <p:cNvSpPr>
            <a:spLocks noChangeArrowheads="1"/>
          </p:cNvSpPr>
          <p:nvPr/>
        </p:nvSpPr>
        <p:spPr bwMode="auto">
          <a:xfrm>
            <a:off x="6259513" y="3429000"/>
            <a:ext cx="647700" cy="50482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buClr>
                <a:srgbClr val="000000"/>
              </a:buClr>
              <a:buSzPct val="100000"/>
              <a:buFont typeface="Times New Roman" panose="02020603050405020304" pitchFamily="18" charset="0"/>
              <a:buNone/>
            </a:pPr>
            <a:endParaRPr lang="en-US" altLang="en-US"/>
          </a:p>
        </p:txBody>
      </p:sp>
      <p:pic>
        <p:nvPicPr>
          <p:cNvPr id="50180" name="Picture 6"/>
          <p:cNvPicPr>
            <a:picLocks noChangeAspect="1"/>
          </p:cNvPicPr>
          <p:nvPr/>
        </p:nvPicPr>
        <p:blipFill>
          <a:blip r:embed="rId3">
            <a:extLst>
              <a:ext uri="{28A0092B-C50C-407E-A947-70E740481C1C}">
                <a14:useLocalDpi xmlns:a14="http://schemas.microsoft.com/office/drawing/2010/main" val="0"/>
              </a:ext>
            </a:extLst>
          </a:blip>
          <a:srcRect r="1680" b="2043"/>
          <a:stretch>
            <a:fillRect/>
          </a:stretch>
        </p:blipFill>
        <p:spPr bwMode="auto">
          <a:xfrm>
            <a:off x="936625" y="1371600"/>
            <a:ext cx="72707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ưu tiên kinh doanh gần đây</a:t>
            </a:r>
          </a:p>
        </p:txBody>
      </p:sp>
      <p:sp>
        <p:nvSpPr>
          <p:cNvPr id="52227" name="Text Box 2"/>
          <p:cNvSpPr txBox="1">
            <a:spLocks noChangeArrowheads="1"/>
          </p:cNvSpPr>
          <p:nvPr/>
        </p:nvSpPr>
        <p:spPr bwMode="auto">
          <a:xfrm>
            <a:off x="685800" y="1295400"/>
            <a:ext cx="7772400" cy="449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Tính di động</a:t>
            </a:r>
          </a:p>
          <a:p>
            <a:pPr>
              <a:buFont typeface="Times New Roman" panose="02020603050405020304" pitchFamily="18" charset="0"/>
              <a:buChar char="•"/>
            </a:pPr>
            <a:r>
              <a:rPr lang="vi" altLang="en-US"/>
              <a:t>Bảo vệ</a:t>
            </a:r>
          </a:p>
          <a:p>
            <a:pPr>
              <a:buFont typeface="Times New Roman" panose="02020603050405020304" pitchFamily="18" charset="0"/>
              <a:buChar char="•"/>
            </a:pPr>
            <a:r>
              <a:rPr lang="vi" altLang="en-US"/>
              <a:t>Khả năng phục hồi (khả năng chịu lỗi)</a:t>
            </a:r>
          </a:p>
          <a:p>
            <a:pPr>
              <a:buFont typeface="Times New Roman" panose="02020603050405020304" pitchFamily="18" charset="0"/>
              <a:buChar char="•"/>
            </a:pPr>
            <a:r>
              <a:rPr lang="vi" altLang="en-US"/>
              <a:t>Hoạt động kinh doanh liên tục sau thảm họa</a:t>
            </a:r>
          </a:p>
          <a:p>
            <a:pPr>
              <a:buFont typeface="Times New Roman" panose="02020603050405020304" pitchFamily="18" charset="0"/>
              <a:buChar char="•"/>
            </a:pPr>
            <a:r>
              <a:rPr lang="vi" altLang="en-US"/>
              <a:t>Các dự án mạng phải được ưu tiên dựa trên các mục tiêu tài khóa</a:t>
            </a:r>
          </a:p>
          <a:p>
            <a:pPr>
              <a:buFont typeface="Times New Roman" panose="02020603050405020304" pitchFamily="18" charset="0"/>
              <a:buChar char="•"/>
            </a:pPr>
            <a:r>
              <a:rPr lang="vi" altLang="en-US"/>
              <a:t>Mạng phải cung cấp độ trễ thấp cần thiết cho các ứng dụng thời gian thực như VoIP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ràng buộc kinh doanh</a:t>
            </a:r>
          </a:p>
        </p:txBody>
      </p:sp>
      <p:sp>
        <p:nvSpPr>
          <p:cNvPr id="54275"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Ngân sách</a:t>
            </a:r>
          </a:p>
          <a:p>
            <a:pPr>
              <a:buFont typeface="Times New Roman" panose="02020603050405020304" pitchFamily="18" charset="0"/>
              <a:buChar char="•"/>
            </a:pPr>
            <a:r>
              <a:rPr lang="vi" altLang="en-US"/>
              <a:t>Nhân sự</a:t>
            </a:r>
          </a:p>
          <a:p>
            <a:pPr>
              <a:buFont typeface="Times New Roman" panose="02020603050405020304" pitchFamily="18" charset="0"/>
              <a:buChar char="•"/>
            </a:pPr>
            <a:r>
              <a:rPr lang="vi" altLang="en-US"/>
              <a:t>Lịch trình</a:t>
            </a:r>
          </a:p>
          <a:p>
            <a:pPr>
              <a:buFont typeface="Times New Roman" panose="02020603050405020304" pitchFamily="18" charset="0"/>
              <a:buChar char="•"/>
            </a:pPr>
            <a:r>
              <a:rPr lang="vi" altLang="en-US"/>
              <a:t>Chính trị và chính sách</a:t>
            </a:r>
          </a:p>
        </p:txBody>
      </p:sp>
      <p:graphicFrame>
        <p:nvGraphicFramePr>
          <p:cNvPr id="54276" name="Object 3"/>
          <p:cNvGraphicFramePr>
            <a:graphicFrameLocks noChangeAspect="1"/>
          </p:cNvGraphicFramePr>
          <p:nvPr/>
        </p:nvGraphicFramePr>
        <p:xfrm>
          <a:off x="4114800" y="1752600"/>
          <a:ext cx="4540250" cy="3497263"/>
        </p:xfrm>
        <a:graphic>
          <a:graphicData uri="http://schemas.openxmlformats.org/presentationml/2006/ole">
            <mc:AlternateContent xmlns:mc="http://schemas.openxmlformats.org/markup-compatibility/2006">
              <mc:Choice xmlns:v="urn:schemas-microsoft-com:vml" Requires="v">
                <p:oleObj spid="_x0000_s54278" r:id="rId4" imgW="1965762" imgH="1965762" progId="">
                  <p:embed/>
                </p:oleObj>
              </mc:Choice>
              <mc:Fallback>
                <p:oleObj r:id="rId4" imgW="1965762" imgH="196576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752600"/>
                        <a:ext cx="4540250" cy="3497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Các ràng buộc kinh doanh</a:t>
            </a:r>
          </a:p>
        </p:txBody>
      </p:sp>
      <p:pic>
        <p:nvPicPr>
          <p:cNvPr id="56323" name="Picture 4"/>
          <p:cNvPicPr>
            <a:picLocks noChangeAspect="1"/>
          </p:cNvPicPr>
          <p:nvPr/>
        </p:nvPicPr>
        <p:blipFill>
          <a:blip r:embed="rId3">
            <a:extLst>
              <a:ext uri="{28A0092B-C50C-407E-A947-70E740481C1C}">
                <a14:useLocalDpi xmlns:a14="http://schemas.microsoft.com/office/drawing/2010/main" val="0"/>
              </a:ext>
            </a:extLst>
          </a:blip>
          <a:srcRect r="1881" b="3665"/>
          <a:stretch>
            <a:fillRect/>
          </a:stretch>
        </p:blipFill>
        <p:spPr bwMode="auto">
          <a:xfrm>
            <a:off x="685800" y="1371600"/>
            <a:ext cx="7527925"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685800" y="84138"/>
            <a:ext cx="77724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3600"/>
              <a:t>Thu thập thông tin trước cuộc họp đầu tiên</a:t>
            </a:r>
          </a:p>
        </p:txBody>
      </p:sp>
      <p:sp>
        <p:nvSpPr>
          <p:cNvPr id="58371" name="Text Box 2"/>
          <p:cNvSpPr txBox="1">
            <a:spLocks noChangeArrowheads="1"/>
          </p:cNvSpPr>
          <p:nvPr/>
        </p:nvSpPr>
        <p:spPr bwMode="auto">
          <a:xfrm>
            <a:off x="685800" y="1752600"/>
            <a:ext cx="7772400" cy="471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400"/>
              <a:t>Trước khi gặp khách hàng, dù nội bộ hay bên ngoài, hãy thu thập một số thông tin cơ bản liên quan đến kinh doanh</a:t>
            </a:r>
          </a:p>
          <a:p>
            <a:pPr>
              <a:buFont typeface="Times New Roman" panose="02020603050405020304" pitchFamily="18" charset="0"/>
              <a:buChar char="•"/>
            </a:pPr>
            <a:r>
              <a:rPr lang="vi" altLang="en-US" sz="2400"/>
              <a:t>Nhu la</a:t>
            </a:r>
          </a:p>
          <a:p>
            <a:pPr lvl="1">
              <a:buFont typeface="Times New Roman" panose="02020603050405020304" pitchFamily="18" charset="0"/>
              <a:buChar char="–"/>
            </a:pPr>
            <a:r>
              <a:rPr lang="vi" altLang="en-US" sz="2400"/>
              <a:t>Sản phẩm được sản xuất / Dịch vụ được cung cấp</a:t>
            </a:r>
          </a:p>
          <a:p>
            <a:pPr lvl="1">
              <a:buFont typeface="Times New Roman" panose="02020603050405020304" pitchFamily="18" charset="0"/>
              <a:buChar char="–"/>
            </a:pPr>
            <a:r>
              <a:rPr lang="vi" altLang="en-US" sz="2400"/>
              <a:t>Khả năng tài chính</a:t>
            </a:r>
          </a:p>
          <a:p>
            <a:pPr lvl="1">
              <a:buFont typeface="Times New Roman" panose="02020603050405020304" pitchFamily="18" charset="0"/>
              <a:buChar char="–"/>
            </a:pPr>
            <a:r>
              <a:rPr lang="vi" altLang="en-US" sz="2400"/>
              <a:t>Khách hàng, nhà cung cấp, đối thủ cạnh tranh</a:t>
            </a:r>
          </a:p>
          <a:p>
            <a:pPr lvl="1">
              <a:buFont typeface="Times New Roman" panose="02020603050405020304" pitchFamily="18" charset="0"/>
              <a:buChar char="–"/>
            </a:pPr>
            <a:r>
              <a:rPr lang="vi" altLang="en-US" sz="2400"/>
              <a:t>Lợi thế cạnh tranh</a:t>
            </a:r>
          </a:p>
          <a:p>
            <a:pPr lvl="1"/>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Gặp gỡ khách hàng</a:t>
            </a:r>
          </a:p>
        </p:txBody>
      </p:sp>
      <p:sp>
        <p:nvSpPr>
          <p:cNvPr id="60419" name="Text Box 2"/>
          <p:cNvSpPr txBox="1">
            <a:spLocks noChangeArrowheads="1"/>
          </p:cNvSpPr>
          <p:nvPr/>
        </p:nvSpPr>
        <p:spPr bwMode="auto">
          <a:xfrm>
            <a:off x="457200" y="1600200"/>
            <a:ext cx="6707188"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Cố gắng đạt được</a:t>
            </a:r>
          </a:p>
          <a:p>
            <a:pPr lvl="1">
              <a:spcBef>
                <a:spcPts val="600"/>
              </a:spcBef>
              <a:buFont typeface="Times New Roman" panose="02020603050405020304" pitchFamily="18" charset="0"/>
              <a:buChar char="–"/>
            </a:pPr>
            <a:r>
              <a:rPr lang="vi" altLang="en-US" sz="2400"/>
              <a:t>Một tuyên bố ngắn gọn về các mục tiêu của dự án</a:t>
            </a:r>
          </a:p>
          <a:p>
            <a:pPr lvl="2">
              <a:buFont typeface="Times New Roman" panose="02020603050405020304" pitchFamily="18" charset="0"/>
              <a:buChar char="•"/>
            </a:pPr>
            <a:r>
              <a:rPr lang="vi" altLang="en-US"/>
              <a:t>Họ đang cố gắng giải quyết vấn đề gì?</a:t>
            </a:r>
          </a:p>
          <a:p>
            <a:pPr lvl="2">
              <a:buFont typeface="Times New Roman" panose="02020603050405020304" pitchFamily="18" charset="0"/>
              <a:buChar char="•"/>
            </a:pPr>
            <a:r>
              <a:rPr lang="vi" altLang="en-US"/>
              <a:t>Công nghệ mới sẽ giúp họ thành công hơn trong công việc kinh doanh như thế nào?</a:t>
            </a:r>
          </a:p>
          <a:p>
            <a:pPr lvl="2">
              <a:buFont typeface="Times New Roman" panose="02020603050405020304" pitchFamily="18" charset="0"/>
              <a:buChar char="•"/>
            </a:pPr>
            <a:r>
              <a:rPr lang="vi" altLang="en-US"/>
              <a:t>Điều gì phải xảy ra để dự án thành công?</a:t>
            </a:r>
          </a:p>
        </p:txBody>
      </p:sp>
      <p:pic>
        <p:nvPicPr>
          <p:cNvPr id="604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447800"/>
            <a:ext cx="1838325" cy="3810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Thiết kế mạng là gì?</a:t>
            </a:r>
          </a:p>
        </p:txBody>
      </p:sp>
      <p:sp>
        <p:nvSpPr>
          <p:cNvPr id="7171" name="Text Box 2"/>
          <p:cNvSpPr txBox="1">
            <a:spLocks noChangeArrowheads="1"/>
          </p:cNvSpPr>
          <p:nvPr/>
        </p:nvSpPr>
        <p:spPr bwMode="auto">
          <a:xfrm>
            <a:off x="685800" y="1676400"/>
            <a:ext cx="7924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Thiết kế mạng phải là một quy trình hoàn chỉnh </a:t>
            </a:r>
            <a:r>
              <a:rPr lang="vi" altLang="en-US" sz="2800" b="1"/>
              <a:t>phù hợp với nhu cầu kinh doanh với công nghệ </a:t>
            </a:r>
            <a:r>
              <a:rPr lang="vi" altLang="en-US" sz="2800"/>
              <a:t>sẵn có để cung cấp </a:t>
            </a:r>
            <a:r>
              <a:rPr lang="vi" altLang="en-US" sz="2800" b="1"/>
              <a:t>một hệ thống </a:t>
            </a:r>
            <a:r>
              <a:rPr lang="vi" altLang="en-US" sz="2800"/>
              <a:t>tối đa hóa sự thành công của tổ chức.</a:t>
            </a:r>
          </a:p>
          <a:p>
            <a:pPr lvl="1">
              <a:buFont typeface="Times New Roman" panose="02020603050405020304" pitchFamily="18" charset="0"/>
              <a:buChar char="–"/>
            </a:pPr>
            <a:r>
              <a:rPr lang="vi" altLang="en-US"/>
              <a:t>Trong lĩnh vực mạng LAN, không chỉ đơn thuần là mua một vài thiết bị.</a:t>
            </a:r>
          </a:p>
          <a:p>
            <a:pPr lvl="1">
              <a:buFont typeface="Times New Roman" panose="02020603050405020304" pitchFamily="18" charset="0"/>
              <a:buChar char="–"/>
            </a:pPr>
            <a:r>
              <a:rPr lang="vi" altLang="en-US"/>
              <a:t>Trong khu vực WAN, nó không chỉ là gọi cho công ty điện thoại.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Gặp gỡ khách hàng</a:t>
            </a:r>
          </a:p>
        </p:txBody>
      </p:sp>
      <p:sp>
        <p:nvSpPr>
          <p:cNvPr id="62467" name="Text Box 2"/>
          <p:cNvSpPr txBox="1">
            <a:spLocks noChangeArrowheads="1"/>
          </p:cNvSpPr>
          <p:nvPr/>
        </p:nvSpPr>
        <p:spPr bwMode="auto">
          <a:xfrm>
            <a:off x="609600" y="15240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Điều gì sẽ xảy ra nếu dự án thất bại?</a:t>
            </a:r>
          </a:p>
          <a:p>
            <a:pPr lvl="1">
              <a:buFont typeface="Times New Roman" panose="02020603050405020304" pitchFamily="18" charset="0"/>
              <a:buChar char="–"/>
            </a:pPr>
            <a:r>
              <a:rPr lang="vi" altLang="en-US"/>
              <a:t>Đây có phải là một chức năng kinh doanh quan trọng không?</a:t>
            </a:r>
          </a:p>
          <a:p>
            <a:pPr lvl="1">
              <a:buFont typeface="Times New Roman" panose="02020603050405020304" pitchFamily="18" charset="0"/>
              <a:buChar char="–"/>
            </a:pPr>
            <a:r>
              <a:rPr lang="vi" altLang="en-US"/>
              <a:t>Dự án này có hiển thị cho quản lý cấp trên không?</a:t>
            </a:r>
          </a:p>
          <a:p>
            <a:pPr lvl="1">
              <a:buFont typeface="Times New Roman" panose="02020603050405020304" pitchFamily="18" charset="0"/>
              <a:buChar char="–"/>
            </a:pPr>
            <a:r>
              <a:rPr lang="vi" altLang="en-US"/>
              <a:t>Ai đứng về phía bạn?</a:t>
            </a:r>
          </a:p>
        </p:txBody>
      </p:sp>
      <p:graphicFrame>
        <p:nvGraphicFramePr>
          <p:cNvPr id="62468" name="Object 3"/>
          <p:cNvGraphicFramePr>
            <a:graphicFrameLocks noChangeAspect="1"/>
          </p:cNvGraphicFramePr>
          <p:nvPr/>
        </p:nvGraphicFramePr>
        <p:xfrm>
          <a:off x="5105400" y="3962400"/>
          <a:ext cx="2895600" cy="2105025"/>
        </p:xfrm>
        <a:graphic>
          <a:graphicData uri="http://schemas.openxmlformats.org/presentationml/2006/ole">
            <mc:AlternateContent xmlns:mc="http://schemas.openxmlformats.org/markup-compatibility/2006">
              <mc:Choice xmlns:v="urn:schemas-microsoft-com:vml" Requires="v">
                <p:oleObj spid="_x0000_s62472" r:id="rId4" imgW="1965891" imgH="1965891" progId="">
                  <p:embed/>
                </p:oleObj>
              </mc:Choice>
              <mc:Fallback>
                <p:oleObj r:id="rId4" imgW="1965891" imgH="1965891"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962400"/>
                        <a:ext cx="2895600" cy="210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4"/>
          <p:cNvGraphicFramePr>
            <a:graphicFrameLocks noChangeAspect="1"/>
          </p:cNvGraphicFramePr>
          <p:nvPr>
            <p:extLst>
              <p:ext uri="{D42A27DB-BD31-4B8C-83A1-F6EECF244321}">
                <p14:modId xmlns:p14="http://schemas.microsoft.com/office/powerpoint/2010/main" val="3796798213"/>
              </p:ext>
            </p:extLst>
          </p:nvPr>
        </p:nvGraphicFramePr>
        <p:xfrm>
          <a:off x="971600" y="4641056"/>
          <a:ext cx="2971800" cy="1995488"/>
        </p:xfrm>
        <a:graphic>
          <a:graphicData uri="http://schemas.openxmlformats.org/presentationml/2006/ole">
            <mc:AlternateContent xmlns:mc="http://schemas.openxmlformats.org/markup-compatibility/2006">
              <mc:Choice xmlns:v="urn:schemas-microsoft-com:vml" Requires="v">
                <p:oleObj spid="_x0000_s62473" r:id="rId6" imgW="1966020" imgH="1828800" progId="">
                  <p:embed/>
                </p:oleObj>
              </mc:Choice>
              <mc:Fallback>
                <p:oleObj r:id="rId6" imgW="1966020" imgH="18288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4641056"/>
                        <a:ext cx="2971800" cy="1995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Gặp gỡ khách hàng</a:t>
            </a:r>
          </a:p>
        </p:txBody>
      </p:sp>
      <p:sp>
        <p:nvSpPr>
          <p:cNvPr id="64515" name="Text Box 2"/>
          <p:cNvSpPr txBox="1">
            <a:spLocks noChangeArrowheads="1"/>
          </p:cNvSpPr>
          <p:nvPr/>
        </p:nvSpPr>
        <p:spPr bwMode="auto">
          <a:xfrm>
            <a:off x="2667000" y="1447800"/>
            <a:ext cx="6248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Khám phá bất kỳ thành kiến nào</a:t>
            </a:r>
          </a:p>
          <a:p>
            <a:pPr lvl="1">
              <a:buFont typeface="Times New Roman" panose="02020603050405020304" pitchFamily="18" charset="0"/>
              <a:buChar char="–"/>
            </a:pPr>
            <a:r>
              <a:rPr lang="vi" altLang="en-US"/>
              <a:t>Ví dụ</a:t>
            </a:r>
          </a:p>
          <a:p>
            <a:pPr lvl="2">
              <a:buFont typeface="Times New Roman" panose="02020603050405020304" pitchFamily="18" charset="0"/>
              <a:buChar char="•"/>
            </a:pPr>
            <a:r>
              <a:rPr lang="vi" altLang="en-US"/>
              <a:t>Họ sẽ chỉ sử dụng sản phẩm của công ty nào đó?</a:t>
            </a:r>
          </a:p>
          <a:p>
            <a:pPr lvl="2">
              <a:buFont typeface="Times New Roman" panose="02020603050405020304" pitchFamily="18" charset="0"/>
              <a:buChar char="•"/>
            </a:pPr>
            <a:r>
              <a:rPr lang="vi" altLang="en-US"/>
              <a:t>Họ có tránh một số công nghệ nhất định không?</a:t>
            </a:r>
          </a:p>
          <a:p>
            <a:pPr lvl="2">
              <a:buFont typeface="Times New Roman" panose="02020603050405020304" pitchFamily="18" charset="0"/>
              <a:buChar char="•"/>
            </a:pPr>
            <a:r>
              <a:rPr lang="vi" altLang="en-US"/>
              <a:t>Dữ liệu mọi người coi thường giọng nói của mọi người hay ngược lại?</a:t>
            </a:r>
          </a:p>
          <a:p>
            <a:pPr lvl="1">
              <a:buFont typeface="Times New Roman" panose="02020603050405020304" pitchFamily="18" charset="0"/>
              <a:buChar char="–"/>
            </a:pPr>
            <a:r>
              <a:rPr lang="vi" altLang="en-US"/>
              <a:t>Nói chuyện với nhân viên kỹ thuật và quản lý</a:t>
            </a:r>
          </a:p>
        </p:txBody>
      </p:sp>
      <p:graphicFrame>
        <p:nvGraphicFramePr>
          <p:cNvPr id="64516" name="Object 3"/>
          <p:cNvGraphicFramePr>
            <a:graphicFrameLocks noChangeAspect="1"/>
          </p:cNvGraphicFramePr>
          <p:nvPr/>
        </p:nvGraphicFramePr>
        <p:xfrm>
          <a:off x="762000" y="1676400"/>
          <a:ext cx="1728788" cy="3252788"/>
        </p:xfrm>
        <a:graphic>
          <a:graphicData uri="http://schemas.openxmlformats.org/presentationml/2006/ole">
            <mc:AlternateContent xmlns:mc="http://schemas.openxmlformats.org/markup-compatibility/2006">
              <mc:Choice xmlns:v="urn:schemas-microsoft-com:vml" Requires="v">
                <p:oleObj spid="_x0000_s64518" r:id="rId4" imgW="1728699" imgH="1964087" progId="">
                  <p:embed/>
                </p:oleObj>
              </mc:Choice>
              <mc:Fallback>
                <p:oleObj r:id="rId4" imgW="1728699" imgH="196408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1728788" cy="3252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Gặp gỡ khách hàng</a:t>
            </a:r>
          </a:p>
        </p:txBody>
      </p:sp>
      <p:sp>
        <p:nvSpPr>
          <p:cNvPr id="66563" name="Text Box 2"/>
          <p:cNvSpPr txBox="1">
            <a:spLocks noChangeArrowheads="1"/>
          </p:cNvSpPr>
          <p:nvPr/>
        </p:nvSpPr>
        <p:spPr bwMode="auto">
          <a:xfrm>
            <a:off x="533400" y="1371600"/>
            <a:ext cx="8305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lvl="1">
              <a:buFont typeface="Times New Roman" panose="02020603050405020304" pitchFamily="18" charset="0"/>
              <a:buChar char="–"/>
            </a:pPr>
            <a:r>
              <a:rPr lang="vi" altLang="en-US"/>
              <a:t>Nhận một bản sao của sơ đồ tổ chức</a:t>
            </a:r>
          </a:p>
          <a:p>
            <a:pPr lvl="2">
              <a:buFont typeface="Times New Roman" panose="02020603050405020304" pitchFamily="18" charset="0"/>
              <a:buChar char="•"/>
            </a:pPr>
            <a:r>
              <a:rPr lang="vi" altLang="en-US"/>
              <a:t>Điều này sẽ cho thấy cấu trúc chung của tổ chức</a:t>
            </a:r>
          </a:p>
          <a:p>
            <a:pPr lvl="2">
              <a:buFont typeface="Times New Roman" panose="02020603050405020304" pitchFamily="18" charset="0"/>
              <a:buChar char="•"/>
            </a:pPr>
            <a:r>
              <a:rPr lang="vi" altLang="en-US"/>
              <a:t>Nó sẽ gợi ý cho người dùng tài khoản</a:t>
            </a:r>
          </a:p>
          <a:p>
            <a:pPr lvl="2">
              <a:buFont typeface="Times New Roman" panose="02020603050405020304" pitchFamily="18" charset="0"/>
              <a:buChar char="•"/>
            </a:pPr>
            <a:r>
              <a:rPr lang="vi" altLang="en-US"/>
              <a:t>Nó sẽ đề xuất các vị trí địa lý để tính</a:t>
            </a:r>
          </a:p>
        </p:txBody>
      </p:sp>
      <p:pic>
        <p:nvPicPr>
          <p:cNvPr id="665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429000"/>
            <a:ext cx="398462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Gặp gỡ khách hàng</a:t>
            </a:r>
          </a:p>
        </p:txBody>
      </p:sp>
      <p:sp>
        <p:nvSpPr>
          <p:cNvPr id="68611" name="Text Box 2"/>
          <p:cNvSpPr txBox="1">
            <a:spLocks noChangeArrowheads="1"/>
          </p:cNvSpPr>
          <p:nvPr/>
        </p:nvSpPr>
        <p:spPr bwMode="auto">
          <a:xfrm>
            <a:off x="685800" y="1295400"/>
            <a:ext cx="7772400" cy="469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lvl="1">
              <a:lnSpc>
                <a:spcPct val="90000"/>
              </a:lnSpc>
              <a:buFont typeface="Times New Roman" panose="02020603050405020304" pitchFamily="18" charset="0"/>
              <a:buChar char="–"/>
            </a:pPr>
            <a:r>
              <a:rPr lang="vi" altLang="en-US"/>
              <a:t>Nhận bản sao của chính sách bảo mật</a:t>
            </a:r>
          </a:p>
          <a:p>
            <a:pPr lvl="2">
              <a:lnSpc>
                <a:spcPct val="90000"/>
              </a:lnSpc>
              <a:buFont typeface="Times New Roman" panose="02020603050405020304" pitchFamily="18" charset="0"/>
              <a:buChar char="•"/>
            </a:pPr>
            <a:r>
              <a:rPr lang="vi" altLang="en-US"/>
              <a:t>Chính sách ảnh hưởng đến thiết kế mới như thế nào?</a:t>
            </a:r>
          </a:p>
          <a:p>
            <a:pPr lvl="2">
              <a:lnSpc>
                <a:spcPct val="90000"/>
              </a:lnSpc>
              <a:buFont typeface="Times New Roman" panose="02020603050405020304" pitchFamily="18" charset="0"/>
              <a:buChar char="•"/>
            </a:pPr>
            <a:r>
              <a:rPr lang="vi" altLang="en-US"/>
              <a:t>Thiết kế mới ảnh hưởng đến chính sách như thế nào?</a:t>
            </a:r>
          </a:p>
          <a:p>
            <a:pPr lvl="2">
              <a:lnSpc>
                <a:spcPct val="90000"/>
              </a:lnSpc>
              <a:buFont typeface="Times New Roman" panose="02020603050405020304" pitchFamily="18" charset="0"/>
              <a:buChar char="•"/>
            </a:pPr>
            <a:r>
              <a:rPr lang="vi" altLang="en-US"/>
              <a:t>Chính sách có nghiêm ngặt đến mức bạn (nhà thiết kế mạng) sẽ không thể thực hiện công việc của mình không?</a:t>
            </a:r>
          </a:p>
          <a:p>
            <a:pPr lvl="1">
              <a:lnSpc>
                <a:spcPct val="90000"/>
              </a:lnSpc>
              <a:buFont typeface="Times New Roman" panose="02020603050405020304" pitchFamily="18" charset="0"/>
              <a:buChar char="–"/>
            </a:pPr>
            <a:r>
              <a:rPr lang="vi" altLang="en-US"/>
              <a:t>Bắt đầu lập danh mục các tài sản mạng cần bảo vệ</a:t>
            </a:r>
          </a:p>
          <a:p>
            <a:pPr lvl="2">
              <a:lnSpc>
                <a:spcPct val="90000"/>
              </a:lnSpc>
              <a:buFont typeface="Times New Roman" panose="02020603050405020304" pitchFamily="18" charset="0"/>
              <a:buChar char="•"/>
            </a:pPr>
            <a:r>
              <a:rPr lang="vi" altLang="en-US"/>
              <a:t>Phần cứng, phần mềm, ứng dụng và dữ liệu</a:t>
            </a:r>
          </a:p>
          <a:p>
            <a:pPr lvl="2">
              <a:lnSpc>
                <a:spcPct val="90000"/>
              </a:lnSpc>
              <a:spcBef>
                <a:spcPts val="500"/>
              </a:spcBef>
              <a:buFont typeface="Times New Roman" panose="02020603050405020304" pitchFamily="18" charset="0"/>
              <a:buChar char="•"/>
            </a:pPr>
            <a:r>
              <a:rPr lang="vi" altLang="en-US"/>
              <a:t>Ít rõ ràng hơn, nhưng vẫn quan trọng, sở hữu trí tuệ, bí mật thương mại và danh tiếng của công ty</a:t>
            </a:r>
            <a:r>
              <a:rPr lang="vi" altLang="en-US" sz="2000"/>
              <a:t> </a:t>
            </a:r>
          </a:p>
          <a:p>
            <a:pPr lvl="2">
              <a:lnSpc>
                <a:spcPct val="90000"/>
              </a:lnSpc>
              <a:spcBef>
                <a:spcPts val="500"/>
              </a:spcBef>
            </a:pPr>
            <a:endParaRPr lang="en-US" altLang="en-US" sz="2000"/>
          </a:p>
          <a:p>
            <a:pPr lvl="2">
              <a:lnSpc>
                <a:spcPct val="90000"/>
              </a:lnSpc>
              <a:spcBef>
                <a:spcPts val="500"/>
              </a:spcBef>
            </a:pPr>
            <a:endParaRPr lang="en-US" alt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685800" y="-31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Phạm vi của dự án thiết kế</a:t>
            </a:r>
          </a:p>
        </p:txBody>
      </p:sp>
      <p:sp>
        <p:nvSpPr>
          <p:cNvPr id="70659" name="Text Box 2"/>
          <p:cNvSpPr txBox="1">
            <a:spLocks noChangeArrowheads="1"/>
          </p:cNvSpPr>
          <p:nvPr/>
        </p:nvSpPr>
        <p:spPr bwMode="auto">
          <a:xfrm>
            <a:off x="685800" y="1111250"/>
            <a:ext cx="7918450" cy="523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Phạm vi nhỏ?</a:t>
            </a:r>
          </a:p>
          <a:p>
            <a:pPr lvl="1">
              <a:buFont typeface="Times New Roman" panose="02020603050405020304" pitchFamily="18" charset="0"/>
              <a:buChar char="–"/>
            </a:pPr>
            <a:r>
              <a:rPr lang="vi" altLang="en-US"/>
              <a:t>Cho phép nhân viên bán hàng truy cập mạng qua VPN</a:t>
            </a:r>
          </a:p>
          <a:p>
            <a:pPr>
              <a:buFont typeface="Times New Roman" panose="02020603050405020304" pitchFamily="18" charset="0"/>
              <a:buChar char="•"/>
            </a:pPr>
            <a:r>
              <a:rPr lang="vi" altLang="en-US"/>
              <a:t>Phạm vi lớn?</a:t>
            </a:r>
          </a:p>
          <a:p>
            <a:pPr lvl="1">
              <a:buFont typeface="Times New Roman" panose="02020603050405020304" pitchFamily="18" charset="0"/>
              <a:buChar char="–"/>
            </a:pPr>
            <a:r>
              <a:rPr lang="vi" altLang="en-US"/>
              <a:t>Thiết kế lại toàn bộ mạng doanh nghiệp</a:t>
            </a:r>
          </a:p>
          <a:p>
            <a:pPr>
              <a:buFont typeface="Times New Roman" panose="02020603050405020304" pitchFamily="18" charset="0"/>
              <a:buChar char="•"/>
            </a:pPr>
            <a:r>
              <a:rPr lang="vi" altLang="en-US"/>
              <a:t>Sử dụng mô hình OSI để làm rõ phạm vi</a:t>
            </a:r>
          </a:p>
          <a:p>
            <a:pPr lvl="1">
              <a:buFont typeface="Times New Roman" panose="02020603050405020304" pitchFamily="18" charset="0"/>
              <a:buChar char="–"/>
            </a:pPr>
            <a:r>
              <a:rPr lang="vi" altLang="en-US"/>
              <a:t>Ứng dụng báo cáo tài chính mới so với giao thức định tuyến mới so với liên kết dữ liệu mới (ví dụ: không dây)</a:t>
            </a:r>
          </a:p>
          <a:p>
            <a:pPr>
              <a:buFont typeface="Times New Roman" panose="02020603050405020304" pitchFamily="18" charset="0"/>
              <a:buChar char="•"/>
            </a:pPr>
            <a:r>
              <a:rPr lang="vi" altLang="en-US"/>
              <a:t>Phạm vi có phù hợp với ngân sách, khả năng của nhân viên và chuyên gia tư vấn, tiến độ không?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685800" y="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Thu thập thêm thông tin chi tiết</a:t>
            </a:r>
          </a:p>
        </p:txBody>
      </p:sp>
      <p:sp>
        <p:nvSpPr>
          <p:cNvPr id="72707" name="Text Box 2"/>
          <p:cNvSpPr txBox="1">
            <a:spLocks noChangeArrowheads="1"/>
          </p:cNvSpPr>
          <p:nvPr/>
        </p:nvSpPr>
        <p:spPr bwMode="auto">
          <a:xfrm>
            <a:off x="990600" y="1143000"/>
            <a:ext cx="7772400" cy="542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Các ứng dụng</a:t>
            </a:r>
          </a:p>
          <a:p>
            <a:pPr lvl="1">
              <a:buFont typeface="Times New Roman" panose="02020603050405020304" pitchFamily="18" charset="0"/>
              <a:buChar char="–"/>
            </a:pPr>
            <a:r>
              <a:rPr lang="vi" altLang="en-US"/>
              <a:t>Bây giờ và sau khi dự án hoàn thành</a:t>
            </a:r>
          </a:p>
          <a:p>
            <a:pPr lvl="1">
              <a:buFont typeface="Times New Roman" panose="02020603050405020304" pitchFamily="18" charset="0"/>
              <a:buChar char="–"/>
            </a:pPr>
            <a:r>
              <a:rPr lang="vi" altLang="en-US"/>
              <a:t>Bao gồm cả ứng dụng năng suất và ứng dụng quản lý hệ thống</a:t>
            </a:r>
          </a:p>
          <a:p>
            <a:pPr>
              <a:buFont typeface="Times New Roman" panose="02020603050405020304" pitchFamily="18" charset="0"/>
              <a:buChar char="•"/>
            </a:pPr>
            <a:r>
              <a:rPr lang="vi" altLang="en-US"/>
              <a:t>Cộng đồng người dùng</a:t>
            </a:r>
          </a:p>
          <a:p>
            <a:pPr>
              <a:buFont typeface="Times New Roman" panose="02020603050405020304" pitchFamily="18" charset="0"/>
              <a:buChar char="•"/>
            </a:pPr>
            <a:r>
              <a:rPr lang="vi" altLang="en-US"/>
              <a:t>Kho dữ liệu</a:t>
            </a:r>
          </a:p>
          <a:p>
            <a:pPr>
              <a:buFont typeface="Times New Roman" panose="02020603050405020304" pitchFamily="18" charset="0"/>
              <a:buChar char="•"/>
            </a:pPr>
            <a:r>
              <a:rPr lang="vi" altLang="en-US"/>
              <a:t>Các giao thức</a:t>
            </a:r>
          </a:p>
          <a:p>
            <a:pPr>
              <a:buFont typeface="Times New Roman" panose="02020603050405020304" pitchFamily="18" charset="0"/>
              <a:buChar char="•"/>
            </a:pPr>
            <a:r>
              <a:rPr lang="vi" altLang="en-US"/>
              <a:t>Kiến trúc logic và vật lý hiện tại</a:t>
            </a:r>
          </a:p>
          <a:p>
            <a:pPr>
              <a:buFont typeface="Times New Roman" panose="02020603050405020304" pitchFamily="18" charset="0"/>
              <a:buChar char="•"/>
            </a:pPr>
            <a:r>
              <a:rPr lang="vi" altLang="en-US"/>
              <a:t>Hiệu suất hiện tại</a:t>
            </a:r>
          </a:p>
          <a:p>
            <a:pPr lvl="2"/>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Ứng dụng mạng</a:t>
            </a:r>
          </a:p>
        </p:txBody>
      </p:sp>
      <p:sp>
        <p:nvSpPr>
          <p:cNvPr id="74755" name="Rectangle 2"/>
          <p:cNvSpPr>
            <a:spLocks noChangeArrowheads="1"/>
          </p:cNvSpPr>
          <p:nvPr/>
        </p:nvSpPr>
        <p:spPr bwMode="auto">
          <a:xfrm>
            <a:off x="5405438" y="1600200"/>
            <a:ext cx="1573212"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56" name="Text Box 3"/>
          <p:cNvSpPr txBox="1">
            <a:spLocks noChangeArrowheads="1"/>
          </p:cNvSpPr>
          <p:nvPr/>
        </p:nvSpPr>
        <p:spPr bwMode="auto">
          <a:xfrm>
            <a:off x="741363" y="1600200"/>
            <a:ext cx="1719262"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2000" b="1"/>
              <a:t>Tên ứng dụng</a:t>
            </a:r>
          </a:p>
        </p:txBody>
      </p:sp>
      <p:sp>
        <p:nvSpPr>
          <p:cNvPr id="74757" name="Text Box 4"/>
          <p:cNvSpPr txBox="1">
            <a:spLocks noChangeArrowheads="1"/>
          </p:cNvSpPr>
          <p:nvPr/>
        </p:nvSpPr>
        <p:spPr bwMode="auto">
          <a:xfrm>
            <a:off x="2263775" y="1600200"/>
            <a:ext cx="17176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2000" b="1"/>
              <a:t>Loại ứng dụng</a:t>
            </a:r>
          </a:p>
        </p:txBody>
      </p:sp>
      <p:sp>
        <p:nvSpPr>
          <p:cNvPr id="74758" name="Text Box 5"/>
          <p:cNvSpPr txBox="1">
            <a:spLocks noChangeArrowheads="1"/>
          </p:cNvSpPr>
          <p:nvPr/>
        </p:nvSpPr>
        <p:spPr bwMode="auto">
          <a:xfrm>
            <a:off x="3886200" y="1600200"/>
            <a:ext cx="1719263"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2000" b="1"/>
              <a:t>Ứng dụng mới?</a:t>
            </a:r>
          </a:p>
        </p:txBody>
      </p:sp>
      <p:sp>
        <p:nvSpPr>
          <p:cNvPr id="74759" name="Text Box 6"/>
          <p:cNvSpPr txBox="1">
            <a:spLocks noChangeArrowheads="1"/>
          </p:cNvSpPr>
          <p:nvPr/>
        </p:nvSpPr>
        <p:spPr bwMode="auto">
          <a:xfrm>
            <a:off x="5410200" y="1600200"/>
            <a:ext cx="17176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2000" b="1"/>
              <a:t>Sự phê bình</a:t>
            </a:r>
          </a:p>
        </p:txBody>
      </p:sp>
      <p:sp>
        <p:nvSpPr>
          <p:cNvPr id="74760" name="Line 7"/>
          <p:cNvSpPr>
            <a:spLocks noChangeShapeType="1"/>
          </p:cNvSpPr>
          <p:nvPr/>
        </p:nvSpPr>
        <p:spPr bwMode="auto">
          <a:xfrm>
            <a:off x="685800" y="2779713"/>
            <a:ext cx="6292850"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74761" name="Rectangle 8"/>
          <p:cNvSpPr>
            <a:spLocks noChangeArrowheads="1"/>
          </p:cNvSpPr>
          <p:nvPr/>
        </p:nvSpPr>
        <p:spPr bwMode="auto">
          <a:xfrm>
            <a:off x="685800" y="2779713"/>
            <a:ext cx="7867650" cy="46037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2" name="Rectangle 9"/>
          <p:cNvSpPr>
            <a:spLocks noChangeArrowheads="1"/>
          </p:cNvSpPr>
          <p:nvPr/>
        </p:nvSpPr>
        <p:spPr bwMode="auto">
          <a:xfrm>
            <a:off x="685800" y="3240088"/>
            <a:ext cx="7867650" cy="45878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3" name="Rectangle 10"/>
          <p:cNvSpPr>
            <a:spLocks noChangeArrowheads="1"/>
          </p:cNvSpPr>
          <p:nvPr/>
        </p:nvSpPr>
        <p:spPr bwMode="auto">
          <a:xfrm>
            <a:off x="685800" y="3698875"/>
            <a:ext cx="7867650" cy="45878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4" name="Rectangle 11"/>
          <p:cNvSpPr>
            <a:spLocks noChangeArrowheads="1"/>
          </p:cNvSpPr>
          <p:nvPr/>
        </p:nvSpPr>
        <p:spPr bwMode="auto">
          <a:xfrm>
            <a:off x="685800" y="4157663"/>
            <a:ext cx="7867650" cy="458787"/>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5" name="Rectangle 12"/>
          <p:cNvSpPr>
            <a:spLocks noChangeArrowheads="1"/>
          </p:cNvSpPr>
          <p:nvPr/>
        </p:nvSpPr>
        <p:spPr bwMode="auto">
          <a:xfrm>
            <a:off x="685800" y="4616450"/>
            <a:ext cx="6292850" cy="45878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6" name="Rectangle 13"/>
          <p:cNvSpPr>
            <a:spLocks noChangeArrowheads="1"/>
          </p:cNvSpPr>
          <p:nvPr/>
        </p:nvSpPr>
        <p:spPr bwMode="auto">
          <a:xfrm>
            <a:off x="3832225" y="1600200"/>
            <a:ext cx="1573213"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7" name="Rectangle 14"/>
          <p:cNvSpPr>
            <a:spLocks noChangeArrowheads="1"/>
          </p:cNvSpPr>
          <p:nvPr/>
        </p:nvSpPr>
        <p:spPr bwMode="auto">
          <a:xfrm>
            <a:off x="2259013" y="1600200"/>
            <a:ext cx="1573212"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8" name="Rectangle 15"/>
          <p:cNvSpPr>
            <a:spLocks noChangeArrowheads="1"/>
          </p:cNvSpPr>
          <p:nvPr/>
        </p:nvSpPr>
        <p:spPr bwMode="auto">
          <a:xfrm>
            <a:off x="685800" y="1600200"/>
            <a:ext cx="1573213"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69" name="Rectangle 16"/>
          <p:cNvSpPr>
            <a:spLocks noChangeArrowheads="1"/>
          </p:cNvSpPr>
          <p:nvPr/>
        </p:nvSpPr>
        <p:spPr bwMode="auto">
          <a:xfrm>
            <a:off x="6978650" y="1600200"/>
            <a:ext cx="1574800" cy="34750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70" name="Text Box 17"/>
          <p:cNvSpPr txBox="1">
            <a:spLocks noChangeArrowheads="1"/>
          </p:cNvSpPr>
          <p:nvPr/>
        </p:nvSpPr>
        <p:spPr bwMode="auto">
          <a:xfrm>
            <a:off x="7045325" y="1600200"/>
            <a:ext cx="17176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2000" b="1"/>
              <a:t>Bình luận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Ứng dụng mạng</a:t>
            </a:r>
          </a:p>
        </p:txBody>
      </p:sp>
      <p:pic>
        <p:nvPicPr>
          <p:cNvPr id="76803" name="Picture 18"/>
          <p:cNvPicPr>
            <a:picLocks noChangeAspect="1"/>
          </p:cNvPicPr>
          <p:nvPr/>
        </p:nvPicPr>
        <p:blipFill>
          <a:blip r:embed="rId3">
            <a:extLst>
              <a:ext uri="{28A0092B-C50C-407E-A947-70E740481C1C}">
                <a14:useLocalDpi xmlns:a14="http://schemas.microsoft.com/office/drawing/2010/main" val="0"/>
              </a:ext>
            </a:extLst>
          </a:blip>
          <a:srcRect r="2298" b="2170"/>
          <a:stretch>
            <a:fillRect/>
          </a:stretch>
        </p:blipFill>
        <p:spPr bwMode="auto">
          <a:xfrm>
            <a:off x="1042988" y="1268413"/>
            <a:ext cx="6557962"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Tóm lược</a:t>
            </a:r>
          </a:p>
        </p:txBody>
      </p:sp>
      <p:sp>
        <p:nvSpPr>
          <p:cNvPr id="78851" name="Text Box 2"/>
          <p:cNvSpPr txBox="1">
            <a:spLocks noChangeArrowheads="1"/>
          </p:cNvSpPr>
          <p:nvPr/>
        </p:nvSpPr>
        <p:spPr bwMode="auto">
          <a:xfrm>
            <a:off x="1025525" y="1557338"/>
            <a:ext cx="8153400" cy="498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a:t>Phương pháp tiếp cận có hệ thống</a:t>
            </a:r>
          </a:p>
          <a:p>
            <a:pPr>
              <a:buFont typeface="Times New Roman" panose="02020603050405020304" pitchFamily="18" charset="0"/>
              <a:buChar char="•"/>
            </a:pPr>
            <a:r>
              <a:rPr lang="vi" altLang="en-US"/>
              <a:t>Trước tiên, hãy tập trung vào các yêu cầu và ràng buộc kinh doanh cũng như các ứng dụng</a:t>
            </a:r>
          </a:p>
          <a:p>
            <a:pPr>
              <a:buFont typeface="Times New Roman" panose="02020603050405020304" pitchFamily="18" charset="0"/>
              <a:buChar char="•"/>
            </a:pPr>
            <a:r>
              <a:rPr lang="vi" altLang="en-US"/>
              <a:t>Có được sự hiểu biết về cấu trúc doanh nghiệp của khách hàng</a:t>
            </a:r>
          </a:p>
          <a:p>
            <a:pPr>
              <a:buFont typeface="Times New Roman" panose="02020603050405020304" pitchFamily="18" charset="0"/>
              <a:buChar char="•"/>
            </a:pPr>
            <a:r>
              <a:rPr lang="vi" altLang="en-US"/>
              <a:t>Hiểu rõ về phong cách kinh doanh của khách hàng</a:t>
            </a:r>
          </a:p>
          <a:p>
            <a:endParaRPr lang="en-US" altLang="en-US"/>
          </a:p>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Câu hỏi đánh giá</a:t>
            </a:r>
          </a:p>
        </p:txBody>
      </p:sp>
      <p:sp>
        <p:nvSpPr>
          <p:cNvPr id="80899" name="Text Box 2"/>
          <p:cNvSpPr txBox="1">
            <a:spLocks noChangeArrowheads="1"/>
          </p:cNvSpPr>
          <p:nvPr/>
        </p:nvSpPr>
        <p:spPr bwMode="auto">
          <a:xfrm>
            <a:off x="685800" y="1752600"/>
            <a:ext cx="8153400" cy="428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700"/>
              </a:spcBef>
              <a:buFont typeface="Times New Roman" panose="02020603050405020304" pitchFamily="18" charset="0"/>
              <a:buChar char="•"/>
            </a:pPr>
            <a:r>
              <a:rPr lang="vi" altLang="en-US" sz="2800"/>
              <a:t>Các giai đoạn chính của thiết kế mạng theo cách tiếp cận thiết kế mạng từ trên xuống là gì?</a:t>
            </a:r>
          </a:p>
          <a:p>
            <a:pPr>
              <a:spcBef>
                <a:spcPts val="700"/>
              </a:spcBef>
              <a:buFont typeface="Times New Roman" panose="02020603050405020304" pitchFamily="18" charset="0"/>
              <a:buChar char="•"/>
            </a:pPr>
            <a:r>
              <a:rPr lang="vi" altLang="en-US" sz="2800"/>
              <a:t>Các giai đoạn chính của thiết kế mạng theo phương pháp PDIOO là gì?</a:t>
            </a:r>
          </a:p>
          <a:p>
            <a:pPr>
              <a:spcBef>
                <a:spcPts val="700"/>
              </a:spcBef>
              <a:buFont typeface="Times New Roman" panose="02020603050405020304" pitchFamily="18" charset="0"/>
              <a:buChar char="•"/>
            </a:pPr>
            <a:r>
              <a:rPr lang="vi" altLang="en-US" sz="2800"/>
              <a:t>Tại sao việc hiểu phong cách kinh doanh của khách hàng lại quan trọng?</a:t>
            </a:r>
          </a:p>
          <a:p>
            <a:pPr>
              <a:spcBef>
                <a:spcPts val="700"/>
              </a:spcBef>
              <a:buFont typeface="Times New Roman" panose="02020603050405020304" pitchFamily="18" charset="0"/>
              <a:buChar char="•"/>
            </a:pPr>
            <a:r>
              <a:rPr lang="vi" altLang="en-US" sz="2800"/>
              <a:t>Một số mục tiêu kinh doanh điển hình cho các tổ chức ngày nay là gì?</a:t>
            </a:r>
          </a:p>
          <a:p>
            <a:pPr>
              <a:spcBef>
                <a:spcPts val="700"/>
              </a:spcBef>
            </a:pPr>
            <a:endParaRPr lang="en-US" altLang="en-US"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Từng bước một</a:t>
            </a:r>
          </a:p>
        </p:txBody>
      </p:sp>
      <p:pic>
        <p:nvPicPr>
          <p:cNvPr id="92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371600"/>
            <a:ext cx="68770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Hỏi &amp; Đáp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Từ trên xuống</a:t>
            </a:r>
          </a:p>
          <a:p>
            <a:pPr>
              <a:buFont typeface="Times New Roman" panose="02020603050405020304" pitchFamily="18" charset="0"/>
              <a:buChar char="•"/>
            </a:pPr>
            <a:r>
              <a:rPr lang="vi" altLang="en-US" sz="2800"/>
              <a:t>Từ dưới lên</a:t>
            </a:r>
          </a:p>
          <a:p>
            <a:pPr lvl="1"/>
            <a:endParaRPr lang="en-US" altLang="en-US"/>
          </a:p>
        </p:txBody>
      </p:sp>
      <p:sp>
        <p:nvSpPr>
          <p:cNvPr id="11267"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Các lớp của Phương pháp Tiếp cận Mô hình OSI</a:t>
            </a:r>
          </a:p>
        </p:txBody>
      </p:sp>
      <p:grpSp>
        <p:nvGrpSpPr>
          <p:cNvPr id="11268" name="Group 2"/>
          <p:cNvGrpSpPr>
            <a:grpSpLocks/>
          </p:cNvGrpSpPr>
          <p:nvPr/>
        </p:nvGrpSpPr>
        <p:grpSpPr bwMode="auto">
          <a:xfrm>
            <a:off x="3708400" y="1628775"/>
            <a:ext cx="3844925" cy="4194175"/>
            <a:chOff x="1296" y="864"/>
            <a:chExt cx="2860" cy="3119"/>
          </a:xfrm>
        </p:grpSpPr>
        <p:sp>
          <p:nvSpPr>
            <p:cNvPr id="11269" name="Rectangle 3"/>
            <p:cNvSpPr>
              <a:spLocks noChangeArrowheads="1"/>
            </p:cNvSpPr>
            <p:nvPr/>
          </p:nvSpPr>
          <p:spPr bwMode="auto">
            <a:xfrm>
              <a:off x="2212" y="1310"/>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0" name="Rectangle 4"/>
            <p:cNvSpPr>
              <a:spLocks noChangeArrowheads="1"/>
            </p:cNvSpPr>
            <p:nvPr/>
          </p:nvSpPr>
          <p:spPr bwMode="auto">
            <a:xfrm>
              <a:off x="2212" y="1755"/>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1" name="Rectangle 5"/>
            <p:cNvSpPr>
              <a:spLocks noChangeArrowheads="1"/>
            </p:cNvSpPr>
            <p:nvPr/>
          </p:nvSpPr>
          <p:spPr bwMode="auto">
            <a:xfrm>
              <a:off x="2212" y="2647"/>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2" name="Rectangle 6"/>
            <p:cNvSpPr>
              <a:spLocks noChangeArrowheads="1"/>
            </p:cNvSpPr>
            <p:nvPr/>
          </p:nvSpPr>
          <p:spPr bwMode="auto">
            <a:xfrm>
              <a:off x="2212" y="2201"/>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3" name="Rectangle 7"/>
            <p:cNvSpPr>
              <a:spLocks noChangeArrowheads="1"/>
            </p:cNvSpPr>
            <p:nvPr/>
          </p:nvSpPr>
          <p:spPr bwMode="auto">
            <a:xfrm>
              <a:off x="2212" y="864"/>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4" name="Rectangle 8"/>
            <p:cNvSpPr>
              <a:spLocks noChangeArrowheads="1"/>
            </p:cNvSpPr>
            <p:nvPr/>
          </p:nvSpPr>
          <p:spPr bwMode="auto">
            <a:xfrm>
              <a:off x="2212" y="3092"/>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5" name="Rectangle 9"/>
            <p:cNvSpPr>
              <a:spLocks noChangeArrowheads="1"/>
            </p:cNvSpPr>
            <p:nvPr/>
          </p:nvSpPr>
          <p:spPr bwMode="auto">
            <a:xfrm>
              <a:off x="2212" y="3538"/>
              <a:ext cx="1944" cy="445"/>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276" name="Text Box 10"/>
            <p:cNvSpPr txBox="1">
              <a:spLocks noChangeArrowheads="1"/>
            </p:cNvSpPr>
            <p:nvPr/>
          </p:nvSpPr>
          <p:spPr bwMode="auto">
            <a:xfrm>
              <a:off x="2724" y="986"/>
              <a:ext cx="102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Ứng dụng</a:t>
              </a:r>
            </a:p>
          </p:txBody>
        </p:sp>
        <p:sp>
          <p:nvSpPr>
            <p:cNvPr id="11277" name="Text Box 11"/>
            <p:cNvSpPr txBox="1">
              <a:spLocks noChangeArrowheads="1"/>
            </p:cNvSpPr>
            <p:nvPr/>
          </p:nvSpPr>
          <p:spPr bwMode="auto">
            <a:xfrm>
              <a:off x="2702" y="1431"/>
              <a:ext cx="106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Bài thuyết trình</a:t>
              </a:r>
            </a:p>
          </p:txBody>
        </p:sp>
        <p:sp>
          <p:nvSpPr>
            <p:cNvPr id="11278" name="Text Box 12"/>
            <p:cNvSpPr txBox="1">
              <a:spLocks noChangeArrowheads="1"/>
            </p:cNvSpPr>
            <p:nvPr/>
          </p:nvSpPr>
          <p:spPr bwMode="auto">
            <a:xfrm>
              <a:off x="2884" y="1877"/>
              <a:ext cx="70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Phiên họp</a:t>
              </a:r>
            </a:p>
          </p:txBody>
        </p:sp>
        <p:sp>
          <p:nvSpPr>
            <p:cNvPr id="11279" name="Text Box 13"/>
            <p:cNvSpPr txBox="1">
              <a:spLocks noChangeArrowheads="1"/>
            </p:cNvSpPr>
            <p:nvPr/>
          </p:nvSpPr>
          <p:spPr bwMode="auto">
            <a:xfrm>
              <a:off x="2804" y="2323"/>
              <a:ext cx="86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Chuyên chở</a:t>
              </a:r>
            </a:p>
          </p:txBody>
        </p:sp>
        <p:sp>
          <p:nvSpPr>
            <p:cNvPr id="11280" name="Text Box 14"/>
            <p:cNvSpPr txBox="1">
              <a:spLocks noChangeArrowheads="1"/>
            </p:cNvSpPr>
            <p:nvPr/>
          </p:nvSpPr>
          <p:spPr bwMode="auto">
            <a:xfrm>
              <a:off x="2843" y="2768"/>
              <a:ext cx="78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Mạng</a:t>
              </a:r>
            </a:p>
          </p:txBody>
        </p:sp>
        <p:sp>
          <p:nvSpPr>
            <p:cNvPr id="11281" name="Text Box 15"/>
            <p:cNvSpPr txBox="1">
              <a:spLocks noChangeArrowheads="1"/>
            </p:cNvSpPr>
            <p:nvPr/>
          </p:nvSpPr>
          <p:spPr bwMode="auto">
            <a:xfrm>
              <a:off x="2791" y="3214"/>
              <a:ext cx="88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Liên kết dữ liệu</a:t>
              </a:r>
            </a:p>
          </p:txBody>
        </p:sp>
        <p:sp>
          <p:nvSpPr>
            <p:cNvPr id="11282" name="Text Box 16"/>
            <p:cNvSpPr txBox="1">
              <a:spLocks noChangeArrowheads="1"/>
            </p:cNvSpPr>
            <p:nvPr/>
          </p:nvSpPr>
          <p:spPr bwMode="auto">
            <a:xfrm>
              <a:off x="2853" y="3619"/>
              <a:ext cx="765"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2400"/>
                <a:t>Vật lý</a:t>
              </a:r>
            </a:p>
          </p:txBody>
        </p:sp>
        <p:sp>
          <p:nvSpPr>
            <p:cNvPr id="11283" name="Text Box 17"/>
            <p:cNvSpPr txBox="1">
              <a:spLocks noChangeArrowheads="1"/>
            </p:cNvSpPr>
            <p:nvPr/>
          </p:nvSpPr>
          <p:spPr bwMode="auto">
            <a:xfrm>
              <a:off x="1296" y="3619"/>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1</a:t>
              </a:r>
            </a:p>
          </p:txBody>
        </p:sp>
        <p:sp>
          <p:nvSpPr>
            <p:cNvPr id="11284" name="Text Box 18"/>
            <p:cNvSpPr txBox="1">
              <a:spLocks noChangeArrowheads="1"/>
            </p:cNvSpPr>
            <p:nvPr/>
          </p:nvSpPr>
          <p:spPr bwMode="auto">
            <a:xfrm>
              <a:off x="1296" y="986"/>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7</a:t>
              </a:r>
            </a:p>
          </p:txBody>
        </p:sp>
        <p:sp>
          <p:nvSpPr>
            <p:cNvPr id="11285" name="Text Box 19"/>
            <p:cNvSpPr txBox="1">
              <a:spLocks noChangeArrowheads="1"/>
            </p:cNvSpPr>
            <p:nvPr/>
          </p:nvSpPr>
          <p:spPr bwMode="auto">
            <a:xfrm>
              <a:off x="1296" y="1431"/>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6</a:t>
              </a:r>
            </a:p>
          </p:txBody>
        </p:sp>
        <p:sp>
          <p:nvSpPr>
            <p:cNvPr id="11286" name="Text Box 20"/>
            <p:cNvSpPr txBox="1">
              <a:spLocks noChangeArrowheads="1"/>
            </p:cNvSpPr>
            <p:nvPr/>
          </p:nvSpPr>
          <p:spPr bwMode="auto">
            <a:xfrm>
              <a:off x="1296" y="1877"/>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5</a:t>
              </a:r>
            </a:p>
          </p:txBody>
        </p:sp>
        <p:sp>
          <p:nvSpPr>
            <p:cNvPr id="11287" name="Text Box 21"/>
            <p:cNvSpPr txBox="1">
              <a:spLocks noChangeArrowheads="1"/>
            </p:cNvSpPr>
            <p:nvPr/>
          </p:nvSpPr>
          <p:spPr bwMode="auto">
            <a:xfrm>
              <a:off x="1296" y="2323"/>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4</a:t>
              </a:r>
            </a:p>
          </p:txBody>
        </p:sp>
        <p:sp>
          <p:nvSpPr>
            <p:cNvPr id="11288" name="Text Box 22"/>
            <p:cNvSpPr txBox="1">
              <a:spLocks noChangeArrowheads="1"/>
            </p:cNvSpPr>
            <p:nvPr/>
          </p:nvSpPr>
          <p:spPr bwMode="auto">
            <a:xfrm>
              <a:off x="1296" y="2768"/>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3</a:t>
              </a:r>
            </a:p>
          </p:txBody>
        </p:sp>
        <p:sp>
          <p:nvSpPr>
            <p:cNvPr id="11289" name="Text Box 23"/>
            <p:cNvSpPr txBox="1">
              <a:spLocks noChangeArrowheads="1"/>
            </p:cNvSpPr>
            <p:nvPr/>
          </p:nvSpPr>
          <p:spPr bwMode="auto">
            <a:xfrm>
              <a:off x="1296" y="3214"/>
              <a:ext cx="55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vi" altLang="en-US" sz="1800"/>
                <a:t>Lớp 2</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Từ trên xuống</a:t>
            </a:r>
          </a:p>
          <a:p>
            <a:pPr>
              <a:buFont typeface="Times New Roman" panose="02020603050405020304" pitchFamily="18" charset="0"/>
              <a:buChar char="•"/>
            </a:pPr>
            <a:r>
              <a:rPr lang="vi" altLang="en-US" sz="2800"/>
              <a:t>Từ dưới lên</a:t>
            </a:r>
          </a:p>
          <a:p>
            <a:pPr lvl="1"/>
            <a:endParaRPr lang="en-US" altLang="en-US"/>
          </a:p>
        </p:txBody>
      </p:sp>
      <p:sp>
        <p:nvSpPr>
          <p:cNvPr id="13315"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Các lớp của Phương pháp Tiếp cận Mô hình OSI</a:t>
            </a:r>
          </a:p>
        </p:txBody>
      </p:sp>
      <p:pic>
        <p:nvPicPr>
          <p:cNvPr id="13316" name="Picture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2708275"/>
            <a:ext cx="7577138"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Từ trên xuống</a:t>
            </a:r>
          </a:p>
          <a:p>
            <a:pPr lvl="1"/>
            <a:endParaRPr lang="en-US" altLang="en-US"/>
          </a:p>
        </p:txBody>
      </p:sp>
      <p:sp>
        <p:nvSpPr>
          <p:cNvPr id="15363"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Các lớp của Phương pháp Tiếp cận Mô hình OSI</a:t>
            </a:r>
          </a:p>
        </p:txBody>
      </p:sp>
      <p:pic>
        <p:nvPicPr>
          <p:cNvPr id="15364" name="Picture 26"/>
          <p:cNvPicPr>
            <a:picLocks noChangeAspect="1"/>
          </p:cNvPicPr>
          <p:nvPr/>
        </p:nvPicPr>
        <p:blipFill>
          <a:blip r:embed="rId3">
            <a:extLst>
              <a:ext uri="{28A0092B-C50C-407E-A947-70E740481C1C}">
                <a14:useLocalDpi xmlns:a14="http://schemas.microsoft.com/office/drawing/2010/main" val="0"/>
              </a:ext>
            </a:extLst>
          </a:blip>
          <a:srcRect r="2849"/>
          <a:stretch>
            <a:fillRect/>
          </a:stretch>
        </p:blipFill>
        <p:spPr bwMode="auto">
          <a:xfrm>
            <a:off x="960438" y="1989138"/>
            <a:ext cx="74152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Từ trên xuống</a:t>
            </a:r>
          </a:p>
          <a:p>
            <a:pPr lvl="1"/>
            <a:endParaRPr lang="en-US" altLang="en-US"/>
          </a:p>
        </p:txBody>
      </p:sp>
      <p:sp>
        <p:nvSpPr>
          <p:cNvPr id="17411" name="Text Box 1"/>
          <p:cNvSpPr txBox="1">
            <a:spLocks noChangeArrowheads="1"/>
          </p:cNvSpPr>
          <p:nvPr/>
        </p:nvSpPr>
        <p:spPr bwMode="auto">
          <a:xfrm>
            <a:off x="981075" y="25717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000"/>
              <a:t>Các lớp của Phương pháp Tiếp cận Mô hình OSI</a:t>
            </a:r>
          </a:p>
        </p:txBody>
      </p:sp>
      <p:pic>
        <p:nvPicPr>
          <p:cNvPr id="17412" name="Picture 4"/>
          <p:cNvPicPr>
            <a:picLocks noChangeAspect="1"/>
          </p:cNvPicPr>
          <p:nvPr/>
        </p:nvPicPr>
        <p:blipFill>
          <a:blip r:embed="rId3">
            <a:extLst>
              <a:ext uri="{28A0092B-C50C-407E-A947-70E740481C1C}">
                <a14:useLocalDpi xmlns:a14="http://schemas.microsoft.com/office/drawing/2010/main" val="0"/>
              </a:ext>
            </a:extLst>
          </a:blip>
          <a:srcRect t="20206" r="31694" b="49487"/>
          <a:stretch>
            <a:fillRect/>
          </a:stretch>
        </p:blipFill>
        <p:spPr bwMode="auto">
          <a:xfrm>
            <a:off x="765175" y="2024063"/>
            <a:ext cx="37353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p:cNvPicPr>
          <p:nvPr/>
        </p:nvPicPr>
        <p:blipFill>
          <a:blip r:embed="rId4">
            <a:extLst>
              <a:ext uri="{28A0092B-C50C-407E-A947-70E740481C1C}">
                <a14:useLocalDpi xmlns:a14="http://schemas.microsoft.com/office/drawing/2010/main" val="0"/>
              </a:ext>
            </a:extLst>
          </a:blip>
          <a:srcRect r="3078" b="5183"/>
          <a:stretch>
            <a:fillRect/>
          </a:stretch>
        </p:blipFill>
        <p:spPr bwMode="auto">
          <a:xfrm>
            <a:off x="1116013" y="3213100"/>
            <a:ext cx="4535487"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ＭＳ Ｐゴシック" panose="020B0600070205080204" pitchFamily="34" charset="-128"/>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buClrTx/>
              <a:buFontTx/>
              <a:buNone/>
            </a:pPr>
            <a:r>
              <a:rPr lang="vi" altLang="en-US" sz="4400"/>
              <a:t>Bắt đầu từ đầu</a:t>
            </a:r>
          </a:p>
        </p:txBody>
      </p:sp>
      <p:sp>
        <p:nvSpPr>
          <p:cNvPr id="19459" name="Text Box 2"/>
          <p:cNvSpPr txBox="1">
            <a:spLocks noChangeArrowheads="1"/>
          </p:cNvSpPr>
          <p:nvPr/>
        </p:nvSpPr>
        <p:spPr bwMode="auto">
          <a:xfrm>
            <a:off x="762000" y="1447800"/>
            <a:ext cx="7772400"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Times New Roman" panose="02020603050405020304" pitchFamily="18" charset="0"/>
                <a:ea typeface="ＭＳ Ｐゴシック" panose="020B0600070205080204" pitchFamily="34" charset="-128"/>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Times New Roman" panose="02020603050405020304" pitchFamily="18" charset="0"/>
                <a:ea typeface="ＭＳ Ｐゴシック" panose="020B0600070205080204" pitchFamily="34" charset="-128"/>
              </a:defRPr>
            </a:lvl9pPr>
          </a:lstStyle>
          <a:p>
            <a:pPr>
              <a:buFont typeface="Times New Roman" panose="02020603050405020304" pitchFamily="18" charset="0"/>
              <a:buChar char="•"/>
            </a:pPr>
            <a:r>
              <a:rPr lang="vi" altLang="en-US" sz="2800"/>
              <a:t>Đừng chỉ bắt đầu kết nối các dấu chấm.</a:t>
            </a:r>
          </a:p>
          <a:p>
            <a:pPr>
              <a:buFont typeface="Times New Roman" panose="02020603050405020304" pitchFamily="18" charset="0"/>
              <a:buChar char="•"/>
            </a:pPr>
            <a:r>
              <a:rPr lang="vi" altLang="en-US" sz="2800"/>
              <a:t>Phân tích các mục tiêu kinh doanh và kỹ thuật trước.</a:t>
            </a:r>
          </a:p>
          <a:p>
            <a:pPr>
              <a:buFont typeface="Times New Roman" panose="02020603050405020304" pitchFamily="18" charset="0"/>
              <a:buChar char="•"/>
            </a:pPr>
            <a:r>
              <a:rPr lang="vi" altLang="en-US" sz="2800"/>
              <a:t>Khám phá cấu trúc bộ phận và nhóm để tìm hiểu mạng phục vụ và nơi họ cư trú.</a:t>
            </a:r>
          </a:p>
          <a:p>
            <a:pPr>
              <a:buFont typeface="Times New Roman" panose="02020603050405020304" pitchFamily="18" charset="0"/>
              <a:buChar char="•"/>
            </a:pPr>
            <a:r>
              <a:rPr lang="vi" altLang="en-US" sz="2800"/>
              <a:t>Xác định ứng dụng nào sẽ chạy trên mạng và cách các ứng dụng đó hoạt động trên mạng.</a:t>
            </a:r>
          </a:p>
          <a:p>
            <a:pPr>
              <a:buFont typeface="Times New Roman" panose="02020603050405020304" pitchFamily="18" charset="0"/>
              <a:buChar char="•"/>
            </a:pPr>
            <a:r>
              <a:rPr lang="vi" altLang="en-US" sz="2800"/>
              <a:t>Tập trung vào Layer 7 trở lên trước.</a:t>
            </a:r>
          </a:p>
          <a:p>
            <a:pPr lvl="1"/>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2131</Words>
  <Application>Microsoft Office PowerPoint</Application>
  <PresentationFormat>On-screen Show (4:3)</PresentationFormat>
  <Paragraphs>201</Paragraphs>
  <Slides>40</Slides>
  <Notes>40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0</vt:i4>
      </vt:variant>
      <vt:variant>
        <vt:lpstr>Slide Titles</vt:lpstr>
      </vt:variant>
      <vt:variant>
        <vt:i4>40</vt:i4>
      </vt:variant>
    </vt:vector>
  </HeadingPairs>
  <TitlesOfParts>
    <vt:vector size="44" baseType="lpstr">
      <vt:lpstr>ＭＳ Ｐゴシック</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132</cp:revision>
  <cp:lastPrinted>2004-07-22T01:14:22Z</cp:lastPrinted>
  <dcterms:created xsi:type="dcterms:W3CDTF">1999-03-05T02:17:39Z</dcterms:created>
  <dcterms:modified xsi:type="dcterms:W3CDTF">2022-04-22T13:33:12Z</dcterms:modified>
</cp:coreProperties>
</file>