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handoutMasterIdLst>
    <p:handoutMasterId r:id="rId46"/>
  </p:handoutMasterIdLst>
  <p:sldIdLst>
    <p:sldId id="415" r:id="rId2"/>
    <p:sldId id="256" r:id="rId3"/>
    <p:sldId id="387" r:id="rId4"/>
    <p:sldId id="388" r:id="rId5"/>
    <p:sldId id="389" r:id="rId6"/>
    <p:sldId id="390" r:id="rId7"/>
    <p:sldId id="391" r:id="rId8"/>
    <p:sldId id="392" r:id="rId9"/>
    <p:sldId id="393" r:id="rId10"/>
    <p:sldId id="395" r:id="rId11"/>
    <p:sldId id="396" r:id="rId12"/>
    <p:sldId id="397" r:id="rId13"/>
    <p:sldId id="399" r:id="rId14"/>
    <p:sldId id="401" r:id="rId15"/>
    <p:sldId id="402" r:id="rId16"/>
    <p:sldId id="403" r:id="rId17"/>
    <p:sldId id="404" r:id="rId18"/>
    <p:sldId id="405" r:id="rId19"/>
    <p:sldId id="406" r:id="rId20"/>
    <p:sldId id="412" r:id="rId21"/>
    <p:sldId id="413" r:id="rId22"/>
    <p:sldId id="407" r:id="rId23"/>
    <p:sldId id="408" r:id="rId24"/>
    <p:sldId id="409" r:id="rId25"/>
    <p:sldId id="410" r:id="rId26"/>
    <p:sldId id="414" r:id="rId27"/>
    <p:sldId id="411" r:id="rId28"/>
    <p:sldId id="275" r:id="rId29"/>
    <p:sldId id="38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16" r:id="rId44"/>
  </p:sldIdLst>
  <p:sldSz cx="9144000" cy="6858000" type="screen4x3"/>
  <p:notesSz cx="6934200" cy="9283700"/>
  <p:defaultTextStyle>
    <a:defPPr>
      <a:defRPr lang="vi"/>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51" autoAdjust="0"/>
  </p:normalViewPr>
  <p:slideViewPr>
    <p:cSldViewPr>
      <p:cViewPr varScale="1">
        <p:scale>
          <a:sx n="93" d="100"/>
          <a:sy n="93" d="100"/>
        </p:scale>
        <p:origin x="1674" y="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0"/>
    </p:cViewPr>
  </p:sorterViewPr>
  <p:notesViewPr>
    <p:cSldViewPr>
      <p:cViewPr>
        <p:scale>
          <a:sx n="150" d="100"/>
          <a:sy n="150" d="100"/>
        </p:scale>
        <p:origin x="-288" y="3648"/>
      </p:cViewPr>
      <p:guideLst>
        <p:guide orient="horz" pos="292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6" name="Text Box 8"/>
          <p:cNvSpPr txBox="1">
            <a:spLocks noChangeArrowheads="1"/>
          </p:cNvSpPr>
          <p:nvPr/>
        </p:nvSpPr>
        <p:spPr bwMode="auto">
          <a:xfrm>
            <a:off x="5981700" y="8940800"/>
            <a:ext cx="866775" cy="33655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vi" altLang="en-US" sz="1600" smtClean="0"/>
              <a:t>Trang</a:t>
            </a:r>
            <a:fld id="{A70980B0-0053-425F-836A-732243AAA3F4}" type="slidenum">
              <a:rPr lang="en-US" altLang="en-US" sz="1600" smtClean="0"/>
              <a:pPr>
                <a:defRPr/>
              </a:pPr>
              <a:t>‹#›</a:t>
            </a:fld>
            <a:endParaRPr lang="en-US" altLang="en-US" sz="1600" smtClean="0"/>
          </a:p>
        </p:txBody>
      </p:sp>
      <p:sp>
        <p:nvSpPr>
          <p:cNvPr id="3075" name="Text Box 9"/>
          <p:cNvSpPr txBox="1">
            <a:spLocks noChangeArrowheads="1"/>
          </p:cNvSpPr>
          <p:nvPr/>
        </p:nvSpPr>
        <p:spPr bwMode="auto">
          <a:xfrm>
            <a:off x="0" y="8940800"/>
            <a:ext cx="454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vi" altLang="en-US" sz="1600" smtClean="0"/>
              <a:t>Bản quyền 2004 Cisco Press &amp; Priscilla Oppenheimer</a:t>
            </a:r>
          </a:p>
        </p:txBody>
      </p:sp>
      <p:sp>
        <p:nvSpPr>
          <p:cNvPr id="3076" name="Text Box 10"/>
          <p:cNvSpPr txBox="1">
            <a:spLocks noChangeArrowheads="1"/>
          </p:cNvSpPr>
          <p:nvPr/>
        </p:nvSpPr>
        <p:spPr bwMode="auto">
          <a:xfrm>
            <a:off x="0" y="23813"/>
            <a:ext cx="6521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vi" altLang="en-US" sz="1600" smtClean="0"/>
              <a:t>Thiết kế mạng từ trên xuống, Ch. 2: Phân tích các mục tiêu kỹ thuật và sự cân bằng</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23925" y="4410075"/>
            <a:ext cx="5086350" cy="417671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lvl="0"/>
            <a:r>
              <a:rPr lang="vi" noProof="0"/>
              <a:t>Nhấp để chỉnh sửa Kiểu văn bản chính</a:t>
            </a:r>
          </a:p>
          <a:p>
            <a:pPr lvl="1"/>
            <a:r>
              <a:rPr lang="vi" noProof="0"/>
              <a:t>Cấp độ thứ hai</a:t>
            </a:r>
          </a:p>
          <a:p>
            <a:pPr lvl="2"/>
            <a:r>
              <a:rPr lang="vi" noProof="0"/>
              <a:t>Cấp độ thứ ba</a:t>
            </a:r>
          </a:p>
          <a:p>
            <a:pPr lvl="3"/>
            <a:r>
              <a:rPr lang="vi" noProof="0"/>
              <a:t>Cấp độ thứ tư</a:t>
            </a:r>
          </a:p>
          <a:p>
            <a:pPr lvl="4"/>
            <a:r>
              <a:rPr lang="vi" noProof="0"/>
              <a:t>Cấp độ thứ năm</a:t>
            </a:r>
          </a:p>
        </p:txBody>
      </p:sp>
      <p:sp>
        <p:nvSpPr>
          <p:cNvPr id="9224" name="Text Box 8"/>
          <p:cNvSpPr txBox="1">
            <a:spLocks noChangeArrowheads="1"/>
          </p:cNvSpPr>
          <p:nvPr/>
        </p:nvSpPr>
        <p:spPr bwMode="auto">
          <a:xfrm>
            <a:off x="5981700" y="8991600"/>
            <a:ext cx="6794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vi" altLang="en-US" sz="1200" smtClean="0"/>
              <a:t>Trang</a:t>
            </a:r>
            <a:fld id="{AC01D4E6-C3F2-400B-A518-6FDBDEE97419}" type="slidenum">
              <a:rPr lang="en-US" altLang="en-US" sz="1200" smtClean="0"/>
              <a:pPr>
                <a:defRPr/>
              </a:pPr>
              <a:t>‹#›</a:t>
            </a:fld>
            <a:endParaRPr lang="en-US" altLang="en-US" sz="1200" smtClean="0"/>
          </a:p>
        </p:txBody>
      </p:sp>
      <p:sp>
        <p:nvSpPr>
          <p:cNvPr id="9225" name="Text Box 9"/>
          <p:cNvSpPr txBox="1">
            <a:spLocks noChangeArrowheads="1"/>
          </p:cNvSpPr>
          <p:nvPr/>
        </p:nvSpPr>
        <p:spPr bwMode="auto">
          <a:xfrm>
            <a:off x="0" y="8991600"/>
            <a:ext cx="34607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vi" altLang="en-US" sz="1200" smtClean="0"/>
              <a:t>Bản quyền 2004 Cisco Press &amp; Priscilla Oppenheimer</a:t>
            </a:r>
            <a:endParaRPr lang="en-US" altLang="en-US" sz="1600" smtClean="0"/>
          </a:p>
        </p:txBody>
      </p:sp>
      <p:sp>
        <p:nvSpPr>
          <p:cNvPr id="2054" name="Text Box 10"/>
          <p:cNvSpPr txBox="1">
            <a:spLocks noChangeArrowheads="1"/>
          </p:cNvSpPr>
          <p:nvPr/>
        </p:nvSpPr>
        <p:spPr bwMode="auto">
          <a:xfrm>
            <a:off x="0" y="23813"/>
            <a:ext cx="6521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vi" altLang="en-US" sz="1600" smtClean="0"/>
              <a:t>Thiết kế mạng từ trên xuống, Ch. 2: Phân tích các mục tiêu kỹ thuật và sự cân bằng</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ChangeArrowheads="1" noTextEdit="1"/>
          </p:cNvSpPr>
          <p:nvPr>
            <p:ph type="sldImg"/>
          </p:nvPr>
        </p:nvSpPr>
        <p:spPr>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solidFill>
            <a:srgbClr val="FFFFFF"/>
          </a:solidFill>
          <a:ln/>
        </p:spPr>
      </p:sp>
      <p:sp>
        <p:nvSpPr>
          <p:cNvPr id="2355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solidFill>
            <a:srgbClr val="FFFFFF"/>
          </a:solidFill>
          <a:ln/>
        </p:spPr>
      </p:sp>
      <p:sp>
        <p:nvSpPr>
          <p:cNvPr id="2560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solidFill>
            <a:srgbClr val="FFFFFF"/>
          </a:solidFill>
          <a:ln/>
        </p:spPr>
      </p:sp>
      <p:sp>
        <p:nvSpPr>
          <p:cNvPr id="3379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solidFill>
            <a:srgbClr val="FFFFFF"/>
          </a:solidFill>
          <a:ln/>
        </p:spPr>
      </p:sp>
      <p:sp>
        <p:nvSpPr>
          <p:cNvPr id="3584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solidFill>
            <a:srgbClr val="FFFFFF"/>
          </a:solidFill>
          <a:ln/>
        </p:spPr>
      </p:sp>
      <p:sp>
        <p:nvSpPr>
          <p:cNvPr id="3789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Rot="1" noChangeAspect="1" noChangeArrowheads="1" noTextEdit="1"/>
          </p:cNvSpPr>
          <p:nvPr>
            <p:ph type="sldImg"/>
          </p:nvPr>
        </p:nvSpPr>
        <p:spPr>
          <a:ln/>
        </p:spPr>
      </p:sp>
      <p:sp>
        <p:nvSpPr>
          <p:cNvPr id="4403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solidFill>
            <a:srgbClr val="FFFFFF"/>
          </a:solidFill>
          <a:ln/>
        </p:spPr>
      </p:sp>
      <p:sp>
        <p:nvSpPr>
          <p:cNvPr id="9219"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vi" altLang="en-US" smtClean="0">
                <a:latin typeface="Times New Roman" panose="02020603050405020304" pitchFamily="18" charset="0"/>
                <a:ea typeface="ＭＳ Ｐゴシック" panose="020B0600070205080204" pitchFamily="34" charset="-128"/>
              </a:rPr>
              <a:t>Khả năng mở rộng: Mức độ tăng trưởng mà thiết kế mạng phải hỗ trợ.</a:t>
            </a:r>
          </a:p>
          <a:p>
            <a:r>
              <a:rPr lang="vi" altLang="en-US" smtClean="0">
                <a:latin typeface="Times New Roman" panose="02020603050405020304" pitchFamily="18" charset="0"/>
                <a:ea typeface="ＭＳ Ｐゴシック" panose="020B0600070205080204" pitchFamily="34" charset="-128"/>
              </a:rPr>
              <a:t>Tính khả dụng: Lượng thời gian mạng có sẵn cho người dùng, thường được biểu thị bằng phần trăm thời gian hoạt động hoặc thời gian trung bình giữa lỗi (MTBF) và thời gian trung bình để sửa chữa (MTTR). Các mục tiêu về tính khả dụng cũng có thể ghi lại bất kỳ chi phí tiền tệ nào liên quan đến thời gian ngừng hoạt động của mạng.</a:t>
            </a:r>
          </a:p>
          <a:p>
            <a:r>
              <a:rPr lang="vi" altLang="en-US" smtClean="0">
                <a:latin typeface="Times New Roman" panose="02020603050405020304" pitchFamily="18" charset="0"/>
                <a:ea typeface="ＭＳ Ｐゴシック" panose="020B0600070205080204" pitchFamily="34" charset="-128"/>
              </a:rPr>
              <a:t>Bảo mật: Các mục tiêu để bảo vệ khả năng hoạt động kinh doanh của tổ chức mà không bị can thiệp bởi những kẻ xâm nhập truy cập không thích hợp hoặc làm hỏng thiết bị, dữ liệu hoặc hoạt động. Các rủi ro bảo mật cụ thể cần được lập thành văn bản.</a:t>
            </a:r>
          </a:p>
          <a:p>
            <a:r>
              <a:rPr lang="vi" altLang="en-US" smtClean="0">
                <a:latin typeface="Times New Roman" panose="02020603050405020304" pitchFamily="18" charset="0"/>
                <a:ea typeface="ＭＳ Ｐゴシック" panose="020B0600070205080204" pitchFamily="34" charset="-128"/>
              </a:rPr>
              <a:t>Khả năng quản lý: Các mục tiêu về quản lý lỗi, cấu hình, kế toán, hiệu suất và bảo mật (FCAPS)</a:t>
            </a:r>
          </a:p>
          <a:p>
            <a:r>
              <a:rPr lang="vi" altLang="en-US" smtClean="0">
                <a:latin typeface="Times New Roman" panose="02020603050405020304" pitchFamily="18" charset="0"/>
                <a:ea typeface="ＭＳ Ｐゴシック" panose="020B0600070205080204" pitchFamily="34" charset="-128"/>
              </a:rPr>
              <a:t>Khả năng sử dụng: Các mục tiêu liên quan đến sự dễ dàng mà người dùng mạng có thể truy cập vào mạng và các dịch vụ của mạng, bao gồm các mục tiêu để đơn giản hóa các tác vụ của người dùng liên quan đến địa chỉ mạng, đặt tên và khám phá tài nguyên.</a:t>
            </a:r>
          </a:p>
          <a:p>
            <a:r>
              <a:rPr lang="vi" altLang="en-US" smtClean="0">
                <a:latin typeface="Times New Roman" panose="02020603050405020304" pitchFamily="18" charset="0"/>
                <a:ea typeface="ＭＳ Ｐゴシック" panose="020B0600070205080204" pitchFamily="34" charset="-128"/>
              </a:rPr>
              <a:t>Khả năng thích ứng: Sự dễ dàng mà thiết kế và triển khai mạng có thể thích ứng với các lỗi mạng, thay đổi kiểu lưu lượng, các yêu cầu kinh doanh hoặc kỹ thuật bổ sung, các phương thức kinh doanh mới và các thay đổi khác.</a:t>
            </a:r>
          </a:p>
          <a:p>
            <a:r>
              <a:rPr lang="vi" altLang="en-US" smtClean="0">
                <a:latin typeface="Times New Roman" panose="02020603050405020304" pitchFamily="18" charset="0"/>
                <a:ea typeface="ＭＳ Ｐゴシック" panose="020B0600070205080204" pitchFamily="34" charset="-128"/>
              </a:rPr>
              <a:t>Khả năng chi trả: Tầm quan trọng của việc chứa đựng các chi phí liên quan đến việc mua và vận hành thiết bị và dịch vụ mạng.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solidFill>
            <a:srgbClr val="FFFFFF"/>
          </a:solidFill>
          <a:ln/>
        </p:spPr>
      </p:sp>
      <p:sp>
        <p:nvSpPr>
          <p:cNvPr id="6656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solidFill>
            <a:srgbClr val="FFFFFF"/>
          </a:solidFill>
          <a:ln/>
        </p:spPr>
      </p:sp>
      <p:sp>
        <p:nvSpPr>
          <p:cNvPr id="6861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solidFill>
            <a:srgbClr val="FFFFFF"/>
          </a:solidFill>
          <a:ln/>
        </p:spPr>
      </p:sp>
      <p:sp>
        <p:nvSpPr>
          <p:cNvPr id="7065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solidFill>
            <a:srgbClr val="FFFFFF"/>
          </a:solidFill>
          <a:ln/>
        </p:spPr>
      </p:sp>
      <p:sp>
        <p:nvSpPr>
          <p:cNvPr id="1126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solidFill>
            <a:srgbClr val="FFFFFF"/>
          </a:solidFill>
          <a:ln/>
        </p:spPr>
      </p:sp>
      <p:sp>
        <p:nvSpPr>
          <p:cNvPr id="1331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solidFill>
            <a:srgbClr val="FFFFFF"/>
          </a:solidFill>
          <a:ln/>
        </p:spPr>
      </p:sp>
      <p:sp>
        <p:nvSpPr>
          <p:cNvPr id="15363"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vi" altLang="en-US" smtClean="0">
                <a:latin typeface="Times New Roman" panose="02020603050405020304" pitchFamily="18" charset="0"/>
                <a:ea typeface="ＭＳ Ｐゴシック" panose="020B0600070205080204" pitchFamily="34" charset="-128"/>
              </a:rPr>
              <a:t>Khả năng sẵn sàng 99,70% nghe có vẻ khá tốt, nhưng nó có thể có nghĩa là mạng bị gián đoạn 0,18 phút mỗi giờ. Đây là 11 giây. Nếu 11 giây đó được trải dài trong một giờ, có thể sẽ không ai nhận ra. Nhưng nếu có một số lỗi, ví dụ, khiến mạng bị lỗi 11 giây mỗi giờ vào giờ, mọi người sẽ nhận thấy. Người dùng những ngày này rất thiếu kiên nhẫn.</a:t>
            </a:r>
          </a:p>
          <a:p>
            <a:r>
              <a:rPr lang="vi" altLang="en-US" smtClean="0">
                <a:latin typeface="Times New Roman" panose="02020603050405020304" pitchFamily="18" charset="0"/>
                <a:ea typeface="ＭＳ Ｐゴシック" panose="020B0600070205080204" pitchFamily="34" charset="-128"/>
              </a:rPr>
              <a:t>Lưu ý rằng mức độ khả dụng 99,70% cũng có thể có nghĩa là một sự cố nghiêm trọng khiến mạng ngừng hoạt động trong 1577 phút cùng một lúc. Đó là 26 giờ. Nếu đó là vào thứ Bảy và mạng không bao giờ bị ngắt trong suốt thời gian còn lại của năm, điều đó có thể thực sự ổn. Vì vậy, bạn phải xem xét khung thời gian với số phần trăm khả dụng.</a:t>
            </a:r>
          </a:p>
          <a:p>
            <a:r>
              <a:rPr lang="vi" altLang="en-US" smtClean="0">
                <a:latin typeface="Times New Roman" panose="02020603050405020304" pitchFamily="18" charset="0"/>
                <a:ea typeface="ＭＳ Ｐゴシック" panose="020B0600070205080204" pitchFamily="34" charset="-128"/>
              </a:rPr>
              <a:t>Hãy xem xét chén thánh: 99,999% khả dụng. Đó là thời gian chết 5 phút mỗi năm! Hãy chắc chắn giải thích cho khách hàng rằng bảo trì và nâng cấp theo lịch trình không được tính! Hoặc là hoặc lập kế hoạch cho một mạng có dự phòng gấp ba lần (có thể cực kỳ tốn kém để triển khai và vận hành).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solidFill>
            <a:srgbClr val="FFFFFF"/>
          </a:solidFill>
          <a:ln/>
        </p:spPr>
      </p:sp>
      <p:sp>
        <p:nvSpPr>
          <p:cNvPr id="17411" name="Rectangle 3"/>
          <p:cNvSpPr>
            <a:spLocks noGrp="1" noChangeArrowheads="1"/>
          </p:cNvSpPr>
          <p:nvPr>
            <p:ph type="body" idx="1"/>
          </p:nvPr>
        </p:nvSpPr>
        <p:spPr>
          <a:xfrm>
            <a:off x="539750" y="4410075"/>
            <a:ext cx="5854700" cy="41767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vi" altLang="en-US" smtClean="0">
                <a:latin typeface="Times New Roman" panose="02020603050405020304" pitchFamily="18" charset="0"/>
                <a:ea typeface="ＭＳ Ｐゴシック" panose="020B0600070205080204" pitchFamily="34" charset="-128"/>
              </a:rPr>
              <a:t>Trong trường hợp bộ định tuyến chính bị lỗi, bộ định tuyến thứ cấp sẽ trở thành bộ định tuyến chính và vẫn có bản sao lưu. Sửa lỗi chính trước đó và để nó trở thành cấp ba.</a:t>
            </a:r>
          </a:p>
          <a:p>
            <a:r>
              <a:rPr lang="vi" altLang="en-US" smtClean="0">
                <a:latin typeface="Times New Roman" panose="02020603050405020304" pitchFamily="18" charset="0"/>
                <a:ea typeface="ＭＳ Ｐゴシック" panose="020B0600070205080204" pitchFamily="34" charset="-128"/>
              </a:rPr>
              <a:t>Điều này cũng giúp bảo trì. Kéo cấp ba ra và nâng cấp nó. Chính vẫn có một bản sao lưu. Sau khi thử nghiệm rộng rãi, hãy đưa trường đại học trở lại làm trường chính. Kéo bản gốc ban đầu ra và nâng cấp nó. Đặt nó trở lại như thứ yếu. Cuối cùng kéo thứ cấp ban đầu ra và nâng cấp nó.</a:t>
            </a:r>
          </a:p>
          <a:p>
            <a:r>
              <a:rPr lang="vi" altLang="en-US" smtClean="0">
                <a:latin typeface="Times New Roman" panose="02020603050405020304" pitchFamily="18" charset="0"/>
                <a:ea typeface="ＭＳ Ｐゴシック" panose="020B0600070205080204" pitchFamily="34" charset="-128"/>
              </a:rPr>
              <a:t>Tất nhiên, bức tranh đưa ra tất cả các loại câu hỏi khác vì nó sử dụng một ví dụ về ISP.</a:t>
            </a:r>
          </a:p>
          <a:p>
            <a:pPr lvl="1"/>
            <a:r>
              <a:rPr lang="vi" altLang="en-US" smtClean="0">
                <a:latin typeface="Times New Roman" panose="02020603050405020304" pitchFamily="18" charset="0"/>
                <a:ea typeface="ＭＳ Ｐゴシック" panose="020B0600070205080204" pitchFamily="34" charset="-128"/>
              </a:rPr>
              <a:t>Khách hàng có địa chỉ độc lập với nhà cung cấp không?</a:t>
            </a:r>
          </a:p>
          <a:p>
            <a:pPr lvl="1"/>
            <a:r>
              <a:rPr lang="vi" altLang="en-US" smtClean="0">
                <a:latin typeface="Times New Roman" panose="02020603050405020304" pitchFamily="18" charset="0"/>
                <a:ea typeface="ＭＳ Ｐゴシック" panose="020B0600070205080204" pitchFamily="34" charset="-128"/>
              </a:rPr>
              <a:t>Khách hàng có số hệ thống tự quản không?</a:t>
            </a:r>
          </a:p>
          <a:p>
            <a:pPr lvl="1"/>
            <a:r>
              <a:rPr lang="vi" altLang="en-US" smtClean="0">
                <a:latin typeface="Times New Roman" panose="02020603050405020304" pitchFamily="18" charset="0"/>
                <a:ea typeface="ＭＳ Ｐゴシック" panose="020B0600070205080204" pitchFamily="34" charset="-128"/>
              </a:rPr>
              <a:t>Các ISP có thực sự độc lập không? Có phân tập mạch đúng không?</a:t>
            </a:r>
          </a:p>
          <a:p>
            <a:pPr lvl="1"/>
            <a:r>
              <a:rPr lang="vi" altLang="en-US" smtClean="0">
                <a:latin typeface="Times New Roman" panose="02020603050405020304" pitchFamily="18" charset="0"/>
                <a:ea typeface="ＭＳ Ｐゴシック" panose="020B0600070205080204" pitchFamily="34" charset="-128"/>
              </a:rPr>
              <a:t>Tốc độ trên ba liên kết tới ISP có giống nhau để giảm thiểu sự suy giảm hiệu suất trong quá trình nâng cấp hoặc hỏng hóc không?</a:t>
            </a:r>
          </a:p>
          <a:p>
            <a:pPr lvl="1"/>
            <a:r>
              <a:rPr lang="vi" altLang="en-US" smtClean="0">
                <a:latin typeface="Times New Roman" panose="02020603050405020304" pitchFamily="18" charset="0"/>
                <a:ea typeface="ＭＳ Ｐゴシック" panose="020B0600070205080204" pitchFamily="34" charset="-128"/>
              </a:rPr>
              <a:t>Có thể sử dụng cân bằng tải khi cả ba bộ định tuyến đều hoạt động không?</a:t>
            </a:r>
          </a:p>
          <a:p>
            <a:pPr lvl="1"/>
            <a:r>
              <a:rPr lang="vi" altLang="en-US" smtClean="0">
                <a:latin typeface="Times New Roman" panose="02020603050405020304" pitchFamily="18" charset="0"/>
                <a:ea typeface="ＭＳ Ｐゴシック" panose="020B0600070205080204" pitchFamily="34" charset="-128"/>
              </a:rPr>
              <a:t>Các giao thức định tuyến bên trong mạng doanh nghiệp là gì? Lưu lượng truy cập thực sự có thể đến cả ba bộ định tuyến, bất kể lỗi bên trong mạng doanh nghiệp không? Các giao thức định tuyến có thể điều chỉnh để thay đổi không?</a:t>
            </a:r>
          </a:p>
          <a:p>
            <a:pPr lvl="1"/>
            <a:r>
              <a:rPr lang="vi" altLang="en-US" smtClean="0">
                <a:latin typeface="Times New Roman" panose="02020603050405020304" pitchFamily="18" charset="0"/>
                <a:ea typeface="ＭＳ Ｐゴシック" panose="020B0600070205080204" pitchFamily="34" charset="-128"/>
              </a:rPr>
              <a:t>Lưu lượng có chảy ra bộ định tuyến “gần nhất” không? Lưu lượng truy cập có đến từ Internet thông qua mục nhập "gần nhất" không?</a:t>
            </a:r>
          </a:p>
          <a:p>
            <a:pPr lvl="1"/>
            <a:endParaRPr lang="en-US" altLang="en-US" smtClean="0">
              <a:latin typeface="Times New Roman" panose="02020603050405020304" pitchFamily="18" charset="0"/>
              <a:ea typeface="ＭＳ Ｐゴシック" panose="020B0600070205080204" pitchFamily="34" charset="-128"/>
            </a:endParaRPr>
          </a:p>
          <a:p>
            <a:r>
              <a:rPr lang="vi" altLang="en-US" smtClean="0">
                <a:latin typeface="Times New Roman" panose="02020603050405020304" pitchFamily="18" charset="0"/>
                <a:ea typeface="ＭＳ Ｐゴシック" panose="020B0600070205080204" pitchFamily="34" charset="-128"/>
              </a:rPr>
              <a:t>Lưu ý của người hướng dẫn: Trang trình bày không phải là một đề xuất thiết kế! Nó chỉ là một slide để thảo luận về các phân nhánh của 99,999% tính khả dụng.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Rot="1" noChangeAspect="1" noChangeArrowheads="1" noTextEdit="1"/>
          </p:cNvSpPr>
          <p:nvPr>
            <p:ph type="sldImg"/>
          </p:nvPr>
        </p:nvSpPr>
        <p:spPr>
          <a:solidFill>
            <a:srgbClr val="FFFFFF"/>
          </a:solidFill>
          <a:ln/>
        </p:spPr>
      </p:sp>
      <p:sp>
        <p:nvSpPr>
          <p:cNvPr id="21507" name="Rectangle 1027"/>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0529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37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173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Tree>
    <p:extLst>
      <p:ext uri="{BB962C8B-B14F-4D97-AF65-F5344CB8AC3E}">
        <p14:creationId xmlns:p14="http://schemas.microsoft.com/office/powerpoint/2010/main" val="200774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76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322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82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668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318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6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6983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389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vi" altLang="en-US" smtClean="0"/>
              <a:t>Nhấp để chỉnh sửa kiểu tiêu đề Chính</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vi" altLang="en-US" smtClean="0"/>
              <a:t>Nhấp để chỉnh sửa Kiểu văn bản chính</a:t>
            </a:r>
          </a:p>
          <a:p>
            <a:pPr lvl="1"/>
            <a:r>
              <a:rPr lang="vi" altLang="en-US" smtClean="0"/>
              <a:t>Cấp độ thứ hai</a:t>
            </a:r>
          </a:p>
          <a:p>
            <a:pPr lvl="2"/>
            <a:r>
              <a:rPr lang="vi" altLang="en-US" smtClean="0"/>
              <a:t>Cấp độ thứ ba</a:t>
            </a:r>
          </a:p>
          <a:p>
            <a:pPr lvl="3"/>
            <a:r>
              <a:rPr lang="vi" altLang="en-US" smtClean="0"/>
              <a:t>Cấp độ thứ tư</a:t>
            </a:r>
          </a:p>
          <a:p>
            <a:pPr lvl="4"/>
            <a:r>
              <a:rPr lang="vi" altLang="en-US" smtClean="0"/>
              <a:t>Cấp độ thứ năm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pitchFamily="-109" charset="-128"/>
          <a:cs typeface="ＭＳ Ｐゴシック" pitchFamily="-109" charset="-128"/>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itchFamily="-109" charset="-128"/>
          <a:cs typeface="ＭＳ Ｐゴシック" pitchFamily="-109"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itchFamily="-109" charset="-128"/>
          <a:cs typeface="ＭＳ Ｐゴシック" pitchFamily="-109"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itchFamily="-109" charset="-128"/>
          <a:cs typeface="ＭＳ Ｐゴシック" pitchFamily="-109"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itchFamily="-109" charset="-128"/>
          <a:cs typeface="ＭＳ Ｐゴシック" pitchFamily="-109"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755650" y="2060575"/>
            <a:ext cx="78486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4800" b="1">
                <a:solidFill>
                  <a:srgbClr val="000000"/>
                </a:solidFill>
              </a:rPr>
              <a:t> </a:t>
            </a:r>
            <a:r>
              <a:rPr lang="en-US" altLang="en-US" sz="4800" b="1">
                <a:solidFill>
                  <a:srgbClr val="000000"/>
                </a:solidFill>
              </a:rPr>
              <a:t/>
            </a:r>
            <a:br>
              <a:rPr lang="en-US" altLang="en-US" sz="4800" b="1">
                <a:solidFill>
                  <a:srgbClr val="000000"/>
                </a:solidFill>
              </a:rPr>
            </a:br>
            <a:r>
              <a:rPr lang="vi" altLang="en-US" sz="4000" b="1">
                <a:solidFill>
                  <a:srgbClr val="000000"/>
                </a:solidFill>
              </a:rPr>
              <a:t>KẾ TOÁN VÀ CÀI ĐẶT MẠNG</a:t>
            </a:r>
            <a:r>
              <a:rPr lang="en-US" altLang="en-US" sz="4800" b="1">
                <a:solidFill>
                  <a:srgbClr val="000000"/>
                </a:solidFill>
              </a:rPr>
              <a:t/>
            </a:r>
            <a:br>
              <a:rPr lang="en-US" altLang="en-US" sz="4800" b="1">
                <a:solidFill>
                  <a:srgbClr val="000000"/>
                </a:solidFill>
              </a:rPr>
            </a:br>
            <a:endParaRPr lang="en-US" altLang="en-US" sz="4800" b="1">
              <a:solidFill>
                <a:srgbClr val="000000"/>
              </a:solidFill>
            </a:endParaRPr>
          </a:p>
          <a:p>
            <a:pPr algn="ctr">
              <a:spcBef>
                <a:spcPct val="0"/>
              </a:spcBef>
              <a:buFontTx/>
              <a:buNone/>
            </a:pPr>
            <a:r>
              <a:rPr lang="en-US" altLang="en-US" sz="2400">
                <a:solidFill>
                  <a:srgbClr val="000000"/>
                </a:solidFill>
              </a:rPr>
              <a:t/>
            </a:r>
            <a:br>
              <a:rPr lang="en-US" altLang="en-US" sz="2400">
                <a:solidFill>
                  <a:srgbClr val="000000"/>
                </a:solidFill>
              </a:rPr>
            </a:br>
            <a:endParaRPr lang="en-US" altLang="en-US" sz="2400">
              <a:solidFill>
                <a:srgbClr val="000000"/>
              </a:solidFill>
            </a:endParaRPr>
          </a:p>
        </p:txBody>
      </p:sp>
      <p:sp>
        <p:nvSpPr>
          <p:cNvPr id="4099" name="Rectangle 1"/>
          <p:cNvSpPr>
            <a:spLocks noChangeArrowheads="1"/>
          </p:cNvSpPr>
          <p:nvPr/>
        </p:nvSpPr>
        <p:spPr bwMode="auto">
          <a:xfrm>
            <a:off x="3635375" y="3598863"/>
            <a:ext cx="41767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2400"/>
              <a:t>Ths. Nguyễn Huỳnh Huy</a:t>
            </a:r>
            <a:r>
              <a:rPr lang="vi" altLang="en-US" sz="4000"/>
              <a:t> </a:t>
            </a:r>
            <a:r>
              <a:rPr lang="en-US" altLang="en-US" sz="4000"/>
              <a:t/>
            </a:r>
            <a:br>
              <a:rPr lang="en-US" altLang="en-US" sz="4000"/>
            </a:br>
            <a:r>
              <a:rPr lang="vi" altLang="en-US" sz="2400"/>
              <a:t>Khoa: CNTT - ĐH Nha Trang</a:t>
            </a:r>
          </a:p>
          <a:p>
            <a:pPr>
              <a:spcBef>
                <a:spcPct val="0"/>
              </a:spcBef>
              <a:buFontTx/>
              <a:buNone/>
            </a:pPr>
            <a:r>
              <a:rPr lang="vi" altLang="en-US" sz="2400"/>
              <a:t>Email: huynh@ntu.edu.vn</a:t>
            </a:r>
          </a:p>
          <a:p>
            <a:pPr>
              <a:spcBef>
                <a:spcPct val="0"/>
              </a:spcBef>
              <a:buFontTx/>
              <a:buNone/>
            </a:pPr>
            <a:r>
              <a:rPr lang="vi" altLang="en-US" sz="2400"/>
              <a:t>Sđt: 077.2567899</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vi" altLang="en-US" smtClean="0">
                <a:ea typeface="ＭＳ Ｐゴシック" panose="020B0600070205080204" pitchFamily="34" charset="-128"/>
              </a:rPr>
              <a:t>Băng thông Vs. Thông lượng</a:t>
            </a:r>
          </a:p>
        </p:txBody>
      </p:sp>
      <p:sp>
        <p:nvSpPr>
          <p:cNvPr id="22531" name="Rectangle 3"/>
          <p:cNvSpPr>
            <a:spLocks noGrp="1" noChangeArrowheads="1"/>
          </p:cNvSpPr>
          <p:nvPr>
            <p:ph type="body" idx="1"/>
          </p:nvPr>
        </p:nvSpPr>
        <p:spPr>
          <a:xfrm>
            <a:off x="685800" y="1447800"/>
            <a:ext cx="7772400" cy="4114800"/>
          </a:xfrm>
        </p:spPr>
        <p:txBody>
          <a:bodyPr/>
          <a:lstStyle/>
          <a:p>
            <a:r>
              <a:rPr lang="vi" altLang="en-US" smtClean="0">
                <a:ea typeface="ＭＳ Ｐゴシック" panose="020B0600070205080204" pitchFamily="34" charset="-128"/>
              </a:rPr>
              <a:t>Băng thông và thông lượng không giống nhau</a:t>
            </a:r>
          </a:p>
          <a:p>
            <a:r>
              <a:rPr lang="vi" altLang="en-US" smtClean="0">
                <a:ea typeface="ＭＳ Ｐゴシック" panose="020B0600070205080204" pitchFamily="34" charset="-128"/>
              </a:rPr>
              <a:t>Băng thông là khả năng mang dữ liệu của một mạch</a:t>
            </a:r>
          </a:p>
          <a:p>
            <a:pPr lvl="2"/>
            <a:r>
              <a:rPr lang="vi" altLang="en-US" smtClean="0">
                <a:ea typeface="ＭＳ Ｐゴシック" panose="020B0600070205080204" pitchFamily="34" charset="-128"/>
              </a:rPr>
              <a:t>Thường được chỉ định bằng bit trên giây</a:t>
            </a:r>
          </a:p>
          <a:p>
            <a:r>
              <a:rPr lang="vi" altLang="en-US" smtClean="0">
                <a:ea typeface="ＭＳ Ｐゴシック" panose="020B0600070205080204" pitchFamily="34" charset="-128"/>
              </a:rPr>
              <a:t>Thông lượng là số lượng dữ liệu không có lỗi được truyền trên một đơn vị thời gian</a:t>
            </a:r>
          </a:p>
          <a:p>
            <a:pPr lvl="2"/>
            <a:r>
              <a:rPr lang="vi" altLang="en-US" smtClean="0">
                <a:ea typeface="ＭＳ Ｐゴシック" panose="020B0600070205080204" pitchFamily="34" charset="-128"/>
              </a:rPr>
              <a:t>Được đo bằng bps, Bps hoặc gói trên giây (pps)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8229600" cy="1143000"/>
          </a:xfrm>
        </p:spPr>
        <p:txBody>
          <a:bodyPr/>
          <a:lstStyle/>
          <a:p>
            <a:r>
              <a:rPr lang="vi" altLang="en-US" smtClean="0">
                <a:ea typeface="ＭＳ Ｐゴシック" panose="020B0600070205080204" pitchFamily="34" charset="-128"/>
              </a:rPr>
              <a:t>Băng thông, Thông lượng, Tải</a:t>
            </a:r>
          </a:p>
        </p:txBody>
      </p:sp>
      <p:sp>
        <p:nvSpPr>
          <p:cNvPr id="24579" name="Line 3"/>
          <p:cNvSpPr>
            <a:spLocks noChangeShapeType="1"/>
          </p:cNvSpPr>
          <p:nvPr/>
        </p:nvSpPr>
        <p:spPr bwMode="auto">
          <a:xfrm>
            <a:off x="1676400" y="1371600"/>
            <a:ext cx="0" cy="464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80" name="Line 4"/>
          <p:cNvSpPr>
            <a:spLocks noChangeShapeType="1"/>
          </p:cNvSpPr>
          <p:nvPr/>
        </p:nvSpPr>
        <p:spPr bwMode="auto">
          <a:xfrm>
            <a:off x="1676400" y="6019800"/>
            <a:ext cx="5715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81" name="Line 5"/>
          <p:cNvSpPr>
            <a:spLocks noChangeShapeType="1"/>
          </p:cNvSpPr>
          <p:nvPr/>
        </p:nvSpPr>
        <p:spPr bwMode="auto">
          <a:xfrm>
            <a:off x="5638800" y="2057400"/>
            <a:ext cx="1447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82" name="Oval 6"/>
          <p:cNvSpPr>
            <a:spLocks noChangeArrowheads="1"/>
          </p:cNvSpPr>
          <p:nvPr/>
        </p:nvSpPr>
        <p:spPr bwMode="auto">
          <a:xfrm>
            <a:off x="4572000" y="2743200"/>
            <a:ext cx="1905000" cy="1219200"/>
          </a:xfrm>
          <a:prstGeom prst="ellipse">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4583" name="Line 7"/>
          <p:cNvSpPr>
            <a:spLocks noChangeShapeType="1"/>
          </p:cNvSpPr>
          <p:nvPr/>
        </p:nvSpPr>
        <p:spPr bwMode="auto">
          <a:xfrm flipV="1">
            <a:off x="1752600" y="3124200"/>
            <a:ext cx="2895600" cy="28956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84" name="Rectangle 8"/>
          <p:cNvSpPr>
            <a:spLocks noChangeArrowheads="1"/>
          </p:cNvSpPr>
          <p:nvPr/>
        </p:nvSpPr>
        <p:spPr bwMode="auto">
          <a:xfrm>
            <a:off x="4648200" y="3124200"/>
            <a:ext cx="2286000" cy="1219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4585" name="Rectangle 9"/>
          <p:cNvSpPr>
            <a:spLocks noChangeArrowheads="1"/>
          </p:cNvSpPr>
          <p:nvPr/>
        </p:nvSpPr>
        <p:spPr bwMode="auto">
          <a:xfrm>
            <a:off x="5943600" y="2971800"/>
            <a:ext cx="15240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4586" name="Text Box 10"/>
          <p:cNvSpPr txBox="1">
            <a:spLocks noChangeArrowheads="1"/>
          </p:cNvSpPr>
          <p:nvPr/>
        </p:nvSpPr>
        <p:spPr bwMode="auto">
          <a:xfrm>
            <a:off x="2819400" y="6096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2400" b="1"/>
              <a:t>Tải được cung cấp</a:t>
            </a:r>
            <a:endParaRPr lang="en-US" altLang="en-US" sz="2400"/>
          </a:p>
        </p:txBody>
      </p:sp>
      <p:sp>
        <p:nvSpPr>
          <p:cNvPr id="24587" name="Text Box 11"/>
          <p:cNvSpPr txBox="1">
            <a:spLocks noChangeArrowheads="1"/>
          </p:cNvSpPr>
          <p:nvPr/>
        </p:nvSpPr>
        <p:spPr bwMode="auto">
          <a:xfrm flipH="1">
            <a:off x="1066800" y="1981200"/>
            <a:ext cx="3841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2400" b="1"/>
              <a:t>Thông lượng</a:t>
            </a:r>
            <a:endParaRPr lang="en-US" altLang="en-US" sz="2400"/>
          </a:p>
        </p:txBody>
      </p:sp>
      <p:sp>
        <p:nvSpPr>
          <p:cNvPr id="24588" name="Text Box 12"/>
          <p:cNvSpPr txBox="1">
            <a:spLocks noChangeArrowheads="1"/>
          </p:cNvSpPr>
          <p:nvPr/>
        </p:nvSpPr>
        <p:spPr bwMode="auto">
          <a:xfrm>
            <a:off x="6019800" y="2819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800"/>
              <a:t>Thật sự</a:t>
            </a:r>
            <a:endParaRPr lang="en-US" altLang="en-US" sz="2400"/>
          </a:p>
        </p:txBody>
      </p:sp>
      <p:sp>
        <p:nvSpPr>
          <p:cNvPr id="24589" name="Text Box 13"/>
          <p:cNvSpPr txBox="1">
            <a:spLocks noChangeArrowheads="1"/>
          </p:cNvSpPr>
          <p:nvPr/>
        </p:nvSpPr>
        <p:spPr bwMode="auto">
          <a:xfrm rot="-2545441">
            <a:off x="3048000" y="3581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800"/>
              <a:t>Lý tưởng</a:t>
            </a:r>
            <a:endParaRPr lang="en-US" altLang="en-US" sz="2400"/>
          </a:p>
        </p:txBody>
      </p:sp>
      <p:sp>
        <p:nvSpPr>
          <p:cNvPr id="24590" name="Text Box 14"/>
          <p:cNvSpPr txBox="1">
            <a:spLocks noChangeArrowheads="1"/>
          </p:cNvSpPr>
          <p:nvPr/>
        </p:nvSpPr>
        <p:spPr bwMode="auto">
          <a:xfrm>
            <a:off x="5410200" y="57150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400"/>
              <a:t>100% công suất</a:t>
            </a:r>
            <a:endParaRPr lang="en-US" altLang="en-US" sz="2400"/>
          </a:p>
        </p:txBody>
      </p:sp>
      <p:sp>
        <p:nvSpPr>
          <p:cNvPr id="24591" name="Line 15"/>
          <p:cNvSpPr>
            <a:spLocks noChangeShapeType="1"/>
          </p:cNvSpPr>
          <p:nvPr/>
        </p:nvSpPr>
        <p:spPr bwMode="auto">
          <a:xfrm>
            <a:off x="5638800" y="5791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92" name="Line 16"/>
          <p:cNvSpPr>
            <a:spLocks noChangeShapeType="1"/>
          </p:cNvSpPr>
          <p:nvPr/>
        </p:nvSpPr>
        <p:spPr bwMode="auto">
          <a:xfrm>
            <a:off x="1600200" y="2057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93" name="Oval 17"/>
          <p:cNvSpPr>
            <a:spLocks noChangeArrowheads="1"/>
          </p:cNvSpPr>
          <p:nvPr/>
        </p:nvSpPr>
        <p:spPr bwMode="auto">
          <a:xfrm>
            <a:off x="4419600" y="31242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4594" name="Line 18"/>
          <p:cNvSpPr>
            <a:spLocks noChangeShapeType="1"/>
          </p:cNvSpPr>
          <p:nvPr/>
        </p:nvSpPr>
        <p:spPr bwMode="auto">
          <a:xfrm flipV="1">
            <a:off x="1676400" y="2057400"/>
            <a:ext cx="3962400" cy="396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95" name="Text Box 19"/>
          <p:cNvSpPr txBox="1">
            <a:spLocks noChangeArrowheads="1"/>
          </p:cNvSpPr>
          <p:nvPr/>
        </p:nvSpPr>
        <p:spPr bwMode="auto">
          <a:xfrm>
            <a:off x="1524000" y="17526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400"/>
              <a:t>100% công suất</a:t>
            </a:r>
            <a:endParaRPr lang="en-US" altLang="en-US" sz="2400"/>
          </a:p>
        </p:txBody>
      </p:sp>
      <p:sp>
        <p:nvSpPr>
          <p:cNvPr id="24596" name="Oval 20"/>
          <p:cNvSpPr>
            <a:spLocks noChangeArrowheads="1"/>
          </p:cNvSpPr>
          <p:nvPr/>
        </p:nvSpPr>
        <p:spPr bwMode="auto">
          <a:xfrm>
            <a:off x="4495800" y="3124200"/>
            <a:ext cx="685800" cy="5334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533400"/>
            <a:ext cx="7772400" cy="1143000"/>
          </a:xfrm>
        </p:spPr>
        <p:txBody>
          <a:bodyPr/>
          <a:lstStyle/>
          <a:p>
            <a:r>
              <a:rPr lang="vi" altLang="en-US" smtClean="0">
                <a:ea typeface="ＭＳ Ｐゴシック" panose="020B0600070205080204" pitchFamily="34" charset="-128"/>
              </a:rPr>
              <a:t>Các yếu tố khác ảnh hưởng đến thông lượng</a:t>
            </a:r>
          </a:p>
        </p:txBody>
      </p:sp>
      <p:sp>
        <p:nvSpPr>
          <p:cNvPr id="26627" name="Rectangle 3"/>
          <p:cNvSpPr>
            <a:spLocks noGrp="1" noChangeArrowheads="1"/>
          </p:cNvSpPr>
          <p:nvPr>
            <p:ph type="body" idx="1"/>
          </p:nvPr>
        </p:nvSpPr>
        <p:spPr>
          <a:xfrm>
            <a:off x="838200" y="1981200"/>
            <a:ext cx="8153400" cy="4114800"/>
          </a:xfrm>
        </p:spPr>
        <p:txBody>
          <a:bodyPr/>
          <a:lstStyle/>
          <a:p>
            <a:pPr>
              <a:lnSpc>
                <a:spcPct val="90000"/>
              </a:lnSpc>
            </a:pPr>
            <a:r>
              <a:rPr lang="vi" altLang="en-US" sz="2400" smtClean="0">
                <a:ea typeface="ＭＳ Ｐゴシック" panose="020B0600070205080204" pitchFamily="34" charset="-128"/>
              </a:rPr>
              <a:t>Kích thước của gói tin</a:t>
            </a:r>
          </a:p>
          <a:p>
            <a:pPr>
              <a:lnSpc>
                <a:spcPct val="90000"/>
              </a:lnSpc>
            </a:pPr>
            <a:r>
              <a:rPr lang="vi" altLang="en-US" sz="2400" smtClean="0">
                <a:ea typeface="ＭＳ Ｐゴシック" panose="020B0600070205080204" pitchFamily="34" charset="-128"/>
              </a:rPr>
              <a:t>Khoảng cách giữa các khung giữa các gói</a:t>
            </a:r>
          </a:p>
          <a:p>
            <a:pPr>
              <a:lnSpc>
                <a:spcPct val="90000"/>
              </a:lnSpc>
            </a:pPr>
            <a:r>
              <a:rPr lang="vi" altLang="en-US" sz="2400" smtClean="0">
                <a:ea typeface="ＭＳ Ｐゴシック" panose="020B0600070205080204" pitchFamily="34" charset="-128"/>
              </a:rPr>
              <a:t>Xếp hạng gói trên giây của các thiết bị chuyển tiếp gói</a:t>
            </a:r>
          </a:p>
          <a:p>
            <a:pPr>
              <a:lnSpc>
                <a:spcPct val="85000"/>
              </a:lnSpc>
            </a:pPr>
            <a:r>
              <a:rPr lang="vi" altLang="en-US" sz="2400" smtClean="0">
                <a:ea typeface="ＭＳ Ｐゴシック" panose="020B0600070205080204" pitchFamily="34" charset="-128"/>
              </a:rPr>
              <a:t>Tốc độ máy khách (tốc độ truy cập CPU, bộ nhớ và HD)</a:t>
            </a:r>
          </a:p>
          <a:p>
            <a:pPr>
              <a:lnSpc>
                <a:spcPct val="85000"/>
              </a:lnSpc>
            </a:pPr>
            <a:r>
              <a:rPr lang="vi" altLang="en-US" sz="2400" smtClean="0">
                <a:ea typeface="ＭＳ Ｐゴシック" panose="020B0600070205080204" pitchFamily="34" charset="-128"/>
              </a:rPr>
              <a:t>Tốc độ máy chủ (CPU, bộ nhớ và tốc độ truy cập HD)</a:t>
            </a:r>
          </a:p>
          <a:p>
            <a:pPr>
              <a:lnSpc>
                <a:spcPct val="85000"/>
              </a:lnSpc>
            </a:pPr>
            <a:r>
              <a:rPr lang="vi" altLang="en-US" sz="2400" smtClean="0">
                <a:ea typeface="ＭＳ Ｐゴシック" panose="020B0600070205080204" pitchFamily="34" charset="-128"/>
              </a:rPr>
              <a:t>Thiết kế mạng</a:t>
            </a:r>
          </a:p>
          <a:p>
            <a:pPr>
              <a:lnSpc>
                <a:spcPct val="85000"/>
              </a:lnSpc>
            </a:pPr>
            <a:r>
              <a:rPr lang="vi" altLang="en-US" sz="2400" smtClean="0">
                <a:ea typeface="ＭＳ Ｐゴシック" panose="020B0600070205080204" pitchFamily="34" charset="-128"/>
              </a:rPr>
              <a:t>Các giao thức</a:t>
            </a:r>
          </a:p>
          <a:p>
            <a:pPr>
              <a:lnSpc>
                <a:spcPct val="85000"/>
              </a:lnSpc>
            </a:pPr>
            <a:r>
              <a:rPr lang="vi" altLang="en-US" sz="2400" smtClean="0">
                <a:ea typeface="ＭＳ Ｐゴシック" panose="020B0600070205080204" pitchFamily="34" charset="-128"/>
              </a:rPr>
              <a:t>Khoảng cách</a:t>
            </a:r>
          </a:p>
          <a:p>
            <a:pPr>
              <a:lnSpc>
                <a:spcPct val="85000"/>
              </a:lnSpc>
            </a:pPr>
            <a:r>
              <a:rPr lang="vi" altLang="en-US" sz="2400" smtClean="0">
                <a:ea typeface="ＭＳ Ｐゴシック" panose="020B0600070205080204" pitchFamily="34" charset="-128"/>
              </a:rPr>
              <a:t>Lỗi</a:t>
            </a:r>
          </a:p>
          <a:p>
            <a:pPr>
              <a:lnSpc>
                <a:spcPct val="85000"/>
              </a:lnSpc>
            </a:pPr>
            <a:r>
              <a:rPr lang="vi" altLang="en-US" sz="2400" smtClean="0">
                <a:ea typeface="ＭＳ Ｐゴシック" panose="020B0600070205080204" pitchFamily="34" charset="-128"/>
              </a:rPr>
              <a:t>Thời gian trong ngày, v.v., v.v., v.v.</a:t>
            </a:r>
            <a:endParaRPr lang="en-US" altLang="en-US" sz="28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vi" altLang="en-US" smtClean="0">
                <a:ea typeface="ＭＳ Ｐゴシック" panose="020B0600070205080204" pitchFamily="34" charset="-128"/>
              </a:rPr>
              <a:t>Hiệu suất (tiếp theo)</a:t>
            </a:r>
          </a:p>
        </p:txBody>
      </p:sp>
      <p:sp>
        <p:nvSpPr>
          <p:cNvPr id="28675" name="Rectangle 3"/>
          <p:cNvSpPr>
            <a:spLocks noGrp="1" noChangeArrowheads="1"/>
          </p:cNvSpPr>
          <p:nvPr>
            <p:ph type="body" idx="1"/>
          </p:nvPr>
        </p:nvSpPr>
        <p:spPr>
          <a:xfrm>
            <a:off x="685800" y="1676400"/>
            <a:ext cx="7772400" cy="4114800"/>
          </a:xfrm>
        </p:spPr>
        <p:txBody>
          <a:bodyPr/>
          <a:lstStyle/>
          <a:p>
            <a:r>
              <a:rPr lang="vi" altLang="en-US" smtClean="0">
                <a:ea typeface="ＭＳ Ｐゴシック" panose="020B0600070205080204" pitchFamily="34" charset="-128"/>
              </a:rPr>
              <a:t>Hiệu quả</a:t>
            </a:r>
          </a:p>
          <a:p>
            <a:pPr lvl="1"/>
            <a:r>
              <a:rPr lang="vi" altLang="en-US" smtClean="0">
                <a:ea typeface="ＭＳ Ｐゴシック" panose="020B0600070205080204" pitchFamily="34" charset="-128"/>
              </a:rPr>
              <a:t>Cần bao nhiêu chi phí để cung cấp một lượng dữ liệu?</a:t>
            </a:r>
          </a:p>
          <a:p>
            <a:pPr lvl="1"/>
            <a:r>
              <a:rPr lang="vi" altLang="en-US" smtClean="0">
                <a:ea typeface="ＭＳ Ｐゴシック" panose="020B0600070205080204" pitchFamily="34" charset="-128"/>
              </a:rPr>
              <a:t>Gói có thể lớn đến mức nào?</a:t>
            </a:r>
          </a:p>
          <a:p>
            <a:pPr lvl="2"/>
            <a:r>
              <a:rPr lang="vi" altLang="en-US" smtClean="0">
                <a:ea typeface="ＭＳ Ｐゴシック" panose="020B0600070205080204" pitchFamily="34" charset="-128"/>
              </a:rPr>
              <a:t>Lớn hơn tốt hơn cho hiệu quả (và lưu lượng tốt)</a:t>
            </a:r>
          </a:p>
          <a:p>
            <a:pPr lvl="2"/>
            <a:r>
              <a:rPr lang="vi" altLang="en-US" smtClean="0">
                <a:ea typeface="ＭＳ Ｐゴシック" panose="020B0600070205080204" pitchFamily="34" charset="-128"/>
              </a:rPr>
              <a:t>Nhưng quá lớn có nghĩa là quá nhiều dữ liệu bị mất nếu một gói bị hỏng</a:t>
            </a:r>
          </a:p>
          <a:p>
            <a:pPr lvl="2"/>
            <a:r>
              <a:rPr lang="vi" altLang="en-US" smtClean="0">
                <a:ea typeface="ＭＳ Ｐゴシック" panose="020B0600070205080204" pitchFamily="34" charset="-128"/>
              </a:rPr>
              <a:t>Có bao nhiêu gói có thể được gửi trong một nhóm mà không có xác nhận?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0"/>
            <a:ext cx="7772400" cy="1143000"/>
          </a:xfrm>
        </p:spPr>
        <p:txBody>
          <a:bodyPr/>
          <a:lstStyle/>
          <a:p>
            <a:r>
              <a:rPr lang="vi" altLang="en-US" sz="3600" smtClean="0">
                <a:ea typeface="ＭＳ Ｐゴシック" panose="020B0600070205080204" pitchFamily="34" charset="-128"/>
              </a:rPr>
              <a:t>Sự chậm trễ từ quan điểm của người dùng</a:t>
            </a:r>
          </a:p>
        </p:txBody>
      </p:sp>
      <p:sp>
        <p:nvSpPr>
          <p:cNvPr id="30723" name="Rectangle 3"/>
          <p:cNvSpPr>
            <a:spLocks noGrp="1" noChangeArrowheads="1"/>
          </p:cNvSpPr>
          <p:nvPr>
            <p:ph type="body" idx="1"/>
          </p:nvPr>
        </p:nvSpPr>
        <p:spPr>
          <a:xfrm>
            <a:off x="4648200" y="1600200"/>
            <a:ext cx="3810000" cy="4114800"/>
          </a:xfrm>
        </p:spPr>
        <p:txBody>
          <a:bodyPr/>
          <a:lstStyle/>
          <a:p>
            <a:pPr>
              <a:lnSpc>
                <a:spcPct val="90000"/>
              </a:lnSpc>
            </a:pPr>
            <a:r>
              <a:rPr lang="vi" altLang="en-US" smtClean="0">
                <a:ea typeface="ＭＳ Ｐゴシック" panose="020B0600070205080204" pitchFamily="34" charset="-128"/>
              </a:rPr>
              <a:t>Thời gian đáp ứng</a:t>
            </a:r>
          </a:p>
          <a:p>
            <a:pPr lvl="1">
              <a:lnSpc>
                <a:spcPct val="90000"/>
              </a:lnSpc>
            </a:pPr>
            <a:r>
              <a:rPr lang="vi" altLang="en-US" smtClean="0">
                <a:ea typeface="ＭＳ Ｐゴシック" panose="020B0600070205080204" pitchFamily="34" charset="-128"/>
              </a:rPr>
              <a:t>Chức năng của ứng dụng và thiết bị mà ứng dụng đang chạy, không chỉ mạng</a:t>
            </a:r>
          </a:p>
          <a:p>
            <a:pPr lvl="1">
              <a:lnSpc>
                <a:spcPct val="90000"/>
              </a:lnSpc>
            </a:pPr>
            <a:r>
              <a:rPr lang="vi" altLang="en-US" smtClean="0">
                <a:ea typeface="ＭＳ Ｐゴシック" panose="020B0600070205080204" pitchFamily="34" charset="-128"/>
              </a:rPr>
              <a:t>Hầu hết người dùng mong đợi nhìn thấy thứ gì đó trên màn hình trong 100 đến 200 mili giây</a:t>
            </a:r>
          </a:p>
        </p:txBody>
      </p:sp>
      <p:graphicFrame>
        <p:nvGraphicFramePr>
          <p:cNvPr id="30724" name="Object 2"/>
          <p:cNvGraphicFramePr>
            <a:graphicFrameLocks noChangeAspect="1"/>
          </p:cNvGraphicFramePr>
          <p:nvPr/>
        </p:nvGraphicFramePr>
        <p:xfrm>
          <a:off x="381000" y="2133600"/>
          <a:ext cx="4000500" cy="3148013"/>
        </p:xfrm>
        <a:graphic>
          <a:graphicData uri="http://schemas.openxmlformats.org/presentationml/2006/ole">
            <mc:AlternateContent xmlns:mc="http://schemas.openxmlformats.org/markup-compatibility/2006">
              <mc:Choice xmlns:v="urn:schemas-microsoft-com:vml" Requires="v">
                <p:oleObj spid="_x0000_s30726" name="ClipArt" r:id="rId4" imgW="4000500" imgH="3148013" progId="MS_ClipArt_Gallery.2">
                  <p:embed/>
                </p:oleObj>
              </mc:Choice>
              <mc:Fallback>
                <p:oleObj name="ClipArt" r:id="rId4" imgW="4000500" imgH="3148013"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133600"/>
                        <a:ext cx="4000500" cy="314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66800" y="0"/>
            <a:ext cx="7772400" cy="1143000"/>
          </a:xfrm>
        </p:spPr>
        <p:txBody>
          <a:bodyPr/>
          <a:lstStyle/>
          <a:p>
            <a:r>
              <a:rPr lang="vi" altLang="en-US" sz="3600" smtClean="0">
                <a:ea typeface="ＭＳ Ｐゴシック" panose="020B0600070205080204" pitchFamily="34" charset="-128"/>
              </a:rPr>
              <a:t>Sự chậm trễ từ quan điểm của kỹ sư</a:t>
            </a:r>
          </a:p>
        </p:txBody>
      </p:sp>
      <p:sp>
        <p:nvSpPr>
          <p:cNvPr id="32771" name="Rectangle 3"/>
          <p:cNvSpPr>
            <a:spLocks noGrp="1" noChangeArrowheads="1"/>
          </p:cNvSpPr>
          <p:nvPr>
            <p:ph type="body" idx="1"/>
          </p:nvPr>
        </p:nvSpPr>
        <p:spPr>
          <a:xfrm>
            <a:off x="1031875" y="1447800"/>
            <a:ext cx="7772400" cy="4114800"/>
          </a:xfrm>
        </p:spPr>
        <p:txBody>
          <a:bodyPr/>
          <a:lstStyle/>
          <a:p>
            <a:pPr>
              <a:lnSpc>
                <a:spcPct val="90000"/>
              </a:lnSpc>
            </a:pPr>
            <a:r>
              <a:rPr lang="vi" altLang="en-US" smtClean="0">
                <a:ea typeface="ＭＳ Ｐゴシック" panose="020B0600070205080204" pitchFamily="34" charset="-128"/>
              </a:rPr>
              <a:t>Truyền chậm trễ</a:t>
            </a:r>
          </a:p>
          <a:p>
            <a:pPr lvl="1">
              <a:lnSpc>
                <a:spcPct val="90000"/>
              </a:lnSpc>
            </a:pPr>
            <a:r>
              <a:rPr lang="vi" altLang="en-US" smtClean="0">
                <a:ea typeface="ＭＳ Ｐゴシック" panose="020B0600070205080204" pitchFamily="34" charset="-128"/>
              </a:rPr>
              <a:t>Tín hiệu truyền trong cáp với tốc độ khoảng 2/3 tốc độ ánh sáng trong chân không</a:t>
            </a:r>
          </a:p>
          <a:p>
            <a:pPr>
              <a:lnSpc>
                <a:spcPct val="90000"/>
              </a:lnSpc>
            </a:pPr>
            <a:r>
              <a:rPr lang="vi" altLang="en-US" smtClean="0">
                <a:ea typeface="ＭＳ Ｐゴシック" panose="020B0600070205080204" pitchFamily="34" charset="-128"/>
              </a:rPr>
              <a:t>Độ trễ truyền (còn được gọi là độ trễ tuần tự hóa)</a:t>
            </a:r>
          </a:p>
          <a:p>
            <a:pPr lvl="1">
              <a:lnSpc>
                <a:spcPct val="90000"/>
              </a:lnSpc>
            </a:pPr>
            <a:r>
              <a:rPr lang="vi" altLang="en-US" smtClean="0">
                <a:ea typeface="ＭＳ Ｐゴシック" panose="020B0600070205080204" pitchFamily="34" charset="-128"/>
              </a:rPr>
              <a:t>Đã đến lúc đưa dữ liệu kỹ thuật số lên đường truyền</a:t>
            </a:r>
          </a:p>
          <a:p>
            <a:pPr lvl="2">
              <a:lnSpc>
                <a:spcPct val="90000"/>
              </a:lnSpc>
            </a:pPr>
            <a:r>
              <a:rPr lang="vi" altLang="en-US" smtClean="0">
                <a:ea typeface="ＭＳ Ｐゴシック" panose="020B0600070205080204" pitchFamily="34" charset="-128"/>
              </a:rPr>
              <a:t>Ví dụ: mất khoảng 5 mili giây để xuất ra một gói 1,024 byte trên đường T1 1,544 Mb / giây</a:t>
            </a:r>
          </a:p>
          <a:p>
            <a:pPr>
              <a:lnSpc>
                <a:spcPct val="90000"/>
              </a:lnSpc>
            </a:pPr>
            <a:r>
              <a:rPr lang="vi" altLang="en-US" smtClean="0">
                <a:ea typeface="ＭＳ Ｐゴシック" panose="020B0600070205080204" pitchFamily="34" charset="-128"/>
              </a:rPr>
              <a:t>Chậm trễ chuyển mạch gói</a:t>
            </a:r>
          </a:p>
          <a:p>
            <a:pPr>
              <a:lnSpc>
                <a:spcPct val="90000"/>
              </a:lnSpc>
            </a:pPr>
            <a:r>
              <a:rPr lang="vi" altLang="en-US" smtClean="0">
                <a:ea typeface="ＭＳ Ｐゴシック" panose="020B0600070205080204" pitchFamily="34" charset="-128"/>
              </a:rPr>
              <a:t>Xếp hàng trì hoãn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438" y="217488"/>
            <a:ext cx="8763000" cy="609600"/>
          </a:xfrm>
        </p:spPr>
        <p:txBody>
          <a:bodyPr/>
          <a:lstStyle/>
          <a:p>
            <a:r>
              <a:rPr lang="vi" altLang="en-US" sz="3200" smtClean="0">
                <a:ea typeface="ＭＳ Ｐゴシック" panose="020B0600070205080204" pitchFamily="34" charset="-128"/>
              </a:rPr>
              <a:t>Độ trễ xếp hàng và sử dụng băng thông</a:t>
            </a:r>
          </a:p>
        </p:txBody>
      </p:sp>
      <p:sp>
        <p:nvSpPr>
          <p:cNvPr id="34819" name="Rectangle 3"/>
          <p:cNvSpPr>
            <a:spLocks noGrp="1" noChangeArrowheads="1"/>
          </p:cNvSpPr>
          <p:nvPr>
            <p:ph type="body" idx="1"/>
          </p:nvPr>
        </p:nvSpPr>
        <p:spPr>
          <a:xfrm>
            <a:off x="1752600" y="5486400"/>
            <a:ext cx="6400800" cy="228600"/>
          </a:xfrm>
        </p:spPr>
        <p:txBody>
          <a:bodyPr/>
          <a:lstStyle/>
          <a:p>
            <a:r>
              <a:rPr lang="vi" altLang="en-US" sz="1800" smtClean="0">
                <a:ea typeface="ＭＳ Ｐゴシック" panose="020B0600070205080204" pitchFamily="34" charset="-128"/>
              </a:rPr>
              <a:t>Số lượng gói tin trong hàng đợi tăng theo cấp số nhân khi mức sử dụng tăng lên</a:t>
            </a:r>
            <a:endParaRPr lang="en-US" altLang="en-US" sz="2400" smtClean="0">
              <a:ea typeface="ＭＳ Ｐゴシック" panose="020B0600070205080204" pitchFamily="34" charset="-128"/>
            </a:endParaRPr>
          </a:p>
        </p:txBody>
      </p:sp>
      <p:graphicFrame>
        <p:nvGraphicFramePr>
          <p:cNvPr id="34820" name="Object 2">
            <a:hlinkClick r:id="" action="ppaction://ole?verb=0"/>
          </p:cNvPr>
          <p:cNvGraphicFramePr>
            <a:graphicFrameLocks/>
          </p:cNvGraphicFramePr>
          <p:nvPr/>
        </p:nvGraphicFramePr>
        <p:xfrm>
          <a:off x="990600" y="914400"/>
          <a:ext cx="7178675" cy="4479925"/>
        </p:xfrm>
        <a:graphic>
          <a:graphicData uri="http://schemas.openxmlformats.org/presentationml/2006/ole">
            <mc:AlternateContent xmlns:mc="http://schemas.openxmlformats.org/markup-compatibility/2006">
              <mc:Choice xmlns:v="urn:schemas-microsoft-com:vml" Requires="v">
                <p:oleObj spid="_x0000_s34822" name="Worksheet" r:id="rId4" imgW="3953372" imgH="2467216" progId="Excel.Sheet.8">
                  <p:embed/>
                </p:oleObj>
              </mc:Choice>
              <mc:Fallback>
                <p:oleObj name="Worksheet" r:id="rId4" imgW="3953372" imgH="2467216" progId="Excel.Shee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914400"/>
                        <a:ext cx="7178675"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vi" altLang="en-US" smtClean="0">
                <a:ea typeface="ＭＳ Ｐゴシック" panose="020B0600070205080204" pitchFamily="34" charset="-128"/>
              </a:rPr>
              <a:t>Ví dụ</a:t>
            </a:r>
          </a:p>
        </p:txBody>
      </p:sp>
      <p:sp>
        <p:nvSpPr>
          <p:cNvPr id="36867" name="Rectangle 3"/>
          <p:cNvSpPr>
            <a:spLocks noGrp="1" noChangeArrowheads="1"/>
          </p:cNvSpPr>
          <p:nvPr>
            <p:ph type="body" idx="1"/>
          </p:nvPr>
        </p:nvSpPr>
        <p:spPr>
          <a:xfrm>
            <a:off x="533400" y="1219200"/>
            <a:ext cx="8229600" cy="4114800"/>
          </a:xfrm>
        </p:spPr>
        <p:txBody>
          <a:bodyPr/>
          <a:lstStyle/>
          <a:p>
            <a:r>
              <a:rPr lang="vi" altLang="en-US" smtClean="0">
                <a:ea typeface="ＭＳ Ｐゴシック" panose="020B0600070205080204" pitchFamily="34" charset="-128"/>
              </a:rPr>
              <a:t>Một bộ chuyển mạch gói có 5 người dùng, mỗi người cung cấp các gói với tốc độ 10 gói mỗi giây</a:t>
            </a:r>
          </a:p>
          <a:p>
            <a:r>
              <a:rPr lang="vi" altLang="en-US" smtClean="0">
                <a:ea typeface="ＭＳ Ｐゴシック" panose="020B0600070205080204" pitchFamily="34" charset="-128"/>
              </a:rPr>
              <a:t>Độ dài trung bình của các gói là 1,024 bit</a:t>
            </a:r>
          </a:p>
          <a:p>
            <a:r>
              <a:rPr lang="vi" altLang="en-US" smtClean="0">
                <a:ea typeface="ＭＳ Ｐゴシック" panose="020B0600070205080204" pitchFamily="34" charset="-128"/>
              </a:rPr>
              <a:t>Bộ chuyển mạch gói cần truyền dữ liệu này qua mạch WAN 56 Kbps</a:t>
            </a:r>
          </a:p>
          <a:p>
            <a:pPr lvl="1"/>
            <a:r>
              <a:rPr lang="vi" altLang="en-US" smtClean="0">
                <a:ea typeface="ＭＳ Ｐゴシック" panose="020B0600070205080204" pitchFamily="34" charset="-128"/>
              </a:rPr>
              <a:t>Tải = 5 x 10 x 1,024 = 51,200 bps</a:t>
            </a:r>
          </a:p>
          <a:p>
            <a:pPr lvl="1"/>
            <a:r>
              <a:rPr lang="vi" altLang="en-US" smtClean="0">
                <a:ea typeface="ＭＳ Ｐゴシック" panose="020B0600070205080204" pitchFamily="34" charset="-128"/>
              </a:rPr>
              <a:t>Sử dụng = 51.200 / 56.000 = 91,4%</a:t>
            </a:r>
          </a:p>
          <a:p>
            <a:pPr lvl="1"/>
            <a:r>
              <a:rPr lang="vi" altLang="en-US" smtClean="0">
                <a:ea typeface="ＭＳ Ｐゴシック" panose="020B0600070205080204" pitchFamily="34" charset="-128"/>
              </a:rPr>
              <a:t>Số gói trung bình trong hàng đợi =</a:t>
            </a:r>
          </a:p>
          <a:p>
            <a:pPr lvl="2">
              <a:buFontTx/>
              <a:buNone/>
            </a:pPr>
            <a:r>
              <a:rPr lang="vi" altLang="en-US" smtClean="0">
                <a:ea typeface="ＭＳ Ｐゴシック" panose="020B0600070205080204" pitchFamily="34" charset="-128"/>
              </a:rPr>
              <a:t>(0,914) / (1-0,914) = 10,63 gói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vi" altLang="en-US" smtClean="0">
                <a:ea typeface="ＭＳ Ｐゴシック" panose="020B0600070205080204" pitchFamily="34" charset="-128"/>
              </a:rPr>
              <a:t>Biến thể độ trễ</a:t>
            </a:r>
          </a:p>
        </p:txBody>
      </p:sp>
      <p:sp>
        <p:nvSpPr>
          <p:cNvPr id="38915" name="Rectangle 3"/>
          <p:cNvSpPr>
            <a:spLocks noGrp="1" noChangeArrowheads="1"/>
          </p:cNvSpPr>
          <p:nvPr>
            <p:ph type="body" idx="1"/>
          </p:nvPr>
        </p:nvSpPr>
        <p:spPr>
          <a:xfrm>
            <a:off x="304800" y="1295400"/>
            <a:ext cx="7239000" cy="5029200"/>
          </a:xfrm>
        </p:spPr>
        <p:txBody>
          <a:bodyPr/>
          <a:lstStyle/>
          <a:p>
            <a:r>
              <a:rPr lang="vi" altLang="en-US" smtClean="0">
                <a:ea typeface="ＭＳ Ｐゴシック" panose="020B0600070205080204" pitchFamily="34" charset="-128"/>
              </a:rPr>
              <a:t>Lượng thời gian trễ trung bình thay đổi</a:t>
            </a:r>
          </a:p>
          <a:p>
            <a:pPr lvl="1"/>
            <a:r>
              <a:rPr lang="vi" altLang="en-US" smtClean="0">
                <a:ea typeface="ＭＳ Ｐゴシック" panose="020B0600070205080204" pitchFamily="34" charset="-128"/>
              </a:rPr>
              <a:t>Còn được gọi là jitter</a:t>
            </a:r>
          </a:p>
          <a:p>
            <a:r>
              <a:rPr lang="vi" altLang="en-US" smtClean="0">
                <a:ea typeface="ＭＳ Ｐゴシック" panose="020B0600070205080204" pitchFamily="34" charset="-128"/>
              </a:rPr>
              <a:t>Giọng nói, video và âm thanh không chịu được sự thay đổi độ trễ</a:t>
            </a:r>
          </a:p>
          <a:p>
            <a:r>
              <a:rPr lang="vi" altLang="en-US" smtClean="0">
                <a:ea typeface="ＭＳ Ｐゴシック" panose="020B0600070205080204" pitchFamily="34" charset="-128"/>
              </a:rPr>
              <a:t>Vì vậy, hãy quên mọi thứ chúng tôi đã nói về việc tối đa hóa kích thước gói</a:t>
            </a:r>
          </a:p>
          <a:p>
            <a:pPr lvl="1"/>
            <a:r>
              <a:rPr lang="vi" altLang="en-US" smtClean="0">
                <a:ea typeface="ＭＳ Ｐゴシック" panose="020B0600070205080204" pitchFamily="34" charset="-128"/>
              </a:rPr>
              <a:t>Luôn có sự đánh đổi</a:t>
            </a:r>
          </a:p>
          <a:p>
            <a:pPr lvl="1"/>
            <a:r>
              <a:rPr lang="vi" altLang="en-US" smtClean="0">
                <a:ea typeface="ＭＳ Ｐゴシック" panose="020B0600070205080204" pitchFamily="34" charset="-128"/>
              </a:rPr>
              <a:t>Hiệu quả cho các ứng dụng khối lượng lớn so với độ trễ thấp và không thay đổi cho đa phương tiện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vi" altLang="en-US" smtClean="0">
                <a:ea typeface="ＭＳ Ｐゴシック" panose="020B0600070205080204" pitchFamily="34" charset="-128"/>
              </a:rPr>
              <a:t>Bảo vệ</a:t>
            </a:r>
          </a:p>
        </p:txBody>
      </p:sp>
      <p:sp>
        <p:nvSpPr>
          <p:cNvPr id="40963" name="Rectangle 3"/>
          <p:cNvSpPr>
            <a:spLocks noGrp="1" noChangeArrowheads="1"/>
          </p:cNvSpPr>
          <p:nvPr>
            <p:ph type="body" idx="1"/>
          </p:nvPr>
        </p:nvSpPr>
        <p:spPr/>
        <p:txBody>
          <a:bodyPr/>
          <a:lstStyle/>
          <a:p>
            <a:r>
              <a:rPr lang="vi" altLang="en-US" smtClean="0">
                <a:ea typeface="ＭＳ Ｐゴシック" panose="020B0600070205080204" pitchFamily="34" charset="-128"/>
              </a:rPr>
              <a:t>Tập trung vào các yêu cầu trước tiên</a:t>
            </a:r>
          </a:p>
          <a:p>
            <a:r>
              <a:rPr lang="vi" altLang="en-US" smtClean="0">
                <a:ea typeface="ＭＳ Ｐゴシック" panose="020B0600070205080204" pitchFamily="34" charset="-128"/>
              </a:rPr>
              <a:t>Lập kế hoạch bảo mật chi tiết sau (Chương 8)</a:t>
            </a:r>
          </a:p>
          <a:p>
            <a:r>
              <a:rPr lang="vi" altLang="en-US" smtClean="0">
                <a:ea typeface="ＭＳ Ｐゴシック" panose="020B0600070205080204" pitchFamily="34" charset="-128"/>
              </a:rPr>
              <a:t>Xác định nội dung mạng</a:t>
            </a:r>
          </a:p>
          <a:p>
            <a:pPr lvl="1"/>
            <a:r>
              <a:rPr lang="vi" altLang="en-US" smtClean="0">
                <a:ea typeface="ＭＳ Ｐゴシック" panose="020B0600070205080204" pitchFamily="34" charset="-128"/>
              </a:rPr>
              <a:t>Bao gồm giá trị của chúng và chi phí dự kiến liên quan đến việc mất chúng do sự cố bảo mật</a:t>
            </a:r>
          </a:p>
          <a:p>
            <a:r>
              <a:rPr lang="vi" altLang="en-US" smtClean="0">
                <a:ea typeface="ＭＳ Ｐゴシック" panose="020B0600070205080204" pitchFamily="34" charset="-128"/>
              </a:rPr>
              <a:t>Phân tích rủi ro bảo mật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09600" y="533400"/>
            <a:ext cx="7848600" cy="4495800"/>
          </a:xfrm>
        </p:spPr>
        <p:txBody>
          <a:bodyPr/>
          <a:lstStyle/>
          <a:p>
            <a:r>
              <a:rPr lang="en-US" altLang="en-US" sz="4800" b="1" smtClean="0">
                <a:ea typeface="ＭＳ Ｐゴシック" panose="020B0600070205080204" pitchFamily="34" charset="-128"/>
              </a:rPr>
              <a:t/>
            </a:r>
            <a:br>
              <a:rPr lang="en-US" altLang="en-US" sz="4800" b="1" smtClean="0">
                <a:ea typeface="ＭＳ Ｐゴシック" panose="020B0600070205080204" pitchFamily="34" charset="-128"/>
              </a:rPr>
            </a:br>
            <a:r>
              <a:rPr lang="vi" altLang="en-US" sz="4800" smtClean="0">
                <a:ea typeface="ＭＳ Ｐゴシック" panose="020B0600070205080204" pitchFamily="34" charset="-128"/>
              </a:rPr>
              <a:t> </a:t>
            </a:r>
            <a:r>
              <a:rPr lang="en-US" altLang="en-US" sz="4800" smtClean="0">
                <a:ea typeface="ＭＳ Ｐゴシック" panose="020B0600070205080204" pitchFamily="34" charset="-128"/>
              </a:rPr>
              <a:t/>
            </a:r>
            <a:br>
              <a:rPr lang="en-US" altLang="en-US" sz="4800" smtClean="0">
                <a:ea typeface="ＭＳ Ｐゴシック" panose="020B0600070205080204" pitchFamily="34" charset="-128"/>
              </a:rPr>
            </a:br>
            <a:r>
              <a:rPr lang="vi" altLang="en-US" sz="4000" smtClean="0">
                <a:ea typeface="ＭＳ Ｐゴシック" panose="020B0600070205080204" pitchFamily="34" charset="-128"/>
              </a:rPr>
              <a:t>Chương hai</a:t>
            </a: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vi" altLang="en-US" sz="4000" smtClean="0">
                <a:ea typeface="ＭＳ Ｐゴシック" panose="020B0600070205080204" pitchFamily="34" charset="-128"/>
              </a:rPr>
              <a:t> </a:t>
            </a: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vi" altLang="en-US" sz="2400" smtClean="0">
                <a:ea typeface="ＭＳ Ｐゴシック" panose="020B0600070205080204" pitchFamily="34" charset="-128"/>
              </a:rPr>
              <a:t>Phân tích các mục tiêu kỹ thuật và sự cân bằng</a:t>
            </a:r>
            <a:r>
              <a:rPr lang="en-US" altLang="en-US" sz="2400" smtClean="0">
                <a:ea typeface="ＭＳ Ｐゴシック" panose="020B0600070205080204" pitchFamily="34" charset="-128"/>
              </a:rPr>
              <a:t/>
            </a:r>
            <a:br>
              <a:rPr lang="en-US" altLang="en-US" sz="2400" smtClean="0">
                <a:ea typeface="ＭＳ Ｐゴシック" panose="020B0600070205080204" pitchFamily="34" charset="-128"/>
              </a:rPr>
            </a:br>
            <a:endParaRPr lang="en-US" altLang="en-US" sz="2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vi" altLang="en-US" smtClean="0">
                <a:ea typeface="ＭＳ Ｐゴシック" panose="020B0600070205080204" pitchFamily="34" charset="-128"/>
              </a:rPr>
              <a:t>Tài sản mạng</a:t>
            </a:r>
          </a:p>
        </p:txBody>
      </p:sp>
      <p:sp>
        <p:nvSpPr>
          <p:cNvPr id="43011" name="Rectangle 3"/>
          <p:cNvSpPr>
            <a:spLocks noGrp="1" noChangeArrowheads="1"/>
          </p:cNvSpPr>
          <p:nvPr>
            <p:ph type="body" idx="1"/>
          </p:nvPr>
        </p:nvSpPr>
        <p:spPr>
          <a:xfrm>
            <a:off x="685800" y="1676400"/>
            <a:ext cx="7772400" cy="4114800"/>
          </a:xfrm>
        </p:spPr>
        <p:txBody>
          <a:bodyPr/>
          <a:lstStyle/>
          <a:p>
            <a:r>
              <a:rPr lang="vi" altLang="en-US" smtClean="0">
                <a:ea typeface="ＭＳ Ｐゴシック" panose="020B0600070205080204" pitchFamily="34" charset="-128"/>
              </a:rPr>
              <a:t>Phần cứng</a:t>
            </a:r>
          </a:p>
          <a:p>
            <a:r>
              <a:rPr lang="vi" altLang="en-US" smtClean="0">
                <a:ea typeface="ＭＳ Ｐゴシック" panose="020B0600070205080204" pitchFamily="34" charset="-128"/>
              </a:rPr>
              <a:t>Phần mềm</a:t>
            </a:r>
          </a:p>
          <a:p>
            <a:r>
              <a:rPr lang="vi" altLang="en-US" smtClean="0">
                <a:ea typeface="ＭＳ Ｐゴシック" panose="020B0600070205080204" pitchFamily="34" charset="-128"/>
              </a:rPr>
              <a:t>Các ứng dụng</a:t>
            </a:r>
          </a:p>
          <a:p>
            <a:r>
              <a:rPr lang="vi" altLang="en-US" smtClean="0">
                <a:ea typeface="ＭＳ Ｐゴシック" panose="020B0600070205080204" pitchFamily="34" charset="-128"/>
              </a:rPr>
              <a:t>Dữ liệu</a:t>
            </a:r>
          </a:p>
          <a:p>
            <a:r>
              <a:rPr lang="vi" altLang="en-US" smtClean="0">
                <a:ea typeface="ＭＳ Ｐゴシック" panose="020B0600070205080204" pitchFamily="34" charset="-128"/>
              </a:rPr>
              <a:t>Sở hữu trí tuệ</a:t>
            </a:r>
          </a:p>
          <a:p>
            <a:r>
              <a:rPr lang="vi" altLang="en-US" smtClean="0">
                <a:ea typeface="ＭＳ Ｐゴシック" panose="020B0600070205080204" pitchFamily="34" charset="-128"/>
              </a:rPr>
              <a:t>Bí mật thương mại</a:t>
            </a:r>
          </a:p>
          <a:p>
            <a:r>
              <a:rPr lang="vi" altLang="en-US" smtClean="0">
                <a:ea typeface="ＭＳ Ｐゴシック" panose="020B0600070205080204" pitchFamily="34" charset="-128"/>
              </a:rPr>
              <a:t>Danh tiếng của công ty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vi" altLang="en-US" smtClean="0">
                <a:ea typeface="ＭＳ Ｐゴシック" panose="020B0600070205080204" pitchFamily="34" charset="-128"/>
              </a:rPr>
              <a:t>Rủi ro bảo mật</a:t>
            </a:r>
          </a:p>
        </p:txBody>
      </p:sp>
      <p:sp>
        <p:nvSpPr>
          <p:cNvPr id="45059" name="Rectangle 3"/>
          <p:cNvSpPr>
            <a:spLocks noGrp="1" noChangeArrowheads="1"/>
          </p:cNvSpPr>
          <p:nvPr>
            <p:ph type="body" idx="1"/>
          </p:nvPr>
        </p:nvSpPr>
        <p:spPr>
          <a:xfrm>
            <a:off x="685800" y="1676400"/>
            <a:ext cx="7772400" cy="4114800"/>
          </a:xfrm>
        </p:spPr>
        <p:txBody>
          <a:bodyPr/>
          <a:lstStyle/>
          <a:p>
            <a:r>
              <a:rPr lang="vi" altLang="en-US" smtClean="0">
                <a:ea typeface="ＭＳ Ｐゴシック" panose="020B0600070205080204" pitchFamily="34" charset="-128"/>
              </a:rPr>
              <a:t>Thiết bị mạng bị tấn công</a:t>
            </a:r>
          </a:p>
          <a:p>
            <a:pPr lvl="1"/>
            <a:r>
              <a:rPr lang="vi" altLang="en-US" smtClean="0">
                <a:ea typeface="ＭＳ Ｐゴシック" panose="020B0600070205080204" pitchFamily="34" charset="-128"/>
              </a:rPr>
              <a:t>Dữ liệu có thể bị chặn, phân tích, thay đổi hoặc xóa</a:t>
            </a:r>
          </a:p>
          <a:p>
            <a:pPr lvl="1"/>
            <a:r>
              <a:rPr lang="vi" altLang="en-US" smtClean="0">
                <a:ea typeface="ＭＳ Ｐゴシック" panose="020B0600070205080204" pitchFamily="34" charset="-128"/>
              </a:rPr>
              <a:t>Mật khẩu người dùng có thể bị xâm phạm</a:t>
            </a:r>
          </a:p>
          <a:p>
            <a:pPr lvl="1"/>
            <a:r>
              <a:rPr lang="vi" altLang="en-US" smtClean="0">
                <a:ea typeface="ＭＳ Ｐゴシック" panose="020B0600070205080204" pitchFamily="34" charset="-128"/>
              </a:rPr>
              <a:t>Cấu hình thiết bị có thể được thay đổi</a:t>
            </a:r>
          </a:p>
          <a:p>
            <a:r>
              <a:rPr lang="vi" altLang="en-US" smtClean="0">
                <a:ea typeface="ＭＳ Ｐゴシック" panose="020B0600070205080204" pitchFamily="34" charset="-128"/>
              </a:rPr>
              <a:t>Các cuộc tấn công do thám</a:t>
            </a:r>
          </a:p>
          <a:p>
            <a:r>
              <a:rPr lang="vi" altLang="en-US" smtClean="0">
                <a:ea typeface="ＭＳ Ｐゴシック" panose="020B0600070205080204" pitchFamily="34" charset="-128"/>
              </a:rPr>
              <a:t>Sự từ chối của dịch vụ tấn công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vi" altLang="en-US" smtClean="0">
                <a:ea typeface="ＭＳ Ｐゴシック" panose="020B0600070205080204" pitchFamily="34" charset="-128"/>
              </a:rPr>
              <a:t>Khả năng quản lý</a:t>
            </a:r>
          </a:p>
        </p:txBody>
      </p:sp>
      <p:sp>
        <p:nvSpPr>
          <p:cNvPr id="47107" name="Rectangle 3"/>
          <p:cNvSpPr>
            <a:spLocks noGrp="1" noChangeArrowheads="1"/>
          </p:cNvSpPr>
          <p:nvPr>
            <p:ph type="body" idx="1"/>
          </p:nvPr>
        </p:nvSpPr>
        <p:spPr/>
        <p:txBody>
          <a:bodyPr/>
          <a:lstStyle/>
          <a:p>
            <a:r>
              <a:rPr lang="vi" altLang="en-US" smtClean="0">
                <a:ea typeface="ＭＳ Ｐゴシック" panose="020B0600070205080204" pitchFamily="34" charset="-128"/>
              </a:rPr>
              <a:t>Quản lý lỗi</a:t>
            </a:r>
          </a:p>
          <a:p>
            <a:r>
              <a:rPr lang="vi" altLang="en-US" smtClean="0">
                <a:ea typeface="ＭＳ Ｐゴシック" panose="020B0600070205080204" pitchFamily="34" charset="-128"/>
              </a:rPr>
              <a:t>Quản lý cấu hình</a:t>
            </a:r>
          </a:p>
          <a:p>
            <a:r>
              <a:rPr lang="vi" altLang="en-US" smtClean="0">
                <a:ea typeface="ＭＳ Ｐゴシック" panose="020B0600070205080204" pitchFamily="34" charset="-128"/>
              </a:rPr>
              <a:t>Quản lý kế toán</a:t>
            </a:r>
          </a:p>
          <a:p>
            <a:r>
              <a:rPr lang="vi" altLang="en-US" smtClean="0">
                <a:ea typeface="ＭＳ Ｐゴシック" panose="020B0600070205080204" pitchFamily="34" charset="-128"/>
              </a:rPr>
              <a:t>Quản lý hiệu suất</a:t>
            </a:r>
          </a:p>
          <a:p>
            <a:r>
              <a:rPr lang="vi" altLang="en-US" smtClean="0">
                <a:ea typeface="ＭＳ Ｐゴシック" panose="020B0600070205080204" pitchFamily="34" charset="-128"/>
              </a:rPr>
              <a:t>Quản lý an ninh</a:t>
            </a:r>
          </a:p>
          <a:p>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vi" altLang="en-US" smtClean="0">
                <a:ea typeface="ＭＳ Ｐゴシック" panose="020B0600070205080204" pitchFamily="34" charset="-128"/>
              </a:rPr>
              <a:t>Khả năng sử dụng</a:t>
            </a:r>
          </a:p>
        </p:txBody>
      </p:sp>
      <p:sp>
        <p:nvSpPr>
          <p:cNvPr id="49155" name="Rectangle 3"/>
          <p:cNvSpPr>
            <a:spLocks noGrp="1" noChangeArrowheads="1"/>
          </p:cNvSpPr>
          <p:nvPr>
            <p:ph type="body" idx="1"/>
          </p:nvPr>
        </p:nvSpPr>
        <p:spPr/>
        <p:txBody>
          <a:bodyPr/>
          <a:lstStyle/>
          <a:p>
            <a:r>
              <a:rPr lang="vi" altLang="en-US" smtClean="0">
                <a:ea typeface="ＭＳ Ｐゴシック" panose="020B0600070205080204" pitchFamily="34" charset="-128"/>
              </a:rPr>
              <a:t>Khả năng sử dụng: sự dễ sử dụng mà người dùng mạng có thể truy cập vào mạng và các dịch vụ</a:t>
            </a:r>
          </a:p>
          <a:p>
            <a:r>
              <a:rPr lang="vi" altLang="en-US" smtClean="0">
                <a:ea typeface="ＭＳ Ｐゴシック" panose="020B0600070205080204" pitchFamily="34" charset="-128"/>
              </a:rPr>
              <a:t>Mạng sẽ giúp công việc của người dùng dễ dàng hơn</a:t>
            </a:r>
          </a:p>
          <a:p>
            <a:r>
              <a:rPr lang="vi" altLang="en-US" smtClean="0">
                <a:ea typeface="ＭＳ Ｐゴシック" panose="020B0600070205080204" pitchFamily="34" charset="-128"/>
              </a:rPr>
              <a:t>Một số quyết định thiết kế sẽ có ảnh hưởng tiêu cực đến khả năng sử dụng:</a:t>
            </a:r>
          </a:p>
          <a:p>
            <a:pPr lvl="1"/>
            <a:r>
              <a:rPr lang="vi" altLang="en-US" smtClean="0">
                <a:ea typeface="ＭＳ Ｐゴシック" panose="020B0600070205080204" pitchFamily="34" charset="-128"/>
              </a:rPr>
              <a:t>Ví dụ: bảo mật nghiêm ngặt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vi" altLang="en-US" smtClean="0">
                <a:ea typeface="ＭＳ Ｐゴシック" panose="020B0600070205080204" pitchFamily="34" charset="-128"/>
              </a:rPr>
              <a:t>Khả năng thích ứng</a:t>
            </a:r>
          </a:p>
        </p:txBody>
      </p:sp>
      <p:sp>
        <p:nvSpPr>
          <p:cNvPr id="51203" name="Rectangle 3"/>
          <p:cNvSpPr>
            <a:spLocks noGrp="1" noChangeArrowheads="1"/>
          </p:cNvSpPr>
          <p:nvPr>
            <p:ph type="body" idx="1"/>
          </p:nvPr>
        </p:nvSpPr>
        <p:spPr>
          <a:xfrm>
            <a:off x="685800" y="1524000"/>
            <a:ext cx="7772400" cy="4114800"/>
          </a:xfrm>
        </p:spPr>
        <p:txBody>
          <a:bodyPr/>
          <a:lstStyle/>
          <a:p>
            <a:r>
              <a:rPr lang="vi" altLang="en-US" smtClean="0">
                <a:ea typeface="ＭＳ Ｐゴシック" panose="020B0600070205080204" pitchFamily="34" charset="-128"/>
              </a:rPr>
              <a:t>Tránh kết hợp bất kỳ yếu tố thiết kế nào có thể gây khó khăn cho việc triển khai các công nghệ mới trong tương lai</a:t>
            </a:r>
          </a:p>
          <a:p>
            <a:r>
              <a:rPr lang="vi" altLang="en-US" smtClean="0">
                <a:ea typeface="ＭＳ Ｐゴシック" panose="020B0600070205080204" pitchFamily="34" charset="-128"/>
              </a:rPr>
              <a:t>Thay đổi có thể xuất hiện dưới dạng các giao thức mới, phương thức kinh doanh mới, mục tiêu tài khóa mới, luật mới</a:t>
            </a:r>
          </a:p>
          <a:p>
            <a:r>
              <a:rPr lang="vi" altLang="en-US" smtClean="0">
                <a:ea typeface="ＭＳ Ｐゴシック" panose="020B0600070205080204" pitchFamily="34" charset="-128"/>
              </a:rPr>
              <a:t>Một thiết kế linh hoạt có thể thích ứng với các mô hình lưu lượng thay đổi và các yêu cầu về Chất lượng Dịch vụ (QoS)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vi" altLang="en-US" smtClean="0">
                <a:ea typeface="ＭＳ Ｐゴシック" panose="020B0600070205080204" pitchFamily="34" charset="-128"/>
              </a:rPr>
              <a:t>Khả năng chi trả</a:t>
            </a:r>
          </a:p>
        </p:txBody>
      </p:sp>
      <p:sp>
        <p:nvSpPr>
          <p:cNvPr id="53251" name="Rectangle 3"/>
          <p:cNvSpPr>
            <a:spLocks noGrp="1" noChangeArrowheads="1"/>
          </p:cNvSpPr>
          <p:nvPr>
            <p:ph type="body" idx="1"/>
          </p:nvPr>
        </p:nvSpPr>
        <p:spPr>
          <a:xfrm>
            <a:off x="685800" y="1524000"/>
            <a:ext cx="7772400" cy="4114800"/>
          </a:xfrm>
        </p:spPr>
        <p:txBody>
          <a:bodyPr/>
          <a:lstStyle/>
          <a:p>
            <a:r>
              <a:rPr lang="vi" altLang="en-US" smtClean="0">
                <a:ea typeface="ＭＳ Ｐゴシック" panose="020B0600070205080204" pitchFamily="34" charset="-128"/>
              </a:rPr>
              <a:t>Một mạng phải mang lưu lượng truy cập tối đa có thể với một chi phí tài chính nhất định</a:t>
            </a:r>
          </a:p>
          <a:p>
            <a:r>
              <a:rPr lang="vi" altLang="en-US" smtClean="0">
                <a:ea typeface="ＭＳ Ｐゴシック" panose="020B0600070205080204" pitchFamily="34" charset="-128"/>
              </a:rPr>
              <a:t>Khả năng chi trả đặc biệt quan trọng trong các thiết kế mạng trong khuôn viên trường</a:t>
            </a:r>
          </a:p>
          <a:p>
            <a:r>
              <a:rPr lang="vi" altLang="en-US" smtClean="0">
                <a:ea typeface="ＭＳ Ｐゴシック" panose="020B0600070205080204" pitchFamily="34" charset="-128"/>
              </a:rPr>
              <a:t>Mạng WAN dự kiến sẽ đắt hơn, nhưng chi phí có thể giảm khi sử dụng công nghệ hợp lý</a:t>
            </a:r>
          </a:p>
          <a:p>
            <a:pPr lvl="1"/>
            <a:r>
              <a:rPr lang="vi" altLang="en-US" smtClean="0">
                <a:ea typeface="ＭＳ Ｐゴシック" panose="020B0600070205080204" pitchFamily="34" charset="-128"/>
              </a:rPr>
              <a:t>Ví dụ: các giao thức định tuyến yên tĩnh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47700" y="471488"/>
            <a:ext cx="7772400" cy="1143000"/>
          </a:xfrm>
        </p:spPr>
        <p:txBody>
          <a:bodyPr/>
          <a:lstStyle/>
          <a:p>
            <a:r>
              <a:rPr lang="vi" altLang="en-US" smtClean="0">
                <a:ea typeface="ＭＳ Ｐゴシック" panose="020B0600070205080204" pitchFamily="34" charset="-128"/>
              </a:rPr>
              <a:t>Ứng dụng mạng </a:t>
            </a:r>
            <a:r>
              <a:rPr lang="en-US" altLang="en-US" smtClean="0">
                <a:ea typeface="ＭＳ Ｐゴシック" panose="020B0600070205080204" pitchFamily="34" charset="-128"/>
              </a:rPr>
              <a:t/>
            </a:r>
            <a:br>
              <a:rPr lang="en-US" altLang="en-US" smtClean="0">
                <a:ea typeface="ＭＳ Ｐゴシック" panose="020B0600070205080204" pitchFamily="34" charset="-128"/>
              </a:rPr>
            </a:br>
            <a:r>
              <a:rPr lang="vi" altLang="en-US" sz="4000" smtClean="0">
                <a:ea typeface="ＭＳ Ｐゴシック" panose="020B0600070205080204" pitchFamily="34" charset="-128"/>
              </a:rPr>
              <a:t>Yêu cầu kỹ thuật</a:t>
            </a:r>
            <a:endParaRPr lang="en-US" altLang="en-US" smtClean="0">
              <a:ea typeface="ＭＳ Ｐゴシック" panose="020B0600070205080204" pitchFamily="34" charset="-128"/>
            </a:endParaRPr>
          </a:p>
        </p:txBody>
      </p:sp>
      <p:sp>
        <p:nvSpPr>
          <p:cNvPr id="55299" name="Text Box 3"/>
          <p:cNvSpPr txBox="1">
            <a:spLocks noChangeArrowheads="1"/>
          </p:cNvSpPr>
          <p:nvPr/>
        </p:nvSpPr>
        <p:spPr bwMode="auto">
          <a:xfrm>
            <a:off x="228600" y="2209800"/>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vi" altLang="en-US" sz="1400" b="1"/>
              <a:t>Tên ứng dụng</a:t>
            </a:r>
            <a:endParaRPr lang="en-US" altLang="en-US" sz="2400"/>
          </a:p>
        </p:txBody>
      </p:sp>
      <p:sp>
        <p:nvSpPr>
          <p:cNvPr id="55300" name="Text Box 4"/>
          <p:cNvSpPr txBox="1">
            <a:spLocks noChangeArrowheads="1"/>
          </p:cNvSpPr>
          <p:nvPr/>
        </p:nvSpPr>
        <p:spPr bwMode="auto">
          <a:xfrm>
            <a:off x="1295400" y="2209800"/>
            <a:ext cx="1066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vi" altLang="en-US" sz="1400" b="1"/>
              <a:t>Chi phí thời gian ngừng hoạt động</a:t>
            </a:r>
            <a:endParaRPr lang="en-US" altLang="en-US" sz="2400"/>
          </a:p>
        </p:txBody>
      </p:sp>
      <p:sp>
        <p:nvSpPr>
          <p:cNvPr id="55301" name="Text Box 5"/>
          <p:cNvSpPr txBox="1">
            <a:spLocks noChangeArrowheads="1"/>
          </p:cNvSpPr>
          <p:nvPr/>
        </p:nvSpPr>
        <p:spPr bwMode="auto">
          <a:xfrm>
            <a:off x="2362200" y="2209800"/>
            <a:ext cx="1295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vi" altLang="en-US" sz="1400" b="1"/>
              <a:t>MTBF được chấp nhận</a:t>
            </a:r>
            <a:endParaRPr lang="en-US" altLang="en-US" sz="2400"/>
          </a:p>
        </p:txBody>
      </p:sp>
      <p:sp>
        <p:nvSpPr>
          <p:cNvPr id="55302" name="Text Box 6"/>
          <p:cNvSpPr txBox="1">
            <a:spLocks noChangeArrowheads="1"/>
          </p:cNvSpPr>
          <p:nvPr/>
        </p:nvSpPr>
        <p:spPr bwMode="auto">
          <a:xfrm>
            <a:off x="3581400" y="2209800"/>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vi" altLang="en-US" sz="1400" b="1"/>
              <a:t>MTTR được chấp nhận</a:t>
            </a:r>
            <a:endParaRPr lang="en-US" altLang="en-US" sz="2400"/>
          </a:p>
        </p:txBody>
      </p:sp>
      <p:sp>
        <p:nvSpPr>
          <p:cNvPr id="55303" name="Text Box 7"/>
          <p:cNvSpPr txBox="1">
            <a:spLocks noChangeArrowheads="1"/>
          </p:cNvSpPr>
          <p:nvPr/>
        </p:nvSpPr>
        <p:spPr bwMode="auto">
          <a:xfrm>
            <a:off x="4876800" y="220980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vi" altLang="en-US" sz="1400" b="1"/>
              <a:t>Mục tiêu thông lượng</a:t>
            </a:r>
            <a:endParaRPr lang="en-US" altLang="en-US" sz="2400"/>
          </a:p>
        </p:txBody>
      </p:sp>
      <p:sp>
        <p:nvSpPr>
          <p:cNvPr id="55304" name="Text Box 8"/>
          <p:cNvSpPr txBox="1">
            <a:spLocks noChangeArrowheads="1"/>
          </p:cNvSpPr>
          <p:nvPr/>
        </p:nvSpPr>
        <p:spPr bwMode="auto">
          <a:xfrm>
            <a:off x="6248400" y="2209800"/>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vi" altLang="en-US" sz="1400" b="1"/>
              <a:t>Độ trễ phải nhỏ hơn:</a:t>
            </a:r>
            <a:endParaRPr lang="en-US" altLang="en-US" sz="2400"/>
          </a:p>
        </p:txBody>
      </p:sp>
      <p:sp>
        <p:nvSpPr>
          <p:cNvPr id="55305" name="Text Box 9"/>
          <p:cNvSpPr txBox="1">
            <a:spLocks noChangeArrowheads="1"/>
          </p:cNvSpPr>
          <p:nvPr/>
        </p:nvSpPr>
        <p:spPr bwMode="auto">
          <a:xfrm>
            <a:off x="7543800" y="2209800"/>
            <a:ext cx="1295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vi" altLang="en-US" sz="1400" b="1"/>
              <a:t>Biến thể Độ trễ Phải Nhỏ hơn:</a:t>
            </a:r>
            <a:endParaRPr lang="en-US" altLang="en-US" sz="2400"/>
          </a:p>
        </p:txBody>
      </p:sp>
      <p:sp>
        <p:nvSpPr>
          <p:cNvPr id="55306" name="Rectangle 10"/>
          <p:cNvSpPr>
            <a:spLocks noChangeArrowheads="1"/>
          </p:cNvSpPr>
          <p:nvPr/>
        </p:nvSpPr>
        <p:spPr bwMode="auto">
          <a:xfrm>
            <a:off x="228600" y="2209800"/>
            <a:ext cx="8610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07" name="Rectangle 11"/>
          <p:cNvSpPr>
            <a:spLocks noChangeArrowheads="1"/>
          </p:cNvSpPr>
          <p:nvPr/>
        </p:nvSpPr>
        <p:spPr bwMode="auto">
          <a:xfrm>
            <a:off x="228600" y="3200400"/>
            <a:ext cx="861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08" name="Rectangle 12"/>
          <p:cNvSpPr>
            <a:spLocks noChangeArrowheads="1"/>
          </p:cNvSpPr>
          <p:nvPr/>
        </p:nvSpPr>
        <p:spPr bwMode="auto">
          <a:xfrm>
            <a:off x="228600" y="3733800"/>
            <a:ext cx="861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09" name="Rectangle 13"/>
          <p:cNvSpPr>
            <a:spLocks noChangeArrowheads="1"/>
          </p:cNvSpPr>
          <p:nvPr/>
        </p:nvSpPr>
        <p:spPr bwMode="auto">
          <a:xfrm>
            <a:off x="228600" y="4267200"/>
            <a:ext cx="861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0" name="Rectangle 14"/>
          <p:cNvSpPr>
            <a:spLocks noChangeArrowheads="1"/>
          </p:cNvSpPr>
          <p:nvPr/>
        </p:nvSpPr>
        <p:spPr bwMode="auto">
          <a:xfrm>
            <a:off x="228600" y="4800600"/>
            <a:ext cx="861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1" name="Rectangle 15"/>
          <p:cNvSpPr>
            <a:spLocks noChangeArrowheads="1"/>
          </p:cNvSpPr>
          <p:nvPr/>
        </p:nvSpPr>
        <p:spPr bwMode="auto">
          <a:xfrm>
            <a:off x="228600" y="2209800"/>
            <a:ext cx="10668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2" name="Rectangle 16"/>
          <p:cNvSpPr>
            <a:spLocks noChangeArrowheads="1"/>
          </p:cNvSpPr>
          <p:nvPr/>
        </p:nvSpPr>
        <p:spPr bwMode="auto">
          <a:xfrm>
            <a:off x="1295400" y="2209800"/>
            <a:ext cx="9906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3" name="Rectangle 17"/>
          <p:cNvSpPr>
            <a:spLocks noChangeArrowheads="1"/>
          </p:cNvSpPr>
          <p:nvPr/>
        </p:nvSpPr>
        <p:spPr bwMode="auto">
          <a:xfrm>
            <a:off x="2286000" y="2209800"/>
            <a:ext cx="12192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4" name="Rectangle 18"/>
          <p:cNvSpPr>
            <a:spLocks noChangeArrowheads="1"/>
          </p:cNvSpPr>
          <p:nvPr/>
        </p:nvSpPr>
        <p:spPr bwMode="auto">
          <a:xfrm>
            <a:off x="3505200" y="2209800"/>
            <a:ext cx="12954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5" name="Rectangle 19"/>
          <p:cNvSpPr>
            <a:spLocks noChangeArrowheads="1"/>
          </p:cNvSpPr>
          <p:nvPr/>
        </p:nvSpPr>
        <p:spPr bwMode="auto">
          <a:xfrm>
            <a:off x="4800600" y="2209800"/>
            <a:ext cx="14478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6" name="Rectangle 20"/>
          <p:cNvSpPr>
            <a:spLocks noChangeArrowheads="1"/>
          </p:cNvSpPr>
          <p:nvPr/>
        </p:nvSpPr>
        <p:spPr bwMode="auto">
          <a:xfrm>
            <a:off x="6248400" y="2209800"/>
            <a:ext cx="12954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vi" altLang="en-US" smtClean="0">
                <a:ea typeface="ＭＳ Ｐゴシック" panose="020B0600070205080204" pitchFamily="34" charset="-128"/>
              </a:rPr>
              <a:t>Đánh đổi</a:t>
            </a:r>
          </a:p>
        </p:txBody>
      </p:sp>
      <p:sp>
        <p:nvSpPr>
          <p:cNvPr id="57347" name="Rectangle 3"/>
          <p:cNvSpPr>
            <a:spLocks noGrp="1" noChangeArrowheads="1"/>
          </p:cNvSpPr>
          <p:nvPr>
            <p:ph type="body" idx="1"/>
          </p:nvPr>
        </p:nvSpPr>
        <p:spPr>
          <a:xfrm>
            <a:off x="1676400" y="1295400"/>
            <a:ext cx="6553200" cy="4114800"/>
          </a:xfrm>
        </p:spPr>
        <p:txBody>
          <a:bodyPr/>
          <a:lstStyle/>
          <a:p>
            <a:r>
              <a:rPr lang="vi" altLang="en-US" smtClean="0">
                <a:ea typeface="ＭＳ Ｐゴシック" panose="020B0600070205080204" pitchFamily="34" charset="-128"/>
              </a:rPr>
              <a:t>Khả năng mở rộng 20</a:t>
            </a:r>
          </a:p>
          <a:p>
            <a:r>
              <a:rPr lang="vi" altLang="en-US" smtClean="0">
                <a:ea typeface="ＭＳ Ｐゴシック" panose="020B0600070205080204" pitchFamily="34" charset="-128"/>
              </a:rPr>
              <a:t>Sẵn có 30</a:t>
            </a:r>
          </a:p>
          <a:p>
            <a:r>
              <a:rPr lang="vi" altLang="en-US" smtClean="0">
                <a:ea typeface="ＭＳ Ｐゴシック" panose="020B0600070205080204" pitchFamily="34" charset="-128"/>
              </a:rPr>
              <a:t>Hiệu suất mạng 15</a:t>
            </a:r>
          </a:p>
          <a:p>
            <a:r>
              <a:rPr lang="vi" altLang="en-US" smtClean="0">
                <a:ea typeface="ＭＳ Ｐゴシック" panose="020B0600070205080204" pitchFamily="34" charset="-128"/>
              </a:rPr>
              <a:t>Bảo mật 5</a:t>
            </a:r>
          </a:p>
          <a:p>
            <a:r>
              <a:rPr lang="vi" altLang="en-US" smtClean="0">
                <a:ea typeface="ＭＳ Ｐゴシック" panose="020B0600070205080204" pitchFamily="34" charset="-128"/>
              </a:rPr>
              <a:t>Khả năng quản lý 5</a:t>
            </a:r>
          </a:p>
          <a:p>
            <a:r>
              <a:rPr lang="vi" altLang="en-US" smtClean="0">
                <a:ea typeface="ＭＳ Ｐゴシック" panose="020B0600070205080204" pitchFamily="34" charset="-128"/>
              </a:rPr>
              <a:t>Khả năng sử dụng 5</a:t>
            </a:r>
          </a:p>
          <a:p>
            <a:r>
              <a:rPr lang="vi" altLang="en-US" smtClean="0">
                <a:ea typeface="ＭＳ Ｐゴシック" panose="020B0600070205080204" pitchFamily="34" charset="-128"/>
              </a:rPr>
              <a:t>Khả năng thích ứng 5</a:t>
            </a:r>
          </a:p>
          <a:p>
            <a:r>
              <a:rPr lang="vi" altLang="en-US" smtClean="0">
                <a:ea typeface="ＭＳ Ｐゴシック" panose="020B0600070205080204" pitchFamily="34" charset="-128"/>
              </a:rPr>
              <a:t>Khả năng chi trả 15</a:t>
            </a:r>
          </a:p>
          <a:p>
            <a:pPr>
              <a:buFontTx/>
              <a:buNone/>
            </a:pPr>
            <a:r>
              <a:rPr lang="vi" altLang="en-US" smtClean="0">
                <a:ea typeface="ＭＳ Ｐゴシック" panose="020B0600070205080204" pitchFamily="34" charset="-128"/>
              </a:rPr>
              <a:t>Tổng cộng </a:t>
            </a:r>
            <a:r>
              <a:rPr lang="vi" altLang="en-US" sz="2800" smtClean="0">
                <a:ea typeface="ＭＳ Ｐゴシック" panose="020B0600070205080204" pitchFamily="34" charset="-128"/>
              </a:rPr>
              <a:t>(phải thêm đến 100) </a:t>
            </a:r>
            <a:r>
              <a:rPr lang="vi" altLang="en-US" smtClean="0">
                <a:ea typeface="ＭＳ Ｐゴシック" panose="020B0600070205080204" pitchFamily="34" charset="-128"/>
              </a:rPr>
              <a:t>100</a:t>
            </a:r>
          </a:p>
        </p:txBody>
      </p:sp>
      <p:sp>
        <p:nvSpPr>
          <p:cNvPr id="57348" name="Line 4"/>
          <p:cNvSpPr>
            <a:spLocks noChangeShapeType="1"/>
          </p:cNvSpPr>
          <p:nvPr/>
        </p:nvSpPr>
        <p:spPr bwMode="auto">
          <a:xfrm>
            <a:off x="1219200" y="5943600"/>
            <a:ext cx="6629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vi" altLang="en-US" smtClean="0">
                <a:ea typeface="ＭＳ Ｐゴシック" panose="020B0600070205080204" pitchFamily="34" charset="-128"/>
              </a:rPr>
              <a:t>Tóm lược</a:t>
            </a:r>
          </a:p>
        </p:txBody>
      </p:sp>
      <p:sp>
        <p:nvSpPr>
          <p:cNvPr id="59395" name="Rectangle 3"/>
          <p:cNvSpPr>
            <a:spLocks noGrp="1" noChangeArrowheads="1"/>
          </p:cNvSpPr>
          <p:nvPr>
            <p:ph type="body" idx="1"/>
          </p:nvPr>
        </p:nvSpPr>
        <p:spPr>
          <a:xfrm>
            <a:off x="685800" y="1752600"/>
            <a:ext cx="8153400" cy="4191000"/>
          </a:xfrm>
        </p:spPr>
        <p:txBody>
          <a:bodyPr/>
          <a:lstStyle/>
          <a:p>
            <a:r>
              <a:rPr lang="vi" altLang="en-US" smtClean="0">
                <a:ea typeface="ＭＳ Ｐゴシック" panose="020B0600070205080204" pitchFamily="34" charset="-128"/>
              </a:rPr>
              <a:t>Tiếp tục sử dụng cách tiếp cận có hệ thống, từ trên xuống</a:t>
            </a:r>
          </a:p>
          <a:p>
            <a:r>
              <a:rPr lang="vi" altLang="en-US" smtClean="0">
                <a:ea typeface="ＭＳ Ｐゴシック" panose="020B0600070205080204" pitchFamily="34" charset="-128"/>
              </a:rPr>
              <a:t>Đừng chọn sản phẩm cho đến khi bạn hiểu các mục tiêu về khả năng mở rộng, tính khả dụng, hiệu suất, bảo mật, khả năng quản lý, khả năng sử dụng, khả năng thích ứng và khả năng chi trả</a:t>
            </a:r>
          </a:p>
          <a:p>
            <a:r>
              <a:rPr lang="vi" altLang="en-US" smtClean="0">
                <a:ea typeface="ＭＳ Ｐゴシック" panose="020B0600070205080204" pitchFamily="34" charset="-128"/>
              </a:rPr>
              <a:t>Sự cân bằng hầu như luôn luôn cần thiết</a:t>
            </a:r>
            <a:endParaRPr lang="en-US" altLang="en-US" sz="28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vi" altLang="en-US" smtClean="0">
                <a:ea typeface="ＭＳ Ｐゴシック" panose="020B0600070205080204" pitchFamily="34" charset="-128"/>
              </a:rPr>
              <a:t>Câu hỏi đánh giá</a:t>
            </a:r>
          </a:p>
        </p:txBody>
      </p:sp>
      <p:sp>
        <p:nvSpPr>
          <p:cNvPr id="61443" name="Rectangle 3"/>
          <p:cNvSpPr>
            <a:spLocks noGrp="1" noChangeArrowheads="1"/>
          </p:cNvSpPr>
          <p:nvPr>
            <p:ph type="body" idx="1"/>
          </p:nvPr>
        </p:nvSpPr>
        <p:spPr>
          <a:xfrm>
            <a:off x="685800" y="1752600"/>
            <a:ext cx="8153400" cy="4191000"/>
          </a:xfrm>
        </p:spPr>
        <p:txBody>
          <a:bodyPr/>
          <a:lstStyle/>
          <a:p>
            <a:r>
              <a:rPr lang="vi" altLang="en-US" sz="2800" smtClean="0">
                <a:ea typeface="ＭＳ Ｐゴシック" panose="020B0600070205080204" pitchFamily="34" charset="-128"/>
              </a:rPr>
              <a:t>Một số mục tiêu kỹ thuật điển hình cho các tổ chức ngày nay là gì?</a:t>
            </a:r>
          </a:p>
          <a:p>
            <a:r>
              <a:rPr lang="vi" altLang="en-US" sz="2800" smtClean="0">
                <a:ea typeface="ＭＳ Ｐゴシック" panose="020B0600070205080204" pitchFamily="34" charset="-128"/>
              </a:rPr>
              <a:t>Băng thông và thông lượng khác nhau như thế nào?</a:t>
            </a:r>
          </a:p>
          <a:p>
            <a:r>
              <a:rPr lang="vi" altLang="en-US" sz="2800" smtClean="0">
                <a:ea typeface="ＭＳ Ｐゴシック" panose="020B0600070205080204" pitchFamily="34" charset="-128"/>
              </a:rPr>
              <a:t>Làm cách nào để cải thiện hiệu quả mạng?</a:t>
            </a:r>
          </a:p>
          <a:p>
            <a:r>
              <a:rPr lang="vi" altLang="en-US" sz="2800" smtClean="0">
                <a:ea typeface="ＭＳ Ｐゴシック" panose="020B0600070205080204" pitchFamily="34" charset="-128"/>
              </a:rPr>
              <a:t>Những đánh đổi nào có thể cần thiết để cải thiện hiệu quả mạng?</a:t>
            </a: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 altLang="en-US" smtClean="0">
                <a:ea typeface="ＭＳ Ｐゴシック" panose="020B0600070205080204" pitchFamily="34" charset="-128"/>
              </a:rPr>
              <a:t>Mục tiêu kỹ thuật</a:t>
            </a:r>
          </a:p>
        </p:txBody>
      </p:sp>
      <p:sp>
        <p:nvSpPr>
          <p:cNvPr id="8195" name="Rectangle 3"/>
          <p:cNvSpPr>
            <a:spLocks noGrp="1" noChangeArrowheads="1"/>
          </p:cNvSpPr>
          <p:nvPr>
            <p:ph type="body" idx="1"/>
          </p:nvPr>
        </p:nvSpPr>
        <p:spPr>
          <a:xfrm>
            <a:off x="1600200" y="1371600"/>
            <a:ext cx="7772400" cy="4114800"/>
          </a:xfrm>
        </p:spPr>
        <p:txBody>
          <a:bodyPr/>
          <a:lstStyle/>
          <a:p>
            <a:r>
              <a:rPr lang="vi" altLang="en-US" smtClean="0">
                <a:ea typeface="ＭＳ Ｐゴシック" panose="020B0600070205080204" pitchFamily="34" charset="-128"/>
              </a:rPr>
              <a:t>Khả năng mở rộng</a:t>
            </a:r>
          </a:p>
          <a:p>
            <a:r>
              <a:rPr lang="vi" altLang="en-US" smtClean="0">
                <a:ea typeface="ＭＳ Ｐゴシック" panose="020B0600070205080204" pitchFamily="34" charset="-128"/>
              </a:rPr>
              <a:t>khả dụng</a:t>
            </a:r>
          </a:p>
          <a:p>
            <a:r>
              <a:rPr lang="vi" altLang="en-US" smtClean="0">
                <a:ea typeface="ＭＳ Ｐゴシック" panose="020B0600070205080204" pitchFamily="34" charset="-128"/>
              </a:rPr>
              <a:t>Màn biểu diễn</a:t>
            </a:r>
          </a:p>
          <a:p>
            <a:r>
              <a:rPr lang="vi" altLang="en-US" smtClean="0">
                <a:ea typeface="ＭＳ Ｐゴシック" panose="020B0600070205080204" pitchFamily="34" charset="-128"/>
              </a:rPr>
              <a:t>Bảo vệ</a:t>
            </a:r>
          </a:p>
          <a:p>
            <a:r>
              <a:rPr lang="vi" altLang="en-US" smtClean="0">
                <a:ea typeface="ＭＳ Ｐゴシック" panose="020B0600070205080204" pitchFamily="34" charset="-128"/>
              </a:rPr>
              <a:t>Khả năng quản lý</a:t>
            </a:r>
          </a:p>
          <a:p>
            <a:r>
              <a:rPr lang="vi" altLang="en-US" smtClean="0">
                <a:ea typeface="ＭＳ Ｐゴシック" panose="020B0600070205080204" pitchFamily="34" charset="-128"/>
              </a:rPr>
              <a:t>Khả năng sử dụng</a:t>
            </a:r>
          </a:p>
          <a:p>
            <a:r>
              <a:rPr lang="vi" altLang="en-US" smtClean="0">
                <a:ea typeface="ＭＳ Ｐゴシック" panose="020B0600070205080204" pitchFamily="34" charset="-128"/>
              </a:rPr>
              <a:t>Khả năng thích ứng</a:t>
            </a:r>
          </a:p>
          <a:p>
            <a:r>
              <a:rPr lang="vi" altLang="en-US" smtClean="0">
                <a:ea typeface="ＭＳ Ｐゴシック" panose="020B0600070205080204" pitchFamily="34" charset="-128"/>
              </a:rPr>
              <a:t>Khả năng chi trả</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vi" altLang="en-US" smtClean="0">
                <a:ea typeface="ＭＳ Ｐゴシック" panose="020B0600070205080204" pitchFamily="34" charset="-128"/>
              </a:rPr>
              <a:t>Các yếu tố lưu lượng mạng</a:t>
            </a:r>
          </a:p>
        </p:txBody>
      </p:sp>
      <p:sp>
        <p:nvSpPr>
          <p:cNvPr id="63491" name="Rectangle 3"/>
          <p:cNvSpPr>
            <a:spLocks noGrp="1" noChangeArrowheads="1"/>
          </p:cNvSpPr>
          <p:nvPr>
            <p:ph type="body" idx="1"/>
          </p:nvPr>
        </p:nvSpPr>
        <p:spPr>
          <a:xfrm>
            <a:off x="914400" y="1752600"/>
            <a:ext cx="7772400" cy="4114800"/>
          </a:xfrm>
        </p:spPr>
        <p:txBody>
          <a:bodyPr/>
          <a:lstStyle/>
          <a:p>
            <a:r>
              <a:rPr lang="vi" altLang="en-US" smtClean="0">
                <a:ea typeface="ＭＳ Ｐゴシック" panose="020B0600070205080204" pitchFamily="34" charset="-128"/>
              </a:rPr>
              <a:t>Lưu lượng giao thông</a:t>
            </a:r>
          </a:p>
          <a:p>
            <a:r>
              <a:rPr lang="vi" altLang="en-US" smtClean="0">
                <a:ea typeface="ＭＳ Ｐゴシック" panose="020B0600070205080204" pitchFamily="34" charset="-128"/>
              </a:rPr>
              <a:t>Vị trí của các nguồn lưu lượng và kho dữ liệu</a:t>
            </a:r>
          </a:p>
          <a:p>
            <a:r>
              <a:rPr lang="vi" altLang="en-US" smtClean="0">
                <a:ea typeface="ＭＳ Ｐゴシック" panose="020B0600070205080204" pitchFamily="34" charset="-128"/>
              </a:rPr>
              <a:t>Lưu lượng truy cập</a:t>
            </a:r>
          </a:p>
          <a:p>
            <a:r>
              <a:rPr lang="vi" altLang="en-US" smtClean="0">
                <a:ea typeface="ＭＳ Ｐゴシック" panose="020B0600070205080204" pitchFamily="34" charset="-128"/>
              </a:rPr>
              <a:t>Hành vi giao thông</a:t>
            </a:r>
          </a:p>
          <a:p>
            <a:r>
              <a:rPr lang="vi" altLang="en-US" smtClean="0">
                <a:ea typeface="ＭＳ Ｐゴシック" panose="020B0600070205080204" pitchFamily="34" charset="-128"/>
              </a:rPr>
              <a:t>Yêu cầu về Chất lượng Dịch vụ (QoS)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0" y="2825750"/>
            <a:ext cx="2362200" cy="1143000"/>
          </a:xfrm>
        </p:spPr>
        <p:txBody>
          <a:bodyPr/>
          <a:lstStyle/>
          <a:p>
            <a:r>
              <a:rPr lang="vi" altLang="en-US" sz="2000" b="1" smtClean="0">
                <a:solidFill>
                  <a:srgbClr val="FF0000"/>
                </a:solidFill>
                <a:ea typeface="ＭＳ Ｐゴシック" panose="020B0600070205080204" pitchFamily="34" charset="-128"/>
              </a:rPr>
              <a:t>Ví dụ về luồng lưu lượng</a:t>
            </a:r>
          </a:p>
        </p:txBody>
      </p:sp>
      <p:sp>
        <p:nvSpPr>
          <p:cNvPr id="65539" name="Line 3"/>
          <p:cNvSpPr>
            <a:spLocks noChangeShapeType="1"/>
          </p:cNvSpPr>
          <p:nvPr/>
        </p:nvSpPr>
        <p:spPr bwMode="auto">
          <a:xfrm>
            <a:off x="4419600" y="2057400"/>
            <a:ext cx="2362200" cy="3276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40" name="Line 4"/>
          <p:cNvSpPr>
            <a:spLocks noChangeShapeType="1"/>
          </p:cNvSpPr>
          <p:nvPr/>
        </p:nvSpPr>
        <p:spPr bwMode="auto">
          <a:xfrm flipH="1">
            <a:off x="1676400" y="2057400"/>
            <a:ext cx="2667000" cy="3429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41" name="Line 5"/>
          <p:cNvSpPr>
            <a:spLocks noChangeShapeType="1"/>
          </p:cNvSpPr>
          <p:nvPr/>
        </p:nvSpPr>
        <p:spPr bwMode="auto">
          <a:xfrm>
            <a:off x="4648200" y="2057400"/>
            <a:ext cx="30480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42" name="Line 6"/>
          <p:cNvSpPr>
            <a:spLocks noChangeShapeType="1"/>
          </p:cNvSpPr>
          <p:nvPr/>
        </p:nvSpPr>
        <p:spPr bwMode="auto">
          <a:xfrm flipH="1">
            <a:off x="1447800" y="2057400"/>
            <a:ext cx="27432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43" name="Line 7"/>
          <p:cNvSpPr>
            <a:spLocks noChangeShapeType="1"/>
          </p:cNvSpPr>
          <p:nvPr/>
        </p:nvSpPr>
        <p:spPr bwMode="auto">
          <a:xfrm>
            <a:off x="2057400" y="22098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5544" name="Rectangle 8"/>
          <p:cNvSpPr>
            <a:spLocks noChangeArrowheads="1"/>
          </p:cNvSpPr>
          <p:nvPr/>
        </p:nvSpPr>
        <p:spPr bwMode="auto">
          <a:xfrm>
            <a:off x="533400" y="2590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65545" name="Text Box 9"/>
          <p:cNvSpPr txBox="1">
            <a:spLocks noChangeArrowheads="1"/>
          </p:cNvSpPr>
          <p:nvPr/>
        </p:nvSpPr>
        <p:spPr bwMode="auto">
          <a:xfrm>
            <a:off x="457200" y="39624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800" b="1"/>
              <a:t>Sự quản lý</a:t>
            </a:r>
            <a:endParaRPr lang="en-US" altLang="en-US" sz="1800"/>
          </a:p>
        </p:txBody>
      </p:sp>
      <p:sp>
        <p:nvSpPr>
          <p:cNvPr id="65546" name="Text Box 10"/>
          <p:cNvSpPr txBox="1">
            <a:spLocks noChangeArrowheads="1"/>
          </p:cNvSpPr>
          <p:nvPr/>
        </p:nvSpPr>
        <p:spPr bwMode="auto">
          <a:xfrm>
            <a:off x="762000" y="6156325"/>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800" b="1"/>
              <a:t>Khoa học xã hội và kinh doanh</a:t>
            </a:r>
            <a:endParaRPr lang="en-US" altLang="en-US" sz="1800"/>
          </a:p>
        </p:txBody>
      </p:sp>
      <p:sp>
        <p:nvSpPr>
          <p:cNvPr id="65547" name="Rectangle 11"/>
          <p:cNvSpPr>
            <a:spLocks noChangeArrowheads="1"/>
          </p:cNvSpPr>
          <p:nvPr/>
        </p:nvSpPr>
        <p:spPr bwMode="auto">
          <a:xfrm>
            <a:off x="7086600" y="2590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65548" name="Text Box 12"/>
          <p:cNvSpPr txBox="1">
            <a:spLocks noChangeArrowheads="1"/>
          </p:cNvSpPr>
          <p:nvPr/>
        </p:nvSpPr>
        <p:spPr bwMode="auto">
          <a:xfrm>
            <a:off x="7467600" y="518160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800" b="1"/>
              <a:t>Toán và Khoa học</a:t>
            </a:r>
            <a:endParaRPr lang="en-US" altLang="en-US" sz="1800"/>
          </a:p>
        </p:txBody>
      </p:sp>
      <p:grpSp>
        <p:nvGrpSpPr>
          <p:cNvPr id="65549" name="Group 13"/>
          <p:cNvGrpSpPr>
            <a:grpSpLocks/>
          </p:cNvGrpSpPr>
          <p:nvPr/>
        </p:nvGrpSpPr>
        <p:grpSpPr bwMode="auto">
          <a:xfrm>
            <a:off x="990600" y="3005138"/>
            <a:ext cx="762000" cy="434975"/>
            <a:chOff x="624" y="1797"/>
            <a:chExt cx="480" cy="274"/>
          </a:xfrm>
        </p:grpSpPr>
        <p:sp>
          <p:nvSpPr>
            <p:cNvPr id="65598" name="Line 14"/>
            <p:cNvSpPr>
              <a:spLocks noChangeShapeType="1"/>
            </p:cNvSpPr>
            <p:nvPr/>
          </p:nvSpPr>
          <p:spPr bwMode="auto">
            <a:xfrm flipH="1">
              <a:off x="624" y="1865"/>
              <a:ext cx="137"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99" name="Line 15"/>
            <p:cNvSpPr>
              <a:spLocks noChangeShapeType="1"/>
            </p:cNvSpPr>
            <p:nvPr/>
          </p:nvSpPr>
          <p:spPr bwMode="auto">
            <a:xfrm flipH="1">
              <a:off x="761" y="1831"/>
              <a:ext cx="69"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600" name="Line 16"/>
            <p:cNvSpPr>
              <a:spLocks noChangeShapeType="1"/>
            </p:cNvSpPr>
            <p:nvPr/>
          </p:nvSpPr>
          <p:spPr bwMode="auto">
            <a:xfrm flipH="1">
              <a:off x="898" y="1797"/>
              <a:ext cx="0" cy="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601" name="Line 17"/>
            <p:cNvSpPr>
              <a:spLocks noChangeShapeType="1"/>
            </p:cNvSpPr>
            <p:nvPr/>
          </p:nvSpPr>
          <p:spPr bwMode="auto">
            <a:xfrm>
              <a:off x="967" y="1831"/>
              <a:ext cx="137"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pic>
        <p:nvPicPr>
          <p:cNvPr id="65550" name="Picture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528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1" name="Text Box 19"/>
          <p:cNvSpPr txBox="1">
            <a:spLocks noChangeArrowheads="1"/>
          </p:cNvSpPr>
          <p:nvPr/>
        </p:nvSpPr>
        <p:spPr bwMode="auto">
          <a:xfrm>
            <a:off x="1219200" y="3429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400"/>
              <a:t>50 chiếc</a:t>
            </a:r>
            <a:endParaRPr lang="en-US" altLang="en-US" sz="2000"/>
          </a:p>
        </p:txBody>
      </p:sp>
      <p:sp>
        <p:nvSpPr>
          <p:cNvPr id="65552" name="Line 20"/>
          <p:cNvSpPr>
            <a:spLocks noChangeShapeType="1"/>
          </p:cNvSpPr>
          <p:nvPr/>
        </p:nvSpPr>
        <p:spPr bwMode="auto">
          <a:xfrm flipH="1">
            <a:off x="7543800" y="3036888"/>
            <a:ext cx="217488"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53" name="Line 21"/>
          <p:cNvSpPr>
            <a:spLocks noChangeShapeType="1"/>
          </p:cNvSpPr>
          <p:nvPr/>
        </p:nvSpPr>
        <p:spPr bwMode="auto">
          <a:xfrm flipH="1">
            <a:off x="7761288" y="2982913"/>
            <a:ext cx="10953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54" name="Line 22"/>
          <p:cNvSpPr>
            <a:spLocks noChangeShapeType="1"/>
          </p:cNvSpPr>
          <p:nvPr/>
        </p:nvSpPr>
        <p:spPr bwMode="auto">
          <a:xfrm flipH="1">
            <a:off x="7978775" y="292893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55" name="Line 23"/>
          <p:cNvSpPr>
            <a:spLocks noChangeShapeType="1"/>
          </p:cNvSpPr>
          <p:nvPr/>
        </p:nvSpPr>
        <p:spPr bwMode="auto">
          <a:xfrm>
            <a:off x="8088313" y="2982913"/>
            <a:ext cx="2174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65556"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2766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7" name="Text Box 25"/>
          <p:cNvSpPr txBox="1">
            <a:spLocks noChangeArrowheads="1"/>
          </p:cNvSpPr>
          <p:nvPr/>
        </p:nvSpPr>
        <p:spPr bwMode="auto">
          <a:xfrm>
            <a:off x="7772400" y="3352800"/>
            <a:ext cx="914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400"/>
              <a:t>25 máy Mac</a:t>
            </a:r>
          </a:p>
          <a:p>
            <a:pPr>
              <a:spcBef>
                <a:spcPct val="0"/>
              </a:spcBef>
              <a:buFontTx/>
              <a:buNone/>
            </a:pPr>
            <a:r>
              <a:rPr lang="vi" altLang="en-US" sz="1400"/>
              <a:t>50 chiếc</a:t>
            </a:r>
            <a:endParaRPr lang="en-US" altLang="en-US" sz="2000"/>
          </a:p>
        </p:txBody>
      </p:sp>
      <p:pic>
        <p:nvPicPr>
          <p:cNvPr id="65558" name="Picture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9" name="Rectangle 27"/>
          <p:cNvSpPr>
            <a:spLocks noChangeArrowheads="1"/>
          </p:cNvSpPr>
          <p:nvPr/>
        </p:nvSpPr>
        <p:spPr bwMode="auto">
          <a:xfrm>
            <a:off x="6096000" y="4876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65560" name="Line 28"/>
          <p:cNvSpPr>
            <a:spLocks noChangeShapeType="1"/>
          </p:cNvSpPr>
          <p:nvPr/>
        </p:nvSpPr>
        <p:spPr bwMode="auto">
          <a:xfrm flipH="1">
            <a:off x="6477000" y="5475288"/>
            <a:ext cx="217488"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61" name="Line 29"/>
          <p:cNvSpPr>
            <a:spLocks noChangeShapeType="1"/>
          </p:cNvSpPr>
          <p:nvPr/>
        </p:nvSpPr>
        <p:spPr bwMode="auto">
          <a:xfrm flipH="1">
            <a:off x="6694488" y="5421313"/>
            <a:ext cx="10953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62" name="Line 30"/>
          <p:cNvSpPr>
            <a:spLocks noChangeShapeType="1"/>
          </p:cNvSpPr>
          <p:nvPr/>
        </p:nvSpPr>
        <p:spPr bwMode="auto">
          <a:xfrm flipH="1">
            <a:off x="6911975" y="536733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63" name="Line 31"/>
          <p:cNvSpPr>
            <a:spLocks noChangeShapeType="1"/>
          </p:cNvSpPr>
          <p:nvPr/>
        </p:nvSpPr>
        <p:spPr bwMode="auto">
          <a:xfrm>
            <a:off x="7021513" y="5421313"/>
            <a:ext cx="2174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65564"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7150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65" name="Text Box 33"/>
          <p:cNvSpPr txBox="1">
            <a:spLocks noChangeArrowheads="1"/>
          </p:cNvSpPr>
          <p:nvPr/>
        </p:nvSpPr>
        <p:spPr bwMode="auto">
          <a:xfrm>
            <a:off x="6705600" y="5791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400"/>
              <a:t>50 chiếc</a:t>
            </a:r>
            <a:endParaRPr lang="en-US" altLang="en-US" sz="2000"/>
          </a:p>
        </p:txBody>
      </p:sp>
      <p:pic>
        <p:nvPicPr>
          <p:cNvPr id="65566"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1816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67" name="Rectangle 35"/>
          <p:cNvSpPr>
            <a:spLocks noChangeArrowheads="1"/>
          </p:cNvSpPr>
          <p:nvPr/>
        </p:nvSpPr>
        <p:spPr bwMode="auto">
          <a:xfrm>
            <a:off x="990600" y="4876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65568" name="Line 36"/>
          <p:cNvSpPr>
            <a:spLocks noChangeShapeType="1"/>
          </p:cNvSpPr>
          <p:nvPr/>
        </p:nvSpPr>
        <p:spPr bwMode="auto">
          <a:xfrm flipH="1">
            <a:off x="1371600" y="5475288"/>
            <a:ext cx="217488"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69" name="Line 37"/>
          <p:cNvSpPr>
            <a:spLocks noChangeShapeType="1"/>
          </p:cNvSpPr>
          <p:nvPr/>
        </p:nvSpPr>
        <p:spPr bwMode="auto">
          <a:xfrm flipH="1">
            <a:off x="1589088" y="5421313"/>
            <a:ext cx="10953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70" name="Line 38"/>
          <p:cNvSpPr>
            <a:spLocks noChangeShapeType="1"/>
          </p:cNvSpPr>
          <p:nvPr/>
        </p:nvSpPr>
        <p:spPr bwMode="auto">
          <a:xfrm flipH="1">
            <a:off x="1806575" y="536733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71" name="Line 39"/>
          <p:cNvSpPr>
            <a:spLocks noChangeShapeType="1"/>
          </p:cNvSpPr>
          <p:nvPr/>
        </p:nvSpPr>
        <p:spPr bwMode="auto">
          <a:xfrm>
            <a:off x="1916113" y="5421313"/>
            <a:ext cx="2174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65572" name="Picture 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7150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73" name="Text Box 41"/>
          <p:cNvSpPr txBox="1">
            <a:spLocks noChangeArrowheads="1"/>
          </p:cNvSpPr>
          <p:nvPr/>
        </p:nvSpPr>
        <p:spPr bwMode="auto">
          <a:xfrm>
            <a:off x="1600200" y="5791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400"/>
              <a:t>30 PC</a:t>
            </a:r>
            <a:endParaRPr lang="en-US" altLang="en-US" sz="2000"/>
          </a:p>
        </p:txBody>
      </p:sp>
      <p:pic>
        <p:nvPicPr>
          <p:cNvPr id="65574"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5575" name="Picture 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7432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76" name="Text Box 44"/>
          <p:cNvSpPr txBox="1">
            <a:spLocks noChangeArrowheads="1"/>
          </p:cNvSpPr>
          <p:nvPr/>
        </p:nvSpPr>
        <p:spPr bwMode="auto">
          <a:xfrm>
            <a:off x="3657600" y="457200"/>
            <a:ext cx="2209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400"/>
              <a:t>30 Khách hàng quen của Thư viện (PC)</a:t>
            </a:r>
          </a:p>
          <a:p>
            <a:pPr>
              <a:spcBef>
                <a:spcPct val="0"/>
              </a:spcBef>
              <a:buFontTx/>
              <a:buNone/>
            </a:pPr>
            <a:r>
              <a:rPr lang="vi" altLang="en-US" sz="1400"/>
              <a:t>30 máy Mac và 60 PC trong Trung tâm Máy tính</a:t>
            </a:r>
            <a:endParaRPr lang="en-US" altLang="en-US" sz="2000"/>
          </a:p>
        </p:txBody>
      </p:sp>
      <p:sp>
        <p:nvSpPr>
          <p:cNvPr id="65577" name="Rectangle 45"/>
          <p:cNvSpPr>
            <a:spLocks noChangeArrowheads="1"/>
          </p:cNvSpPr>
          <p:nvPr/>
        </p:nvSpPr>
        <p:spPr bwMode="auto">
          <a:xfrm>
            <a:off x="3276600" y="381000"/>
            <a:ext cx="26670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grpSp>
        <p:nvGrpSpPr>
          <p:cNvPr id="65578" name="Group 46"/>
          <p:cNvGrpSpPr>
            <a:grpSpLocks/>
          </p:cNvGrpSpPr>
          <p:nvPr/>
        </p:nvGrpSpPr>
        <p:grpSpPr bwMode="auto">
          <a:xfrm flipV="1">
            <a:off x="3962400" y="1600200"/>
            <a:ext cx="762000" cy="434975"/>
            <a:chOff x="624" y="1797"/>
            <a:chExt cx="480" cy="274"/>
          </a:xfrm>
        </p:grpSpPr>
        <p:sp>
          <p:nvSpPr>
            <p:cNvPr id="65594" name="Line 47"/>
            <p:cNvSpPr>
              <a:spLocks noChangeShapeType="1"/>
            </p:cNvSpPr>
            <p:nvPr/>
          </p:nvSpPr>
          <p:spPr bwMode="auto">
            <a:xfrm flipH="1">
              <a:off x="624" y="1865"/>
              <a:ext cx="137"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95" name="Line 48"/>
            <p:cNvSpPr>
              <a:spLocks noChangeShapeType="1"/>
            </p:cNvSpPr>
            <p:nvPr/>
          </p:nvSpPr>
          <p:spPr bwMode="auto">
            <a:xfrm flipH="1">
              <a:off x="761" y="1831"/>
              <a:ext cx="69"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96" name="Line 49"/>
            <p:cNvSpPr>
              <a:spLocks noChangeShapeType="1"/>
            </p:cNvSpPr>
            <p:nvPr/>
          </p:nvSpPr>
          <p:spPr bwMode="auto">
            <a:xfrm flipH="1">
              <a:off x="898" y="1797"/>
              <a:ext cx="0" cy="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97" name="Line 50"/>
            <p:cNvSpPr>
              <a:spLocks noChangeShapeType="1"/>
            </p:cNvSpPr>
            <p:nvPr/>
          </p:nvSpPr>
          <p:spPr bwMode="auto">
            <a:xfrm>
              <a:off x="967" y="1831"/>
              <a:ext cx="137"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pic>
        <p:nvPicPr>
          <p:cNvPr id="65579" name="Picture 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9050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5580" name="Picture 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3716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81" name="Text Box 54"/>
          <p:cNvSpPr txBox="1">
            <a:spLocks noChangeArrowheads="1"/>
          </p:cNvSpPr>
          <p:nvPr/>
        </p:nvSpPr>
        <p:spPr bwMode="auto">
          <a:xfrm>
            <a:off x="6400800" y="1066800"/>
            <a:ext cx="1676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200">
                <a:latin typeface="Courier New" panose="02070309020205020404" pitchFamily="49" charset="0"/>
              </a:rPr>
              <a:t>Ứng dụng 1 108 Kb / giây</a:t>
            </a:r>
          </a:p>
          <a:p>
            <a:pPr>
              <a:spcBef>
                <a:spcPct val="0"/>
              </a:spcBef>
              <a:buFontTx/>
              <a:buNone/>
            </a:pPr>
            <a:r>
              <a:rPr lang="vi" altLang="en-US" sz="1200">
                <a:latin typeface="Courier New" panose="02070309020205020404" pitchFamily="49" charset="0"/>
              </a:rPr>
              <a:t>Ứng dụng 2 60 Kb / giây</a:t>
            </a:r>
          </a:p>
          <a:p>
            <a:pPr>
              <a:spcBef>
                <a:spcPct val="0"/>
              </a:spcBef>
              <a:buFontTx/>
              <a:buNone/>
            </a:pPr>
            <a:r>
              <a:rPr lang="vi" altLang="en-US" sz="1200">
                <a:latin typeface="Courier New" panose="02070309020205020404" pitchFamily="49" charset="0"/>
              </a:rPr>
              <a:t>Ứng dụng 3 192 Kb / giây</a:t>
            </a:r>
          </a:p>
          <a:p>
            <a:pPr>
              <a:spcBef>
                <a:spcPct val="0"/>
              </a:spcBef>
              <a:buFontTx/>
              <a:buNone/>
            </a:pPr>
            <a:r>
              <a:rPr lang="vi" altLang="en-US" sz="1200">
                <a:latin typeface="Courier New" panose="02070309020205020404" pitchFamily="49" charset="0"/>
              </a:rPr>
              <a:t>Ứng dụng 4 48 Kb / giây</a:t>
            </a:r>
          </a:p>
          <a:p>
            <a:pPr>
              <a:spcBef>
                <a:spcPct val="0"/>
              </a:spcBef>
              <a:buFontTx/>
              <a:buNone/>
            </a:pPr>
            <a:r>
              <a:rPr lang="vi" altLang="en-US" sz="1200" u="sng">
                <a:latin typeface="Courier New" panose="02070309020205020404" pitchFamily="49" charset="0"/>
              </a:rPr>
              <a:t>Ứng dụng 7 400 Kb / giây</a:t>
            </a:r>
            <a:endParaRPr lang="en-US" altLang="en-US" sz="1200">
              <a:latin typeface="Courier New" panose="02070309020205020404" pitchFamily="49" charset="0"/>
            </a:endParaRPr>
          </a:p>
          <a:p>
            <a:pPr>
              <a:spcBef>
                <a:spcPct val="0"/>
              </a:spcBef>
              <a:buFontTx/>
              <a:buNone/>
            </a:pPr>
            <a:r>
              <a:rPr lang="vi" altLang="en-US" sz="1200" b="1">
                <a:latin typeface="Courier New" panose="02070309020205020404" pitchFamily="49" charset="0"/>
              </a:rPr>
              <a:t>Tổng 808 Kb / giây</a:t>
            </a:r>
            <a:endParaRPr lang="en-US" altLang="en-US" sz="1200">
              <a:latin typeface="Courier New" panose="02070309020205020404" pitchFamily="49" charset="0"/>
            </a:endParaRPr>
          </a:p>
        </p:txBody>
      </p:sp>
      <p:sp>
        <p:nvSpPr>
          <p:cNvPr id="65582" name="Line 55"/>
          <p:cNvSpPr>
            <a:spLocks noChangeShapeType="1"/>
          </p:cNvSpPr>
          <p:nvPr/>
        </p:nvSpPr>
        <p:spPr bwMode="auto">
          <a:xfrm flipH="1">
            <a:off x="6553200" y="22098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5583" name="Text Box 56"/>
          <p:cNvSpPr txBox="1">
            <a:spLocks noChangeArrowheads="1"/>
          </p:cNvSpPr>
          <p:nvPr/>
        </p:nvSpPr>
        <p:spPr bwMode="auto">
          <a:xfrm>
            <a:off x="4495800" y="4495800"/>
            <a:ext cx="1676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200">
                <a:latin typeface="Courier New" panose="02070309020205020404" pitchFamily="49" charset="0"/>
              </a:rPr>
              <a:t>Ứng dụng 1 48 Kb / giây</a:t>
            </a:r>
          </a:p>
          <a:p>
            <a:pPr>
              <a:spcBef>
                <a:spcPct val="0"/>
              </a:spcBef>
              <a:buFontTx/>
              <a:buNone/>
            </a:pPr>
            <a:r>
              <a:rPr lang="vi" altLang="en-US" sz="1200">
                <a:latin typeface="Courier New" panose="02070309020205020404" pitchFamily="49" charset="0"/>
              </a:rPr>
              <a:t>Ứng dụng 2 32 Kb / giây</a:t>
            </a:r>
          </a:p>
          <a:p>
            <a:pPr>
              <a:spcBef>
                <a:spcPct val="0"/>
              </a:spcBef>
              <a:buFontTx/>
              <a:buNone/>
            </a:pPr>
            <a:r>
              <a:rPr lang="vi" altLang="en-US" sz="1200">
                <a:latin typeface="Courier New" panose="02070309020205020404" pitchFamily="49" charset="0"/>
              </a:rPr>
              <a:t>Ứng dụng 3 96 Kb / giây</a:t>
            </a:r>
          </a:p>
          <a:p>
            <a:pPr>
              <a:spcBef>
                <a:spcPct val="0"/>
              </a:spcBef>
              <a:buFontTx/>
              <a:buNone/>
            </a:pPr>
            <a:r>
              <a:rPr lang="vi" altLang="en-US" sz="1200">
                <a:latin typeface="Courier New" panose="02070309020205020404" pitchFamily="49" charset="0"/>
              </a:rPr>
              <a:t>Ứng dụng 4 24 Kb / giây</a:t>
            </a:r>
          </a:p>
          <a:p>
            <a:pPr>
              <a:spcBef>
                <a:spcPct val="0"/>
              </a:spcBef>
              <a:buFontTx/>
              <a:buNone/>
            </a:pPr>
            <a:r>
              <a:rPr lang="vi" altLang="en-US" sz="1200">
                <a:latin typeface="Courier New" panose="02070309020205020404" pitchFamily="49" charset="0"/>
              </a:rPr>
              <a:t>Ứng dụng 5 300 Kb / giây</a:t>
            </a:r>
          </a:p>
          <a:p>
            <a:pPr>
              <a:spcBef>
                <a:spcPct val="0"/>
              </a:spcBef>
              <a:buFontTx/>
              <a:buNone/>
            </a:pPr>
            <a:r>
              <a:rPr lang="vi" altLang="en-US" sz="1200">
                <a:latin typeface="Courier New" panose="02070309020205020404" pitchFamily="49" charset="0"/>
              </a:rPr>
              <a:t>Ứng dụng 6 200 Kb / giây</a:t>
            </a:r>
          </a:p>
          <a:p>
            <a:pPr>
              <a:spcBef>
                <a:spcPct val="0"/>
              </a:spcBef>
              <a:buFontTx/>
              <a:buNone/>
            </a:pPr>
            <a:r>
              <a:rPr lang="vi" altLang="en-US" sz="1200" u="sng">
                <a:latin typeface="Courier New" panose="02070309020205020404" pitchFamily="49" charset="0"/>
              </a:rPr>
              <a:t>Ứng dụng 8 1200 Kb / giây</a:t>
            </a:r>
            <a:endParaRPr lang="en-US" altLang="en-US" sz="1200">
              <a:latin typeface="Courier New" panose="02070309020205020404" pitchFamily="49" charset="0"/>
            </a:endParaRPr>
          </a:p>
          <a:p>
            <a:pPr>
              <a:spcBef>
                <a:spcPct val="0"/>
              </a:spcBef>
              <a:buFontTx/>
              <a:buNone/>
            </a:pPr>
            <a:r>
              <a:rPr lang="vi" altLang="en-US" sz="1200" b="1">
                <a:latin typeface="Courier New" panose="02070309020205020404" pitchFamily="49" charset="0"/>
              </a:rPr>
              <a:t>Tổng 1900 Kb / giây</a:t>
            </a:r>
            <a:endParaRPr lang="en-US" altLang="en-US" sz="1200">
              <a:latin typeface="Courier New" panose="02070309020205020404" pitchFamily="49" charset="0"/>
            </a:endParaRPr>
          </a:p>
        </p:txBody>
      </p:sp>
      <p:sp>
        <p:nvSpPr>
          <p:cNvPr id="65584" name="Line 57"/>
          <p:cNvSpPr>
            <a:spLocks noChangeShapeType="1"/>
          </p:cNvSpPr>
          <p:nvPr/>
        </p:nvSpPr>
        <p:spPr bwMode="auto">
          <a:xfrm flipV="1">
            <a:off x="5410200" y="39624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5585" name="Text Box 58"/>
          <p:cNvSpPr txBox="1">
            <a:spLocks noChangeArrowheads="1"/>
          </p:cNvSpPr>
          <p:nvPr/>
        </p:nvSpPr>
        <p:spPr bwMode="auto">
          <a:xfrm>
            <a:off x="2514600" y="4343400"/>
            <a:ext cx="1676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200">
                <a:latin typeface="Courier New" panose="02070309020205020404" pitchFamily="49" charset="0"/>
              </a:rPr>
              <a:t>Ứng dụng 1 30 Kb / giây</a:t>
            </a:r>
          </a:p>
          <a:p>
            <a:pPr>
              <a:spcBef>
                <a:spcPct val="0"/>
              </a:spcBef>
              <a:buFontTx/>
              <a:buNone/>
            </a:pPr>
            <a:r>
              <a:rPr lang="vi" altLang="en-US" sz="1200">
                <a:latin typeface="Courier New" panose="02070309020205020404" pitchFamily="49" charset="0"/>
              </a:rPr>
              <a:t>Ứng dụng 2 20 Kb / giây</a:t>
            </a:r>
          </a:p>
          <a:p>
            <a:pPr>
              <a:spcBef>
                <a:spcPct val="0"/>
              </a:spcBef>
              <a:buFontTx/>
              <a:buNone/>
            </a:pPr>
            <a:r>
              <a:rPr lang="vi" altLang="en-US" sz="1200">
                <a:latin typeface="Courier New" panose="02070309020205020404" pitchFamily="49" charset="0"/>
              </a:rPr>
              <a:t>Ứng dụng 3 60 Kb / giây</a:t>
            </a:r>
          </a:p>
          <a:p>
            <a:pPr>
              <a:spcBef>
                <a:spcPct val="0"/>
              </a:spcBef>
              <a:buFontTx/>
              <a:buNone/>
            </a:pPr>
            <a:r>
              <a:rPr lang="vi" altLang="en-US" sz="1200" u="sng">
                <a:latin typeface="Courier New" panose="02070309020205020404" pitchFamily="49" charset="0"/>
              </a:rPr>
              <a:t>Ứng dụng 4 16 Kb / giây</a:t>
            </a:r>
            <a:endParaRPr lang="en-US" altLang="en-US" sz="1200">
              <a:latin typeface="Courier New" panose="02070309020205020404" pitchFamily="49" charset="0"/>
            </a:endParaRPr>
          </a:p>
          <a:p>
            <a:pPr>
              <a:spcBef>
                <a:spcPct val="0"/>
              </a:spcBef>
              <a:buFontTx/>
              <a:buNone/>
            </a:pPr>
            <a:r>
              <a:rPr lang="vi" altLang="en-US" sz="1200" b="1">
                <a:latin typeface="Courier New" panose="02070309020205020404" pitchFamily="49" charset="0"/>
              </a:rPr>
              <a:t>Tổng 126 Kb / giây</a:t>
            </a:r>
            <a:endParaRPr lang="en-US" altLang="en-US" sz="1200">
              <a:latin typeface="Courier New" panose="02070309020205020404" pitchFamily="49" charset="0"/>
            </a:endParaRPr>
          </a:p>
        </p:txBody>
      </p:sp>
      <p:sp>
        <p:nvSpPr>
          <p:cNvPr id="65586" name="Line 59"/>
          <p:cNvSpPr>
            <a:spLocks noChangeShapeType="1"/>
          </p:cNvSpPr>
          <p:nvPr/>
        </p:nvSpPr>
        <p:spPr bwMode="auto">
          <a:xfrm flipH="1" flipV="1">
            <a:off x="2971800" y="38862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5587" name="Text Box 60"/>
          <p:cNvSpPr txBox="1">
            <a:spLocks noChangeArrowheads="1"/>
          </p:cNvSpPr>
          <p:nvPr/>
        </p:nvSpPr>
        <p:spPr bwMode="auto">
          <a:xfrm>
            <a:off x="990600" y="1219200"/>
            <a:ext cx="1676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1200">
                <a:latin typeface="Courier New" panose="02070309020205020404" pitchFamily="49" charset="0"/>
              </a:rPr>
              <a:t>Ứng dụng 2 20 Kb / giây</a:t>
            </a:r>
          </a:p>
          <a:p>
            <a:pPr>
              <a:spcBef>
                <a:spcPct val="0"/>
              </a:spcBef>
              <a:buFontTx/>
              <a:buNone/>
            </a:pPr>
            <a:r>
              <a:rPr lang="vi" altLang="en-US" sz="1200">
                <a:latin typeface="Courier New" panose="02070309020205020404" pitchFamily="49" charset="0"/>
              </a:rPr>
              <a:t>Ứng dụng 3 96 Kb / giây</a:t>
            </a:r>
          </a:p>
          <a:p>
            <a:pPr>
              <a:spcBef>
                <a:spcPct val="0"/>
              </a:spcBef>
              <a:buFontTx/>
              <a:buNone/>
            </a:pPr>
            <a:r>
              <a:rPr lang="vi" altLang="en-US" sz="1200">
                <a:latin typeface="Courier New" panose="02070309020205020404" pitchFamily="49" charset="0"/>
              </a:rPr>
              <a:t>Ứng dụng 4 24 Kb / giây</a:t>
            </a:r>
          </a:p>
          <a:p>
            <a:pPr>
              <a:spcBef>
                <a:spcPct val="0"/>
              </a:spcBef>
              <a:buFontTx/>
              <a:buNone/>
            </a:pPr>
            <a:r>
              <a:rPr lang="vi" altLang="en-US" sz="1200" u="sng">
                <a:latin typeface="Courier New" panose="02070309020205020404" pitchFamily="49" charset="0"/>
              </a:rPr>
              <a:t>Ứng dụng 9 80 Kb / giây</a:t>
            </a:r>
            <a:endParaRPr lang="en-US" altLang="en-US" sz="1200">
              <a:latin typeface="Courier New" panose="02070309020205020404" pitchFamily="49" charset="0"/>
            </a:endParaRPr>
          </a:p>
          <a:p>
            <a:pPr>
              <a:spcBef>
                <a:spcPct val="0"/>
              </a:spcBef>
              <a:buFontTx/>
              <a:buNone/>
            </a:pPr>
            <a:r>
              <a:rPr lang="vi" altLang="en-US" sz="1200" b="1">
                <a:latin typeface="Courier New" panose="02070309020205020404" pitchFamily="49" charset="0"/>
              </a:rPr>
              <a:t>Tổng 220 Kb / giây</a:t>
            </a:r>
            <a:endParaRPr lang="en-US" altLang="en-US" sz="1200">
              <a:latin typeface="Courier New" panose="02070309020205020404" pitchFamily="49" charset="0"/>
            </a:endParaRPr>
          </a:p>
        </p:txBody>
      </p:sp>
      <p:sp>
        <p:nvSpPr>
          <p:cNvPr id="65588" name="Text Box 61"/>
          <p:cNvSpPr txBox="1">
            <a:spLocks noChangeArrowheads="1"/>
          </p:cNvSpPr>
          <p:nvPr/>
        </p:nvSpPr>
        <p:spPr bwMode="auto">
          <a:xfrm>
            <a:off x="6934200" y="388620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1800" b="1"/>
              <a:t>nghệ thuật và nhân văn</a:t>
            </a:r>
            <a:endParaRPr lang="en-US" altLang="en-US" sz="2000"/>
          </a:p>
        </p:txBody>
      </p:sp>
      <p:sp>
        <p:nvSpPr>
          <p:cNvPr id="65589" name="Rectangle 62"/>
          <p:cNvSpPr>
            <a:spLocks noChangeArrowheads="1"/>
          </p:cNvSpPr>
          <p:nvPr/>
        </p:nvSpPr>
        <p:spPr bwMode="auto">
          <a:xfrm>
            <a:off x="4343400" y="1371600"/>
            <a:ext cx="1524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endParaRPr lang="en-US" altLang="en-US" sz="2400"/>
          </a:p>
        </p:txBody>
      </p:sp>
      <p:sp>
        <p:nvSpPr>
          <p:cNvPr id="65590" name="Text Box 63"/>
          <p:cNvSpPr txBox="1">
            <a:spLocks noChangeArrowheads="1"/>
          </p:cNvSpPr>
          <p:nvPr/>
        </p:nvSpPr>
        <p:spPr bwMode="auto">
          <a:xfrm>
            <a:off x="3962400" y="1143000"/>
            <a:ext cx="1149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vi" altLang="en-US" sz="1000"/>
              <a:t>Cụm máy chủ</a:t>
            </a:r>
            <a:endParaRPr lang="en-US" altLang="en-US" sz="2000"/>
          </a:p>
        </p:txBody>
      </p:sp>
      <p:sp>
        <p:nvSpPr>
          <p:cNvPr id="65591" name="Text Box 64"/>
          <p:cNvSpPr txBox="1">
            <a:spLocks noChangeArrowheads="1"/>
          </p:cNvSpPr>
          <p:nvPr/>
        </p:nvSpPr>
        <p:spPr bwMode="auto">
          <a:xfrm>
            <a:off x="6324600" y="381000"/>
            <a:ext cx="18970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pPr>
            <a:r>
              <a:rPr lang="vi" altLang="en-US" sz="1400"/>
              <a:t>10-Mbps Metro Ethernet tới Internet</a:t>
            </a:r>
            <a:endParaRPr lang="en-US" altLang="en-US" sz="2000"/>
          </a:p>
        </p:txBody>
      </p:sp>
      <p:sp>
        <p:nvSpPr>
          <p:cNvPr id="65592" name="Line 65"/>
          <p:cNvSpPr>
            <a:spLocks noChangeShapeType="1"/>
          </p:cNvSpPr>
          <p:nvPr/>
        </p:nvSpPr>
        <p:spPr bwMode="auto">
          <a:xfrm flipV="1">
            <a:off x="5029200" y="533400"/>
            <a:ext cx="1524000" cy="9144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65593" name="Picture 6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371600"/>
            <a:ext cx="533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vi" altLang="en-US" smtClean="0">
                <a:ea typeface="ＭＳ Ｐゴシック" panose="020B0600070205080204" pitchFamily="34" charset="-128"/>
              </a:rPr>
              <a:t>Các loại lưu lượng truy cập</a:t>
            </a:r>
          </a:p>
        </p:txBody>
      </p:sp>
      <p:sp>
        <p:nvSpPr>
          <p:cNvPr id="67587" name="Rectangle 3"/>
          <p:cNvSpPr>
            <a:spLocks noGrp="1" noChangeArrowheads="1"/>
          </p:cNvSpPr>
          <p:nvPr>
            <p:ph type="body" idx="1"/>
          </p:nvPr>
        </p:nvSpPr>
        <p:spPr>
          <a:xfrm>
            <a:off x="1143000" y="1524000"/>
            <a:ext cx="7772400" cy="4114800"/>
          </a:xfrm>
        </p:spPr>
        <p:txBody>
          <a:bodyPr/>
          <a:lstStyle/>
          <a:p>
            <a:r>
              <a:rPr lang="vi" altLang="en-US" smtClean="0">
                <a:ea typeface="ＭＳ Ｐゴシック" panose="020B0600070205080204" pitchFamily="34" charset="-128"/>
              </a:rPr>
              <a:t>Thiết bị đầu cuối / máy chủ</a:t>
            </a:r>
          </a:p>
          <a:p>
            <a:r>
              <a:rPr lang="vi" altLang="en-US" smtClean="0">
                <a:ea typeface="ＭＳ Ｐゴシック" panose="020B0600070205080204" pitchFamily="34" charset="-128"/>
              </a:rPr>
              <a:t>Máy khách / máy chủ</a:t>
            </a:r>
          </a:p>
          <a:p>
            <a:r>
              <a:rPr lang="vi" altLang="en-US" smtClean="0">
                <a:ea typeface="ＭＳ Ｐゴシック" panose="020B0600070205080204" pitchFamily="34" charset="-128"/>
              </a:rPr>
              <a:t>Khách hàng mỏng</a:t>
            </a:r>
          </a:p>
          <a:p>
            <a:r>
              <a:rPr lang="vi" altLang="en-US" smtClean="0">
                <a:ea typeface="ＭＳ Ｐゴシック" panose="020B0600070205080204" pitchFamily="34" charset="-128"/>
              </a:rPr>
              <a:t>Ngang hàng</a:t>
            </a:r>
          </a:p>
          <a:p>
            <a:r>
              <a:rPr lang="vi" altLang="en-US" smtClean="0">
                <a:ea typeface="ＭＳ Ｐゴシック" panose="020B0600070205080204" pitchFamily="34" charset="-128"/>
              </a:rPr>
              <a:t>Máy chủ / máy chủ</a:t>
            </a:r>
          </a:p>
          <a:p>
            <a:r>
              <a:rPr lang="vi" altLang="en-US" smtClean="0">
                <a:ea typeface="ＭＳ Ｐゴシック" panose="020B0600070205080204" pitchFamily="34" charset="-128"/>
              </a:rPr>
              <a:t>Phân phối máy tính</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219200" y="0"/>
            <a:ext cx="7772400" cy="1143000"/>
          </a:xfrm>
        </p:spPr>
        <p:txBody>
          <a:bodyPr/>
          <a:lstStyle/>
          <a:p>
            <a:pPr algn="l"/>
            <a:r>
              <a:rPr lang="vi" altLang="en-US" sz="2800" smtClean="0">
                <a:ea typeface="ＭＳ Ｐゴシック" panose="020B0600070205080204" pitchFamily="34" charset="-128"/>
              </a:rPr>
              <a:t>Ứng dụng mạng Đặc điểm lưu lượng</a:t>
            </a:r>
          </a:p>
        </p:txBody>
      </p:sp>
      <p:pic>
        <p:nvPicPr>
          <p:cNvPr id="696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740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vi" altLang="en-US" smtClean="0">
                <a:ea typeface="ＭＳ Ｐゴシック" panose="020B0600070205080204" pitchFamily="34" charset="-128"/>
              </a:rPr>
              <a:t>Lưu lượng truy cập</a:t>
            </a:r>
          </a:p>
        </p:txBody>
      </p:sp>
      <p:sp>
        <p:nvSpPr>
          <p:cNvPr id="71683" name="Rectangle 3"/>
          <p:cNvSpPr>
            <a:spLocks noGrp="1" noChangeArrowheads="1"/>
          </p:cNvSpPr>
          <p:nvPr>
            <p:ph type="body" idx="1"/>
          </p:nvPr>
        </p:nvSpPr>
        <p:spPr>
          <a:xfrm>
            <a:off x="838200" y="1371600"/>
            <a:ext cx="7772400" cy="4114800"/>
          </a:xfrm>
        </p:spPr>
        <p:txBody>
          <a:bodyPr/>
          <a:lstStyle/>
          <a:p>
            <a:r>
              <a:rPr lang="vi" altLang="en-US" sz="2800" smtClean="0">
                <a:ea typeface="ＭＳ Ｐゴシック" panose="020B0600070205080204" pitchFamily="34" charset="-128"/>
              </a:rPr>
              <a:t>Để tính toán xem công suất có đủ hay không, bạn nên biết:</a:t>
            </a:r>
          </a:p>
          <a:p>
            <a:pPr lvl="1"/>
            <a:r>
              <a:rPr lang="vi" altLang="en-US" smtClean="0">
                <a:ea typeface="ＭＳ Ｐゴシック" panose="020B0600070205080204" pitchFamily="34" charset="-128"/>
              </a:rPr>
              <a:t>Số lượng trạm</a:t>
            </a:r>
          </a:p>
          <a:p>
            <a:pPr lvl="1"/>
            <a:r>
              <a:rPr lang="vi" altLang="en-US" smtClean="0">
                <a:ea typeface="ＭＳ Ｐゴシック" panose="020B0600070205080204" pitchFamily="34" charset="-128"/>
              </a:rPr>
              <a:t>Thời gian trung bình mà một trạm không hoạt động giữa các khung gửi</a:t>
            </a:r>
          </a:p>
          <a:p>
            <a:pPr lvl="1"/>
            <a:r>
              <a:rPr lang="vi" altLang="en-US" smtClean="0">
                <a:ea typeface="ＭＳ Ｐゴシック" panose="020B0600070205080204" pitchFamily="34" charset="-128"/>
              </a:rPr>
              <a:t>Thời gian cần thiết để truyền một tin nhắn sau khi đạt được quyền truy cập phương tiện</a:t>
            </a:r>
          </a:p>
          <a:p>
            <a:r>
              <a:rPr lang="vi" altLang="en-US" sz="2800" smtClean="0">
                <a:ea typeface="ＭＳ Ｐゴシック" panose="020B0600070205080204" pitchFamily="34" charset="-128"/>
              </a:rPr>
              <a:t>Tuy nhiên, mức độ thông tin chi tiết đó có thể khó thu thập</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6988" y="-12700"/>
            <a:ext cx="7772400" cy="1143000"/>
          </a:xfrm>
        </p:spPr>
        <p:txBody>
          <a:bodyPr/>
          <a:lstStyle/>
          <a:p>
            <a:r>
              <a:rPr lang="vi" altLang="en-US" sz="3600" smtClean="0">
                <a:ea typeface="ＭＳ Ｐゴシック" panose="020B0600070205080204" pitchFamily="34" charset="-128"/>
              </a:rPr>
              <a:t>Kích thước của các đối tượng trên mạng</a:t>
            </a:r>
          </a:p>
        </p:txBody>
      </p:sp>
      <p:sp>
        <p:nvSpPr>
          <p:cNvPr id="73731" name="Rectangle 3"/>
          <p:cNvSpPr>
            <a:spLocks noGrp="1" noChangeArrowheads="1"/>
          </p:cNvSpPr>
          <p:nvPr>
            <p:ph type="body" idx="1"/>
          </p:nvPr>
        </p:nvSpPr>
        <p:spPr>
          <a:xfrm>
            <a:off x="762000" y="1524000"/>
            <a:ext cx="7772400" cy="4114800"/>
          </a:xfrm>
        </p:spPr>
        <p:txBody>
          <a:bodyPr/>
          <a:lstStyle/>
          <a:p>
            <a:r>
              <a:rPr lang="vi" altLang="en-US" smtClean="0">
                <a:ea typeface="ＭＳ Ｐゴシック" panose="020B0600070205080204" pitchFamily="34" charset="-128"/>
              </a:rPr>
              <a:t>Màn hình đầu cuối: 4 Kbyte</a:t>
            </a:r>
          </a:p>
          <a:p>
            <a:r>
              <a:rPr lang="vi" altLang="en-US" smtClean="0">
                <a:ea typeface="ＭＳ Ｐゴシック" panose="020B0600070205080204" pitchFamily="34" charset="-128"/>
              </a:rPr>
              <a:t>E-mail đơn giản: 10 Kbyte</a:t>
            </a:r>
          </a:p>
          <a:p>
            <a:r>
              <a:rPr lang="vi" altLang="en-US" smtClean="0">
                <a:ea typeface="ＭＳ Ｐゴシック" panose="020B0600070205080204" pitchFamily="34" charset="-128"/>
              </a:rPr>
              <a:t>Trang web đơn giản: 50 Kbyte</a:t>
            </a:r>
          </a:p>
          <a:p>
            <a:r>
              <a:rPr lang="vi" altLang="en-US" smtClean="0">
                <a:ea typeface="ＭＳ Ｐゴシック" panose="020B0600070205080204" pitchFamily="34" charset="-128"/>
              </a:rPr>
              <a:t>Hình ảnh chất lượng cao: 50.000 Kbyte</a:t>
            </a:r>
          </a:p>
          <a:p>
            <a:r>
              <a:rPr lang="vi" altLang="en-US" smtClean="0">
                <a:ea typeface="ＭＳ Ｐゴシック" panose="020B0600070205080204" pitchFamily="34" charset="-128"/>
              </a:rPr>
              <a:t>Sao lưu cơ sở dữ liệu: 1.000.000 Kbyte trở lên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vi" altLang="en-US" smtClean="0">
                <a:ea typeface="ＭＳ Ｐゴシック" panose="020B0600070205080204" pitchFamily="34" charset="-128"/>
              </a:rPr>
              <a:t>Hành vi giao thông</a:t>
            </a:r>
          </a:p>
        </p:txBody>
      </p:sp>
      <p:sp>
        <p:nvSpPr>
          <p:cNvPr id="75779" name="Rectangle 3"/>
          <p:cNvSpPr>
            <a:spLocks noGrp="1" noChangeArrowheads="1"/>
          </p:cNvSpPr>
          <p:nvPr>
            <p:ph type="body" idx="1"/>
          </p:nvPr>
        </p:nvSpPr>
        <p:spPr>
          <a:xfrm>
            <a:off x="685800" y="1371600"/>
            <a:ext cx="7772400" cy="4114800"/>
          </a:xfrm>
        </p:spPr>
        <p:txBody>
          <a:bodyPr/>
          <a:lstStyle/>
          <a:p>
            <a:r>
              <a:rPr lang="vi" altLang="en-US" sz="2300" smtClean="0">
                <a:ea typeface="ＭＳ Ｐゴシック" panose="020B0600070205080204" pitchFamily="34" charset="-128"/>
              </a:rPr>
              <a:t>Các chương trình phát sóng</a:t>
            </a:r>
          </a:p>
          <a:p>
            <a:pPr lvl="1"/>
            <a:r>
              <a:rPr lang="vi" altLang="en-US" sz="2300" smtClean="0">
                <a:ea typeface="ＭＳ Ｐゴシック" panose="020B0600070205080204" pitchFamily="34" charset="-128"/>
              </a:rPr>
              <a:t>Tất cả một địa chỉ đích của lớp liên kết dữ liệu</a:t>
            </a:r>
          </a:p>
          <a:p>
            <a:pPr lvl="2"/>
            <a:r>
              <a:rPr lang="vi" altLang="en-US" sz="2300" smtClean="0">
                <a:ea typeface="ＭＳ Ｐゴシック" panose="020B0600070205080204" pitchFamily="34" charset="-128"/>
              </a:rPr>
              <a:t>FF: FF: FF: FF: FF: FF</a:t>
            </a:r>
          </a:p>
          <a:p>
            <a:pPr lvl="1"/>
            <a:r>
              <a:rPr lang="vi" altLang="en-US" sz="2300" smtClean="0">
                <a:ea typeface="ＭＳ Ｐゴシック" panose="020B0600070205080204" pitchFamily="34" charset="-128"/>
              </a:rPr>
              <a:t>Không nhất thiết phải sử dụng lượng băng thông lớn</a:t>
            </a:r>
          </a:p>
          <a:p>
            <a:pPr lvl="1"/>
            <a:r>
              <a:rPr lang="vi" altLang="en-US" sz="2300" smtClean="0">
                <a:ea typeface="ＭＳ Ｐゴシック" panose="020B0600070205080204" pitchFamily="34" charset="-128"/>
              </a:rPr>
              <a:t>Nhưng không làm phiền mọi CPU trong miền quảng bá</a:t>
            </a:r>
          </a:p>
          <a:p>
            <a:r>
              <a:rPr lang="vi" altLang="en-US" sz="2300" smtClean="0">
                <a:ea typeface="ＭＳ Ｐゴシック" panose="020B0600070205080204" pitchFamily="34" charset="-128"/>
              </a:rPr>
              <a:t>Multicasts</a:t>
            </a:r>
          </a:p>
          <a:p>
            <a:pPr lvl="1"/>
            <a:r>
              <a:rPr lang="vi" altLang="en-US" sz="2300" smtClean="0">
                <a:ea typeface="ＭＳ Ｐゴシック" panose="020B0600070205080204" pitchFamily="34" charset="-128"/>
              </a:rPr>
              <a:t>Bit đầu tiên được gửi là một</a:t>
            </a:r>
          </a:p>
          <a:p>
            <a:pPr lvl="2"/>
            <a:r>
              <a:rPr lang="vi" altLang="en-US" sz="2300" smtClean="0">
                <a:ea typeface="ＭＳ Ｐゴシック" panose="020B0600070205080204" pitchFamily="34" charset="-128"/>
              </a:rPr>
              <a:t>01: 00: 0C: CC: CC: CC (Giao thức Khám phá của Cisco)</a:t>
            </a:r>
          </a:p>
          <a:p>
            <a:pPr lvl="1"/>
            <a:r>
              <a:rPr lang="vi" altLang="en-US" sz="2300" smtClean="0">
                <a:ea typeface="ＭＳ Ｐゴシック" panose="020B0600070205080204" pitchFamily="34" charset="-128"/>
              </a:rPr>
              <a:t>Chỉ nên làm phiền các NIC đã đăng ký nhận nó</a:t>
            </a:r>
          </a:p>
          <a:p>
            <a:pPr lvl="1"/>
            <a:r>
              <a:rPr lang="vi" altLang="en-US" sz="2300" smtClean="0">
                <a:ea typeface="ＭＳ Ｐゴシック" panose="020B0600070205080204" pitchFamily="34" charset="-128"/>
              </a:rPr>
              <a:t>Yêu cầu giao thức định tuyến đa hướng trên các mạng internet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vi" altLang="en-US" smtClean="0">
                <a:ea typeface="ＭＳ Ｐゴシック" panose="020B0600070205080204" pitchFamily="34" charset="-128"/>
              </a:rPr>
              <a:t>Hiệu quả mạng</a:t>
            </a:r>
          </a:p>
        </p:txBody>
      </p:sp>
      <p:sp>
        <p:nvSpPr>
          <p:cNvPr id="77827" name="Rectangle 3"/>
          <p:cNvSpPr>
            <a:spLocks noGrp="1" noChangeArrowheads="1"/>
          </p:cNvSpPr>
          <p:nvPr>
            <p:ph type="body" idx="1"/>
          </p:nvPr>
        </p:nvSpPr>
        <p:spPr>
          <a:xfrm>
            <a:off x="1219200" y="1828800"/>
            <a:ext cx="7772400" cy="4114800"/>
          </a:xfrm>
        </p:spPr>
        <p:txBody>
          <a:bodyPr/>
          <a:lstStyle/>
          <a:p>
            <a:r>
              <a:rPr lang="vi" altLang="en-US" smtClean="0">
                <a:ea typeface="ＭＳ Ｐゴシック" panose="020B0600070205080204" pitchFamily="34" charset="-128"/>
              </a:rPr>
              <a:t>Kích thước khung</a:t>
            </a:r>
          </a:p>
          <a:p>
            <a:r>
              <a:rPr lang="vi" altLang="en-US" smtClean="0">
                <a:ea typeface="ＭＳ Ｐゴシック" panose="020B0600070205080204" pitchFamily="34" charset="-128"/>
              </a:rPr>
              <a:t>Giao thức tương tác</a:t>
            </a:r>
          </a:p>
          <a:p>
            <a:r>
              <a:rPr lang="vi" altLang="en-US" smtClean="0">
                <a:ea typeface="ＭＳ Ｐゴシック" panose="020B0600070205080204" pitchFamily="34" charset="-128"/>
              </a:rPr>
              <a:t>Điều khiển luồng gió và luồng gió</a:t>
            </a:r>
          </a:p>
          <a:p>
            <a:r>
              <a:rPr lang="vi" altLang="en-US" smtClean="0">
                <a:ea typeface="ＭＳ Ｐゴシック" panose="020B0600070205080204" pitchFamily="34" charset="-128"/>
              </a:rPr>
              <a:t>Cơ chế khôi phục lỗi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vi" altLang="en-US" smtClean="0">
                <a:ea typeface="ＭＳ Ｐゴシック" panose="020B0600070205080204" pitchFamily="34" charset="-128"/>
              </a:rPr>
              <a:t>Yêu cầu QoS</a:t>
            </a:r>
          </a:p>
        </p:txBody>
      </p:sp>
      <p:sp>
        <p:nvSpPr>
          <p:cNvPr id="79875" name="Rectangle 3"/>
          <p:cNvSpPr>
            <a:spLocks noGrp="1" noChangeArrowheads="1"/>
          </p:cNvSpPr>
          <p:nvPr>
            <p:ph type="body" idx="1"/>
          </p:nvPr>
        </p:nvSpPr>
        <p:spPr/>
        <p:txBody>
          <a:bodyPr/>
          <a:lstStyle/>
          <a:p>
            <a:r>
              <a:rPr lang="vi" altLang="en-US" smtClean="0">
                <a:ea typeface="ＭＳ Ｐゴシック" panose="020B0600070205080204" pitchFamily="34" charset="-128"/>
              </a:rPr>
              <a:t>Thông số kỹ thuật dịch vụ ATM</a:t>
            </a:r>
          </a:p>
          <a:p>
            <a:pPr lvl="1"/>
            <a:r>
              <a:rPr lang="vi" altLang="en-US" smtClean="0">
                <a:ea typeface="ＭＳ Ｐゴシック" panose="020B0600070205080204" pitchFamily="34" charset="-128"/>
              </a:rPr>
              <a:t>Tốc độ bit không đổi (CBR)</a:t>
            </a:r>
          </a:p>
          <a:p>
            <a:pPr lvl="1"/>
            <a:r>
              <a:rPr lang="vi" altLang="en-US" smtClean="0">
                <a:ea typeface="ＭＳ Ｐゴシック" panose="020B0600070205080204" pitchFamily="34" charset="-128"/>
              </a:rPr>
              <a:t>Tốc độ bit thay đổi thời gian thực (rt-VBR)</a:t>
            </a:r>
          </a:p>
          <a:p>
            <a:pPr lvl="1"/>
            <a:r>
              <a:rPr lang="vi" altLang="en-US" smtClean="0">
                <a:ea typeface="ＭＳ Ｐゴシック" panose="020B0600070205080204" pitchFamily="34" charset="-128"/>
              </a:rPr>
              <a:t>Tốc độ bit biến đổi không theo thời gian thực (nrt-VBR)</a:t>
            </a:r>
          </a:p>
          <a:p>
            <a:pPr lvl="1"/>
            <a:r>
              <a:rPr lang="vi" altLang="en-US" smtClean="0">
                <a:ea typeface="ＭＳ Ｐゴシック" panose="020B0600070205080204" pitchFamily="34" charset="-128"/>
              </a:rPr>
              <a:t>Tốc độ bit không xác định (UBR)</a:t>
            </a:r>
          </a:p>
          <a:p>
            <a:pPr lvl="1"/>
            <a:r>
              <a:rPr lang="vi" altLang="en-US" smtClean="0">
                <a:ea typeface="ＭＳ Ｐゴシック" panose="020B0600070205080204" pitchFamily="34" charset="-128"/>
              </a:rPr>
              <a:t>Tốc độ bit khả dụng (ABR)</a:t>
            </a:r>
          </a:p>
          <a:p>
            <a:pPr lvl="1"/>
            <a:r>
              <a:rPr lang="vi" altLang="en-US" smtClean="0">
                <a:ea typeface="ＭＳ Ｐゴシック" panose="020B0600070205080204" pitchFamily="34" charset="-128"/>
              </a:rPr>
              <a:t>Tỷ lệ khung hình được đảm bảo (GFR)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vi" altLang="en-US" smtClean="0">
                <a:ea typeface="ＭＳ Ｐゴシック" panose="020B0600070205080204" pitchFamily="34" charset="-128"/>
              </a:rPr>
              <a:t>Yêu cầu QoS cho mỗi IETF</a:t>
            </a:r>
          </a:p>
        </p:txBody>
      </p:sp>
      <p:sp>
        <p:nvSpPr>
          <p:cNvPr id="81923" name="Rectangle 3"/>
          <p:cNvSpPr>
            <a:spLocks noGrp="1" noChangeArrowheads="1"/>
          </p:cNvSpPr>
          <p:nvPr>
            <p:ph type="body" idx="1"/>
          </p:nvPr>
        </p:nvSpPr>
        <p:spPr>
          <a:xfrm>
            <a:off x="838200" y="1600200"/>
            <a:ext cx="7772400" cy="4114800"/>
          </a:xfrm>
        </p:spPr>
        <p:txBody>
          <a:bodyPr/>
          <a:lstStyle/>
          <a:p>
            <a:r>
              <a:rPr lang="vi" altLang="en-US" smtClean="0">
                <a:ea typeface="ＭＳ Ｐゴシック" panose="020B0600070205080204" pitchFamily="34" charset="-128"/>
              </a:rPr>
              <a:t>Các thông số kỹ thuật của nhóm làm việc dịch vụ tích hợp IETF</a:t>
            </a:r>
          </a:p>
          <a:p>
            <a:pPr lvl="1"/>
            <a:r>
              <a:rPr lang="vi" altLang="en-US" smtClean="0">
                <a:ea typeface="ＭＳ Ｐゴシック" panose="020B0600070205080204" pitchFamily="34" charset="-128"/>
              </a:rPr>
              <a:t>Dịch vụ tải có kiểm soát</a:t>
            </a:r>
          </a:p>
          <a:p>
            <a:pPr lvl="2"/>
            <a:r>
              <a:rPr lang="vi" altLang="en-US" smtClean="0">
                <a:ea typeface="ＭＳ Ｐゴシック" panose="020B0600070205080204" pitchFamily="34" charset="-128"/>
              </a:rPr>
              <a:t>Cung cấp luồng dữ liệu máy khách với QoS gần đúng với QoS mà cùng một luồng sẽ nhận được trên mạng không tải</a:t>
            </a:r>
          </a:p>
          <a:p>
            <a:pPr lvl="1"/>
            <a:r>
              <a:rPr lang="vi" altLang="en-US" smtClean="0">
                <a:ea typeface="ＭＳ Ｐゴシック" panose="020B0600070205080204" pitchFamily="34" charset="-128"/>
              </a:rPr>
              <a:t>Dịch vụ đảm bảo</a:t>
            </a:r>
          </a:p>
          <a:p>
            <a:pPr lvl="2"/>
            <a:r>
              <a:rPr lang="vi" altLang="en-US" smtClean="0">
                <a:ea typeface="ＭＳ Ｐゴシック" panose="020B0600070205080204" pitchFamily="34" charset="-128"/>
              </a:rPr>
              <a:t>Cung cấp giới hạn công ty (có thể chứng minh về mặt toán học) đối với sự chậm trễ xếp hàng gói từ đầu đến cuối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 altLang="en-US" smtClean="0">
                <a:ea typeface="ＭＳ Ｐゴシック" panose="020B0600070205080204" pitchFamily="34" charset="-128"/>
              </a:rPr>
              <a:t>Khả năng mở rộng</a:t>
            </a:r>
          </a:p>
        </p:txBody>
      </p:sp>
      <p:sp>
        <p:nvSpPr>
          <p:cNvPr id="10243" name="Rectangle 3"/>
          <p:cNvSpPr>
            <a:spLocks noGrp="1" noChangeArrowheads="1"/>
          </p:cNvSpPr>
          <p:nvPr>
            <p:ph type="body" idx="1"/>
          </p:nvPr>
        </p:nvSpPr>
        <p:spPr>
          <a:xfrm>
            <a:off x="685800" y="1219200"/>
            <a:ext cx="7772400" cy="4114800"/>
          </a:xfrm>
        </p:spPr>
        <p:txBody>
          <a:bodyPr/>
          <a:lstStyle/>
          <a:p>
            <a:r>
              <a:rPr lang="vi" altLang="en-US" smtClean="0">
                <a:ea typeface="ＭＳ Ｐゴシック" panose="020B0600070205080204" pitchFamily="34" charset="-128"/>
              </a:rPr>
              <a:t>Khả năng mở rộng đề cập đến khả năng phát triển</a:t>
            </a:r>
          </a:p>
          <a:p>
            <a:r>
              <a:rPr lang="vi" altLang="en-US" smtClean="0">
                <a:ea typeface="ＭＳ Ｐゴシック" panose="020B0600070205080204" pitchFamily="34" charset="-128"/>
              </a:rPr>
              <a:t>Một số công nghệ có thể mở rộng hơn</a:t>
            </a:r>
          </a:p>
          <a:p>
            <a:pPr lvl="1"/>
            <a:r>
              <a:rPr lang="vi" altLang="en-US" smtClean="0">
                <a:ea typeface="ＭＳ Ｐゴシック" panose="020B0600070205080204" pitchFamily="34" charset="-128"/>
              </a:rPr>
              <a:t>Ví dụ, thiết kế mạng phẳng không mở rộng quy mô tốt</a:t>
            </a:r>
          </a:p>
          <a:p>
            <a:r>
              <a:rPr lang="vi" altLang="en-US" smtClean="0">
                <a:ea typeface="ＭＳ Ｐゴシック" panose="020B0600070205080204" pitchFamily="34" charset="-128"/>
              </a:rPr>
              <a:t>Cố gắng học hỏi</a:t>
            </a:r>
          </a:p>
          <a:p>
            <a:pPr lvl="1"/>
            <a:r>
              <a:rPr lang="vi" altLang="en-US" smtClean="0">
                <a:ea typeface="ＭＳ Ｐゴシック" panose="020B0600070205080204" pitchFamily="34" charset="-128"/>
              </a:rPr>
              <a:t>Số lượng các trang web sẽ được thêm vào</a:t>
            </a:r>
          </a:p>
          <a:p>
            <a:pPr lvl="1"/>
            <a:r>
              <a:rPr lang="vi" altLang="en-US" smtClean="0">
                <a:ea typeface="ＭＳ Ｐゴシック" panose="020B0600070205080204" pitchFamily="34" charset="-128"/>
              </a:rPr>
              <a:t>Những gì sẽ cần thiết tại mỗi trang web này</a:t>
            </a:r>
          </a:p>
          <a:p>
            <a:pPr lvl="1"/>
            <a:r>
              <a:rPr lang="vi" altLang="en-US" smtClean="0">
                <a:ea typeface="ＭＳ Ｐゴシック" panose="020B0600070205080204" pitchFamily="34" charset="-128"/>
              </a:rPr>
              <a:t>Có bao nhiêu người dùng sẽ được thêm vào</a:t>
            </a:r>
          </a:p>
          <a:p>
            <a:pPr lvl="1"/>
            <a:r>
              <a:rPr lang="vi" altLang="en-US" smtClean="0">
                <a:ea typeface="ＭＳ Ｐゴシック" panose="020B0600070205080204" pitchFamily="34" charset="-128"/>
              </a:rPr>
              <a:t>Có bao nhiêu máy chủ nữa sẽ được thêm vào</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vi" altLang="en-US" smtClean="0">
                <a:ea typeface="ＭＳ Ｐゴシック" panose="020B0600070205080204" pitchFamily="34" charset="-128"/>
              </a:rPr>
              <a:t>Yêu cầu QoS cho mỗi IETF</a:t>
            </a:r>
          </a:p>
        </p:txBody>
      </p:sp>
      <p:sp>
        <p:nvSpPr>
          <p:cNvPr id="83971" name="Rectangle 3"/>
          <p:cNvSpPr>
            <a:spLocks noGrp="1" noChangeArrowheads="1"/>
          </p:cNvSpPr>
          <p:nvPr>
            <p:ph type="body" idx="1"/>
          </p:nvPr>
        </p:nvSpPr>
        <p:spPr/>
        <p:txBody>
          <a:bodyPr/>
          <a:lstStyle/>
          <a:p>
            <a:r>
              <a:rPr lang="vi" altLang="en-US" smtClean="0">
                <a:ea typeface="ＭＳ Ｐゴシック" panose="020B0600070205080204" pitchFamily="34" charset="-128"/>
              </a:rPr>
              <a:t>Các thông số kỹ thuật nhóm làm việc khác biệt của các dịch vụ IETF</a:t>
            </a:r>
          </a:p>
          <a:p>
            <a:pPr lvl="1"/>
            <a:r>
              <a:rPr lang="vi" altLang="en-US" smtClean="0">
                <a:ea typeface="ＭＳ Ｐゴシック" panose="020B0600070205080204" pitchFamily="34" charset="-128"/>
              </a:rPr>
              <a:t>RFC 2475</a:t>
            </a:r>
          </a:p>
          <a:p>
            <a:pPr lvl="1"/>
            <a:r>
              <a:rPr lang="vi" altLang="en-US" smtClean="0">
                <a:ea typeface="ＭＳ Ｐゴシック" panose="020B0600070205080204" pitchFamily="34" charset="-128"/>
              </a:rPr>
              <a:t>Các gói IP có thể được đánh dấu bằng mã điểm dịch vụ khác biệt (DSCP) để ảnh hưởng đến quyết định xếp hàng và bỏ gói cho các biểu đồ IP trên giao diện đầu ra của bộ định tuyến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vi" altLang="en-US" smtClean="0">
                <a:ea typeface="ＭＳ Ｐゴシック" panose="020B0600070205080204" pitchFamily="34" charset="-128"/>
              </a:rPr>
              <a:t>Tóm lược</a:t>
            </a:r>
          </a:p>
        </p:txBody>
      </p:sp>
      <p:sp>
        <p:nvSpPr>
          <p:cNvPr id="86019" name="Rectangle 3"/>
          <p:cNvSpPr>
            <a:spLocks noGrp="1" noChangeArrowheads="1"/>
          </p:cNvSpPr>
          <p:nvPr>
            <p:ph type="body" idx="1"/>
          </p:nvPr>
        </p:nvSpPr>
        <p:spPr>
          <a:xfrm>
            <a:off x="685800" y="1752600"/>
            <a:ext cx="8153400" cy="4191000"/>
          </a:xfrm>
        </p:spPr>
        <p:txBody>
          <a:bodyPr/>
          <a:lstStyle/>
          <a:p>
            <a:r>
              <a:rPr lang="vi" altLang="en-US" smtClean="0">
                <a:ea typeface="ＭＳ Ｐゴシック" panose="020B0600070205080204" pitchFamily="34" charset="-128"/>
              </a:rPr>
              <a:t>Tiếp tục sử dụng cách tiếp cận có hệ thống, từ trên xuống</a:t>
            </a:r>
          </a:p>
          <a:p>
            <a:r>
              <a:rPr lang="vi" altLang="en-US" smtClean="0">
                <a:ea typeface="ＭＳ Ｐゴシック" panose="020B0600070205080204" pitchFamily="34" charset="-128"/>
              </a:rPr>
              <a:t>Không chọn sản phẩm cho đến khi bạn hiểu lưu lượng mạng về:</a:t>
            </a:r>
          </a:p>
          <a:p>
            <a:pPr lvl="1"/>
            <a:r>
              <a:rPr lang="vi" altLang="en-US" sz="2400" smtClean="0">
                <a:ea typeface="ＭＳ Ｐゴシック" panose="020B0600070205080204" pitchFamily="34" charset="-128"/>
              </a:rPr>
              <a:t>Chảy</a:t>
            </a:r>
          </a:p>
          <a:p>
            <a:pPr lvl="1"/>
            <a:r>
              <a:rPr lang="vi" altLang="en-US" sz="2400" smtClean="0">
                <a:ea typeface="ＭＳ Ｐゴシック" panose="020B0600070205080204" pitchFamily="34" charset="-128"/>
              </a:rPr>
              <a:t>Trọng tải</a:t>
            </a:r>
          </a:p>
          <a:p>
            <a:pPr lvl="1"/>
            <a:r>
              <a:rPr lang="vi" altLang="en-US" sz="2400" smtClean="0">
                <a:ea typeface="ＭＳ Ｐゴシック" panose="020B0600070205080204" pitchFamily="34" charset="-128"/>
              </a:rPr>
              <a:t>Hành vi</a:t>
            </a:r>
          </a:p>
          <a:p>
            <a:pPr lvl="1"/>
            <a:r>
              <a:rPr lang="vi" altLang="en-US" sz="2400" smtClean="0">
                <a:ea typeface="ＭＳ Ｐゴシック" panose="020B0600070205080204" pitchFamily="34" charset="-128"/>
              </a:rPr>
              <a:t>Yêu cầu QoS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vi" altLang="en-US" smtClean="0">
                <a:ea typeface="ＭＳ Ｐゴシック" panose="020B0600070205080204" pitchFamily="34" charset="-128"/>
              </a:rPr>
              <a:t>Câu hỏi đánh giá</a:t>
            </a:r>
          </a:p>
        </p:txBody>
      </p:sp>
      <p:sp>
        <p:nvSpPr>
          <p:cNvPr id="88067" name="Rectangle 3"/>
          <p:cNvSpPr>
            <a:spLocks noGrp="1" noChangeArrowheads="1"/>
          </p:cNvSpPr>
          <p:nvPr>
            <p:ph type="body" idx="1"/>
          </p:nvPr>
        </p:nvSpPr>
        <p:spPr>
          <a:xfrm>
            <a:off x="685800" y="1752600"/>
            <a:ext cx="8153400" cy="4191000"/>
          </a:xfrm>
        </p:spPr>
        <p:txBody>
          <a:bodyPr/>
          <a:lstStyle/>
          <a:p>
            <a:r>
              <a:rPr lang="vi" altLang="en-US" sz="2800" smtClean="0">
                <a:ea typeface="ＭＳ Ｐゴシック" panose="020B0600070205080204" pitchFamily="34" charset="-128"/>
              </a:rPr>
              <a:t>Liệt kê và mô tả sáu loại luồng lưu lượng truy cập khác nhau.</a:t>
            </a:r>
          </a:p>
          <a:p>
            <a:r>
              <a:rPr lang="vi" altLang="en-US" sz="2800" smtClean="0">
                <a:ea typeface="ＭＳ Ｐゴシック" panose="020B0600070205080204" pitchFamily="34" charset="-128"/>
              </a:rPr>
              <a:t>Điều gì khiến lưu lượng truy cập thoại qua mạng IP trở nên thách thức để xác định đặc điểm và lập kế hoạch?</a:t>
            </a:r>
          </a:p>
          <a:p>
            <a:r>
              <a:rPr lang="vi" altLang="en-US" sz="2800" smtClean="0">
                <a:ea typeface="ＭＳ Ｐゴシック" panose="020B0600070205080204" pitchFamily="34" charset="-128"/>
              </a:rPr>
              <a:t>Tại sao bạn nên quan tâm đến lưu lượng phát sóng?</a:t>
            </a:r>
          </a:p>
          <a:p>
            <a:r>
              <a:rPr lang="vi" altLang="en-US" sz="2800" smtClean="0">
                <a:ea typeface="ＭＳ Ｐゴシック" panose="020B0600070205080204" pitchFamily="34" charset="-128"/>
              </a:rPr>
              <a:t>Thông số kỹ thuật của ATM và IETF cho QoS khác nhau như thế nào?</a:t>
            </a: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539750" y="27813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vi" altLang="en-US" sz="4400">
                <a:solidFill>
                  <a:srgbClr val="000000"/>
                </a:solidFill>
              </a:rPr>
              <a:t>Hỏi &amp; Đáp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 altLang="en-US" smtClean="0">
                <a:ea typeface="ＭＳ Ｐゴシック" panose="020B0600070205080204" pitchFamily="34" charset="-128"/>
              </a:rPr>
              <a:t>khả dụng</a:t>
            </a:r>
          </a:p>
        </p:txBody>
      </p:sp>
      <p:sp>
        <p:nvSpPr>
          <p:cNvPr id="12291" name="Rectangle 3"/>
          <p:cNvSpPr>
            <a:spLocks noGrp="1" noChangeArrowheads="1"/>
          </p:cNvSpPr>
          <p:nvPr>
            <p:ph type="body" idx="1"/>
          </p:nvPr>
        </p:nvSpPr>
        <p:spPr>
          <a:xfrm>
            <a:off x="609600" y="1219200"/>
            <a:ext cx="7772400" cy="4114800"/>
          </a:xfrm>
        </p:spPr>
        <p:txBody>
          <a:bodyPr/>
          <a:lstStyle/>
          <a:p>
            <a:pPr>
              <a:lnSpc>
                <a:spcPct val="90000"/>
              </a:lnSpc>
            </a:pPr>
            <a:r>
              <a:rPr lang="vi" altLang="en-US" smtClean="0">
                <a:ea typeface="ＭＳ Ｐゴシック" panose="020B0600070205080204" pitchFamily="34" charset="-128"/>
              </a:rPr>
              <a:t>Tính khả dụng có thể được biểu thị bằng phần trăm thời gian hoạt động mỗi năm, tháng, tuần, ngày hoặc giờ, so với tổng thời gian trong khoảng thời gian đó</a:t>
            </a:r>
          </a:p>
          <a:p>
            <a:pPr lvl="1">
              <a:lnSpc>
                <a:spcPct val="90000"/>
              </a:lnSpc>
            </a:pPr>
            <a:r>
              <a:rPr lang="vi" altLang="en-US" smtClean="0">
                <a:ea typeface="ＭＳ Ｐゴシック" panose="020B0600070205080204" pitchFamily="34" charset="-128"/>
              </a:rPr>
              <a:t>Ví dụ:</a:t>
            </a:r>
          </a:p>
          <a:p>
            <a:pPr lvl="2">
              <a:lnSpc>
                <a:spcPct val="90000"/>
              </a:lnSpc>
            </a:pPr>
            <a:r>
              <a:rPr lang="vi" altLang="en-US" smtClean="0">
                <a:ea typeface="ＭＳ Ｐゴシック" panose="020B0600070205080204" pitchFamily="34" charset="-128"/>
              </a:rPr>
              <a:t>Hoạt động 24/7</a:t>
            </a:r>
          </a:p>
          <a:p>
            <a:pPr lvl="2">
              <a:lnSpc>
                <a:spcPct val="90000"/>
              </a:lnSpc>
            </a:pPr>
            <a:r>
              <a:rPr lang="vi" altLang="en-US" smtClean="0">
                <a:ea typeface="ＭＳ Ｐゴシック" panose="020B0600070205080204" pitchFamily="34" charset="-128"/>
              </a:rPr>
              <a:t>Mạng hoạt động 165 giờ trong 168 giờ một tuần</a:t>
            </a:r>
          </a:p>
          <a:p>
            <a:pPr lvl="2">
              <a:lnSpc>
                <a:spcPct val="90000"/>
              </a:lnSpc>
            </a:pPr>
            <a:r>
              <a:rPr lang="vi" altLang="en-US" smtClean="0">
                <a:ea typeface="ＭＳ Ｐゴシック" panose="020B0600070205080204" pitchFamily="34" charset="-128"/>
              </a:rPr>
              <a:t>Khả dụng là 98,21%</a:t>
            </a:r>
          </a:p>
          <a:p>
            <a:pPr>
              <a:lnSpc>
                <a:spcPct val="90000"/>
              </a:lnSpc>
            </a:pPr>
            <a:r>
              <a:rPr lang="vi" altLang="en-US" smtClean="0">
                <a:ea typeface="ＭＳ Ｐゴシック" panose="020B0600070205080204" pitchFamily="34" charset="-128"/>
              </a:rPr>
              <a:t>Các ứng dụng khác nhau có thể yêu cầu các cấp độ khác nhau</a:t>
            </a:r>
          </a:p>
          <a:p>
            <a:pPr>
              <a:lnSpc>
                <a:spcPct val="90000"/>
              </a:lnSpc>
            </a:pPr>
            <a:r>
              <a:rPr lang="vi" altLang="en-US" smtClean="0">
                <a:ea typeface="ＭＳ Ｐゴシック" panose="020B0600070205080204" pitchFamily="34" charset="-128"/>
              </a:rPr>
              <a:t>Một số doanh nghiệp có thể muốn có 99,999% hoặc "Five Nines"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457200"/>
            <a:ext cx="8382000" cy="1143000"/>
          </a:xfrm>
        </p:spPr>
        <p:txBody>
          <a:bodyPr/>
          <a:lstStyle/>
          <a:p>
            <a:r>
              <a:rPr lang="vi" altLang="en-US" sz="4000" smtClean="0">
                <a:ea typeface="ＭＳ Ｐゴシック" panose="020B0600070205080204" pitchFamily="34" charset="-128"/>
              </a:rPr>
              <a:t>Thời </a:t>
            </a: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vi" altLang="en-US" sz="4000" smtClean="0">
                <a:ea typeface="ＭＳ Ｐゴシック" panose="020B0600070205080204" pitchFamily="34" charset="-128"/>
              </a:rPr>
              <a:t>gian ngừng hoạt động trong vài phút</a:t>
            </a:r>
            <a:endParaRPr lang="en-US" altLang="en-US" sz="4000" smtClean="0">
              <a:solidFill>
                <a:schemeClr val="tx1"/>
              </a:solidFill>
              <a:ea typeface="ＭＳ Ｐゴシック" panose="020B0600070205080204" pitchFamily="34" charset="-128"/>
            </a:endParaRPr>
          </a:p>
        </p:txBody>
      </p:sp>
      <p:pic>
        <p:nvPicPr>
          <p:cNvPr id="1433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138" y="1905000"/>
            <a:ext cx="71977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7162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7" name="Rectangle 3"/>
          <p:cNvSpPr>
            <a:spLocks noGrp="1" noChangeArrowheads="1"/>
          </p:cNvSpPr>
          <p:nvPr>
            <p:ph type="title"/>
          </p:nvPr>
        </p:nvSpPr>
        <p:spPr/>
        <p:txBody>
          <a:bodyPr/>
          <a:lstStyle/>
          <a:p>
            <a:r>
              <a:rPr lang="vi" altLang="en-US" sz="3600" smtClean="0">
                <a:ea typeface="ＭＳ Ｐゴシック" panose="020B0600070205080204" pitchFamily="34" charset="-128"/>
              </a:rPr>
              <a:t>Tính khả dụng 99,999% Có thể yêu cầu dự phòng gấp ba lần</a:t>
            </a:r>
          </a:p>
        </p:txBody>
      </p:sp>
      <p:sp>
        <p:nvSpPr>
          <p:cNvPr id="16388" name="Text Box 4"/>
          <p:cNvSpPr txBox="1">
            <a:spLocks noChangeArrowheads="1"/>
          </p:cNvSpPr>
          <p:nvPr/>
        </p:nvSpPr>
        <p:spPr bwMode="auto">
          <a:xfrm>
            <a:off x="3962400" y="4267200"/>
            <a:ext cx="1341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2000" b="1"/>
              <a:t>Doanh nghiệp</a:t>
            </a:r>
            <a:endParaRPr lang="en-US" altLang="en-US" sz="2400"/>
          </a:p>
        </p:txBody>
      </p:sp>
      <p:grpSp>
        <p:nvGrpSpPr>
          <p:cNvPr id="16389" name="Group 5"/>
          <p:cNvGrpSpPr>
            <a:grpSpLocks/>
          </p:cNvGrpSpPr>
          <p:nvPr/>
        </p:nvGrpSpPr>
        <p:grpSpPr bwMode="auto">
          <a:xfrm flipH="1">
            <a:off x="2322513" y="2551113"/>
            <a:ext cx="347662" cy="1530350"/>
            <a:chOff x="576" y="576"/>
            <a:chExt cx="432" cy="912"/>
          </a:xfrm>
        </p:grpSpPr>
        <p:sp>
          <p:nvSpPr>
            <p:cNvPr id="346118" name="Line 6"/>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19" name="Line 7"/>
            <p:cNvSpPr>
              <a:spLocks noChangeShapeType="1"/>
            </p:cNvSpPr>
            <p:nvPr/>
          </p:nvSpPr>
          <p:spPr bwMode="auto">
            <a:xfrm flipH="1" flipV="1">
              <a:off x="576" y="576"/>
              <a:ext cx="329"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20" name="Line 8"/>
            <p:cNvSpPr>
              <a:spLocks noChangeShapeType="1"/>
            </p:cNvSpPr>
            <p:nvPr/>
          </p:nvSpPr>
          <p:spPr bwMode="auto">
            <a:xfrm flipH="1" flipV="1">
              <a:off x="720" y="1008"/>
              <a:ext cx="191"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grpSp>
      <p:pic>
        <p:nvPicPr>
          <p:cNvPr id="16390"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25638"/>
            <a:ext cx="14605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1" name="Text Box 10"/>
          <p:cNvSpPr txBox="1">
            <a:spLocks noChangeArrowheads="1"/>
          </p:cNvSpPr>
          <p:nvPr/>
        </p:nvSpPr>
        <p:spPr bwMode="auto">
          <a:xfrm>
            <a:off x="2322513" y="2133600"/>
            <a:ext cx="769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2000" b="1"/>
              <a:t>ISP 1</a:t>
            </a:r>
            <a:endParaRPr lang="en-US" altLang="en-US" sz="2400"/>
          </a:p>
        </p:txBody>
      </p:sp>
      <p:pic>
        <p:nvPicPr>
          <p:cNvPr id="16392"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3663950"/>
            <a:ext cx="7762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6393" name="Group 12"/>
          <p:cNvGrpSpPr>
            <a:grpSpLocks/>
          </p:cNvGrpSpPr>
          <p:nvPr/>
        </p:nvGrpSpPr>
        <p:grpSpPr bwMode="auto">
          <a:xfrm flipH="1">
            <a:off x="4548188" y="2620963"/>
            <a:ext cx="417512" cy="1320800"/>
            <a:chOff x="576" y="576"/>
            <a:chExt cx="432" cy="912"/>
          </a:xfrm>
        </p:grpSpPr>
        <p:sp>
          <p:nvSpPr>
            <p:cNvPr id="346125" name="Line 13"/>
            <p:cNvSpPr>
              <a:spLocks noChangeShapeType="1"/>
            </p:cNvSpPr>
            <p:nvPr/>
          </p:nvSpPr>
          <p:spPr bwMode="auto">
            <a:xfrm flipH="1" flipV="1">
              <a:off x="721" y="1008"/>
              <a:ext cx="287"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26" name="Line 14"/>
            <p:cNvSpPr>
              <a:spLocks noChangeShapeType="1"/>
            </p:cNvSpPr>
            <p:nvPr/>
          </p:nvSpPr>
          <p:spPr bwMode="auto">
            <a:xfrm flipH="1" flipV="1">
              <a:off x="576" y="576"/>
              <a:ext cx="329" cy="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27" name="Line 15"/>
            <p:cNvSpPr>
              <a:spLocks noChangeShapeType="1"/>
            </p:cNvSpPr>
            <p:nvPr/>
          </p:nvSpPr>
          <p:spPr bwMode="auto">
            <a:xfrm flipH="1" flipV="1">
              <a:off x="721" y="1008"/>
              <a:ext cx="192"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grpSp>
      <p:pic>
        <p:nvPicPr>
          <p:cNvPr id="1639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413" y="1925638"/>
            <a:ext cx="14605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5" name="Text Box 17"/>
          <p:cNvSpPr txBox="1">
            <a:spLocks noChangeArrowheads="1"/>
          </p:cNvSpPr>
          <p:nvPr/>
        </p:nvSpPr>
        <p:spPr bwMode="auto">
          <a:xfrm>
            <a:off x="4479925" y="2133600"/>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2000" b="1"/>
              <a:t>ISP 2</a:t>
            </a:r>
            <a:endParaRPr lang="en-US" altLang="en-US" sz="2400"/>
          </a:p>
        </p:txBody>
      </p:sp>
      <p:pic>
        <p:nvPicPr>
          <p:cNvPr id="16396"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0675" y="3663950"/>
            <a:ext cx="777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6397" name="Group 19"/>
          <p:cNvGrpSpPr>
            <a:grpSpLocks/>
          </p:cNvGrpSpPr>
          <p:nvPr/>
        </p:nvGrpSpPr>
        <p:grpSpPr bwMode="auto">
          <a:xfrm flipH="1">
            <a:off x="6589713" y="2551113"/>
            <a:ext cx="347662" cy="1530350"/>
            <a:chOff x="576" y="576"/>
            <a:chExt cx="432" cy="912"/>
          </a:xfrm>
        </p:grpSpPr>
        <p:sp>
          <p:nvSpPr>
            <p:cNvPr id="346132" name="Line 20"/>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33" name="Line 21"/>
            <p:cNvSpPr>
              <a:spLocks noChangeShapeType="1"/>
            </p:cNvSpPr>
            <p:nvPr/>
          </p:nvSpPr>
          <p:spPr bwMode="auto">
            <a:xfrm flipH="1" flipV="1">
              <a:off x="576" y="576"/>
              <a:ext cx="329"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34" name="Line 22"/>
            <p:cNvSpPr>
              <a:spLocks noChangeShapeType="1"/>
            </p:cNvSpPr>
            <p:nvPr/>
          </p:nvSpPr>
          <p:spPr bwMode="auto">
            <a:xfrm flipH="1" flipV="1">
              <a:off x="720" y="1008"/>
              <a:ext cx="191"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grpSp>
      <p:pic>
        <p:nvPicPr>
          <p:cNvPr id="16398" name="Picture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925638"/>
            <a:ext cx="14605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9" name="Text Box 24"/>
          <p:cNvSpPr txBox="1">
            <a:spLocks noChangeArrowheads="1"/>
          </p:cNvSpPr>
          <p:nvPr/>
        </p:nvSpPr>
        <p:spPr bwMode="auto">
          <a:xfrm>
            <a:off x="6589713" y="2133600"/>
            <a:ext cx="769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vi" altLang="en-US" sz="2000" b="1"/>
              <a:t>ISP 3</a:t>
            </a:r>
            <a:endParaRPr lang="en-US" altLang="en-US" sz="2400"/>
          </a:p>
        </p:txBody>
      </p:sp>
      <p:pic>
        <p:nvPicPr>
          <p:cNvPr id="1640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900" y="3663950"/>
            <a:ext cx="7762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01" name="Rectangle 26"/>
          <p:cNvSpPr>
            <a:spLocks noGrp="1" noChangeArrowheads="1"/>
          </p:cNvSpPr>
          <p:nvPr>
            <p:ph type="body" idx="1"/>
          </p:nvPr>
        </p:nvSpPr>
        <p:spPr>
          <a:xfrm>
            <a:off x="1905000" y="5562600"/>
            <a:ext cx="5410200" cy="762000"/>
          </a:xfrm>
          <a:noFill/>
        </p:spPr>
        <p:txBody>
          <a:bodyPr/>
          <a:lstStyle/>
          <a:p>
            <a:r>
              <a:rPr lang="vi" altLang="en-US" smtClean="0">
                <a:ea typeface="ＭＳ Ｐゴシック" panose="020B0600070205080204" pitchFamily="34" charset="-128"/>
              </a:rPr>
              <a:t>Khách hàng có thể mua được không?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 altLang="en-US" smtClean="0">
                <a:ea typeface="ＭＳ Ｐゴシック" panose="020B0600070205080204" pitchFamily="34" charset="-128"/>
              </a:rPr>
              <a:t>khả dụng</a:t>
            </a:r>
          </a:p>
        </p:txBody>
      </p:sp>
      <p:sp>
        <p:nvSpPr>
          <p:cNvPr id="18435" name="Rectangle 3"/>
          <p:cNvSpPr>
            <a:spLocks noGrp="1" noChangeArrowheads="1"/>
          </p:cNvSpPr>
          <p:nvPr>
            <p:ph type="body" idx="1"/>
          </p:nvPr>
        </p:nvSpPr>
        <p:spPr>
          <a:xfrm>
            <a:off x="762000" y="1524000"/>
            <a:ext cx="7772400" cy="4114800"/>
          </a:xfrm>
        </p:spPr>
        <p:txBody>
          <a:bodyPr/>
          <a:lstStyle/>
          <a:p>
            <a:pPr>
              <a:lnSpc>
                <a:spcPct val="90000"/>
              </a:lnSpc>
            </a:pPr>
            <a:r>
              <a:rPr lang="vi" altLang="en-US" smtClean="0">
                <a:ea typeface="ＭＳ Ｐゴシック" panose="020B0600070205080204" pitchFamily="34" charset="-128"/>
              </a:rPr>
              <a:t>Tính khả dụng cũng có thể được biểu thị bằng thời gian trung bình giữa thời gian hỏng hóc (MTBF) và thời gian trung bình để sửa chữa (MTTR)</a:t>
            </a:r>
          </a:p>
          <a:p>
            <a:pPr>
              <a:lnSpc>
                <a:spcPct val="90000"/>
              </a:lnSpc>
            </a:pPr>
            <a:r>
              <a:rPr lang="vi" altLang="en-US" smtClean="0">
                <a:ea typeface="ＭＳ Ｐゴシック" panose="020B0600070205080204" pitchFamily="34" charset="-128"/>
              </a:rPr>
              <a:t>Tính khả dụng = MTBF / (MTBF + MTTR)</a:t>
            </a:r>
          </a:p>
          <a:p>
            <a:pPr lvl="1">
              <a:lnSpc>
                <a:spcPct val="90000"/>
              </a:lnSpc>
            </a:pPr>
            <a:r>
              <a:rPr lang="vi" altLang="en-US" smtClean="0">
                <a:ea typeface="ＭＳ Ｐゴシック" panose="020B0600070205080204" pitchFamily="34" charset="-128"/>
              </a:rPr>
              <a:t>Ví dụ:</a:t>
            </a:r>
          </a:p>
          <a:p>
            <a:pPr lvl="2">
              <a:lnSpc>
                <a:spcPct val="90000"/>
              </a:lnSpc>
            </a:pPr>
            <a:r>
              <a:rPr lang="vi" altLang="en-US" smtClean="0">
                <a:ea typeface="ＭＳ Ｐゴシック" panose="020B0600070205080204" pitchFamily="34" charset="-128"/>
              </a:rPr>
              <a:t>Mạng không được lỗi nhiều hơn một lần sau mỗi 4.000 giờ (166 ngày) và nó sẽ được khắc phục trong vòng một giờ</a:t>
            </a:r>
          </a:p>
          <a:p>
            <a:pPr lvl="2">
              <a:lnSpc>
                <a:spcPct val="90000"/>
              </a:lnSpc>
            </a:pPr>
            <a:r>
              <a:rPr lang="vi" altLang="en-US" smtClean="0">
                <a:ea typeface="ＭＳ Ｐゴシック" panose="020B0600070205080204" pitchFamily="34" charset="-128"/>
              </a:rPr>
              <a:t>4.000 / 4.001 = 99,98% khả dụng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vi" altLang="en-US" smtClean="0">
                <a:ea typeface="ＭＳ Ｐゴシック" panose="020B0600070205080204" pitchFamily="34" charset="-128"/>
              </a:rPr>
              <a:t>Hiệu suất mạng</a:t>
            </a:r>
          </a:p>
        </p:txBody>
      </p:sp>
      <p:sp>
        <p:nvSpPr>
          <p:cNvPr id="20483" name="Rectangle 3"/>
          <p:cNvSpPr>
            <a:spLocks noGrp="1" noChangeArrowheads="1"/>
          </p:cNvSpPr>
          <p:nvPr>
            <p:ph type="body" idx="1"/>
          </p:nvPr>
        </p:nvSpPr>
        <p:spPr>
          <a:xfrm>
            <a:off x="762000" y="1066800"/>
            <a:ext cx="7772400" cy="4114800"/>
          </a:xfrm>
        </p:spPr>
        <p:txBody>
          <a:bodyPr/>
          <a:lstStyle/>
          <a:p>
            <a:r>
              <a:rPr lang="vi" altLang="en-US" smtClean="0">
                <a:ea typeface="ＭＳ Ｐゴシック" panose="020B0600070205080204" pitchFamily="34" charset="-128"/>
              </a:rPr>
              <a:t>Các yếu tố hiệu suất chung bao gồm</a:t>
            </a:r>
          </a:p>
          <a:p>
            <a:pPr lvl="1"/>
            <a:r>
              <a:rPr lang="vi" altLang="en-US" smtClean="0">
                <a:ea typeface="ＭＳ Ｐゴシック" panose="020B0600070205080204" pitchFamily="34" charset="-128"/>
              </a:rPr>
              <a:t>Băng thông</a:t>
            </a:r>
          </a:p>
          <a:p>
            <a:pPr lvl="1"/>
            <a:r>
              <a:rPr lang="vi" altLang="en-US" smtClean="0">
                <a:ea typeface="ＭＳ Ｐゴシック" panose="020B0600070205080204" pitchFamily="34" charset="-128"/>
              </a:rPr>
              <a:t>Thông lượng</a:t>
            </a:r>
          </a:p>
          <a:p>
            <a:pPr lvl="1"/>
            <a:r>
              <a:rPr lang="vi" altLang="en-US" smtClean="0">
                <a:ea typeface="ＭＳ Ｐゴシック" panose="020B0600070205080204" pitchFamily="34" charset="-128"/>
              </a:rPr>
              <a:t>Sử dụng băng thông</a:t>
            </a:r>
          </a:p>
          <a:p>
            <a:pPr lvl="1"/>
            <a:r>
              <a:rPr lang="vi" altLang="en-US" smtClean="0">
                <a:ea typeface="ＭＳ Ｐゴシック" panose="020B0600070205080204" pitchFamily="34" charset="-128"/>
              </a:rPr>
              <a:t>Cung cấp tải</a:t>
            </a:r>
          </a:p>
          <a:p>
            <a:pPr lvl="1"/>
            <a:r>
              <a:rPr lang="vi" altLang="en-US" smtClean="0">
                <a:ea typeface="ＭＳ Ｐゴシック" panose="020B0600070205080204" pitchFamily="34" charset="-128"/>
              </a:rPr>
              <a:t>Sự chính xác</a:t>
            </a:r>
          </a:p>
          <a:p>
            <a:pPr lvl="1"/>
            <a:r>
              <a:rPr lang="vi" altLang="en-US" smtClean="0">
                <a:ea typeface="ＭＳ Ｐゴシック" panose="020B0600070205080204" pitchFamily="34" charset="-128"/>
              </a:rPr>
              <a:t>Hiệu quả</a:t>
            </a:r>
          </a:p>
          <a:p>
            <a:pPr lvl="1"/>
            <a:r>
              <a:rPr lang="vi" altLang="en-US" smtClean="0">
                <a:ea typeface="ＭＳ Ｐゴシック" panose="020B0600070205080204" pitchFamily="34" charset="-128"/>
              </a:rPr>
              <a:t>Độ trễ (độ trễ) và độ trễ thay đổi</a:t>
            </a:r>
          </a:p>
          <a:p>
            <a:pPr lvl="1"/>
            <a:r>
              <a:rPr lang="vi" altLang="en-US" smtClean="0">
                <a:ea typeface="ＭＳ Ｐゴシック" panose="020B0600070205080204" pitchFamily="34" charset="-128"/>
              </a:rPr>
              <a:t>Thời gian đáp ứng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1763</TotalTime>
  <Words>3320</Words>
  <Application>Microsoft Office PowerPoint</Application>
  <PresentationFormat>On-screen Show (4:3)</PresentationFormat>
  <Paragraphs>316</Paragraphs>
  <Slides>43</Slides>
  <Notes>43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49" baseType="lpstr">
      <vt:lpstr>ＭＳ Ｐゴシック</vt:lpstr>
      <vt:lpstr>Courier New</vt:lpstr>
      <vt:lpstr>Times New Roman</vt:lpstr>
      <vt:lpstr>Blank Presentation</vt:lpstr>
      <vt:lpstr>ClipArt</vt:lpstr>
      <vt:lpstr>Worksheet</vt:lpstr>
      <vt:lpstr>PowerPoint Presentation</vt:lpstr>
      <vt:lpstr>   Chương hai   Phân tích các mục tiêu kỹ thuật và sự cân bằng </vt:lpstr>
      <vt:lpstr>Mục tiêu kỹ thuật</vt:lpstr>
      <vt:lpstr>Khả năng mở rộng</vt:lpstr>
      <vt:lpstr>khả dụng</vt:lpstr>
      <vt:lpstr>Thời  gian ngừng hoạt động trong vài phút</vt:lpstr>
      <vt:lpstr>Tính khả dụng 99,999% Có thể yêu cầu dự phòng gấp ba lần</vt:lpstr>
      <vt:lpstr>khả dụng</vt:lpstr>
      <vt:lpstr>Hiệu suất mạng</vt:lpstr>
      <vt:lpstr>Băng thông Vs. Thông lượng</vt:lpstr>
      <vt:lpstr>Băng thông, Thông lượng, Tải</vt:lpstr>
      <vt:lpstr>Các yếu tố khác ảnh hưởng đến thông lượng</vt:lpstr>
      <vt:lpstr>Hiệu suất (tiếp theo)</vt:lpstr>
      <vt:lpstr>Sự chậm trễ từ quan điểm của người dùng</vt:lpstr>
      <vt:lpstr>Sự chậm trễ từ quan điểm của kỹ sư</vt:lpstr>
      <vt:lpstr>Độ trễ xếp hàng và sử dụng băng thông</vt:lpstr>
      <vt:lpstr>Ví dụ</vt:lpstr>
      <vt:lpstr>Biến thể độ trễ</vt:lpstr>
      <vt:lpstr>Bảo vệ</vt:lpstr>
      <vt:lpstr>Tài sản mạng</vt:lpstr>
      <vt:lpstr>Rủi ro bảo mật</vt:lpstr>
      <vt:lpstr>Khả năng quản lý</vt:lpstr>
      <vt:lpstr>Khả năng sử dụng</vt:lpstr>
      <vt:lpstr>Khả năng thích ứng</vt:lpstr>
      <vt:lpstr>Khả năng chi trả</vt:lpstr>
      <vt:lpstr>Ứng dụng mạng  Yêu cầu kỹ thuật</vt:lpstr>
      <vt:lpstr>Đánh đổi</vt:lpstr>
      <vt:lpstr>Tóm lược</vt:lpstr>
      <vt:lpstr>Câu hỏi đánh giá</vt:lpstr>
      <vt:lpstr>Các yếu tố lưu lượng mạng</vt:lpstr>
      <vt:lpstr>Ví dụ về luồng lưu lượng</vt:lpstr>
      <vt:lpstr>Các loại lưu lượng truy cập</vt:lpstr>
      <vt:lpstr>Ứng dụng mạng Đặc điểm lưu lượng</vt:lpstr>
      <vt:lpstr>Lưu lượng truy cập</vt:lpstr>
      <vt:lpstr>Kích thước của các đối tượng trên mạng</vt:lpstr>
      <vt:lpstr>Hành vi giao thông</vt:lpstr>
      <vt:lpstr>Hiệu quả mạng</vt:lpstr>
      <vt:lpstr>Yêu cầu QoS</vt:lpstr>
      <vt:lpstr>Yêu cầu QoS cho mỗi IETF</vt:lpstr>
      <vt:lpstr>Yêu cầu QoS cho mỗi IETF</vt:lpstr>
      <vt:lpstr>Tóm lược</vt:lpstr>
      <vt:lpstr>Câu hỏi đánh giá</vt:lpstr>
      <vt:lpstr>PowerPoint Presentation</vt:lpstr>
    </vt:vector>
  </TitlesOfParts>
  <Company>priscilla.com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Network Design</dc:title>
  <dc:creator>Priscilla Oppenheimer</dc:creator>
  <cp:lastModifiedBy>Phung Poto</cp:lastModifiedBy>
  <cp:revision>114</cp:revision>
  <cp:lastPrinted>2004-07-22T01:14:22Z</cp:lastPrinted>
  <dcterms:created xsi:type="dcterms:W3CDTF">1999-03-05T02:17:39Z</dcterms:created>
  <dcterms:modified xsi:type="dcterms:W3CDTF">2022-04-22T13:46:51Z</dcterms:modified>
</cp:coreProperties>
</file>