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handoutMasterIdLst>
    <p:handoutMasterId r:id="rId22"/>
  </p:handoutMasterIdLst>
  <p:sldIdLst>
    <p:sldId id="412" r:id="rId2"/>
    <p:sldId id="256" r:id="rId3"/>
    <p:sldId id="390" r:id="rId4"/>
    <p:sldId id="388" r:id="rId5"/>
    <p:sldId id="387" r:id="rId6"/>
    <p:sldId id="391" r:id="rId7"/>
    <p:sldId id="392" r:id="rId8"/>
    <p:sldId id="394" r:id="rId9"/>
    <p:sldId id="396" r:id="rId10"/>
    <p:sldId id="401" r:id="rId11"/>
    <p:sldId id="402" r:id="rId12"/>
    <p:sldId id="403" r:id="rId13"/>
    <p:sldId id="404" r:id="rId14"/>
    <p:sldId id="409" r:id="rId15"/>
    <p:sldId id="410" r:id="rId16"/>
    <p:sldId id="413" r:id="rId17"/>
    <p:sldId id="275" r:id="rId18"/>
    <p:sldId id="386" r:id="rId19"/>
    <p:sldId id="411" r:id="rId20"/>
  </p:sldIdLst>
  <p:sldSz cx="9144000" cy="6858000" type="screen4x3"/>
  <p:notesSz cx="6934200" cy="9283700"/>
  <p:defaultTextStyle>
    <a:defPPr>
      <a:defRPr lang="vi"/>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5" y="5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24" y="3632"/>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600" smtClean="0"/>
              <a:t>Trang</a:t>
            </a:r>
            <a:fld id="{F959FA59-0E76-4B2E-9460-C251FC3E6388}" type="slidenum">
              <a:rPr lang="en-US" altLang="en-US" sz="1600" smtClean="0"/>
              <a:pPr>
                <a:defRPr/>
              </a:pPr>
              <a:t>‹#›</a:t>
            </a:fld>
            <a:endParaRPr lang="en-US" altLang="en-US" sz="1600" smtClean="0"/>
          </a:p>
        </p:txBody>
      </p:sp>
      <p:sp>
        <p:nvSpPr>
          <p:cNvPr id="48131" name="Text Box 9"/>
          <p:cNvSpPr txBox="1">
            <a:spLocks noChangeArrowheads="1"/>
          </p:cNvSpPr>
          <p:nvPr/>
        </p:nvSpPr>
        <p:spPr bwMode="auto">
          <a:xfrm>
            <a:off x="0" y="8940800"/>
            <a:ext cx="454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vi" sz="1600" smtClean="0"/>
              <a:t>Bản quyền 2004 Cisco Press &amp; Priscilla Oppenheimer</a:t>
            </a:r>
          </a:p>
        </p:txBody>
      </p:sp>
      <p:sp>
        <p:nvSpPr>
          <p:cNvPr id="48132" name="Text Box 10"/>
          <p:cNvSpPr txBox="1">
            <a:spLocks noChangeArrowheads="1"/>
          </p:cNvSpPr>
          <p:nvPr/>
        </p:nvSpPr>
        <p:spPr bwMode="auto">
          <a:xfrm>
            <a:off x="0" y="23813"/>
            <a:ext cx="643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vi" sz="1600" smtClean="0"/>
              <a:t>Thiết kế mạng từ trên xuống, Ch. 3: Đặc trưng cho Internetwork hiện tại</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vi" noProof="0"/>
              <a:t>Nhấp để chỉnh sửa Kiểu văn bản chính</a:t>
            </a:r>
          </a:p>
          <a:p>
            <a:pPr lvl="1"/>
            <a:r>
              <a:rPr lang="vi" noProof="0"/>
              <a:t>Cấp độ thứ hai</a:t>
            </a:r>
          </a:p>
          <a:p>
            <a:pPr lvl="2"/>
            <a:r>
              <a:rPr lang="vi" noProof="0"/>
              <a:t>Cấp độ thứ ba</a:t>
            </a:r>
          </a:p>
          <a:p>
            <a:pPr lvl="3"/>
            <a:r>
              <a:rPr lang="vi" noProof="0"/>
              <a:t>Cấp độ thứ tư</a:t>
            </a:r>
          </a:p>
          <a:p>
            <a:pPr lvl="4"/>
            <a:r>
              <a:rPr lang="vi" noProof="0"/>
              <a:t>Cấp độ thứ năm</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200" smtClean="0"/>
              <a:t>Trang</a:t>
            </a:r>
            <a:fld id="{F643624D-9074-4F69-B946-6E2B74F4E8BB}" type="slidenum">
              <a:rPr lang="en-US" altLang="en-US" sz="1200" smtClean="0"/>
              <a:pPr>
                <a:defRPr/>
              </a:pPr>
              <a:t>‹#›</a:t>
            </a:fld>
            <a:endParaRPr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vi" sz="1200" smtClean="0"/>
              <a:t>Bản quyền 2004 Cisco Press &amp; Priscilla Oppenheimer</a:t>
            </a:r>
            <a:endParaRPr lang="en-US" sz="1600" smtClean="0"/>
          </a:p>
        </p:txBody>
      </p:sp>
      <p:sp>
        <p:nvSpPr>
          <p:cNvPr id="24582" name="Text Box 10"/>
          <p:cNvSpPr txBox="1">
            <a:spLocks noChangeArrowheads="1"/>
          </p:cNvSpPr>
          <p:nvPr/>
        </p:nvSpPr>
        <p:spPr bwMode="auto">
          <a:xfrm>
            <a:off x="0" y="23813"/>
            <a:ext cx="643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vi" sz="1600" smtClean="0"/>
              <a:t>Thiết kế mạng từ trên xuống, Ch. 3: Đặc trưng cho Internetwork hiện tại</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2">
              <a:spcAft>
                <a:spcPts val="600"/>
              </a:spcAft>
            </a:pPr>
            <a:r>
              <a:rPr lang="vi" altLang="en-US" sz="900" b="1" smtClean="0">
                <a:latin typeface="Times New Roman" panose="02020603050405020304" pitchFamily="18" charset="0"/>
                <a:ea typeface="ＭＳ Ｐゴシック" panose="020B0600070205080204" pitchFamily="34" charset="-128"/>
              </a:rPr>
              <a:t>Sự phản xạ. </a:t>
            </a:r>
            <a:r>
              <a:rPr lang="vi" altLang="en-US" sz="900" smtClean="0">
                <a:latin typeface="Times New Roman" panose="02020603050405020304" pitchFamily="18" charset="0"/>
                <a:ea typeface="ＭＳ Ｐゴシック" panose="020B0600070205080204" pitchFamily="34" charset="-128"/>
              </a:rPr>
              <a:t>Phản xạ làm cho tín hiệu tự bật trở lại. Tín hiệu có thể tự gây nhiễu trong không khí và ảnh hưởng đến khả năng của máy thu trong việc phân biệt giữa tín hiệu và tiếng ồn trong môi trường. Sự phản xạ gây ra bởi các bề mặt kim loại như dầm thép, giàn giáo, giá đỡ, cột thép và cửa kim loại. Việc triển khai mạng LAN không dây (WLAN) trên một bãi đậu xe có thể khó khăn vì có những chiếc xe kim loại đến và đi.</a:t>
            </a:r>
          </a:p>
          <a:p>
            <a:pPr marL="228600" lvl="2">
              <a:spcAft>
                <a:spcPts val="600"/>
              </a:spcAft>
            </a:pPr>
            <a:r>
              <a:rPr lang="vi" altLang="en-US" sz="900" b="1" smtClean="0">
                <a:latin typeface="Times New Roman" panose="02020603050405020304" pitchFamily="18" charset="0"/>
                <a:ea typeface="ＭＳ Ｐゴシック" panose="020B0600070205080204" pitchFamily="34" charset="-128"/>
              </a:rPr>
              <a:t>Sự hấp thụ. </a:t>
            </a:r>
            <a:r>
              <a:rPr lang="vi" altLang="en-US" sz="900" smtClean="0">
                <a:latin typeface="Times New Roman" panose="02020603050405020304" pitchFamily="18" charset="0"/>
                <a:ea typeface="ＭＳ Ｐゴシック" panose="020B0600070205080204" pitchFamily="34" charset="-128"/>
              </a:rPr>
              <a:t>Một số năng lượng điện từ của tín hiệu có thể bị vật liệu trong các vật thể đi qua hấp thụ, dẫn đến giảm mức tín hiệu. Nước có đặc tính hấp thụ đáng kể, và các vật thể như cây cối hoặc các cấu trúc bằng gỗ dày có thể có hàm lượng nước cao. Việc triển khai mạng WLAN trong một quán cà phê có thể khó khăn nếu có những hộp cà phê lỏng lớn. Người dùng mạng WLAN tại quán cà phê cũng nhận thấy rằng những người đến và đi có thể ảnh hưởng đến mức tín hiệu. (Trên StarTrek, một nhân vật không phải con người từng gọi con người là “một cái túi khổng lồ xấu xí chứa hầu hết là nước”!)</a:t>
            </a:r>
          </a:p>
          <a:p>
            <a:pPr marL="228600" lvl="2">
              <a:spcAft>
                <a:spcPts val="600"/>
              </a:spcAft>
            </a:pPr>
            <a:r>
              <a:rPr lang="vi" altLang="en-US" sz="900" b="1" smtClean="0">
                <a:latin typeface="Times New Roman" panose="02020603050405020304" pitchFamily="18" charset="0"/>
                <a:ea typeface="ＭＳ Ｐゴシック" panose="020B0600070205080204" pitchFamily="34" charset="-128"/>
              </a:rPr>
              <a:t>Sự khúc xạ. </a:t>
            </a:r>
            <a:r>
              <a:rPr lang="vi" altLang="en-US" sz="900" smtClean="0">
                <a:latin typeface="Times New Roman" panose="02020603050405020304" pitchFamily="18" charset="0"/>
                <a:ea typeface="ＭＳ Ｐゴシック" panose="020B0600070205080204" pitchFamily="34" charset="-128"/>
              </a:rPr>
              <a:t>Khi tín hiệu RF truyền từ môi trường có mật độ này sang môi trường có mật độ khác, tín hiệu có thể bị bẻ cong, giống như ánh sáng truyền qua lăng kính. Tín hiệu thay đổi hướng và có thể gây nhiễu cho tín hiệu không khúc xạ. Nó có thể đi theo một con đường khác và gặp phải những vật cản bất ngờ khác, và đến người nhận bị hư hỏng hoặc muộn hơn dự kiến. Ví dụ, một bể nước không chỉ tạo ra sự hấp thụ, mà sự khác biệt về mật độ giữa khí quyển và nước có thể bẻ cong tín hiệu RF.</a:t>
            </a:r>
          </a:p>
          <a:p>
            <a:pPr marL="228600" lvl="2">
              <a:spcAft>
                <a:spcPts val="600"/>
              </a:spcAft>
            </a:pPr>
            <a:r>
              <a:rPr lang="vi" altLang="en-US" sz="900" b="1" smtClean="0">
                <a:latin typeface="Times New Roman" panose="02020603050405020304" pitchFamily="18" charset="0"/>
                <a:ea typeface="ＭＳ Ｐゴシック" panose="020B0600070205080204" pitchFamily="34" charset="-128"/>
              </a:rPr>
              <a:t>Sự nhiễu xạ. </a:t>
            </a:r>
            <a:r>
              <a:rPr lang="vi" altLang="en-US" sz="900" smtClean="0">
                <a:latin typeface="Times New Roman" panose="02020603050405020304" pitchFamily="18" charset="0"/>
                <a:ea typeface="ＭＳ Ｐゴシック" panose="020B0600070205080204" pitchFamily="34" charset="-128"/>
              </a:rPr>
              <a:t>Nhiễu xạ, tương tự như hiện tượng khúc xạ, là kết quả khi một vùng mà tín hiệu RF có thể đi qua dễ dàng liền kề với vùng có vật cản phản xạ. Giống như khúc xạ, tín hiệu RF bị bẻ cong xung quanh rìa của vùng nhiễu xạ và sau đó có thể gây nhiễu cho phần tín hiệu RF không bị bẻ cong đó.</a:t>
            </a:r>
            <a:endParaRPr lang="en-US" altLang="en-US" sz="900" smtClean="0">
              <a:latin typeface="Courier" pitchFamily="-111" charset="0"/>
              <a:ea typeface="ＭＳ Ｐゴシック" panose="020B0600070205080204" pitchFamily="34" charset="-128"/>
            </a:endParaRPr>
          </a:p>
          <a:p>
            <a:endParaRPr lang="en-US" altLang="en-US" smtClean="0">
              <a:latin typeface="Courier" pitchFamily="-111"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solidFill>
            <a:srgbClr val="FFFFFF"/>
          </a:solidFill>
          <a:ln/>
        </p:spPr>
      </p:sp>
      <p:sp>
        <p:nvSpPr>
          <p:cNvPr id="1331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13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39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9016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Tree>
    <p:extLst>
      <p:ext uri="{BB962C8B-B14F-4D97-AF65-F5344CB8AC3E}">
        <p14:creationId xmlns:p14="http://schemas.microsoft.com/office/powerpoint/2010/main" val="3323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27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004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36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884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50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83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010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83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vi" altLang="en-US" smtClean="0"/>
              <a:t>Nhấp để chỉnh sửa kiểu tiêu đề Chính</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vi" altLang="en-US" smtClean="0"/>
              <a:t>Nhấp để chỉnh sửa Kiểu văn bản chính</a:t>
            </a:r>
          </a:p>
          <a:p>
            <a:pPr lvl="1"/>
            <a:r>
              <a:rPr lang="vi" altLang="en-US" smtClean="0"/>
              <a:t>Cấp độ thứ hai</a:t>
            </a:r>
          </a:p>
          <a:p>
            <a:pPr lvl="2"/>
            <a:r>
              <a:rPr lang="vi" altLang="en-US" smtClean="0"/>
              <a:t>Cấp độ thứ ba</a:t>
            </a:r>
          </a:p>
          <a:p>
            <a:pPr lvl="3"/>
            <a:r>
              <a:rPr lang="vi" altLang="en-US" smtClean="0"/>
              <a:t>Cấp độ thứ tư</a:t>
            </a:r>
          </a:p>
          <a:p>
            <a:pPr lvl="4"/>
            <a:r>
              <a:rPr lang="vi" altLang="en-US" smtClean="0"/>
              <a:t>Cấp độ thứ năm</a:t>
            </a:r>
          </a:p>
        </p:txBody>
      </p:sp>
      <p:sp>
        <p:nvSpPr>
          <p:cNvPr id="1028" name="TextBox 1"/>
          <p:cNvSpPr txBox="1">
            <a:spLocks noChangeArrowheads="1"/>
          </p:cNvSpPr>
          <p:nvPr userDrawn="1"/>
        </p:nvSpPr>
        <p:spPr bwMode="auto">
          <a:xfrm>
            <a:off x="8382000" y="6207125"/>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fld id="{40FE477F-4314-4D22-BE05-BDB4F5762F3B}" type="slidenum">
              <a:rPr lang="en-US" altLang="en-US" sz="1400" smtClean="0"/>
              <a:pPr>
                <a:defRPr/>
              </a:pPr>
              <a:t>‹#›</a:t>
            </a:fld>
            <a:endParaRPr lang="en-US" altLang="en-US" sz="140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10"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0"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4800" b="1">
                <a:solidFill>
                  <a:srgbClr val="000000"/>
                </a:solidFill>
              </a:rPr>
              <a:t> </a:t>
            </a:r>
            <a:r>
              <a:rPr lang="en-US" altLang="en-US" sz="4800" b="1">
                <a:solidFill>
                  <a:srgbClr val="000000"/>
                </a:solidFill>
              </a:rPr>
              <a:t/>
            </a:r>
            <a:br>
              <a:rPr lang="en-US" altLang="en-US" sz="4800" b="1">
                <a:solidFill>
                  <a:srgbClr val="000000"/>
                </a:solidFill>
              </a:rPr>
            </a:br>
            <a:r>
              <a:rPr lang="vi" altLang="en-US" sz="4000" b="1">
                <a:solidFill>
                  <a:srgbClr val="000000"/>
                </a:solidFill>
              </a:rPr>
              <a:t>KẾ TOÁN VÀ CÀI ĐẶT MẠNG</a:t>
            </a:r>
            <a:r>
              <a:rPr lang="en-US" altLang="en-US" sz="4800" b="1">
                <a:solidFill>
                  <a:srgbClr val="000000"/>
                </a:solidFill>
              </a:rPr>
              <a:t/>
            </a:r>
            <a:br>
              <a:rPr lang="en-US" altLang="en-US" sz="4800" b="1">
                <a:solidFill>
                  <a:srgbClr val="000000"/>
                </a:solidFill>
              </a:rPr>
            </a:br>
            <a:endParaRPr lang="en-US" altLang="en-US" sz="4800" b="1">
              <a:solidFill>
                <a:srgbClr val="000000"/>
              </a:solidFill>
            </a:endParaRPr>
          </a:p>
          <a:p>
            <a:pPr algn="ctr">
              <a:spcBef>
                <a:spcPct val="0"/>
              </a:spcBef>
              <a:buFontTx/>
              <a:buNone/>
            </a:pPr>
            <a:r>
              <a:rPr lang="en-US" altLang="en-US" sz="2400">
                <a:solidFill>
                  <a:srgbClr val="000000"/>
                </a:solidFill>
              </a:rPr>
              <a:t/>
            </a:r>
            <a:br>
              <a:rPr lang="en-US" altLang="en-US" sz="2400">
                <a:solidFill>
                  <a:srgbClr val="000000"/>
                </a:solidFill>
              </a:rPr>
            </a:br>
            <a:endParaRPr lang="en-US" altLang="en-US" sz="2400">
              <a:solidFill>
                <a:srgbClr val="000000"/>
              </a:solidFill>
            </a:endParaRPr>
          </a:p>
        </p:txBody>
      </p:sp>
      <p:sp>
        <p:nvSpPr>
          <p:cNvPr id="4099"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400"/>
              <a:t>Ths. Nguyễn Huỳnh Huy</a:t>
            </a:r>
            <a:r>
              <a:rPr lang="vi" altLang="en-US" sz="4000"/>
              <a:t> </a:t>
            </a:r>
            <a:r>
              <a:rPr lang="en-US" altLang="en-US" sz="4000"/>
              <a:t/>
            </a:r>
            <a:br>
              <a:rPr lang="en-US" altLang="en-US" sz="4000"/>
            </a:br>
            <a:r>
              <a:rPr lang="vi" altLang="en-US" sz="2400"/>
              <a:t>Khoa: CNTT - ĐH Nha Trang</a:t>
            </a:r>
          </a:p>
          <a:p>
            <a:pPr>
              <a:spcBef>
                <a:spcPct val="0"/>
              </a:spcBef>
              <a:buFontTx/>
              <a:buNone/>
            </a:pPr>
            <a:r>
              <a:rPr lang="vi" altLang="en-US" sz="2400"/>
              <a:t>Email: huynh@ntu.edu.vn</a:t>
            </a:r>
          </a:p>
          <a:p>
            <a:pPr>
              <a:spcBef>
                <a:spcPct val="0"/>
              </a:spcBef>
              <a:buFontTx/>
              <a:buNone/>
            </a:pPr>
            <a:r>
              <a:rPr lang="vi" altLang="en-US" sz="2400"/>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 altLang="en-US" smtClean="0">
                <a:solidFill>
                  <a:srgbClr val="FF0000"/>
                </a:solidFill>
                <a:ea typeface="ＭＳ Ｐゴシック" panose="020B0600070205080204" pitchFamily="34" charset="-128"/>
              </a:rPr>
              <a:t>Các ràng buộc về kiến trúc</a:t>
            </a:r>
          </a:p>
        </p:txBody>
      </p:sp>
      <p:sp>
        <p:nvSpPr>
          <p:cNvPr id="22531" name="Rectangle 3"/>
          <p:cNvSpPr>
            <a:spLocks noGrp="1" noChangeArrowheads="1"/>
          </p:cNvSpPr>
          <p:nvPr>
            <p:ph idx="1"/>
          </p:nvPr>
        </p:nvSpPr>
        <p:spPr>
          <a:xfrm>
            <a:off x="762000" y="1676400"/>
            <a:ext cx="7772400" cy="4114800"/>
          </a:xfrm>
        </p:spPr>
        <p:txBody>
          <a:bodyPr/>
          <a:lstStyle/>
          <a:p>
            <a:r>
              <a:rPr lang="vi" altLang="en-US" dirty="0" smtClean="0">
                <a:ea typeface="ＭＳ Ｐゴシック" panose="020B0600070205080204" pitchFamily="34" charset="-128"/>
              </a:rPr>
              <a:t>Đảm bảo những điều sau đây là đủ</a:t>
            </a:r>
          </a:p>
          <a:p>
            <a:pPr lvl="1"/>
            <a:r>
              <a:rPr lang="vi" altLang="en-US" dirty="0" smtClean="0">
                <a:ea typeface="ＭＳ Ｐゴシック" panose="020B0600070205080204" pitchFamily="34" charset="-128"/>
              </a:rPr>
              <a:t>Điều hòa nhiệt độ</a:t>
            </a:r>
          </a:p>
          <a:p>
            <a:pPr lvl="1"/>
            <a:r>
              <a:rPr lang="vi" altLang="en-US" dirty="0" smtClean="0">
                <a:ea typeface="ＭＳ Ｐゴシック" panose="020B0600070205080204" pitchFamily="34" charset="-128"/>
              </a:rPr>
              <a:t>Sưởi</a:t>
            </a:r>
          </a:p>
          <a:p>
            <a:pPr lvl="1"/>
            <a:r>
              <a:rPr lang="vi" altLang="en-US" dirty="0" smtClean="0">
                <a:ea typeface="ＭＳ Ｐゴシック" panose="020B0600070205080204" pitchFamily="34" charset="-128"/>
              </a:rPr>
              <a:t>Thông gió</a:t>
            </a:r>
          </a:p>
          <a:p>
            <a:pPr lvl="1"/>
            <a:r>
              <a:rPr lang="en-US" altLang="en-US" dirty="0">
                <a:ea typeface="ＭＳ Ｐゴシック" panose="020B0600070205080204" pitchFamily="34" charset="-128"/>
              </a:rPr>
              <a:t>Power</a:t>
            </a:r>
          </a:p>
          <a:p>
            <a:pPr lvl="1"/>
            <a:r>
              <a:rPr lang="vi" altLang="en-US" dirty="0" smtClean="0">
                <a:ea typeface="ＭＳ Ｐゴシック" panose="020B0600070205080204" pitchFamily="34" charset="-128"/>
              </a:rPr>
              <a:t>Bảo </a:t>
            </a:r>
            <a:r>
              <a:rPr lang="vi" altLang="en-US" dirty="0" smtClean="0">
                <a:ea typeface="ＭＳ Ｐゴシック" panose="020B0600070205080204" pitchFamily="34" charset="-128"/>
              </a:rPr>
              <a:t>vệ khỏi nhiễu điện từ</a:t>
            </a:r>
          </a:p>
          <a:p>
            <a:pPr lvl="1"/>
            <a:r>
              <a:rPr lang="vi" altLang="en-US" dirty="0" smtClean="0">
                <a:ea typeface="ＭＳ Ｐゴシック" panose="020B0600070205080204" pitchFamily="34" charset="-128"/>
              </a:rPr>
              <a:t>Cửa có thể khóa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vi" altLang="en-US" smtClean="0">
                <a:ea typeface="ＭＳ Ｐゴシック" panose="020B0600070205080204" pitchFamily="34" charset="-128"/>
              </a:rPr>
              <a:t>Các ràng buộc về kiến trúc</a:t>
            </a:r>
          </a:p>
        </p:txBody>
      </p:sp>
      <p:sp>
        <p:nvSpPr>
          <p:cNvPr id="24579" name="Rectangle 3"/>
          <p:cNvSpPr>
            <a:spLocks noGrp="1" noChangeArrowheads="1"/>
          </p:cNvSpPr>
          <p:nvPr>
            <p:ph idx="1"/>
          </p:nvPr>
        </p:nvSpPr>
        <p:spPr>
          <a:xfrm>
            <a:off x="914400" y="1905000"/>
            <a:ext cx="7772400" cy="4114800"/>
          </a:xfrm>
        </p:spPr>
        <p:txBody>
          <a:bodyPr/>
          <a:lstStyle/>
          <a:p>
            <a:r>
              <a:rPr lang="vi" altLang="en-US" smtClean="0">
                <a:ea typeface="ＭＳ Ｐゴシック" panose="020B0600070205080204" pitchFamily="34" charset="-128"/>
              </a:rPr>
              <a:t>Đảm bảo có không gian cho:</a:t>
            </a:r>
          </a:p>
          <a:p>
            <a:pPr lvl="1"/>
            <a:r>
              <a:rPr lang="vi" altLang="en-US" smtClean="0">
                <a:ea typeface="ＭＳ Ｐゴシック" panose="020B0600070205080204" pitchFamily="34" charset="-128"/>
              </a:rPr>
              <a:t>Ống luồn dây điện</a:t>
            </a:r>
          </a:p>
          <a:p>
            <a:pPr lvl="1"/>
            <a:r>
              <a:rPr lang="vi" altLang="en-US" smtClean="0">
                <a:ea typeface="ＭＳ Ｐゴシック" panose="020B0600070205080204" pitchFamily="34" charset="-128"/>
              </a:rPr>
              <a:t>Patch panel</a:t>
            </a:r>
          </a:p>
          <a:p>
            <a:pPr lvl="1"/>
            <a:r>
              <a:rPr lang="vi" altLang="en-US" smtClean="0">
                <a:ea typeface="ＭＳ Ｐゴシック" panose="020B0600070205080204" pitchFamily="34" charset="-128"/>
              </a:rPr>
              <a:t>Giá đỡ thiết bị</a:t>
            </a:r>
          </a:p>
          <a:p>
            <a:pPr lvl="1"/>
            <a:r>
              <a:rPr lang="vi" altLang="en-US" smtClean="0">
                <a:ea typeface="ＭＳ Ｐゴシック" panose="020B0600070205080204" pitchFamily="34" charset="-128"/>
              </a:rPr>
              <a:t>Khu vực làm việc của kỹ thuật viên lắp đặt và xử lý sự cố thiết bị</a:t>
            </a: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r>
              <a:rPr lang="vi" altLang="en-US" sz="4000" smtClean="0">
                <a:ea typeface="ＭＳ Ｐゴシック" panose="020B0600070205080204" pitchFamily="34" charset="-128"/>
              </a:rPr>
              <a:t>Sự cố đối với cài đặt không dây</a:t>
            </a:r>
          </a:p>
        </p:txBody>
      </p:sp>
      <p:sp>
        <p:nvSpPr>
          <p:cNvPr id="26627" name="Rectangle 3"/>
          <p:cNvSpPr>
            <a:spLocks noGrp="1" noChangeArrowheads="1"/>
          </p:cNvSpPr>
          <p:nvPr>
            <p:ph idx="1"/>
          </p:nvPr>
        </p:nvSpPr>
        <p:spPr>
          <a:xfrm>
            <a:off x="1219200" y="1295400"/>
            <a:ext cx="7772400" cy="4114800"/>
          </a:xfrm>
        </p:spPr>
        <p:txBody>
          <a:bodyPr/>
          <a:lstStyle/>
          <a:p>
            <a:r>
              <a:rPr lang="vi" altLang="en-US" smtClean="0">
                <a:ea typeface="ＭＳ Ｐゴシック" panose="020B0600070205080204" pitchFamily="34" charset="-128"/>
              </a:rPr>
              <a:t>Sự phản xạ</a:t>
            </a:r>
          </a:p>
          <a:p>
            <a:r>
              <a:rPr lang="vi" altLang="en-US" smtClean="0">
                <a:ea typeface="ＭＳ Ｐゴシック" panose="020B0600070205080204" pitchFamily="34" charset="-128"/>
              </a:rPr>
              <a:t>Sự hấp thụ</a:t>
            </a:r>
          </a:p>
          <a:p>
            <a:r>
              <a:rPr lang="vi" altLang="en-US" smtClean="0">
                <a:ea typeface="ＭＳ Ｐゴシック" panose="020B0600070205080204" pitchFamily="34" charset="-128"/>
              </a:rPr>
              <a:t>Khúc xạ</a:t>
            </a:r>
          </a:p>
          <a:p>
            <a:r>
              <a:rPr lang="vi" altLang="en-US" smtClean="0">
                <a:ea typeface="ＭＳ Ｐゴシック" panose="020B0600070205080204" pitchFamily="34" charset="-128"/>
              </a:rPr>
              <a:t>Nhiễu xạ</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76200"/>
            <a:ext cx="7772400" cy="1143000"/>
          </a:xfrm>
        </p:spPr>
        <p:txBody>
          <a:bodyPr/>
          <a:lstStyle/>
          <a:p>
            <a:r>
              <a:rPr lang="vi" altLang="en-US" sz="3200" smtClean="0">
                <a:ea typeface="ＭＳ Ｐゴシック" panose="020B0600070205080204" pitchFamily="34" charset="-128"/>
              </a:rPr>
              <a:t>Kiểm tra tình trạng </a:t>
            </a:r>
            <a:r>
              <a:rPr lang="vi" altLang="en-US" sz="3200" smtClean="0">
                <a:solidFill>
                  <a:srgbClr val="FF0000"/>
                </a:solidFill>
                <a:ea typeface="ＭＳ Ｐゴシック" panose="020B0600070205080204" pitchFamily="34" charset="-128"/>
              </a:rPr>
              <a:t>của </a:t>
            </a:r>
            <a:r>
              <a:rPr lang="vi" altLang="en-US" sz="3200" smtClean="0">
                <a:ea typeface="ＭＳ Ｐゴシック" panose="020B0600070205080204" pitchFamily="34" charset="-128"/>
              </a:rPr>
              <a:t>Internetwork hiện có</a:t>
            </a:r>
          </a:p>
        </p:txBody>
      </p:sp>
      <p:sp>
        <p:nvSpPr>
          <p:cNvPr id="28675" name="Rectangle 3"/>
          <p:cNvSpPr>
            <a:spLocks noGrp="1" noChangeArrowheads="1"/>
          </p:cNvSpPr>
          <p:nvPr>
            <p:ph idx="1"/>
          </p:nvPr>
        </p:nvSpPr>
        <p:spPr>
          <a:xfrm>
            <a:off x="1371600" y="1219200"/>
            <a:ext cx="7772400" cy="4114800"/>
          </a:xfrm>
        </p:spPr>
        <p:txBody>
          <a:bodyPr/>
          <a:lstStyle/>
          <a:p>
            <a:r>
              <a:rPr lang="vi" altLang="en-US" smtClean="0">
                <a:ea typeface="ＭＳ Ｐゴシック" panose="020B0600070205080204" pitchFamily="34" charset="-128"/>
              </a:rPr>
              <a:t>Màn biểu diễn</a:t>
            </a:r>
          </a:p>
          <a:p>
            <a:r>
              <a:rPr lang="vi" altLang="en-US" smtClean="0">
                <a:ea typeface="ＭＳ Ｐゴシック" panose="020B0600070205080204" pitchFamily="34" charset="-128"/>
              </a:rPr>
              <a:t>khả dụng</a:t>
            </a:r>
          </a:p>
          <a:p>
            <a:r>
              <a:rPr lang="vi" altLang="en-US" smtClean="0">
                <a:ea typeface="ＭＳ Ｐゴシック" panose="020B0600070205080204" pitchFamily="34" charset="-128"/>
              </a:rPr>
              <a:t>Sử dụng băng thông</a:t>
            </a:r>
          </a:p>
          <a:p>
            <a:r>
              <a:rPr lang="vi" altLang="en-US" smtClean="0">
                <a:ea typeface="ＭＳ Ｐゴシック" panose="020B0600070205080204" pitchFamily="34" charset="-128"/>
              </a:rPr>
              <a:t>Sự chính xác</a:t>
            </a:r>
          </a:p>
          <a:p>
            <a:r>
              <a:rPr lang="vi" altLang="en-US" smtClean="0">
                <a:ea typeface="ＭＳ Ｐゴシック" panose="020B0600070205080204" pitchFamily="34" charset="-128"/>
              </a:rPr>
              <a:t>Hiệu quả</a:t>
            </a:r>
          </a:p>
          <a:p>
            <a:r>
              <a:rPr lang="vi" altLang="en-US" smtClean="0">
                <a:ea typeface="ＭＳ Ｐゴシック" panose="020B0600070205080204" pitchFamily="34" charset="-128"/>
              </a:rPr>
              <a:t>Thời gian đáp ứng</a:t>
            </a:r>
          </a:p>
          <a:p>
            <a:r>
              <a:rPr lang="vi" altLang="en-US" smtClean="0">
                <a:ea typeface="ＭＳ Ｐゴシック" panose="020B0600070205080204" pitchFamily="34" charset="-128"/>
              </a:rPr>
              <a:t>Trạng thái của các bộ định tuyến, thiết bị chuyển mạch và tường lửa chính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vi" altLang="en-US" sz="3600" smtClean="0">
                <a:ea typeface="ＭＳ Ｐゴシック" panose="020B0600070205080204" pitchFamily="34" charset="-128"/>
              </a:rPr>
              <a:t>Kiểm tra trạng thái của các bộ định tuyến, công tắc và tường lửa chính</a:t>
            </a:r>
          </a:p>
        </p:txBody>
      </p:sp>
      <p:sp>
        <p:nvSpPr>
          <p:cNvPr id="30723" name="Rectangle 3"/>
          <p:cNvSpPr>
            <a:spLocks noGrp="1" noChangeArrowheads="1"/>
          </p:cNvSpPr>
          <p:nvPr>
            <p:ph idx="1"/>
          </p:nvPr>
        </p:nvSpPr>
        <p:spPr>
          <a:xfrm>
            <a:off x="1143000" y="1752600"/>
            <a:ext cx="7772400" cy="4114800"/>
          </a:xfrm>
        </p:spPr>
        <p:txBody>
          <a:bodyPr/>
          <a:lstStyle/>
          <a:p>
            <a:r>
              <a:rPr lang="vi" altLang="en-US" smtClean="0">
                <a:ea typeface="ＭＳ Ｐゴシック" panose="020B0600070205080204" pitchFamily="34" charset="-128"/>
              </a:rPr>
              <a:t>hiển thị bộ đệm</a:t>
            </a:r>
          </a:p>
          <a:p>
            <a:r>
              <a:rPr lang="vi" altLang="en-US" smtClean="0">
                <a:ea typeface="ＭＳ Ｐゴシック" panose="020B0600070205080204" pitchFamily="34" charset="-128"/>
              </a:rPr>
              <a:t>môi trường hiển thị</a:t>
            </a:r>
          </a:p>
          <a:p>
            <a:r>
              <a:rPr lang="vi" altLang="en-US" smtClean="0">
                <a:ea typeface="ＭＳ Ｐゴシック" panose="020B0600070205080204" pitchFamily="34" charset="-128"/>
              </a:rPr>
              <a:t>hiển thị giao diện</a:t>
            </a:r>
          </a:p>
          <a:p>
            <a:r>
              <a:rPr lang="vi" altLang="en-US" smtClean="0">
                <a:ea typeface="ＭＳ Ｐゴシック" panose="020B0600070205080204" pitchFamily="34" charset="-128"/>
              </a:rPr>
              <a:t>hiển thị bộ nhớ</a:t>
            </a:r>
          </a:p>
          <a:p>
            <a:r>
              <a:rPr lang="vi" altLang="en-US" smtClean="0">
                <a:ea typeface="ＭＳ Ｐゴシック" panose="020B0600070205080204" pitchFamily="34" charset="-128"/>
              </a:rPr>
              <a:t>hiển thị các quy trình</a:t>
            </a:r>
          </a:p>
          <a:p>
            <a:r>
              <a:rPr lang="vi" altLang="en-US" smtClean="0">
                <a:ea typeface="ＭＳ Ｐゴシック" panose="020B0600070205080204" pitchFamily="34" charset="-128"/>
              </a:rPr>
              <a:t>hiển thị cấu hình đang chạy</a:t>
            </a:r>
          </a:p>
          <a:p>
            <a:r>
              <a:rPr lang="vi" altLang="en-US" smtClean="0">
                <a:ea typeface="ＭＳ Ｐゴシック" panose="020B0600070205080204" pitchFamily="34" charset="-128"/>
              </a:rPr>
              <a:t>phiên bản hiển thị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vi" altLang="en-US" smtClean="0">
                <a:ea typeface="ＭＳ Ｐゴシック" panose="020B0600070205080204" pitchFamily="34" charset="-128"/>
              </a:rPr>
              <a:t>Công cụ</a:t>
            </a:r>
          </a:p>
        </p:txBody>
      </p:sp>
      <p:sp>
        <p:nvSpPr>
          <p:cNvPr id="32771" name="Rectangle 3"/>
          <p:cNvSpPr>
            <a:spLocks noGrp="1" noChangeArrowheads="1"/>
          </p:cNvSpPr>
          <p:nvPr>
            <p:ph idx="1"/>
          </p:nvPr>
        </p:nvSpPr>
        <p:spPr>
          <a:xfrm>
            <a:off x="838200" y="1600200"/>
            <a:ext cx="8458200" cy="4114800"/>
          </a:xfrm>
        </p:spPr>
        <p:txBody>
          <a:bodyPr/>
          <a:lstStyle/>
          <a:p>
            <a:r>
              <a:rPr lang="vi" altLang="en-US" smtClean="0">
                <a:ea typeface="ＭＳ Ｐゴシック" panose="020B0600070205080204" pitchFamily="34" charset="-128"/>
              </a:rPr>
              <a:t>Máy phân tích giao thức</a:t>
            </a:r>
          </a:p>
          <a:p>
            <a:r>
              <a:rPr lang="vi" altLang="en-US" smtClean="0">
                <a:ea typeface="ＭＳ Ｐゴシック" panose="020B0600070205080204" pitchFamily="34" charset="-128"/>
              </a:rPr>
              <a:t>Đồ thị lưu lượng đa bộ định tuyến (MRTG)</a:t>
            </a:r>
          </a:p>
          <a:p>
            <a:r>
              <a:rPr lang="vi" altLang="en-US" smtClean="0">
                <a:ea typeface="ＭＳ Ｐゴシック" panose="020B0600070205080204" pitchFamily="34" charset="-128"/>
              </a:rPr>
              <a:t>Đầu dò giám sát từ xa (RMON)</a:t>
            </a:r>
          </a:p>
          <a:p>
            <a:r>
              <a:rPr lang="vi" altLang="en-US" smtClean="0">
                <a:ea typeface="ＭＳ Ｐゴシック" panose="020B0600070205080204" pitchFamily="34" charset="-128"/>
              </a:rPr>
              <a:t>Giao thức Khám phá của Cisco (CDP)</a:t>
            </a:r>
          </a:p>
          <a:p>
            <a:r>
              <a:rPr lang="vi" altLang="en-US" smtClean="0">
                <a:ea typeface="ＭＳ Ｐゴシック" panose="020B0600070205080204" pitchFamily="34" charset="-128"/>
              </a:rPr>
              <a:t>Công nghệ Cisco IOS NetFlow</a:t>
            </a:r>
          </a:p>
          <a:p>
            <a:r>
              <a:rPr lang="vi" altLang="en-US" smtClean="0">
                <a:ea typeface="ＭＳ Ｐゴシック" panose="020B0600070205080204" pitchFamily="34" charset="-128"/>
              </a:rPr>
              <a:t>CiscoWorks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14F8A5-688E-4F92-9BD3-7BC32CBF1408}"/>
              </a:ext>
            </a:extLst>
          </p:cNvPr>
          <p:cNvPicPr>
            <a:picLocks noChangeAspect="1"/>
          </p:cNvPicPr>
          <p:nvPr/>
        </p:nvPicPr>
        <p:blipFill>
          <a:blip r:embed="rId3"/>
          <a:stretch>
            <a:fillRect/>
          </a:stretch>
        </p:blipFill>
        <p:spPr>
          <a:xfrm>
            <a:off x="0" y="1036541"/>
            <a:ext cx="9144000" cy="582145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vi" altLang="en-US" smtClean="0">
                <a:ea typeface="ＭＳ Ｐゴシック" panose="020B0600070205080204" pitchFamily="34" charset="-128"/>
              </a:rPr>
              <a:t>Tóm lược</a:t>
            </a:r>
          </a:p>
        </p:txBody>
      </p:sp>
      <p:sp>
        <p:nvSpPr>
          <p:cNvPr id="36867" name="Rectangle 3"/>
          <p:cNvSpPr>
            <a:spLocks noGrp="1" noChangeArrowheads="1"/>
          </p:cNvSpPr>
          <p:nvPr>
            <p:ph idx="1"/>
          </p:nvPr>
        </p:nvSpPr>
        <p:spPr>
          <a:xfrm>
            <a:off x="801688" y="1600200"/>
            <a:ext cx="7504112" cy="4191000"/>
          </a:xfrm>
        </p:spPr>
        <p:txBody>
          <a:bodyPr/>
          <a:lstStyle/>
          <a:p>
            <a:r>
              <a:rPr lang="vi" altLang="en-US" sz="2800" smtClean="0">
                <a:ea typeface="ＭＳ Ｐゴシック" panose="020B0600070205080204" pitchFamily="34" charset="-128"/>
              </a:rPr>
              <a:t>Đặc trưng hóa mạng internet hiện có trước khi thiết kế các cải tiến</a:t>
            </a:r>
          </a:p>
          <a:p>
            <a:r>
              <a:rPr lang="vi" altLang="en-US" sz="2800" smtClean="0">
                <a:ea typeface="ＭＳ Ｐゴシック" panose="020B0600070205080204" pitchFamily="34" charset="-128"/>
              </a:rPr>
              <a:t>Giúp bạn xác minh rằng các mục tiêu thiết kế của khách hàng là thực tế</a:t>
            </a:r>
          </a:p>
          <a:p>
            <a:r>
              <a:rPr lang="vi" altLang="en-US" sz="2800" smtClean="0">
                <a:ea typeface="ＭＳ Ｐゴシック" panose="020B0600070205080204" pitchFamily="34" charset="-128"/>
              </a:rPr>
              <a:t>Giúp bạn xác định vị trí thiết bị mới sẽ đi đến đâu</a:t>
            </a:r>
          </a:p>
          <a:p>
            <a:r>
              <a:rPr lang="vi" altLang="en-US" sz="2800" smtClean="0">
                <a:ea typeface="ＭＳ Ｐゴシック" panose="020B0600070205080204" pitchFamily="34" charset="-128"/>
              </a:rPr>
              <a:t>Giúp bạn tự bảo vệ mình nếu mạng mới gặp sự cố do các sự cố chưa được giải quyết trong mạng cũ</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vi" altLang="en-US" smtClean="0">
                <a:ea typeface="ＭＳ Ｐゴシック" panose="020B0600070205080204" pitchFamily="34" charset="-128"/>
              </a:rPr>
              <a:t>Câu hỏi đánh giá</a:t>
            </a:r>
          </a:p>
        </p:txBody>
      </p:sp>
      <p:sp>
        <p:nvSpPr>
          <p:cNvPr id="38915" name="Rectangle 3"/>
          <p:cNvSpPr>
            <a:spLocks noGrp="1" noChangeArrowheads="1"/>
          </p:cNvSpPr>
          <p:nvPr>
            <p:ph idx="1"/>
          </p:nvPr>
        </p:nvSpPr>
        <p:spPr>
          <a:xfrm>
            <a:off x="838200" y="1371600"/>
            <a:ext cx="7772400" cy="4191000"/>
          </a:xfrm>
        </p:spPr>
        <p:txBody>
          <a:bodyPr/>
          <a:lstStyle/>
          <a:p>
            <a:r>
              <a:rPr lang="vi" altLang="en-US" sz="2400" dirty="0" smtClean="0">
                <a:ea typeface="ＭＳ Ｐゴシック" panose="020B0600070205080204" pitchFamily="34" charset="-128"/>
              </a:rPr>
              <a:t>Những yếu tố nào sẽ giúp bạn quyết định xem kết nối internet hiện tại có đủ tốt để hỗ trợ những cải tiến mới hay không?</a:t>
            </a:r>
          </a:p>
          <a:p>
            <a:r>
              <a:rPr lang="vi" altLang="en-US" sz="2400" dirty="0" smtClean="0">
                <a:ea typeface="ＭＳ Ｐゴシック" panose="020B0600070205080204" pitchFamily="34" charset="-128"/>
              </a:rPr>
              <a:t>Khi xem xét hành vi giao thức, sự khác biệt giữa mức sử dụng mạng tương đối và mức sử dụng mạng tuyệt đối là gì?</a:t>
            </a:r>
          </a:p>
          <a:p>
            <a:r>
              <a:rPr lang="vi" altLang="en-US" sz="2400" dirty="0" smtClean="0">
                <a:ea typeface="ＭＳ Ｐゴシック" panose="020B0600070205080204" pitchFamily="34" charset="-128"/>
              </a:rPr>
              <a:t>Tại sao bạn nên mô tả cấu trúc logic của một mạng internet chứ không chỉ cấu trúc vật lý?</a:t>
            </a:r>
          </a:p>
          <a:p>
            <a:r>
              <a:rPr lang="vi" altLang="en-US" sz="2400" dirty="0" smtClean="0">
                <a:ea typeface="ＭＳ Ｐゴシック" panose="020B0600070205080204" pitchFamily="34" charset="-128"/>
              </a:rPr>
              <a:t>Bạn nên xem xét các yếu tố kiến trúc và môi trường nào để lắp đặt không dây mới?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4400">
                <a:solidFill>
                  <a:srgbClr val="000000"/>
                </a:solidFill>
              </a:rPr>
              <a:t>Hỏi &amp; Đáp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914400"/>
            <a:ext cx="7848600" cy="4495800"/>
          </a:xfrm>
        </p:spPr>
        <p:txBody>
          <a:bodyPr/>
          <a:lstStyle/>
          <a:p>
            <a:r>
              <a:rPr lang="vi" altLang="en-US" sz="4800" b="1" smtClean="0">
                <a:ea typeface="ＭＳ Ｐゴシック" panose="020B0600070205080204" pitchFamily="34" charset="-128"/>
              </a:rPr>
              <a:t> </a:t>
            </a:r>
            <a:r>
              <a:rPr lang="en-US" altLang="en-US" sz="4800" b="1" smtClean="0">
                <a:ea typeface="ＭＳ Ｐゴシック" panose="020B0600070205080204" pitchFamily="34" charset="-128"/>
              </a:rPr>
              <a:t/>
            </a:r>
            <a:br>
              <a:rPr lang="en-US" altLang="en-US" sz="4800" b="1" smtClean="0">
                <a:ea typeface="ＭＳ Ｐゴシック" panose="020B0600070205080204" pitchFamily="34" charset="-128"/>
              </a:rPr>
            </a:br>
            <a:r>
              <a:rPr lang="vi" altLang="en-US" sz="4000" smtClean="0">
                <a:ea typeface="ＭＳ Ｐゴシック" panose="020B0600070205080204" pitchFamily="34" charset="-128"/>
              </a:rPr>
              <a:t>Chương ba</a:t>
            </a: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vi" altLang="en-US" sz="4000" smtClean="0">
                <a:ea typeface="ＭＳ Ｐゴシック" panose="020B0600070205080204" pitchFamily="34" charset="-128"/>
              </a:rPr>
              <a:t> </a:t>
            </a: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vi" altLang="en-US" sz="2400" smtClean="0">
                <a:ea typeface="ＭＳ Ｐゴシック" panose="020B0600070205080204" pitchFamily="34" charset="-128"/>
              </a:rPr>
              <a:t>Đặc trưng cho Internetwork hiện có</a:t>
            </a:r>
            <a:r>
              <a:rPr lang="en-US" altLang="en-US" sz="2400" smtClean="0">
                <a:ea typeface="ＭＳ Ｐゴシック" panose="020B0600070205080204" pitchFamily="34" charset="-128"/>
              </a:rPr>
              <a:t/>
            </a:r>
            <a:br>
              <a:rPr lang="en-US" altLang="en-US" sz="2400" smtClean="0">
                <a:ea typeface="ＭＳ Ｐゴシック" panose="020B0600070205080204" pitchFamily="34" charset="-128"/>
              </a:rPr>
            </a:br>
            <a:endParaRPr lang="en-US" altLang="en-US" sz="2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420688"/>
            <a:ext cx="7772400" cy="1143000"/>
          </a:xfrm>
        </p:spPr>
        <p:txBody>
          <a:bodyPr/>
          <a:lstStyle/>
          <a:p>
            <a:r>
              <a:rPr lang="vi" altLang="en-US" sz="3600" smtClean="0">
                <a:ea typeface="ＭＳ Ｐゴシック" panose="020B0600070205080204" pitchFamily="34" charset="-128"/>
              </a:rPr>
              <a:t>Điểm bắt đầu là gì?</a:t>
            </a:r>
          </a:p>
        </p:txBody>
      </p:sp>
      <p:sp>
        <p:nvSpPr>
          <p:cNvPr id="8195" name="Rectangle 3"/>
          <p:cNvSpPr>
            <a:spLocks noGrp="1" noChangeArrowheads="1"/>
          </p:cNvSpPr>
          <p:nvPr>
            <p:ph idx="1"/>
          </p:nvPr>
        </p:nvSpPr>
        <p:spPr>
          <a:xfrm>
            <a:off x="685800" y="1371600"/>
            <a:ext cx="7772400" cy="4114800"/>
          </a:xfrm>
        </p:spPr>
        <p:txBody>
          <a:bodyPr/>
          <a:lstStyle/>
          <a:p>
            <a:r>
              <a:rPr lang="vi" altLang="en-US" smtClean="0">
                <a:ea typeface="ＭＳ Ｐゴシック" panose="020B0600070205080204" pitchFamily="34" charset="-128"/>
              </a:rPr>
              <a:t>Theo Abraham Lincoln:</a:t>
            </a:r>
          </a:p>
          <a:p>
            <a:pPr lvl="1"/>
            <a:r>
              <a:rPr lang="vi" altLang="en-US" smtClean="0">
                <a:ea typeface="ＭＳ Ｐゴシック" panose="020B0600070205080204" pitchFamily="34" charset="-128"/>
              </a:rPr>
              <a:t>“Nếu trước tiên chúng ta có thể biết chúng ta đang ở đâu và chúng ta đang có xu hướng như thế nào, chúng ta có thể đánh giá tốt hơn những gì cần làm và làm như thế nào.”</a:t>
            </a:r>
          </a:p>
          <a:p>
            <a:endParaRPr lang="en-US" altLang="en-US" smtClean="0">
              <a:ea typeface="ＭＳ Ｐゴシック" panose="020B0600070205080204" pitchFamily="34" charset="-128"/>
            </a:endParaRPr>
          </a:p>
        </p:txBody>
      </p:sp>
      <p:pic>
        <p:nvPicPr>
          <p:cNvPr id="8196" name="Picture 4" descr="lincol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733800"/>
            <a:ext cx="2438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 altLang="en-US" smtClean="0">
                <a:solidFill>
                  <a:srgbClr val="FF0000"/>
                </a:solidFill>
                <a:ea typeface="ＭＳ Ｐゴシック" panose="020B0600070205080204" pitchFamily="34" charset="-128"/>
              </a:rPr>
              <a:t>Chúng ta ở đâu?</a:t>
            </a:r>
          </a:p>
        </p:txBody>
      </p:sp>
      <p:sp>
        <p:nvSpPr>
          <p:cNvPr id="10243" name="Rectangle 3"/>
          <p:cNvSpPr>
            <a:spLocks noGrp="1" noChangeArrowheads="1"/>
          </p:cNvSpPr>
          <p:nvPr>
            <p:ph idx="1"/>
          </p:nvPr>
        </p:nvSpPr>
        <p:spPr>
          <a:xfrm>
            <a:off x="685800" y="1371600"/>
            <a:ext cx="7772400" cy="4114800"/>
          </a:xfrm>
        </p:spPr>
        <p:txBody>
          <a:bodyPr/>
          <a:lstStyle/>
          <a:p>
            <a:r>
              <a:rPr lang="vi" altLang="en-US" smtClean="0">
                <a:ea typeface="ＭＳ Ｐゴシック" panose="020B0600070205080204" pitchFamily="34" charset="-128"/>
              </a:rPr>
              <a:t>Đặc trưng hóa mạng internet hiện có về:</a:t>
            </a:r>
          </a:p>
          <a:p>
            <a:pPr lvl="1"/>
            <a:r>
              <a:rPr lang="vi" altLang="en-US" smtClean="0">
                <a:ea typeface="ＭＳ Ｐゴシック" panose="020B0600070205080204" pitchFamily="34" charset="-128"/>
              </a:rPr>
              <a:t>Cơ sở hạ tầng của nó</a:t>
            </a:r>
          </a:p>
          <a:p>
            <a:pPr lvl="2"/>
            <a:r>
              <a:rPr lang="vi" altLang="en-US" smtClean="0">
                <a:ea typeface="ＭＳ Ｐゴシック" panose="020B0600070205080204" pitchFamily="34" charset="-128"/>
              </a:rPr>
              <a:t>Cấu trúc lôgic (mô đun, phân cấp, cấu trúc liên kết)</a:t>
            </a:r>
          </a:p>
          <a:p>
            <a:pPr lvl="2"/>
            <a:r>
              <a:rPr lang="vi" altLang="en-US" smtClean="0">
                <a:ea typeface="ＭＳ Ｐゴシック" panose="020B0600070205080204" pitchFamily="34" charset="-128"/>
              </a:rPr>
              <a:t>Cấu trúc vật lý</a:t>
            </a:r>
          </a:p>
          <a:p>
            <a:pPr lvl="1"/>
            <a:r>
              <a:rPr lang="vi" altLang="en-US" smtClean="0">
                <a:ea typeface="ＭＳ Ｐゴシック" panose="020B0600070205080204" pitchFamily="34" charset="-128"/>
              </a:rPr>
              <a:t>Địa chỉ và đặt tên</a:t>
            </a:r>
          </a:p>
          <a:p>
            <a:pPr lvl="1"/>
            <a:r>
              <a:rPr lang="vi" altLang="en-US" smtClean="0">
                <a:ea typeface="ＭＳ Ｐゴシック" panose="020B0600070205080204" pitchFamily="34" charset="-128"/>
              </a:rPr>
              <a:t>Hệ thống dây điện và phương tiện</a:t>
            </a:r>
          </a:p>
          <a:p>
            <a:pPr lvl="1"/>
            <a:r>
              <a:rPr lang="vi" altLang="en-US" smtClean="0">
                <a:ea typeface="ＭＳ Ｐゴシック" panose="020B0600070205080204" pitchFamily="34" charset="-128"/>
              </a:rPr>
              <a:t>Những hạn chế về kiến trúc và môi trường</a:t>
            </a:r>
          </a:p>
          <a:p>
            <a:pPr lvl="1"/>
            <a:r>
              <a:rPr lang="vi" altLang="en-US" smtClean="0">
                <a:ea typeface="ＭＳ Ｐゴシック" panose="020B0600070205080204" pitchFamily="34" charset="-128"/>
              </a:rPr>
              <a:t>Sức khỏe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4538" y="-26988"/>
            <a:ext cx="7772401" cy="1143001"/>
          </a:xfrm>
        </p:spPr>
        <p:txBody>
          <a:bodyPr/>
          <a:lstStyle/>
          <a:p>
            <a:r>
              <a:rPr lang="vi" altLang="en-US" sz="3600" smtClean="0">
                <a:solidFill>
                  <a:srgbClr val="FF0000"/>
                </a:solidFill>
                <a:ea typeface="ＭＳ Ｐゴシック" panose="020B0600070205080204" pitchFamily="34" charset="-128"/>
              </a:rPr>
              <a:t>Nhận bản đồ mạng</a:t>
            </a:r>
          </a:p>
        </p:txBody>
      </p:sp>
      <p:sp>
        <p:nvSpPr>
          <p:cNvPr id="12291" name="Oval 3"/>
          <p:cNvSpPr>
            <a:spLocks noChangeArrowheads="1"/>
          </p:cNvSpPr>
          <p:nvPr/>
        </p:nvSpPr>
        <p:spPr bwMode="auto">
          <a:xfrm>
            <a:off x="3429000" y="2667000"/>
            <a:ext cx="2455863" cy="1939925"/>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401412" name="Freeform 4"/>
          <p:cNvSpPr>
            <a:spLocks/>
          </p:cNvSpPr>
          <p:nvPr/>
        </p:nvSpPr>
        <p:spPr bwMode="auto">
          <a:xfrm>
            <a:off x="5473700" y="6030913"/>
            <a:ext cx="1679575" cy="80962"/>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3" name="Line 5"/>
          <p:cNvSpPr>
            <a:spLocks noChangeShapeType="1"/>
          </p:cNvSpPr>
          <p:nvPr/>
        </p:nvSpPr>
        <p:spPr bwMode="auto">
          <a:xfrm rot="10800000" flipV="1">
            <a:off x="5538788" y="5191125"/>
            <a:ext cx="58102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4" name="Line 6"/>
          <p:cNvSpPr>
            <a:spLocks noChangeShapeType="1"/>
          </p:cNvSpPr>
          <p:nvPr/>
        </p:nvSpPr>
        <p:spPr bwMode="auto">
          <a:xfrm rot="-5400000">
            <a:off x="4731544" y="5223669"/>
            <a:ext cx="1614488"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5" name="Freeform 7"/>
          <p:cNvSpPr>
            <a:spLocks/>
          </p:cNvSpPr>
          <p:nvPr/>
        </p:nvSpPr>
        <p:spPr bwMode="auto">
          <a:xfrm rot="-978760">
            <a:off x="4503738" y="2347913"/>
            <a:ext cx="2392362" cy="195262"/>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6" name="Line 8"/>
          <p:cNvSpPr>
            <a:spLocks noChangeShapeType="1"/>
          </p:cNvSpPr>
          <p:nvPr/>
        </p:nvSpPr>
        <p:spPr bwMode="auto">
          <a:xfrm rot="-10800000">
            <a:off x="2565400" y="3575050"/>
            <a:ext cx="153987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7" name="Freeform 9"/>
          <p:cNvSpPr>
            <a:spLocks/>
          </p:cNvSpPr>
          <p:nvPr/>
        </p:nvSpPr>
        <p:spPr bwMode="auto">
          <a:xfrm rot="378946">
            <a:off x="1727200" y="2476500"/>
            <a:ext cx="2714625" cy="65088"/>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8" name="Line 10"/>
          <p:cNvSpPr>
            <a:spLocks noChangeShapeType="1"/>
          </p:cNvSpPr>
          <p:nvPr/>
        </p:nvSpPr>
        <p:spPr bwMode="auto">
          <a:xfrm rot="5400000" flipH="1">
            <a:off x="957263" y="1633537"/>
            <a:ext cx="660400" cy="7461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9" name="Line 11"/>
          <p:cNvSpPr>
            <a:spLocks noChangeShapeType="1"/>
          </p:cNvSpPr>
          <p:nvPr/>
        </p:nvSpPr>
        <p:spPr bwMode="auto">
          <a:xfrm rot="-5400000">
            <a:off x="4181475" y="3122613"/>
            <a:ext cx="90487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0" name="Line 12"/>
          <p:cNvSpPr>
            <a:spLocks noChangeShapeType="1"/>
          </p:cNvSpPr>
          <p:nvPr/>
        </p:nvSpPr>
        <p:spPr bwMode="auto">
          <a:xfrm>
            <a:off x="7218363" y="3252788"/>
            <a:ext cx="0" cy="1679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1" name="Line 13"/>
          <p:cNvSpPr>
            <a:spLocks noChangeShapeType="1"/>
          </p:cNvSpPr>
          <p:nvPr/>
        </p:nvSpPr>
        <p:spPr bwMode="auto">
          <a:xfrm flipV="1">
            <a:off x="5795963" y="3317875"/>
            <a:ext cx="1035050"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2" name="Line 14"/>
          <p:cNvSpPr>
            <a:spLocks noChangeShapeType="1"/>
          </p:cNvSpPr>
          <p:nvPr/>
        </p:nvSpPr>
        <p:spPr bwMode="auto">
          <a:xfrm flipV="1">
            <a:off x="4695825" y="3317875"/>
            <a:ext cx="1165225" cy="3524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3" name="Line 15"/>
          <p:cNvSpPr>
            <a:spLocks noChangeShapeType="1"/>
          </p:cNvSpPr>
          <p:nvPr/>
        </p:nvSpPr>
        <p:spPr bwMode="auto">
          <a:xfrm>
            <a:off x="4630738" y="3540125"/>
            <a:ext cx="908050" cy="10048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4" name="Line 16"/>
          <p:cNvSpPr>
            <a:spLocks noChangeShapeType="1"/>
          </p:cNvSpPr>
          <p:nvPr/>
        </p:nvSpPr>
        <p:spPr bwMode="auto">
          <a:xfrm flipV="1">
            <a:off x="2303463" y="5634038"/>
            <a:ext cx="257175" cy="28733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5" name="Freeform 17"/>
          <p:cNvSpPr>
            <a:spLocks/>
          </p:cNvSpPr>
          <p:nvPr/>
        </p:nvSpPr>
        <p:spPr bwMode="auto">
          <a:xfrm rot="-2540130">
            <a:off x="2592388" y="4832350"/>
            <a:ext cx="1541462" cy="115888"/>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26" name="Line 18"/>
          <p:cNvSpPr>
            <a:spLocks noChangeShapeType="1"/>
          </p:cNvSpPr>
          <p:nvPr/>
        </p:nvSpPr>
        <p:spPr bwMode="auto">
          <a:xfrm flipV="1">
            <a:off x="3857625" y="3770313"/>
            <a:ext cx="560388" cy="5810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2307" name="Rectangle 19"/>
          <p:cNvSpPr>
            <a:spLocks noChangeArrowheads="1"/>
          </p:cNvSpPr>
          <p:nvPr/>
        </p:nvSpPr>
        <p:spPr bwMode="auto">
          <a:xfrm>
            <a:off x="3733800" y="2895600"/>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400" b="1">
                <a:solidFill>
                  <a:srgbClr val="000000"/>
                </a:solidFill>
                <a:latin typeface="Arial" panose="020B0604020202020204" pitchFamily="34" charset="0"/>
              </a:rPr>
              <a:t>mạng Ethernet tốc độ cao</a:t>
            </a:r>
            <a:endParaRPr lang="en-US" altLang="en-US" sz="1600" b="1"/>
          </a:p>
        </p:txBody>
      </p:sp>
      <p:sp>
        <p:nvSpPr>
          <p:cNvPr id="12308" name="Oval 20"/>
          <p:cNvSpPr>
            <a:spLocks noChangeArrowheads="1"/>
          </p:cNvSpPr>
          <p:nvPr/>
        </p:nvSpPr>
        <p:spPr bwMode="auto">
          <a:xfrm>
            <a:off x="1270000" y="548005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09" name="Rectangle 21"/>
          <p:cNvSpPr>
            <a:spLocks noChangeArrowheads="1"/>
          </p:cNvSpPr>
          <p:nvPr/>
        </p:nvSpPr>
        <p:spPr bwMode="auto">
          <a:xfrm>
            <a:off x="1433513" y="5715000"/>
            <a:ext cx="635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100" b="1">
                <a:solidFill>
                  <a:srgbClr val="000000"/>
                </a:solidFill>
                <a:latin typeface="Arial" panose="020B0604020202020204" pitchFamily="34" charset="0"/>
              </a:rPr>
              <a:t>Eugene</a:t>
            </a:r>
          </a:p>
          <a:p>
            <a:pPr algn="ctr">
              <a:spcBef>
                <a:spcPct val="0"/>
              </a:spcBef>
              <a:buFontTx/>
              <a:buNone/>
            </a:pPr>
            <a:r>
              <a:rPr lang="vi" altLang="en-US" sz="1100" b="1">
                <a:solidFill>
                  <a:srgbClr val="000000"/>
                </a:solidFill>
                <a:latin typeface="Arial" panose="020B0604020202020204" pitchFamily="34" charset="0"/>
              </a:rPr>
              <a:t>Ethernet</a:t>
            </a:r>
          </a:p>
          <a:p>
            <a:pPr algn="ctr">
              <a:spcBef>
                <a:spcPct val="0"/>
              </a:spcBef>
              <a:buFontTx/>
              <a:buNone/>
            </a:pPr>
            <a:r>
              <a:rPr lang="vi" altLang="en-US" sz="1100" b="1">
                <a:solidFill>
                  <a:srgbClr val="000000"/>
                </a:solidFill>
                <a:latin typeface="Arial" panose="020B0604020202020204" pitchFamily="34" charset="0"/>
              </a:rPr>
              <a:t>20 người dùng</a:t>
            </a:r>
          </a:p>
        </p:txBody>
      </p:sp>
      <p:sp>
        <p:nvSpPr>
          <p:cNvPr id="12310" name="Oval 22"/>
          <p:cNvSpPr>
            <a:spLocks noChangeArrowheads="1"/>
          </p:cNvSpPr>
          <p:nvPr/>
        </p:nvSpPr>
        <p:spPr bwMode="auto">
          <a:xfrm>
            <a:off x="6700838" y="2800350"/>
            <a:ext cx="1055687"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11" name="Rectangle 23"/>
          <p:cNvSpPr>
            <a:spLocks noChangeArrowheads="1"/>
          </p:cNvSpPr>
          <p:nvPr/>
        </p:nvSpPr>
        <p:spPr bwMode="auto">
          <a:xfrm>
            <a:off x="5603875" y="5449888"/>
            <a:ext cx="11049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a:solidFill>
                  <a:srgbClr val="000000"/>
                </a:solidFill>
                <a:latin typeface="Arial" panose="020B0604020202020204" pitchFamily="34" charset="0"/>
              </a:rPr>
              <a:t>Máy chủ Web / FTP</a:t>
            </a:r>
            <a:endParaRPr lang="en-US" altLang="en-US" sz="1600" b="1"/>
          </a:p>
        </p:txBody>
      </p:sp>
      <p:sp>
        <p:nvSpPr>
          <p:cNvPr id="12312" name="Rectangle 24"/>
          <p:cNvSpPr>
            <a:spLocks noChangeArrowheads="1"/>
          </p:cNvSpPr>
          <p:nvPr/>
        </p:nvSpPr>
        <p:spPr bwMode="auto">
          <a:xfrm>
            <a:off x="6791325" y="2895600"/>
            <a:ext cx="904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100" b="1">
                <a:solidFill>
                  <a:srgbClr val="000000"/>
                </a:solidFill>
                <a:latin typeface="Arial" panose="020B0604020202020204" pitchFamily="34" charset="0"/>
              </a:rPr>
              <a:t>Grants Pass</a:t>
            </a:r>
          </a:p>
          <a:p>
            <a:pPr algn="ctr">
              <a:spcBef>
                <a:spcPct val="0"/>
              </a:spcBef>
              <a:buFontTx/>
              <a:buNone/>
            </a:pPr>
            <a:r>
              <a:rPr lang="vi" altLang="en-US" sz="1100" b="1">
                <a:solidFill>
                  <a:srgbClr val="000000"/>
                </a:solidFill>
                <a:latin typeface="Arial" panose="020B0604020202020204" pitchFamily="34" charset="0"/>
              </a:rPr>
              <a:t>HQ</a:t>
            </a:r>
          </a:p>
          <a:p>
            <a:pPr algn="ctr">
              <a:spcBef>
                <a:spcPct val="0"/>
              </a:spcBef>
              <a:buFontTx/>
              <a:buNone/>
            </a:pPr>
            <a:r>
              <a:rPr lang="vi" altLang="en-US" sz="1100" b="1">
                <a:solidFill>
                  <a:srgbClr val="000000"/>
                </a:solidFill>
                <a:latin typeface="Arial" panose="020B0604020202020204" pitchFamily="34" charset="0"/>
              </a:rPr>
              <a:t>mạng Ethernet tốc độ cao</a:t>
            </a:r>
            <a:endParaRPr lang="en-US" altLang="en-US" sz="1100" b="1"/>
          </a:p>
        </p:txBody>
      </p:sp>
      <p:sp>
        <p:nvSpPr>
          <p:cNvPr id="12313" name="Rectangle 25"/>
          <p:cNvSpPr>
            <a:spLocks noChangeArrowheads="1"/>
          </p:cNvSpPr>
          <p:nvPr/>
        </p:nvSpPr>
        <p:spPr bwMode="auto">
          <a:xfrm>
            <a:off x="7221538" y="3963988"/>
            <a:ext cx="10953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vi" altLang="en-US" sz="1200">
                <a:latin typeface="Arial" panose="020B0604020202020204" pitchFamily="34" charset="0"/>
              </a:rPr>
              <a:t>FEP </a:t>
            </a:r>
            <a:r>
              <a:rPr lang="en-US" altLang="en-US" sz="1200">
                <a:latin typeface="Arial" panose="020B0604020202020204" pitchFamily="34" charset="0"/>
              </a:rPr>
              <a:t/>
            </a:r>
            <a:br>
              <a:rPr lang="en-US" altLang="en-US" sz="1200">
                <a:latin typeface="Arial" panose="020B0604020202020204" pitchFamily="34" charset="0"/>
              </a:rPr>
            </a:br>
            <a:r>
              <a:rPr lang="vi" altLang="en-US" sz="1200">
                <a:latin typeface="Arial" panose="020B0604020202020204" pitchFamily="34" charset="0"/>
              </a:rPr>
              <a:t>(Bộ xử lý giao diện người dùng)</a:t>
            </a:r>
            <a:endParaRPr lang="en-US" altLang="en-US" sz="1200" b="1">
              <a:latin typeface="Arial" panose="020B0604020202020204" pitchFamily="34" charset="0"/>
            </a:endParaRPr>
          </a:p>
        </p:txBody>
      </p:sp>
      <p:pic>
        <p:nvPicPr>
          <p:cNvPr id="12314"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0" y="4092575"/>
            <a:ext cx="4556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15"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88" y="467518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16" name="Rectangle 28"/>
          <p:cNvSpPr>
            <a:spLocks noChangeArrowheads="1"/>
          </p:cNvSpPr>
          <p:nvPr/>
        </p:nvSpPr>
        <p:spPr bwMode="auto">
          <a:xfrm>
            <a:off x="7286625" y="4675188"/>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vi" altLang="en-US" sz="1200">
                <a:latin typeface="Arial" panose="020B0604020202020204" pitchFamily="34" charset="0"/>
              </a:rPr>
              <a:t>Máy tính lớn </a:t>
            </a:r>
            <a:endParaRPr lang="en-US" altLang="en-US" sz="1200" b="1">
              <a:latin typeface="Arial" panose="020B0604020202020204" pitchFamily="34" charset="0"/>
            </a:endParaRPr>
          </a:p>
        </p:txBody>
      </p:sp>
      <p:sp>
        <p:nvSpPr>
          <p:cNvPr id="12317" name="Rectangle 29"/>
          <p:cNvSpPr>
            <a:spLocks noChangeArrowheads="1"/>
          </p:cNvSpPr>
          <p:nvPr/>
        </p:nvSpPr>
        <p:spPr bwMode="auto">
          <a:xfrm>
            <a:off x="3521075" y="4997450"/>
            <a:ext cx="177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b="1">
                <a:solidFill>
                  <a:srgbClr val="000000"/>
                </a:solidFill>
                <a:latin typeface="Arial" panose="020B0604020202020204" pitchFamily="34" charset="0"/>
              </a:rPr>
              <a:t>T1</a:t>
            </a:r>
            <a:endParaRPr lang="en-US" altLang="en-US" sz="1800"/>
          </a:p>
        </p:txBody>
      </p:sp>
      <p:pic>
        <p:nvPicPr>
          <p:cNvPr id="12318"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825" y="2413000"/>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19"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675" y="2089150"/>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20" name="Oval 32"/>
          <p:cNvSpPr>
            <a:spLocks noChangeArrowheads="1"/>
          </p:cNvSpPr>
          <p:nvPr/>
        </p:nvSpPr>
        <p:spPr bwMode="auto">
          <a:xfrm>
            <a:off x="685800" y="99060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1" name="Rectangle 33"/>
          <p:cNvSpPr>
            <a:spLocks noChangeArrowheads="1"/>
          </p:cNvSpPr>
          <p:nvPr/>
        </p:nvSpPr>
        <p:spPr bwMode="auto">
          <a:xfrm>
            <a:off x="785813" y="1249363"/>
            <a:ext cx="927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100" b="1">
                <a:solidFill>
                  <a:srgbClr val="000000"/>
                </a:solidFill>
                <a:latin typeface="Arial" panose="020B0604020202020204" pitchFamily="34" charset="0"/>
              </a:rPr>
              <a:t>Medford</a:t>
            </a:r>
          </a:p>
          <a:p>
            <a:pPr algn="ctr">
              <a:spcBef>
                <a:spcPct val="0"/>
              </a:spcBef>
              <a:buFontTx/>
              <a:buNone/>
            </a:pPr>
            <a:r>
              <a:rPr lang="vi" altLang="en-US" sz="1100" b="1">
                <a:solidFill>
                  <a:srgbClr val="000000"/>
                </a:solidFill>
                <a:latin typeface="Arial" panose="020B0604020202020204" pitchFamily="34" charset="0"/>
              </a:rPr>
              <a:t>Ethernet nhanh</a:t>
            </a:r>
          </a:p>
          <a:p>
            <a:pPr algn="ctr">
              <a:spcBef>
                <a:spcPct val="0"/>
              </a:spcBef>
              <a:buFontTx/>
              <a:buNone/>
            </a:pPr>
            <a:r>
              <a:rPr lang="vi" altLang="en-US" sz="1100" b="1">
                <a:solidFill>
                  <a:srgbClr val="000000"/>
                </a:solidFill>
                <a:latin typeface="Arial" panose="020B0604020202020204" pitchFamily="34" charset="0"/>
              </a:rPr>
              <a:t>50 người dùng</a:t>
            </a:r>
            <a:endParaRPr lang="en-US" altLang="en-US" sz="1600" b="1"/>
          </a:p>
        </p:txBody>
      </p:sp>
      <p:sp>
        <p:nvSpPr>
          <p:cNvPr id="401442" name="Line 34"/>
          <p:cNvSpPr>
            <a:spLocks noChangeShapeType="1"/>
          </p:cNvSpPr>
          <p:nvPr/>
        </p:nvSpPr>
        <p:spPr bwMode="auto">
          <a:xfrm rot="-5400000">
            <a:off x="6895306" y="1753394"/>
            <a:ext cx="649288" cy="6477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2323" name="Picture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2089150"/>
            <a:ext cx="701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24" name="Oval 36"/>
          <p:cNvSpPr>
            <a:spLocks noChangeArrowheads="1"/>
          </p:cNvSpPr>
          <p:nvPr/>
        </p:nvSpPr>
        <p:spPr bwMode="auto">
          <a:xfrm>
            <a:off x="7391400" y="99060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5" name="Rectangle 37"/>
          <p:cNvSpPr>
            <a:spLocks noChangeArrowheads="1"/>
          </p:cNvSpPr>
          <p:nvPr/>
        </p:nvSpPr>
        <p:spPr bwMode="auto">
          <a:xfrm>
            <a:off x="7450138" y="1249363"/>
            <a:ext cx="927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100" b="1">
                <a:solidFill>
                  <a:srgbClr val="000000"/>
                </a:solidFill>
                <a:latin typeface="Arial" panose="020B0604020202020204" pitchFamily="34" charset="0"/>
              </a:rPr>
              <a:t>Roseburg</a:t>
            </a:r>
          </a:p>
          <a:p>
            <a:pPr algn="ctr">
              <a:spcBef>
                <a:spcPct val="0"/>
              </a:spcBef>
              <a:buFontTx/>
              <a:buNone/>
            </a:pPr>
            <a:r>
              <a:rPr lang="vi" altLang="en-US" sz="1100" b="1">
                <a:solidFill>
                  <a:srgbClr val="000000"/>
                </a:solidFill>
                <a:latin typeface="Arial" panose="020B0604020202020204" pitchFamily="34" charset="0"/>
              </a:rPr>
              <a:t>Ethernet nhanh</a:t>
            </a:r>
          </a:p>
          <a:p>
            <a:pPr algn="ctr">
              <a:spcBef>
                <a:spcPct val="0"/>
              </a:spcBef>
              <a:buFontTx/>
              <a:buNone/>
            </a:pPr>
            <a:r>
              <a:rPr lang="vi" altLang="en-US" sz="1100" b="1">
                <a:solidFill>
                  <a:srgbClr val="000000"/>
                </a:solidFill>
                <a:latin typeface="Arial" panose="020B0604020202020204" pitchFamily="34" charset="0"/>
              </a:rPr>
              <a:t>30 người dùng</a:t>
            </a:r>
            <a:endParaRPr lang="en-US" altLang="en-US" sz="1100" b="1"/>
          </a:p>
        </p:txBody>
      </p:sp>
      <p:sp>
        <p:nvSpPr>
          <p:cNvPr id="12326" name="Rectangle 38"/>
          <p:cNvSpPr>
            <a:spLocks noChangeArrowheads="1"/>
          </p:cNvSpPr>
          <p:nvPr/>
        </p:nvSpPr>
        <p:spPr bwMode="auto">
          <a:xfrm>
            <a:off x="2771775" y="1752600"/>
            <a:ext cx="1016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a:solidFill>
                  <a:srgbClr val="000000"/>
                </a:solidFill>
                <a:latin typeface="Arial" panose="020B0604020202020204" pitchFamily="34" charset="0"/>
              </a:rPr>
              <a:t>Chuyển tiếp khung hình</a:t>
            </a:r>
          </a:p>
          <a:p>
            <a:pPr algn="ctr">
              <a:spcBef>
                <a:spcPct val="0"/>
              </a:spcBef>
              <a:buFontTx/>
              <a:buNone/>
            </a:pPr>
            <a:r>
              <a:rPr lang="vi" altLang="en-US" sz="1200">
                <a:solidFill>
                  <a:srgbClr val="000000"/>
                </a:solidFill>
                <a:latin typeface="Arial" panose="020B0604020202020204" pitchFamily="34" charset="0"/>
              </a:rPr>
              <a:t>CIR = 56 Kb / giây</a:t>
            </a:r>
          </a:p>
          <a:p>
            <a:pPr algn="ctr">
              <a:spcBef>
                <a:spcPct val="0"/>
              </a:spcBef>
              <a:buFontTx/>
              <a:buNone/>
            </a:pPr>
            <a:r>
              <a:rPr lang="vi" altLang="en-US" sz="1200">
                <a:solidFill>
                  <a:srgbClr val="000000"/>
                </a:solidFill>
                <a:latin typeface="Arial" panose="020B0604020202020204" pitchFamily="34" charset="0"/>
              </a:rPr>
              <a:t>DLCI = 5</a:t>
            </a:r>
            <a:endParaRPr lang="en-US" altLang="en-US" sz="1800"/>
          </a:p>
        </p:txBody>
      </p:sp>
      <p:sp>
        <p:nvSpPr>
          <p:cNvPr id="12327" name="Rectangle 39"/>
          <p:cNvSpPr>
            <a:spLocks noChangeArrowheads="1"/>
          </p:cNvSpPr>
          <p:nvPr/>
        </p:nvSpPr>
        <p:spPr bwMode="auto">
          <a:xfrm>
            <a:off x="4924425" y="1752600"/>
            <a:ext cx="1016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a:solidFill>
                  <a:srgbClr val="000000"/>
                </a:solidFill>
                <a:latin typeface="Arial" panose="020B0604020202020204" pitchFamily="34" charset="0"/>
              </a:rPr>
              <a:t>Chuyển tiếp khung hình</a:t>
            </a:r>
          </a:p>
          <a:p>
            <a:pPr algn="ctr">
              <a:spcBef>
                <a:spcPct val="0"/>
              </a:spcBef>
              <a:buFontTx/>
              <a:buNone/>
            </a:pPr>
            <a:r>
              <a:rPr lang="vi" altLang="en-US" sz="1200">
                <a:solidFill>
                  <a:srgbClr val="000000"/>
                </a:solidFill>
                <a:latin typeface="Arial" panose="020B0604020202020204" pitchFamily="34" charset="0"/>
              </a:rPr>
              <a:t>CIR = 56 Kb / giây</a:t>
            </a:r>
          </a:p>
          <a:p>
            <a:pPr algn="ctr">
              <a:spcBef>
                <a:spcPct val="0"/>
              </a:spcBef>
              <a:buFontTx/>
              <a:buNone/>
            </a:pPr>
            <a:r>
              <a:rPr lang="vi" altLang="en-US" sz="1200">
                <a:solidFill>
                  <a:srgbClr val="000000"/>
                </a:solidFill>
                <a:latin typeface="Arial" panose="020B0604020202020204" pitchFamily="34" charset="0"/>
              </a:rPr>
              <a:t>DLCI = 4</a:t>
            </a:r>
            <a:endParaRPr lang="en-US" altLang="en-US" sz="1800"/>
          </a:p>
        </p:txBody>
      </p:sp>
      <p:sp>
        <p:nvSpPr>
          <p:cNvPr id="12328" name="Oval 40"/>
          <p:cNvSpPr>
            <a:spLocks noChangeArrowheads="1"/>
          </p:cNvSpPr>
          <p:nvPr/>
        </p:nvSpPr>
        <p:spPr bwMode="auto">
          <a:xfrm>
            <a:off x="1530350" y="3122613"/>
            <a:ext cx="1163638" cy="1038225"/>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9" name="Rectangle 41"/>
          <p:cNvSpPr>
            <a:spLocks noChangeArrowheads="1"/>
          </p:cNvSpPr>
          <p:nvPr/>
        </p:nvSpPr>
        <p:spPr bwMode="auto">
          <a:xfrm>
            <a:off x="1546225" y="3289300"/>
            <a:ext cx="1111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100" b="1">
                <a:solidFill>
                  <a:srgbClr val="000000"/>
                </a:solidFill>
                <a:latin typeface="Arial" panose="020B0604020202020204" pitchFamily="34" charset="0"/>
              </a:rPr>
              <a:t>Grants Pass</a:t>
            </a:r>
          </a:p>
          <a:p>
            <a:pPr algn="ctr">
              <a:spcBef>
                <a:spcPct val="0"/>
              </a:spcBef>
              <a:buFontTx/>
              <a:buNone/>
            </a:pPr>
            <a:r>
              <a:rPr lang="vi" altLang="en-US" sz="1100" b="1">
                <a:solidFill>
                  <a:srgbClr val="000000"/>
                </a:solidFill>
                <a:latin typeface="Arial" panose="020B0604020202020204" pitchFamily="34" charset="0"/>
              </a:rPr>
              <a:t>HQ</a:t>
            </a:r>
          </a:p>
          <a:p>
            <a:pPr algn="ctr">
              <a:spcBef>
                <a:spcPct val="0"/>
              </a:spcBef>
              <a:buFontTx/>
              <a:buNone/>
            </a:pPr>
            <a:r>
              <a:rPr lang="vi" altLang="en-US" sz="1100" b="1">
                <a:solidFill>
                  <a:srgbClr val="000000"/>
                </a:solidFill>
                <a:latin typeface="Arial" panose="020B0604020202020204" pitchFamily="34" charset="0"/>
              </a:rPr>
              <a:t>Ethernet nhanh</a:t>
            </a:r>
          </a:p>
          <a:p>
            <a:pPr algn="ctr">
              <a:spcBef>
                <a:spcPct val="0"/>
              </a:spcBef>
              <a:buFontTx/>
              <a:buNone/>
            </a:pPr>
            <a:r>
              <a:rPr lang="vi" altLang="en-US" sz="1100" b="1">
                <a:solidFill>
                  <a:srgbClr val="000000"/>
                </a:solidFill>
                <a:latin typeface="Arial" panose="020B0604020202020204" pitchFamily="34" charset="0"/>
              </a:rPr>
              <a:t>75 người dùng</a:t>
            </a:r>
          </a:p>
        </p:txBody>
      </p:sp>
      <p:pic>
        <p:nvPicPr>
          <p:cNvPr id="12330" name="Picture 4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88" y="4351338"/>
            <a:ext cx="7000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1" name="Picture 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997450"/>
            <a:ext cx="461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2" name="Picture 4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7338" y="5514975"/>
            <a:ext cx="1420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3" name="Picture 4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88" y="5902325"/>
            <a:ext cx="7000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34" name="Rectangle 46"/>
          <p:cNvSpPr>
            <a:spLocks noChangeArrowheads="1"/>
          </p:cNvSpPr>
          <p:nvPr/>
        </p:nvSpPr>
        <p:spPr bwMode="auto">
          <a:xfrm>
            <a:off x="7024688" y="5837238"/>
            <a:ext cx="823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vi" altLang="en-US" sz="1200" b="1">
                <a:latin typeface="Arial" panose="020B0604020202020204" pitchFamily="34" charset="0"/>
              </a:rPr>
              <a:t>Internet</a:t>
            </a:r>
          </a:p>
          <a:p>
            <a:pPr algn="r">
              <a:spcBef>
                <a:spcPct val="50000"/>
              </a:spcBef>
              <a:buFontTx/>
              <a:buNone/>
            </a:pPr>
            <a:endParaRPr lang="en-US" altLang="en-US" sz="1200" b="1">
              <a:latin typeface="Arial" panose="020B0604020202020204" pitchFamily="34" charset="0"/>
            </a:endParaRPr>
          </a:p>
        </p:txBody>
      </p:sp>
      <p:sp>
        <p:nvSpPr>
          <p:cNvPr id="12335" name="Rectangle 47"/>
          <p:cNvSpPr>
            <a:spLocks noChangeArrowheads="1"/>
          </p:cNvSpPr>
          <p:nvPr/>
        </p:nvSpPr>
        <p:spPr bwMode="auto">
          <a:xfrm>
            <a:off x="6186488" y="5837238"/>
            <a:ext cx="177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b="1">
                <a:solidFill>
                  <a:srgbClr val="000000"/>
                </a:solidFill>
                <a:latin typeface="Arial" panose="020B0604020202020204" pitchFamily="34" charset="0"/>
              </a:rPr>
              <a:t>T1</a:t>
            </a:r>
            <a:endParaRPr lang="en-US" altLang="en-US" sz="1600" b="1"/>
          </a:p>
        </p:txBody>
      </p:sp>
      <p:pic>
        <p:nvPicPr>
          <p:cNvPr id="12336" name="Picture 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750" y="3446463"/>
            <a:ext cx="776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7" name="Picture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2288" y="3187700"/>
            <a:ext cx="7762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8" name="Picture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3381375"/>
            <a:ext cx="13573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9" name="Picture 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775" y="4157663"/>
            <a:ext cx="701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40" name="Picture 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5" y="5256213"/>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7772400" cy="1143000"/>
          </a:xfrm>
        </p:spPr>
        <p:txBody>
          <a:bodyPr/>
          <a:lstStyle/>
          <a:p>
            <a:pPr>
              <a:defRPr/>
            </a:pPr>
            <a:r>
              <a:rPr lang="vi" sz="3200" dirty="0" smtClean="0"/>
              <a:t>Đặc điểm </a:t>
            </a:r>
            <a:r>
              <a:rPr lang="vi" sz="3200" dirty="0" smtClean="0">
                <a:solidFill>
                  <a:srgbClr val="FF0000"/>
                </a:solidFill>
              </a:rPr>
              <a:t>hóa địa chỉ </a:t>
            </a:r>
            <a:r>
              <a:rPr lang="vi" sz="3200" dirty="0" smtClean="0"/>
              <a:t>và </a:t>
            </a:r>
            <a:r>
              <a:rPr lang="vi" sz="3200" dirty="0" smtClean="0">
                <a:solidFill>
                  <a:schemeClr val="accent6">
                    <a:lumMod val="75000"/>
                  </a:schemeClr>
                </a:solidFill>
              </a:rPr>
              <a:t>đặt tên</a:t>
            </a:r>
          </a:p>
        </p:txBody>
      </p:sp>
      <p:sp>
        <p:nvSpPr>
          <p:cNvPr id="14339" name="Rectangle 3"/>
          <p:cNvSpPr>
            <a:spLocks noGrp="1" noChangeArrowheads="1"/>
          </p:cNvSpPr>
          <p:nvPr>
            <p:ph idx="1"/>
          </p:nvPr>
        </p:nvSpPr>
        <p:spPr>
          <a:xfrm>
            <a:off x="914400" y="1295400"/>
            <a:ext cx="7772400" cy="4114800"/>
          </a:xfrm>
        </p:spPr>
        <p:txBody>
          <a:bodyPr/>
          <a:lstStyle/>
          <a:p>
            <a:r>
              <a:rPr lang="vi" altLang="en-US" smtClean="0">
                <a:ea typeface="ＭＳ Ｐゴシック" panose="020B0600070205080204" pitchFamily="34" charset="-128"/>
              </a:rPr>
              <a:t>Định địa chỉ IP cho các thiết bị chính, mạng khách hàng, mạng máy chủ, v.v.</a:t>
            </a:r>
          </a:p>
          <a:p>
            <a:r>
              <a:rPr lang="vi" altLang="en-US" smtClean="0">
                <a:ea typeface="ＭＳ Ｐゴシック" panose="020B0600070205080204" pitchFamily="34" charset="-128"/>
              </a:rPr>
              <a:t>Bất kỳ giải quyết vấn đề kỳ quặc nào, chẳng hạn như mạng con không liên tục?</a:t>
            </a:r>
          </a:p>
          <a:p>
            <a:r>
              <a:rPr lang="vi" altLang="en-US" smtClean="0">
                <a:ea typeface="ＭＳ Ｐゴシック" panose="020B0600070205080204" pitchFamily="34" charset="-128"/>
              </a:rPr>
              <a:t>Bất kỳ chiến lược để giải quyết và đặt tên?</a:t>
            </a:r>
          </a:p>
          <a:p>
            <a:pPr lvl="1"/>
            <a:r>
              <a:rPr lang="vi" altLang="en-US" smtClean="0">
                <a:ea typeface="ＭＳ Ｐゴシック" panose="020B0600070205080204" pitchFamily="34" charset="-128"/>
              </a:rPr>
              <a:t>Ví dụ: các trang web có thể được đặt tên bằng mã sân bay</a:t>
            </a:r>
          </a:p>
          <a:p>
            <a:pPr lvl="2"/>
            <a:r>
              <a:rPr lang="vi" altLang="en-US" smtClean="0">
                <a:ea typeface="ＭＳ Ｐゴシック" panose="020B0600070205080204" pitchFamily="34" charset="-128"/>
              </a:rPr>
              <a:t>San Francisco = SFO, Oakland = OAK</a:t>
            </a: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55563" y="0"/>
            <a:ext cx="7772400" cy="1143000"/>
          </a:xfrm>
        </p:spPr>
        <p:txBody>
          <a:bodyPr/>
          <a:lstStyle/>
          <a:p>
            <a:r>
              <a:rPr lang="vi" altLang="en-US" smtClean="0">
                <a:ea typeface="ＭＳ Ｐゴシック" panose="020B0600070205080204" pitchFamily="34" charset="-128"/>
              </a:rPr>
              <a:t>Mạng con không rõ ràng</a:t>
            </a:r>
          </a:p>
        </p:txBody>
      </p:sp>
      <p:grpSp>
        <p:nvGrpSpPr>
          <p:cNvPr id="16387" name="Group 1028"/>
          <p:cNvGrpSpPr>
            <a:grpSpLocks/>
          </p:cNvGrpSpPr>
          <p:nvPr/>
        </p:nvGrpSpPr>
        <p:grpSpPr bwMode="auto">
          <a:xfrm>
            <a:off x="1760538" y="1752600"/>
            <a:ext cx="5670550" cy="1598613"/>
            <a:chOff x="688" y="717"/>
            <a:chExt cx="3572" cy="1007"/>
          </a:xfrm>
        </p:grpSpPr>
        <p:sp>
          <p:nvSpPr>
            <p:cNvPr id="16414" name="Oval 1029"/>
            <p:cNvSpPr>
              <a:spLocks noChangeArrowheads="1"/>
            </p:cNvSpPr>
            <p:nvPr/>
          </p:nvSpPr>
          <p:spPr bwMode="auto">
            <a:xfrm>
              <a:off x="1908" y="717"/>
              <a:ext cx="1556" cy="41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5" name="Oval 1030"/>
            <p:cNvSpPr>
              <a:spLocks noChangeArrowheads="1"/>
            </p:cNvSpPr>
            <p:nvPr/>
          </p:nvSpPr>
          <p:spPr bwMode="auto">
            <a:xfrm>
              <a:off x="1052" y="826"/>
              <a:ext cx="1192" cy="41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6" name="Oval 1031"/>
            <p:cNvSpPr>
              <a:spLocks noChangeArrowheads="1"/>
            </p:cNvSpPr>
            <p:nvPr/>
          </p:nvSpPr>
          <p:spPr bwMode="auto">
            <a:xfrm>
              <a:off x="688" y="1077"/>
              <a:ext cx="805" cy="34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7" name="Oval 1032"/>
            <p:cNvSpPr>
              <a:spLocks noChangeArrowheads="1"/>
            </p:cNvSpPr>
            <p:nvPr/>
          </p:nvSpPr>
          <p:spPr bwMode="auto">
            <a:xfrm>
              <a:off x="931" y="1227"/>
              <a:ext cx="1210" cy="3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8" name="Oval 1033"/>
            <p:cNvSpPr>
              <a:spLocks noChangeArrowheads="1"/>
            </p:cNvSpPr>
            <p:nvPr/>
          </p:nvSpPr>
          <p:spPr bwMode="auto">
            <a:xfrm>
              <a:off x="1787" y="1287"/>
              <a:ext cx="1807" cy="43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9" name="Oval 1034"/>
            <p:cNvSpPr>
              <a:spLocks noChangeArrowheads="1"/>
            </p:cNvSpPr>
            <p:nvPr/>
          </p:nvSpPr>
          <p:spPr bwMode="auto">
            <a:xfrm>
              <a:off x="2936" y="838"/>
              <a:ext cx="1160" cy="3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0" name="Oval 1035"/>
            <p:cNvSpPr>
              <a:spLocks noChangeArrowheads="1"/>
            </p:cNvSpPr>
            <p:nvPr/>
          </p:nvSpPr>
          <p:spPr bwMode="auto">
            <a:xfrm>
              <a:off x="3109" y="1049"/>
              <a:ext cx="1151" cy="3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1" name="Oval 1036"/>
            <p:cNvSpPr>
              <a:spLocks noChangeArrowheads="1"/>
            </p:cNvSpPr>
            <p:nvPr/>
          </p:nvSpPr>
          <p:spPr bwMode="auto">
            <a:xfrm>
              <a:off x="3006" y="1118"/>
              <a:ext cx="1142" cy="53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2" name="Oval 1037"/>
            <p:cNvSpPr>
              <a:spLocks noChangeArrowheads="1"/>
            </p:cNvSpPr>
            <p:nvPr/>
          </p:nvSpPr>
          <p:spPr bwMode="auto">
            <a:xfrm>
              <a:off x="1337" y="956"/>
              <a:ext cx="2317" cy="53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grpSp>
        <p:nvGrpSpPr>
          <p:cNvPr id="16388" name="Group 1038"/>
          <p:cNvGrpSpPr>
            <a:grpSpLocks/>
          </p:cNvGrpSpPr>
          <p:nvPr/>
        </p:nvGrpSpPr>
        <p:grpSpPr bwMode="auto">
          <a:xfrm>
            <a:off x="1752600" y="1752600"/>
            <a:ext cx="5686425" cy="1611313"/>
            <a:chOff x="688" y="713"/>
            <a:chExt cx="3582" cy="1015"/>
          </a:xfrm>
        </p:grpSpPr>
        <p:sp>
          <p:nvSpPr>
            <p:cNvPr id="16398" name="Arc 1039"/>
            <p:cNvSpPr>
              <a:spLocks/>
            </p:cNvSpPr>
            <p:nvPr/>
          </p:nvSpPr>
          <p:spPr bwMode="auto">
            <a:xfrm>
              <a:off x="1947" y="713"/>
              <a:ext cx="1483" cy="211"/>
            </a:xfrm>
            <a:custGeom>
              <a:avLst/>
              <a:gdLst>
                <a:gd name="T0" fmla="*/ 0 w 40716"/>
                <a:gd name="T1" fmla="*/ 0 h 21600"/>
                <a:gd name="T2" fmla="*/ 0 w 40716"/>
                <a:gd name="T3" fmla="*/ 0 h 21600"/>
                <a:gd name="T4" fmla="*/ 0 w 40716"/>
                <a:gd name="T5" fmla="*/ 0 h 21600"/>
                <a:gd name="T6" fmla="*/ 0 60000 65536"/>
                <a:gd name="T7" fmla="*/ 0 60000 65536"/>
                <a:gd name="T8" fmla="*/ 0 60000 65536"/>
                <a:gd name="T9" fmla="*/ 0 w 40716"/>
                <a:gd name="T10" fmla="*/ 0 h 21600"/>
                <a:gd name="T11" fmla="*/ 40716 w 40716"/>
                <a:gd name="T12" fmla="*/ 21600 h 21600"/>
              </a:gdLst>
              <a:ahLst/>
              <a:cxnLst>
                <a:cxn ang="T6">
                  <a:pos x="T0" y="T1"/>
                </a:cxn>
                <a:cxn ang="T7">
                  <a:pos x="T2" y="T3"/>
                </a:cxn>
                <a:cxn ang="T8">
                  <a:pos x="T4" y="T5"/>
                </a:cxn>
              </a:cxnLst>
              <a:rect l="T9" t="T10" r="T11" b="T12"/>
              <a:pathLst>
                <a:path w="40716" h="21600" fill="none" extrusionOk="0">
                  <a:moveTo>
                    <a:pt x="-1" y="14929"/>
                  </a:moveTo>
                  <a:cubicBezTo>
                    <a:pt x="2889" y="6027"/>
                    <a:pt x="11184" y="-1"/>
                    <a:pt x="20544" y="-1"/>
                  </a:cubicBezTo>
                  <a:cubicBezTo>
                    <a:pt x="29493" y="-1"/>
                    <a:pt x="37516" y="5519"/>
                    <a:pt x="40716" y="13877"/>
                  </a:cubicBezTo>
                </a:path>
                <a:path w="40716" h="21600" stroke="0" extrusionOk="0">
                  <a:moveTo>
                    <a:pt x="-1" y="14929"/>
                  </a:moveTo>
                  <a:cubicBezTo>
                    <a:pt x="2889" y="6027"/>
                    <a:pt x="11184" y="-1"/>
                    <a:pt x="20544" y="-1"/>
                  </a:cubicBezTo>
                  <a:cubicBezTo>
                    <a:pt x="29493" y="-1"/>
                    <a:pt x="37516" y="5519"/>
                    <a:pt x="40716" y="13877"/>
                  </a:cubicBezTo>
                  <a:lnTo>
                    <a:pt x="20544" y="21600"/>
                  </a:lnTo>
                  <a:lnTo>
                    <a:pt x="-1" y="1492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399" name="Arc 1040"/>
            <p:cNvSpPr>
              <a:spLocks/>
            </p:cNvSpPr>
            <p:nvPr/>
          </p:nvSpPr>
          <p:spPr bwMode="auto">
            <a:xfrm>
              <a:off x="1957" y="721"/>
              <a:ext cx="1463" cy="203"/>
            </a:xfrm>
            <a:custGeom>
              <a:avLst/>
              <a:gdLst>
                <a:gd name="T0" fmla="*/ 0 w 40584"/>
                <a:gd name="T1" fmla="*/ 0 h 21600"/>
                <a:gd name="T2" fmla="*/ 0 w 40584"/>
                <a:gd name="T3" fmla="*/ 0 h 21600"/>
                <a:gd name="T4" fmla="*/ 0 w 40584"/>
                <a:gd name="T5" fmla="*/ 0 h 21600"/>
                <a:gd name="T6" fmla="*/ 0 60000 65536"/>
                <a:gd name="T7" fmla="*/ 0 60000 65536"/>
                <a:gd name="T8" fmla="*/ 0 60000 65536"/>
                <a:gd name="T9" fmla="*/ 0 w 40584"/>
                <a:gd name="T10" fmla="*/ 0 h 21600"/>
                <a:gd name="T11" fmla="*/ 40584 w 40584"/>
                <a:gd name="T12" fmla="*/ 21600 h 21600"/>
              </a:gdLst>
              <a:ahLst/>
              <a:cxnLst>
                <a:cxn ang="T6">
                  <a:pos x="T0" y="T1"/>
                </a:cxn>
                <a:cxn ang="T7">
                  <a:pos x="T2" y="T3"/>
                </a:cxn>
                <a:cxn ang="T8">
                  <a:pos x="T4" y="T5"/>
                </a:cxn>
              </a:cxnLst>
              <a:rect l="T9" t="T10" r="T11" b="T12"/>
              <a:pathLst>
                <a:path w="40584" h="21600" fill="none" extrusionOk="0">
                  <a:moveTo>
                    <a:pt x="-1" y="14755"/>
                  </a:moveTo>
                  <a:cubicBezTo>
                    <a:pt x="2944" y="5942"/>
                    <a:pt x="11194" y="-1"/>
                    <a:pt x="20487" y="-1"/>
                  </a:cubicBezTo>
                  <a:cubicBezTo>
                    <a:pt x="29360" y="-1"/>
                    <a:pt x="37332" y="5427"/>
                    <a:pt x="40584" y="13683"/>
                  </a:cubicBezTo>
                </a:path>
                <a:path w="40584" h="21600" stroke="0" extrusionOk="0">
                  <a:moveTo>
                    <a:pt x="-1" y="14755"/>
                  </a:moveTo>
                  <a:cubicBezTo>
                    <a:pt x="2944" y="5942"/>
                    <a:pt x="11194" y="-1"/>
                    <a:pt x="20487" y="-1"/>
                  </a:cubicBezTo>
                  <a:cubicBezTo>
                    <a:pt x="29360" y="-1"/>
                    <a:pt x="37332" y="5427"/>
                    <a:pt x="40584" y="13683"/>
                  </a:cubicBezTo>
                  <a:lnTo>
                    <a:pt x="20487" y="21600"/>
                  </a:lnTo>
                  <a:lnTo>
                    <a:pt x="-1" y="14755"/>
                  </a:lnTo>
                  <a:close/>
                </a:path>
              </a:pathLst>
            </a:custGeom>
            <a:solidFill>
              <a:srgbClr val="E7EDED"/>
            </a:solidFill>
            <a:ln w="26988">
              <a:solidFill>
                <a:srgbClr val="6C8F93"/>
              </a:solidFill>
              <a:round/>
              <a:headEnd/>
              <a:tailEnd/>
            </a:ln>
          </p:spPr>
          <p:txBody>
            <a:bodyPr/>
            <a:lstStyle/>
            <a:p>
              <a:endParaRPr lang="en-GB"/>
            </a:p>
          </p:txBody>
        </p:sp>
        <p:sp>
          <p:nvSpPr>
            <p:cNvPr id="16400" name="Arc 1041"/>
            <p:cNvSpPr>
              <a:spLocks/>
            </p:cNvSpPr>
            <p:nvPr/>
          </p:nvSpPr>
          <p:spPr bwMode="auto">
            <a:xfrm>
              <a:off x="1052" y="822"/>
              <a:ext cx="918" cy="254"/>
            </a:xfrm>
            <a:custGeom>
              <a:avLst/>
              <a:gdLst>
                <a:gd name="T0" fmla="*/ 0 w 33038"/>
                <a:gd name="T1" fmla="*/ 0 h 26018"/>
                <a:gd name="T2" fmla="*/ 0 w 33038"/>
                <a:gd name="T3" fmla="*/ 0 h 26018"/>
                <a:gd name="T4" fmla="*/ 0 w 33038"/>
                <a:gd name="T5" fmla="*/ 0 h 26018"/>
                <a:gd name="T6" fmla="*/ 0 60000 65536"/>
                <a:gd name="T7" fmla="*/ 0 60000 65536"/>
                <a:gd name="T8" fmla="*/ 0 60000 65536"/>
                <a:gd name="T9" fmla="*/ 0 w 33038"/>
                <a:gd name="T10" fmla="*/ 0 h 26018"/>
                <a:gd name="T11" fmla="*/ 33038 w 33038"/>
                <a:gd name="T12" fmla="*/ 26018 h 26018"/>
              </a:gdLst>
              <a:ahLst/>
              <a:cxnLst>
                <a:cxn ang="T6">
                  <a:pos x="T0" y="T1"/>
                </a:cxn>
                <a:cxn ang="T7">
                  <a:pos x="T2" y="T3"/>
                </a:cxn>
                <a:cxn ang="T8">
                  <a:pos x="T4" y="T5"/>
                </a:cxn>
              </a:cxnLst>
              <a:rect l="T9" t="T10" r="T11" b="T12"/>
              <a:pathLst>
                <a:path w="33038" h="26018" fill="none" extrusionOk="0">
                  <a:moveTo>
                    <a:pt x="456" y="26018"/>
                  </a:moveTo>
                  <a:cubicBezTo>
                    <a:pt x="153" y="24564"/>
                    <a:pt x="0" y="23084"/>
                    <a:pt x="0" y="21600"/>
                  </a:cubicBezTo>
                  <a:cubicBezTo>
                    <a:pt x="0" y="9670"/>
                    <a:pt x="9670" y="0"/>
                    <a:pt x="21600" y="0"/>
                  </a:cubicBezTo>
                  <a:cubicBezTo>
                    <a:pt x="25644" y="0"/>
                    <a:pt x="29607" y="1135"/>
                    <a:pt x="33037" y="3277"/>
                  </a:cubicBezTo>
                </a:path>
                <a:path w="33038" h="26018" stroke="0" extrusionOk="0">
                  <a:moveTo>
                    <a:pt x="456" y="26018"/>
                  </a:moveTo>
                  <a:cubicBezTo>
                    <a:pt x="153" y="24564"/>
                    <a:pt x="0" y="23084"/>
                    <a:pt x="0" y="21600"/>
                  </a:cubicBezTo>
                  <a:cubicBezTo>
                    <a:pt x="0" y="9670"/>
                    <a:pt x="9670" y="0"/>
                    <a:pt x="21600" y="0"/>
                  </a:cubicBezTo>
                  <a:cubicBezTo>
                    <a:pt x="25644" y="0"/>
                    <a:pt x="29607" y="1135"/>
                    <a:pt x="33037" y="3277"/>
                  </a:cubicBezTo>
                  <a:lnTo>
                    <a:pt x="21600" y="21600"/>
                  </a:lnTo>
                  <a:lnTo>
                    <a:pt x="456" y="2601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1" name="Arc 1042"/>
            <p:cNvSpPr>
              <a:spLocks/>
            </p:cNvSpPr>
            <p:nvPr/>
          </p:nvSpPr>
          <p:spPr bwMode="auto">
            <a:xfrm>
              <a:off x="1060" y="830"/>
              <a:ext cx="901" cy="245"/>
            </a:xfrm>
            <a:custGeom>
              <a:avLst/>
              <a:gdLst>
                <a:gd name="T0" fmla="*/ 0 w 32830"/>
                <a:gd name="T1" fmla="*/ 0 h 26127"/>
                <a:gd name="T2" fmla="*/ 0 w 32830"/>
                <a:gd name="T3" fmla="*/ 0 h 26127"/>
                <a:gd name="T4" fmla="*/ 0 w 32830"/>
                <a:gd name="T5" fmla="*/ 0 h 26127"/>
                <a:gd name="T6" fmla="*/ 0 60000 65536"/>
                <a:gd name="T7" fmla="*/ 0 60000 65536"/>
                <a:gd name="T8" fmla="*/ 0 60000 65536"/>
                <a:gd name="T9" fmla="*/ 0 w 32830"/>
                <a:gd name="T10" fmla="*/ 0 h 26127"/>
                <a:gd name="T11" fmla="*/ 32830 w 32830"/>
                <a:gd name="T12" fmla="*/ 26127 h 26127"/>
              </a:gdLst>
              <a:ahLst/>
              <a:cxnLst>
                <a:cxn ang="T6">
                  <a:pos x="T0" y="T1"/>
                </a:cxn>
                <a:cxn ang="T7">
                  <a:pos x="T2" y="T3"/>
                </a:cxn>
                <a:cxn ang="T8">
                  <a:pos x="T4" y="T5"/>
                </a:cxn>
              </a:cxnLst>
              <a:rect l="T9" t="T10" r="T11" b="T12"/>
              <a:pathLst>
                <a:path w="32830" h="26127" fill="none" extrusionOk="0">
                  <a:moveTo>
                    <a:pt x="479" y="26127"/>
                  </a:moveTo>
                  <a:cubicBezTo>
                    <a:pt x="160" y="24639"/>
                    <a:pt x="0" y="23121"/>
                    <a:pt x="0" y="21600"/>
                  </a:cubicBezTo>
                  <a:cubicBezTo>
                    <a:pt x="0" y="9670"/>
                    <a:pt x="9670" y="0"/>
                    <a:pt x="21600" y="0"/>
                  </a:cubicBezTo>
                  <a:cubicBezTo>
                    <a:pt x="25561" y="0"/>
                    <a:pt x="29446" y="1089"/>
                    <a:pt x="32830" y="3148"/>
                  </a:cubicBezTo>
                </a:path>
                <a:path w="32830" h="26127" stroke="0" extrusionOk="0">
                  <a:moveTo>
                    <a:pt x="479" y="26127"/>
                  </a:moveTo>
                  <a:cubicBezTo>
                    <a:pt x="160" y="24639"/>
                    <a:pt x="0" y="23121"/>
                    <a:pt x="0" y="21600"/>
                  </a:cubicBezTo>
                  <a:cubicBezTo>
                    <a:pt x="0" y="9670"/>
                    <a:pt x="9670" y="0"/>
                    <a:pt x="21600" y="0"/>
                  </a:cubicBezTo>
                  <a:cubicBezTo>
                    <a:pt x="25561" y="0"/>
                    <a:pt x="29446" y="1089"/>
                    <a:pt x="32830" y="3148"/>
                  </a:cubicBezTo>
                  <a:lnTo>
                    <a:pt x="21600" y="21600"/>
                  </a:lnTo>
                  <a:lnTo>
                    <a:pt x="479" y="26127"/>
                  </a:lnTo>
                  <a:close/>
                </a:path>
              </a:pathLst>
            </a:custGeom>
            <a:solidFill>
              <a:srgbClr val="E7EDED"/>
            </a:solidFill>
            <a:ln w="26988">
              <a:solidFill>
                <a:srgbClr val="6C8F93"/>
              </a:solidFill>
              <a:round/>
              <a:headEnd/>
              <a:tailEnd/>
            </a:ln>
          </p:spPr>
          <p:txBody>
            <a:bodyPr/>
            <a:lstStyle/>
            <a:p>
              <a:endParaRPr lang="en-GB"/>
            </a:p>
          </p:txBody>
        </p:sp>
        <p:sp>
          <p:nvSpPr>
            <p:cNvPr id="16402" name="Arc 1043"/>
            <p:cNvSpPr>
              <a:spLocks/>
            </p:cNvSpPr>
            <p:nvPr/>
          </p:nvSpPr>
          <p:spPr bwMode="auto">
            <a:xfrm>
              <a:off x="922" y="1402"/>
              <a:ext cx="923" cy="197"/>
            </a:xfrm>
            <a:custGeom>
              <a:avLst/>
              <a:gdLst>
                <a:gd name="T0" fmla="*/ 0 w 32033"/>
                <a:gd name="T1" fmla="*/ 0 h 22398"/>
                <a:gd name="T2" fmla="*/ 0 w 32033"/>
                <a:gd name="T3" fmla="*/ 0 h 22398"/>
                <a:gd name="T4" fmla="*/ 0 w 32033"/>
                <a:gd name="T5" fmla="*/ 0 h 22398"/>
                <a:gd name="T6" fmla="*/ 0 60000 65536"/>
                <a:gd name="T7" fmla="*/ 0 60000 65536"/>
                <a:gd name="T8" fmla="*/ 0 60000 65536"/>
                <a:gd name="T9" fmla="*/ 0 w 32033"/>
                <a:gd name="T10" fmla="*/ 0 h 22398"/>
                <a:gd name="T11" fmla="*/ 32033 w 32033"/>
                <a:gd name="T12" fmla="*/ 22398 h 22398"/>
              </a:gdLst>
              <a:ahLst/>
              <a:cxnLst>
                <a:cxn ang="T6">
                  <a:pos x="T0" y="T1"/>
                </a:cxn>
                <a:cxn ang="T7">
                  <a:pos x="T2" y="T3"/>
                </a:cxn>
                <a:cxn ang="T8">
                  <a:pos x="T4" y="T5"/>
                </a:cxn>
              </a:cxnLst>
              <a:rect l="T9" t="T10" r="T11" b="T12"/>
              <a:pathLst>
                <a:path w="32033" h="22398" fill="none" extrusionOk="0">
                  <a:moveTo>
                    <a:pt x="32033" y="19711"/>
                  </a:moveTo>
                  <a:cubicBezTo>
                    <a:pt x="28838" y="21473"/>
                    <a:pt x="25248" y="22397"/>
                    <a:pt x="21600" y="22397"/>
                  </a:cubicBezTo>
                  <a:cubicBezTo>
                    <a:pt x="9670" y="22398"/>
                    <a:pt x="0" y="12727"/>
                    <a:pt x="0" y="798"/>
                  </a:cubicBezTo>
                  <a:cubicBezTo>
                    <a:pt x="0" y="531"/>
                    <a:pt x="4" y="265"/>
                    <a:pt x="14" y="-1"/>
                  </a:cubicBezTo>
                </a:path>
                <a:path w="32033" h="22398" stroke="0" extrusionOk="0">
                  <a:moveTo>
                    <a:pt x="32033" y="19711"/>
                  </a:moveTo>
                  <a:cubicBezTo>
                    <a:pt x="28838" y="21473"/>
                    <a:pt x="25248" y="22397"/>
                    <a:pt x="21600" y="22397"/>
                  </a:cubicBezTo>
                  <a:cubicBezTo>
                    <a:pt x="9670" y="22398"/>
                    <a:pt x="0" y="12727"/>
                    <a:pt x="0" y="798"/>
                  </a:cubicBezTo>
                  <a:cubicBezTo>
                    <a:pt x="0" y="531"/>
                    <a:pt x="4" y="265"/>
                    <a:pt x="14" y="-1"/>
                  </a:cubicBezTo>
                  <a:lnTo>
                    <a:pt x="21600" y="798"/>
                  </a:lnTo>
                  <a:lnTo>
                    <a:pt x="32033" y="197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3" name="Arc 1044"/>
            <p:cNvSpPr>
              <a:spLocks/>
            </p:cNvSpPr>
            <p:nvPr/>
          </p:nvSpPr>
          <p:spPr bwMode="auto">
            <a:xfrm>
              <a:off x="930" y="1402"/>
              <a:ext cx="904" cy="188"/>
            </a:xfrm>
            <a:custGeom>
              <a:avLst/>
              <a:gdLst>
                <a:gd name="T0" fmla="*/ 0 w 31793"/>
                <a:gd name="T1" fmla="*/ 0 h 22422"/>
                <a:gd name="T2" fmla="*/ 0 w 31793"/>
                <a:gd name="T3" fmla="*/ 0 h 22422"/>
                <a:gd name="T4" fmla="*/ 0 w 31793"/>
                <a:gd name="T5" fmla="*/ 0 h 22422"/>
                <a:gd name="T6" fmla="*/ 0 60000 65536"/>
                <a:gd name="T7" fmla="*/ 0 60000 65536"/>
                <a:gd name="T8" fmla="*/ 0 60000 65536"/>
                <a:gd name="T9" fmla="*/ 0 w 31793"/>
                <a:gd name="T10" fmla="*/ 0 h 22422"/>
                <a:gd name="T11" fmla="*/ 31793 w 31793"/>
                <a:gd name="T12" fmla="*/ 22422 h 22422"/>
              </a:gdLst>
              <a:ahLst/>
              <a:cxnLst>
                <a:cxn ang="T6">
                  <a:pos x="T0" y="T1"/>
                </a:cxn>
                <a:cxn ang="T7">
                  <a:pos x="T2" y="T3"/>
                </a:cxn>
                <a:cxn ang="T8">
                  <a:pos x="T4" y="T5"/>
                </a:cxn>
              </a:cxnLst>
              <a:rect l="T9" t="T10" r="T11" b="T12"/>
              <a:pathLst>
                <a:path w="31793" h="22422" fill="none" extrusionOk="0">
                  <a:moveTo>
                    <a:pt x="31792" y="19865"/>
                  </a:moveTo>
                  <a:cubicBezTo>
                    <a:pt x="28657" y="21543"/>
                    <a:pt x="25156" y="22421"/>
                    <a:pt x="21600" y="22421"/>
                  </a:cubicBezTo>
                  <a:cubicBezTo>
                    <a:pt x="9670" y="22422"/>
                    <a:pt x="0" y="12751"/>
                    <a:pt x="0" y="822"/>
                  </a:cubicBezTo>
                  <a:cubicBezTo>
                    <a:pt x="0" y="547"/>
                    <a:pt x="5" y="273"/>
                    <a:pt x="15" y="-1"/>
                  </a:cubicBezTo>
                </a:path>
                <a:path w="31793" h="22422" stroke="0" extrusionOk="0">
                  <a:moveTo>
                    <a:pt x="31792" y="19865"/>
                  </a:moveTo>
                  <a:cubicBezTo>
                    <a:pt x="28657" y="21543"/>
                    <a:pt x="25156" y="22421"/>
                    <a:pt x="21600" y="22421"/>
                  </a:cubicBezTo>
                  <a:cubicBezTo>
                    <a:pt x="9670" y="22422"/>
                    <a:pt x="0" y="12751"/>
                    <a:pt x="0" y="822"/>
                  </a:cubicBezTo>
                  <a:cubicBezTo>
                    <a:pt x="0" y="547"/>
                    <a:pt x="5" y="273"/>
                    <a:pt x="15" y="-1"/>
                  </a:cubicBezTo>
                  <a:lnTo>
                    <a:pt x="21600" y="822"/>
                  </a:lnTo>
                  <a:lnTo>
                    <a:pt x="31792" y="19865"/>
                  </a:lnTo>
                  <a:close/>
                </a:path>
              </a:pathLst>
            </a:custGeom>
            <a:solidFill>
              <a:srgbClr val="E7EDED"/>
            </a:solidFill>
            <a:ln w="26988">
              <a:solidFill>
                <a:srgbClr val="6C8F93"/>
              </a:solidFill>
              <a:round/>
              <a:headEnd/>
              <a:tailEnd/>
            </a:ln>
          </p:spPr>
          <p:txBody>
            <a:bodyPr/>
            <a:lstStyle/>
            <a:p>
              <a:endParaRPr lang="en-GB"/>
            </a:p>
          </p:txBody>
        </p:sp>
        <p:sp>
          <p:nvSpPr>
            <p:cNvPr id="16404" name="Arc 1045"/>
            <p:cNvSpPr>
              <a:spLocks/>
            </p:cNvSpPr>
            <p:nvPr/>
          </p:nvSpPr>
          <p:spPr bwMode="auto">
            <a:xfrm>
              <a:off x="3405" y="834"/>
              <a:ext cx="700" cy="243"/>
            </a:xfrm>
            <a:custGeom>
              <a:avLst/>
              <a:gdLst>
                <a:gd name="T0" fmla="*/ 0 w 26085"/>
                <a:gd name="T1" fmla="*/ 0 h 32034"/>
                <a:gd name="T2" fmla="*/ 0 w 26085"/>
                <a:gd name="T3" fmla="*/ 0 h 32034"/>
                <a:gd name="T4" fmla="*/ 0 w 26085"/>
                <a:gd name="T5" fmla="*/ 0 h 32034"/>
                <a:gd name="T6" fmla="*/ 0 60000 65536"/>
                <a:gd name="T7" fmla="*/ 0 60000 65536"/>
                <a:gd name="T8" fmla="*/ 0 60000 65536"/>
                <a:gd name="T9" fmla="*/ 0 w 26085"/>
                <a:gd name="T10" fmla="*/ 0 h 32034"/>
                <a:gd name="T11" fmla="*/ 26085 w 26085"/>
                <a:gd name="T12" fmla="*/ 32034 h 32034"/>
              </a:gdLst>
              <a:ahLst/>
              <a:cxnLst>
                <a:cxn ang="T6">
                  <a:pos x="T0" y="T1"/>
                </a:cxn>
                <a:cxn ang="T7">
                  <a:pos x="T2" y="T3"/>
                </a:cxn>
                <a:cxn ang="T8">
                  <a:pos x="T4" y="T5"/>
                </a:cxn>
              </a:cxnLst>
              <a:rect l="T9" t="T10" r="T11" b="T12"/>
              <a:pathLst>
                <a:path w="26085" h="32034" fill="none" extrusionOk="0">
                  <a:moveTo>
                    <a:pt x="-1" y="470"/>
                  </a:moveTo>
                  <a:cubicBezTo>
                    <a:pt x="1474" y="157"/>
                    <a:pt x="2977" y="-1"/>
                    <a:pt x="4485" y="-1"/>
                  </a:cubicBezTo>
                  <a:cubicBezTo>
                    <a:pt x="16414" y="0"/>
                    <a:pt x="26085" y="9670"/>
                    <a:pt x="26085" y="21600"/>
                  </a:cubicBezTo>
                  <a:cubicBezTo>
                    <a:pt x="26085" y="25249"/>
                    <a:pt x="25160" y="28838"/>
                    <a:pt x="23397" y="32033"/>
                  </a:cubicBezTo>
                </a:path>
                <a:path w="26085" h="32034" stroke="0" extrusionOk="0">
                  <a:moveTo>
                    <a:pt x="-1" y="470"/>
                  </a:moveTo>
                  <a:cubicBezTo>
                    <a:pt x="1474" y="157"/>
                    <a:pt x="2977" y="-1"/>
                    <a:pt x="4485" y="-1"/>
                  </a:cubicBezTo>
                  <a:cubicBezTo>
                    <a:pt x="16414" y="0"/>
                    <a:pt x="26085" y="9670"/>
                    <a:pt x="26085" y="21600"/>
                  </a:cubicBezTo>
                  <a:cubicBezTo>
                    <a:pt x="26085" y="25249"/>
                    <a:pt x="25160" y="28838"/>
                    <a:pt x="23397" y="32033"/>
                  </a:cubicBezTo>
                  <a:lnTo>
                    <a:pt x="4485" y="21600"/>
                  </a:lnTo>
                  <a:lnTo>
                    <a:pt x="-1" y="47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5" name="Arc 1046"/>
            <p:cNvSpPr>
              <a:spLocks/>
            </p:cNvSpPr>
            <p:nvPr/>
          </p:nvSpPr>
          <p:spPr bwMode="auto">
            <a:xfrm>
              <a:off x="3410" y="842"/>
              <a:ext cx="686" cy="233"/>
            </a:xfrm>
            <a:custGeom>
              <a:avLst/>
              <a:gdLst>
                <a:gd name="T0" fmla="*/ 0 w 25932"/>
                <a:gd name="T1" fmla="*/ 0 h 32324"/>
                <a:gd name="T2" fmla="*/ 0 w 25932"/>
                <a:gd name="T3" fmla="*/ 0 h 32324"/>
                <a:gd name="T4" fmla="*/ 0 w 25932"/>
                <a:gd name="T5" fmla="*/ 0 h 32324"/>
                <a:gd name="T6" fmla="*/ 0 60000 65536"/>
                <a:gd name="T7" fmla="*/ 0 60000 65536"/>
                <a:gd name="T8" fmla="*/ 0 60000 65536"/>
                <a:gd name="T9" fmla="*/ 0 w 25932"/>
                <a:gd name="T10" fmla="*/ 0 h 32324"/>
                <a:gd name="T11" fmla="*/ 25932 w 25932"/>
                <a:gd name="T12" fmla="*/ 32324 h 32324"/>
              </a:gdLst>
              <a:ahLst/>
              <a:cxnLst>
                <a:cxn ang="T6">
                  <a:pos x="T0" y="T1"/>
                </a:cxn>
                <a:cxn ang="T7">
                  <a:pos x="T2" y="T3"/>
                </a:cxn>
                <a:cxn ang="T8">
                  <a:pos x="T4" y="T5"/>
                </a:cxn>
              </a:cxnLst>
              <a:rect l="T9" t="T10" r="T11" b="T12"/>
              <a:pathLst>
                <a:path w="25932" h="32324" fill="none" extrusionOk="0">
                  <a:moveTo>
                    <a:pt x="-1" y="438"/>
                  </a:moveTo>
                  <a:cubicBezTo>
                    <a:pt x="1425" y="147"/>
                    <a:pt x="2876" y="-1"/>
                    <a:pt x="4332" y="-1"/>
                  </a:cubicBezTo>
                  <a:cubicBezTo>
                    <a:pt x="16261" y="0"/>
                    <a:pt x="25932" y="9670"/>
                    <a:pt x="25932" y="21600"/>
                  </a:cubicBezTo>
                  <a:cubicBezTo>
                    <a:pt x="25932" y="25361"/>
                    <a:pt x="24949" y="29058"/>
                    <a:pt x="23081" y="32323"/>
                  </a:cubicBezTo>
                </a:path>
                <a:path w="25932" h="32324" stroke="0" extrusionOk="0">
                  <a:moveTo>
                    <a:pt x="-1" y="438"/>
                  </a:moveTo>
                  <a:cubicBezTo>
                    <a:pt x="1425" y="147"/>
                    <a:pt x="2876" y="-1"/>
                    <a:pt x="4332" y="-1"/>
                  </a:cubicBezTo>
                  <a:cubicBezTo>
                    <a:pt x="16261" y="0"/>
                    <a:pt x="25932" y="9670"/>
                    <a:pt x="25932" y="21600"/>
                  </a:cubicBezTo>
                  <a:cubicBezTo>
                    <a:pt x="25932" y="25361"/>
                    <a:pt x="24949" y="29058"/>
                    <a:pt x="23081" y="32323"/>
                  </a:cubicBezTo>
                  <a:lnTo>
                    <a:pt x="4332" y="21600"/>
                  </a:lnTo>
                  <a:lnTo>
                    <a:pt x="-1" y="438"/>
                  </a:lnTo>
                  <a:close/>
                </a:path>
              </a:pathLst>
            </a:custGeom>
            <a:solidFill>
              <a:srgbClr val="E7EDED"/>
            </a:solidFill>
            <a:ln w="26988">
              <a:solidFill>
                <a:srgbClr val="6C8F93"/>
              </a:solidFill>
              <a:round/>
              <a:headEnd/>
              <a:tailEnd/>
            </a:ln>
          </p:spPr>
          <p:txBody>
            <a:bodyPr/>
            <a:lstStyle/>
            <a:p>
              <a:endParaRPr lang="en-GB"/>
            </a:p>
          </p:txBody>
        </p:sp>
        <p:sp>
          <p:nvSpPr>
            <p:cNvPr id="16406" name="Arc 1047"/>
            <p:cNvSpPr>
              <a:spLocks/>
            </p:cNvSpPr>
            <p:nvPr/>
          </p:nvSpPr>
          <p:spPr bwMode="auto">
            <a:xfrm>
              <a:off x="3603" y="1077"/>
              <a:ext cx="667" cy="240"/>
            </a:xfrm>
            <a:custGeom>
              <a:avLst/>
              <a:gdLst>
                <a:gd name="T0" fmla="*/ 0 w 21600"/>
                <a:gd name="T1" fmla="*/ 0 h 29107"/>
                <a:gd name="T2" fmla="*/ 0 w 21600"/>
                <a:gd name="T3" fmla="*/ 0 h 29107"/>
                <a:gd name="T4" fmla="*/ 0 w 21600"/>
                <a:gd name="T5" fmla="*/ 0 h 29107"/>
                <a:gd name="T6" fmla="*/ 0 60000 65536"/>
                <a:gd name="T7" fmla="*/ 0 60000 65536"/>
                <a:gd name="T8" fmla="*/ 0 60000 65536"/>
                <a:gd name="T9" fmla="*/ 0 w 21600"/>
                <a:gd name="T10" fmla="*/ 0 h 29107"/>
                <a:gd name="T11" fmla="*/ 21600 w 21600"/>
                <a:gd name="T12" fmla="*/ 29107 h 29107"/>
              </a:gdLst>
              <a:ahLst/>
              <a:cxnLst>
                <a:cxn ang="T6">
                  <a:pos x="T0" y="T1"/>
                </a:cxn>
                <a:cxn ang="T7">
                  <a:pos x="T2" y="T3"/>
                </a:cxn>
                <a:cxn ang="T8">
                  <a:pos x="T4" y="T5"/>
                </a:cxn>
              </a:cxnLst>
              <a:rect l="T9" t="T10" r="T11" b="T12"/>
              <a:pathLst>
                <a:path w="21600" h="29107" fill="none" extrusionOk="0">
                  <a:moveTo>
                    <a:pt x="13585" y="-1"/>
                  </a:moveTo>
                  <a:cubicBezTo>
                    <a:pt x="18654" y="4100"/>
                    <a:pt x="21600" y="10272"/>
                    <a:pt x="21600" y="16793"/>
                  </a:cubicBezTo>
                  <a:cubicBezTo>
                    <a:pt x="21600" y="21194"/>
                    <a:pt x="20255" y="25490"/>
                    <a:pt x="17746" y="29107"/>
                  </a:cubicBezTo>
                </a:path>
                <a:path w="21600" h="29107" stroke="0" extrusionOk="0">
                  <a:moveTo>
                    <a:pt x="13585" y="-1"/>
                  </a:moveTo>
                  <a:cubicBezTo>
                    <a:pt x="18654" y="4100"/>
                    <a:pt x="21600" y="10272"/>
                    <a:pt x="21600" y="16793"/>
                  </a:cubicBezTo>
                  <a:cubicBezTo>
                    <a:pt x="21600" y="21194"/>
                    <a:pt x="20255" y="25490"/>
                    <a:pt x="17746" y="29107"/>
                  </a:cubicBezTo>
                  <a:lnTo>
                    <a:pt x="0" y="16793"/>
                  </a:lnTo>
                  <a:lnTo>
                    <a:pt x="13585"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7" name="Arc 1048"/>
            <p:cNvSpPr>
              <a:spLocks/>
            </p:cNvSpPr>
            <p:nvPr/>
          </p:nvSpPr>
          <p:spPr bwMode="auto">
            <a:xfrm>
              <a:off x="3603" y="1081"/>
              <a:ext cx="659" cy="233"/>
            </a:xfrm>
            <a:custGeom>
              <a:avLst/>
              <a:gdLst>
                <a:gd name="T0" fmla="*/ 0 w 21600"/>
                <a:gd name="T1" fmla="*/ 0 h 29611"/>
                <a:gd name="T2" fmla="*/ 0 w 21600"/>
                <a:gd name="T3" fmla="*/ 0 h 29611"/>
                <a:gd name="T4" fmla="*/ 0 w 21600"/>
                <a:gd name="T5" fmla="*/ 0 h 29611"/>
                <a:gd name="T6" fmla="*/ 0 60000 65536"/>
                <a:gd name="T7" fmla="*/ 0 60000 65536"/>
                <a:gd name="T8" fmla="*/ 0 60000 65536"/>
                <a:gd name="T9" fmla="*/ 0 w 21600"/>
                <a:gd name="T10" fmla="*/ 0 h 29611"/>
                <a:gd name="T11" fmla="*/ 21600 w 21600"/>
                <a:gd name="T12" fmla="*/ 29611 h 29611"/>
              </a:gdLst>
              <a:ahLst/>
              <a:cxnLst>
                <a:cxn ang="T6">
                  <a:pos x="T0" y="T1"/>
                </a:cxn>
                <a:cxn ang="T7">
                  <a:pos x="T2" y="T3"/>
                </a:cxn>
                <a:cxn ang="T8">
                  <a:pos x="T4" y="T5"/>
                </a:cxn>
              </a:cxnLst>
              <a:rect l="T9" t="T10" r="T11" b="T12"/>
              <a:pathLst>
                <a:path w="21600" h="29611" fill="none" extrusionOk="0">
                  <a:moveTo>
                    <a:pt x="13306" y="-1"/>
                  </a:moveTo>
                  <a:cubicBezTo>
                    <a:pt x="18540" y="4093"/>
                    <a:pt x="21600" y="10369"/>
                    <a:pt x="21600" y="17015"/>
                  </a:cubicBezTo>
                  <a:cubicBezTo>
                    <a:pt x="21600" y="21534"/>
                    <a:pt x="20182" y="25939"/>
                    <a:pt x="17547" y="29611"/>
                  </a:cubicBezTo>
                </a:path>
                <a:path w="21600" h="29611" stroke="0" extrusionOk="0">
                  <a:moveTo>
                    <a:pt x="13306" y="-1"/>
                  </a:moveTo>
                  <a:cubicBezTo>
                    <a:pt x="18540" y="4093"/>
                    <a:pt x="21600" y="10369"/>
                    <a:pt x="21600" y="17015"/>
                  </a:cubicBezTo>
                  <a:cubicBezTo>
                    <a:pt x="21600" y="21534"/>
                    <a:pt x="20182" y="25939"/>
                    <a:pt x="17547" y="29611"/>
                  </a:cubicBezTo>
                  <a:lnTo>
                    <a:pt x="0" y="17015"/>
                  </a:lnTo>
                  <a:lnTo>
                    <a:pt x="13306" y="-1"/>
                  </a:lnTo>
                  <a:close/>
                </a:path>
              </a:pathLst>
            </a:custGeom>
            <a:solidFill>
              <a:srgbClr val="E7EDED"/>
            </a:solidFill>
            <a:ln w="26988">
              <a:solidFill>
                <a:srgbClr val="6C8F93"/>
              </a:solidFill>
              <a:round/>
              <a:headEnd/>
              <a:tailEnd/>
            </a:ln>
          </p:spPr>
          <p:txBody>
            <a:bodyPr/>
            <a:lstStyle/>
            <a:p>
              <a:endParaRPr lang="en-GB"/>
            </a:p>
          </p:txBody>
        </p:sp>
        <p:sp>
          <p:nvSpPr>
            <p:cNvPr id="16408" name="Arc 1049"/>
            <p:cNvSpPr>
              <a:spLocks/>
            </p:cNvSpPr>
            <p:nvPr/>
          </p:nvSpPr>
          <p:spPr bwMode="auto">
            <a:xfrm>
              <a:off x="3385" y="1318"/>
              <a:ext cx="781" cy="346"/>
            </a:xfrm>
            <a:custGeom>
              <a:avLst/>
              <a:gdLst>
                <a:gd name="T0" fmla="*/ 0 w 28664"/>
                <a:gd name="T1" fmla="*/ 0 h 27603"/>
                <a:gd name="T2" fmla="*/ 0 w 28664"/>
                <a:gd name="T3" fmla="*/ 0 h 27603"/>
                <a:gd name="T4" fmla="*/ 0 w 28664"/>
                <a:gd name="T5" fmla="*/ 0 h 27603"/>
                <a:gd name="T6" fmla="*/ 0 60000 65536"/>
                <a:gd name="T7" fmla="*/ 0 60000 65536"/>
                <a:gd name="T8" fmla="*/ 0 60000 65536"/>
                <a:gd name="T9" fmla="*/ 0 w 28664"/>
                <a:gd name="T10" fmla="*/ 0 h 27603"/>
                <a:gd name="T11" fmla="*/ 28664 w 28664"/>
                <a:gd name="T12" fmla="*/ 27603 h 27603"/>
              </a:gdLst>
              <a:ahLst/>
              <a:cxnLst>
                <a:cxn ang="T6">
                  <a:pos x="T0" y="T1"/>
                </a:cxn>
                <a:cxn ang="T7">
                  <a:pos x="T2" y="T3"/>
                </a:cxn>
                <a:cxn ang="T8">
                  <a:pos x="T4" y="T5"/>
                </a:cxn>
              </a:cxnLst>
              <a:rect l="T9" t="T10" r="T11" b="T12"/>
              <a:pathLst>
                <a:path w="28664" h="27603" fill="none" extrusionOk="0">
                  <a:moveTo>
                    <a:pt x="27813" y="-1"/>
                  </a:moveTo>
                  <a:cubicBezTo>
                    <a:pt x="28377" y="1951"/>
                    <a:pt x="28664" y="3971"/>
                    <a:pt x="28664" y="6003"/>
                  </a:cubicBezTo>
                  <a:cubicBezTo>
                    <a:pt x="28664" y="17932"/>
                    <a:pt x="18993" y="27603"/>
                    <a:pt x="7064" y="27603"/>
                  </a:cubicBezTo>
                  <a:cubicBezTo>
                    <a:pt x="4659" y="27602"/>
                    <a:pt x="2272" y="27201"/>
                    <a:pt x="-1" y="26415"/>
                  </a:cubicBezTo>
                </a:path>
                <a:path w="28664" h="27603" stroke="0" extrusionOk="0">
                  <a:moveTo>
                    <a:pt x="27813" y="-1"/>
                  </a:moveTo>
                  <a:cubicBezTo>
                    <a:pt x="28377" y="1951"/>
                    <a:pt x="28664" y="3971"/>
                    <a:pt x="28664" y="6003"/>
                  </a:cubicBezTo>
                  <a:cubicBezTo>
                    <a:pt x="28664" y="17932"/>
                    <a:pt x="18993" y="27603"/>
                    <a:pt x="7064" y="27603"/>
                  </a:cubicBezTo>
                  <a:cubicBezTo>
                    <a:pt x="4659" y="27602"/>
                    <a:pt x="2272" y="27201"/>
                    <a:pt x="-1" y="26415"/>
                  </a:cubicBezTo>
                  <a:lnTo>
                    <a:pt x="7064" y="6003"/>
                  </a:lnTo>
                  <a:lnTo>
                    <a:pt x="27813"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9" name="Arc 1050"/>
            <p:cNvSpPr>
              <a:spLocks/>
            </p:cNvSpPr>
            <p:nvPr/>
          </p:nvSpPr>
          <p:spPr bwMode="auto">
            <a:xfrm>
              <a:off x="3390" y="1319"/>
              <a:ext cx="768" cy="337"/>
            </a:xfrm>
            <a:custGeom>
              <a:avLst/>
              <a:gdLst>
                <a:gd name="T0" fmla="*/ 0 w 28562"/>
                <a:gd name="T1" fmla="*/ 0 h 27694"/>
                <a:gd name="T2" fmla="*/ 0 w 28562"/>
                <a:gd name="T3" fmla="*/ 0 h 27694"/>
                <a:gd name="T4" fmla="*/ 0 w 28562"/>
                <a:gd name="T5" fmla="*/ 0 h 27694"/>
                <a:gd name="T6" fmla="*/ 0 60000 65536"/>
                <a:gd name="T7" fmla="*/ 0 60000 65536"/>
                <a:gd name="T8" fmla="*/ 0 60000 65536"/>
                <a:gd name="T9" fmla="*/ 0 w 28562"/>
                <a:gd name="T10" fmla="*/ 0 h 27694"/>
                <a:gd name="T11" fmla="*/ 28562 w 28562"/>
                <a:gd name="T12" fmla="*/ 27694 h 27694"/>
              </a:gdLst>
              <a:ahLst/>
              <a:cxnLst>
                <a:cxn ang="T6">
                  <a:pos x="T0" y="T1"/>
                </a:cxn>
                <a:cxn ang="T7">
                  <a:pos x="T2" y="T3"/>
                </a:cxn>
                <a:cxn ang="T8">
                  <a:pos x="T4" y="T5"/>
                </a:cxn>
              </a:cxnLst>
              <a:rect l="T9" t="T10" r="T11" b="T12"/>
              <a:pathLst>
                <a:path w="28562" h="27694" fill="none" extrusionOk="0">
                  <a:moveTo>
                    <a:pt x="27684" y="0"/>
                  </a:moveTo>
                  <a:cubicBezTo>
                    <a:pt x="28266" y="1979"/>
                    <a:pt x="28562" y="4031"/>
                    <a:pt x="28562" y="6094"/>
                  </a:cubicBezTo>
                  <a:cubicBezTo>
                    <a:pt x="28562" y="18023"/>
                    <a:pt x="18891" y="27694"/>
                    <a:pt x="6962" y="27694"/>
                  </a:cubicBezTo>
                  <a:cubicBezTo>
                    <a:pt x="4593" y="27693"/>
                    <a:pt x="2241" y="27304"/>
                    <a:pt x="-1" y="26541"/>
                  </a:cubicBezTo>
                </a:path>
                <a:path w="28562" h="27694" stroke="0" extrusionOk="0">
                  <a:moveTo>
                    <a:pt x="27684" y="0"/>
                  </a:moveTo>
                  <a:cubicBezTo>
                    <a:pt x="28266" y="1979"/>
                    <a:pt x="28562" y="4031"/>
                    <a:pt x="28562" y="6094"/>
                  </a:cubicBezTo>
                  <a:cubicBezTo>
                    <a:pt x="28562" y="18023"/>
                    <a:pt x="18891" y="27694"/>
                    <a:pt x="6962" y="27694"/>
                  </a:cubicBezTo>
                  <a:cubicBezTo>
                    <a:pt x="4593" y="27693"/>
                    <a:pt x="2241" y="27304"/>
                    <a:pt x="-1" y="26541"/>
                  </a:cubicBezTo>
                  <a:lnTo>
                    <a:pt x="6962" y="6094"/>
                  </a:lnTo>
                  <a:lnTo>
                    <a:pt x="27684" y="0"/>
                  </a:lnTo>
                  <a:close/>
                </a:path>
              </a:pathLst>
            </a:custGeom>
            <a:solidFill>
              <a:srgbClr val="E7EDED"/>
            </a:solidFill>
            <a:ln w="26988">
              <a:solidFill>
                <a:srgbClr val="6C8F93"/>
              </a:solidFill>
              <a:round/>
              <a:headEnd/>
              <a:tailEnd/>
            </a:ln>
          </p:spPr>
          <p:txBody>
            <a:bodyPr/>
            <a:lstStyle/>
            <a:p>
              <a:endParaRPr lang="en-GB"/>
            </a:p>
          </p:txBody>
        </p:sp>
        <p:sp>
          <p:nvSpPr>
            <p:cNvPr id="16410" name="Arc 1051"/>
            <p:cNvSpPr>
              <a:spLocks/>
            </p:cNvSpPr>
            <p:nvPr/>
          </p:nvSpPr>
          <p:spPr bwMode="auto">
            <a:xfrm>
              <a:off x="688" y="1073"/>
              <a:ext cx="424" cy="333"/>
            </a:xfrm>
            <a:custGeom>
              <a:avLst/>
              <a:gdLst>
                <a:gd name="T0" fmla="*/ 0 w 21600"/>
                <a:gd name="T1" fmla="*/ 0 h 41291"/>
                <a:gd name="T2" fmla="*/ 0 w 21600"/>
                <a:gd name="T3" fmla="*/ 0 h 41291"/>
                <a:gd name="T4" fmla="*/ 0 w 21600"/>
                <a:gd name="T5" fmla="*/ 0 h 41291"/>
                <a:gd name="T6" fmla="*/ 0 60000 65536"/>
                <a:gd name="T7" fmla="*/ 0 60000 65536"/>
                <a:gd name="T8" fmla="*/ 0 60000 65536"/>
                <a:gd name="T9" fmla="*/ 0 w 21600"/>
                <a:gd name="T10" fmla="*/ 0 h 41291"/>
                <a:gd name="T11" fmla="*/ 21600 w 21600"/>
                <a:gd name="T12" fmla="*/ 41291 h 41291"/>
              </a:gdLst>
              <a:ahLst/>
              <a:cxnLst>
                <a:cxn ang="T6">
                  <a:pos x="T0" y="T1"/>
                </a:cxn>
                <a:cxn ang="T7">
                  <a:pos x="T2" y="T3"/>
                </a:cxn>
                <a:cxn ang="T8">
                  <a:pos x="T4" y="T5"/>
                </a:cxn>
              </a:cxnLst>
              <a:rect l="T9" t="T10" r="T11" b="T12"/>
              <a:pathLst>
                <a:path w="21600" h="41291" fill="none" extrusionOk="0">
                  <a:moveTo>
                    <a:pt x="12835" y="41291"/>
                  </a:moveTo>
                  <a:cubicBezTo>
                    <a:pt x="5030" y="37826"/>
                    <a:pt x="0" y="30088"/>
                    <a:pt x="0" y="21549"/>
                  </a:cubicBezTo>
                  <a:cubicBezTo>
                    <a:pt x="0" y="10194"/>
                    <a:pt x="8790" y="778"/>
                    <a:pt x="20117" y="-1"/>
                  </a:cubicBezTo>
                </a:path>
                <a:path w="21600" h="41291" stroke="0" extrusionOk="0">
                  <a:moveTo>
                    <a:pt x="12835" y="41291"/>
                  </a:moveTo>
                  <a:cubicBezTo>
                    <a:pt x="5030" y="37826"/>
                    <a:pt x="0" y="30088"/>
                    <a:pt x="0" y="21549"/>
                  </a:cubicBezTo>
                  <a:cubicBezTo>
                    <a:pt x="0" y="10194"/>
                    <a:pt x="8790" y="778"/>
                    <a:pt x="20117" y="-1"/>
                  </a:cubicBezTo>
                  <a:lnTo>
                    <a:pt x="21600" y="21549"/>
                  </a:lnTo>
                  <a:lnTo>
                    <a:pt x="12835" y="4129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11" name="Arc 1052"/>
            <p:cNvSpPr>
              <a:spLocks/>
            </p:cNvSpPr>
            <p:nvPr/>
          </p:nvSpPr>
          <p:spPr bwMode="auto">
            <a:xfrm>
              <a:off x="696" y="1081"/>
              <a:ext cx="416" cy="318"/>
            </a:xfrm>
            <a:custGeom>
              <a:avLst/>
              <a:gdLst>
                <a:gd name="T0" fmla="*/ 0 w 21600"/>
                <a:gd name="T1" fmla="*/ 0 h 41383"/>
                <a:gd name="T2" fmla="*/ 0 w 21600"/>
                <a:gd name="T3" fmla="*/ 0 h 41383"/>
                <a:gd name="T4" fmla="*/ 0 w 21600"/>
                <a:gd name="T5" fmla="*/ 0 h 41383"/>
                <a:gd name="T6" fmla="*/ 0 60000 65536"/>
                <a:gd name="T7" fmla="*/ 0 60000 65536"/>
                <a:gd name="T8" fmla="*/ 0 60000 65536"/>
                <a:gd name="T9" fmla="*/ 0 w 21600"/>
                <a:gd name="T10" fmla="*/ 0 h 41383"/>
                <a:gd name="T11" fmla="*/ 21600 w 21600"/>
                <a:gd name="T12" fmla="*/ 41383 h 41383"/>
              </a:gdLst>
              <a:ahLst/>
              <a:cxnLst>
                <a:cxn ang="T6">
                  <a:pos x="T0" y="T1"/>
                </a:cxn>
                <a:cxn ang="T7">
                  <a:pos x="T2" y="T3"/>
                </a:cxn>
                <a:cxn ang="T8">
                  <a:pos x="T4" y="T5"/>
                </a:cxn>
              </a:cxnLst>
              <a:rect l="T9" t="T10" r="T11" b="T12"/>
              <a:pathLst>
                <a:path w="21600" h="41383" fill="none" extrusionOk="0">
                  <a:moveTo>
                    <a:pt x="13039" y="41383"/>
                  </a:moveTo>
                  <a:cubicBezTo>
                    <a:pt x="5125" y="37967"/>
                    <a:pt x="0" y="30172"/>
                    <a:pt x="0" y="21552"/>
                  </a:cubicBezTo>
                  <a:cubicBezTo>
                    <a:pt x="0" y="10182"/>
                    <a:pt x="8813" y="759"/>
                    <a:pt x="20158" y="0"/>
                  </a:cubicBezTo>
                </a:path>
                <a:path w="21600" h="41383" stroke="0" extrusionOk="0">
                  <a:moveTo>
                    <a:pt x="13039" y="41383"/>
                  </a:moveTo>
                  <a:cubicBezTo>
                    <a:pt x="5125" y="37967"/>
                    <a:pt x="0" y="30172"/>
                    <a:pt x="0" y="21552"/>
                  </a:cubicBezTo>
                  <a:cubicBezTo>
                    <a:pt x="0" y="10182"/>
                    <a:pt x="8813" y="759"/>
                    <a:pt x="20158" y="0"/>
                  </a:cubicBezTo>
                  <a:lnTo>
                    <a:pt x="21600" y="21552"/>
                  </a:lnTo>
                  <a:lnTo>
                    <a:pt x="13039" y="41383"/>
                  </a:lnTo>
                  <a:close/>
                </a:path>
              </a:pathLst>
            </a:custGeom>
            <a:solidFill>
              <a:srgbClr val="E7EDED"/>
            </a:solidFill>
            <a:ln w="26988">
              <a:solidFill>
                <a:srgbClr val="6C8F93"/>
              </a:solidFill>
              <a:round/>
              <a:headEnd/>
              <a:tailEnd/>
            </a:ln>
          </p:spPr>
          <p:txBody>
            <a:bodyPr/>
            <a:lstStyle/>
            <a:p>
              <a:endParaRPr lang="en-GB"/>
            </a:p>
          </p:txBody>
        </p:sp>
        <p:sp>
          <p:nvSpPr>
            <p:cNvPr id="16412" name="Arc 1053"/>
            <p:cNvSpPr>
              <a:spLocks/>
            </p:cNvSpPr>
            <p:nvPr/>
          </p:nvSpPr>
          <p:spPr bwMode="auto">
            <a:xfrm>
              <a:off x="1812" y="1526"/>
              <a:ext cx="1606" cy="202"/>
            </a:xfrm>
            <a:custGeom>
              <a:avLst/>
              <a:gdLst>
                <a:gd name="T0" fmla="*/ 0 w 39148"/>
                <a:gd name="T1" fmla="*/ 0 h 21600"/>
                <a:gd name="T2" fmla="*/ 0 w 39148"/>
                <a:gd name="T3" fmla="*/ 0 h 21600"/>
                <a:gd name="T4" fmla="*/ 0 w 39148"/>
                <a:gd name="T5" fmla="*/ 0 h 21600"/>
                <a:gd name="T6" fmla="*/ 0 60000 65536"/>
                <a:gd name="T7" fmla="*/ 0 60000 65536"/>
                <a:gd name="T8" fmla="*/ 0 60000 65536"/>
                <a:gd name="T9" fmla="*/ 0 w 39148"/>
                <a:gd name="T10" fmla="*/ 0 h 21600"/>
                <a:gd name="T11" fmla="*/ 39148 w 39148"/>
                <a:gd name="T12" fmla="*/ 21600 h 21600"/>
              </a:gdLst>
              <a:ahLst/>
              <a:cxnLst>
                <a:cxn ang="T6">
                  <a:pos x="T0" y="T1"/>
                </a:cxn>
                <a:cxn ang="T7">
                  <a:pos x="T2" y="T3"/>
                </a:cxn>
                <a:cxn ang="T8">
                  <a:pos x="T4" y="T5"/>
                </a:cxn>
              </a:cxnLst>
              <a:rect l="T9" t="T10" r="T11" b="T12"/>
              <a:pathLst>
                <a:path w="39148" h="21600" fill="none" extrusionOk="0">
                  <a:moveTo>
                    <a:pt x="39148" y="12037"/>
                  </a:moveTo>
                  <a:cubicBezTo>
                    <a:pt x="35136" y="18014"/>
                    <a:pt x="28411" y="21599"/>
                    <a:pt x="21213" y="21599"/>
                  </a:cubicBezTo>
                  <a:cubicBezTo>
                    <a:pt x="10852" y="21599"/>
                    <a:pt x="1951" y="14243"/>
                    <a:pt x="-1" y="4069"/>
                  </a:cubicBezTo>
                </a:path>
                <a:path w="39148" h="21600" stroke="0" extrusionOk="0">
                  <a:moveTo>
                    <a:pt x="39148" y="12037"/>
                  </a:moveTo>
                  <a:cubicBezTo>
                    <a:pt x="35136" y="18014"/>
                    <a:pt x="28411" y="21599"/>
                    <a:pt x="21213" y="21599"/>
                  </a:cubicBezTo>
                  <a:cubicBezTo>
                    <a:pt x="10852" y="21599"/>
                    <a:pt x="1951" y="14243"/>
                    <a:pt x="-1" y="4069"/>
                  </a:cubicBezTo>
                  <a:lnTo>
                    <a:pt x="21213" y="0"/>
                  </a:lnTo>
                  <a:lnTo>
                    <a:pt x="39148" y="1203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13" name="Arc 1054"/>
            <p:cNvSpPr>
              <a:spLocks/>
            </p:cNvSpPr>
            <p:nvPr/>
          </p:nvSpPr>
          <p:spPr bwMode="auto">
            <a:xfrm>
              <a:off x="1821" y="1526"/>
              <a:ext cx="1583" cy="194"/>
            </a:xfrm>
            <a:custGeom>
              <a:avLst/>
              <a:gdLst>
                <a:gd name="T0" fmla="*/ 0 w 38947"/>
                <a:gd name="T1" fmla="*/ 0 h 21600"/>
                <a:gd name="T2" fmla="*/ 0 w 38947"/>
                <a:gd name="T3" fmla="*/ 0 h 21600"/>
                <a:gd name="T4" fmla="*/ 0 w 38947"/>
                <a:gd name="T5" fmla="*/ 0 h 21600"/>
                <a:gd name="T6" fmla="*/ 0 60000 65536"/>
                <a:gd name="T7" fmla="*/ 0 60000 65536"/>
                <a:gd name="T8" fmla="*/ 0 60000 65536"/>
                <a:gd name="T9" fmla="*/ 0 w 38947"/>
                <a:gd name="T10" fmla="*/ 0 h 21600"/>
                <a:gd name="T11" fmla="*/ 38947 w 38947"/>
                <a:gd name="T12" fmla="*/ 21600 h 21600"/>
              </a:gdLst>
              <a:ahLst/>
              <a:cxnLst>
                <a:cxn ang="T6">
                  <a:pos x="T0" y="T1"/>
                </a:cxn>
                <a:cxn ang="T7">
                  <a:pos x="T2" y="T3"/>
                </a:cxn>
                <a:cxn ang="T8">
                  <a:pos x="T4" y="T5"/>
                </a:cxn>
              </a:cxnLst>
              <a:rect l="T9" t="T10" r="T11" b="T12"/>
              <a:pathLst>
                <a:path w="38947" h="21600" fill="none" extrusionOk="0">
                  <a:moveTo>
                    <a:pt x="38946" y="12296"/>
                  </a:moveTo>
                  <a:cubicBezTo>
                    <a:pt x="34912" y="18123"/>
                    <a:pt x="28276" y="21599"/>
                    <a:pt x="21189" y="21599"/>
                  </a:cubicBezTo>
                  <a:cubicBezTo>
                    <a:pt x="10876" y="21599"/>
                    <a:pt x="2001" y="14309"/>
                    <a:pt x="-1" y="4193"/>
                  </a:cubicBezTo>
                </a:path>
                <a:path w="38947" h="21600" stroke="0" extrusionOk="0">
                  <a:moveTo>
                    <a:pt x="38946" y="12296"/>
                  </a:moveTo>
                  <a:cubicBezTo>
                    <a:pt x="34912" y="18123"/>
                    <a:pt x="28276" y="21599"/>
                    <a:pt x="21189" y="21599"/>
                  </a:cubicBezTo>
                  <a:cubicBezTo>
                    <a:pt x="10876" y="21599"/>
                    <a:pt x="2001" y="14309"/>
                    <a:pt x="-1" y="4193"/>
                  </a:cubicBezTo>
                  <a:lnTo>
                    <a:pt x="21189" y="0"/>
                  </a:lnTo>
                  <a:lnTo>
                    <a:pt x="38946" y="12296"/>
                  </a:lnTo>
                  <a:close/>
                </a:path>
              </a:pathLst>
            </a:custGeom>
            <a:solidFill>
              <a:srgbClr val="E7EDED"/>
            </a:solidFill>
            <a:ln w="26988">
              <a:solidFill>
                <a:srgbClr val="6C8F93"/>
              </a:solidFill>
              <a:round/>
              <a:headEnd/>
              <a:tailEnd/>
            </a:ln>
          </p:spPr>
          <p:txBody>
            <a:bodyPr/>
            <a:lstStyle/>
            <a:p>
              <a:endParaRPr lang="en-GB"/>
            </a:p>
          </p:txBody>
        </p:sp>
      </p:grpSp>
      <p:pic>
        <p:nvPicPr>
          <p:cNvPr id="16389" name="Picture 10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32988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0" name="Rectangle 1056"/>
          <p:cNvSpPr>
            <a:spLocks noChangeArrowheads="1"/>
          </p:cNvSpPr>
          <p:nvPr/>
        </p:nvSpPr>
        <p:spPr bwMode="auto">
          <a:xfrm>
            <a:off x="838200" y="4038600"/>
            <a:ext cx="3200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a:latin typeface="Arial" panose="020B0604020202020204" pitchFamily="34" charset="0"/>
              </a:rPr>
              <a:t>Khu vực 1</a:t>
            </a:r>
          </a:p>
          <a:p>
            <a:pPr algn="ctr">
              <a:spcBef>
                <a:spcPct val="0"/>
              </a:spcBef>
              <a:buFontTx/>
              <a:buNone/>
            </a:pPr>
            <a:r>
              <a:rPr lang="vi" altLang="en-US" sz="1800">
                <a:latin typeface="Arial" panose="020B0604020202020204" pitchFamily="34" charset="0"/>
              </a:rPr>
              <a:t>Mạng con 10.108.16.0 - 10.108.31.0</a:t>
            </a:r>
          </a:p>
          <a:p>
            <a:pPr algn="ctr">
              <a:spcBef>
                <a:spcPct val="0"/>
              </a:spcBef>
              <a:buFontTx/>
              <a:buNone/>
            </a:pPr>
            <a:endParaRPr lang="en-US" altLang="en-US" sz="1800">
              <a:latin typeface="Arial" panose="020B0604020202020204" pitchFamily="34" charset="0"/>
            </a:endParaRPr>
          </a:p>
        </p:txBody>
      </p:sp>
      <p:sp>
        <p:nvSpPr>
          <p:cNvPr id="16391" name="Rectangle 1057"/>
          <p:cNvSpPr>
            <a:spLocks noChangeArrowheads="1"/>
          </p:cNvSpPr>
          <p:nvPr/>
        </p:nvSpPr>
        <p:spPr bwMode="auto">
          <a:xfrm>
            <a:off x="3505200" y="1981200"/>
            <a:ext cx="22748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a:latin typeface="Arial" panose="020B0604020202020204" pitchFamily="34" charset="0"/>
              </a:rPr>
              <a:t>Khu vực 0</a:t>
            </a:r>
          </a:p>
          <a:p>
            <a:pPr algn="ctr">
              <a:spcBef>
                <a:spcPct val="0"/>
              </a:spcBef>
              <a:buFontTx/>
              <a:buNone/>
            </a:pPr>
            <a:r>
              <a:rPr lang="vi" altLang="en-US" sz="1800">
                <a:latin typeface="Arial" panose="020B0604020202020204" pitchFamily="34" charset="0"/>
              </a:rPr>
              <a:t>Mạng 192.168.49.0</a:t>
            </a:r>
            <a:endParaRPr lang="en-US" altLang="en-US" sz="1400" b="1">
              <a:latin typeface="Arial" panose="020B0604020202020204" pitchFamily="34" charset="0"/>
            </a:endParaRPr>
          </a:p>
        </p:txBody>
      </p:sp>
      <p:pic>
        <p:nvPicPr>
          <p:cNvPr id="16392" name="Picture 10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116263"/>
            <a:ext cx="11557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393" name="Picture 105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429000"/>
            <a:ext cx="32988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4" name="Rectangle 1060"/>
          <p:cNvSpPr>
            <a:spLocks noChangeArrowheads="1"/>
          </p:cNvSpPr>
          <p:nvPr/>
        </p:nvSpPr>
        <p:spPr bwMode="auto">
          <a:xfrm>
            <a:off x="5334000" y="4038600"/>
            <a:ext cx="31242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a:latin typeface="Arial" panose="020B0604020202020204" pitchFamily="34" charset="0"/>
              </a:rPr>
              <a:t>Khu vực 2</a:t>
            </a:r>
          </a:p>
          <a:p>
            <a:pPr algn="ctr">
              <a:spcBef>
                <a:spcPct val="0"/>
              </a:spcBef>
              <a:buFontTx/>
              <a:buNone/>
            </a:pPr>
            <a:r>
              <a:rPr lang="vi" altLang="en-US" sz="1800">
                <a:latin typeface="Arial" panose="020B0604020202020204" pitchFamily="34" charset="0"/>
              </a:rPr>
              <a:t>Mạng con 10.108.32.0 - 10.108.47.0</a:t>
            </a:r>
          </a:p>
          <a:p>
            <a:pPr algn="ctr">
              <a:spcBef>
                <a:spcPct val="0"/>
              </a:spcBef>
              <a:buFontTx/>
              <a:buNone/>
            </a:pPr>
            <a:endParaRPr lang="en-US" altLang="en-US" sz="1800">
              <a:latin typeface="Arial" panose="020B0604020202020204" pitchFamily="34" charset="0"/>
            </a:endParaRPr>
          </a:p>
        </p:txBody>
      </p:sp>
      <p:pic>
        <p:nvPicPr>
          <p:cNvPr id="16395" name="Picture 10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2420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6" name="Text Box 1062"/>
          <p:cNvSpPr txBox="1">
            <a:spLocks noChangeArrowheads="1"/>
          </p:cNvSpPr>
          <p:nvPr/>
        </p:nvSpPr>
        <p:spPr bwMode="auto">
          <a:xfrm>
            <a:off x="762000" y="3124200"/>
            <a:ext cx="1192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Bộ định tuyến A</a:t>
            </a:r>
            <a:endParaRPr lang="en-US" altLang="en-US" sz="2400"/>
          </a:p>
        </p:txBody>
      </p:sp>
      <p:sp>
        <p:nvSpPr>
          <p:cNvPr id="16397" name="Text Box 1063"/>
          <p:cNvSpPr txBox="1">
            <a:spLocks noChangeArrowheads="1"/>
          </p:cNvSpPr>
          <p:nvPr/>
        </p:nvSpPr>
        <p:spPr bwMode="auto">
          <a:xfrm>
            <a:off x="7239000" y="3124200"/>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Bộ định tuyến B</a:t>
            </a:r>
            <a:endParaRPr lang="en-US" altLang="en-US" sz="2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2788" y="0"/>
            <a:ext cx="8077200" cy="1143000"/>
          </a:xfrm>
        </p:spPr>
        <p:txBody>
          <a:bodyPr/>
          <a:lstStyle/>
          <a:p>
            <a:r>
              <a:rPr lang="vi" altLang="en-US" sz="4000" smtClean="0">
                <a:ea typeface="ＭＳ Ｐゴシック" panose="020B0600070205080204" pitchFamily="34" charset="-128"/>
              </a:rPr>
              <a:t>Đặc điểm hóa hệ thống dây điện và phương tiện</a:t>
            </a:r>
          </a:p>
        </p:txBody>
      </p:sp>
      <p:sp>
        <p:nvSpPr>
          <p:cNvPr id="18435" name="Rectangle 3"/>
          <p:cNvSpPr>
            <a:spLocks noGrp="1" noChangeArrowheads="1"/>
          </p:cNvSpPr>
          <p:nvPr>
            <p:ph idx="1"/>
          </p:nvPr>
        </p:nvSpPr>
        <p:spPr>
          <a:xfrm>
            <a:off x="1219200" y="1143000"/>
            <a:ext cx="7772400" cy="4114800"/>
          </a:xfrm>
        </p:spPr>
        <p:txBody>
          <a:bodyPr/>
          <a:lstStyle/>
          <a:p>
            <a:r>
              <a:rPr lang="vi" altLang="en-US" smtClean="0">
                <a:ea typeface="ＭＳ Ｐゴシック" panose="020B0600070205080204" pitchFamily="34" charset="-128"/>
              </a:rPr>
              <a:t>Sợi đơn mode</a:t>
            </a:r>
          </a:p>
          <a:p>
            <a:r>
              <a:rPr lang="vi" altLang="en-US" smtClean="0">
                <a:ea typeface="ＭＳ Ｐゴシック" panose="020B0600070205080204" pitchFamily="34" charset="-128"/>
              </a:rPr>
              <a:t>Sợi đa chế độ</a:t>
            </a:r>
          </a:p>
          <a:p>
            <a:r>
              <a:rPr lang="vi" altLang="en-US" smtClean="0">
                <a:ea typeface="ＭＳ Ｐゴシック" panose="020B0600070205080204" pitchFamily="34" charset="-128"/>
              </a:rPr>
              <a:t>Đồng xoắn đôi được bảo vệ (STP)</a:t>
            </a:r>
          </a:p>
          <a:p>
            <a:r>
              <a:rPr lang="vi" altLang="en-US" smtClean="0">
                <a:ea typeface="ＭＳ Ｐゴシック" panose="020B0600070205080204" pitchFamily="34" charset="-128"/>
              </a:rPr>
              <a:t>Đồng cặp xoắn (UTP) không được che chắn</a:t>
            </a:r>
          </a:p>
          <a:p>
            <a:r>
              <a:rPr lang="vi" altLang="en-US" smtClean="0">
                <a:ea typeface="ＭＳ Ｐゴシック" panose="020B0600070205080204" pitchFamily="34" charset="-128"/>
              </a:rPr>
              <a:t>Cáp đồng trục</a:t>
            </a:r>
          </a:p>
          <a:p>
            <a:r>
              <a:rPr lang="vi" altLang="en-US" smtClean="0">
                <a:ea typeface="ＭＳ Ｐゴシック" panose="020B0600070205080204" pitchFamily="34" charset="-128"/>
              </a:rPr>
              <a:t>Lò vi sóng</a:t>
            </a:r>
          </a:p>
          <a:p>
            <a:r>
              <a:rPr lang="vi" altLang="en-US" smtClean="0">
                <a:ea typeface="ＭＳ Ｐゴシック" panose="020B0600070205080204" pitchFamily="34" charset="-128"/>
              </a:rPr>
              <a:t>Tia laze</a:t>
            </a:r>
          </a:p>
          <a:p>
            <a:r>
              <a:rPr lang="vi" altLang="en-US" smtClean="0">
                <a:ea typeface="ＭＳ Ｐゴシック" panose="020B0600070205080204" pitchFamily="34" charset="-128"/>
              </a:rPr>
              <a:t>Đài</a:t>
            </a:r>
          </a:p>
          <a:p>
            <a:r>
              <a:rPr lang="vi" altLang="en-US" smtClean="0">
                <a:ea typeface="ＭＳ Ｐゴシック" panose="020B0600070205080204" pitchFamily="34" charset="-128"/>
              </a:rPr>
              <a:t>Hồng ngoại</a:t>
            </a:r>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l="1414" t="2373" r="1772" b="2106"/>
          <a:stretch>
            <a:fillRect/>
          </a:stretch>
        </p:blipFill>
        <p:spPr bwMode="auto">
          <a:xfrm>
            <a:off x="4191000" y="3598863"/>
            <a:ext cx="3327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8"/>
          <p:cNvGrpSpPr>
            <a:grpSpLocks/>
          </p:cNvGrpSpPr>
          <p:nvPr/>
        </p:nvGrpSpPr>
        <p:grpSpPr bwMode="auto">
          <a:xfrm>
            <a:off x="609600" y="1371600"/>
            <a:ext cx="7297738" cy="5232400"/>
            <a:chOff x="161" y="192"/>
            <a:chExt cx="5359" cy="3843"/>
          </a:xfrm>
        </p:grpSpPr>
        <p:sp>
          <p:nvSpPr>
            <p:cNvPr id="20484" name="Line 2"/>
            <p:cNvSpPr>
              <a:spLocks noChangeShapeType="1"/>
            </p:cNvSpPr>
            <p:nvPr/>
          </p:nvSpPr>
          <p:spPr bwMode="auto">
            <a:xfrm flipH="1">
              <a:off x="1008" y="3360"/>
              <a:ext cx="13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85" name="Line 3"/>
            <p:cNvSpPr>
              <a:spLocks noChangeShapeType="1"/>
            </p:cNvSpPr>
            <p:nvPr/>
          </p:nvSpPr>
          <p:spPr bwMode="auto">
            <a:xfrm>
              <a:off x="1008" y="480"/>
              <a:ext cx="18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86" name="Rectangle 5"/>
            <p:cNvSpPr>
              <a:spLocks noChangeArrowheads="1"/>
            </p:cNvSpPr>
            <p:nvPr/>
          </p:nvSpPr>
          <p:spPr bwMode="auto">
            <a:xfrm>
              <a:off x="2359" y="3168"/>
              <a:ext cx="43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7" name="Rectangle 6"/>
            <p:cNvSpPr>
              <a:spLocks noChangeArrowheads="1"/>
            </p:cNvSpPr>
            <p:nvPr/>
          </p:nvSpPr>
          <p:spPr bwMode="auto">
            <a:xfrm>
              <a:off x="1303" y="3216"/>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8" name="Rectangle 7"/>
            <p:cNvSpPr>
              <a:spLocks noChangeArrowheads="1"/>
            </p:cNvSpPr>
            <p:nvPr/>
          </p:nvSpPr>
          <p:spPr bwMode="auto">
            <a:xfrm>
              <a:off x="1303" y="1440"/>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9" name="Rectangle 8"/>
            <p:cNvSpPr>
              <a:spLocks noChangeArrowheads="1"/>
            </p:cNvSpPr>
            <p:nvPr/>
          </p:nvSpPr>
          <p:spPr bwMode="auto">
            <a:xfrm>
              <a:off x="1303" y="2256"/>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90" name="Rectangle 9"/>
            <p:cNvSpPr>
              <a:spLocks noChangeArrowheads="1"/>
            </p:cNvSpPr>
            <p:nvPr/>
          </p:nvSpPr>
          <p:spPr bwMode="auto">
            <a:xfrm>
              <a:off x="1303" y="384"/>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91" name="Line 10"/>
            <p:cNvSpPr>
              <a:spLocks noChangeShapeType="1"/>
            </p:cNvSpPr>
            <p:nvPr/>
          </p:nvSpPr>
          <p:spPr bwMode="auto">
            <a:xfrm flipV="1">
              <a:off x="1008" y="480"/>
              <a:ext cx="0" cy="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2" name="Line 11"/>
            <p:cNvSpPr>
              <a:spLocks noChangeShapeType="1"/>
            </p:cNvSpPr>
            <p:nvPr/>
          </p:nvSpPr>
          <p:spPr bwMode="auto">
            <a:xfrm flipH="1">
              <a:off x="1008" y="2400"/>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3" name="Line 12"/>
            <p:cNvSpPr>
              <a:spLocks noChangeShapeType="1"/>
            </p:cNvSpPr>
            <p:nvPr/>
          </p:nvSpPr>
          <p:spPr bwMode="auto">
            <a:xfrm flipH="1">
              <a:off x="1008" y="1584"/>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4" name="Rectangle 13"/>
            <p:cNvSpPr>
              <a:spLocks noChangeArrowheads="1"/>
            </p:cNvSpPr>
            <p:nvPr/>
          </p:nvSpPr>
          <p:spPr bwMode="auto">
            <a:xfrm>
              <a:off x="2263" y="384"/>
              <a:ext cx="96" cy="192"/>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pic>
          <p:nvPicPr>
            <p:cNvPr id="20495"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 y="384"/>
              <a:ext cx="25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96" name="Line 15"/>
            <p:cNvSpPr>
              <a:spLocks noChangeShapeType="1"/>
            </p:cNvSpPr>
            <p:nvPr/>
          </p:nvSpPr>
          <p:spPr bwMode="auto">
            <a:xfrm>
              <a:off x="2551" y="35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7" name="Line 16"/>
            <p:cNvSpPr>
              <a:spLocks noChangeShapeType="1"/>
            </p:cNvSpPr>
            <p:nvPr/>
          </p:nvSpPr>
          <p:spPr bwMode="auto">
            <a:xfrm>
              <a:off x="2551" y="374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8" name="Line 17"/>
            <p:cNvSpPr>
              <a:spLocks noChangeShapeType="1"/>
            </p:cNvSpPr>
            <p:nvPr/>
          </p:nvSpPr>
          <p:spPr bwMode="auto">
            <a:xfrm>
              <a:off x="4279" y="3552"/>
              <a:ext cx="1"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9" name="Text Box 18"/>
            <p:cNvSpPr txBox="1">
              <a:spLocks noChangeArrowheads="1"/>
            </p:cNvSpPr>
            <p:nvPr/>
          </p:nvSpPr>
          <p:spPr bwMode="auto">
            <a:xfrm>
              <a:off x="998" y="720"/>
              <a:ext cx="9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Viễn thông</a:t>
              </a:r>
            </a:p>
            <a:p>
              <a:pPr algn="ctr">
                <a:spcBef>
                  <a:spcPct val="0"/>
                </a:spcBef>
                <a:buFontTx/>
                <a:buNone/>
              </a:pPr>
              <a:r>
                <a:rPr lang="vi" altLang="en-US" sz="1000"/>
                <a:t>Tủ đựng dây điện</a:t>
              </a:r>
              <a:endParaRPr lang="en-US" altLang="en-US" sz="2400"/>
            </a:p>
          </p:txBody>
        </p:sp>
        <p:sp>
          <p:nvSpPr>
            <p:cNvPr id="20500" name="Text Box 19"/>
            <p:cNvSpPr txBox="1">
              <a:spLocks noChangeArrowheads="1"/>
            </p:cNvSpPr>
            <p:nvPr/>
          </p:nvSpPr>
          <p:spPr bwMode="auto">
            <a:xfrm>
              <a:off x="1608" y="240"/>
              <a:ext cx="5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Nằm ngang</a:t>
              </a:r>
            </a:p>
            <a:p>
              <a:pPr algn="ctr">
                <a:spcBef>
                  <a:spcPct val="0"/>
                </a:spcBef>
                <a:buFontTx/>
                <a:buNone/>
              </a:pPr>
              <a:r>
                <a:rPr lang="vi" altLang="en-US" sz="1000"/>
                <a:t>Đấu dây</a:t>
              </a:r>
              <a:endParaRPr lang="en-US" altLang="en-US" sz="2400"/>
            </a:p>
          </p:txBody>
        </p:sp>
        <p:sp>
          <p:nvSpPr>
            <p:cNvPr id="20501" name="Text Box 20"/>
            <p:cNvSpPr txBox="1">
              <a:spLocks noChangeArrowheads="1"/>
            </p:cNvSpPr>
            <p:nvPr/>
          </p:nvSpPr>
          <p:spPr bwMode="auto">
            <a:xfrm>
              <a:off x="2329" y="240"/>
              <a:ext cx="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Khu vực làm việc</a:t>
              </a:r>
            </a:p>
            <a:p>
              <a:pPr algn="ctr">
                <a:spcBef>
                  <a:spcPct val="0"/>
                </a:spcBef>
                <a:buFontTx/>
                <a:buNone/>
              </a:pPr>
              <a:r>
                <a:rPr lang="vi" altLang="en-US" sz="1000"/>
                <a:t>Đấu dây</a:t>
              </a:r>
              <a:endParaRPr lang="en-US" altLang="en-US" sz="2400"/>
            </a:p>
          </p:txBody>
        </p:sp>
        <p:sp>
          <p:nvSpPr>
            <p:cNvPr id="20502" name="Text Box 21"/>
            <p:cNvSpPr txBox="1">
              <a:spLocks noChangeArrowheads="1"/>
            </p:cNvSpPr>
            <p:nvPr/>
          </p:nvSpPr>
          <p:spPr bwMode="auto">
            <a:xfrm>
              <a:off x="2083" y="576"/>
              <a:ext cx="4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Wallplate</a:t>
              </a:r>
              <a:endParaRPr lang="en-US" altLang="en-US" sz="2400"/>
            </a:p>
          </p:txBody>
        </p:sp>
        <p:sp>
          <p:nvSpPr>
            <p:cNvPr id="20503" name="Text Box 22"/>
            <p:cNvSpPr txBox="1">
              <a:spLocks noChangeArrowheads="1"/>
            </p:cNvSpPr>
            <p:nvPr/>
          </p:nvSpPr>
          <p:spPr bwMode="auto">
            <a:xfrm>
              <a:off x="1994" y="2880"/>
              <a:ext cx="1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Phòng kết nối chéo chính</a:t>
              </a:r>
            </a:p>
            <a:p>
              <a:pPr algn="ctr">
                <a:spcBef>
                  <a:spcPct val="0"/>
                </a:spcBef>
                <a:buFontTx/>
                <a:buNone/>
              </a:pPr>
              <a:r>
                <a:rPr lang="vi" altLang="en-US" sz="1000"/>
                <a:t>(hoặc Khung phân phối chính)</a:t>
              </a:r>
              <a:endParaRPr lang="en-US" altLang="en-US" sz="2400"/>
            </a:p>
          </p:txBody>
        </p:sp>
        <p:sp>
          <p:nvSpPr>
            <p:cNvPr id="20504" name="Text Box 23"/>
            <p:cNvSpPr txBox="1">
              <a:spLocks noChangeArrowheads="1"/>
            </p:cNvSpPr>
            <p:nvPr/>
          </p:nvSpPr>
          <p:spPr bwMode="auto">
            <a:xfrm>
              <a:off x="3823" y="2880"/>
              <a:ext cx="14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Phòng kết nối chéo trung gian</a:t>
              </a:r>
            </a:p>
            <a:p>
              <a:pPr algn="ctr">
                <a:spcBef>
                  <a:spcPct val="0"/>
                </a:spcBef>
                <a:buFontTx/>
                <a:buNone/>
              </a:pPr>
              <a:r>
                <a:rPr lang="vi" altLang="en-US" sz="1000"/>
                <a:t>(hoặc Khung phân phối trung gian)</a:t>
              </a:r>
              <a:endParaRPr lang="en-US" altLang="en-US" sz="2400"/>
            </a:p>
          </p:txBody>
        </p:sp>
        <p:sp>
          <p:nvSpPr>
            <p:cNvPr id="20505" name="Text Box 24"/>
            <p:cNvSpPr txBox="1">
              <a:spLocks noChangeArrowheads="1"/>
            </p:cNvSpPr>
            <p:nvPr/>
          </p:nvSpPr>
          <p:spPr bwMode="auto">
            <a:xfrm>
              <a:off x="1249" y="3792"/>
              <a:ext cx="131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a:t>Tòa nhà A - Trụ sở chính</a:t>
              </a:r>
              <a:endParaRPr lang="en-US" altLang="en-US" sz="2400"/>
            </a:p>
          </p:txBody>
        </p:sp>
        <p:sp>
          <p:nvSpPr>
            <p:cNvPr id="20506" name="Text Box 25"/>
            <p:cNvSpPr txBox="1">
              <a:spLocks noChangeArrowheads="1"/>
            </p:cNvSpPr>
            <p:nvPr/>
          </p:nvSpPr>
          <p:spPr bwMode="auto">
            <a:xfrm>
              <a:off x="4430" y="3792"/>
              <a:ext cx="6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200"/>
                <a:t>Tòa nhà B</a:t>
              </a:r>
              <a:endParaRPr lang="en-US" altLang="en-US" sz="2400"/>
            </a:p>
          </p:txBody>
        </p:sp>
        <p:sp>
          <p:nvSpPr>
            <p:cNvPr id="20507" name="Rectangle 26"/>
            <p:cNvSpPr>
              <a:spLocks noChangeArrowheads="1"/>
            </p:cNvSpPr>
            <p:nvPr/>
          </p:nvSpPr>
          <p:spPr bwMode="auto">
            <a:xfrm>
              <a:off x="4135" y="3168"/>
              <a:ext cx="28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08" name="Text Box 27"/>
            <p:cNvSpPr txBox="1">
              <a:spLocks noChangeArrowheads="1"/>
            </p:cNvSpPr>
            <p:nvPr/>
          </p:nvSpPr>
          <p:spPr bwMode="auto">
            <a:xfrm>
              <a:off x="161" y="2016"/>
              <a:ext cx="527"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Theo chiều dọc</a:t>
              </a:r>
            </a:p>
            <a:p>
              <a:pPr algn="ctr">
                <a:spcBef>
                  <a:spcPct val="0"/>
                </a:spcBef>
                <a:buFontTx/>
                <a:buNone/>
              </a:pPr>
              <a:r>
                <a:rPr lang="vi" altLang="en-US" sz="1000"/>
                <a:t>Đấu dây</a:t>
              </a:r>
            </a:p>
            <a:p>
              <a:pPr algn="ctr">
                <a:spcBef>
                  <a:spcPct val="0"/>
                </a:spcBef>
                <a:buFontTx/>
                <a:buNone/>
              </a:pPr>
              <a:r>
                <a:rPr lang="vi" altLang="en-US" sz="1000"/>
                <a:t>(Xây dựng</a:t>
              </a:r>
            </a:p>
            <a:p>
              <a:pPr algn="ctr">
                <a:spcBef>
                  <a:spcPct val="0"/>
                </a:spcBef>
                <a:buFontTx/>
                <a:buNone/>
              </a:pPr>
              <a:r>
                <a:rPr lang="vi" altLang="en-US" sz="1000"/>
                <a:t>Xương sống)</a:t>
              </a:r>
              <a:endParaRPr lang="en-US" altLang="en-US" sz="2400"/>
            </a:p>
          </p:txBody>
        </p:sp>
        <p:sp>
          <p:nvSpPr>
            <p:cNvPr id="20509" name="Line 28"/>
            <p:cNvSpPr>
              <a:spLocks noChangeShapeType="1"/>
            </p:cNvSpPr>
            <p:nvPr/>
          </p:nvSpPr>
          <p:spPr bwMode="auto">
            <a:xfrm>
              <a:off x="624" y="225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0510" name="Text Box 29"/>
            <p:cNvSpPr txBox="1">
              <a:spLocks noChangeArrowheads="1"/>
            </p:cNvSpPr>
            <p:nvPr/>
          </p:nvSpPr>
          <p:spPr bwMode="auto">
            <a:xfrm>
              <a:off x="3242" y="3744"/>
              <a:ext cx="4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000"/>
                <a:t>Khuôn viên đại học</a:t>
              </a:r>
            </a:p>
            <a:p>
              <a:pPr algn="ctr">
                <a:spcBef>
                  <a:spcPct val="0"/>
                </a:spcBef>
                <a:buFontTx/>
                <a:buNone/>
              </a:pPr>
              <a:r>
                <a:rPr lang="vi" altLang="en-US" sz="1000"/>
                <a:t>Xương sống</a:t>
              </a:r>
              <a:endParaRPr lang="en-US" altLang="en-US" sz="2400"/>
            </a:p>
          </p:txBody>
        </p:sp>
        <p:sp>
          <p:nvSpPr>
            <p:cNvPr id="20511" name="Rectangle 30"/>
            <p:cNvSpPr>
              <a:spLocks noChangeArrowheads="1"/>
            </p:cNvSpPr>
            <p:nvPr/>
          </p:nvSpPr>
          <p:spPr bwMode="auto">
            <a:xfrm>
              <a:off x="816" y="192"/>
              <a:ext cx="2400" cy="34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12" name="Rectangle 31"/>
            <p:cNvSpPr>
              <a:spLocks noChangeArrowheads="1"/>
            </p:cNvSpPr>
            <p:nvPr/>
          </p:nvSpPr>
          <p:spPr bwMode="auto">
            <a:xfrm>
              <a:off x="3744" y="192"/>
              <a:ext cx="1776" cy="34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13" name="Line 32"/>
            <p:cNvSpPr>
              <a:spLocks noChangeShapeType="1"/>
            </p:cNvSpPr>
            <p:nvPr/>
          </p:nvSpPr>
          <p:spPr bwMode="auto">
            <a:xfrm>
              <a:off x="816" y="1056"/>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4" name="Line 33"/>
            <p:cNvSpPr>
              <a:spLocks noChangeShapeType="1"/>
            </p:cNvSpPr>
            <p:nvPr/>
          </p:nvSpPr>
          <p:spPr bwMode="auto">
            <a:xfrm>
              <a:off x="816" y="2784"/>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5" name="Line 34"/>
            <p:cNvSpPr>
              <a:spLocks noChangeShapeType="1"/>
            </p:cNvSpPr>
            <p:nvPr/>
          </p:nvSpPr>
          <p:spPr bwMode="auto">
            <a:xfrm>
              <a:off x="3744" y="1056"/>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6" name="Line 35"/>
            <p:cNvSpPr>
              <a:spLocks noChangeShapeType="1"/>
            </p:cNvSpPr>
            <p:nvPr/>
          </p:nvSpPr>
          <p:spPr bwMode="auto">
            <a:xfrm>
              <a:off x="3744" y="1920"/>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7" name="Line 36"/>
            <p:cNvSpPr>
              <a:spLocks noChangeShapeType="1"/>
            </p:cNvSpPr>
            <p:nvPr/>
          </p:nvSpPr>
          <p:spPr bwMode="auto">
            <a:xfrm>
              <a:off x="3744" y="278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8" name="Line 37"/>
            <p:cNvSpPr>
              <a:spLocks noChangeShapeType="1"/>
            </p:cNvSpPr>
            <p:nvPr/>
          </p:nvSpPr>
          <p:spPr bwMode="auto">
            <a:xfrm>
              <a:off x="816" y="192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20483" name="Rectangle 39"/>
          <p:cNvSpPr>
            <a:spLocks noGrp="1" noChangeArrowheads="1"/>
          </p:cNvSpPr>
          <p:nvPr>
            <p:ph type="title"/>
          </p:nvPr>
        </p:nvSpPr>
        <p:spPr>
          <a:noFill/>
        </p:spPr>
        <p:txBody>
          <a:bodyPr/>
          <a:lstStyle/>
          <a:p>
            <a:r>
              <a:rPr lang="vi" altLang="en-US" smtClean="0">
                <a:ea typeface="ＭＳ Ｐゴシック" panose="020B0600070205080204" pitchFamily="34" charset="-128"/>
              </a:rPr>
              <a:t>Hệ thống dây mạng trong khuôn viên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1932</TotalTime>
  <Words>1285</Words>
  <Application>Microsoft Office PowerPoint</Application>
  <PresentationFormat>On-screen Show (4:3)</PresentationFormat>
  <Paragraphs>150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Courier</vt:lpstr>
      <vt:lpstr>Times New Roman</vt:lpstr>
      <vt:lpstr>1_Blank Presentation</vt:lpstr>
      <vt:lpstr>PowerPoint Presentation</vt:lpstr>
      <vt:lpstr>  Chương ba   Đặc trưng cho Internetwork hiện có </vt:lpstr>
      <vt:lpstr>Điểm bắt đầu là gì?</vt:lpstr>
      <vt:lpstr>Chúng ta ở đâu?</vt:lpstr>
      <vt:lpstr>Nhận bản đồ mạng</vt:lpstr>
      <vt:lpstr>Đặc điểm hóa địa chỉ và đặt tên</vt:lpstr>
      <vt:lpstr>Mạng con không rõ ràng</vt:lpstr>
      <vt:lpstr>Đặc điểm hóa hệ thống dây điện và phương tiện</vt:lpstr>
      <vt:lpstr>Hệ thống dây mạng trong khuôn viên</vt:lpstr>
      <vt:lpstr>Các ràng buộc về kiến trúc</vt:lpstr>
      <vt:lpstr>Các ràng buộc về kiến trúc</vt:lpstr>
      <vt:lpstr>Sự cố đối với cài đặt không dây</vt:lpstr>
      <vt:lpstr>Kiểm tra tình trạng của Internetwork hiện có</vt:lpstr>
      <vt:lpstr>Kiểm tra trạng thái của các bộ định tuyến, công tắc và tường lửa chính</vt:lpstr>
      <vt:lpstr>Công cụ</vt:lpstr>
      <vt:lpstr>PowerPoint Presentation</vt:lpstr>
      <vt:lpstr>Tóm lược</vt:lpstr>
      <vt:lpstr>Câu hỏi đánh giá</vt:lpstr>
      <vt:lpstr>PowerPoint Presentation</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125</cp:revision>
  <cp:lastPrinted>2004-07-22T01:14:22Z</cp:lastPrinted>
  <dcterms:created xsi:type="dcterms:W3CDTF">1999-03-05T02:17:39Z</dcterms:created>
  <dcterms:modified xsi:type="dcterms:W3CDTF">2022-04-22T15:48:34Z</dcterms:modified>
</cp:coreProperties>
</file>