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handoutMasterIdLst>
    <p:handoutMasterId r:id="rId17"/>
  </p:handoutMasterIdLst>
  <p:sldIdLst>
    <p:sldId id="256" r:id="rId2"/>
    <p:sldId id="391" r:id="rId3"/>
    <p:sldId id="388" r:id="rId4"/>
    <p:sldId id="389" r:id="rId5"/>
    <p:sldId id="394" r:id="rId6"/>
    <p:sldId id="395" r:id="rId7"/>
    <p:sldId id="396" r:id="rId8"/>
    <p:sldId id="397" r:id="rId9"/>
    <p:sldId id="398" r:id="rId10"/>
    <p:sldId id="399" r:id="rId11"/>
    <p:sldId id="400" r:id="rId12"/>
    <p:sldId id="401" r:id="rId13"/>
    <p:sldId id="275" r:id="rId14"/>
    <p:sldId id="386" r:id="rId15"/>
  </p:sldIdLst>
  <p:sldSz cx="9144000" cy="6858000" type="screen4x3"/>
  <p:notesSz cx="6934200" cy="9283700"/>
  <p:defaultTextStyle>
    <a:defPPr>
      <a:defRPr lang="vi"/>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440" y="7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480" y="752"/>
      </p:cViewPr>
      <p:guideLst>
        <p:guide orient="horz" pos="2924"/>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6" name="Text Box 8"/>
          <p:cNvSpPr txBox="1">
            <a:spLocks noChangeArrowheads="1"/>
          </p:cNvSpPr>
          <p:nvPr/>
        </p:nvSpPr>
        <p:spPr bwMode="auto">
          <a:xfrm>
            <a:off x="5981700" y="8940800"/>
            <a:ext cx="866775" cy="336550"/>
          </a:xfrm>
          <a:prstGeom prst="rect">
            <a:avLst/>
          </a:prstGeom>
          <a:noFill/>
          <a:ln w="9525">
            <a:noFill/>
            <a:miter lim="800000"/>
            <a:headEnd/>
            <a:tailEnd/>
          </a:ln>
          <a:effec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defRPr/>
            </a:pPr>
            <a:r xmlns:a="http://schemas.openxmlformats.org/drawingml/2006/main">
              <a:rPr lang="vi" altLang="en-US" sz="1600" smtClean="0"/>
              <a:t>Trang</a:t>
            </a:r>
            <a:fld xmlns:a="http://schemas.openxmlformats.org/drawingml/2006/main" id="{091A856D-46B2-4454-AF2F-D6E73FA19778}" type="slidenum">
              <a:rPr lang="en-US" altLang="en-US" sz="1600" smtClean="0"/>
              <a:pPr>
                <a:defRPr/>
              </a:pPr>
              <a:t>‹#›</a:t>
            </a:fld>
            <a:endParaRPr xmlns:a="http://schemas.openxmlformats.org/drawingml/2006/main" lang="en-US" altLang="en-US" sz="1600" smtClean="0"/>
          </a:p>
        </p:txBody>
      </p:sp>
      <p:sp>
        <p:nvSpPr>
          <p:cNvPr id="3075" name="Text Box 9"/>
          <p:cNvSpPr txBox="1">
            <a:spLocks noChangeArrowheads="1"/>
          </p:cNvSpPr>
          <p:nvPr/>
        </p:nvSpPr>
        <p:spPr bwMode="auto">
          <a:xfrm>
            <a:off x="0" y="8940800"/>
            <a:ext cx="4541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defRPr/>
            </a:pPr>
            <a:r xmlns:a="http://schemas.openxmlformats.org/drawingml/2006/main">
              <a:rPr lang="vi" altLang="en-US" sz="1600" smtClean="0"/>
              <a:t>Bản quyền 2004 Cisco Press &amp; Priscilla Oppenheimer</a:t>
            </a:r>
          </a:p>
        </p:txBody>
      </p:sp>
      <p:sp>
        <p:nvSpPr>
          <p:cNvPr id="3076" name="Text Box 10"/>
          <p:cNvSpPr txBox="1">
            <a:spLocks noChangeArrowheads="1"/>
          </p:cNvSpPr>
          <p:nvPr/>
        </p:nvSpPr>
        <p:spPr bwMode="auto">
          <a:xfrm>
            <a:off x="0" y="23813"/>
            <a:ext cx="5686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defRPr/>
            </a:pPr>
            <a:r xmlns:a="http://schemas.openxmlformats.org/drawingml/2006/main">
              <a:rPr lang="vi" altLang="en-US" sz="1600" smtClean="0"/>
              <a:t>Thiết kế mạng từ trên xuống, Ch. 4: Đặc trưng lưu lượng mạng</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4"/>
          <p:cNvSpPr>
            <a:spLocks noChangeArrowheads="1" noTextEdit="1"/>
          </p:cNvSpPr>
          <p:nvPr>
            <p:ph type="sldImg" idx="2"/>
          </p:nvPr>
        </p:nvSpPr>
        <p:spPr bwMode="auto">
          <a:xfrm>
            <a:off x="114617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923925" y="4410075"/>
            <a:ext cx="5086350" cy="4176713"/>
          </a:xfrm>
          <a:prstGeom prst="rect">
            <a:avLst/>
          </a:prstGeom>
          <a:noFill/>
          <a:ln w="9525">
            <a:noFill/>
            <a:miter lim="800000"/>
            <a:headEnd/>
            <a:tailEnd/>
          </a:ln>
          <a:effectLst/>
        </p:spPr>
        <p:txBody>
          <a:bodyPr vert="horz" wrap="square" lIns="92665" tIns="46333" rIns="92665" bIns="46333" numCol="1" anchor="t" anchorCtr="0" compatLnSpc="1">
            <a:prstTxWarp prst="textNoShape">
              <a:avLst/>
            </a:prstTxWarp>
          </a:bodyPr>
          <a:lstStyle/>
          <a:p>
            <a:pPr xmlns:a="http://schemas.openxmlformats.org/drawingml/2006/main" lvl="0"/>
            <a:r xmlns:a="http://schemas.openxmlformats.org/drawingml/2006/main">
              <a:rPr lang="vi" noProof="0"/>
              <a:t>Nhấp để chỉnh sửa Kiểu văn bản chính</a:t>
            </a:r>
          </a:p>
          <a:p>
            <a:pPr xmlns:a="http://schemas.openxmlformats.org/drawingml/2006/main" lvl="1"/>
            <a:r xmlns:a="http://schemas.openxmlformats.org/drawingml/2006/main">
              <a:rPr lang="vi" noProof="0"/>
              <a:t>Cấp độ thứ hai</a:t>
            </a:r>
          </a:p>
          <a:p>
            <a:pPr xmlns:a="http://schemas.openxmlformats.org/drawingml/2006/main" lvl="2"/>
            <a:r xmlns:a="http://schemas.openxmlformats.org/drawingml/2006/main">
              <a:rPr lang="vi" noProof="0"/>
              <a:t>Cấp độ thứ ba</a:t>
            </a:r>
          </a:p>
          <a:p>
            <a:pPr xmlns:a="http://schemas.openxmlformats.org/drawingml/2006/main" lvl="3"/>
            <a:r xmlns:a="http://schemas.openxmlformats.org/drawingml/2006/main">
              <a:rPr lang="vi" noProof="0"/>
              <a:t>Cấp độ thứ tư</a:t>
            </a:r>
          </a:p>
          <a:p>
            <a:pPr xmlns:a="http://schemas.openxmlformats.org/drawingml/2006/main" lvl="4"/>
            <a:r xmlns:a="http://schemas.openxmlformats.org/drawingml/2006/main">
              <a:rPr lang="vi" noProof="0"/>
              <a:t>Cấp độ thứ năm</a:t>
            </a:r>
          </a:p>
        </p:txBody>
      </p:sp>
      <p:sp>
        <p:nvSpPr>
          <p:cNvPr id="9224" name="Text Box 8"/>
          <p:cNvSpPr txBox="1">
            <a:spLocks noChangeArrowheads="1"/>
          </p:cNvSpPr>
          <p:nvPr/>
        </p:nvSpPr>
        <p:spPr bwMode="auto">
          <a:xfrm>
            <a:off x="5981700" y="8991600"/>
            <a:ext cx="679450" cy="274638"/>
          </a:xfrm>
          <a:prstGeom prst="rect">
            <a:avLst/>
          </a:prstGeom>
          <a:noFill/>
          <a:ln w="9525">
            <a:noFill/>
            <a:miter lim="800000"/>
            <a:headEnd/>
            <a:tailEnd/>
          </a:ln>
          <a:effec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defRPr/>
            </a:pPr>
            <a:r xmlns:a="http://schemas.openxmlformats.org/drawingml/2006/main">
              <a:rPr lang="vi" altLang="en-US" sz="1200" smtClean="0"/>
              <a:t>Trang</a:t>
            </a:r>
            <a:fld xmlns:a="http://schemas.openxmlformats.org/drawingml/2006/main" id="{D8BD4507-511C-4ACE-B21C-1C42A1FE24D4}" type="slidenum">
              <a:rPr lang="en-US" altLang="en-US" sz="1200" smtClean="0"/>
              <a:pPr>
                <a:defRPr/>
              </a:pPr>
              <a:t>‹#›</a:t>
            </a:fld>
            <a:endParaRPr xmlns:a="http://schemas.openxmlformats.org/drawingml/2006/main" lang="en-US" altLang="en-US" sz="1200" smtClean="0"/>
          </a:p>
        </p:txBody>
      </p:sp>
      <p:sp>
        <p:nvSpPr>
          <p:cNvPr id="9225" name="Text Box 9"/>
          <p:cNvSpPr txBox="1">
            <a:spLocks noChangeArrowheads="1"/>
          </p:cNvSpPr>
          <p:nvPr/>
        </p:nvSpPr>
        <p:spPr bwMode="auto">
          <a:xfrm>
            <a:off x="0" y="8991600"/>
            <a:ext cx="3460750" cy="274638"/>
          </a:xfrm>
          <a:prstGeom prst="rect">
            <a:avLst/>
          </a:prstGeom>
          <a:noFill/>
          <a:ln w="9525">
            <a:noFill/>
            <a:miter lim="800000"/>
            <a:headEnd/>
            <a:tailEnd/>
          </a:ln>
          <a:effec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defRPr/>
            </a:pPr>
            <a:r xmlns:a="http://schemas.openxmlformats.org/drawingml/2006/main">
              <a:rPr lang="vi" altLang="en-US" sz="1200" smtClean="0"/>
              <a:t>Bản quyền 2004 Cisco Press &amp; Priscilla Oppenheimer</a:t>
            </a:r>
            <a:endParaRPr xmlns:a="http://schemas.openxmlformats.org/drawingml/2006/main" lang="en-US" altLang="en-US" sz="1600" smtClean="0"/>
          </a:p>
        </p:txBody>
      </p:sp>
      <p:sp>
        <p:nvSpPr>
          <p:cNvPr id="2054" name="Text Box 10"/>
          <p:cNvSpPr txBox="1">
            <a:spLocks noChangeArrowheads="1"/>
          </p:cNvSpPr>
          <p:nvPr/>
        </p:nvSpPr>
        <p:spPr bwMode="auto">
          <a:xfrm>
            <a:off x="0" y="23813"/>
            <a:ext cx="5686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defRPr/>
            </a:pPr>
            <a:r xmlns:a="http://schemas.openxmlformats.org/drawingml/2006/main">
              <a:rPr lang="vi" altLang="en-US" sz="1600" smtClean="0"/>
              <a:t>Thiết kế mạng từ trên xuống, Ch. 4: Đặc trưng lưu lượng mạng</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noTextEdit="1"/>
          </p:cNvSpPr>
          <p:nvPr>
            <p:ph type="sldImg"/>
          </p:nvPr>
        </p:nvSpPr>
        <p:spPr>
          <a:ln/>
        </p:spPr>
      </p:sp>
      <p:sp>
        <p:nvSpPr>
          <p:cNvPr id="5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noTextEdit="1"/>
          </p:cNvSpPr>
          <p:nvPr>
            <p:ph type="sldImg"/>
          </p:nvPr>
        </p:nvSpPr>
        <p:spPr>
          <a:ln/>
        </p:spPr>
      </p:sp>
      <p:sp>
        <p:nvSpPr>
          <p:cNvPr id="7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noTextEdit="1"/>
          </p:cNvSpPr>
          <p:nvPr>
            <p:ph type="sldImg"/>
          </p:nvPr>
        </p:nvSpPr>
        <p:spPr>
          <a:solidFill>
            <a:srgbClr val="FFFFFF"/>
          </a:solidFill>
          <a:ln/>
        </p:spPr>
      </p:sp>
      <p:sp>
        <p:nvSpPr>
          <p:cNvPr id="9219" name="Rectangle 3"/>
          <p:cNvSpPr>
            <a:spLocks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noTextEdit="1"/>
          </p:cNvSpPr>
          <p:nvPr>
            <p:ph type="sldImg"/>
          </p:nvPr>
        </p:nvSpPr>
        <p:spPr>
          <a:solidFill>
            <a:srgbClr val="FFFFFF"/>
          </a:solidFill>
          <a:ln/>
        </p:spPr>
      </p:sp>
      <p:sp>
        <p:nvSpPr>
          <p:cNvPr id="11267" name="Rectangle 3"/>
          <p:cNvSpPr>
            <a:spLocks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noTextEdit="1"/>
          </p:cNvSpPr>
          <p:nvPr>
            <p:ph type="sldImg"/>
          </p:nvPr>
        </p:nvSpPr>
        <p:spPr>
          <a:solidFill>
            <a:srgbClr val="FFFFFF"/>
          </a:solidFill>
          <a:ln/>
        </p:spPr>
      </p:sp>
      <p:sp>
        <p:nvSpPr>
          <p:cNvPr id="13315" name="Rectangle 3"/>
          <p:cNvSpPr>
            <a:spLocks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noTextEdit="1"/>
          </p:cNvSpPr>
          <p:nvPr>
            <p:ph type="sldImg"/>
          </p:nvPr>
        </p:nvSpPr>
        <p:spPr>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377185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92275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6075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091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89697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4971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799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53749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2876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46628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48552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xmlns:a="http://schemas.openxmlformats.org/drawingml/2006/main" lvl="0"/>
            <a:r xmlns:a="http://schemas.openxmlformats.org/drawingml/2006/main">
              <a:rPr lang="vi" altLang="en-US" smtClean="0"/>
              <a:t>Nhấp để chỉnh sửa kiểu tiêu đề Chính</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xmlns:a="http://schemas.openxmlformats.org/drawingml/2006/main" lvl="0"/>
            <a:r xmlns:a="http://schemas.openxmlformats.org/drawingml/2006/main">
              <a:rPr lang="vi" altLang="en-US" smtClean="0"/>
              <a:t>Nhấp để chỉnh sửa Kiểu văn bản chính</a:t>
            </a:r>
          </a:p>
          <a:p>
            <a:pPr xmlns:a="http://schemas.openxmlformats.org/drawingml/2006/main" lvl="1"/>
            <a:r xmlns:a="http://schemas.openxmlformats.org/drawingml/2006/main">
              <a:rPr lang="vi" altLang="en-US" smtClean="0"/>
              <a:t>Cấp độ thứ hai</a:t>
            </a:r>
          </a:p>
          <a:p>
            <a:pPr xmlns:a="http://schemas.openxmlformats.org/drawingml/2006/main" lvl="2"/>
            <a:r xmlns:a="http://schemas.openxmlformats.org/drawingml/2006/main">
              <a:rPr lang="vi" altLang="en-US" smtClean="0"/>
              <a:t>Cấp độ thứ ba</a:t>
            </a:r>
          </a:p>
          <a:p>
            <a:pPr xmlns:a="http://schemas.openxmlformats.org/drawingml/2006/main" lvl="3"/>
            <a:r xmlns:a="http://schemas.openxmlformats.org/drawingml/2006/main">
              <a:rPr lang="vi" altLang="en-US" smtClean="0"/>
              <a:t>Cấp độ thứ tư</a:t>
            </a:r>
          </a:p>
          <a:p>
            <a:pPr xmlns:a="http://schemas.openxmlformats.org/drawingml/2006/main" lvl="4"/>
            <a:r xmlns:a="http://schemas.openxmlformats.org/drawingml/2006/main">
              <a:rPr lang="vi" altLang="en-US" smtClean="0"/>
              <a:t>Cấp độ thứ năm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10"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10"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62000" y="762000"/>
            <a:ext cx="7848600" cy="3810000"/>
          </a:xfrm>
        </p:spPr>
        <p:txBody>
          <a:bodyPr/>
          <a:lstStyle/>
          <a:p>
            <a:r xmlns:a="http://schemas.openxmlformats.org/drawingml/2006/main">
              <a:rPr lang="vi" altLang="en-US" sz="4800" smtClean="0"/>
              <a:t/>
            </a:r>
            <a:br xmlns:a="http://schemas.openxmlformats.org/drawingml/2006/main">
              <a:rPr lang="en-US" altLang="en-US" sz="4800" smtClean="0"/>
            </a:br>
            <a:r xmlns:a="http://schemas.openxmlformats.org/drawingml/2006/main">
              <a:rPr lang="vi" altLang="en-US" sz="4800" smtClean="0"/>
              <a:t/>
            </a:r>
            <a:br xmlns:a="http://schemas.openxmlformats.org/drawingml/2006/main">
              <a:rPr lang="en-US" altLang="en-US" sz="4800" smtClean="0"/>
            </a:br>
            <a:r xmlns:a="http://schemas.openxmlformats.org/drawingml/2006/main">
              <a:rPr lang="vi" altLang="en-US" sz="4000" smtClean="0"/>
              <a:t>Chương bốn</a:t>
            </a:r>
            <a:br xmlns:a="http://schemas.openxmlformats.org/drawingml/2006/main">
              <a:rPr lang="en-US" altLang="en-US" sz="4000" smtClean="0"/>
            </a:br>
            <a:r xmlns:a="http://schemas.openxmlformats.org/drawingml/2006/main">
              <a:rPr lang="vi" altLang="en-US" sz="4000" smtClean="0"/>
              <a:t> </a:t>
            </a:r>
            <a:br xmlns:a="http://schemas.openxmlformats.org/drawingml/2006/main">
              <a:rPr lang="en-US" altLang="en-US" sz="4000" smtClean="0"/>
            </a:br>
            <a:r xmlns:a="http://schemas.openxmlformats.org/drawingml/2006/main">
              <a:rPr lang="vi" altLang="en-US" sz="2400" smtClean="0"/>
              <a:t>Đặc trưng lưu lượng mạng</a:t>
            </a:r>
            <a:br xmlns:a="http://schemas.openxmlformats.org/drawingml/2006/main">
              <a:rPr lang="en-US" altLang="en-US" sz="2400" smtClean="0"/>
            </a:br>
            <a:endParaRPr xmlns:a="http://schemas.openxmlformats.org/drawingml/2006/main" lang="en-US" altLang="en-US" sz="24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xmlns:a="http://schemas.openxmlformats.org/drawingml/2006/main">
              <a:rPr lang="vi" altLang="en-US" smtClean="0"/>
              <a:t>Yêu cầu QoS</a:t>
            </a:r>
          </a:p>
        </p:txBody>
      </p:sp>
      <p:sp>
        <p:nvSpPr>
          <p:cNvPr id="22531" name="Rectangle 3"/>
          <p:cNvSpPr>
            <a:spLocks noGrp="1" noChangeArrowheads="1"/>
          </p:cNvSpPr>
          <p:nvPr>
            <p:ph type="body" idx="1"/>
          </p:nvPr>
        </p:nvSpPr>
        <p:spPr/>
        <p:txBody>
          <a:bodyPr/>
          <a:lstStyle/>
          <a:p>
            <a:r xmlns:a="http://schemas.openxmlformats.org/drawingml/2006/main">
              <a:rPr lang="vi" altLang="en-US" smtClean="0"/>
              <a:t>Thông số kỹ thuật dịch vụ ATM</a:t>
            </a:r>
          </a:p>
          <a:p>
            <a:pPr xmlns:a="http://schemas.openxmlformats.org/drawingml/2006/main" lvl="1"/>
            <a:r xmlns:a="http://schemas.openxmlformats.org/drawingml/2006/main">
              <a:rPr lang="vi" altLang="en-US" smtClean="0">
                <a:ea typeface="ＭＳ Ｐゴシック" panose="020B0600070205080204" pitchFamily="34" charset="-128"/>
              </a:rPr>
              <a:t>Tốc độ bit không đổi (CBR)</a:t>
            </a:r>
          </a:p>
          <a:p>
            <a:pPr xmlns:a="http://schemas.openxmlformats.org/drawingml/2006/main" lvl="1"/>
            <a:r xmlns:a="http://schemas.openxmlformats.org/drawingml/2006/main">
              <a:rPr lang="vi" altLang="en-US" smtClean="0">
                <a:ea typeface="ＭＳ Ｐゴシック" panose="020B0600070205080204" pitchFamily="34" charset="-128"/>
              </a:rPr>
              <a:t>Tốc độ bit thay đổi thời gian thực (rt-VBR)</a:t>
            </a:r>
          </a:p>
          <a:p>
            <a:pPr xmlns:a="http://schemas.openxmlformats.org/drawingml/2006/main" lvl="1"/>
            <a:r xmlns:a="http://schemas.openxmlformats.org/drawingml/2006/main">
              <a:rPr lang="vi" altLang="en-US" smtClean="0">
                <a:ea typeface="ＭＳ Ｐゴシック" panose="020B0600070205080204" pitchFamily="34" charset="-128"/>
              </a:rPr>
              <a:t>Tốc độ bit biến đổi không theo thời gian thực (nrt-VBR)</a:t>
            </a:r>
          </a:p>
          <a:p>
            <a:pPr xmlns:a="http://schemas.openxmlformats.org/drawingml/2006/main" lvl="1"/>
            <a:r xmlns:a="http://schemas.openxmlformats.org/drawingml/2006/main">
              <a:rPr lang="vi" altLang="en-US" smtClean="0">
                <a:ea typeface="ＭＳ Ｐゴシック" panose="020B0600070205080204" pitchFamily="34" charset="-128"/>
              </a:rPr>
              <a:t>Tốc độ bit không xác định (UBR)</a:t>
            </a:r>
          </a:p>
          <a:p>
            <a:pPr xmlns:a="http://schemas.openxmlformats.org/drawingml/2006/main" lvl="1"/>
            <a:r xmlns:a="http://schemas.openxmlformats.org/drawingml/2006/main">
              <a:rPr lang="vi" altLang="en-US" smtClean="0">
                <a:ea typeface="ＭＳ Ｐゴシック" panose="020B0600070205080204" pitchFamily="34" charset="-128"/>
              </a:rPr>
              <a:t>Tốc độ bit khả dụng (ABR)</a:t>
            </a:r>
          </a:p>
          <a:p>
            <a:pPr xmlns:a="http://schemas.openxmlformats.org/drawingml/2006/main" lvl="1"/>
            <a:r xmlns:a="http://schemas.openxmlformats.org/drawingml/2006/main">
              <a:rPr lang="vi" altLang="en-US" smtClean="0">
                <a:ea typeface="ＭＳ Ｐゴシック" panose="020B0600070205080204" pitchFamily="34" charset="-128"/>
              </a:rPr>
              <a:t>Tỷ lệ khung hình được đảm bảo (GFR)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xmlns:a="http://schemas.openxmlformats.org/drawingml/2006/main">
              <a:rPr lang="vi" altLang="en-US" smtClean="0"/>
              <a:t>Yêu cầu QoS cho mỗi IETF</a:t>
            </a:r>
          </a:p>
        </p:txBody>
      </p:sp>
      <p:sp>
        <p:nvSpPr>
          <p:cNvPr id="24579" name="Rectangle 3"/>
          <p:cNvSpPr>
            <a:spLocks noGrp="1" noChangeArrowheads="1"/>
          </p:cNvSpPr>
          <p:nvPr>
            <p:ph type="body" idx="1"/>
          </p:nvPr>
        </p:nvSpPr>
        <p:spPr>
          <a:xfrm>
            <a:off x="838200" y="1600200"/>
            <a:ext cx="7772400" cy="4114800"/>
          </a:xfrm>
        </p:spPr>
        <p:txBody>
          <a:bodyPr/>
          <a:lstStyle/>
          <a:p>
            <a:r xmlns:a="http://schemas.openxmlformats.org/drawingml/2006/main">
              <a:rPr lang="vi" altLang="en-US" smtClean="0"/>
              <a:t>Các thông số kỹ thuật của nhóm làm việc dịch vụ tích hợp IETF</a:t>
            </a:r>
          </a:p>
          <a:p>
            <a:pPr xmlns:a="http://schemas.openxmlformats.org/drawingml/2006/main" lvl="1"/>
            <a:r xmlns:a="http://schemas.openxmlformats.org/drawingml/2006/main">
              <a:rPr lang="vi" altLang="en-US" smtClean="0">
                <a:ea typeface="ＭＳ Ｐゴシック" panose="020B0600070205080204" pitchFamily="34" charset="-128"/>
              </a:rPr>
              <a:t>Dịch vụ tải có kiểm soát</a:t>
            </a:r>
          </a:p>
          <a:p>
            <a:pPr xmlns:a="http://schemas.openxmlformats.org/drawingml/2006/main" lvl="2"/>
            <a:r xmlns:a="http://schemas.openxmlformats.org/drawingml/2006/main">
              <a:rPr lang="vi" altLang="en-US" smtClean="0">
                <a:ea typeface="ＭＳ Ｐゴシック" panose="020B0600070205080204" pitchFamily="34" charset="-128"/>
              </a:rPr>
              <a:t>Cung cấp luồng dữ liệu máy khách với QoS gần đúng với QoS mà cùng một luồng sẽ nhận được trên mạng không tải</a:t>
            </a:r>
          </a:p>
          <a:p>
            <a:pPr xmlns:a="http://schemas.openxmlformats.org/drawingml/2006/main" lvl="1"/>
            <a:r xmlns:a="http://schemas.openxmlformats.org/drawingml/2006/main">
              <a:rPr lang="vi" altLang="en-US" smtClean="0">
                <a:ea typeface="ＭＳ Ｐゴシック" panose="020B0600070205080204" pitchFamily="34" charset="-128"/>
              </a:rPr>
              <a:t>Dịch vụ đảm bảo</a:t>
            </a:r>
          </a:p>
          <a:p>
            <a:pPr xmlns:a="http://schemas.openxmlformats.org/drawingml/2006/main" lvl="2"/>
            <a:r xmlns:a="http://schemas.openxmlformats.org/drawingml/2006/main">
              <a:rPr lang="vi" altLang="en-US" smtClean="0">
                <a:ea typeface="ＭＳ Ｐゴシック" panose="020B0600070205080204" pitchFamily="34" charset="-128"/>
              </a:rPr>
              <a:t>Cung cấp giới hạn công ty (có thể chứng minh về mặt toán học) đối với sự chậm trễ xếp hàng gói từ đầu đến cuối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xmlns:a="http://schemas.openxmlformats.org/drawingml/2006/main">
              <a:rPr lang="vi" altLang="en-US" smtClean="0"/>
              <a:t>Yêu cầu QoS cho mỗi IETF</a:t>
            </a:r>
          </a:p>
        </p:txBody>
      </p:sp>
      <p:sp>
        <p:nvSpPr>
          <p:cNvPr id="26627" name="Rectangle 3"/>
          <p:cNvSpPr>
            <a:spLocks noGrp="1" noChangeArrowheads="1"/>
          </p:cNvSpPr>
          <p:nvPr>
            <p:ph type="body" idx="1"/>
          </p:nvPr>
        </p:nvSpPr>
        <p:spPr/>
        <p:txBody>
          <a:bodyPr/>
          <a:lstStyle/>
          <a:p>
            <a:r xmlns:a="http://schemas.openxmlformats.org/drawingml/2006/main">
              <a:rPr lang="vi" altLang="en-US" smtClean="0"/>
              <a:t>Các thông số kỹ thuật nhóm làm việc khác biệt của các dịch vụ IETF</a:t>
            </a:r>
          </a:p>
          <a:p>
            <a:pPr xmlns:a="http://schemas.openxmlformats.org/drawingml/2006/main" lvl="1"/>
            <a:r xmlns:a="http://schemas.openxmlformats.org/drawingml/2006/main">
              <a:rPr lang="vi" altLang="en-US" smtClean="0">
                <a:ea typeface="ＭＳ Ｐゴシック" panose="020B0600070205080204" pitchFamily="34" charset="-128"/>
              </a:rPr>
              <a:t>RFC 2475</a:t>
            </a:r>
          </a:p>
          <a:p>
            <a:pPr xmlns:a="http://schemas.openxmlformats.org/drawingml/2006/main" lvl="1"/>
            <a:r xmlns:a="http://schemas.openxmlformats.org/drawingml/2006/main">
              <a:rPr lang="vi" altLang="en-US" smtClean="0">
                <a:ea typeface="ＭＳ Ｐゴシック" panose="020B0600070205080204" pitchFamily="34" charset="-128"/>
              </a:rPr>
              <a:t>Các gói IP có thể được đánh dấu bằng mã điểm dịch vụ khác biệt (DSCP) để ảnh hưởng đến quyết định xếp hàng và bỏ gói cho các biểu đồ IP trên giao diện đầu ra của bộ định tuyến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xmlns:a="http://schemas.openxmlformats.org/drawingml/2006/main">
              <a:rPr lang="vi" altLang="en-US" smtClean="0"/>
              <a:t>Tóm lược</a:t>
            </a:r>
          </a:p>
        </p:txBody>
      </p:sp>
      <p:sp>
        <p:nvSpPr>
          <p:cNvPr id="28675" name="Rectangle 3"/>
          <p:cNvSpPr>
            <a:spLocks noGrp="1" noChangeArrowheads="1"/>
          </p:cNvSpPr>
          <p:nvPr>
            <p:ph type="body" idx="1"/>
          </p:nvPr>
        </p:nvSpPr>
        <p:spPr>
          <a:xfrm>
            <a:off x="685800" y="1752600"/>
            <a:ext cx="8153400" cy="4191000"/>
          </a:xfrm>
        </p:spPr>
        <p:txBody>
          <a:bodyPr/>
          <a:lstStyle/>
          <a:p>
            <a:r xmlns:a="http://schemas.openxmlformats.org/drawingml/2006/main">
              <a:rPr lang="vi" altLang="en-US" smtClean="0"/>
              <a:t>Tiếp tục sử dụng cách tiếp cận có hệ thống, từ trên xuống</a:t>
            </a:r>
          </a:p>
          <a:p>
            <a:r xmlns:a="http://schemas.openxmlformats.org/drawingml/2006/main">
              <a:rPr lang="vi" altLang="en-US" smtClean="0"/>
              <a:t>Không chọn sản phẩm cho đến khi bạn hiểu lưu lượng mạng về:</a:t>
            </a:r>
          </a:p>
          <a:p>
            <a:pPr xmlns:a="http://schemas.openxmlformats.org/drawingml/2006/main" lvl="1"/>
            <a:r xmlns:a="http://schemas.openxmlformats.org/drawingml/2006/main">
              <a:rPr lang="vi" altLang="en-US" sz="2400" smtClean="0">
                <a:ea typeface="ＭＳ Ｐゴシック" panose="020B0600070205080204" pitchFamily="34" charset="-128"/>
              </a:rPr>
              <a:t>Chảy</a:t>
            </a:r>
          </a:p>
          <a:p>
            <a:pPr xmlns:a="http://schemas.openxmlformats.org/drawingml/2006/main" lvl="1"/>
            <a:r xmlns:a="http://schemas.openxmlformats.org/drawingml/2006/main">
              <a:rPr lang="vi" altLang="en-US" sz="2400" smtClean="0">
                <a:ea typeface="ＭＳ Ｐゴシック" panose="020B0600070205080204" pitchFamily="34" charset="-128"/>
              </a:rPr>
              <a:t>Trọng tải</a:t>
            </a:r>
          </a:p>
          <a:p>
            <a:pPr xmlns:a="http://schemas.openxmlformats.org/drawingml/2006/main" lvl="1"/>
            <a:r xmlns:a="http://schemas.openxmlformats.org/drawingml/2006/main">
              <a:rPr lang="vi" altLang="en-US" sz="2400" smtClean="0">
                <a:ea typeface="ＭＳ Ｐゴシック" panose="020B0600070205080204" pitchFamily="34" charset="-128"/>
              </a:rPr>
              <a:t>Hành vi</a:t>
            </a:r>
          </a:p>
          <a:p>
            <a:pPr xmlns:a="http://schemas.openxmlformats.org/drawingml/2006/main" lvl="1"/>
            <a:r xmlns:a="http://schemas.openxmlformats.org/drawingml/2006/main">
              <a:rPr lang="vi" altLang="en-US" sz="2400" smtClean="0">
                <a:ea typeface="ＭＳ Ｐゴシック" panose="020B0600070205080204" pitchFamily="34" charset="-128"/>
              </a:rPr>
              <a:t>Yêu cầu QoS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xmlns:a="http://schemas.openxmlformats.org/drawingml/2006/main">
              <a:rPr lang="vi" altLang="en-US" smtClean="0"/>
              <a:t>Câu hỏi đánh giá</a:t>
            </a:r>
          </a:p>
        </p:txBody>
      </p:sp>
      <p:sp>
        <p:nvSpPr>
          <p:cNvPr id="30723" name="Rectangle 3"/>
          <p:cNvSpPr>
            <a:spLocks noGrp="1" noChangeArrowheads="1"/>
          </p:cNvSpPr>
          <p:nvPr>
            <p:ph type="body" idx="1"/>
          </p:nvPr>
        </p:nvSpPr>
        <p:spPr>
          <a:xfrm>
            <a:off x="685800" y="1752600"/>
            <a:ext cx="8153400" cy="4191000"/>
          </a:xfrm>
        </p:spPr>
        <p:txBody>
          <a:bodyPr/>
          <a:lstStyle/>
          <a:p>
            <a:r xmlns:a="http://schemas.openxmlformats.org/drawingml/2006/main">
              <a:rPr lang="vi" altLang="en-US" sz="2800" smtClean="0"/>
              <a:t>Liệt kê và mô tả sáu loại luồng lưu lượng truy cập khác nhau.</a:t>
            </a:r>
          </a:p>
          <a:p>
            <a:r xmlns:a="http://schemas.openxmlformats.org/drawingml/2006/main">
              <a:rPr lang="vi" altLang="en-US" sz="2800" smtClean="0"/>
              <a:t>Điều gì khiến lưu lượng truy cập thoại qua mạng IP trở nên thách thức để xác định đặc điểm và lập kế hoạch?</a:t>
            </a:r>
          </a:p>
          <a:p>
            <a:r xmlns:a="http://schemas.openxmlformats.org/drawingml/2006/main">
              <a:rPr lang="vi" altLang="en-US" sz="2800" smtClean="0"/>
              <a:t>Tại sao bạn nên quan tâm đến lưu lượng phát sóng?</a:t>
            </a:r>
          </a:p>
          <a:p>
            <a:r xmlns:a="http://schemas.openxmlformats.org/drawingml/2006/main">
              <a:rPr lang="vi" altLang="en-US" sz="2800" smtClean="0"/>
              <a:t>Thông số kỹ thuật của ATM và IETF cho QoS khác nhau như thế nào?</a:t>
            </a:r>
          </a:p>
          <a:p>
            <a:endParaRPr lang="en-US" altLang="en-US" sz="2800" smtClean="0"/>
          </a:p>
          <a:p>
            <a:endParaRPr lang="en-US" altLang="en-US" sz="28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xmlns:a="http://schemas.openxmlformats.org/drawingml/2006/main">
              <a:rPr lang="vi" altLang="en-US" smtClean="0"/>
              <a:t>Các yếu tố lưu lượng mạng</a:t>
            </a:r>
          </a:p>
        </p:txBody>
      </p:sp>
      <p:sp>
        <p:nvSpPr>
          <p:cNvPr id="6147" name="Rectangle 3"/>
          <p:cNvSpPr>
            <a:spLocks noGrp="1" noChangeArrowheads="1"/>
          </p:cNvSpPr>
          <p:nvPr>
            <p:ph type="body" idx="1"/>
          </p:nvPr>
        </p:nvSpPr>
        <p:spPr>
          <a:xfrm>
            <a:off x="914400" y="1752600"/>
            <a:ext cx="7772400" cy="4114800"/>
          </a:xfrm>
        </p:spPr>
        <p:txBody>
          <a:bodyPr/>
          <a:lstStyle/>
          <a:p>
            <a:r xmlns:a="http://schemas.openxmlformats.org/drawingml/2006/main">
              <a:rPr lang="vi" altLang="en-US" smtClean="0"/>
              <a:t>Lưu lượng giao thông</a:t>
            </a:r>
          </a:p>
          <a:p>
            <a:r xmlns:a="http://schemas.openxmlformats.org/drawingml/2006/main">
              <a:rPr lang="vi" altLang="en-US" smtClean="0"/>
              <a:t>Vị trí của các nguồn lưu lượng và kho dữ liệu</a:t>
            </a:r>
          </a:p>
          <a:p>
            <a:r xmlns:a="http://schemas.openxmlformats.org/drawingml/2006/main">
              <a:rPr lang="vi" altLang="en-US" smtClean="0"/>
              <a:t>Lưu lượng truy cập</a:t>
            </a:r>
          </a:p>
          <a:p>
            <a:r xmlns:a="http://schemas.openxmlformats.org/drawingml/2006/main">
              <a:rPr lang="vi" altLang="en-US" smtClean="0"/>
              <a:t>Hành vi giao thông</a:t>
            </a:r>
          </a:p>
          <a:p>
            <a:r xmlns:a="http://schemas.openxmlformats.org/drawingml/2006/main">
              <a:rPr lang="vi" altLang="en-US" smtClean="0"/>
              <a:t>Yêu cầu về Chất lượng Dịch vụ (QoS)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38500" y="2825750"/>
            <a:ext cx="2362200" cy="1143000"/>
          </a:xfrm>
        </p:spPr>
        <p:txBody>
          <a:bodyPr/>
          <a:lstStyle/>
          <a:p>
            <a:r xmlns:a="http://schemas.openxmlformats.org/drawingml/2006/main">
              <a:rPr lang="vi" altLang="en-US" sz="2000" b="1" smtClean="0">
                <a:solidFill>
                  <a:srgbClr val="FF0000"/>
                </a:solidFill>
              </a:rPr>
              <a:t>Ví dụ về luồng lưu lượng</a:t>
            </a:r>
          </a:p>
        </p:txBody>
      </p:sp>
      <p:sp>
        <p:nvSpPr>
          <p:cNvPr id="8195" name="Line 3"/>
          <p:cNvSpPr>
            <a:spLocks noChangeShapeType="1"/>
          </p:cNvSpPr>
          <p:nvPr/>
        </p:nvSpPr>
        <p:spPr bwMode="auto">
          <a:xfrm>
            <a:off x="4419600" y="2057400"/>
            <a:ext cx="2362200" cy="3276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196" name="Line 4"/>
          <p:cNvSpPr>
            <a:spLocks noChangeShapeType="1"/>
          </p:cNvSpPr>
          <p:nvPr/>
        </p:nvSpPr>
        <p:spPr bwMode="auto">
          <a:xfrm flipH="1">
            <a:off x="1676400" y="2057400"/>
            <a:ext cx="2667000" cy="3429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197" name="Line 5"/>
          <p:cNvSpPr>
            <a:spLocks noChangeShapeType="1"/>
          </p:cNvSpPr>
          <p:nvPr/>
        </p:nvSpPr>
        <p:spPr bwMode="auto">
          <a:xfrm>
            <a:off x="4648200" y="2057400"/>
            <a:ext cx="304800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198" name="Line 6"/>
          <p:cNvSpPr>
            <a:spLocks noChangeShapeType="1"/>
          </p:cNvSpPr>
          <p:nvPr/>
        </p:nvSpPr>
        <p:spPr bwMode="auto">
          <a:xfrm flipH="1">
            <a:off x="1447800" y="2057400"/>
            <a:ext cx="2743200" cy="990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199" name="Line 7"/>
          <p:cNvSpPr>
            <a:spLocks noChangeShapeType="1"/>
          </p:cNvSpPr>
          <p:nvPr/>
        </p:nvSpPr>
        <p:spPr bwMode="auto">
          <a:xfrm>
            <a:off x="2057400" y="2209800"/>
            <a:ext cx="533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8200" name="Rectangle 8"/>
          <p:cNvSpPr>
            <a:spLocks noChangeArrowheads="1"/>
          </p:cNvSpPr>
          <p:nvPr/>
        </p:nvSpPr>
        <p:spPr bwMode="auto">
          <a:xfrm>
            <a:off x="533400" y="2590800"/>
            <a:ext cx="1524000" cy="129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8201" name="Text Box 9"/>
          <p:cNvSpPr txBox="1">
            <a:spLocks noChangeArrowheads="1"/>
          </p:cNvSpPr>
          <p:nvPr/>
        </p:nvSpPr>
        <p:spPr bwMode="auto">
          <a:xfrm>
            <a:off x="457200" y="3962400"/>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1800" b="1"/>
              <a:t>Sự quản lý</a:t>
            </a:r>
            <a:endParaRPr xmlns:a="http://schemas.openxmlformats.org/drawingml/2006/main" lang="en-US" altLang="en-US" sz="1800"/>
          </a:p>
        </p:txBody>
      </p:sp>
      <p:sp>
        <p:nvSpPr>
          <p:cNvPr id="8202" name="Text Box 10"/>
          <p:cNvSpPr txBox="1">
            <a:spLocks noChangeArrowheads="1"/>
          </p:cNvSpPr>
          <p:nvPr/>
        </p:nvSpPr>
        <p:spPr bwMode="auto">
          <a:xfrm>
            <a:off x="762000" y="6156325"/>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gn="ctr">
              <a:spcBef>
                <a:spcPct val="0"/>
              </a:spcBef>
              <a:buFontTx/>
              <a:buNone/>
            </a:pPr>
            <a:r xmlns:a="http://schemas.openxmlformats.org/drawingml/2006/main">
              <a:rPr lang="vi" altLang="en-US" sz="1800" b="1"/>
              <a:t>Khoa học xã hội và kinh doanh</a:t>
            </a:r>
            <a:endParaRPr xmlns:a="http://schemas.openxmlformats.org/drawingml/2006/main" lang="en-US" altLang="en-US" sz="1800"/>
          </a:p>
        </p:txBody>
      </p:sp>
      <p:sp>
        <p:nvSpPr>
          <p:cNvPr id="8203" name="Rectangle 11"/>
          <p:cNvSpPr>
            <a:spLocks noChangeArrowheads="1"/>
          </p:cNvSpPr>
          <p:nvPr/>
        </p:nvSpPr>
        <p:spPr bwMode="auto">
          <a:xfrm>
            <a:off x="7086600" y="2590800"/>
            <a:ext cx="1524000" cy="129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8204" name="Text Box 12"/>
          <p:cNvSpPr txBox="1">
            <a:spLocks noChangeArrowheads="1"/>
          </p:cNvSpPr>
          <p:nvPr/>
        </p:nvSpPr>
        <p:spPr bwMode="auto">
          <a:xfrm>
            <a:off x="7467600" y="518160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gn="ctr">
              <a:spcBef>
                <a:spcPct val="0"/>
              </a:spcBef>
              <a:buFontTx/>
              <a:buNone/>
            </a:pPr>
            <a:r xmlns:a="http://schemas.openxmlformats.org/drawingml/2006/main">
              <a:rPr lang="vi" altLang="en-US" sz="1800" b="1"/>
              <a:t>Toán và Khoa học</a:t>
            </a:r>
            <a:endParaRPr xmlns:a="http://schemas.openxmlformats.org/drawingml/2006/main" lang="en-US" altLang="en-US" sz="1800"/>
          </a:p>
        </p:txBody>
      </p:sp>
      <p:grpSp>
        <p:nvGrpSpPr>
          <p:cNvPr id="8205" name="Group 13"/>
          <p:cNvGrpSpPr>
            <a:grpSpLocks/>
          </p:cNvGrpSpPr>
          <p:nvPr/>
        </p:nvGrpSpPr>
        <p:grpSpPr bwMode="auto">
          <a:xfrm>
            <a:off x="990600" y="3005138"/>
            <a:ext cx="762000" cy="434975"/>
            <a:chOff x="624" y="1797"/>
            <a:chExt cx="480" cy="274"/>
          </a:xfrm>
        </p:grpSpPr>
        <p:sp>
          <p:nvSpPr>
            <p:cNvPr id="8254" name="Line 14"/>
            <p:cNvSpPr>
              <a:spLocks noChangeShapeType="1"/>
            </p:cNvSpPr>
            <p:nvPr/>
          </p:nvSpPr>
          <p:spPr bwMode="auto">
            <a:xfrm flipH="1">
              <a:off x="624" y="1865"/>
              <a:ext cx="137" cy="1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255" name="Line 15"/>
            <p:cNvSpPr>
              <a:spLocks noChangeShapeType="1"/>
            </p:cNvSpPr>
            <p:nvPr/>
          </p:nvSpPr>
          <p:spPr bwMode="auto">
            <a:xfrm flipH="1">
              <a:off x="761" y="1831"/>
              <a:ext cx="69"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256" name="Line 16"/>
            <p:cNvSpPr>
              <a:spLocks noChangeShapeType="1"/>
            </p:cNvSpPr>
            <p:nvPr/>
          </p:nvSpPr>
          <p:spPr bwMode="auto">
            <a:xfrm flipH="1">
              <a:off x="898" y="1797"/>
              <a:ext cx="0" cy="2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257" name="Line 17"/>
            <p:cNvSpPr>
              <a:spLocks noChangeShapeType="1"/>
            </p:cNvSpPr>
            <p:nvPr/>
          </p:nvSpPr>
          <p:spPr bwMode="auto">
            <a:xfrm>
              <a:off x="967" y="1831"/>
              <a:ext cx="137"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pic>
        <p:nvPicPr>
          <p:cNvPr id="8206" name="Picture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352800"/>
            <a:ext cx="4572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207" name="Text Box 19"/>
          <p:cNvSpPr txBox="1">
            <a:spLocks noChangeArrowheads="1"/>
          </p:cNvSpPr>
          <p:nvPr/>
        </p:nvSpPr>
        <p:spPr bwMode="auto">
          <a:xfrm>
            <a:off x="1219200" y="34290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1400"/>
              <a:t>50 chiếc</a:t>
            </a:r>
            <a:endParaRPr xmlns:a="http://schemas.openxmlformats.org/drawingml/2006/main" lang="en-US" altLang="en-US" sz="2000"/>
          </a:p>
        </p:txBody>
      </p:sp>
      <p:sp>
        <p:nvSpPr>
          <p:cNvPr id="8208" name="Line 20"/>
          <p:cNvSpPr>
            <a:spLocks noChangeShapeType="1"/>
          </p:cNvSpPr>
          <p:nvPr/>
        </p:nvSpPr>
        <p:spPr bwMode="auto">
          <a:xfrm flipH="1">
            <a:off x="7543800" y="3036888"/>
            <a:ext cx="217488" cy="273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209" name="Line 21"/>
          <p:cNvSpPr>
            <a:spLocks noChangeShapeType="1"/>
          </p:cNvSpPr>
          <p:nvPr/>
        </p:nvSpPr>
        <p:spPr bwMode="auto">
          <a:xfrm flipH="1">
            <a:off x="7761288" y="2982913"/>
            <a:ext cx="109537"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210" name="Line 22"/>
          <p:cNvSpPr>
            <a:spLocks noChangeShapeType="1"/>
          </p:cNvSpPr>
          <p:nvPr/>
        </p:nvSpPr>
        <p:spPr bwMode="auto">
          <a:xfrm flipH="1">
            <a:off x="7978775" y="2928938"/>
            <a:ext cx="0" cy="434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211" name="Line 23"/>
          <p:cNvSpPr>
            <a:spLocks noChangeShapeType="1"/>
          </p:cNvSpPr>
          <p:nvPr/>
        </p:nvSpPr>
        <p:spPr bwMode="auto">
          <a:xfrm>
            <a:off x="8088313" y="2982913"/>
            <a:ext cx="217487"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pic>
        <p:nvPicPr>
          <p:cNvPr id="8212" name="Picture 2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3276600"/>
            <a:ext cx="4572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213" name="Text Box 25"/>
          <p:cNvSpPr txBox="1">
            <a:spLocks noChangeArrowheads="1"/>
          </p:cNvSpPr>
          <p:nvPr/>
        </p:nvSpPr>
        <p:spPr bwMode="auto">
          <a:xfrm>
            <a:off x="7772400" y="3352800"/>
            <a:ext cx="914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1400"/>
              <a:t>25 máy Mac</a:t>
            </a:r>
          </a:p>
          <a:p>
            <a:pPr xmlns:a="http://schemas.openxmlformats.org/drawingml/2006/main">
              <a:spcBef>
                <a:spcPct val="0"/>
              </a:spcBef>
              <a:buFontTx/>
              <a:buNone/>
            </a:pPr>
            <a:r xmlns:a="http://schemas.openxmlformats.org/drawingml/2006/main">
              <a:rPr lang="vi" altLang="en-US" sz="1400"/>
              <a:t>50 chiếc</a:t>
            </a:r>
            <a:endParaRPr xmlns:a="http://schemas.openxmlformats.org/drawingml/2006/main" lang="en-US" altLang="en-US" sz="2000"/>
          </a:p>
        </p:txBody>
      </p:sp>
      <p:pic>
        <p:nvPicPr>
          <p:cNvPr id="8214" name="Picture 2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819400"/>
            <a:ext cx="7239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215" name="Rectangle 27"/>
          <p:cNvSpPr>
            <a:spLocks noChangeArrowheads="1"/>
          </p:cNvSpPr>
          <p:nvPr/>
        </p:nvSpPr>
        <p:spPr bwMode="auto">
          <a:xfrm>
            <a:off x="6096000" y="4876800"/>
            <a:ext cx="1524000" cy="129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8216" name="Line 28"/>
          <p:cNvSpPr>
            <a:spLocks noChangeShapeType="1"/>
          </p:cNvSpPr>
          <p:nvPr/>
        </p:nvSpPr>
        <p:spPr bwMode="auto">
          <a:xfrm flipH="1">
            <a:off x="6477000" y="5475288"/>
            <a:ext cx="217488" cy="273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217" name="Line 29"/>
          <p:cNvSpPr>
            <a:spLocks noChangeShapeType="1"/>
          </p:cNvSpPr>
          <p:nvPr/>
        </p:nvSpPr>
        <p:spPr bwMode="auto">
          <a:xfrm flipH="1">
            <a:off x="6694488" y="5421313"/>
            <a:ext cx="109537"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218" name="Line 30"/>
          <p:cNvSpPr>
            <a:spLocks noChangeShapeType="1"/>
          </p:cNvSpPr>
          <p:nvPr/>
        </p:nvSpPr>
        <p:spPr bwMode="auto">
          <a:xfrm flipH="1">
            <a:off x="6911975" y="5367338"/>
            <a:ext cx="0" cy="434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219" name="Line 31"/>
          <p:cNvSpPr>
            <a:spLocks noChangeShapeType="1"/>
          </p:cNvSpPr>
          <p:nvPr/>
        </p:nvSpPr>
        <p:spPr bwMode="auto">
          <a:xfrm>
            <a:off x="7021513" y="5421313"/>
            <a:ext cx="217487"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pic>
        <p:nvPicPr>
          <p:cNvPr id="8220" name="Picture 3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5715000"/>
            <a:ext cx="4572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221" name="Text Box 33"/>
          <p:cNvSpPr txBox="1">
            <a:spLocks noChangeArrowheads="1"/>
          </p:cNvSpPr>
          <p:nvPr/>
        </p:nvSpPr>
        <p:spPr bwMode="auto">
          <a:xfrm>
            <a:off x="6705600" y="57912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1400"/>
              <a:t>50 chiếc</a:t>
            </a:r>
            <a:endParaRPr xmlns:a="http://schemas.openxmlformats.org/drawingml/2006/main" lang="en-US" altLang="en-US" sz="2000"/>
          </a:p>
        </p:txBody>
      </p:sp>
      <p:pic>
        <p:nvPicPr>
          <p:cNvPr id="8222" name="Picture 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5181600"/>
            <a:ext cx="7239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223" name="Rectangle 35"/>
          <p:cNvSpPr>
            <a:spLocks noChangeArrowheads="1"/>
          </p:cNvSpPr>
          <p:nvPr/>
        </p:nvSpPr>
        <p:spPr bwMode="auto">
          <a:xfrm>
            <a:off x="990600" y="4876800"/>
            <a:ext cx="1524000" cy="129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8224" name="Line 36"/>
          <p:cNvSpPr>
            <a:spLocks noChangeShapeType="1"/>
          </p:cNvSpPr>
          <p:nvPr/>
        </p:nvSpPr>
        <p:spPr bwMode="auto">
          <a:xfrm flipH="1">
            <a:off x="1371600" y="5475288"/>
            <a:ext cx="217488" cy="273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225" name="Line 37"/>
          <p:cNvSpPr>
            <a:spLocks noChangeShapeType="1"/>
          </p:cNvSpPr>
          <p:nvPr/>
        </p:nvSpPr>
        <p:spPr bwMode="auto">
          <a:xfrm flipH="1">
            <a:off x="1589088" y="5421313"/>
            <a:ext cx="109537"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226" name="Line 38"/>
          <p:cNvSpPr>
            <a:spLocks noChangeShapeType="1"/>
          </p:cNvSpPr>
          <p:nvPr/>
        </p:nvSpPr>
        <p:spPr bwMode="auto">
          <a:xfrm flipH="1">
            <a:off x="1806575" y="5367338"/>
            <a:ext cx="0" cy="434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227" name="Line 39"/>
          <p:cNvSpPr>
            <a:spLocks noChangeShapeType="1"/>
          </p:cNvSpPr>
          <p:nvPr/>
        </p:nvSpPr>
        <p:spPr bwMode="auto">
          <a:xfrm>
            <a:off x="1916113" y="5421313"/>
            <a:ext cx="217487"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pic>
        <p:nvPicPr>
          <p:cNvPr id="8228" name="Picture 4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715000"/>
            <a:ext cx="4572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229" name="Text Box 41"/>
          <p:cNvSpPr txBox="1">
            <a:spLocks noChangeArrowheads="1"/>
          </p:cNvSpPr>
          <p:nvPr/>
        </p:nvSpPr>
        <p:spPr bwMode="auto">
          <a:xfrm>
            <a:off x="1600200" y="57912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1400"/>
              <a:t>30 PC</a:t>
            </a:r>
            <a:endParaRPr xmlns:a="http://schemas.openxmlformats.org/drawingml/2006/main" lang="en-US" altLang="en-US" sz="2000"/>
          </a:p>
        </p:txBody>
      </p:sp>
      <p:pic>
        <p:nvPicPr>
          <p:cNvPr id="8230" name="Picture 4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5181600"/>
            <a:ext cx="7239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231" name="Picture 4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2743200"/>
            <a:ext cx="7239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232" name="Text Box 44"/>
          <p:cNvSpPr txBox="1">
            <a:spLocks noChangeArrowheads="1"/>
          </p:cNvSpPr>
          <p:nvPr/>
        </p:nvSpPr>
        <p:spPr bwMode="auto">
          <a:xfrm>
            <a:off x="3657600" y="457200"/>
            <a:ext cx="22098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1400"/>
              <a:t>30 Khách hàng quen của Thư viện (PC)</a:t>
            </a:r>
          </a:p>
          <a:p>
            <a:pPr xmlns:a="http://schemas.openxmlformats.org/drawingml/2006/main">
              <a:spcBef>
                <a:spcPct val="0"/>
              </a:spcBef>
              <a:buFontTx/>
              <a:buNone/>
            </a:pPr>
            <a:r xmlns:a="http://schemas.openxmlformats.org/drawingml/2006/main">
              <a:rPr lang="vi" altLang="en-US" sz="1400"/>
              <a:t>30 máy Mac và 60 PC trong Trung tâm Máy tính</a:t>
            </a:r>
            <a:endParaRPr xmlns:a="http://schemas.openxmlformats.org/drawingml/2006/main" lang="en-US" altLang="en-US" sz="2000"/>
          </a:p>
        </p:txBody>
      </p:sp>
      <p:sp>
        <p:nvSpPr>
          <p:cNvPr id="8233" name="Rectangle 45"/>
          <p:cNvSpPr>
            <a:spLocks noChangeArrowheads="1"/>
          </p:cNvSpPr>
          <p:nvPr/>
        </p:nvSpPr>
        <p:spPr bwMode="auto">
          <a:xfrm>
            <a:off x="3276600" y="381000"/>
            <a:ext cx="2667000" cy="1905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grpSp>
        <p:nvGrpSpPr>
          <p:cNvPr id="8234" name="Group 46"/>
          <p:cNvGrpSpPr>
            <a:grpSpLocks/>
          </p:cNvGrpSpPr>
          <p:nvPr/>
        </p:nvGrpSpPr>
        <p:grpSpPr bwMode="auto">
          <a:xfrm flipV="1">
            <a:off x="3962400" y="1600200"/>
            <a:ext cx="762000" cy="434975"/>
            <a:chOff x="624" y="1797"/>
            <a:chExt cx="480" cy="274"/>
          </a:xfrm>
        </p:grpSpPr>
        <p:sp>
          <p:nvSpPr>
            <p:cNvPr id="8250" name="Line 47"/>
            <p:cNvSpPr>
              <a:spLocks noChangeShapeType="1"/>
            </p:cNvSpPr>
            <p:nvPr/>
          </p:nvSpPr>
          <p:spPr bwMode="auto">
            <a:xfrm flipH="1">
              <a:off x="624" y="1865"/>
              <a:ext cx="137" cy="1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251" name="Line 48"/>
            <p:cNvSpPr>
              <a:spLocks noChangeShapeType="1"/>
            </p:cNvSpPr>
            <p:nvPr/>
          </p:nvSpPr>
          <p:spPr bwMode="auto">
            <a:xfrm flipH="1">
              <a:off x="761" y="1831"/>
              <a:ext cx="69"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252" name="Line 49"/>
            <p:cNvSpPr>
              <a:spLocks noChangeShapeType="1"/>
            </p:cNvSpPr>
            <p:nvPr/>
          </p:nvSpPr>
          <p:spPr bwMode="auto">
            <a:xfrm flipH="1">
              <a:off x="898" y="1797"/>
              <a:ext cx="0" cy="2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253" name="Line 50"/>
            <p:cNvSpPr>
              <a:spLocks noChangeShapeType="1"/>
            </p:cNvSpPr>
            <p:nvPr/>
          </p:nvSpPr>
          <p:spPr bwMode="auto">
            <a:xfrm>
              <a:off x="967" y="1831"/>
              <a:ext cx="137"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pic>
        <p:nvPicPr>
          <p:cNvPr id="8235" name="Picture 5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905000"/>
            <a:ext cx="7239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236" name="Picture 5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371600"/>
            <a:ext cx="4572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237" name="Text Box 54"/>
          <p:cNvSpPr txBox="1">
            <a:spLocks noChangeArrowheads="1"/>
          </p:cNvSpPr>
          <p:nvPr/>
        </p:nvSpPr>
        <p:spPr bwMode="auto">
          <a:xfrm>
            <a:off x="6400800" y="1066800"/>
            <a:ext cx="1676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1200">
                <a:latin typeface="Courier New" panose="02070309020205020404" pitchFamily="49" charset="0"/>
              </a:rPr>
              <a:t>Ứng dụng 1 108 Kb / giây</a:t>
            </a:r>
          </a:p>
          <a:p>
            <a:pPr xmlns:a="http://schemas.openxmlformats.org/drawingml/2006/main">
              <a:spcBef>
                <a:spcPct val="0"/>
              </a:spcBef>
              <a:buFontTx/>
              <a:buNone/>
            </a:pPr>
            <a:r xmlns:a="http://schemas.openxmlformats.org/drawingml/2006/main">
              <a:rPr lang="vi" altLang="en-US" sz="1200">
                <a:latin typeface="Courier New" panose="02070309020205020404" pitchFamily="49" charset="0"/>
              </a:rPr>
              <a:t>Ứng dụng 2 60 Kb / giây</a:t>
            </a:r>
          </a:p>
          <a:p>
            <a:pPr xmlns:a="http://schemas.openxmlformats.org/drawingml/2006/main">
              <a:spcBef>
                <a:spcPct val="0"/>
              </a:spcBef>
              <a:buFontTx/>
              <a:buNone/>
            </a:pPr>
            <a:r xmlns:a="http://schemas.openxmlformats.org/drawingml/2006/main">
              <a:rPr lang="vi" altLang="en-US" sz="1200">
                <a:latin typeface="Courier New" panose="02070309020205020404" pitchFamily="49" charset="0"/>
              </a:rPr>
              <a:t>Ứng dụng 3 192 Kb / giây</a:t>
            </a:r>
          </a:p>
          <a:p>
            <a:pPr xmlns:a="http://schemas.openxmlformats.org/drawingml/2006/main">
              <a:spcBef>
                <a:spcPct val="0"/>
              </a:spcBef>
              <a:buFontTx/>
              <a:buNone/>
            </a:pPr>
            <a:r xmlns:a="http://schemas.openxmlformats.org/drawingml/2006/main">
              <a:rPr lang="vi" altLang="en-US" sz="1200">
                <a:latin typeface="Courier New" panose="02070309020205020404" pitchFamily="49" charset="0"/>
              </a:rPr>
              <a:t>Ứng dụng 4 48 Kb / giây</a:t>
            </a:r>
          </a:p>
          <a:p>
            <a:pPr xmlns:a="http://schemas.openxmlformats.org/drawingml/2006/main">
              <a:spcBef>
                <a:spcPct val="0"/>
              </a:spcBef>
              <a:buFontTx/>
              <a:buNone/>
            </a:pPr>
            <a:r xmlns:a="http://schemas.openxmlformats.org/drawingml/2006/main">
              <a:rPr lang="vi" altLang="en-US" sz="1200" u="sng">
                <a:latin typeface="Courier New" panose="02070309020205020404" pitchFamily="49" charset="0"/>
              </a:rPr>
              <a:t>Ứng dụng 7 400 Kb / giây</a:t>
            </a:r>
            <a:endParaRPr xmlns:a="http://schemas.openxmlformats.org/drawingml/2006/main" lang="en-US" altLang="en-US" sz="1200">
              <a:latin typeface="Courier New" panose="02070309020205020404" pitchFamily="49" charset="0"/>
            </a:endParaRPr>
          </a:p>
          <a:p>
            <a:pPr xmlns:a="http://schemas.openxmlformats.org/drawingml/2006/main">
              <a:spcBef>
                <a:spcPct val="0"/>
              </a:spcBef>
              <a:buFontTx/>
              <a:buNone/>
            </a:pPr>
            <a:r xmlns:a="http://schemas.openxmlformats.org/drawingml/2006/main">
              <a:rPr lang="vi" altLang="en-US" sz="1200" b="1">
                <a:latin typeface="Courier New" panose="02070309020205020404" pitchFamily="49" charset="0"/>
              </a:rPr>
              <a:t>Tổng 808 Kb / giây</a:t>
            </a:r>
            <a:endParaRPr xmlns:a="http://schemas.openxmlformats.org/drawingml/2006/main" lang="en-US" altLang="en-US" sz="1200">
              <a:latin typeface="Courier New" panose="02070309020205020404" pitchFamily="49" charset="0"/>
            </a:endParaRPr>
          </a:p>
        </p:txBody>
      </p:sp>
      <p:sp>
        <p:nvSpPr>
          <p:cNvPr id="8238" name="Line 55"/>
          <p:cNvSpPr>
            <a:spLocks noChangeShapeType="1"/>
          </p:cNvSpPr>
          <p:nvPr/>
        </p:nvSpPr>
        <p:spPr bwMode="auto">
          <a:xfrm flipH="1">
            <a:off x="6553200" y="2209800"/>
            <a:ext cx="609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8239" name="Text Box 56"/>
          <p:cNvSpPr txBox="1">
            <a:spLocks noChangeArrowheads="1"/>
          </p:cNvSpPr>
          <p:nvPr/>
        </p:nvSpPr>
        <p:spPr bwMode="auto">
          <a:xfrm>
            <a:off x="4495800" y="4495800"/>
            <a:ext cx="1676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1200">
                <a:latin typeface="Courier New" panose="02070309020205020404" pitchFamily="49" charset="0"/>
              </a:rPr>
              <a:t>Ứng dụng 1 48 Kb / giây</a:t>
            </a:r>
          </a:p>
          <a:p>
            <a:pPr xmlns:a="http://schemas.openxmlformats.org/drawingml/2006/main">
              <a:spcBef>
                <a:spcPct val="0"/>
              </a:spcBef>
              <a:buFontTx/>
              <a:buNone/>
            </a:pPr>
            <a:r xmlns:a="http://schemas.openxmlformats.org/drawingml/2006/main">
              <a:rPr lang="vi" altLang="en-US" sz="1200">
                <a:latin typeface="Courier New" panose="02070309020205020404" pitchFamily="49" charset="0"/>
              </a:rPr>
              <a:t>Ứng dụng 2 32 Kb / giây</a:t>
            </a:r>
          </a:p>
          <a:p>
            <a:pPr xmlns:a="http://schemas.openxmlformats.org/drawingml/2006/main">
              <a:spcBef>
                <a:spcPct val="0"/>
              </a:spcBef>
              <a:buFontTx/>
              <a:buNone/>
            </a:pPr>
            <a:r xmlns:a="http://schemas.openxmlformats.org/drawingml/2006/main">
              <a:rPr lang="vi" altLang="en-US" sz="1200">
                <a:latin typeface="Courier New" panose="02070309020205020404" pitchFamily="49" charset="0"/>
              </a:rPr>
              <a:t>Ứng dụng 3 96 Kb / giây</a:t>
            </a:r>
          </a:p>
          <a:p>
            <a:pPr xmlns:a="http://schemas.openxmlformats.org/drawingml/2006/main">
              <a:spcBef>
                <a:spcPct val="0"/>
              </a:spcBef>
              <a:buFontTx/>
              <a:buNone/>
            </a:pPr>
            <a:r xmlns:a="http://schemas.openxmlformats.org/drawingml/2006/main">
              <a:rPr lang="vi" altLang="en-US" sz="1200">
                <a:latin typeface="Courier New" panose="02070309020205020404" pitchFamily="49" charset="0"/>
              </a:rPr>
              <a:t>Ứng dụng 4 24 Kb / giây</a:t>
            </a:r>
          </a:p>
          <a:p>
            <a:pPr xmlns:a="http://schemas.openxmlformats.org/drawingml/2006/main">
              <a:spcBef>
                <a:spcPct val="0"/>
              </a:spcBef>
              <a:buFontTx/>
              <a:buNone/>
            </a:pPr>
            <a:r xmlns:a="http://schemas.openxmlformats.org/drawingml/2006/main">
              <a:rPr lang="vi" altLang="en-US" sz="1200">
                <a:latin typeface="Courier New" panose="02070309020205020404" pitchFamily="49" charset="0"/>
              </a:rPr>
              <a:t>Ứng dụng 5 300 Kb / giây</a:t>
            </a:r>
          </a:p>
          <a:p>
            <a:pPr xmlns:a="http://schemas.openxmlformats.org/drawingml/2006/main">
              <a:spcBef>
                <a:spcPct val="0"/>
              </a:spcBef>
              <a:buFontTx/>
              <a:buNone/>
            </a:pPr>
            <a:r xmlns:a="http://schemas.openxmlformats.org/drawingml/2006/main">
              <a:rPr lang="vi" altLang="en-US" sz="1200">
                <a:latin typeface="Courier New" panose="02070309020205020404" pitchFamily="49" charset="0"/>
              </a:rPr>
              <a:t>Ứng dụng 6 200 Kb / giây</a:t>
            </a:r>
          </a:p>
          <a:p>
            <a:pPr xmlns:a="http://schemas.openxmlformats.org/drawingml/2006/main">
              <a:spcBef>
                <a:spcPct val="0"/>
              </a:spcBef>
              <a:buFontTx/>
              <a:buNone/>
            </a:pPr>
            <a:r xmlns:a="http://schemas.openxmlformats.org/drawingml/2006/main">
              <a:rPr lang="vi" altLang="en-US" sz="1200" u="sng">
                <a:latin typeface="Courier New" panose="02070309020205020404" pitchFamily="49" charset="0"/>
              </a:rPr>
              <a:t>Ứng dụng 8 1200 Kb / giây</a:t>
            </a:r>
            <a:endParaRPr xmlns:a="http://schemas.openxmlformats.org/drawingml/2006/main" lang="en-US" altLang="en-US" sz="1200">
              <a:latin typeface="Courier New" panose="02070309020205020404" pitchFamily="49" charset="0"/>
            </a:endParaRPr>
          </a:p>
          <a:p>
            <a:pPr xmlns:a="http://schemas.openxmlformats.org/drawingml/2006/main">
              <a:spcBef>
                <a:spcPct val="0"/>
              </a:spcBef>
              <a:buFontTx/>
              <a:buNone/>
            </a:pPr>
            <a:r xmlns:a="http://schemas.openxmlformats.org/drawingml/2006/main">
              <a:rPr lang="vi" altLang="en-US" sz="1200" b="1">
                <a:latin typeface="Courier New" panose="02070309020205020404" pitchFamily="49" charset="0"/>
              </a:rPr>
              <a:t>Tổng 1900 Kb / giây</a:t>
            </a:r>
            <a:endParaRPr xmlns:a="http://schemas.openxmlformats.org/drawingml/2006/main" lang="en-US" altLang="en-US" sz="1200">
              <a:latin typeface="Courier New" panose="02070309020205020404" pitchFamily="49" charset="0"/>
            </a:endParaRPr>
          </a:p>
        </p:txBody>
      </p:sp>
      <p:sp>
        <p:nvSpPr>
          <p:cNvPr id="8240" name="Line 57"/>
          <p:cNvSpPr>
            <a:spLocks noChangeShapeType="1"/>
          </p:cNvSpPr>
          <p:nvPr/>
        </p:nvSpPr>
        <p:spPr bwMode="auto">
          <a:xfrm flipV="1">
            <a:off x="5410200" y="3962400"/>
            <a:ext cx="304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8241" name="Text Box 58"/>
          <p:cNvSpPr txBox="1">
            <a:spLocks noChangeArrowheads="1"/>
          </p:cNvSpPr>
          <p:nvPr/>
        </p:nvSpPr>
        <p:spPr bwMode="auto">
          <a:xfrm>
            <a:off x="2514600" y="4343400"/>
            <a:ext cx="16764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1200">
                <a:latin typeface="Courier New" panose="02070309020205020404" pitchFamily="49" charset="0"/>
              </a:rPr>
              <a:t>Ứng dụng 1 30 Kb / giây</a:t>
            </a:r>
          </a:p>
          <a:p>
            <a:pPr xmlns:a="http://schemas.openxmlformats.org/drawingml/2006/main">
              <a:spcBef>
                <a:spcPct val="0"/>
              </a:spcBef>
              <a:buFontTx/>
              <a:buNone/>
            </a:pPr>
            <a:r xmlns:a="http://schemas.openxmlformats.org/drawingml/2006/main">
              <a:rPr lang="vi" altLang="en-US" sz="1200">
                <a:latin typeface="Courier New" panose="02070309020205020404" pitchFamily="49" charset="0"/>
              </a:rPr>
              <a:t>Ứng dụng 2 20 Kb / giây</a:t>
            </a:r>
          </a:p>
          <a:p>
            <a:pPr xmlns:a="http://schemas.openxmlformats.org/drawingml/2006/main">
              <a:spcBef>
                <a:spcPct val="0"/>
              </a:spcBef>
              <a:buFontTx/>
              <a:buNone/>
            </a:pPr>
            <a:r xmlns:a="http://schemas.openxmlformats.org/drawingml/2006/main">
              <a:rPr lang="vi" altLang="en-US" sz="1200">
                <a:latin typeface="Courier New" panose="02070309020205020404" pitchFamily="49" charset="0"/>
              </a:rPr>
              <a:t>Ứng dụng 3 60 Kb / giây</a:t>
            </a:r>
          </a:p>
          <a:p>
            <a:pPr xmlns:a="http://schemas.openxmlformats.org/drawingml/2006/main">
              <a:spcBef>
                <a:spcPct val="0"/>
              </a:spcBef>
              <a:buFontTx/>
              <a:buNone/>
            </a:pPr>
            <a:r xmlns:a="http://schemas.openxmlformats.org/drawingml/2006/main">
              <a:rPr lang="vi" altLang="en-US" sz="1200" u="sng">
                <a:latin typeface="Courier New" panose="02070309020205020404" pitchFamily="49" charset="0"/>
              </a:rPr>
              <a:t>Ứng dụng 4 16 Kb / giây</a:t>
            </a:r>
            <a:endParaRPr xmlns:a="http://schemas.openxmlformats.org/drawingml/2006/main" lang="en-US" altLang="en-US" sz="1200">
              <a:latin typeface="Courier New" panose="02070309020205020404" pitchFamily="49" charset="0"/>
            </a:endParaRPr>
          </a:p>
          <a:p>
            <a:pPr xmlns:a="http://schemas.openxmlformats.org/drawingml/2006/main">
              <a:spcBef>
                <a:spcPct val="0"/>
              </a:spcBef>
              <a:buFontTx/>
              <a:buNone/>
            </a:pPr>
            <a:r xmlns:a="http://schemas.openxmlformats.org/drawingml/2006/main">
              <a:rPr lang="vi" altLang="en-US" sz="1200" b="1">
                <a:latin typeface="Courier New" panose="02070309020205020404" pitchFamily="49" charset="0"/>
              </a:rPr>
              <a:t>Tổng 126 Kb / giây</a:t>
            </a:r>
            <a:endParaRPr xmlns:a="http://schemas.openxmlformats.org/drawingml/2006/main" lang="en-US" altLang="en-US" sz="1200">
              <a:latin typeface="Courier New" panose="02070309020205020404" pitchFamily="49" charset="0"/>
            </a:endParaRPr>
          </a:p>
        </p:txBody>
      </p:sp>
      <p:sp>
        <p:nvSpPr>
          <p:cNvPr id="8242" name="Line 59"/>
          <p:cNvSpPr>
            <a:spLocks noChangeShapeType="1"/>
          </p:cNvSpPr>
          <p:nvPr/>
        </p:nvSpPr>
        <p:spPr bwMode="auto">
          <a:xfrm flipH="1" flipV="1">
            <a:off x="2971800" y="38862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8243" name="Text Box 60"/>
          <p:cNvSpPr txBox="1">
            <a:spLocks noChangeArrowheads="1"/>
          </p:cNvSpPr>
          <p:nvPr/>
        </p:nvSpPr>
        <p:spPr bwMode="auto">
          <a:xfrm>
            <a:off x="990600" y="1219200"/>
            <a:ext cx="16764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1200">
                <a:latin typeface="Courier New" panose="02070309020205020404" pitchFamily="49" charset="0"/>
              </a:rPr>
              <a:t>Ứng dụng 2 20 Kb / giây</a:t>
            </a:r>
          </a:p>
          <a:p>
            <a:pPr xmlns:a="http://schemas.openxmlformats.org/drawingml/2006/main">
              <a:spcBef>
                <a:spcPct val="0"/>
              </a:spcBef>
              <a:buFontTx/>
              <a:buNone/>
            </a:pPr>
            <a:r xmlns:a="http://schemas.openxmlformats.org/drawingml/2006/main">
              <a:rPr lang="vi" altLang="en-US" sz="1200">
                <a:latin typeface="Courier New" panose="02070309020205020404" pitchFamily="49" charset="0"/>
              </a:rPr>
              <a:t>Ứng dụng 3 96 Kb / giây</a:t>
            </a:r>
          </a:p>
          <a:p>
            <a:pPr xmlns:a="http://schemas.openxmlformats.org/drawingml/2006/main">
              <a:spcBef>
                <a:spcPct val="0"/>
              </a:spcBef>
              <a:buFontTx/>
              <a:buNone/>
            </a:pPr>
            <a:r xmlns:a="http://schemas.openxmlformats.org/drawingml/2006/main">
              <a:rPr lang="vi" altLang="en-US" sz="1200">
                <a:latin typeface="Courier New" panose="02070309020205020404" pitchFamily="49" charset="0"/>
              </a:rPr>
              <a:t>Ứng dụng 4 24 Kb / giây</a:t>
            </a:r>
          </a:p>
          <a:p>
            <a:pPr xmlns:a="http://schemas.openxmlformats.org/drawingml/2006/main">
              <a:spcBef>
                <a:spcPct val="0"/>
              </a:spcBef>
              <a:buFontTx/>
              <a:buNone/>
            </a:pPr>
            <a:r xmlns:a="http://schemas.openxmlformats.org/drawingml/2006/main">
              <a:rPr lang="vi" altLang="en-US" sz="1200" u="sng">
                <a:latin typeface="Courier New" panose="02070309020205020404" pitchFamily="49" charset="0"/>
              </a:rPr>
              <a:t>Ứng dụng 9 80 Kb / giây</a:t>
            </a:r>
            <a:endParaRPr xmlns:a="http://schemas.openxmlformats.org/drawingml/2006/main" lang="en-US" altLang="en-US" sz="1200">
              <a:latin typeface="Courier New" panose="02070309020205020404" pitchFamily="49" charset="0"/>
            </a:endParaRPr>
          </a:p>
          <a:p>
            <a:pPr xmlns:a="http://schemas.openxmlformats.org/drawingml/2006/main">
              <a:spcBef>
                <a:spcPct val="0"/>
              </a:spcBef>
              <a:buFontTx/>
              <a:buNone/>
            </a:pPr>
            <a:r xmlns:a="http://schemas.openxmlformats.org/drawingml/2006/main">
              <a:rPr lang="vi" altLang="en-US" sz="1200" b="1">
                <a:latin typeface="Courier New" panose="02070309020205020404" pitchFamily="49" charset="0"/>
              </a:rPr>
              <a:t>Tổng 220 Kb / giây</a:t>
            </a:r>
            <a:endParaRPr xmlns:a="http://schemas.openxmlformats.org/drawingml/2006/main" lang="en-US" altLang="en-US" sz="1200">
              <a:latin typeface="Courier New" panose="02070309020205020404" pitchFamily="49" charset="0"/>
            </a:endParaRPr>
          </a:p>
        </p:txBody>
      </p:sp>
      <p:sp>
        <p:nvSpPr>
          <p:cNvPr id="8244" name="Text Box 61"/>
          <p:cNvSpPr txBox="1">
            <a:spLocks noChangeArrowheads="1"/>
          </p:cNvSpPr>
          <p:nvPr/>
        </p:nvSpPr>
        <p:spPr bwMode="auto">
          <a:xfrm>
            <a:off x="6934200" y="3886200"/>
            <a:ext cx="1752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gn="ctr">
              <a:spcBef>
                <a:spcPct val="0"/>
              </a:spcBef>
              <a:buFontTx/>
              <a:buNone/>
            </a:pPr>
            <a:r xmlns:a="http://schemas.openxmlformats.org/drawingml/2006/main">
              <a:rPr lang="vi" altLang="en-US" sz="1800" b="1"/>
              <a:t>nghệ thuật và nhân văn</a:t>
            </a:r>
            <a:endParaRPr xmlns:a="http://schemas.openxmlformats.org/drawingml/2006/main" lang="en-US" altLang="en-US" sz="2000"/>
          </a:p>
        </p:txBody>
      </p:sp>
      <p:sp>
        <p:nvSpPr>
          <p:cNvPr id="8245" name="Rectangle 62"/>
          <p:cNvSpPr>
            <a:spLocks noChangeArrowheads="1"/>
          </p:cNvSpPr>
          <p:nvPr/>
        </p:nvSpPr>
        <p:spPr bwMode="auto">
          <a:xfrm>
            <a:off x="4343400" y="1371600"/>
            <a:ext cx="1524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endParaRPr lang="en-US" altLang="en-US" sz="2400"/>
          </a:p>
        </p:txBody>
      </p:sp>
      <p:sp>
        <p:nvSpPr>
          <p:cNvPr id="8246" name="Text Box 63"/>
          <p:cNvSpPr txBox="1">
            <a:spLocks noChangeArrowheads="1"/>
          </p:cNvSpPr>
          <p:nvPr/>
        </p:nvSpPr>
        <p:spPr bwMode="auto">
          <a:xfrm>
            <a:off x="3962400" y="1143000"/>
            <a:ext cx="11493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eaLnBrk="1" hangingPunct="1">
              <a:spcBef>
                <a:spcPct val="0"/>
              </a:spcBef>
              <a:buFontTx/>
              <a:buNone/>
            </a:pPr>
            <a:r xmlns:a="http://schemas.openxmlformats.org/drawingml/2006/main">
              <a:rPr lang="vi" altLang="en-US" sz="1000"/>
              <a:t>Cụm máy chủ</a:t>
            </a:r>
            <a:endParaRPr xmlns:a="http://schemas.openxmlformats.org/drawingml/2006/main" lang="en-US" altLang="en-US" sz="2000"/>
          </a:p>
        </p:txBody>
      </p:sp>
      <p:sp>
        <p:nvSpPr>
          <p:cNvPr id="8247" name="Text Box 64"/>
          <p:cNvSpPr txBox="1">
            <a:spLocks noChangeArrowheads="1"/>
          </p:cNvSpPr>
          <p:nvPr/>
        </p:nvSpPr>
        <p:spPr bwMode="auto">
          <a:xfrm>
            <a:off x="6324600" y="381000"/>
            <a:ext cx="18970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gn="ctr" eaLnBrk="1" hangingPunct="1">
              <a:spcBef>
                <a:spcPct val="0"/>
              </a:spcBef>
              <a:buFontTx/>
              <a:buNone/>
            </a:pPr>
            <a:r xmlns:a="http://schemas.openxmlformats.org/drawingml/2006/main">
              <a:rPr lang="vi" altLang="en-US" sz="1400"/>
              <a:t>10-Mbps Metro Ethernet tới Internet</a:t>
            </a:r>
            <a:endParaRPr xmlns:a="http://schemas.openxmlformats.org/drawingml/2006/main" lang="en-US" altLang="en-US" sz="2000"/>
          </a:p>
        </p:txBody>
      </p:sp>
      <p:sp>
        <p:nvSpPr>
          <p:cNvPr id="8248" name="Line 65"/>
          <p:cNvSpPr>
            <a:spLocks noChangeShapeType="1"/>
          </p:cNvSpPr>
          <p:nvPr/>
        </p:nvSpPr>
        <p:spPr bwMode="auto">
          <a:xfrm flipV="1">
            <a:off x="5029200" y="533400"/>
            <a:ext cx="1524000" cy="9144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pic>
        <p:nvPicPr>
          <p:cNvPr id="8249" name="Picture 6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1371600"/>
            <a:ext cx="5334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xmlns:a="http://schemas.openxmlformats.org/drawingml/2006/main">
              <a:rPr lang="vi" altLang="en-US" smtClean="0"/>
              <a:t>Các loại lưu lượng truy cập</a:t>
            </a:r>
          </a:p>
        </p:txBody>
      </p:sp>
      <p:sp>
        <p:nvSpPr>
          <p:cNvPr id="10243" name="Rectangle 3"/>
          <p:cNvSpPr>
            <a:spLocks noGrp="1" noChangeArrowheads="1"/>
          </p:cNvSpPr>
          <p:nvPr>
            <p:ph type="body" idx="1"/>
          </p:nvPr>
        </p:nvSpPr>
        <p:spPr>
          <a:xfrm>
            <a:off x="1143000" y="1524000"/>
            <a:ext cx="7772400" cy="4114800"/>
          </a:xfrm>
        </p:spPr>
        <p:txBody>
          <a:bodyPr/>
          <a:lstStyle/>
          <a:p>
            <a:r xmlns:a="http://schemas.openxmlformats.org/drawingml/2006/main">
              <a:rPr lang="vi" altLang="en-US" smtClean="0"/>
              <a:t>Thiết bị đầu cuối / máy chủ</a:t>
            </a:r>
          </a:p>
          <a:p>
            <a:r xmlns:a="http://schemas.openxmlformats.org/drawingml/2006/main">
              <a:rPr lang="vi" altLang="en-US" smtClean="0"/>
              <a:t>Máy khách / máy chủ</a:t>
            </a:r>
          </a:p>
          <a:p>
            <a:r xmlns:a="http://schemas.openxmlformats.org/drawingml/2006/main">
              <a:rPr lang="vi" altLang="en-US" smtClean="0"/>
              <a:t>Khách hàng mỏng</a:t>
            </a:r>
          </a:p>
          <a:p>
            <a:r xmlns:a="http://schemas.openxmlformats.org/drawingml/2006/main">
              <a:rPr lang="vi" altLang="en-US" smtClean="0"/>
              <a:t>Ngang hàng</a:t>
            </a:r>
          </a:p>
          <a:p>
            <a:r xmlns:a="http://schemas.openxmlformats.org/drawingml/2006/main">
              <a:rPr lang="vi" altLang="en-US" smtClean="0"/>
              <a:t>Máy chủ / máy chủ</a:t>
            </a:r>
          </a:p>
          <a:p>
            <a:r xmlns:a="http://schemas.openxmlformats.org/drawingml/2006/main">
              <a:rPr lang="vi" altLang="en-US" smtClean="0"/>
              <a:t>Phân phối máy tính</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219200" y="0"/>
            <a:ext cx="7772400" cy="1143000"/>
          </a:xfrm>
        </p:spPr>
        <p:txBody>
          <a:bodyPr/>
          <a:lstStyle/>
          <a:p>
            <a:pPr xmlns:a="http://schemas.openxmlformats.org/drawingml/2006/main" algn="l"/>
            <a:r xmlns:a="http://schemas.openxmlformats.org/drawingml/2006/main">
              <a:rPr lang="vi" altLang="en-US" sz="2800" smtClean="0"/>
              <a:t>Ứng dụng mạng Đặc điểm lưu lượng</a:t>
            </a:r>
          </a:p>
        </p:txBody>
      </p:sp>
      <p:pic>
        <p:nvPicPr>
          <p:cNvPr id="1229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817403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xmlns:a="http://schemas.openxmlformats.org/drawingml/2006/main">
              <a:rPr lang="vi" altLang="en-US" smtClean="0"/>
              <a:t>Lưu lượng truy cập</a:t>
            </a:r>
          </a:p>
        </p:txBody>
      </p:sp>
      <p:sp>
        <p:nvSpPr>
          <p:cNvPr id="14339" name="Rectangle 3"/>
          <p:cNvSpPr>
            <a:spLocks noGrp="1" noChangeArrowheads="1"/>
          </p:cNvSpPr>
          <p:nvPr>
            <p:ph type="body" idx="1"/>
          </p:nvPr>
        </p:nvSpPr>
        <p:spPr>
          <a:xfrm>
            <a:off x="838200" y="1371600"/>
            <a:ext cx="7772400" cy="4114800"/>
          </a:xfrm>
        </p:spPr>
        <p:txBody>
          <a:bodyPr/>
          <a:lstStyle/>
          <a:p>
            <a:r xmlns:a="http://schemas.openxmlformats.org/drawingml/2006/main">
              <a:rPr lang="vi" altLang="en-US" sz="2800" smtClean="0"/>
              <a:t>Để tính toán xem công suất có đủ hay không, bạn nên biết:</a:t>
            </a:r>
          </a:p>
          <a:p>
            <a:pPr xmlns:a="http://schemas.openxmlformats.org/drawingml/2006/main" lvl="1"/>
            <a:r xmlns:a="http://schemas.openxmlformats.org/drawingml/2006/main">
              <a:rPr lang="vi" altLang="en-US" smtClean="0">
                <a:ea typeface="ＭＳ Ｐゴシック" panose="020B0600070205080204" pitchFamily="34" charset="-128"/>
              </a:rPr>
              <a:t>Số lượng trạm</a:t>
            </a:r>
          </a:p>
          <a:p>
            <a:pPr xmlns:a="http://schemas.openxmlformats.org/drawingml/2006/main" lvl="1"/>
            <a:r xmlns:a="http://schemas.openxmlformats.org/drawingml/2006/main">
              <a:rPr lang="vi" altLang="en-US" smtClean="0">
                <a:ea typeface="ＭＳ Ｐゴシック" panose="020B0600070205080204" pitchFamily="34" charset="-128"/>
              </a:rPr>
              <a:t>Thời gian trung bình mà một trạm không hoạt động giữa các khung gửi</a:t>
            </a:r>
          </a:p>
          <a:p>
            <a:pPr xmlns:a="http://schemas.openxmlformats.org/drawingml/2006/main" lvl="1"/>
            <a:r xmlns:a="http://schemas.openxmlformats.org/drawingml/2006/main">
              <a:rPr lang="vi" altLang="en-US" smtClean="0">
                <a:ea typeface="ＭＳ Ｐゴシック" panose="020B0600070205080204" pitchFamily="34" charset="-128"/>
              </a:rPr>
              <a:t>Thời gian cần thiết để truyền một tin nhắn sau khi đạt được quyền truy cập phương tiện</a:t>
            </a:r>
          </a:p>
          <a:p>
            <a:r xmlns:a="http://schemas.openxmlformats.org/drawingml/2006/main">
              <a:rPr lang="vi" altLang="en-US" sz="2800" smtClean="0"/>
              <a:t>Tuy nhiên, mức độ thông tin chi tiết đó có thể khó thu thập</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6988" y="-12700"/>
            <a:ext cx="7772400" cy="1143000"/>
          </a:xfrm>
        </p:spPr>
        <p:txBody>
          <a:bodyPr/>
          <a:lstStyle/>
          <a:p>
            <a:r xmlns:a="http://schemas.openxmlformats.org/drawingml/2006/main">
              <a:rPr lang="vi" altLang="en-US" sz="3600" smtClean="0"/>
              <a:t>Kích thước của các đối tượng trên mạng</a:t>
            </a:r>
          </a:p>
        </p:txBody>
      </p:sp>
      <p:sp>
        <p:nvSpPr>
          <p:cNvPr id="16387" name="Rectangle 3"/>
          <p:cNvSpPr>
            <a:spLocks noGrp="1" noChangeArrowheads="1"/>
          </p:cNvSpPr>
          <p:nvPr>
            <p:ph type="body" idx="1"/>
          </p:nvPr>
        </p:nvSpPr>
        <p:spPr>
          <a:xfrm>
            <a:off x="762000" y="1524000"/>
            <a:ext cx="7772400" cy="4114800"/>
          </a:xfrm>
        </p:spPr>
        <p:txBody>
          <a:bodyPr/>
          <a:lstStyle/>
          <a:p>
            <a:r xmlns:a="http://schemas.openxmlformats.org/drawingml/2006/main">
              <a:rPr lang="vi" altLang="en-US" smtClean="0"/>
              <a:t>Màn hình đầu cuối: 4 Kbyte</a:t>
            </a:r>
          </a:p>
          <a:p>
            <a:r xmlns:a="http://schemas.openxmlformats.org/drawingml/2006/main">
              <a:rPr lang="vi" altLang="en-US" smtClean="0"/>
              <a:t>E-mail đơn giản: 10 Kbyte</a:t>
            </a:r>
          </a:p>
          <a:p>
            <a:r xmlns:a="http://schemas.openxmlformats.org/drawingml/2006/main">
              <a:rPr lang="vi" altLang="en-US" smtClean="0"/>
              <a:t>Trang web đơn giản: 50 Kbyte</a:t>
            </a:r>
          </a:p>
          <a:p>
            <a:r xmlns:a="http://schemas.openxmlformats.org/drawingml/2006/main">
              <a:rPr lang="vi" altLang="en-US" smtClean="0"/>
              <a:t>Hình ảnh chất lượng cao: 50.000 Kbyte</a:t>
            </a:r>
          </a:p>
          <a:p>
            <a:r xmlns:a="http://schemas.openxmlformats.org/drawingml/2006/main">
              <a:rPr lang="vi" altLang="en-US" smtClean="0"/>
              <a:t>Sao lưu cơ sở dữ liệu: 1.000.000 Kbyte trở lên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xmlns:a="http://schemas.openxmlformats.org/drawingml/2006/main">
              <a:rPr lang="vi" altLang="en-US" smtClean="0"/>
              <a:t>Hành vi giao thông</a:t>
            </a:r>
          </a:p>
        </p:txBody>
      </p:sp>
      <p:sp>
        <p:nvSpPr>
          <p:cNvPr id="18435" name="Rectangle 3"/>
          <p:cNvSpPr>
            <a:spLocks noGrp="1" noChangeArrowheads="1"/>
          </p:cNvSpPr>
          <p:nvPr>
            <p:ph type="body" idx="1"/>
          </p:nvPr>
        </p:nvSpPr>
        <p:spPr>
          <a:xfrm>
            <a:off x="685800" y="1371600"/>
            <a:ext cx="7772400" cy="4114800"/>
          </a:xfrm>
        </p:spPr>
        <p:txBody>
          <a:bodyPr/>
          <a:lstStyle/>
          <a:p>
            <a:r xmlns:a="http://schemas.openxmlformats.org/drawingml/2006/main">
              <a:rPr lang="vi" altLang="en-US" sz="2300" smtClean="0"/>
              <a:t>Các chương trình phát sóng</a:t>
            </a:r>
          </a:p>
          <a:p>
            <a:pPr xmlns:a="http://schemas.openxmlformats.org/drawingml/2006/main" lvl="1"/>
            <a:r xmlns:a="http://schemas.openxmlformats.org/drawingml/2006/main">
              <a:rPr lang="vi" altLang="en-US" sz="2300" smtClean="0">
                <a:ea typeface="ＭＳ Ｐゴシック" panose="020B0600070205080204" pitchFamily="34" charset="-128"/>
              </a:rPr>
              <a:t>Tất cả một địa chỉ đích của lớp liên kết dữ liệu</a:t>
            </a:r>
          </a:p>
          <a:p>
            <a:pPr xmlns:a="http://schemas.openxmlformats.org/drawingml/2006/main" lvl="2"/>
            <a:r xmlns:a="http://schemas.openxmlformats.org/drawingml/2006/main">
              <a:rPr lang="vi" altLang="en-US" sz="2300" smtClean="0">
                <a:ea typeface="ＭＳ Ｐゴシック" panose="020B0600070205080204" pitchFamily="34" charset="-128"/>
              </a:rPr>
              <a:t>FF: FF: FF: FF: FF: FF</a:t>
            </a:r>
          </a:p>
          <a:p>
            <a:pPr xmlns:a="http://schemas.openxmlformats.org/drawingml/2006/main" lvl="1"/>
            <a:r xmlns:a="http://schemas.openxmlformats.org/drawingml/2006/main">
              <a:rPr lang="vi" altLang="en-US" sz="2300" smtClean="0">
                <a:ea typeface="ＭＳ Ｐゴシック" panose="020B0600070205080204" pitchFamily="34" charset="-128"/>
              </a:rPr>
              <a:t>Không nhất thiết phải sử dụng lượng băng thông lớn</a:t>
            </a:r>
          </a:p>
          <a:p>
            <a:pPr xmlns:a="http://schemas.openxmlformats.org/drawingml/2006/main" lvl="1"/>
            <a:r xmlns:a="http://schemas.openxmlformats.org/drawingml/2006/main">
              <a:rPr lang="vi" altLang="en-US" sz="2300" smtClean="0">
                <a:ea typeface="ＭＳ Ｐゴシック" panose="020B0600070205080204" pitchFamily="34" charset="-128"/>
              </a:rPr>
              <a:t>Nhưng không làm phiền mọi CPU trong miền quảng bá</a:t>
            </a:r>
          </a:p>
          <a:p>
            <a:r xmlns:a="http://schemas.openxmlformats.org/drawingml/2006/main">
              <a:rPr lang="vi" altLang="en-US" sz="2300" smtClean="0"/>
              <a:t>Multicasts</a:t>
            </a:r>
          </a:p>
          <a:p>
            <a:pPr xmlns:a="http://schemas.openxmlformats.org/drawingml/2006/main" lvl="1"/>
            <a:r xmlns:a="http://schemas.openxmlformats.org/drawingml/2006/main">
              <a:rPr lang="vi" altLang="en-US" sz="2300" smtClean="0">
                <a:ea typeface="ＭＳ Ｐゴシック" panose="020B0600070205080204" pitchFamily="34" charset="-128"/>
              </a:rPr>
              <a:t>Bit đầu tiên được gửi là một</a:t>
            </a:r>
          </a:p>
          <a:p>
            <a:pPr xmlns:a="http://schemas.openxmlformats.org/drawingml/2006/main" lvl="2"/>
            <a:r xmlns:a="http://schemas.openxmlformats.org/drawingml/2006/main">
              <a:rPr lang="vi" altLang="en-US" sz="2300" smtClean="0">
                <a:ea typeface="ＭＳ Ｐゴシック" panose="020B0600070205080204" pitchFamily="34" charset="-128"/>
              </a:rPr>
              <a:t>01: 00: 0C: CC: CC: CC (Giao thức Khám phá của Cisco)</a:t>
            </a:r>
          </a:p>
          <a:p>
            <a:pPr xmlns:a="http://schemas.openxmlformats.org/drawingml/2006/main" lvl="1"/>
            <a:r xmlns:a="http://schemas.openxmlformats.org/drawingml/2006/main">
              <a:rPr lang="vi" altLang="en-US" sz="2300" smtClean="0">
                <a:ea typeface="ＭＳ Ｐゴシック" panose="020B0600070205080204" pitchFamily="34" charset="-128"/>
              </a:rPr>
              <a:t>Chỉ nên làm phiền các NIC đã đăng ký nhận nó</a:t>
            </a:r>
          </a:p>
          <a:p>
            <a:pPr xmlns:a="http://schemas.openxmlformats.org/drawingml/2006/main" lvl="1"/>
            <a:r xmlns:a="http://schemas.openxmlformats.org/drawingml/2006/main">
              <a:rPr lang="vi" altLang="en-US" sz="2300" smtClean="0">
                <a:ea typeface="ＭＳ Ｐゴシック" panose="020B0600070205080204" pitchFamily="34" charset="-128"/>
              </a:rPr>
              <a:t>Yêu cầu giao thức định tuyến đa hướng trên các mạng internet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xmlns:a="http://schemas.openxmlformats.org/drawingml/2006/main">
              <a:rPr lang="vi" altLang="en-US" smtClean="0"/>
              <a:t>Hiệu quả mạng</a:t>
            </a:r>
          </a:p>
        </p:txBody>
      </p:sp>
      <p:sp>
        <p:nvSpPr>
          <p:cNvPr id="20483" name="Rectangle 3"/>
          <p:cNvSpPr>
            <a:spLocks noGrp="1" noChangeArrowheads="1"/>
          </p:cNvSpPr>
          <p:nvPr>
            <p:ph type="body" idx="1"/>
          </p:nvPr>
        </p:nvSpPr>
        <p:spPr>
          <a:xfrm>
            <a:off x="1219200" y="1828800"/>
            <a:ext cx="7772400" cy="4114800"/>
          </a:xfrm>
        </p:spPr>
        <p:txBody>
          <a:bodyPr/>
          <a:lstStyle/>
          <a:p>
            <a:r xmlns:a="http://schemas.openxmlformats.org/drawingml/2006/main">
              <a:rPr lang="vi" altLang="en-US" smtClean="0"/>
              <a:t>Kích thước khung</a:t>
            </a:r>
          </a:p>
          <a:p>
            <a:r xmlns:a="http://schemas.openxmlformats.org/drawingml/2006/main">
              <a:rPr lang="vi" altLang="en-US" smtClean="0"/>
              <a:t>Giao thức tương tác</a:t>
            </a:r>
          </a:p>
          <a:p>
            <a:r xmlns:a="http://schemas.openxmlformats.org/drawingml/2006/main">
              <a:rPr lang="vi" altLang="en-US" smtClean="0"/>
              <a:t>Điều khiển luồng gió và luồng gió</a:t>
            </a:r>
          </a:p>
          <a:p>
            <a:r xmlns:a="http://schemas.openxmlformats.org/drawingml/2006/main">
              <a:rPr lang="vi" altLang="en-US" smtClean="0"/>
              <a:t>Cơ chế khôi phục lỗi</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1719</TotalTime>
  <Words>541</Words>
  <Application>Microsoft Office PowerPoint</Application>
  <PresentationFormat>On-screen Show (4:3)</PresentationFormat>
  <Paragraphs>111</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Times New Roman</vt:lpstr>
      <vt:lpstr>ＭＳ Ｐゴシック</vt:lpstr>
      <vt:lpstr>Arial</vt:lpstr>
      <vt:lpstr>Courier New</vt:lpstr>
      <vt:lpstr>Blank Presentation</vt:lpstr>
      <vt:lpstr>  Chapter Four  Characterizing Network Traffic </vt:lpstr>
      <vt:lpstr>Network Traffic Factors</vt:lpstr>
      <vt:lpstr>Traffic Flow Example</vt:lpstr>
      <vt:lpstr>Types of Traffic Flow</vt:lpstr>
      <vt:lpstr>Network Applications Traffic Characteristics</vt:lpstr>
      <vt:lpstr>Traffic Load</vt:lpstr>
      <vt:lpstr>Size of Objects on Networks</vt:lpstr>
      <vt:lpstr>Traffic Behavior</vt:lpstr>
      <vt:lpstr>Network Efficiency</vt:lpstr>
      <vt:lpstr>QoS Requirements</vt:lpstr>
      <vt:lpstr>QoS Requirements per IETF</vt:lpstr>
      <vt:lpstr>QoS Requirements per IETF</vt:lpstr>
      <vt:lpstr>Summary</vt:lpstr>
      <vt:lpstr>Review Questions</vt:lpstr>
    </vt:vector>
  </TitlesOfParts>
  <Company>priscilla.com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Top-Down Network Design</dc:title>
  <dc:creator>Priscilla Oppenheimer</dc:creator>
  <cp:lastModifiedBy>Phung Poto</cp:lastModifiedBy>
  <cp:revision>111</cp:revision>
  <cp:lastPrinted>2004-07-22T01:14:22Z</cp:lastPrinted>
  <dcterms:created xsi:type="dcterms:W3CDTF">1999-03-05T02:17:39Z</dcterms:created>
  <dcterms:modified xsi:type="dcterms:W3CDTF">2022-04-22T13:15:53Z</dcterms:modified>
</cp:coreProperties>
</file>