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handoutMasterIdLst>
    <p:handoutMasterId r:id="rId53"/>
  </p:handoutMasterIdLst>
  <p:sldIdLst>
    <p:sldId id="256" r:id="rId2"/>
    <p:sldId id="387" r:id="rId3"/>
    <p:sldId id="396" r:id="rId4"/>
    <p:sldId id="389" r:id="rId5"/>
    <p:sldId id="447" r:id="rId6"/>
    <p:sldId id="390" r:id="rId7"/>
    <p:sldId id="424" r:id="rId8"/>
    <p:sldId id="425" r:id="rId9"/>
    <p:sldId id="446" r:id="rId10"/>
    <p:sldId id="518" r:id="rId11"/>
    <p:sldId id="428" r:id="rId12"/>
    <p:sldId id="519" r:id="rId13"/>
    <p:sldId id="448" r:id="rId14"/>
    <p:sldId id="449" r:id="rId15"/>
    <p:sldId id="520" r:id="rId16"/>
    <p:sldId id="450" r:id="rId17"/>
    <p:sldId id="451" r:id="rId18"/>
    <p:sldId id="452" r:id="rId19"/>
    <p:sldId id="462" r:id="rId20"/>
    <p:sldId id="454" r:id="rId21"/>
    <p:sldId id="464" r:id="rId22"/>
    <p:sldId id="398" r:id="rId23"/>
    <p:sldId id="466" r:id="rId24"/>
    <p:sldId id="467" r:id="rId25"/>
    <p:sldId id="465" r:id="rId26"/>
    <p:sldId id="463" r:id="rId27"/>
    <p:sldId id="397" r:id="rId28"/>
    <p:sldId id="423" r:id="rId29"/>
    <p:sldId id="468" r:id="rId30"/>
    <p:sldId id="470" r:id="rId31"/>
    <p:sldId id="471" r:id="rId32"/>
    <p:sldId id="472" r:id="rId33"/>
    <p:sldId id="474" r:id="rId34"/>
    <p:sldId id="475" r:id="rId35"/>
    <p:sldId id="476" r:id="rId36"/>
    <p:sldId id="477" r:id="rId37"/>
    <p:sldId id="478" r:id="rId38"/>
    <p:sldId id="517" r:id="rId39"/>
    <p:sldId id="479" r:id="rId40"/>
    <p:sldId id="480" r:id="rId41"/>
    <p:sldId id="481" r:id="rId42"/>
    <p:sldId id="523" r:id="rId43"/>
    <p:sldId id="482" r:id="rId44"/>
    <p:sldId id="483" r:id="rId45"/>
    <p:sldId id="493" r:id="rId46"/>
    <p:sldId id="521" r:id="rId47"/>
    <p:sldId id="522" r:id="rId48"/>
    <p:sldId id="419" r:id="rId49"/>
    <p:sldId id="275" r:id="rId50"/>
    <p:sldId id="386" r:id="rId51"/>
  </p:sldIdLst>
  <p:sldSz cx="9144000" cy="6858000" type="screen4x3"/>
  <p:notesSz cx="6934200" cy="9283700"/>
  <p:defaultTextStyle>
    <a:defPPr>
      <a:defRPr lang="vi"/>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440" y="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75" d="100"/>
          <a:sy n="175" d="100"/>
        </p:scale>
        <p:origin x="-96" y="4512"/>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Trang</a:t>
            </a:r>
            <a:fld xmlns:a="http://schemas.openxmlformats.org/drawingml/2006/main" id="{C6CB64E8-6892-42E8-AD32-35CFD149206E}" type="slidenum">
              <a:rPr lang="en-US" altLang="en-US" sz="1600" smtClean="0"/>
              <a:pPr>
                <a:defRPr/>
              </a:pPr>
              <a:t>‹#›</a:t>
            </a:fld>
            <a:endParaRPr xmlns:a="http://schemas.openxmlformats.org/drawingml/2006/main" lang="en-US" altLang="en-US" sz="1600" smtClean="0"/>
          </a:p>
        </p:txBody>
      </p:sp>
      <p:sp>
        <p:nvSpPr>
          <p:cNvPr id="17417" name="Text Box 9"/>
          <p:cNvSpPr txBox="1">
            <a:spLocks noChangeArrowheads="1"/>
          </p:cNvSpPr>
          <p:nvPr/>
        </p:nvSpPr>
        <p:spPr bwMode="auto">
          <a:xfrm>
            <a:off x="0" y="8940800"/>
            <a:ext cx="4541838"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Bản quyền 2004 Cisco Press &amp; Priscilla Oppenheimer</a:t>
            </a:r>
            <a:endParaRPr xmlns:a="http://schemas.openxmlformats.org/drawingml/2006/main" lang="en-US" altLang="en-US" sz="1800" smtClean="0"/>
          </a:p>
        </p:txBody>
      </p:sp>
      <p:sp>
        <p:nvSpPr>
          <p:cNvPr id="3076" name="Text Box 10"/>
          <p:cNvSpPr txBox="1">
            <a:spLocks noChangeArrowheads="1"/>
          </p:cNvSpPr>
          <p:nvPr/>
        </p:nvSpPr>
        <p:spPr bwMode="auto">
          <a:xfrm>
            <a:off x="0" y="23813"/>
            <a:ext cx="569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Thiết kế mạng từ trên xuống, Ch. 5: Thiết kế cấu trúc liên kết mạng</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xmlns:a="http://schemas.openxmlformats.org/drawingml/2006/main" lvl="0"/>
            <a:r xmlns:a="http://schemas.openxmlformats.org/drawingml/2006/main">
              <a:rPr lang="vi" noProof="0"/>
              <a:t>Nhấp để chỉnh sửa Kiểu văn bản chính</a:t>
            </a:r>
          </a:p>
          <a:p>
            <a:pPr xmlns:a="http://schemas.openxmlformats.org/drawingml/2006/main" lvl="1"/>
            <a:r xmlns:a="http://schemas.openxmlformats.org/drawingml/2006/main">
              <a:rPr lang="vi" noProof="0"/>
              <a:t>Cấp độ thứ hai</a:t>
            </a:r>
          </a:p>
          <a:p>
            <a:pPr xmlns:a="http://schemas.openxmlformats.org/drawingml/2006/main" lvl="2"/>
            <a:r xmlns:a="http://schemas.openxmlformats.org/drawingml/2006/main">
              <a:rPr lang="vi" noProof="0"/>
              <a:t>Cấp độ thứ ba</a:t>
            </a:r>
          </a:p>
          <a:p>
            <a:pPr xmlns:a="http://schemas.openxmlformats.org/drawingml/2006/main" lvl="3"/>
            <a:r xmlns:a="http://schemas.openxmlformats.org/drawingml/2006/main">
              <a:rPr lang="vi" noProof="0"/>
              <a:t>Cấp độ thứ tư</a:t>
            </a:r>
          </a:p>
          <a:p>
            <a:pPr xmlns:a="http://schemas.openxmlformats.org/drawingml/2006/main" lvl="4"/>
            <a:r xmlns:a="http://schemas.openxmlformats.org/drawingml/2006/main">
              <a:rPr lang="vi" noProof="0"/>
              <a:t>Cấp độ thứ năm</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200" smtClean="0"/>
              <a:t>Trang</a:t>
            </a:r>
            <a:fld xmlns:a="http://schemas.openxmlformats.org/drawingml/2006/main" id="{DF05DCA5-5839-43B7-90DD-3E2899B4725F}" type="slidenum">
              <a:rPr lang="en-US" altLang="en-US" sz="1200" smtClean="0"/>
              <a:pPr>
                <a:defRPr/>
              </a:pPr>
              <a:t>‹#›</a:t>
            </a:fld>
            <a:endParaRPr xmlns:a="http://schemas.openxmlformats.org/drawingml/2006/main"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200" smtClean="0"/>
              <a:t>Bản quyền 2004 Cisco Press &amp; Priscilla Oppenheimer</a:t>
            </a:r>
            <a:endParaRPr xmlns:a="http://schemas.openxmlformats.org/drawingml/2006/main" lang="en-US" altLang="en-US" sz="1600" smtClean="0"/>
          </a:p>
        </p:txBody>
      </p:sp>
      <p:sp>
        <p:nvSpPr>
          <p:cNvPr id="2054" name="Text Box 10"/>
          <p:cNvSpPr txBox="1">
            <a:spLocks noChangeArrowheads="1"/>
          </p:cNvSpPr>
          <p:nvPr/>
        </p:nvSpPr>
        <p:spPr bwMode="auto">
          <a:xfrm>
            <a:off x="0" y="23813"/>
            <a:ext cx="569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defRPr/>
            </a:pPr>
            <a:r xmlns:a="http://schemas.openxmlformats.org/drawingml/2006/main">
              <a:rPr lang="vi" altLang="en-US" sz="1600" smtClean="0"/>
              <a:t>Thiết kế mạng từ trên xuống, Ch. 5: Thiết kế cấu trúc liên kết mạng</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solidFill>
            <a:srgbClr val="FFFFFF"/>
          </a:solidFill>
          <a:ln/>
        </p:spPr>
      </p:sp>
      <p:sp>
        <p:nvSpPr>
          <p:cNvPr id="717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solidFill>
            <a:srgbClr val="FFFFFF"/>
          </a:solidFill>
          <a:ln/>
        </p:spPr>
      </p:sp>
      <p:sp>
        <p:nvSpPr>
          <p:cNvPr id="11267"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solidFill>
            <a:srgbClr val="FFFFFF"/>
          </a:solidFill>
          <a:ln/>
        </p:spPr>
      </p:sp>
      <p:sp>
        <p:nvSpPr>
          <p:cNvPr id="1536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solidFill>
            <a:srgbClr val="FFFFFF"/>
          </a:solidFill>
          <a:ln/>
        </p:spPr>
      </p:sp>
      <p:sp>
        <p:nvSpPr>
          <p:cNvPr id="1741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xmlns:a="http://schemas.openxmlformats.org/drawingml/2006/main">
              <a:rPr lang="vi" altLang="en-US" smtClean="0">
                <a:latin typeface="Times New Roman" panose="02020603050405020304" pitchFamily="18" charset="0"/>
              </a:rPr>
              <a:t>Phát biểu của Tiến sĩ Peter Welcher, nhà tư vấn và tác giả của nhiều bài báo mạng trên các tạp chí, v.v.</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570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78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919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560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934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961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115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945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4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81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97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xmlns:a="http://schemas.openxmlformats.org/drawingml/2006/main" lvl="0"/>
            <a:r xmlns:a="http://schemas.openxmlformats.org/drawingml/2006/main">
              <a:rPr lang="vi" altLang="en-US" smtClean="0"/>
              <a:t>Nhấp để chỉnh sửa kiểu tiêu đề Chính</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xmlns:a="http://schemas.openxmlformats.org/drawingml/2006/main" lvl="0"/>
            <a:r xmlns:a="http://schemas.openxmlformats.org/drawingml/2006/main">
              <a:rPr lang="vi" altLang="en-US" smtClean="0"/>
              <a:t>Nhấp để chỉnh sửa Kiểu văn bản chính</a:t>
            </a:r>
          </a:p>
          <a:p>
            <a:pPr xmlns:a="http://schemas.openxmlformats.org/drawingml/2006/main" lvl="1"/>
            <a:r xmlns:a="http://schemas.openxmlformats.org/drawingml/2006/main">
              <a:rPr lang="vi" altLang="en-US" smtClean="0"/>
              <a:t>Cấp độ thứ hai</a:t>
            </a:r>
          </a:p>
          <a:p>
            <a:pPr xmlns:a="http://schemas.openxmlformats.org/drawingml/2006/main" lvl="2"/>
            <a:r xmlns:a="http://schemas.openxmlformats.org/drawingml/2006/main">
              <a:rPr lang="vi" altLang="en-US" smtClean="0"/>
              <a:t>Cấp độ thứ ba</a:t>
            </a:r>
          </a:p>
          <a:p>
            <a:pPr xmlns:a="http://schemas.openxmlformats.org/drawingml/2006/main" lvl="3"/>
            <a:r xmlns:a="http://schemas.openxmlformats.org/drawingml/2006/main">
              <a:rPr lang="vi" altLang="en-US" smtClean="0"/>
              <a:t>Cấp độ thứ tư</a:t>
            </a:r>
          </a:p>
          <a:p>
            <a:pPr xmlns:a="http://schemas.openxmlformats.org/drawingml/2006/main" lvl="4"/>
            <a:r xmlns:a="http://schemas.openxmlformats.org/drawingml/2006/main">
              <a:rPr lang="vi" altLang="en-US" smtClean="0"/>
              <a:t>Cấp độ thứ năm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8.xml"/><Relationship Id="rId3" Type="http://schemas.openxmlformats.org/officeDocument/2006/relationships/image" Target="../media/image18.png"/><Relationship Id="rId7" Type="http://schemas.openxmlformats.org/officeDocument/2006/relationships/slide" Target="slide16.xml"/><Relationship Id="rId12"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17.xml"/><Relationship Id="rId5" Type="http://schemas.openxmlformats.org/officeDocument/2006/relationships/slide" Target="slide13.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914400"/>
            <a:ext cx="7848600" cy="4495800"/>
          </a:xfrm>
        </p:spPr>
        <p:txBody>
          <a:bodyPr/>
          <a:lstStyle/>
          <a:p>
            <a:r xmlns:a="http://schemas.openxmlformats.org/drawingml/2006/main">
              <a:rPr lang="vi" altLang="en-US" sz="4800" b="1" smtClean="0"/>
              <a:t/>
            </a:r>
            <a:br xmlns:a="http://schemas.openxmlformats.org/drawingml/2006/main">
              <a:rPr lang="en-US" altLang="en-US" sz="4800" b="1" smtClean="0"/>
            </a:br>
            <a:r xmlns:a="http://schemas.openxmlformats.org/drawingml/2006/main">
              <a:rPr lang="vi" altLang="en-US" sz="4800" b="1" smtClean="0"/>
              <a:t>Thiết kế mạng từ trên xuống</a:t>
            </a:r>
            <a:r xmlns:a="http://schemas.openxmlformats.org/drawingml/2006/main">
              <a:rPr lang="vi" altLang="en-US" sz="4800" smtClean="0"/>
              <a:t/>
            </a:r>
            <a:br xmlns:a="http://schemas.openxmlformats.org/drawingml/2006/main">
              <a:rPr lang="en-US" altLang="en-US" sz="4800" smtClean="0"/>
            </a:br>
            <a:r xmlns:a="http://schemas.openxmlformats.org/drawingml/2006/main">
              <a:rPr lang="vi" altLang="en-US" sz="4800" smtClean="0"/>
              <a:t> </a:t>
            </a:r>
            <a:br xmlns:a="http://schemas.openxmlformats.org/drawingml/2006/main">
              <a:rPr lang="en-US" altLang="en-US" sz="4800" smtClean="0"/>
            </a:br>
            <a:r xmlns:a="http://schemas.openxmlformats.org/drawingml/2006/main">
              <a:rPr lang="vi" altLang="en-US" sz="4000" smtClean="0"/>
              <a:t>Chương Năm</a:t>
            </a:r>
            <a:br xmlns:a="http://schemas.openxmlformats.org/drawingml/2006/main">
              <a:rPr lang="en-US" altLang="en-US" sz="4000" smtClean="0"/>
            </a:br>
            <a:r xmlns:a="http://schemas.openxmlformats.org/drawingml/2006/main">
              <a:rPr lang="vi" altLang="en-US" sz="4000" smtClean="0"/>
              <a:t> </a:t>
            </a:r>
            <a:br xmlns:a="http://schemas.openxmlformats.org/drawingml/2006/main">
              <a:rPr lang="en-US" altLang="en-US" sz="4000" smtClean="0"/>
            </a:br>
            <a:r xmlns:a="http://schemas.openxmlformats.org/drawingml/2006/main">
              <a:rPr lang="vi" altLang="en-US" sz="2400" smtClean="0"/>
              <a:t>Thiết kế cấu trúc liên kết mạng</a:t>
            </a:r>
          </a:p>
        </p:txBody>
      </p:sp>
      <p:sp>
        <p:nvSpPr>
          <p:cNvPr id="4099" name="Text Box 5"/>
          <p:cNvSpPr txBox="1">
            <a:spLocks noChangeArrowheads="1"/>
          </p:cNvSpPr>
          <p:nvPr/>
        </p:nvSpPr>
        <p:spPr bwMode="auto">
          <a:xfrm>
            <a:off x="2552700" y="59436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a:t>Bản quyền 2010 Cisco Press &amp; Priscilla Oppenheimer</a:t>
            </a:r>
            <a:endParaRPr xmlns:a="http://schemas.openxmlformats.org/drawingml/2006/main" lang="en-US" alt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 Lớp truy cập</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pic>
        <p:nvPicPr>
          <p:cNvPr id="20484" name="Picture 6"/>
          <p:cNvPicPr>
            <a:picLocks noChangeAspect="1"/>
          </p:cNvPicPr>
          <p:nvPr/>
        </p:nvPicPr>
        <p:blipFill>
          <a:blip r:embed="rId2">
            <a:extLst>
              <a:ext uri="{28A0092B-C50C-407E-A947-70E740481C1C}">
                <a14:useLocalDpi xmlns:a14="http://schemas.microsoft.com/office/drawing/2010/main" val="0"/>
              </a:ext>
            </a:extLst>
          </a:blip>
          <a:srcRect r="25133"/>
          <a:stretch>
            <a:fillRect/>
          </a:stretch>
        </p:blipFill>
        <p:spPr bwMode="auto">
          <a:xfrm>
            <a:off x="990600" y="1828800"/>
            <a:ext cx="57912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C7E162-2E77-4214-A965-0D65154E489E}"/>
              </a:ext>
            </a:extLst>
          </p:cNvPr>
          <p:cNvSpPr txBox="1"/>
          <p:nvPr/>
        </p:nvSpPr>
        <p:spPr>
          <a:xfrm>
            <a:off x="1143000" y="1905000"/>
            <a:ext cx="7162800" cy="3970338"/>
          </a:xfrm>
          <a:prstGeom prst="rect">
            <a:avLst/>
          </a:prstGeom>
          <a:noFill/>
        </p:spPr>
        <p:txBody>
          <a:bodyPr>
            <a:spAutoFit/>
          </a:bodyPr>
          <a:lstStyle/>
          <a:p>
            <a:pPr xmlns:a="http://schemas.openxmlformats.org/drawingml/2006/main">
              <a:defRPr/>
            </a:pPr>
            <a:r xmlns:a="http://schemas.openxmlformats.org/drawingml/2006/main">
              <a:rPr lang="vi" sz="2800" i="1">
                <a:cs typeface="Times New Roman" panose="02020603050405020304" pitchFamily="18" charset="0"/>
              </a:rPr>
              <a:t>Cung cấp khả năng chuyển đổi nhiều lớp giữa lớp truy cập và lớp lõi:</a:t>
            </a:r>
          </a:p>
          <a:p>
            <a:pPr xmlns:a="http://schemas.openxmlformats.org/drawingml/2006/main" marL="342900" indent="-342900">
              <a:buFont typeface="Wingdings" panose="05000000000000000000" pitchFamily="2" charset="2"/>
              <a:buChar char="§"/>
              <a:defRPr/>
            </a:pPr>
            <a:r xmlns:a="http://schemas.openxmlformats.org/drawingml/2006/main">
              <a:rPr lang="vi" sz="2800">
                <a:cs typeface="Times New Roman" panose="02020603050405020304" pitchFamily="18" charset="0"/>
              </a:rPr>
              <a:t>Cung cấp quá trình chuyển đổi phương tiện</a:t>
            </a:r>
          </a:p>
          <a:p>
            <a:pPr xmlns:a="http://schemas.openxmlformats.org/drawingml/2006/main" marL="342900" indent="-342900">
              <a:buFont typeface="Wingdings" panose="05000000000000000000" pitchFamily="2" charset="2"/>
              <a:buChar char="§"/>
              <a:defRPr/>
            </a:pPr>
            <a:r xmlns:a="http://schemas.openxmlformats.org/drawingml/2006/main">
              <a:rPr lang="vi" sz="2800">
                <a:cs typeface="Times New Roman" panose="02020603050405020304" pitchFamily="18" charset="0"/>
              </a:rPr>
              <a:t>Tổng hợp băng thông bằng cách tập trung nhiều liên kết truy cập tốc độ thấp vào một liên kết lõi tốc độ cao</a:t>
            </a:r>
          </a:p>
          <a:p>
            <a:pPr xmlns:a="http://schemas.openxmlformats.org/drawingml/2006/main" marL="342900" indent="-342900">
              <a:buFont typeface="Wingdings" panose="05000000000000000000" pitchFamily="2" charset="2"/>
              <a:buChar char="§"/>
              <a:defRPr/>
            </a:pPr>
            <a:r xmlns:a="http://schemas.openxmlformats.org/drawingml/2006/main">
              <a:rPr lang="vi" sz="2800">
                <a:cs typeface="Times New Roman" panose="02020603050405020304" pitchFamily="18" charset="0"/>
              </a:rPr>
              <a:t>Xác định quyền truy cập của bộ phận hoặc nhóm làm việc</a:t>
            </a:r>
          </a:p>
          <a:p>
            <a:pPr xmlns:a="http://schemas.openxmlformats.org/drawingml/2006/main" marL="342900" indent="-342900">
              <a:buFont typeface="Wingdings" panose="05000000000000000000" pitchFamily="2" charset="2"/>
              <a:buChar char="§"/>
              <a:defRPr/>
            </a:pPr>
            <a:r xmlns:a="http://schemas.openxmlformats.org/drawingml/2006/main">
              <a:rPr lang="vi" sz="2800">
                <a:cs typeface="Times New Roman" panose="02020603050405020304" pitchFamily="18" charset="0"/>
              </a:rPr>
              <a:t>Cung cấp các kết nối dự phòng cho các thiết bị truy cập</a:t>
            </a:r>
          </a:p>
        </p:txBody>
      </p:sp>
      <p:sp>
        <p:nvSpPr>
          <p:cNvPr id="21507"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–Lớp phân phối</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–Lớp phân phối</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82763"/>
            <a:ext cx="6683375"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–Lớp phân phối</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sp>
        <p:nvSpPr>
          <p:cNvPr id="23556" name="TextBox 4"/>
          <p:cNvSpPr txBox="1">
            <a:spLocks noChangeArrowheads="1"/>
          </p:cNvSpPr>
          <p:nvPr/>
        </p:nvSpPr>
        <p:spPr bwMode="auto">
          <a:xfrm>
            <a:off x="1143000" y="1981200"/>
            <a:ext cx="651351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i="1">
                <a:cs typeface="Times New Roman" panose="02020603050405020304" pitchFamily="18" charset="0"/>
              </a:rPr>
              <a:t>Thực hiện các quyết định dựa trên chính sách:</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Lọc theo nguồn hoặc địa chỉ đích</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Lọc trên các cổng đầu vào hoặc đầu ra</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Ẩn số mạng nội bộ bằng cách lọc tuyến</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Định tuyến tĩnh</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Bảo vệ</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Cơ chế chất lượng dịch vụ</a:t>
            </a:r>
            <a:br xmlns:a="http://schemas.openxmlformats.org/drawingml/2006/main">
              <a:rPr lang="en-US" altLang="en-US">
                <a:solidFill>
                  <a:srgbClr val="000000"/>
                </a:solidFill>
                <a:cs typeface="Times New Roman" panose="02020603050405020304" pitchFamily="18" charset="0"/>
              </a:rPr>
            </a:br>
            <a:r xmlns:a="http://schemas.openxmlformats.org/drawingml/2006/main">
              <a:rPr lang="vi" altLang="en-US">
                <a:cs typeface="Times New Roman" panose="02020603050405020304" pitchFamily="18" charset="0"/>
              </a:rPr>
              <a:t/>
            </a:r>
            <a:br xmlns:a="http://schemas.openxmlformats.org/drawingml/2006/main">
              <a:rPr lang="en-US" altLang="en-US">
                <a:cs typeface="Times New Roman" panose="02020603050405020304" pitchFamily="18" charset="0"/>
              </a:rPr>
            </a:br>
            <a:endParaRPr xmlns:a="http://schemas.openxmlformats.org/drawingml/2006/main" lang="en-US" altLang="en-US" i="1">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sp>
        <p:nvSpPr>
          <p:cNvPr id="24579" name="TextBox 5"/>
          <p:cNvSpPr txBox="1">
            <a:spLocks noChangeArrowheads="1"/>
          </p:cNvSpPr>
          <p:nvPr/>
        </p:nvSpPr>
        <p:spPr bwMode="auto">
          <a:xfrm>
            <a:off x="1123950" y="2057400"/>
            <a:ext cx="65135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sz="2300" i="1">
                <a:solidFill>
                  <a:srgbClr val="000000"/>
                </a:solidFill>
                <a:cs typeface="Times New Roman" panose="02020603050405020304" pitchFamily="18" charset="0"/>
              </a:rPr>
              <a:t>Chức năng của lớp lõi là cung cấp vận chuyển dữ liệu nhanh chóng và hiệu quả:</a:t>
            </a:r>
            <a:r xmlns:a="http://schemas.openxmlformats.org/drawingml/2006/main">
              <a:rPr lang="vi" altLang="en-US" sz="2300">
                <a:solidFill>
                  <a:srgbClr val="000000"/>
                </a:solidFill>
                <a:cs typeface="Times New Roman" panose="02020603050405020304" pitchFamily="18" charset="0"/>
              </a:rPr>
              <a:t/>
            </a:r>
            <a:br xmlns:a="http://schemas.openxmlformats.org/drawingml/2006/main">
              <a:rPr lang="en-US" altLang="en-US" sz="2300">
                <a:solidFill>
                  <a:srgbClr val="000000"/>
                </a:solidFill>
                <a:cs typeface="Times New Roman" panose="02020603050405020304" pitchFamily="18" charset="0"/>
              </a:rPr>
            </a:br>
            <a:r xmlns:a="http://schemas.openxmlformats.org/drawingml/2006/main">
              <a:rPr lang="vi" altLang="en-US" sz="2300">
                <a:cs typeface="Times New Roman" panose="02020603050405020304" pitchFamily="18" charset="0"/>
              </a:rPr>
              <a:t/>
            </a:r>
            <a:br xmlns:a="http://schemas.openxmlformats.org/drawingml/2006/main">
              <a:rPr lang="en-US" altLang="en-US" sz="2300">
                <a:cs typeface="Times New Roman" panose="02020603050405020304" pitchFamily="18" charset="0"/>
              </a:rPr>
            </a:br>
            <a:endParaRPr xmlns:a="http://schemas.openxmlformats.org/drawingml/2006/main" lang="en-US" altLang="en-US" sz="2300" i="1">
              <a:cs typeface="Times New Roman" panose="02020603050405020304" pitchFamily="18" charset="0"/>
            </a:endParaRPr>
          </a:p>
        </p:txBody>
      </p:sp>
      <p:sp>
        <p:nvSpPr>
          <p:cNvPr id="24580" name="TextBox 7"/>
          <p:cNvSpPr txBox="1">
            <a:spLocks noChangeArrowheads="1"/>
          </p:cNvSpPr>
          <p:nvPr/>
        </p:nvSpPr>
        <p:spPr bwMode="auto">
          <a:xfrm>
            <a:off x="1371600" y="3276600"/>
            <a:ext cx="6400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buFont typeface="Wingdings" panose="05000000000000000000" pitchFamily="2" charset="2"/>
              <a:buChar char="§"/>
            </a:pPr>
            <a:r xmlns:a="http://schemas.openxmlformats.org/drawingml/2006/main">
              <a:rPr lang="vi" altLang="en-US" sz="2300">
                <a:solidFill>
                  <a:srgbClr val="000000"/>
                </a:solidFill>
                <a:cs typeface="Times New Roman" panose="02020603050405020304" pitchFamily="18" charset="0"/>
              </a:rPr>
              <a:t>Tạo thành đường trục tốc độ cao với các dịch vụ vận tải nhanh chóng</a:t>
            </a:r>
          </a:p>
          <a:p>
            <a:pPr xmlns:a="http://schemas.openxmlformats.org/drawingml/2006/main">
              <a:buFont typeface="Wingdings" panose="05000000000000000000" pitchFamily="2" charset="2"/>
              <a:buChar char="§"/>
            </a:pPr>
            <a:r xmlns:a="http://schemas.openxmlformats.org/drawingml/2006/main">
              <a:rPr lang="vi" altLang="en-US" sz="2300">
                <a:solidFill>
                  <a:srgbClr val="000000"/>
                </a:solidFill>
                <a:cs typeface="Times New Roman" panose="02020603050405020304" pitchFamily="18" charset="0"/>
              </a:rPr>
              <a:t>Cung cấp khả năng dự phòng và khả năng chịu lỗi</a:t>
            </a:r>
          </a:p>
          <a:p>
            <a:pPr xmlns:a="http://schemas.openxmlformats.org/drawingml/2006/main">
              <a:buFont typeface="Wingdings" panose="05000000000000000000" pitchFamily="2" charset="2"/>
              <a:buChar char="§"/>
            </a:pPr>
            <a:r xmlns:a="http://schemas.openxmlformats.org/drawingml/2006/main">
              <a:rPr lang="vi" altLang="en-US" sz="2300">
                <a:solidFill>
                  <a:srgbClr val="000000"/>
                </a:solidFill>
                <a:cs typeface="Times New Roman" panose="02020603050405020304" pitchFamily="18" charset="0"/>
              </a:rPr>
              <a:t>Cung cấp manageabilit tốt</a:t>
            </a:r>
            <a:r xmlns:a="http://schemas.openxmlformats.org/drawingml/2006/main">
              <a:rPr lang="vi" altLang="en-US" sz="2300">
                <a:cs typeface="Times New Roman" panose="02020603050405020304" pitchFamily="18" charset="0"/>
              </a:rPr>
              <a:t> </a:t>
            </a:r>
            <a:endParaRPr xmlns:a="http://schemas.openxmlformats.org/drawingml/2006/main" lang="en-US" altLang="en-US" sz="2300"/>
          </a:p>
        </p:txBody>
      </p:sp>
      <p:sp>
        <p:nvSpPr>
          <p:cNvPr id="24581" name="TextBox 8"/>
          <p:cNvSpPr txBox="1">
            <a:spLocks noChangeArrowheads="1"/>
          </p:cNvSpPr>
          <p:nvPr/>
        </p:nvSpPr>
        <p:spPr bwMode="auto">
          <a:xfrm>
            <a:off x="1123950" y="11985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 Lớp lõi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sp>
        <p:nvSpPr>
          <p:cNvPr id="25603" name="TextBox 8"/>
          <p:cNvSpPr txBox="1">
            <a:spLocks noChangeArrowheads="1"/>
          </p:cNvSpPr>
          <p:nvPr/>
        </p:nvSpPr>
        <p:spPr bwMode="auto">
          <a:xfrm>
            <a:off x="1123950" y="11985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 Lớp lõi</a:t>
            </a:r>
          </a:p>
        </p:txBody>
      </p:sp>
      <p:pic>
        <p:nvPicPr>
          <p:cNvPr id="25604" name="Picture 6"/>
          <p:cNvPicPr>
            <a:picLocks noChangeAspect="1"/>
          </p:cNvPicPr>
          <p:nvPr/>
        </p:nvPicPr>
        <p:blipFill>
          <a:blip r:embed="rId2">
            <a:extLst>
              <a:ext uri="{28A0092B-C50C-407E-A947-70E740481C1C}">
                <a14:useLocalDpi xmlns:a14="http://schemas.microsoft.com/office/drawing/2010/main" val="0"/>
              </a:ext>
            </a:extLst>
          </a:blip>
          <a:srcRect r="8643"/>
          <a:stretch>
            <a:fillRect/>
          </a:stretch>
        </p:blipFill>
        <p:spPr bwMode="auto">
          <a:xfrm>
            <a:off x="1123950" y="1858963"/>
            <a:ext cx="6964363"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5562600" y="5094288"/>
            <a:ext cx="3752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sz="1800" b="1"/>
              <a:t>Cấu trúc liên kết vòng phẳng</a:t>
            </a:r>
            <a:endParaRPr xmlns:a="http://schemas.openxmlformats.org/drawingml/2006/main" lang="en-US" altLang="en-US"/>
          </a:p>
        </p:txBody>
      </p:sp>
      <p:grpSp>
        <p:nvGrpSpPr>
          <p:cNvPr id="26627" name="Group 4"/>
          <p:cNvGrpSpPr>
            <a:grpSpLocks/>
          </p:cNvGrpSpPr>
          <p:nvPr/>
        </p:nvGrpSpPr>
        <p:grpSpPr bwMode="auto">
          <a:xfrm>
            <a:off x="4724400" y="1295400"/>
            <a:ext cx="3752850" cy="3873500"/>
            <a:chOff x="336" y="672"/>
            <a:chExt cx="2019" cy="2084"/>
          </a:xfrm>
        </p:grpSpPr>
        <p:sp>
          <p:nvSpPr>
            <p:cNvPr id="12" name="Line 5">
              <a:extLst>
                <a:ext uri="{FF2B5EF4-FFF2-40B4-BE49-F238E27FC236}">
                  <a16:creationId xmlns:a16="http://schemas.microsoft.com/office/drawing/2014/main" id="{3C3B8197-3D0F-4126-A57A-4C9DB31578B0}"/>
                </a:ext>
              </a:extLst>
            </p:cNvPr>
            <p:cNvSpPr>
              <a:spLocks noChangeShapeType="1"/>
            </p:cNvSpPr>
            <p:nvPr/>
          </p:nvSpPr>
          <p:spPr bwMode="auto">
            <a:xfrm>
              <a:off x="672" y="2064"/>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6">
              <a:extLst>
                <a:ext uri="{FF2B5EF4-FFF2-40B4-BE49-F238E27FC236}">
                  <a16:creationId xmlns:a16="http://schemas.microsoft.com/office/drawing/2014/main" id="{C8F058C7-F5EE-4D17-AEBB-768B9EE51351}"/>
                </a:ext>
              </a:extLst>
            </p:cNvPr>
            <p:cNvSpPr>
              <a:spLocks noChangeShapeType="1"/>
            </p:cNvSpPr>
            <p:nvPr/>
          </p:nvSpPr>
          <p:spPr bwMode="auto">
            <a:xfrm>
              <a:off x="643" y="1155"/>
              <a:ext cx="1318"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7">
              <a:extLst>
                <a:ext uri="{FF2B5EF4-FFF2-40B4-BE49-F238E27FC236}">
                  <a16:creationId xmlns:a16="http://schemas.microsoft.com/office/drawing/2014/main" id="{892CF3DF-20B9-4CB6-A830-87431A62E39E}"/>
                </a:ext>
              </a:extLst>
            </p:cNvPr>
            <p:cNvSpPr>
              <a:spLocks noChangeShapeType="1"/>
            </p:cNvSpPr>
            <p:nvPr/>
          </p:nvSpPr>
          <p:spPr bwMode="auto">
            <a:xfrm>
              <a:off x="731" y="1243"/>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8">
              <a:extLst>
                <a:ext uri="{FF2B5EF4-FFF2-40B4-BE49-F238E27FC236}">
                  <a16:creationId xmlns:a16="http://schemas.microsoft.com/office/drawing/2014/main" id="{A545FC05-2C34-4A24-B50A-4B1DD058B06C}"/>
                </a:ext>
              </a:extLst>
            </p:cNvPr>
            <p:cNvSpPr>
              <a:spLocks noChangeShapeType="1"/>
            </p:cNvSpPr>
            <p:nvPr/>
          </p:nvSpPr>
          <p:spPr bwMode="auto">
            <a:xfrm>
              <a:off x="1916" y="1155"/>
              <a:ext cx="0" cy="8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2663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6"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7"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8"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9" name="Text Box 13"/>
            <p:cNvSpPr txBox="1">
              <a:spLocks noChangeArrowheads="1"/>
            </p:cNvSpPr>
            <p:nvPr/>
          </p:nvSpPr>
          <p:spPr bwMode="auto">
            <a:xfrm>
              <a:off x="336" y="672"/>
              <a:ext cx="8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r xmlns:a="http://schemas.openxmlformats.org/drawingml/2006/main">
                <a:rPr lang="vi" altLang="en-US" sz="1400"/>
                <a:t>Trụ sở chính ở Medford</a:t>
              </a:r>
              <a:endParaRPr xmlns:a="http://schemas.openxmlformats.org/drawingml/2006/main" lang="en-US" altLang="en-US"/>
            </a:p>
          </p:txBody>
        </p:sp>
        <p:sp>
          <p:nvSpPr>
            <p:cNvPr id="26640" name="Text Box 14"/>
            <p:cNvSpPr txBox="1">
              <a:spLocks noChangeArrowheads="1"/>
            </p:cNvSpPr>
            <p:nvPr/>
          </p:nvSpPr>
          <p:spPr bwMode="auto">
            <a:xfrm>
              <a:off x="1565" y="672"/>
              <a:ext cx="7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r xmlns:a="http://schemas.openxmlformats.org/drawingml/2006/main">
                <a:rPr lang="vi" altLang="en-US" sz="1400"/>
                <a:t>Văn phòng chi nhánh của Grants Pass</a:t>
              </a:r>
              <a:endParaRPr xmlns:a="http://schemas.openxmlformats.org/drawingml/2006/main" lang="en-US" altLang="en-US"/>
            </a:p>
          </p:txBody>
        </p:sp>
        <p:sp>
          <p:nvSpPr>
            <p:cNvPr id="26641" name="Text Box 15"/>
            <p:cNvSpPr txBox="1">
              <a:spLocks noChangeArrowheads="1"/>
            </p:cNvSpPr>
            <p:nvPr/>
          </p:nvSpPr>
          <p:spPr bwMode="auto">
            <a:xfrm>
              <a:off x="1565" y="2296"/>
              <a:ext cx="74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r xmlns:a="http://schemas.openxmlformats.org/drawingml/2006/main">
                <a:rPr lang="vi" altLang="en-US" sz="1400"/>
                <a:t>Văn phòng chi nhánh Ashland</a:t>
              </a:r>
              <a:endParaRPr xmlns:a="http://schemas.openxmlformats.org/drawingml/2006/main" lang="en-US" altLang="en-US"/>
            </a:p>
          </p:txBody>
        </p:sp>
        <p:sp>
          <p:nvSpPr>
            <p:cNvPr id="26642" name="Text Box 16"/>
            <p:cNvSpPr txBox="1">
              <a:spLocks noChangeArrowheads="1"/>
            </p:cNvSpPr>
            <p:nvPr/>
          </p:nvSpPr>
          <p:spPr bwMode="auto">
            <a:xfrm>
              <a:off x="336" y="2296"/>
              <a:ext cx="9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r xmlns:a="http://schemas.openxmlformats.org/drawingml/2006/main">
                <a:rPr lang="vi" altLang="en-US" sz="1400"/>
                <a:t>Văn phòng chi nhánh Klamath Falls</a:t>
              </a:r>
              <a:endParaRPr xmlns:a="http://schemas.openxmlformats.org/drawingml/2006/main" lang="en-US" altLang="en-US"/>
            </a:p>
          </p:txBody>
        </p:sp>
      </p:grpSp>
      <p:sp>
        <p:nvSpPr>
          <p:cNvPr id="26628" name="TextBox 28"/>
          <p:cNvSpPr txBox="1">
            <a:spLocks noChangeArrowheads="1"/>
          </p:cNvSpPr>
          <p:nvPr/>
        </p:nvSpPr>
        <p:spPr bwMode="auto">
          <a:xfrm>
            <a:off x="1036638" y="1095375"/>
            <a:ext cx="579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FLAT - Mạng lưới</a:t>
            </a:r>
          </a:p>
        </p:txBody>
      </p:sp>
      <p:sp>
        <p:nvSpPr>
          <p:cNvPr id="26629" name="TextBox 29"/>
          <p:cNvSpPr txBox="1">
            <a:spLocks noChangeArrowheads="1"/>
          </p:cNvSpPr>
          <p:nvPr/>
        </p:nvSpPr>
        <p:spPr bwMode="auto">
          <a:xfrm>
            <a:off x="1036638" y="1763713"/>
            <a:ext cx="385603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r xmlns:a="http://schemas.openxmlformats.org/drawingml/2006/main">
              <a:rPr lang="vi" altLang="en-US" sz="2000">
                <a:cs typeface="Times New Roman" panose="02020603050405020304" pitchFamily="18" charset="0"/>
              </a:rPr>
              <a:t>Dung lượng mạng mô hình cho </a:t>
            </a:r>
            <a:r xmlns:a="http://schemas.openxmlformats.org/drawingml/2006/main">
              <a:rPr lang="vi" altLang="en-US" sz="2000" b="1">
                <a:cs typeface="Times New Roman" panose="02020603050405020304" pitchFamily="18" charset="0"/>
              </a:rPr>
              <a:t>mạng nhỏ </a:t>
            </a:r>
            <a:r xmlns:a="http://schemas.openxmlformats.org/drawingml/2006/main">
              <a:rPr lang="vi" altLang="en-US" sz="2000">
                <a:cs typeface="Times New Roman" panose="02020603050405020304" pitchFamily="18" charset="0"/>
              </a:rPr>
              <a:t>. Không có sự phân cấp, các mạng thiết bị đóng vai trò ngang nhau, nhận các công việc giống nhau. An toàn thiết kế phát triển và theo dõi duy trì. But khó để mở rộng</a:t>
            </a:r>
          </a:p>
        </p:txBody>
      </p:sp>
      <p:sp>
        <p:nvSpPr>
          <p:cNvPr id="24" name="Rectangle 2"/>
          <p:cNvSpPr txBox="1">
            <a:spLocks noChangeArrowheads="1"/>
          </p:cNvSpPr>
          <p:nvPr/>
        </p:nvSpPr>
        <p:spPr bwMode="auto">
          <a:xfrm>
            <a:off x="-2036763" y="-17463"/>
            <a:ext cx="7772401"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BẰNG PHẲNG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5532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57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600" kern="0" smtClean="0"/>
              <a:t>Hệ thống phân cấp so với phẳng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
          <p:cNvGrpSpPr>
            <a:grpSpLocks/>
          </p:cNvGrpSpPr>
          <p:nvPr/>
        </p:nvGrpSpPr>
        <p:grpSpPr bwMode="auto">
          <a:xfrm>
            <a:off x="4343400" y="2590800"/>
            <a:ext cx="3962400" cy="2562225"/>
            <a:chOff x="576" y="912"/>
            <a:chExt cx="4582" cy="2963"/>
          </a:xfrm>
        </p:grpSpPr>
        <p:pic>
          <p:nvPicPr>
            <p:cNvPr id="2867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0"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1"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2"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3"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5"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90" y="2304"/>
              <a:ext cx="1006"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0"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8"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6" y="3695"/>
              <a:ext cx="1393"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7"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sp>
        <p:nvSpPr>
          <p:cNvPr id="28675" name="Text Box 31"/>
          <p:cNvSpPr txBox="1">
            <a:spLocks noChangeArrowheads="1"/>
          </p:cNvSpPr>
          <p:nvPr/>
        </p:nvSpPr>
        <p:spPr bwMode="auto">
          <a:xfrm>
            <a:off x="5040313" y="5291138"/>
            <a:ext cx="2832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sz="1800" b="1"/>
              <a:t>Cấu trúc liên kết một phần-Mesh</a:t>
            </a:r>
            <a:endParaRPr xmlns:a="http://schemas.openxmlformats.org/drawingml/2006/main" lang="en-US" altLang="en-US"/>
          </a:p>
        </p:txBody>
      </p:sp>
      <p:sp>
        <p:nvSpPr>
          <p:cNvPr id="28676" name="TextBox 19"/>
          <p:cNvSpPr txBox="1">
            <a:spLocks noChangeArrowheads="1"/>
          </p:cNvSpPr>
          <p:nvPr/>
        </p:nvSpPr>
        <p:spPr bwMode="auto">
          <a:xfrm>
            <a:off x="990600" y="99060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MESH - Mạng lưới</a:t>
            </a:r>
          </a:p>
        </p:txBody>
      </p:sp>
      <p:sp>
        <p:nvSpPr>
          <p:cNvPr id="28677" name="TextBox 20"/>
          <p:cNvSpPr txBox="1">
            <a:spLocks noChangeArrowheads="1"/>
          </p:cNvSpPr>
          <p:nvPr/>
        </p:nvSpPr>
        <p:spPr bwMode="auto">
          <a:xfrm>
            <a:off x="1003300" y="1728788"/>
            <a:ext cx="447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r xmlns:a="http://schemas.openxmlformats.org/drawingml/2006/main">
              <a:rPr lang="vi" altLang="en-US" sz="2000">
                <a:solidFill>
                  <a:srgbClr val="231F20"/>
                </a:solidFill>
                <a:cs typeface="Times New Roman" panose="02020603050405020304" pitchFamily="18" charset="0"/>
              </a:rPr>
              <a:t>Net net is topology is a request to support the projected, sẳn sàng cho hệ thống bằng các mạng thiết bị kết nối với nhau</a:t>
            </a:r>
            <a:endParaRPr xmlns:a="http://schemas.openxmlformats.org/drawingml/2006/main" lang="en-US" altLang="en-US" sz="2000">
              <a:cs typeface="Times New Roman" panose="02020603050405020304" pitchFamily="18" charset="0"/>
            </a:endParaRPr>
          </a:p>
        </p:txBody>
      </p:sp>
      <p:sp>
        <p:nvSpPr>
          <p:cNvPr id="22" name="Rectangle 2"/>
          <p:cNvSpPr txBox="1">
            <a:spLocks noChangeArrowheads="1"/>
          </p:cNvSpPr>
          <p:nvPr/>
        </p:nvSpPr>
        <p:spPr bwMode="auto">
          <a:xfrm>
            <a:off x="-1739900" y="123825"/>
            <a:ext cx="71628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600" kern="0" smtClean="0"/>
              <a:t>Lưới thép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txBox="1">
            <a:spLocks noChangeArrowheads="1"/>
          </p:cNvSpPr>
          <p:nvPr/>
        </p:nvSpPr>
        <p:spPr bwMode="auto">
          <a:xfrm>
            <a:off x="-1739900" y="123825"/>
            <a:ext cx="71628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600" kern="0" smtClean="0"/>
              <a:t>Lưới thép</a:t>
            </a:r>
          </a:p>
        </p:txBody>
      </p:sp>
      <p:grpSp>
        <p:nvGrpSpPr>
          <p:cNvPr id="29699" name="Group 3"/>
          <p:cNvGrpSpPr>
            <a:grpSpLocks/>
          </p:cNvGrpSpPr>
          <p:nvPr/>
        </p:nvGrpSpPr>
        <p:grpSpPr bwMode="auto">
          <a:xfrm>
            <a:off x="330200" y="1143000"/>
            <a:ext cx="3962400" cy="2562225"/>
            <a:chOff x="576" y="912"/>
            <a:chExt cx="4582" cy="2963"/>
          </a:xfrm>
        </p:grpSpPr>
        <p:pic>
          <p:nvPicPr>
            <p:cNvPr id="29717"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18"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1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2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21"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5"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90" y="2304"/>
              <a:ext cx="1006"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0"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0"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1"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8"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6" y="3695"/>
              <a:ext cx="1393"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7"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5"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29700"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402013"/>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1"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113" y="2171700"/>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2"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425" y="3402013"/>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113" y="5113338"/>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4"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475" y="5113338"/>
            <a:ext cx="4778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 name="Line 21">
            <a:extLst>
              <a:ext uri="{FF2B5EF4-FFF2-40B4-BE49-F238E27FC236}">
                <a16:creationId xmlns:a16="http://schemas.microsoft.com/office/drawing/2014/main" id="{D5C8B5F1-854E-4924-9B11-500BFEC8745C}"/>
              </a:ext>
            </a:extLst>
          </p:cNvPr>
          <p:cNvSpPr>
            <a:spLocks noChangeShapeType="1"/>
          </p:cNvSpPr>
          <p:nvPr/>
        </p:nvSpPr>
        <p:spPr bwMode="auto">
          <a:xfrm flipV="1">
            <a:off x="4514850" y="2544763"/>
            <a:ext cx="1328738" cy="83026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2" name="Line 22">
            <a:extLst>
              <a:ext uri="{FF2B5EF4-FFF2-40B4-BE49-F238E27FC236}">
                <a16:creationId xmlns:a16="http://schemas.microsoft.com/office/drawing/2014/main" id="{DB56E35A-17F0-423C-A8E1-DF7D7CF15B31}"/>
              </a:ext>
            </a:extLst>
          </p:cNvPr>
          <p:cNvSpPr>
            <a:spLocks noChangeShapeType="1"/>
          </p:cNvSpPr>
          <p:nvPr/>
        </p:nvSpPr>
        <p:spPr bwMode="auto">
          <a:xfrm flipV="1">
            <a:off x="7539038" y="3952875"/>
            <a:ext cx="871537" cy="107950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3" name="Line 23">
            <a:extLst>
              <a:ext uri="{FF2B5EF4-FFF2-40B4-BE49-F238E27FC236}">
                <a16:creationId xmlns:a16="http://schemas.microsoft.com/office/drawing/2014/main" id="{4DAF0B1D-0C40-468A-B1C8-C8402782B88F}"/>
              </a:ext>
            </a:extLst>
          </p:cNvPr>
          <p:cNvSpPr>
            <a:spLocks noChangeShapeType="1"/>
          </p:cNvSpPr>
          <p:nvPr/>
        </p:nvSpPr>
        <p:spPr bwMode="auto">
          <a:xfrm flipH="1" flipV="1">
            <a:off x="6815138" y="2544763"/>
            <a:ext cx="1328737" cy="83026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4" name="Line 24">
            <a:extLst>
              <a:ext uri="{FF2B5EF4-FFF2-40B4-BE49-F238E27FC236}">
                <a16:creationId xmlns:a16="http://schemas.microsoft.com/office/drawing/2014/main" id="{EEC50724-F91D-42A5-8F23-F4A5AC1AA31B}"/>
              </a:ext>
            </a:extLst>
          </p:cNvPr>
          <p:cNvSpPr>
            <a:spLocks noChangeShapeType="1"/>
          </p:cNvSpPr>
          <p:nvPr/>
        </p:nvSpPr>
        <p:spPr bwMode="auto">
          <a:xfrm>
            <a:off x="4222750" y="3952875"/>
            <a:ext cx="871538" cy="107950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5" name="Line 25">
            <a:extLst>
              <a:ext uri="{FF2B5EF4-FFF2-40B4-BE49-F238E27FC236}">
                <a16:creationId xmlns:a16="http://schemas.microsoft.com/office/drawing/2014/main" id="{8CE814B9-BAB0-4DBA-A593-D0A6B7CDA598}"/>
              </a:ext>
            </a:extLst>
          </p:cNvPr>
          <p:cNvSpPr>
            <a:spLocks noChangeShapeType="1"/>
          </p:cNvSpPr>
          <p:nvPr/>
        </p:nvSpPr>
        <p:spPr bwMode="auto">
          <a:xfrm flipV="1">
            <a:off x="5761038" y="5192713"/>
            <a:ext cx="120491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6" name="Line 26">
            <a:extLst>
              <a:ext uri="{FF2B5EF4-FFF2-40B4-BE49-F238E27FC236}">
                <a16:creationId xmlns:a16="http://schemas.microsoft.com/office/drawing/2014/main" id="{9AAB6978-85C3-4A22-AF89-84F6DF11D0C6}"/>
              </a:ext>
            </a:extLst>
          </p:cNvPr>
          <p:cNvSpPr>
            <a:spLocks noChangeShapeType="1"/>
          </p:cNvSpPr>
          <p:nvPr/>
        </p:nvSpPr>
        <p:spPr bwMode="auto">
          <a:xfrm flipV="1">
            <a:off x="5351463" y="2997200"/>
            <a:ext cx="706437" cy="203517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7" name="Line 27">
            <a:extLst>
              <a:ext uri="{FF2B5EF4-FFF2-40B4-BE49-F238E27FC236}">
                <a16:creationId xmlns:a16="http://schemas.microsoft.com/office/drawing/2014/main" id="{5F700B09-76FF-41C5-8AD4-7268D6E89BE2}"/>
              </a:ext>
            </a:extLst>
          </p:cNvPr>
          <p:cNvSpPr>
            <a:spLocks noChangeShapeType="1"/>
          </p:cNvSpPr>
          <p:nvPr/>
        </p:nvSpPr>
        <p:spPr bwMode="auto">
          <a:xfrm>
            <a:off x="6421438" y="2997200"/>
            <a:ext cx="706437" cy="203517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8" name="Line 28">
            <a:extLst>
              <a:ext uri="{FF2B5EF4-FFF2-40B4-BE49-F238E27FC236}">
                <a16:creationId xmlns:a16="http://schemas.microsoft.com/office/drawing/2014/main" id="{5842EBA3-2CD4-4CA8-B77D-24DEA9836290}"/>
              </a:ext>
            </a:extLst>
          </p:cNvPr>
          <p:cNvSpPr>
            <a:spLocks noChangeShapeType="1"/>
          </p:cNvSpPr>
          <p:nvPr/>
        </p:nvSpPr>
        <p:spPr bwMode="auto">
          <a:xfrm flipV="1">
            <a:off x="5076825" y="3538538"/>
            <a:ext cx="3016250"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9" name="Line 29">
            <a:extLst>
              <a:ext uri="{FF2B5EF4-FFF2-40B4-BE49-F238E27FC236}">
                <a16:creationId xmlns:a16="http://schemas.microsoft.com/office/drawing/2014/main" id="{1003FF09-B487-44C8-B369-2918CCC6FE58}"/>
              </a:ext>
            </a:extLst>
          </p:cNvPr>
          <p:cNvSpPr>
            <a:spLocks noChangeShapeType="1"/>
          </p:cNvSpPr>
          <p:nvPr/>
        </p:nvSpPr>
        <p:spPr bwMode="auto">
          <a:xfrm>
            <a:off x="4760913" y="3938588"/>
            <a:ext cx="2189162" cy="112395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0" name="Line 30">
            <a:extLst>
              <a:ext uri="{FF2B5EF4-FFF2-40B4-BE49-F238E27FC236}">
                <a16:creationId xmlns:a16="http://schemas.microsoft.com/office/drawing/2014/main" id="{51DF5E71-B610-486A-876E-CD2002FD0432}"/>
              </a:ext>
            </a:extLst>
          </p:cNvPr>
          <p:cNvSpPr>
            <a:spLocks noChangeShapeType="1"/>
          </p:cNvSpPr>
          <p:nvPr/>
        </p:nvSpPr>
        <p:spPr bwMode="auto">
          <a:xfrm flipH="1">
            <a:off x="5980113" y="3997325"/>
            <a:ext cx="2189162" cy="1065213"/>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715" name="Text Box 31"/>
          <p:cNvSpPr txBox="1">
            <a:spLocks noChangeArrowheads="1"/>
          </p:cNvSpPr>
          <p:nvPr/>
        </p:nvSpPr>
        <p:spPr bwMode="auto">
          <a:xfrm>
            <a:off x="1392238" y="4051300"/>
            <a:ext cx="189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sz="1800" b="1"/>
              <a:t>Cấu trúc liên kết một phần-Mesh</a:t>
            </a:r>
            <a:endParaRPr xmlns:a="http://schemas.openxmlformats.org/drawingml/2006/main" lang="en-US" altLang="en-US"/>
          </a:p>
        </p:txBody>
      </p:sp>
      <p:sp>
        <p:nvSpPr>
          <p:cNvPr id="29716" name="Text Box 32"/>
          <p:cNvSpPr txBox="1">
            <a:spLocks noChangeArrowheads="1"/>
          </p:cNvSpPr>
          <p:nvPr/>
        </p:nvSpPr>
        <p:spPr bwMode="auto">
          <a:xfrm>
            <a:off x="5638800" y="5449888"/>
            <a:ext cx="1671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sz="1800" b="1"/>
              <a:t>Cấu trúc liên kết toàn lưới</a:t>
            </a:r>
            <a:endParaRPr xmlns:a="http://schemas.openxmlformats.org/drawingml/2006/main"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7772400" cy="1143000"/>
          </a:xfrm>
        </p:spPr>
        <p:txBody>
          <a:bodyPr/>
          <a:lstStyle/>
          <a:p>
            <a:r xmlns:a="http://schemas.openxmlformats.org/drawingml/2006/main">
              <a:rPr lang="vi" altLang="en-US" sz="3200" smtClean="0"/>
              <a:t>Chủ đề thiết kế cấu trúc liên kết mạng</a:t>
            </a:r>
          </a:p>
        </p:txBody>
      </p:sp>
      <p:sp>
        <p:nvSpPr>
          <p:cNvPr id="6147" name="Rectangle 3"/>
          <p:cNvSpPr>
            <a:spLocks noGrp="1" noChangeArrowheads="1"/>
          </p:cNvSpPr>
          <p:nvPr>
            <p:ph type="body" idx="1"/>
          </p:nvPr>
        </p:nvSpPr>
        <p:spPr>
          <a:xfrm>
            <a:off x="990600" y="1447800"/>
            <a:ext cx="7772400" cy="4114800"/>
          </a:xfrm>
        </p:spPr>
        <p:txBody>
          <a:bodyPr/>
          <a:lstStyle/>
          <a:p>
            <a:r xmlns:a="http://schemas.openxmlformats.org/drawingml/2006/main">
              <a:rPr lang="vi" altLang="en-US" smtClean="0"/>
              <a:t>Hệ thống phân cấp - Phẳng - Lưới</a:t>
            </a:r>
          </a:p>
          <a:p>
            <a:r xmlns:a="http://schemas.openxmlformats.org/drawingml/2006/main">
              <a:rPr lang="vi" altLang="en-US" smtClean="0"/>
              <a:t>Dư</a:t>
            </a:r>
          </a:p>
          <a:p>
            <a:r xmlns:a="http://schemas.openxmlformats.org/drawingml/2006/main">
              <a:rPr lang="vi" altLang="en-US" smtClean="0"/>
              <a:t>Môđun</a:t>
            </a:r>
          </a:p>
          <a:p>
            <a:r xmlns:a="http://schemas.openxmlformats.org/drawingml/2006/main">
              <a:rPr lang="vi" altLang="en-US" smtClean="0"/>
              <a:t>Các mục nhập và lối ra được xác định rõ ràng</a:t>
            </a:r>
          </a:p>
          <a:p>
            <a:r xmlns:a="http://schemas.openxmlformats.org/drawingml/2006/main">
              <a:rPr lang="vi" altLang="en-US" smtClean="0"/>
              <a:t>Các chu vi được bảo vệ</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0723" name="TextBox 10"/>
          <p:cNvSpPr txBox="1">
            <a:spLocks noChangeArrowheads="1"/>
          </p:cNvSpPr>
          <p:nvPr/>
        </p:nvSpPr>
        <p:spPr bwMode="auto">
          <a:xfrm>
            <a:off x="914400" y="1487488"/>
            <a:ext cx="70866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buFont typeface="Wingdings" panose="05000000000000000000" pitchFamily="2" charset="2"/>
              <a:buChar char="§"/>
            </a:pPr>
            <a:r xmlns:a="http://schemas.openxmlformats.org/drawingml/2006/main">
              <a:rPr lang="vi" altLang="en-US" sz="2300">
                <a:cs typeface="Times New Roman" panose="02020603050405020304" pitchFamily="18" charset="0"/>
              </a:rPr>
              <a:t>Các thiết kế mạng dự phòng cho phép bạn đáp ứng các yêu cầu về tính khả dụng của mạng bằng cách sao chép các phần tử trong mạng.</a:t>
            </a:r>
          </a:p>
          <a:p>
            <a:pPr algn="just">
              <a:buFont typeface="Wingdings" panose="05000000000000000000" pitchFamily="2" charset="2"/>
              <a:buChar char="§"/>
            </a:pPr>
            <a:endParaRPr lang="en-US" altLang="en-US" sz="2300">
              <a:cs typeface="Times New Roman" panose="02020603050405020304" pitchFamily="18" charset="0"/>
            </a:endParaRPr>
          </a:p>
          <a:p>
            <a:pPr xmlns:a="http://schemas.openxmlformats.org/drawingml/2006/main">
              <a:buFont typeface="Wingdings" panose="05000000000000000000" pitchFamily="2" charset="2"/>
              <a:buChar char="§"/>
            </a:pPr>
            <a:r xmlns:a="http://schemas.openxmlformats.org/drawingml/2006/main">
              <a:rPr lang="vi" altLang="en-US" sz="2300">
                <a:cs typeface="Times New Roman" panose="02020603050405020304" pitchFamily="18" charset="0"/>
              </a:rPr>
              <a:t>Dự phòng cố gắng loại bỏ bất kỳ điểm lỗi nào trên mạng. </a:t>
            </a:r>
            <a:r xmlns:a="http://schemas.openxmlformats.org/drawingml/2006/main">
              <a:rPr lang="vi" altLang="en-US" sz="2300">
                <a:solidFill>
                  <a:srgbClr val="231F20"/>
                </a:solidFill>
                <a:cs typeface="Times New Roman" panose="02020603050405020304" pitchFamily="18" charset="0"/>
              </a:rPr>
              <a:t>Để cho phép doanh nghiệp có thể tồn tại sau thảm họa và mang lại lợi ích về hiệu suất từ việc chia sẻ tải, một số tổ chức có các trung tâm dữ liệu hoàn toàn dự phòng.</a:t>
            </a:r>
            <a:endParaRPr xmlns:a="http://schemas.openxmlformats.org/drawingml/2006/main" lang="en-US" altLang="en-US" sz="2300"/>
          </a:p>
        </p:txBody>
      </p:sp>
      <p:sp>
        <p:nvSpPr>
          <p:cNvPr id="30724"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1747"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sp>
        <p:nvSpPr>
          <p:cNvPr id="31748" name="TextBox 4"/>
          <p:cNvSpPr txBox="1">
            <a:spLocks noChangeArrowheads="1"/>
          </p:cNvSpPr>
          <p:nvPr/>
        </p:nvSpPr>
        <p:spPr bwMode="auto">
          <a:xfrm>
            <a:off x="1187450" y="1447800"/>
            <a:ext cx="71310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buFont typeface="Wingdings" panose="05000000000000000000" pitchFamily="2" charset="2"/>
              <a:buChar char="§"/>
            </a:pPr>
            <a:r xmlns:a="http://schemas.openxmlformats.org/drawingml/2006/main">
              <a:rPr lang="vi" altLang="en-US" sz="2300">
                <a:cs typeface="Times New Roman" panose="02020603050405020304" pitchFamily="18" charset="0"/>
              </a:rPr>
              <a:t>Đường dẫn dự phòng</a:t>
            </a:r>
          </a:p>
          <a:p>
            <a:pPr xmlns:a="http://schemas.openxmlformats.org/drawingml/2006/main" lvl="1">
              <a:lnSpc>
                <a:spcPct val="150000"/>
              </a:lnSpc>
              <a:buFont typeface="Wingdings" panose="05000000000000000000" pitchFamily="2" charset="2"/>
              <a:buChar char="§"/>
            </a:pPr>
            <a:r xmlns:a="http://schemas.openxmlformats.org/drawingml/2006/main">
              <a:rPr lang="vi" altLang="en-US" sz="2000">
                <a:cs typeface="Times New Roman" panose="02020603050405020304" pitchFamily="18" charset="0"/>
              </a:rPr>
              <a:t>Đường dẫn sao lưu hỗ trợ bao nhiêu dung lượng</a:t>
            </a:r>
          </a:p>
          <a:p>
            <a:pPr xmlns:a="http://schemas.openxmlformats.org/drawingml/2006/main" lvl="1">
              <a:lnSpc>
                <a:spcPct val="150000"/>
              </a:lnSpc>
              <a:buFont typeface="Wingdings" panose="05000000000000000000" pitchFamily="2" charset="2"/>
              <a:buChar char="§"/>
            </a:pPr>
            <a:r xmlns:a="http://schemas.openxmlformats.org/drawingml/2006/main">
              <a:rPr lang="vi" altLang="en-US" sz="2000">
                <a:cs typeface="Times New Roman" panose="02020603050405020304" pitchFamily="18" charset="0"/>
              </a:rPr>
              <a:t>Mạng sẽ bắt đầu sử dụng đường dẫn dự phòng nhanh như thế nào</a:t>
            </a:r>
          </a:p>
          <a:p>
            <a:pPr xmlns:a="http://schemas.openxmlformats.org/drawingml/2006/main">
              <a:lnSpc>
                <a:spcPct val="150000"/>
              </a:lnSpc>
              <a:buFont typeface="Wingdings" panose="05000000000000000000" pitchFamily="2" charset="2"/>
              <a:buChar char="§"/>
            </a:pPr>
            <a:r xmlns:a="http://schemas.openxmlformats.org/drawingml/2006/main">
              <a:rPr lang="vi" altLang="en-US" sz="2300">
                <a:cs typeface="Times New Roman" panose="02020603050405020304" pitchFamily="18" charset="0"/>
              </a:rPr>
              <a:t>Chia sẻ tải (Cân bằng tải)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25400"/>
            <a:ext cx="8458200" cy="1143000"/>
          </a:xfrm>
        </p:spPr>
        <p:txBody>
          <a:bodyPr/>
          <a:lstStyle/>
          <a:p>
            <a:r xmlns:a="http://schemas.openxmlformats.org/drawingml/2006/main">
              <a:rPr lang="vi" altLang="en-US" sz="3200" smtClean="0"/>
              <a:t>Thiết kế phân cấp một phần lưới</a:t>
            </a:r>
          </a:p>
        </p:txBody>
      </p:sp>
      <p:sp>
        <p:nvSpPr>
          <p:cNvPr id="417796" name="Line 4"/>
          <p:cNvSpPr>
            <a:spLocks noChangeShapeType="1"/>
          </p:cNvSpPr>
          <p:nvPr/>
        </p:nvSpPr>
        <p:spPr bwMode="auto">
          <a:xfrm flipH="1" flipV="1">
            <a:off x="4826000" y="1851025"/>
            <a:ext cx="14192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7" name="Line 5"/>
          <p:cNvSpPr>
            <a:spLocks noChangeShapeType="1"/>
          </p:cNvSpPr>
          <p:nvPr/>
        </p:nvSpPr>
        <p:spPr bwMode="auto">
          <a:xfrm flipH="1" flipV="1">
            <a:off x="3989388" y="1916113"/>
            <a:ext cx="21288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8" name="Line 6"/>
          <p:cNvSpPr>
            <a:spLocks noChangeShapeType="1"/>
          </p:cNvSpPr>
          <p:nvPr/>
        </p:nvSpPr>
        <p:spPr bwMode="auto">
          <a:xfrm flipV="1">
            <a:off x="4360863" y="1916113"/>
            <a:ext cx="4016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9" name="Line 7"/>
          <p:cNvSpPr>
            <a:spLocks noChangeShapeType="1"/>
          </p:cNvSpPr>
          <p:nvPr/>
        </p:nvSpPr>
        <p:spPr bwMode="auto">
          <a:xfrm flipV="1">
            <a:off x="2474913" y="1866900"/>
            <a:ext cx="2200275" cy="16002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0" name="Line 8"/>
          <p:cNvSpPr>
            <a:spLocks noChangeShapeType="1"/>
          </p:cNvSpPr>
          <p:nvPr/>
        </p:nvSpPr>
        <p:spPr bwMode="auto">
          <a:xfrm flipV="1">
            <a:off x="2287588" y="1851025"/>
            <a:ext cx="15081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1" name="Line 9"/>
          <p:cNvSpPr>
            <a:spLocks noChangeShapeType="1"/>
          </p:cNvSpPr>
          <p:nvPr/>
        </p:nvSpPr>
        <p:spPr bwMode="auto">
          <a:xfrm flipH="1" flipV="1">
            <a:off x="3921125" y="1866900"/>
            <a:ext cx="376238" cy="14478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2" name="Line 10"/>
          <p:cNvSpPr>
            <a:spLocks noChangeShapeType="1"/>
          </p:cNvSpPr>
          <p:nvPr/>
        </p:nvSpPr>
        <p:spPr bwMode="auto">
          <a:xfrm flipH="1" flipV="1">
            <a:off x="3921125" y="11430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3" name="Line 11"/>
          <p:cNvSpPr>
            <a:spLocks noChangeShapeType="1"/>
          </p:cNvSpPr>
          <p:nvPr/>
        </p:nvSpPr>
        <p:spPr bwMode="auto">
          <a:xfrm flipV="1">
            <a:off x="3479800" y="1143000"/>
            <a:ext cx="1697038" cy="1588"/>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4" name="Line 12"/>
          <p:cNvSpPr>
            <a:spLocks noChangeShapeType="1"/>
          </p:cNvSpPr>
          <p:nvPr/>
        </p:nvSpPr>
        <p:spPr bwMode="auto">
          <a:xfrm flipV="1">
            <a:off x="1470025" y="3467100"/>
            <a:ext cx="881063"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5" name="Line 13"/>
          <p:cNvSpPr>
            <a:spLocks noChangeShapeType="1"/>
          </p:cNvSpPr>
          <p:nvPr/>
        </p:nvSpPr>
        <p:spPr bwMode="auto">
          <a:xfrm flipH="1" flipV="1">
            <a:off x="6370638" y="3467100"/>
            <a:ext cx="879475" cy="16573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6" name="Line 14"/>
          <p:cNvSpPr>
            <a:spLocks noChangeShapeType="1"/>
          </p:cNvSpPr>
          <p:nvPr/>
        </p:nvSpPr>
        <p:spPr bwMode="auto">
          <a:xfrm flipH="1" flipV="1">
            <a:off x="4548188" y="3543300"/>
            <a:ext cx="257651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7" name="Line 15"/>
          <p:cNvSpPr>
            <a:spLocks noChangeShapeType="1"/>
          </p:cNvSpPr>
          <p:nvPr/>
        </p:nvSpPr>
        <p:spPr bwMode="auto">
          <a:xfrm flipV="1">
            <a:off x="5867400" y="35433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8" name="Line 16"/>
          <p:cNvSpPr>
            <a:spLocks noChangeShapeType="1"/>
          </p:cNvSpPr>
          <p:nvPr/>
        </p:nvSpPr>
        <p:spPr bwMode="auto">
          <a:xfrm flipH="1" flipV="1">
            <a:off x="4503738" y="3590925"/>
            <a:ext cx="1238250" cy="17589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9" name="Line 17"/>
          <p:cNvSpPr>
            <a:spLocks noChangeShapeType="1"/>
          </p:cNvSpPr>
          <p:nvPr/>
        </p:nvSpPr>
        <p:spPr bwMode="auto">
          <a:xfrm flipV="1">
            <a:off x="1597025" y="3530600"/>
            <a:ext cx="2574925"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0" name="Line 18"/>
          <p:cNvSpPr>
            <a:spLocks noChangeShapeType="1"/>
          </p:cNvSpPr>
          <p:nvPr/>
        </p:nvSpPr>
        <p:spPr bwMode="auto">
          <a:xfrm flipH="1" flipV="1">
            <a:off x="2474913" y="35306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1" name="Line 19"/>
          <p:cNvSpPr>
            <a:spLocks noChangeShapeType="1"/>
          </p:cNvSpPr>
          <p:nvPr/>
        </p:nvSpPr>
        <p:spPr bwMode="auto">
          <a:xfrm flipV="1">
            <a:off x="2978150" y="3462338"/>
            <a:ext cx="1333500" cy="18732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2" name="Line 20"/>
          <p:cNvSpPr>
            <a:spLocks noChangeShapeType="1"/>
          </p:cNvSpPr>
          <p:nvPr/>
        </p:nvSpPr>
        <p:spPr bwMode="auto">
          <a:xfrm flipH="1" flipV="1">
            <a:off x="2474913" y="3467100"/>
            <a:ext cx="1760537" cy="17192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3" name="Line 21"/>
          <p:cNvSpPr>
            <a:spLocks noChangeShapeType="1"/>
          </p:cNvSpPr>
          <p:nvPr/>
        </p:nvSpPr>
        <p:spPr bwMode="auto">
          <a:xfrm flipV="1">
            <a:off x="4360863" y="3605213"/>
            <a:ext cx="175736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2789"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0355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0"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50355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1"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038" y="5035550"/>
            <a:ext cx="720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2"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0" y="50355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3"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463" y="50355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94" name="Text Box 27"/>
          <p:cNvSpPr txBox="1">
            <a:spLocks noChangeArrowheads="1"/>
          </p:cNvSpPr>
          <p:nvPr/>
        </p:nvSpPr>
        <p:spPr bwMode="auto">
          <a:xfrm>
            <a:off x="5470525" y="1573213"/>
            <a:ext cx="222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Trụ sở chính (Lớp lõi)</a:t>
            </a:r>
            <a:endParaRPr xmlns:a="http://schemas.openxmlformats.org/drawingml/2006/main" lang="en-US" altLang="en-US" sz="2400"/>
          </a:p>
        </p:txBody>
      </p:sp>
      <p:sp>
        <p:nvSpPr>
          <p:cNvPr id="32795" name="Text Box 28"/>
          <p:cNvSpPr txBox="1">
            <a:spLocks noChangeArrowheads="1"/>
          </p:cNvSpPr>
          <p:nvPr/>
        </p:nvSpPr>
        <p:spPr bwMode="auto">
          <a:xfrm>
            <a:off x="3022600" y="5653088"/>
            <a:ext cx="3478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Văn phòng chi nhánh (Lớp truy cập)</a:t>
            </a:r>
            <a:endParaRPr xmlns:a="http://schemas.openxmlformats.org/drawingml/2006/main" lang="en-US" altLang="en-US" sz="2400"/>
          </a:p>
        </p:txBody>
      </p:sp>
      <p:pic>
        <p:nvPicPr>
          <p:cNvPr id="32796"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15287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7" name="Picture 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51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8"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8" y="3205163"/>
            <a:ext cx="72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9"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2051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7825" name="Line 33"/>
          <p:cNvSpPr>
            <a:spLocks noChangeShapeType="1"/>
          </p:cNvSpPr>
          <p:nvPr/>
        </p:nvSpPr>
        <p:spPr bwMode="auto">
          <a:xfrm flipH="1" flipV="1">
            <a:off x="4762500" y="11430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2801"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15287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802" name="Text Box 36"/>
          <p:cNvSpPr txBox="1">
            <a:spLocks noChangeArrowheads="1"/>
          </p:cNvSpPr>
          <p:nvPr/>
        </p:nvSpPr>
        <p:spPr bwMode="auto">
          <a:xfrm>
            <a:off x="6781800" y="2895600"/>
            <a:ext cx="182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2000" b="1"/>
              <a:t>Văn phòng khu vực (Tầng phân phối)</a:t>
            </a:r>
            <a:endParaRPr xmlns:a="http://schemas.openxmlformats.org/drawingml/2006/main"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4819"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pic>
        <p:nvPicPr>
          <p:cNvPr id="348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219200"/>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5843"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pic>
        <p:nvPicPr>
          <p:cNvPr id="358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85863"/>
            <a:ext cx="54864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6867"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7056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7891"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Dự phòng - Mạng dự phòng</a:t>
            </a:r>
          </a:p>
        </p:txBody>
      </p:sp>
      <p:sp>
        <p:nvSpPr>
          <p:cNvPr id="5" name="TextBox 4">
            <a:extLst>
              <a:ext uri="{FF2B5EF4-FFF2-40B4-BE49-F238E27FC236}">
                <a16:creationId xmlns:a16="http://schemas.microsoft.com/office/drawing/2014/main" id="{6D98C6D6-1AD5-41DC-9197-C7503C41AE12}"/>
              </a:ext>
            </a:extLst>
          </p:cNvPr>
          <p:cNvSpPr txBox="1"/>
          <p:nvPr/>
        </p:nvSpPr>
        <p:spPr>
          <a:xfrm>
            <a:off x="1066800" y="1233488"/>
            <a:ext cx="6813550" cy="3786187"/>
          </a:xfrm>
          <a:prstGeom prst="rect">
            <a:avLst/>
          </a:prstGeom>
          <a:noFill/>
        </p:spPr>
        <p:txBody>
          <a:bodyPr>
            <a:spAutoFit/>
          </a:bodyPr>
          <a:lstStyle/>
          <a:p>
            <a:pPr xmlns:a="http://schemas.openxmlformats.org/drawingml/2006/main" algn="just">
              <a:defRPr/>
            </a:pPr>
            <a:r xmlns:a="http://schemas.openxmlformats.org/drawingml/2006/main">
              <a:rPr lang="vi" sz="2000" i="1">
                <a:cs typeface="Times New Roman" panose="02020603050405020304" pitchFamily="18" charset="0"/>
              </a:rPr>
              <a:t>Trước khi bạn chọn các giải pháp thiết kế thừa, trước tiên bạn nên phân tích mục tiêu kinh doanh và kỹ thuật của khách hàng, như đã thảo luận trong Phần I, “Xác định nhu cầu và mục tiêu của khách hàng”. Đảm bảo rằng bạn có thể xác định các ứng dụng, hệ thống, thiết bị kết nối internet và liên kết quan trọng. Phân tích mức độ chấp nhận rủi ro của khách hàng và hậu quả của việc không triển khai dự phòng.</a:t>
            </a:r>
          </a:p>
          <a:p>
            <a:pPr marL="342900" indent="-342900" algn="just">
              <a:buFont typeface="Wingdings" panose="05000000000000000000" pitchFamily="2" charset="2"/>
              <a:buChar char="§"/>
              <a:defRPr/>
            </a:pPr>
            <a:endParaRPr lang="en-US" sz="2000">
              <a:cs typeface="Times New Roman" panose="02020603050405020304" pitchFamily="18" charset="0"/>
            </a:endParaRPr>
          </a:p>
          <a:p>
            <a:pPr xmlns:a="http://schemas.openxmlformats.org/drawingml/2006/main" algn="just">
              <a:defRPr/>
            </a:pPr>
            <a:r xmlns:a="http://schemas.openxmlformats.org/drawingml/2006/main">
              <a:rPr lang="vi" sz="2000" i="1">
                <a:cs typeface="Times New Roman" panose="02020603050405020304" pitchFamily="18" charset="0"/>
              </a:rPr>
              <a:t>Đảm bảo thảo luận với khách hàng của bạn về sự cân bằng giữa sự dư thừa so với chi phí thấp và sự đơn giản so với sự phức tạp. Dự phòng tăng thêm độ phức tạp cho cấu trúc liên kết mạng và định tuyến và định địa chỉ mạng.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90563" y="0"/>
            <a:ext cx="7772400" cy="1143000"/>
          </a:xfrm>
        </p:spPr>
        <p:txBody>
          <a:bodyPr/>
          <a:lstStyle/>
          <a:p>
            <a:r xmlns:a="http://schemas.openxmlformats.org/drawingml/2006/main">
              <a:rPr lang="vi" altLang="en-US" sz="2400" smtClean="0"/>
              <a:t>Làm thế nào để bạn biết khi bạn có một thiết kế tốt?</a:t>
            </a:r>
          </a:p>
        </p:txBody>
      </p:sp>
      <p:sp>
        <p:nvSpPr>
          <p:cNvPr id="38915" name="Rectangle 3"/>
          <p:cNvSpPr>
            <a:spLocks noGrp="1" noChangeArrowheads="1"/>
          </p:cNvSpPr>
          <p:nvPr>
            <p:ph type="body" idx="1"/>
          </p:nvPr>
        </p:nvSpPr>
        <p:spPr>
          <a:xfrm>
            <a:off x="838200" y="1295400"/>
            <a:ext cx="7772400" cy="4114800"/>
          </a:xfrm>
        </p:spPr>
        <p:txBody>
          <a:bodyPr/>
          <a:lstStyle/>
          <a:p>
            <a:r xmlns:a="http://schemas.openxmlformats.org/drawingml/2006/main">
              <a:rPr lang="vi" altLang="en-US" sz="2800" smtClean="0"/>
              <a:t>Khi bạn đã biết cách thêm tòa nhà, tầng mới, liên kết WAN, trang web từ xa, dịch vụ thương mại điện tử, v.v.</a:t>
            </a:r>
          </a:p>
          <a:p>
            <a:r xmlns:a="http://schemas.openxmlformats.org/drawingml/2006/main">
              <a:rPr lang="vi" altLang="en-US" sz="2800" smtClean="0"/>
              <a:t>Khi các bổ sung mới chỉ gây ra thay đổi cục bộ, đối với các thiết bị được kết nối trực tiếp</a:t>
            </a:r>
          </a:p>
          <a:p>
            <a:r xmlns:a="http://schemas.openxmlformats.org/drawingml/2006/main">
              <a:rPr lang="vi" altLang="en-US" sz="2800" smtClean="0"/>
              <a:t>Khi mạng của bạn có thể tăng gấp đôi hoặc gấp ba kích thước mà không cần thay đổi thiết kế lớn</a:t>
            </a:r>
          </a:p>
          <a:p>
            <a:r xmlns:a="http://schemas.openxmlformats.org/drawingml/2006/main">
              <a:rPr lang="vi" altLang="en-US" sz="2800" smtClean="0"/>
              <a:t>Khi khắc phục sự cố thật dễ dàng vì không có tương tác giao thức phức tạp nào để quấn lấy bộ não của bạn</a:t>
            </a:r>
            <a:endParaRPr xmlns:a="http://schemas.openxmlformats.org/drawingml/2006/main"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200" y="0"/>
            <a:ext cx="7772400" cy="1143000"/>
          </a:xfrm>
        </p:spPr>
        <p:txBody>
          <a:bodyPr/>
          <a:lstStyle/>
          <a:p>
            <a:r xmlns:a="http://schemas.openxmlformats.org/drawingml/2006/main">
              <a:rPr lang="vi" altLang="en-US" sz="3200" smtClean="0"/>
              <a:t>Mô-đun mạng</a:t>
            </a:r>
          </a:p>
        </p:txBody>
      </p:sp>
      <p:pic>
        <p:nvPicPr>
          <p:cNvPr id="4096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404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hlinkClick r:id="rId4" action="ppaction://hlinksldjump"/>
            <a:extLst>
              <a:ext uri="{FF2B5EF4-FFF2-40B4-BE49-F238E27FC236}">
                <a16:creationId xmlns:a16="http://schemas.microsoft.com/office/drawing/2014/main" id="{DA4A0CC5-2C5B-42C7-A7F9-E3D0F27DF34F}"/>
              </a:ext>
            </a:extLst>
          </p:cNvPr>
          <p:cNvCxnSpPr/>
          <p:nvPr/>
        </p:nvCxnSpPr>
        <p:spPr>
          <a:xfrm>
            <a:off x="2667000" y="37401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hlinkClick r:id="rId5" action="ppaction://hlinksldjump"/>
            <a:extLst>
              <a:ext uri="{FF2B5EF4-FFF2-40B4-BE49-F238E27FC236}">
                <a16:creationId xmlns:a16="http://schemas.microsoft.com/office/drawing/2014/main" id="{C90702D0-A1C0-43CC-9734-B89E35399C4E}"/>
              </a:ext>
            </a:extLst>
          </p:cNvPr>
          <p:cNvCxnSpPr/>
          <p:nvPr/>
        </p:nvCxnSpPr>
        <p:spPr>
          <a:xfrm>
            <a:off x="1498600" y="45783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hlinkClick r:id="rId6" action="ppaction://hlinksldjump"/>
            <a:extLst>
              <a:ext uri="{FF2B5EF4-FFF2-40B4-BE49-F238E27FC236}">
                <a16:creationId xmlns:a16="http://schemas.microsoft.com/office/drawing/2014/main" id="{F0FFDED3-91AF-4DA0-9176-0B8C3B8A6837}"/>
              </a:ext>
            </a:extLst>
          </p:cNvPr>
          <p:cNvCxnSpPr/>
          <p:nvPr/>
        </p:nvCxnSpPr>
        <p:spPr>
          <a:xfrm>
            <a:off x="1651000" y="290195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hlinkClick r:id="rId7" action="ppaction://hlinksldjump"/>
            <a:extLst>
              <a:ext uri="{FF2B5EF4-FFF2-40B4-BE49-F238E27FC236}">
                <a16:creationId xmlns:a16="http://schemas.microsoft.com/office/drawing/2014/main" id="{EEB4A5A3-3609-4214-A6E3-C9AA0748B16A}"/>
              </a:ext>
            </a:extLst>
          </p:cNvPr>
          <p:cNvCxnSpPr/>
          <p:nvPr/>
        </p:nvCxnSpPr>
        <p:spPr>
          <a:xfrm>
            <a:off x="1498600" y="21399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hlinkClick r:id="rId8" action="ppaction://hlinksldjump"/>
            <a:extLst>
              <a:ext uri="{FF2B5EF4-FFF2-40B4-BE49-F238E27FC236}">
                <a16:creationId xmlns:a16="http://schemas.microsoft.com/office/drawing/2014/main" id="{ABCBEDC1-69AA-43AF-A0EE-2D5BE8B1DB62}"/>
              </a:ext>
            </a:extLst>
          </p:cNvPr>
          <p:cNvCxnSpPr/>
          <p:nvPr/>
        </p:nvCxnSpPr>
        <p:spPr>
          <a:xfrm>
            <a:off x="4191000" y="2540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hlinkClick r:id="rId9" action="ppaction://hlinksldjump"/>
            <a:extLst>
              <a:ext uri="{FF2B5EF4-FFF2-40B4-BE49-F238E27FC236}">
                <a16:creationId xmlns:a16="http://schemas.microsoft.com/office/drawing/2014/main" id="{F4809867-A6C0-408B-ACCE-A594837898B6}"/>
              </a:ext>
            </a:extLst>
          </p:cNvPr>
          <p:cNvCxnSpPr/>
          <p:nvPr/>
        </p:nvCxnSpPr>
        <p:spPr>
          <a:xfrm>
            <a:off x="4267200" y="33099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hlinkClick r:id="rId6" action="ppaction://hlinksldjump"/>
            <a:extLst>
              <a:ext uri="{FF2B5EF4-FFF2-40B4-BE49-F238E27FC236}">
                <a16:creationId xmlns:a16="http://schemas.microsoft.com/office/drawing/2014/main" id="{B90206B4-8564-4A55-B39E-D13C129E52C0}"/>
              </a:ext>
            </a:extLst>
          </p:cNvPr>
          <p:cNvCxnSpPr/>
          <p:nvPr/>
        </p:nvCxnSpPr>
        <p:spPr>
          <a:xfrm>
            <a:off x="4191000" y="40449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hlinkClick r:id="rId10" action="ppaction://hlinksldjump"/>
            <a:extLst>
              <a:ext uri="{FF2B5EF4-FFF2-40B4-BE49-F238E27FC236}">
                <a16:creationId xmlns:a16="http://schemas.microsoft.com/office/drawing/2014/main" id="{77890340-7947-4630-80BC-7483E961059C}"/>
              </a:ext>
            </a:extLst>
          </p:cNvPr>
          <p:cNvCxnSpPr/>
          <p:nvPr/>
        </p:nvCxnSpPr>
        <p:spPr>
          <a:xfrm>
            <a:off x="7331075" y="25209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hlinkClick r:id="rId7" action="ppaction://hlinksldjump"/>
            <a:extLst>
              <a:ext uri="{FF2B5EF4-FFF2-40B4-BE49-F238E27FC236}">
                <a16:creationId xmlns:a16="http://schemas.microsoft.com/office/drawing/2014/main" id="{C3D5FA89-10FE-46BE-B031-8129983EDC04}"/>
              </a:ext>
            </a:extLst>
          </p:cNvPr>
          <p:cNvCxnSpPr/>
          <p:nvPr/>
        </p:nvCxnSpPr>
        <p:spPr>
          <a:xfrm>
            <a:off x="7254875" y="327818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hlinkClick r:id="rId11" action="ppaction://hlinksldjump"/>
            <a:extLst>
              <a:ext uri="{FF2B5EF4-FFF2-40B4-BE49-F238E27FC236}">
                <a16:creationId xmlns:a16="http://schemas.microsoft.com/office/drawing/2014/main" id="{DDC66AA4-28B0-496B-AB13-730950CE74C4}"/>
              </a:ext>
            </a:extLst>
          </p:cNvPr>
          <p:cNvCxnSpPr/>
          <p:nvPr/>
        </p:nvCxnSpPr>
        <p:spPr>
          <a:xfrm>
            <a:off x="4191000" y="473075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hlinkClick r:id="rId12" action="ppaction://hlinksldjump"/>
            <a:extLst>
              <a:ext uri="{FF2B5EF4-FFF2-40B4-BE49-F238E27FC236}">
                <a16:creationId xmlns:a16="http://schemas.microsoft.com/office/drawing/2014/main" id="{CF783BD6-193C-45E1-A284-70BEE7C9EA9E}"/>
              </a:ext>
            </a:extLst>
          </p:cNvPr>
          <p:cNvCxnSpPr/>
          <p:nvPr/>
        </p:nvCxnSpPr>
        <p:spPr>
          <a:xfrm>
            <a:off x="7277100" y="4746625"/>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hlinkClick r:id="rId13" action="ppaction://hlinksldjump"/>
            <a:extLst>
              <a:ext uri="{FF2B5EF4-FFF2-40B4-BE49-F238E27FC236}">
                <a16:creationId xmlns:a16="http://schemas.microsoft.com/office/drawing/2014/main" id="{FFAA1F95-820E-4444-B741-A1E8EE700857}"/>
              </a:ext>
            </a:extLst>
          </p:cNvPr>
          <p:cNvCxnSpPr/>
          <p:nvPr/>
        </p:nvCxnSpPr>
        <p:spPr>
          <a:xfrm>
            <a:off x="7429500" y="3989388"/>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peech Bubble: Rectangle 4">
            <a:extLst>
              <a:ext uri="{FF2B5EF4-FFF2-40B4-BE49-F238E27FC236}">
                <a16:creationId xmlns:a16="http://schemas.microsoft.com/office/drawing/2014/main" id="{1AB47FF5-BE3A-4CB4-9A50-B1ECE12423B1}"/>
              </a:ext>
            </a:extLst>
          </p:cNvPr>
          <p:cNvSpPr/>
          <p:nvPr/>
        </p:nvSpPr>
        <p:spPr>
          <a:xfrm>
            <a:off x="3657600" y="1911350"/>
            <a:ext cx="1676400" cy="3048000"/>
          </a:xfrm>
          <a:prstGeom prst="wedgeRectCallou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a:p>
        </p:txBody>
      </p:sp>
      <p:sp>
        <p:nvSpPr>
          <p:cNvPr id="40977" name="TextBox 17"/>
          <p:cNvSpPr txBox="1">
            <a:spLocks noChangeArrowheads="1"/>
          </p:cNvSpPr>
          <p:nvPr/>
        </p:nvSpPr>
        <p:spPr bwMode="auto">
          <a:xfrm>
            <a:off x="4378325" y="5276850"/>
            <a:ext cx="191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xmlns:a="http://schemas.openxmlformats.org/drawingml/2006/main">
              <a:rPr lang="vi" altLang="en-US" b="1">
                <a:solidFill>
                  <a:srgbClr val="FF0000"/>
                </a:solidFill>
              </a:rPr>
              <a:t>DOANH NGHIỆP EDGE</a:t>
            </a:r>
            <a:endParaRPr xmlns:a="http://schemas.openxmlformats.org/drawingml/2006/main" lang="vi-VN" altLang="en-US" b="1">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223963"/>
            <a:ext cx="7008813" cy="4338637"/>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Khuôn viên đại học</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Cung cấp kết nối đến cuối người dùng</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Thiết bị bổ sung đến từng tầng cơ sở định vị</a:t>
            </a:r>
          </a:p>
          <a:p>
            <a:pPr xmlns:a="http://schemas.openxmlformats.org/drawingml/2006/main" lvl="1" algn="just">
              <a:defRPr/>
            </a:pPr>
            <a:r xmlns:a="http://schemas.openxmlformats.org/drawingml/2006/main">
              <a:rPr lang="vi">
                <a:cs typeface="Times New Roman" panose="02020603050405020304" pitchFamily="18" charset="0"/>
              </a:rPr>
              <a:t>Ví dụ: Nhiều tầng của tòa nhà, tòa nhà, nhiều khu vực…</a:t>
            </a:r>
          </a:p>
          <a:p>
            <a:pPr xmlns:a="http://schemas.openxmlformats.org/drawingml/2006/main" marL="800100" lvl="1" indent="-342900" algn="just">
              <a:buFont typeface="Wingdings" panose="05000000000000000000" pitchFamily="2" charset="2"/>
              <a:buChar char="§"/>
              <a:defRPr/>
            </a:pPr>
            <a:r xmlns:a="http://schemas.openxmlformats.org/drawingml/2006/main">
              <a:rPr lang="vi">
                <a:cs typeface="Times New Roman" panose="02020603050405020304" pitchFamily="18" charset="0"/>
              </a:rPr>
              <a:t>Cung cấp các ứng dụng dịch vụ đến cuối người dùng như dữ liệu, giọng nói, video ..</a:t>
            </a:r>
          </a:p>
          <a:p>
            <a:pPr xmlns:a="http://schemas.openxmlformats.org/drawingml/2006/main" marL="800100" lvl="1" indent="-342900" algn="just">
              <a:buFont typeface="Wingdings" panose="05000000000000000000" pitchFamily="2" charset="2"/>
              <a:buChar char="§"/>
              <a:defRPr/>
            </a:pPr>
            <a:r xmlns:a="http://schemas.openxmlformats.org/drawingml/2006/main">
              <a:rPr lang="vi">
                <a:cs typeface="Times New Roman" panose="02020603050405020304" pitchFamily="18" charset="0"/>
              </a:rPr>
              <a:t>Campus nên được thiết kế bảo đảm cung cấp kết nối an toàn đến Trung tâm dữ liệu và truy cập ngoài internet</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225" y="0"/>
            <a:ext cx="7772400" cy="1143000"/>
          </a:xfrm>
        </p:spPr>
        <p:txBody>
          <a:bodyPr/>
          <a:lstStyle/>
          <a:p>
            <a:r xmlns:a="http://schemas.openxmlformats.org/drawingml/2006/main">
              <a:rPr lang="vi" altLang="en-US" sz="3200" smtClean="0"/>
              <a:t>Tại sao sử dụng Mô hình phân cấp?</a:t>
            </a:r>
          </a:p>
        </p:txBody>
      </p:sp>
      <p:sp>
        <p:nvSpPr>
          <p:cNvPr id="8195" name="Rectangle 3"/>
          <p:cNvSpPr>
            <a:spLocks noGrp="1" noChangeArrowheads="1"/>
          </p:cNvSpPr>
          <p:nvPr>
            <p:ph type="body" idx="1"/>
          </p:nvPr>
        </p:nvSpPr>
        <p:spPr>
          <a:xfrm>
            <a:off x="914400" y="1447800"/>
            <a:ext cx="7772400" cy="4114800"/>
          </a:xfrm>
        </p:spPr>
        <p:txBody>
          <a:bodyPr/>
          <a:lstStyle/>
          <a:p>
            <a:r xmlns:a="http://schemas.openxmlformats.org/drawingml/2006/main">
              <a:rPr lang="vi" altLang="en-US" sz="2800" smtClean="0"/>
              <a:t>Giảm khối lượng công việc trên các thiết bị mạng</a:t>
            </a:r>
          </a:p>
          <a:p>
            <a:pPr xmlns:a="http://schemas.openxmlformats.org/drawingml/2006/main" lvl="1"/>
            <a:r xmlns:a="http://schemas.openxmlformats.org/drawingml/2006/main">
              <a:rPr lang="vi" altLang="en-US" smtClean="0">
                <a:ea typeface="ＭＳ Ｐゴシック" panose="020B0600070205080204" pitchFamily="34" charset="-128"/>
              </a:rPr>
              <a:t>Tránh các thiết bị phải giao tiếp với quá nhiều thiết bị khác (giảm "CPU điều chỉnh")</a:t>
            </a:r>
          </a:p>
          <a:p>
            <a:r xmlns:a="http://schemas.openxmlformats.org/drawingml/2006/main">
              <a:rPr lang="vi" altLang="en-US" sz="2800" smtClean="0"/>
              <a:t>Ràng buộc các miền quảng bá</a:t>
            </a:r>
          </a:p>
          <a:p>
            <a:r xmlns:a="http://schemas.openxmlformats.org/drawingml/2006/main">
              <a:rPr lang="vi" altLang="en-US" sz="2800" smtClean="0"/>
              <a:t>Tăng cường sự đơn giản và hiểu biết</a:t>
            </a:r>
          </a:p>
          <a:p>
            <a:r xmlns:a="http://schemas.openxmlformats.org/drawingml/2006/main">
              <a:rPr lang="vi" altLang="en-US" sz="2800" smtClean="0"/>
              <a:t>Tạo điều kiện thay đổi</a:t>
            </a:r>
          </a:p>
          <a:p>
            <a:r xmlns:a="http://schemas.openxmlformats.org/drawingml/2006/main">
              <a:rPr lang="vi" altLang="en-US" sz="2800" smtClean="0"/>
              <a:t>Tạo điều kiện mở rộng quy mô thành kích thước lớn hơn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04900" y="1152525"/>
            <a:ext cx="7008813" cy="4800600"/>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Trung tâm dữ liệu</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Bao gồm: Máy chủ, Các ứng dụng, Lưu trữ </a:t>
            </a:r>
            <a:r xmlns:a="http://schemas.openxmlformats.org/drawingml/2006/main">
              <a:rPr lang="vi" i="1">
                <a:cs typeface="Times New Roman" panose="02020603050405020304" pitchFamily="18" charset="0"/>
              </a:rPr>
              <a:t>(máy chủ cho người dùng bên trong mạng hệ thống và bảo mật đối với bên ngoài.)</a:t>
            </a:r>
            <a:r xmlns:a="http://schemas.openxmlformats.org/drawingml/2006/main">
              <a:rPr lang="vi">
                <a:cs typeface="Times New Roman" panose="02020603050405020304" pitchFamily="18" charset="0"/>
              </a:rPr>
              <a:t> </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Trung tâm dữ liệu kết nối với Core giúp liên kết trao đổi dữ liệu với người dùng</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Core must have a service to set up the online device, biet a access, device transfer data, balance of load… to support the user connection is with the khu vực.</a:t>
            </a:r>
          </a:p>
          <a:p>
            <a:pPr marL="971550" lvl="1" indent="-514350" algn="just">
              <a:buFont typeface="Wingdings" panose="05000000000000000000" pitchFamily="2" charset="2"/>
              <a:buChar char="§"/>
              <a:defRPr/>
            </a:pPr>
            <a:endParaRPr lang="en-US" sz="3000">
              <a:cs typeface="Times New Roman" panose="02020603050405020304" pitchFamily="18" charset="0"/>
            </a:endParaRP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371600"/>
            <a:ext cx="7008813" cy="3232150"/>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Ban quản lý</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Cung cấp các theo dõi, hệ thống phân tích, xác thực, các truy cập…</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Mạng quản lý được chia làm hai loại: in-band và out-of-band</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Thành lập thiết kế một switch chuyên biệt hoặc Vlan riêng cho quản lý</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143000"/>
            <a:ext cx="7008813" cy="2954338"/>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Ban quản lý</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In-band: Sử dụng SSH, HTTP, Telnet của giao thức</a:t>
            </a:r>
          </a:p>
          <a:p>
            <a:pPr xmlns:a="http://schemas.openxmlformats.org/drawingml/2006/main" marL="914400" lvl="1" indent="-457200" algn="just">
              <a:buFont typeface="Wingdings" panose="05000000000000000000" pitchFamily="2" charset="2"/>
              <a:buChar char="§"/>
              <a:defRPr/>
            </a:pPr>
            <a:r xmlns:a="http://schemas.openxmlformats.org/drawingml/2006/main">
              <a:rPr lang="vi">
                <a:cs typeface="Times New Roman" panose="02020603050405020304" pitchFamily="18" charset="0"/>
              </a:rPr>
              <a:t>Out-of-band: sử dụng kết nối trực tiếp đến phần quản lý thiết bị của hệ thống qua cổng console, aux</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5"/>
          <p:cNvSpPr txBox="1">
            <a:spLocks noChangeArrowheads="1"/>
          </p:cNvSpPr>
          <p:nvPr/>
        </p:nvSpPr>
        <p:spPr bwMode="auto">
          <a:xfrm>
            <a:off x="1143000" y="1371600"/>
            <a:ext cx="700881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WAN Edge</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Is to get an connect to another chi nhánh của doanh nghiệp</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WAN Edge thuộc sở hữu của doanh nghiệp hoặc đa phần là từ nhà cung cấp internet dịch vụ</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5"/>
          <p:cNvSpPr txBox="1">
            <a:spLocks noChangeArrowheads="1"/>
          </p:cNvSpPr>
          <p:nvPr/>
        </p:nvSpPr>
        <p:spPr bwMode="auto">
          <a:xfrm>
            <a:off x="1143000" y="1179513"/>
            <a:ext cx="7008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WAN Edge</a:t>
            </a:r>
          </a:p>
        </p:txBody>
      </p:sp>
      <p:pic>
        <p:nvPicPr>
          <p:cNvPr id="4813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65300"/>
            <a:ext cx="64770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862262"/>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Extranet</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xmlns:a="http://schemas.openxmlformats.org/drawingml/2006/main" marL="971550" lvl="1" indent="-514350" algn="just">
              <a:buFont typeface="Wingdings" panose="05000000000000000000" pitchFamily="2" charset="2"/>
              <a:buChar char="§"/>
              <a:defRPr/>
            </a:pPr>
            <a:r xmlns:a="http://schemas.openxmlformats.org/drawingml/2006/main">
              <a:rPr lang="vi">
                <a:cs typeface="Times New Roman" panose="02020603050405020304" pitchFamily="18" charset="0"/>
              </a:rPr>
              <a:t>This section cung cấp an toàn kết nối đến các doanh nghiệp đối tác, khách hàng, đối tác… truy cập vào mạng hệ thống.</a:t>
            </a:r>
          </a:p>
          <a:p>
            <a:pPr lvl="1" algn="just">
              <a:defRPr/>
            </a:pPr>
            <a:endParaRPr lang="en-US">
              <a:cs typeface="Times New Roman" panose="02020603050405020304" pitchFamily="18" charset="0"/>
            </a:endParaRPr>
          </a:p>
          <a:p>
            <a:pPr xmlns:a="http://schemas.openxmlformats.org/drawingml/2006/main" lvl="1" algn="just">
              <a:defRPr/>
            </a:pPr>
            <a:r xmlns:a="http://schemas.openxmlformats.org/drawingml/2006/main">
              <a:rPr lang="vi">
                <a:cs typeface="Times New Roman" panose="02020603050405020304" pitchFamily="18" charset="0"/>
              </a:rPr>
              <a:t>Ví dụ: VPN truy cập từ xa</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5"/>
          <p:cNvSpPr txBox="1">
            <a:spLocks noChangeArrowheads="1"/>
          </p:cNvSpPr>
          <p:nvPr/>
        </p:nvSpPr>
        <p:spPr bwMode="auto">
          <a:xfrm>
            <a:off x="1144588" y="1655763"/>
            <a:ext cx="7008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Extranet</a:t>
            </a:r>
          </a:p>
        </p:txBody>
      </p:sp>
      <p:pic>
        <p:nvPicPr>
          <p:cNvPr id="50179" name="Picture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867400"/>
            <a:ext cx="10826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09800"/>
            <a:ext cx="64563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5"/>
          <p:cNvSpPr txBox="1">
            <a:spLocks noChangeArrowheads="1"/>
          </p:cNvSpPr>
          <p:nvPr/>
        </p:nvSpPr>
        <p:spPr bwMode="auto">
          <a:xfrm>
            <a:off x="1144588" y="1655763"/>
            <a:ext cx="7008812"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Internet Edge</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Thành phần cung cấp các kết nối cho hệ thống mạng bên trong mạng internet.</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Bao gồm trang DMZ</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5"/>
          <p:cNvSpPr txBox="1">
            <a:spLocks noChangeArrowheads="1"/>
          </p:cNvSpPr>
          <p:nvPr/>
        </p:nvSpPr>
        <p:spPr bwMode="auto">
          <a:xfrm>
            <a:off x="990600" y="914400"/>
            <a:ext cx="7008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Internet Edge</a:t>
            </a:r>
          </a:p>
          <a:p>
            <a:pPr algn="just">
              <a:buFont typeface="Wingdings" panose="05000000000000000000" pitchFamily="2" charset="2"/>
              <a:buChar char="q"/>
            </a:pPr>
            <a:endParaRPr lang="en-US" alt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pic>
        <p:nvPicPr>
          <p:cNvPr id="5222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925" y="5364163"/>
            <a:ext cx="240506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29" name="Text Box 5"/>
          <p:cNvSpPr txBox="1">
            <a:spLocks noChangeArrowheads="1"/>
          </p:cNvSpPr>
          <p:nvPr/>
        </p:nvSpPr>
        <p:spPr bwMode="auto">
          <a:xfrm>
            <a:off x="5403850" y="5802313"/>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b="1"/>
              <a:t>Doanh nghiệp</a:t>
            </a:r>
            <a:endParaRPr xmlns:a="http://schemas.openxmlformats.org/drawingml/2006/main" lang="en-US" altLang="en-US" sz="1600"/>
          </a:p>
        </p:txBody>
      </p:sp>
      <p:pic>
        <p:nvPicPr>
          <p:cNvPr id="5223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3116263"/>
            <a:ext cx="240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1" name="Text Box 7"/>
          <p:cNvSpPr txBox="1">
            <a:spLocks noChangeArrowheads="1"/>
          </p:cNvSpPr>
          <p:nvPr/>
        </p:nvSpPr>
        <p:spPr bwMode="auto">
          <a:xfrm>
            <a:off x="5378450" y="3556000"/>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b="1"/>
              <a:t>Doanh nghiệp</a:t>
            </a:r>
            <a:endParaRPr xmlns:a="http://schemas.openxmlformats.org/drawingml/2006/main" lang="en-US" altLang="en-US" sz="1600"/>
          </a:p>
        </p:txBody>
      </p:sp>
      <p:pic>
        <p:nvPicPr>
          <p:cNvPr id="52232"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5468938"/>
            <a:ext cx="15144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3" name="Text Box 10"/>
          <p:cNvSpPr txBox="1">
            <a:spLocks noChangeArrowheads="1"/>
          </p:cNvSpPr>
          <p:nvPr/>
        </p:nvSpPr>
        <p:spPr bwMode="auto">
          <a:xfrm>
            <a:off x="2020888" y="5730875"/>
            <a:ext cx="1096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b="1"/>
              <a:t>Doanh nghiệp</a:t>
            </a:r>
            <a:endParaRPr xmlns:a="http://schemas.openxmlformats.org/drawingml/2006/main" lang="en-US" altLang="en-US" sz="1600"/>
          </a:p>
        </p:txBody>
      </p:sp>
      <p:sp>
        <p:nvSpPr>
          <p:cNvPr id="13" name="Freeform 11"/>
          <p:cNvSpPr>
            <a:spLocks/>
          </p:cNvSpPr>
          <p:nvPr/>
        </p:nvSpPr>
        <p:spPr bwMode="auto">
          <a:xfrm>
            <a:off x="4816475" y="5573713"/>
            <a:ext cx="1933575" cy="92075"/>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grpSp>
        <p:nvGrpSpPr>
          <p:cNvPr id="52235" name="Group 12"/>
          <p:cNvGrpSpPr>
            <a:grpSpLocks/>
          </p:cNvGrpSpPr>
          <p:nvPr/>
        </p:nvGrpSpPr>
        <p:grpSpPr bwMode="auto">
          <a:xfrm>
            <a:off x="1889125" y="2332038"/>
            <a:ext cx="419100" cy="889000"/>
            <a:chOff x="576" y="576"/>
            <a:chExt cx="432" cy="912"/>
          </a:xfrm>
        </p:grpSpPr>
        <p:sp>
          <p:nvSpPr>
            <p:cNvPr id="15" name="Line 13"/>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4"/>
            <p:cNvSpPr>
              <a:spLocks noChangeShapeType="1"/>
            </p:cNvSpPr>
            <p:nvPr/>
          </p:nvSpPr>
          <p:spPr bwMode="auto">
            <a:xfrm flipH="1" flipV="1">
              <a:off x="576" y="576"/>
              <a:ext cx="329" cy="5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5"/>
            <p:cNvSpPr>
              <a:spLocks noChangeShapeType="1"/>
            </p:cNvSpPr>
            <p:nvPr/>
          </p:nvSpPr>
          <p:spPr bwMode="auto">
            <a:xfrm flipH="1" flipV="1">
              <a:off x="720" y="1008"/>
              <a:ext cx="191" cy="14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grpSp>
        <p:nvGrpSpPr>
          <p:cNvPr id="52236" name="Group 16"/>
          <p:cNvGrpSpPr>
            <a:grpSpLocks/>
          </p:cNvGrpSpPr>
          <p:nvPr/>
        </p:nvGrpSpPr>
        <p:grpSpPr bwMode="auto">
          <a:xfrm flipH="1">
            <a:off x="2622550" y="2227263"/>
            <a:ext cx="627063" cy="993775"/>
            <a:chOff x="576" y="576"/>
            <a:chExt cx="432" cy="912"/>
          </a:xfrm>
        </p:grpSpPr>
        <p:sp>
          <p:nvSpPr>
            <p:cNvPr id="19" name="Line 17"/>
            <p:cNvSpPr>
              <a:spLocks noChangeShapeType="1"/>
            </p:cNvSpPr>
            <p:nvPr/>
          </p:nvSpPr>
          <p:spPr bwMode="auto">
            <a:xfrm flipH="1" flipV="1">
              <a:off x="720" y="1009"/>
              <a:ext cx="288"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0" name="Line 18"/>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1" name="Line 19"/>
            <p:cNvSpPr>
              <a:spLocks noChangeShapeType="1"/>
            </p:cNvSpPr>
            <p:nvPr/>
          </p:nvSpPr>
          <p:spPr bwMode="auto">
            <a:xfrm flipH="1" flipV="1">
              <a:off x="720" y="1009"/>
              <a:ext cx="189"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37"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600200"/>
            <a:ext cx="230028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8" name="Text Box 21"/>
          <p:cNvSpPr txBox="1">
            <a:spLocks noChangeArrowheads="1"/>
          </p:cNvSpPr>
          <p:nvPr/>
        </p:nvSpPr>
        <p:spPr bwMode="auto">
          <a:xfrm>
            <a:off x="2254250" y="1966913"/>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1</a:t>
            </a:r>
            <a:endParaRPr xmlns:a="http://schemas.openxmlformats.org/drawingml/2006/main" lang="en-US" altLang="en-US" sz="2400"/>
          </a:p>
        </p:txBody>
      </p:sp>
      <p:grpSp>
        <p:nvGrpSpPr>
          <p:cNvPr id="52239" name="Group 22"/>
          <p:cNvGrpSpPr>
            <a:grpSpLocks/>
          </p:cNvGrpSpPr>
          <p:nvPr/>
        </p:nvGrpSpPr>
        <p:grpSpPr bwMode="auto">
          <a:xfrm>
            <a:off x="1889125" y="4579938"/>
            <a:ext cx="471488" cy="993775"/>
            <a:chOff x="576" y="576"/>
            <a:chExt cx="432" cy="912"/>
          </a:xfrm>
        </p:grpSpPr>
        <p:sp>
          <p:nvSpPr>
            <p:cNvPr id="25" name="Line 23"/>
            <p:cNvSpPr>
              <a:spLocks noChangeShapeType="1"/>
            </p:cNvSpPr>
            <p:nvPr/>
          </p:nvSpPr>
          <p:spPr bwMode="auto">
            <a:xfrm flipH="1" flipV="1">
              <a:off x="720" y="1009"/>
              <a:ext cx="288"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6" name="Line 24"/>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7" name="Line 25"/>
            <p:cNvSpPr>
              <a:spLocks noChangeShapeType="1"/>
            </p:cNvSpPr>
            <p:nvPr/>
          </p:nvSpPr>
          <p:spPr bwMode="auto">
            <a:xfrm flipH="1" flipV="1">
              <a:off x="720" y="1009"/>
              <a:ext cx="192"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40"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4267200"/>
            <a:ext cx="1098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1" name="Text Box 27"/>
          <p:cNvSpPr txBox="1">
            <a:spLocks noChangeArrowheads="1"/>
          </p:cNvSpPr>
          <p:nvPr/>
        </p:nvSpPr>
        <p:spPr bwMode="auto">
          <a:xfrm>
            <a:off x="1628775" y="4422775"/>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1</a:t>
            </a:r>
            <a:endParaRPr xmlns:a="http://schemas.openxmlformats.org/drawingml/2006/main" lang="en-US" altLang="en-US" sz="2400"/>
          </a:p>
        </p:txBody>
      </p:sp>
      <p:grpSp>
        <p:nvGrpSpPr>
          <p:cNvPr id="52242" name="Group 28"/>
          <p:cNvGrpSpPr>
            <a:grpSpLocks/>
          </p:cNvGrpSpPr>
          <p:nvPr/>
        </p:nvGrpSpPr>
        <p:grpSpPr bwMode="auto">
          <a:xfrm flipH="1">
            <a:off x="2517775" y="4632325"/>
            <a:ext cx="574675" cy="941388"/>
            <a:chOff x="576" y="576"/>
            <a:chExt cx="432" cy="912"/>
          </a:xfrm>
        </p:grpSpPr>
        <p:sp>
          <p:nvSpPr>
            <p:cNvPr id="31" name="Line 29"/>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30"/>
            <p:cNvSpPr>
              <a:spLocks noChangeShapeType="1"/>
            </p:cNvSpPr>
            <p:nvPr/>
          </p:nvSpPr>
          <p:spPr bwMode="auto">
            <a:xfrm flipH="1" flipV="1">
              <a:off x="576" y="576"/>
              <a:ext cx="329" cy="5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31"/>
            <p:cNvSpPr>
              <a:spLocks noChangeShapeType="1"/>
            </p:cNvSpPr>
            <p:nvPr/>
          </p:nvSpPr>
          <p:spPr bwMode="auto">
            <a:xfrm flipH="1" flipV="1">
              <a:off x="720" y="1008"/>
              <a:ext cx="192" cy="14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43" name="Picture 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88" y="4267200"/>
            <a:ext cx="10969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4" name="Text Box 33"/>
          <p:cNvSpPr txBox="1">
            <a:spLocks noChangeArrowheads="1"/>
          </p:cNvSpPr>
          <p:nvPr/>
        </p:nvSpPr>
        <p:spPr bwMode="auto">
          <a:xfrm>
            <a:off x="3249613" y="4422775"/>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2</a:t>
            </a:r>
            <a:endParaRPr xmlns:a="http://schemas.openxmlformats.org/drawingml/2006/main" lang="en-US" altLang="en-US" sz="2400"/>
          </a:p>
        </p:txBody>
      </p:sp>
      <p:pic>
        <p:nvPicPr>
          <p:cNvPr id="52245"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3" y="5416550"/>
            <a:ext cx="58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6"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7"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3"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2248" name="Group 37"/>
          <p:cNvGrpSpPr>
            <a:grpSpLocks/>
          </p:cNvGrpSpPr>
          <p:nvPr/>
        </p:nvGrpSpPr>
        <p:grpSpPr bwMode="auto">
          <a:xfrm flipH="1">
            <a:off x="5026025" y="2459038"/>
            <a:ext cx="295275" cy="762000"/>
            <a:chOff x="576" y="576"/>
            <a:chExt cx="432" cy="912"/>
          </a:xfrm>
        </p:grpSpPr>
        <p:sp>
          <p:nvSpPr>
            <p:cNvPr id="40" name="Line 38"/>
            <p:cNvSpPr>
              <a:spLocks noChangeShapeType="1"/>
            </p:cNvSpPr>
            <p:nvPr/>
          </p:nvSpPr>
          <p:spPr bwMode="auto">
            <a:xfrm flipH="1" flipV="1">
              <a:off x="720" y="1007"/>
              <a:ext cx="288" cy="481"/>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 name="Line 39"/>
            <p:cNvSpPr>
              <a:spLocks noChangeShapeType="1"/>
            </p:cNvSpPr>
            <p:nvPr/>
          </p:nvSpPr>
          <p:spPr bwMode="auto">
            <a:xfrm flipH="1" flipV="1">
              <a:off x="576" y="576"/>
              <a:ext cx="330"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2" name="Line 40"/>
            <p:cNvSpPr>
              <a:spLocks noChangeShapeType="1"/>
            </p:cNvSpPr>
            <p:nvPr/>
          </p:nvSpPr>
          <p:spPr bwMode="auto">
            <a:xfrm flipH="1" flipV="1">
              <a:off x="720" y="1007"/>
              <a:ext cx="193"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grpSp>
        <p:nvGrpSpPr>
          <p:cNvPr id="52249" name="Group 41"/>
          <p:cNvGrpSpPr>
            <a:grpSpLocks/>
          </p:cNvGrpSpPr>
          <p:nvPr/>
        </p:nvGrpSpPr>
        <p:grpSpPr bwMode="auto">
          <a:xfrm flipH="1">
            <a:off x="6384925" y="2332038"/>
            <a:ext cx="312738" cy="993775"/>
            <a:chOff x="576" y="576"/>
            <a:chExt cx="432" cy="912"/>
          </a:xfrm>
        </p:grpSpPr>
        <p:sp>
          <p:nvSpPr>
            <p:cNvPr id="44" name="Line 42"/>
            <p:cNvSpPr>
              <a:spLocks noChangeShapeType="1"/>
            </p:cNvSpPr>
            <p:nvPr/>
          </p:nvSpPr>
          <p:spPr bwMode="auto">
            <a:xfrm flipH="1" flipV="1">
              <a:off x="721" y="1009"/>
              <a:ext cx="287"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5" name="Line 43"/>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6" name="Line 44"/>
            <p:cNvSpPr>
              <a:spLocks noChangeShapeType="1"/>
            </p:cNvSpPr>
            <p:nvPr/>
          </p:nvSpPr>
          <p:spPr bwMode="auto">
            <a:xfrm flipH="1" flipV="1">
              <a:off x="721" y="1009"/>
              <a:ext cx="191"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0" name="Picture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675" y="1600200"/>
            <a:ext cx="22987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1" name="Text Box 46"/>
          <p:cNvSpPr txBox="1">
            <a:spLocks noChangeArrowheads="1"/>
          </p:cNvSpPr>
          <p:nvPr/>
        </p:nvSpPr>
        <p:spPr bwMode="auto">
          <a:xfrm>
            <a:off x="5810250" y="1966913"/>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1</a:t>
            </a:r>
            <a:endParaRPr xmlns:a="http://schemas.openxmlformats.org/drawingml/2006/main" lang="en-US" altLang="en-US" sz="2400"/>
          </a:p>
        </p:txBody>
      </p:sp>
      <p:pic>
        <p:nvPicPr>
          <p:cNvPr id="52252" name="Picture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13" y="2279650"/>
            <a:ext cx="3667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53" name="Picture 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313"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2254" name="Group 49"/>
          <p:cNvGrpSpPr>
            <a:grpSpLocks/>
          </p:cNvGrpSpPr>
          <p:nvPr/>
        </p:nvGrpSpPr>
        <p:grpSpPr bwMode="auto">
          <a:xfrm flipH="1">
            <a:off x="4921250" y="4579938"/>
            <a:ext cx="261938" cy="1149350"/>
            <a:chOff x="576" y="576"/>
            <a:chExt cx="432" cy="912"/>
          </a:xfrm>
        </p:grpSpPr>
        <p:sp>
          <p:nvSpPr>
            <p:cNvPr id="52" name="Line 50"/>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3" name="Line 51"/>
            <p:cNvSpPr>
              <a:spLocks noChangeShapeType="1"/>
            </p:cNvSpPr>
            <p:nvPr/>
          </p:nvSpPr>
          <p:spPr bwMode="auto">
            <a:xfrm flipH="1" flipV="1">
              <a:off x="576" y="576"/>
              <a:ext cx="330"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4" name="Line 52"/>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5" name="Picture 5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925" y="4267200"/>
            <a:ext cx="1098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6" name="Text Box 54"/>
          <p:cNvSpPr txBox="1">
            <a:spLocks noChangeArrowheads="1"/>
          </p:cNvSpPr>
          <p:nvPr/>
        </p:nvSpPr>
        <p:spPr bwMode="auto">
          <a:xfrm>
            <a:off x="4921250" y="4422775"/>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1</a:t>
            </a:r>
            <a:endParaRPr xmlns:a="http://schemas.openxmlformats.org/drawingml/2006/main" lang="en-US" altLang="en-US" sz="2400"/>
          </a:p>
        </p:txBody>
      </p:sp>
      <p:grpSp>
        <p:nvGrpSpPr>
          <p:cNvPr id="52257" name="Group 55"/>
          <p:cNvGrpSpPr>
            <a:grpSpLocks/>
          </p:cNvGrpSpPr>
          <p:nvPr/>
        </p:nvGrpSpPr>
        <p:grpSpPr bwMode="auto">
          <a:xfrm flipH="1">
            <a:off x="6592888" y="4632325"/>
            <a:ext cx="314325" cy="992188"/>
            <a:chOff x="576" y="576"/>
            <a:chExt cx="432" cy="912"/>
          </a:xfrm>
        </p:grpSpPr>
        <p:sp>
          <p:nvSpPr>
            <p:cNvPr id="58" name="Line 56"/>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9" name="Line 57"/>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60" name="Line 58"/>
            <p:cNvSpPr>
              <a:spLocks noChangeShapeType="1"/>
            </p:cNvSpPr>
            <p:nvPr/>
          </p:nvSpPr>
          <p:spPr bwMode="auto">
            <a:xfrm flipH="1" flipV="1">
              <a:off x="720" y="1008"/>
              <a:ext cx="192"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8" name="Picture 5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4267200"/>
            <a:ext cx="10969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9" name="Text Box 60"/>
          <p:cNvSpPr txBox="1">
            <a:spLocks noChangeArrowheads="1"/>
          </p:cNvSpPr>
          <p:nvPr/>
        </p:nvSpPr>
        <p:spPr bwMode="auto">
          <a:xfrm>
            <a:off x="6542088" y="4422775"/>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000" b="1"/>
              <a:t>ISP 2</a:t>
            </a:r>
            <a:endParaRPr xmlns:a="http://schemas.openxmlformats.org/drawingml/2006/main" lang="en-US" altLang="en-US" sz="2400"/>
          </a:p>
        </p:txBody>
      </p:sp>
      <p:pic>
        <p:nvPicPr>
          <p:cNvPr id="52260" name="Picture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5416550"/>
            <a:ext cx="5826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1" name="Picture 6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150" y="5416550"/>
            <a:ext cx="58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 name="Freeform 63"/>
          <p:cNvSpPr>
            <a:spLocks/>
          </p:cNvSpPr>
          <p:nvPr/>
        </p:nvSpPr>
        <p:spPr bwMode="auto">
          <a:xfrm>
            <a:off x="4868863" y="3325813"/>
            <a:ext cx="1933575" cy="92075"/>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pic>
        <p:nvPicPr>
          <p:cNvPr id="52263"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3116263"/>
            <a:ext cx="5826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4" name="Picture 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150" y="3116263"/>
            <a:ext cx="5842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5" name="Picture 6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3221038"/>
            <a:ext cx="15144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66" name="Text Box 68"/>
          <p:cNvSpPr txBox="1">
            <a:spLocks noChangeArrowheads="1"/>
          </p:cNvSpPr>
          <p:nvPr/>
        </p:nvSpPr>
        <p:spPr bwMode="auto">
          <a:xfrm>
            <a:off x="2020888" y="3482975"/>
            <a:ext cx="1096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400" b="1"/>
              <a:t>Doanh nghiệp</a:t>
            </a:r>
            <a:endParaRPr xmlns:a="http://schemas.openxmlformats.org/drawingml/2006/main" lang="en-US" altLang="en-US" sz="1600"/>
          </a:p>
        </p:txBody>
      </p:sp>
      <p:pic>
        <p:nvPicPr>
          <p:cNvPr id="52267" name="Picture 6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3116263"/>
            <a:ext cx="5826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68" name="Line 70"/>
          <p:cNvSpPr>
            <a:spLocks noChangeShapeType="1"/>
          </p:cNvSpPr>
          <p:nvPr/>
        </p:nvSpPr>
        <p:spPr bwMode="auto">
          <a:xfrm>
            <a:off x="4348163" y="1524000"/>
            <a:ext cx="0" cy="487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69" name="Line 71"/>
          <p:cNvSpPr>
            <a:spLocks noChangeShapeType="1"/>
          </p:cNvSpPr>
          <p:nvPr/>
        </p:nvSpPr>
        <p:spPr bwMode="auto">
          <a:xfrm>
            <a:off x="914400" y="3946525"/>
            <a:ext cx="6869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70" name="Text Box 72"/>
          <p:cNvSpPr txBox="1">
            <a:spLocks noChangeArrowheads="1"/>
          </p:cNvSpPr>
          <p:nvPr/>
        </p:nvSpPr>
        <p:spPr bwMode="auto">
          <a:xfrm>
            <a:off x="3276600" y="3657600"/>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Lựa chọn A</a:t>
            </a:r>
          </a:p>
        </p:txBody>
      </p:sp>
      <p:sp>
        <p:nvSpPr>
          <p:cNvPr id="52271" name="Text Box 73"/>
          <p:cNvSpPr txBox="1">
            <a:spLocks noChangeArrowheads="1"/>
          </p:cNvSpPr>
          <p:nvPr/>
        </p:nvSpPr>
        <p:spPr bwMode="auto">
          <a:xfrm>
            <a:off x="3276600" y="6234113"/>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Lựa chọn B</a:t>
            </a:r>
          </a:p>
        </p:txBody>
      </p:sp>
      <p:sp>
        <p:nvSpPr>
          <p:cNvPr id="52272" name="Text Box 74"/>
          <p:cNvSpPr txBox="1">
            <a:spLocks noChangeArrowheads="1"/>
          </p:cNvSpPr>
          <p:nvPr/>
        </p:nvSpPr>
        <p:spPr bwMode="auto">
          <a:xfrm>
            <a:off x="6802438" y="365760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Lựa chọn C</a:t>
            </a:r>
          </a:p>
        </p:txBody>
      </p:sp>
      <p:sp>
        <p:nvSpPr>
          <p:cNvPr id="52273" name="Text Box 75"/>
          <p:cNvSpPr txBox="1">
            <a:spLocks noChangeArrowheads="1"/>
          </p:cNvSpPr>
          <p:nvPr/>
        </p:nvSpPr>
        <p:spPr bwMode="auto">
          <a:xfrm>
            <a:off x="6802438" y="6234113"/>
            <a:ext cx="1041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Lựa chọn D</a:t>
            </a:r>
          </a:p>
        </p:txBody>
      </p:sp>
      <p:grpSp>
        <p:nvGrpSpPr>
          <p:cNvPr id="52274" name="Group 76"/>
          <p:cNvGrpSpPr>
            <a:grpSpLocks/>
          </p:cNvGrpSpPr>
          <p:nvPr/>
        </p:nvGrpSpPr>
        <p:grpSpPr bwMode="auto">
          <a:xfrm>
            <a:off x="4749800" y="3489325"/>
            <a:ext cx="2171700" cy="366713"/>
            <a:chOff x="3216" y="1776"/>
            <a:chExt cx="1821" cy="308"/>
          </a:xfrm>
        </p:grpSpPr>
        <p:sp>
          <p:nvSpPr>
            <p:cNvPr id="52278" name="Text Box 77"/>
            <p:cNvSpPr txBox="1">
              <a:spLocks noChangeArrowheads="1"/>
            </p:cNvSpPr>
            <p:nvPr/>
          </p:nvSpPr>
          <p:spPr bwMode="auto">
            <a:xfrm>
              <a:off x="3216" y="1776"/>
              <a:ext cx="53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Paris</a:t>
              </a:r>
              <a:endParaRPr xmlns:a="http://schemas.openxmlformats.org/drawingml/2006/main" lang="en-US" altLang="en-US" sz="2400"/>
            </a:p>
          </p:txBody>
        </p:sp>
        <p:sp>
          <p:nvSpPr>
            <p:cNvPr id="52279" name="Text Box 78"/>
            <p:cNvSpPr txBox="1">
              <a:spLocks noChangeArrowheads="1"/>
            </p:cNvSpPr>
            <p:nvPr/>
          </p:nvSpPr>
          <p:spPr bwMode="auto">
            <a:xfrm>
              <a:off x="4606" y="1776"/>
              <a:ext cx="4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NY</a:t>
              </a:r>
              <a:endParaRPr xmlns:a="http://schemas.openxmlformats.org/drawingml/2006/main" lang="en-US" altLang="en-US" sz="2400"/>
            </a:p>
          </p:txBody>
        </p:sp>
      </p:grpSp>
      <p:grpSp>
        <p:nvGrpSpPr>
          <p:cNvPr id="52275" name="Group 79"/>
          <p:cNvGrpSpPr>
            <a:grpSpLocks/>
          </p:cNvGrpSpPr>
          <p:nvPr/>
        </p:nvGrpSpPr>
        <p:grpSpPr bwMode="auto">
          <a:xfrm>
            <a:off x="4806950" y="5776913"/>
            <a:ext cx="2173288" cy="369887"/>
            <a:chOff x="3264" y="3646"/>
            <a:chExt cx="1823" cy="310"/>
          </a:xfrm>
        </p:grpSpPr>
        <p:sp>
          <p:nvSpPr>
            <p:cNvPr id="52276" name="Text Box 80"/>
            <p:cNvSpPr txBox="1">
              <a:spLocks noChangeArrowheads="1"/>
            </p:cNvSpPr>
            <p:nvPr/>
          </p:nvSpPr>
          <p:spPr bwMode="auto">
            <a:xfrm>
              <a:off x="3264" y="3649"/>
              <a:ext cx="53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Paris</a:t>
              </a:r>
              <a:endParaRPr xmlns:a="http://schemas.openxmlformats.org/drawingml/2006/main" lang="en-US" altLang="en-US" sz="2400"/>
            </a:p>
          </p:txBody>
        </p:sp>
        <p:sp>
          <p:nvSpPr>
            <p:cNvPr id="52277" name="Text Box 81"/>
            <p:cNvSpPr txBox="1">
              <a:spLocks noChangeArrowheads="1"/>
            </p:cNvSpPr>
            <p:nvPr/>
          </p:nvSpPr>
          <p:spPr bwMode="auto">
            <a:xfrm>
              <a:off x="4655" y="3646"/>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NY</a:t>
              </a:r>
              <a:endParaRPr xmlns:a="http://schemas.openxmlformats.org/drawingml/2006/main" lang="en-US" altLang="en-US" sz="24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5"/>
          <p:cNvSpPr txBox="1">
            <a:spLocks noChangeArrowheads="1"/>
          </p:cNvSpPr>
          <p:nvPr/>
        </p:nvSpPr>
        <p:spPr bwMode="auto">
          <a:xfrm>
            <a:off x="1144588" y="1655763"/>
            <a:ext cx="70088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Chi nhánh</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Cung cấp kết nối đến người dùng ở các trang khác của doanh nghiệp sử dụng các dịch vụ.</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Bao gồm: Các mạng LAN kết nối đến trang web chính thông qua kết nối riêng WAN, Internet thông qua VPN</a:t>
            </a:r>
          </a:p>
        </p:txBody>
      </p:sp>
      <p:sp>
        <p:nvSpPr>
          <p:cNvPr id="84"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1450" y="254000"/>
            <a:ext cx="7772400" cy="685800"/>
          </a:xfrm>
          <a:noFill/>
        </p:spPr>
        <p:txBody>
          <a:bodyPr/>
          <a:lstStyle/>
          <a:p>
            <a:r xmlns:a="http://schemas.openxmlformats.org/drawingml/2006/main">
              <a:rPr lang="vi" altLang="en-US" sz="3200" smtClean="0"/>
              <a:t>Thiết kế mạng phân cấp</a:t>
            </a:r>
          </a:p>
        </p:txBody>
      </p:sp>
      <p:sp>
        <p:nvSpPr>
          <p:cNvPr id="398339" name="Line 3"/>
          <p:cNvSpPr>
            <a:spLocks noChangeShapeType="1"/>
          </p:cNvSpPr>
          <p:nvPr/>
        </p:nvSpPr>
        <p:spPr bwMode="auto">
          <a:xfrm>
            <a:off x="4267200" y="2743200"/>
            <a:ext cx="0" cy="9144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40" name="Line 4"/>
          <p:cNvSpPr>
            <a:spLocks noChangeShapeType="1"/>
          </p:cNvSpPr>
          <p:nvPr/>
        </p:nvSpPr>
        <p:spPr bwMode="auto">
          <a:xfrm flipH="1">
            <a:off x="2057400" y="3657600"/>
            <a:ext cx="1295400" cy="2286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41" name="Line 5"/>
          <p:cNvSpPr>
            <a:spLocks noChangeShapeType="1"/>
          </p:cNvSpPr>
          <p:nvPr/>
        </p:nvSpPr>
        <p:spPr bwMode="auto">
          <a:xfrm>
            <a:off x="4724400" y="3429000"/>
            <a:ext cx="1371600" cy="3048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4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9"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066800"/>
            <a:ext cx="2514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50" name="Group 10"/>
          <p:cNvGrpSpPr>
            <a:grpSpLocks/>
          </p:cNvGrpSpPr>
          <p:nvPr/>
        </p:nvGrpSpPr>
        <p:grpSpPr bwMode="auto">
          <a:xfrm>
            <a:off x="3048000" y="3200400"/>
            <a:ext cx="2590800" cy="1106488"/>
            <a:chOff x="2120" y="1784"/>
            <a:chExt cx="908" cy="388"/>
          </a:xfrm>
        </p:grpSpPr>
        <p:sp>
          <p:nvSpPr>
            <p:cNvPr id="10301" name="Oval 11"/>
            <p:cNvSpPr>
              <a:spLocks noChangeArrowheads="1"/>
            </p:cNvSpPr>
            <p:nvPr/>
          </p:nvSpPr>
          <p:spPr bwMode="auto">
            <a:xfrm>
              <a:off x="2120" y="1784"/>
              <a:ext cx="908" cy="388"/>
            </a:xfrm>
            <a:prstGeom prst="ellipse">
              <a:avLst/>
            </a:prstGeom>
            <a:solidFill>
              <a:srgbClr val="FFFFD5"/>
            </a:solidFill>
            <a:ln w="254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0302" name="Oval 12"/>
            <p:cNvSpPr>
              <a:spLocks noChangeArrowheads="1"/>
            </p:cNvSpPr>
            <p:nvPr/>
          </p:nvSpPr>
          <p:spPr bwMode="auto">
            <a:xfrm>
              <a:off x="2156" y="1815"/>
              <a:ext cx="836" cy="326"/>
            </a:xfrm>
            <a:prstGeom prst="ellipse">
              <a:avLst/>
            </a:prstGeom>
            <a:solidFill>
              <a:srgbClr val="FFFFD5"/>
            </a:solidFill>
            <a:ln w="254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grpSp>
        <p:nvGrpSpPr>
          <p:cNvPr id="10251" name="Group 13"/>
          <p:cNvGrpSpPr>
            <a:grpSpLocks/>
          </p:cNvGrpSpPr>
          <p:nvPr/>
        </p:nvGrpSpPr>
        <p:grpSpPr bwMode="auto">
          <a:xfrm>
            <a:off x="5562600" y="3581400"/>
            <a:ext cx="2895600" cy="2706688"/>
            <a:chOff x="3024" y="1680"/>
            <a:chExt cx="1824" cy="1705"/>
          </a:xfrm>
        </p:grpSpPr>
        <p:grpSp>
          <p:nvGrpSpPr>
            <p:cNvPr id="10282" name="Group 14"/>
            <p:cNvGrpSpPr>
              <a:grpSpLocks/>
            </p:cNvGrpSpPr>
            <p:nvPr/>
          </p:nvGrpSpPr>
          <p:grpSpPr bwMode="auto">
            <a:xfrm>
              <a:off x="3024" y="1776"/>
              <a:ext cx="1824" cy="1609"/>
              <a:chOff x="3024" y="1776"/>
              <a:chExt cx="1824" cy="1609"/>
            </a:xfrm>
          </p:grpSpPr>
          <p:sp>
            <p:nvSpPr>
              <p:cNvPr id="398351" name="Line 15"/>
              <p:cNvSpPr>
                <a:spLocks noChangeShapeType="1"/>
              </p:cNvSpPr>
              <p:nvPr/>
            </p:nvSpPr>
            <p:spPr bwMode="auto">
              <a:xfrm>
                <a:off x="3696" y="2352"/>
                <a:ext cx="91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2" name="Line 16"/>
              <p:cNvSpPr>
                <a:spLocks noChangeShapeType="1"/>
              </p:cNvSpPr>
              <p:nvPr/>
            </p:nvSpPr>
            <p:spPr bwMode="auto">
              <a:xfrm>
                <a:off x="3648" y="2352"/>
                <a:ext cx="19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3" name="Line 17"/>
              <p:cNvSpPr>
                <a:spLocks noChangeShapeType="1"/>
              </p:cNvSpPr>
              <p:nvPr/>
            </p:nvSpPr>
            <p:spPr bwMode="auto">
              <a:xfrm flipH="1">
                <a:off x="3120" y="2352"/>
                <a:ext cx="432" cy="2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4" name="Line 18"/>
              <p:cNvSpPr>
                <a:spLocks noChangeShapeType="1"/>
              </p:cNvSpPr>
              <p:nvPr/>
            </p:nvSpPr>
            <p:spPr bwMode="auto">
              <a:xfrm>
                <a:off x="3600" y="1776"/>
                <a:ext cx="0" cy="62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88"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304"/>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9" name="Picture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544"/>
                <a:ext cx="2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90" name="Group 21"/>
              <p:cNvGrpSpPr>
                <a:grpSpLocks/>
              </p:cNvGrpSpPr>
              <p:nvPr/>
            </p:nvGrpSpPr>
            <p:grpSpPr bwMode="auto">
              <a:xfrm>
                <a:off x="3552" y="2832"/>
                <a:ext cx="1296" cy="553"/>
                <a:chOff x="3504" y="2640"/>
                <a:chExt cx="1296" cy="553"/>
              </a:xfrm>
            </p:grpSpPr>
            <p:sp>
              <p:nvSpPr>
                <p:cNvPr id="398358" name="Line 22"/>
                <p:cNvSpPr>
                  <a:spLocks noChangeShapeType="1"/>
                </p:cNvSpPr>
                <p:nvPr/>
              </p:nvSpPr>
              <p:spPr bwMode="auto">
                <a:xfrm rot="-5400000">
                  <a:off x="3676" y="2900"/>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9" name="Line 23"/>
                <p:cNvSpPr>
                  <a:spLocks noChangeShapeType="1"/>
                </p:cNvSpPr>
                <p:nvPr/>
              </p:nvSpPr>
              <p:spPr bwMode="auto">
                <a:xfrm rot="-5400000">
                  <a:off x="3436"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60" name="Line 24"/>
                <p:cNvSpPr>
                  <a:spLocks noChangeShapeType="1"/>
                </p:cNvSpPr>
                <p:nvPr/>
              </p:nvSpPr>
              <p:spPr bwMode="auto">
                <a:xfrm rot="-5400000">
                  <a:off x="4440" y="2952"/>
                  <a:ext cx="336"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61" name="Line 25"/>
                <p:cNvSpPr>
                  <a:spLocks noChangeShapeType="1"/>
                </p:cNvSpPr>
                <p:nvPr/>
              </p:nvSpPr>
              <p:spPr bwMode="auto">
                <a:xfrm rot="-5400000">
                  <a:off x="4204"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95" name="Picture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6" name="Picture 2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7" name="Picture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8" name="Picture 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9" name="Picture 3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300" name="Picture 3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83"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1680"/>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0252" name="Group 33"/>
          <p:cNvGrpSpPr>
            <a:grpSpLocks/>
          </p:cNvGrpSpPr>
          <p:nvPr/>
        </p:nvGrpSpPr>
        <p:grpSpPr bwMode="auto">
          <a:xfrm>
            <a:off x="1219200" y="3581400"/>
            <a:ext cx="2895600" cy="2706688"/>
            <a:chOff x="672" y="1680"/>
            <a:chExt cx="1824" cy="1705"/>
          </a:xfrm>
        </p:grpSpPr>
        <p:grpSp>
          <p:nvGrpSpPr>
            <p:cNvPr id="10263" name="Group 34"/>
            <p:cNvGrpSpPr>
              <a:grpSpLocks/>
            </p:cNvGrpSpPr>
            <p:nvPr/>
          </p:nvGrpSpPr>
          <p:grpSpPr bwMode="auto">
            <a:xfrm>
              <a:off x="672" y="1776"/>
              <a:ext cx="1824" cy="1609"/>
              <a:chOff x="3024" y="1776"/>
              <a:chExt cx="1824" cy="1609"/>
            </a:xfrm>
          </p:grpSpPr>
          <p:sp>
            <p:nvSpPr>
              <p:cNvPr id="398371" name="Line 35"/>
              <p:cNvSpPr>
                <a:spLocks noChangeShapeType="1"/>
              </p:cNvSpPr>
              <p:nvPr/>
            </p:nvSpPr>
            <p:spPr bwMode="auto">
              <a:xfrm>
                <a:off x="3696" y="2352"/>
                <a:ext cx="91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2" name="Line 36"/>
              <p:cNvSpPr>
                <a:spLocks noChangeShapeType="1"/>
              </p:cNvSpPr>
              <p:nvPr/>
            </p:nvSpPr>
            <p:spPr bwMode="auto">
              <a:xfrm>
                <a:off x="3648" y="2352"/>
                <a:ext cx="19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3" name="Line 37"/>
              <p:cNvSpPr>
                <a:spLocks noChangeShapeType="1"/>
              </p:cNvSpPr>
              <p:nvPr/>
            </p:nvSpPr>
            <p:spPr bwMode="auto">
              <a:xfrm flipH="1">
                <a:off x="3120" y="2352"/>
                <a:ext cx="432" cy="2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4" name="Line 38"/>
              <p:cNvSpPr>
                <a:spLocks noChangeShapeType="1"/>
              </p:cNvSpPr>
              <p:nvPr/>
            </p:nvSpPr>
            <p:spPr bwMode="auto">
              <a:xfrm>
                <a:off x="3600" y="1776"/>
                <a:ext cx="0" cy="62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69"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304"/>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0"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544"/>
                <a:ext cx="2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1" name="Group 41"/>
              <p:cNvGrpSpPr>
                <a:grpSpLocks/>
              </p:cNvGrpSpPr>
              <p:nvPr/>
            </p:nvGrpSpPr>
            <p:grpSpPr bwMode="auto">
              <a:xfrm>
                <a:off x="3552" y="2832"/>
                <a:ext cx="1296" cy="553"/>
                <a:chOff x="3504" y="2640"/>
                <a:chExt cx="1296" cy="553"/>
              </a:xfrm>
            </p:grpSpPr>
            <p:sp>
              <p:nvSpPr>
                <p:cNvPr id="398378" name="Line 42"/>
                <p:cNvSpPr>
                  <a:spLocks noChangeShapeType="1"/>
                </p:cNvSpPr>
                <p:nvPr/>
              </p:nvSpPr>
              <p:spPr bwMode="auto">
                <a:xfrm rot="-5400000">
                  <a:off x="3676" y="2900"/>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9" name="Line 43"/>
                <p:cNvSpPr>
                  <a:spLocks noChangeShapeType="1"/>
                </p:cNvSpPr>
                <p:nvPr/>
              </p:nvSpPr>
              <p:spPr bwMode="auto">
                <a:xfrm rot="-5400000">
                  <a:off x="3436"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80" name="Line 44"/>
                <p:cNvSpPr>
                  <a:spLocks noChangeShapeType="1"/>
                </p:cNvSpPr>
                <p:nvPr/>
              </p:nvSpPr>
              <p:spPr bwMode="auto">
                <a:xfrm rot="-5400000">
                  <a:off x="4440" y="2952"/>
                  <a:ext cx="336"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81" name="Line 45"/>
                <p:cNvSpPr>
                  <a:spLocks noChangeShapeType="1"/>
                </p:cNvSpPr>
                <p:nvPr/>
              </p:nvSpPr>
              <p:spPr bwMode="auto">
                <a:xfrm rot="-5400000">
                  <a:off x="4204"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76" name="Picture 4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7" name="Picture 4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8" name="Picture 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9" name="Picture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0" name="Picture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1" name="Picture 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64" name="Picture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680"/>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53" name="Text Box 53"/>
          <p:cNvSpPr txBox="1">
            <a:spLocks noChangeArrowheads="1"/>
          </p:cNvSpPr>
          <p:nvPr/>
        </p:nvSpPr>
        <p:spPr bwMode="auto">
          <a:xfrm>
            <a:off x="3400425" y="1471613"/>
            <a:ext cx="1841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1800" b="1"/>
              <a:t>WAN doanh nghiệp</a:t>
            </a:r>
          </a:p>
          <a:p>
            <a:pPr xmlns:a="http://schemas.openxmlformats.org/drawingml/2006/main" algn="ctr">
              <a:spcBef>
                <a:spcPct val="0"/>
              </a:spcBef>
              <a:buFontTx/>
              <a:buNone/>
            </a:pPr>
            <a:r xmlns:a="http://schemas.openxmlformats.org/drawingml/2006/main">
              <a:rPr lang="vi" altLang="en-US" sz="1800" b="1"/>
              <a:t>Xương sống</a:t>
            </a:r>
            <a:endParaRPr xmlns:a="http://schemas.openxmlformats.org/drawingml/2006/main" lang="en-US" altLang="en-US" sz="2400" b="1"/>
          </a:p>
        </p:txBody>
      </p:sp>
      <p:sp>
        <p:nvSpPr>
          <p:cNvPr id="10254" name="Text Box 54"/>
          <p:cNvSpPr txBox="1">
            <a:spLocks noChangeArrowheads="1"/>
          </p:cNvSpPr>
          <p:nvPr/>
        </p:nvSpPr>
        <p:spPr bwMode="auto">
          <a:xfrm>
            <a:off x="1905000" y="1981200"/>
            <a:ext cx="1155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Cơ sở A</a:t>
            </a:r>
            <a:endParaRPr xmlns:a="http://schemas.openxmlformats.org/drawingml/2006/main" lang="en-US" altLang="en-US" sz="2400"/>
          </a:p>
        </p:txBody>
      </p:sp>
      <p:sp>
        <p:nvSpPr>
          <p:cNvPr id="10255" name="Text Box 55"/>
          <p:cNvSpPr txBox="1">
            <a:spLocks noChangeArrowheads="1"/>
          </p:cNvSpPr>
          <p:nvPr/>
        </p:nvSpPr>
        <p:spPr bwMode="auto">
          <a:xfrm>
            <a:off x="5486400" y="1981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Cơ sở B</a:t>
            </a:r>
            <a:endParaRPr xmlns:a="http://schemas.openxmlformats.org/drawingml/2006/main" lang="en-US" altLang="en-US" sz="2400"/>
          </a:p>
        </p:txBody>
      </p:sp>
      <p:sp>
        <p:nvSpPr>
          <p:cNvPr id="10256" name="Text Box 56"/>
          <p:cNvSpPr txBox="1">
            <a:spLocks noChangeArrowheads="1"/>
          </p:cNvSpPr>
          <p:nvPr/>
        </p:nvSpPr>
        <p:spPr bwMode="auto">
          <a:xfrm>
            <a:off x="4724400" y="2667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Cơ sở C</a:t>
            </a:r>
            <a:endParaRPr xmlns:a="http://schemas.openxmlformats.org/drawingml/2006/main" lang="en-US" altLang="en-US" sz="2400"/>
          </a:p>
        </p:txBody>
      </p:sp>
      <p:sp>
        <p:nvSpPr>
          <p:cNvPr id="10257" name="Text Box 57"/>
          <p:cNvSpPr txBox="1">
            <a:spLocks noChangeArrowheads="1"/>
          </p:cNvSpPr>
          <p:nvPr/>
        </p:nvSpPr>
        <p:spPr bwMode="auto">
          <a:xfrm>
            <a:off x="457200" y="57912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Tòa nhà C-1</a:t>
            </a:r>
            <a:endParaRPr xmlns:a="http://schemas.openxmlformats.org/drawingml/2006/main" lang="en-US" altLang="en-US" sz="2400"/>
          </a:p>
        </p:txBody>
      </p:sp>
      <p:sp>
        <p:nvSpPr>
          <p:cNvPr id="10258" name="Text Box 58"/>
          <p:cNvSpPr txBox="1">
            <a:spLocks noChangeArrowheads="1"/>
          </p:cNvSpPr>
          <p:nvPr/>
        </p:nvSpPr>
        <p:spPr bwMode="auto">
          <a:xfrm>
            <a:off x="4953000" y="57912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a:t>Tòa nhà C-2</a:t>
            </a:r>
            <a:endParaRPr xmlns:a="http://schemas.openxmlformats.org/drawingml/2006/main" lang="en-US" altLang="en-US" sz="2400"/>
          </a:p>
        </p:txBody>
      </p:sp>
      <p:sp>
        <p:nvSpPr>
          <p:cNvPr id="10259" name="Text Box 59"/>
          <p:cNvSpPr txBox="1">
            <a:spLocks noChangeArrowheads="1"/>
          </p:cNvSpPr>
          <p:nvPr/>
        </p:nvSpPr>
        <p:spPr bwMode="auto">
          <a:xfrm>
            <a:off x="3200400" y="35814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1800" b="1"/>
              <a:t>Cơ sở C Backbone</a:t>
            </a:r>
            <a:endParaRPr xmlns:a="http://schemas.openxmlformats.org/drawingml/2006/main" lang="en-US" altLang="en-US" sz="2400" b="1"/>
          </a:p>
        </p:txBody>
      </p:sp>
      <p:sp>
        <p:nvSpPr>
          <p:cNvPr id="10260" name="Text Box 60"/>
          <p:cNvSpPr txBox="1">
            <a:spLocks noChangeArrowheads="1"/>
          </p:cNvSpPr>
          <p:nvPr/>
        </p:nvSpPr>
        <p:spPr bwMode="auto">
          <a:xfrm>
            <a:off x="6858000" y="1600200"/>
            <a:ext cx="168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400" b="1"/>
              <a:t>Lớp lõi</a:t>
            </a:r>
            <a:endParaRPr xmlns:a="http://schemas.openxmlformats.org/drawingml/2006/main" lang="en-US" altLang="en-US" sz="2400"/>
          </a:p>
        </p:txBody>
      </p:sp>
      <p:sp>
        <p:nvSpPr>
          <p:cNvPr id="10261" name="Text Box 61"/>
          <p:cNvSpPr txBox="1">
            <a:spLocks noChangeArrowheads="1"/>
          </p:cNvSpPr>
          <p:nvPr/>
        </p:nvSpPr>
        <p:spPr bwMode="auto">
          <a:xfrm>
            <a:off x="6781800" y="335280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ctr">
              <a:spcBef>
                <a:spcPct val="0"/>
              </a:spcBef>
              <a:buFontTx/>
              <a:buNone/>
            </a:pPr>
            <a:r xmlns:a="http://schemas.openxmlformats.org/drawingml/2006/main">
              <a:rPr lang="vi" altLang="en-US" sz="2400" b="1"/>
              <a:t>Lớp phân phối</a:t>
            </a:r>
            <a:endParaRPr xmlns:a="http://schemas.openxmlformats.org/drawingml/2006/main" lang="en-US" altLang="en-US" sz="2400"/>
          </a:p>
        </p:txBody>
      </p:sp>
      <p:sp>
        <p:nvSpPr>
          <p:cNvPr id="10262" name="Text Box 62"/>
          <p:cNvSpPr txBox="1">
            <a:spLocks noChangeArrowheads="1"/>
          </p:cNvSpPr>
          <p:nvPr/>
        </p:nvSpPr>
        <p:spPr bwMode="auto">
          <a:xfrm>
            <a:off x="3352800" y="4495800"/>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spcBef>
                <a:spcPct val="0"/>
              </a:spcBef>
              <a:buFontTx/>
              <a:buNone/>
            </a:pPr>
            <a:r xmlns:a="http://schemas.openxmlformats.org/drawingml/2006/main">
              <a:rPr lang="vi" altLang="en-US" sz="2400" b="1"/>
              <a:t>Lớp truy cập</a:t>
            </a:r>
            <a:endParaRPr xmlns:a="http://schemas.openxmlformats.org/drawingml/2006/main"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5"/>
          <p:cNvSpPr txBox="1">
            <a:spLocks noChangeArrowheads="1"/>
          </p:cNvSpPr>
          <p:nvPr/>
        </p:nvSpPr>
        <p:spPr bwMode="auto">
          <a:xfrm>
            <a:off x="1144588" y="1655763"/>
            <a:ext cx="70088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Trang web đối tác</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Đại diện cho khách hàng, đối tác thông qua Extranet, hay Internet</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5"/>
          <p:cNvSpPr txBox="1">
            <a:spLocks noChangeArrowheads="1"/>
          </p:cNvSpPr>
          <p:nvPr/>
        </p:nvSpPr>
        <p:spPr bwMode="auto">
          <a:xfrm>
            <a:off x="1144588" y="1655763"/>
            <a:ext cx="7008812"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Thương mại điện tử</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Bao gồm các ứng dụng máy chủ lưu trữ, dịch vụ, dữ liệu sử dụng cho công việc kinh doanh (mua, bán) các sản phẩm</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5"/>
          <p:cNvSpPr txBox="1">
            <a:spLocks noChangeArrowheads="1"/>
          </p:cNvSpPr>
          <p:nvPr/>
        </p:nvSpPr>
        <p:spPr bwMode="auto">
          <a:xfrm>
            <a:off x="1144588" y="1655763"/>
            <a:ext cx="700881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gn="just">
              <a:buFont typeface="Wingdings" panose="05000000000000000000" pitchFamily="2" charset="2"/>
              <a:buChar char="q"/>
            </a:pPr>
            <a:r xmlns:a="http://schemas.openxmlformats.org/drawingml/2006/main">
              <a:rPr lang="vi" altLang="en-US" sz="3000">
                <a:cs typeface="Times New Roman" panose="02020603050405020304" pitchFamily="18" charset="0"/>
              </a:rPr>
              <a:t>Thương mại điện tử</a:t>
            </a:r>
          </a:p>
          <a:p>
            <a:pPr algn="just">
              <a:buFont typeface="Wingdings" panose="05000000000000000000" pitchFamily="2" charset="2"/>
              <a:buChar char="q"/>
            </a:pPr>
            <a:endParaRPr lang="en-US" altLang="en-US" sz="3000">
              <a:cs typeface="Times New Roman" panose="02020603050405020304" pitchFamily="18" charset="0"/>
            </a:endParaRP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Máy chủ web và ứng dụng</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Máy chủ cơ sở dữ liệu Chứa ứng dụng và thông tin giao dịch.</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Tường lửa và bộ định tuyến tường lửa: Quản lý kiểm tra truy cập từ bên ngoài</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Hệ thống ngăn chặn xâm nhập mạng (IPS)</a:t>
            </a:r>
          </a:p>
          <a:p>
            <a:pPr xmlns:a="http://schemas.openxmlformats.org/drawingml/2006/main" lvl="1" algn="just">
              <a:buFont typeface="Wingdings" panose="05000000000000000000" pitchFamily="2" charset="2"/>
              <a:buChar char="§"/>
            </a:pPr>
            <a:r xmlns:a="http://schemas.openxmlformats.org/drawingml/2006/main">
              <a:rPr lang="vi" altLang="en-US">
                <a:cs typeface="Times New Roman" panose="02020603050405020304" pitchFamily="18" charset="0"/>
              </a:rPr>
              <a:t>Công tắc đa lớp với mô-đun IPS</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862262"/>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Nhân viên làm việc từ xa</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xmlns:a="http://schemas.openxmlformats.org/drawingml/2006/main" marL="800100" lvl="1" indent="-342900" algn="just">
              <a:buFont typeface="Wingdings" panose="05000000000000000000" pitchFamily="2" charset="2"/>
              <a:buChar char="§"/>
              <a:defRPr/>
            </a:pPr>
            <a:r xmlns:a="http://schemas.openxmlformats.org/drawingml/2006/main">
              <a:rPr lang="vi">
                <a:cs typeface="Times New Roman" panose="02020603050405020304" pitchFamily="18" charset="0"/>
              </a:rPr>
              <a:t>Work for from xa (at house, go work) của nhân viên</a:t>
            </a:r>
          </a:p>
          <a:p>
            <a:pPr lvl="1" algn="just">
              <a:defRPr/>
            </a:pPr>
            <a:endParaRPr lang="en-US">
              <a:cs typeface="Times New Roman" panose="02020603050405020304" pitchFamily="18" charset="0"/>
            </a:endParaRPr>
          </a:p>
          <a:p>
            <a:pPr xmlns:a="http://schemas.openxmlformats.org/drawingml/2006/main" lvl="1" algn="just">
              <a:defRPr/>
            </a:pPr>
            <a:r xmlns:a="http://schemas.openxmlformats.org/drawingml/2006/main">
              <a:rPr lang="vi">
                <a:cs typeface="Times New Roman" panose="02020603050405020304" pitchFamily="18" charset="0"/>
              </a:rPr>
              <a:t>Ví dụ: VPN truy cập từ xa, Điều khiển từ xa trên máy tính để bàn, Không dây bảo mật, Điện thoại IP, Video IP.</a:t>
            </a:r>
          </a:p>
        </p:txBody>
      </p:sp>
      <p:sp>
        <p:nvSpPr>
          <p:cNvPr id="7"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492375"/>
          </a:xfrm>
          <a:prstGeom prst="rect">
            <a:avLst/>
          </a:prstGeom>
          <a:noFill/>
        </p:spPr>
        <p:txBody>
          <a:bodyPr>
            <a:spAutoFit/>
          </a:bodyPr>
          <a:lstStyle/>
          <a:p>
            <a:pPr xmlns:a="http://schemas.openxmlformats.org/drawingml/2006/main" marL="514350" indent="-514350" algn="just">
              <a:buFont typeface="Wingdings" panose="05000000000000000000" pitchFamily="2" charset="2"/>
              <a:buChar char="q"/>
              <a:defRPr/>
            </a:pPr>
            <a:r xmlns:a="http://schemas.openxmlformats.org/drawingml/2006/main">
              <a:rPr lang="vi" sz="3000">
                <a:cs typeface="Times New Roman" panose="02020603050405020304" pitchFamily="18" charset="0"/>
              </a:rPr>
              <a:t>Cisco SensorBase</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xmlns:a="http://schemas.openxmlformats.org/drawingml/2006/main" marL="800100" lvl="1" indent="-342900" algn="just">
              <a:buFont typeface="Wingdings" panose="05000000000000000000" pitchFamily="2" charset="2"/>
              <a:buChar char="§"/>
              <a:defRPr/>
            </a:pPr>
            <a:r xmlns:a="http://schemas.openxmlformats.org/drawingml/2006/main">
              <a:rPr lang="vi">
                <a:cs typeface="Times New Roman" panose="02020603050405020304" pitchFamily="18" charset="0"/>
              </a:rPr>
              <a:t>Đóng vai trò cập nhật đe dọa, đọc mã vi rút, các công thức, công thức…</a:t>
            </a:r>
          </a:p>
          <a:p>
            <a:pPr lvl="1" algn="just">
              <a:defRPr/>
            </a:pPr>
            <a:endParaRPr lang="en-US">
              <a:cs typeface="Times New Roman" panose="02020603050405020304" pitchFamily="18" charset="0"/>
            </a:endParaRPr>
          </a:p>
          <a:p>
            <a:pPr xmlns:a="http://schemas.openxmlformats.org/drawingml/2006/main" lvl="1" algn="just">
              <a:defRPr/>
            </a:pPr>
            <a:r xmlns:a="http://schemas.openxmlformats.org/drawingml/2006/main">
              <a:rPr lang="vi">
                <a:cs typeface="Times New Roman" panose="02020603050405020304" pitchFamily="18" charset="0"/>
              </a:rPr>
              <a:t>Ví dụ: phần mềm độc hại, tấn công nối tiếp, email, bảo mật web.</a:t>
            </a:r>
          </a:p>
        </p:txBody>
      </p:sp>
      <p:sp>
        <p:nvSpPr>
          <p:cNvPr id="7"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685800" y="1447800"/>
            <a:ext cx="7008813" cy="2678113"/>
          </a:xfrm>
          <a:prstGeom prst="rect">
            <a:avLst/>
          </a:prstGeom>
          <a:noFill/>
        </p:spPr>
        <p:txBody>
          <a:bodyPr>
            <a:spAutoFit/>
          </a:bodyPr>
          <a:lstStyle/>
          <a:p>
            <a:pPr xmlns:a="http://schemas.openxmlformats.org/drawingml/2006/main" marL="800100" lvl="1" indent="-342900" algn="just">
              <a:buFont typeface="Wingdings" panose="05000000000000000000" pitchFamily="2" charset="2"/>
              <a:buChar char="q"/>
              <a:defRPr/>
            </a:pPr>
            <a:r xmlns:a="http://schemas.openxmlformats.org/drawingml/2006/main">
              <a:rPr lang="vi">
                <a:cs typeface="Times New Roman" panose="02020603050405020304" pitchFamily="18" charset="0"/>
              </a:rPr>
              <a:t>Campus - </a:t>
            </a:r>
            <a:r xmlns:a="http://schemas.openxmlformats.org/drawingml/2006/main">
              <a:rPr lang="vi" b="1">
                <a:cs typeface="Times New Roman" panose="02020603050405020304" pitchFamily="18" charset="0"/>
              </a:rPr>
              <a:t>Server Farm </a:t>
            </a:r>
            <a:r xmlns:a="http://schemas.openxmlformats.org/drawingml/2006/main">
              <a:rPr lang="vi">
                <a:cs typeface="Times New Roman" panose="02020603050405020304" pitchFamily="18" charset="0"/>
              </a:rPr>
              <a:t>:</a:t>
            </a:r>
          </a:p>
          <a:p>
            <a:pPr lvl="1" algn="just">
              <a:defRPr/>
            </a:pPr>
            <a:endParaRPr lang="en-US">
              <a:cs typeface="Times New Roman" panose="02020603050405020304" pitchFamily="18" charset="0"/>
            </a:endParaRPr>
          </a:p>
          <a:p>
            <a:pPr xmlns:a="http://schemas.openxmlformats.org/drawingml/2006/main" marL="971550" lvl="1" indent="-514350" algn="just">
              <a:buFont typeface="Courier New" panose="02070309020205020404" pitchFamily="49" charset="0"/>
              <a:buChar char="o"/>
              <a:defRPr/>
            </a:pPr>
            <a:r xmlns:a="http://schemas.openxmlformats.org/drawingml/2006/main">
              <a:rPr lang="vi">
                <a:cs typeface="Times New Roman" panose="02020603050405020304" pitchFamily="18" charset="0"/>
              </a:rPr>
              <a:t>Chứa các server service cho hệ thống doanh nghiệp</a:t>
            </a:r>
          </a:p>
          <a:p>
            <a:pPr xmlns:a="http://schemas.openxmlformats.org/drawingml/2006/main" marL="971550" lvl="1" indent="-514350" algn="just">
              <a:buFont typeface="Courier New" panose="02070309020205020404" pitchFamily="49" charset="0"/>
              <a:buChar char="o"/>
              <a:defRPr/>
            </a:pPr>
            <a:r xmlns:a="http://schemas.openxmlformats.org/drawingml/2006/main">
              <a:rPr lang="vi">
                <a:cs typeface="Times New Roman" panose="02020603050405020304" pitchFamily="18" charset="0"/>
              </a:rPr>
              <a:t>Bảo mật toàn dữ liệu, sao lưu, an toàn bảo mật, hoạt động 24/24…</a:t>
            </a: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550863" y="1143000"/>
            <a:ext cx="7008812" cy="1200150"/>
          </a:xfrm>
          <a:prstGeom prst="rect">
            <a:avLst/>
          </a:prstGeom>
          <a:noFill/>
        </p:spPr>
        <p:txBody>
          <a:bodyPr>
            <a:spAutoFit/>
          </a:bodyPr>
          <a:lstStyle/>
          <a:p>
            <a:pPr xmlns:a="http://schemas.openxmlformats.org/drawingml/2006/main" marL="800100" lvl="1" indent="-342900" algn="just">
              <a:buFont typeface="Wingdings" panose="05000000000000000000" pitchFamily="2" charset="2"/>
              <a:buChar char="q"/>
              <a:defRPr/>
            </a:pPr>
            <a:r xmlns:a="http://schemas.openxmlformats.org/drawingml/2006/main">
              <a:rPr lang="vi">
                <a:cs typeface="Times New Roman" panose="02020603050405020304" pitchFamily="18" charset="0"/>
              </a:rPr>
              <a:t>Campus - </a:t>
            </a:r>
            <a:r xmlns:a="http://schemas.openxmlformats.org/drawingml/2006/main">
              <a:rPr lang="vi" b="1">
                <a:cs typeface="Times New Roman" panose="02020603050405020304" pitchFamily="18" charset="0"/>
              </a:rPr>
              <a:t>Server Farm </a:t>
            </a:r>
            <a:r xmlns:a="http://schemas.openxmlformats.org/drawingml/2006/main">
              <a:rPr lang="vi">
                <a:cs typeface="Times New Roman" panose="02020603050405020304" pitchFamily="18" charset="0"/>
              </a:rPr>
              <a:t>:</a:t>
            </a:r>
          </a:p>
          <a:p>
            <a:pPr lvl="1" algn="just">
              <a:defRPr/>
            </a:pPr>
            <a:endParaRPr lang="en-US">
              <a:cs typeface="Times New Roman" panose="02020603050405020304" pitchFamily="18" charset="0"/>
            </a:endParaRP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43075"/>
            <a:ext cx="597376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550863" y="1143000"/>
            <a:ext cx="7008812" cy="1200150"/>
          </a:xfrm>
          <a:prstGeom prst="rect">
            <a:avLst/>
          </a:prstGeom>
          <a:noFill/>
        </p:spPr>
        <p:txBody>
          <a:bodyPr>
            <a:spAutoFit/>
          </a:bodyPr>
          <a:lstStyle/>
          <a:p>
            <a:pPr xmlns:a="http://schemas.openxmlformats.org/drawingml/2006/main" marL="800100" lvl="1" indent="-342900" algn="just">
              <a:buFont typeface="Wingdings" panose="05000000000000000000" pitchFamily="2" charset="2"/>
              <a:buChar char="q"/>
              <a:defRPr/>
            </a:pPr>
            <a:r xmlns:a="http://schemas.openxmlformats.org/drawingml/2006/main">
              <a:rPr lang="vi">
                <a:cs typeface="Times New Roman" panose="02020603050405020304" pitchFamily="18" charset="0"/>
              </a:rPr>
              <a:t>Campus - </a:t>
            </a:r>
            <a:r xmlns:a="http://schemas.openxmlformats.org/drawingml/2006/main">
              <a:rPr lang="vi" b="1">
                <a:cs typeface="Times New Roman" panose="02020603050405020304" pitchFamily="18" charset="0"/>
              </a:rPr>
              <a:t>Server Farm </a:t>
            </a:r>
            <a:r xmlns:a="http://schemas.openxmlformats.org/drawingml/2006/main">
              <a:rPr lang="vi">
                <a:cs typeface="Times New Roman" panose="02020603050405020304" pitchFamily="18" charset="0"/>
              </a:rPr>
              <a:t>:</a:t>
            </a:r>
          </a:p>
          <a:p>
            <a:pPr lvl="1" algn="just">
              <a:defRPr/>
            </a:pPr>
            <a:endParaRPr lang="en-US">
              <a:cs typeface="Times New Roman" panose="02020603050405020304" pitchFamily="18" charset="0"/>
            </a:endParaRP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Mô-đun mạng</a:t>
            </a:r>
          </a:p>
        </p:txBody>
      </p:sp>
      <p:pic>
        <p:nvPicPr>
          <p:cNvPr id="614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43075"/>
            <a:ext cx="642937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xmlns:a="http://schemas.openxmlformats.org/drawingml/2006/main">
              <a:rPr lang="vi" altLang="en-US" smtClean="0"/>
              <a:t>WLAN và VLAN</a:t>
            </a:r>
          </a:p>
        </p:txBody>
      </p:sp>
      <p:sp>
        <p:nvSpPr>
          <p:cNvPr id="62467" name="Rectangle 3"/>
          <p:cNvSpPr>
            <a:spLocks noGrp="1" noChangeArrowheads="1"/>
          </p:cNvSpPr>
          <p:nvPr>
            <p:ph type="body" idx="1"/>
          </p:nvPr>
        </p:nvSpPr>
        <p:spPr>
          <a:xfrm>
            <a:off x="762000" y="1447800"/>
            <a:ext cx="7696200" cy="4114800"/>
          </a:xfrm>
        </p:spPr>
        <p:txBody>
          <a:bodyPr/>
          <a:lstStyle/>
          <a:p>
            <a:r xmlns:a="http://schemas.openxmlformats.org/drawingml/2006/main">
              <a:rPr lang="vi" altLang="en-US" sz="2800" smtClean="0"/>
              <a:t>Mạng LAN không dây (WLAN) thường được triển khai dưới dạng VLAN</a:t>
            </a:r>
          </a:p>
          <a:p>
            <a:r xmlns:a="http://schemas.openxmlformats.org/drawingml/2006/main">
              <a:rPr lang="vi" altLang="en-US" sz="2800" smtClean="0"/>
              <a:t>Tạo điều kiện chuyển vùng</a:t>
            </a:r>
          </a:p>
          <a:p>
            <a:r xmlns:a="http://schemas.openxmlformats.org/drawingml/2006/main">
              <a:rPr lang="vi" altLang="en-US" sz="2800" smtClean="0"/>
              <a:t>Người dùng vẫn ở trong cùng một mạng con VLAN và IP khi họ chuyển vùng, vì vậy không cần thay đổi thông tin địa chỉ</a:t>
            </a:r>
          </a:p>
          <a:p>
            <a:r xmlns:a="http://schemas.openxmlformats.org/drawingml/2006/main">
              <a:rPr lang="vi" altLang="en-US" sz="2800" smtClean="0"/>
              <a:t>Đồng thời giúp dễ dàng thiết lập bộ lọc (danh sách kiểm soát truy cập) để bảo vệ mạng có dây khỏi người dùng không dây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xmlns:a="http://schemas.openxmlformats.org/drawingml/2006/main">
              <a:rPr lang="vi" altLang="en-US" smtClean="0"/>
              <a:t>Tóm lược</a:t>
            </a:r>
          </a:p>
        </p:txBody>
      </p:sp>
      <p:sp>
        <p:nvSpPr>
          <p:cNvPr id="64515" name="Rectangle 3"/>
          <p:cNvSpPr>
            <a:spLocks noGrp="1" noChangeArrowheads="1"/>
          </p:cNvSpPr>
          <p:nvPr>
            <p:ph type="body" idx="1"/>
          </p:nvPr>
        </p:nvSpPr>
        <p:spPr>
          <a:xfrm>
            <a:off x="685800" y="1752600"/>
            <a:ext cx="8153400" cy="4191000"/>
          </a:xfrm>
        </p:spPr>
        <p:txBody>
          <a:bodyPr/>
          <a:lstStyle/>
          <a:p>
            <a:r xmlns:a="http://schemas.openxmlformats.org/drawingml/2006/main">
              <a:rPr lang="vi" altLang="en-US" smtClean="0"/>
              <a:t>Sử dụng cách tiếp cận có hệ thống, từ trên xuống</a:t>
            </a:r>
          </a:p>
          <a:p>
            <a:r xmlns:a="http://schemas.openxmlformats.org/drawingml/2006/main">
              <a:rPr lang="vi" altLang="en-US" smtClean="0"/>
              <a:t>Lập kế hoạch thiết kế logic trước khi thiết kế vật lý</a:t>
            </a:r>
          </a:p>
          <a:p>
            <a:r xmlns:a="http://schemas.openxmlformats.org/drawingml/2006/main">
              <a:rPr lang="vi" altLang="en-US" smtClean="0"/>
              <a:t>Thiết kế cấu trúc liên kết phải có cấu trúc phân cấp, dự phòng, mô-đun và bảo mật</a:t>
            </a:r>
          </a:p>
          <a:p>
            <a:pPr>
              <a:buFontTx/>
              <a:buNone/>
            </a:pPr>
            <a:endParaRPr lang="en-US"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450" y="254000"/>
            <a:ext cx="7772400" cy="685800"/>
          </a:xfrm>
          <a:noFill/>
        </p:spPr>
        <p:txBody>
          <a:bodyPr/>
          <a:lstStyle/>
          <a:p>
            <a:r xmlns:a="http://schemas.openxmlformats.org/drawingml/2006/main">
              <a:rPr lang="vi" altLang="en-US" sz="3200" smtClean="0"/>
              <a:t>Thiết kế mạng phân cấp</a:t>
            </a:r>
          </a:p>
        </p:txBody>
      </p:sp>
      <p:pic>
        <p:nvPicPr>
          <p:cNvPr id="12291" name="Picture 6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5335588"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xmlns:a="http://schemas.openxmlformats.org/drawingml/2006/main">
              <a:rPr lang="vi" altLang="en-US" smtClean="0"/>
              <a:t>Câu hỏi đánh giá</a:t>
            </a:r>
          </a:p>
        </p:txBody>
      </p:sp>
      <p:sp>
        <p:nvSpPr>
          <p:cNvPr id="66563" name="Rectangle 3"/>
          <p:cNvSpPr>
            <a:spLocks noGrp="1" noChangeArrowheads="1"/>
          </p:cNvSpPr>
          <p:nvPr>
            <p:ph type="body" idx="1"/>
          </p:nvPr>
        </p:nvSpPr>
        <p:spPr>
          <a:xfrm>
            <a:off x="685800" y="1752600"/>
            <a:ext cx="8153400" cy="4191000"/>
          </a:xfrm>
        </p:spPr>
        <p:txBody>
          <a:bodyPr/>
          <a:lstStyle/>
          <a:p>
            <a:r xmlns:a="http://schemas.openxmlformats.org/drawingml/2006/main">
              <a:rPr lang="vi" altLang="en-US" sz="2800" smtClean="0"/>
              <a:t>Tại sao phân cấp và môđun lại quan trọng đối với các thiết kế mạng?</a:t>
            </a:r>
          </a:p>
          <a:p>
            <a:r xmlns:a="http://schemas.openxmlformats.org/drawingml/2006/main">
              <a:rPr lang="vi" altLang="en-US" sz="2800" smtClean="0"/>
              <a:t>Ba lớp của thiết kế mạng phân cấp của Cisco là gì?</a:t>
            </a:r>
          </a:p>
          <a:p>
            <a:r xmlns:a="http://schemas.openxmlformats.org/drawingml/2006/main">
              <a:rPr lang="vi" altLang="en-US" sz="2800" smtClean="0"/>
              <a:t>Các thành phần chính của mô hình mạng tổng hợp doanh nghiệp của Cisco là gì?</a:t>
            </a:r>
          </a:p>
          <a:p>
            <a:r xmlns:a="http://schemas.openxmlformats.org/drawingml/2006/main">
              <a:rPr lang="vi" altLang="en-US" sz="2800" smtClean="0"/>
              <a:t>Ưu điểm và nhược điểm của các tùy chọn đa kênh kết nối Internet là gì?</a:t>
            </a:r>
          </a:p>
          <a:p>
            <a:endParaRPr lang="en-US" altLang="en-US" sz="2800" smtClean="0"/>
          </a:p>
          <a:p>
            <a:endParaRPr lang="en-US"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2700"/>
            <a:ext cx="7772400" cy="1143000"/>
          </a:xfrm>
        </p:spPr>
        <p:txBody>
          <a:bodyPr/>
          <a:lstStyle/>
          <a:p>
            <a:r xmlns:a="http://schemas.openxmlformats.org/drawingml/2006/main">
              <a:rPr lang="vi" altLang="en-US" sz="3600" smtClean="0"/>
              <a:t>Mô hình thiết kế phân cấp</a:t>
            </a:r>
          </a:p>
        </p:txBody>
      </p:sp>
      <p:sp>
        <p:nvSpPr>
          <p:cNvPr id="7" name="TextBox 6">
            <a:extLst>
              <a:ext uri="{FF2B5EF4-FFF2-40B4-BE49-F238E27FC236}">
                <a16:creationId xmlns:a16="http://schemas.microsoft.com/office/drawing/2014/main" id="{48915076-8831-4BBB-A503-9075A5D779AD}"/>
              </a:ext>
            </a:extLst>
          </p:cNvPr>
          <p:cNvSpPr txBox="1"/>
          <p:nvPr/>
        </p:nvSpPr>
        <p:spPr>
          <a:xfrm>
            <a:off x="1376363" y="1752600"/>
            <a:ext cx="6391275" cy="3240088"/>
          </a:xfrm>
          <a:prstGeom prst="rect">
            <a:avLst/>
          </a:prstGeom>
          <a:noFill/>
        </p:spPr>
        <p:txBody>
          <a:bodyPr>
            <a:spAutoFit/>
          </a:bodyPr>
          <a:lstStyle/>
          <a:p>
            <a:pPr xmlns:a="http://schemas.openxmlformats.org/drawingml/2006/main" algn="just">
              <a:spcBef>
                <a:spcPct val="50000"/>
              </a:spcBef>
              <a:defRPr/>
            </a:pPr>
            <a:r xmlns:a="http://schemas.openxmlformats.org/drawingml/2006/main">
              <a:rPr lang="vi" altLang="en-US" sz="3200" b="1">
                <a:cs typeface="Times New Roman" panose="02020603050405020304" pitchFamily="18" charset="0"/>
              </a:rPr>
              <a:t>Những lợi ích:</a:t>
            </a:r>
          </a:p>
          <a:p>
            <a:pPr xmlns:a="http://schemas.openxmlformats.org/drawingml/2006/main" marL="342900" indent="-342900" algn="just">
              <a:spcBef>
                <a:spcPct val="50000"/>
              </a:spcBef>
              <a:buFont typeface="Wingdings" panose="05000000000000000000" pitchFamily="2" charset="2"/>
              <a:buChar char="§"/>
              <a:defRPr/>
            </a:pPr>
            <a:r xmlns:a="http://schemas.openxmlformats.org/drawingml/2006/main">
              <a:rPr lang="vi" altLang="en-US" sz="2300">
                <a:cs typeface="Times New Roman" panose="02020603050405020304" pitchFamily="18" charset="0"/>
              </a:rPr>
              <a:t>Giảm khối lượng công việc trên các thiết bị mạng</a:t>
            </a:r>
            <a:endParaRPr xmlns:a="http://schemas.openxmlformats.org/drawingml/2006/main" lang="en-US" altLang="en-US" sz="2000" i="1">
              <a:cs typeface="Times New Roman" panose="02020603050405020304" pitchFamily="18" charset="0"/>
            </a:endParaRPr>
          </a:p>
          <a:p>
            <a:pPr xmlns:a="http://schemas.openxmlformats.org/drawingml/2006/main" marL="342900" indent="-342900" algn="just">
              <a:spcBef>
                <a:spcPct val="50000"/>
              </a:spcBef>
              <a:buFont typeface="Wingdings" panose="05000000000000000000" pitchFamily="2" charset="2"/>
              <a:buChar char="§"/>
              <a:defRPr/>
            </a:pPr>
            <a:r xmlns:a="http://schemas.openxmlformats.org/drawingml/2006/main">
              <a:rPr lang="vi" altLang="en-US" sz="2300">
                <a:cs typeface="Times New Roman" panose="02020603050405020304" pitchFamily="18" charset="0"/>
              </a:rPr>
              <a:t>Ràng buộc các miền quảng bá</a:t>
            </a:r>
          </a:p>
          <a:p>
            <a:pPr xmlns:a="http://schemas.openxmlformats.org/drawingml/2006/main" marL="342900" indent="-342900" algn="just">
              <a:spcBef>
                <a:spcPct val="50000"/>
              </a:spcBef>
              <a:buFont typeface="Wingdings" panose="05000000000000000000" pitchFamily="2" charset="2"/>
              <a:buChar char="§"/>
              <a:defRPr/>
            </a:pPr>
            <a:r xmlns:a="http://schemas.openxmlformats.org/drawingml/2006/main">
              <a:rPr lang="vi" altLang="en-US" sz="2300">
                <a:cs typeface="Times New Roman" panose="02020603050405020304" pitchFamily="18" charset="0"/>
              </a:rPr>
              <a:t>Tăng cường sự đơn giản và hiểu biết</a:t>
            </a:r>
          </a:p>
          <a:p>
            <a:pPr xmlns:a="http://schemas.openxmlformats.org/drawingml/2006/main" marL="342900" indent="-342900" algn="just">
              <a:spcBef>
                <a:spcPct val="50000"/>
              </a:spcBef>
              <a:buFont typeface="Wingdings" panose="05000000000000000000" pitchFamily="2" charset="2"/>
              <a:buChar char="§"/>
              <a:defRPr/>
            </a:pPr>
            <a:r xmlns:a="http://schemas.openxmlformats.org/drawingml/2006/main">
              <a:rPr lang="vi" altLang="en-US" sz="2300">
                <a:cs typeface="Times New Roman" panose="02020603050405020304" pitchFamily="18" charset="0"/>
              </a:rPr>
              <a:t>Tạo điều kiện thay đổi</a:t>
            </a:r>
          </a:p>
          <a:p>
            <a:pPr xmlns:a="http://schemas.openxmlformats.org/drawingml/2006/main" marL="342900" indent="-342900" algn="just">
              <a:spcBef>
                <a:spcPct val="50000"/>
              </a:spcBef>
              <a:buFont typeface="Wingdings" panose="05000000000000000000" pitchFamily="2" charset="2"/>
              <a:buChar char="§"/>
              <a:defRPr/>
            </a:pPr>
            <a:r xmlns:a="http://schemas.openxmlformats.org/drawingml/2006/main">
              <a:rPr lang="vi" altLang="en-US" sz="2300">
                <a:cs typeface="Times New Roman" panose="02020603050405020304" pitchFamily="18" charset="0"/>
              </a:rPr>
              <a:t>Tạo điều kiện mở rộng quy mô thành kích thước lớn hơn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 y="0"/>
            <a:ext cx="7772400" cy="1143000"/>
          </a:xfrm>
        </p:spPr>
        <p:txBody>
          <a:bodyPr/>
          <a:lstStyle/>
          <a:p>
            <a:r xmlns:a="http://schemas.openxmlformats.org/drawingml/2006/main">
              <a:rPr lang="vi" altLang="en-US" sz="3200" smtClean="0"/>
              <a:t>Mô hình thiết kế phân cấp</a:t>
            </a:r>
          </a:p>
        </p:txBody>
      </p:sp>
      <p:sp>
        <p:nvSpPr>
          <p:cNvPr id="16387" name="Text Box 3"/>
          <p:cNvSpPr>
            <a:spLocks noChangeArrowheads="1"/>
          </p:cNvSpPr>
          <p:nvPr>
            <p:ph type="body" idx="1"/>
          </p:nvPr>
        </p:nvSpPr>
        <p:spPr>
          <a:xfrm>
            <a:off x="1066800" y="1600200"/>
            <a:ext cx="7467600" cy="4114800"/>
          </a:xfrm>
          <a:noFill/>
        </p:spPr>
        <p:txBody>
          <a:bodyPr/>
          <a:lstStyle/>
          <a:p>
            <a:pPr xmlns:a="http://schemas.openxmlformats.org/drawingml/2006/main">
              <a:spcBef>
                <a:spcPct val="50000"/>
              </a:spcBef>
              <a:buFont typeface="Courier New" panose="02070309020205020404" pitchFamily="49" charset="0"/>
              <a:buChar char="o"/>
            </a:pPr>
            <a:r xmlns:a="http://schemas.openxmlformats.org/drawingml/2006/main">
              <a:rPr lang="vi" altLang="en-US" sz="2800" b="1" smtClean="0">
                <a:cs typeface="Times New Roman" panose="02020603050405020304" pitchFamily="18" charset="0"/>
              </a:rPr>
              <a:t>Lớp cốt lõi </a:t>
            </a:r>
            <a:r xmlns:a="http://schemas.openxmlformats.org/drawingml/2006/main">
              <a:rPr lang="vi" altLang="en-US" sz="2800" smtClean="0">
                <a:cs typeface="Times New Roman" panose="02020603050405020304" pitchFamily="18" charset="0"/>
              </a:rPr>
              <a:t>của bộ định tuyến và thiết bị chuyển mạch cao cấp được tối ưu hóa cho tính khả dụng và tốc độ</a:t>
            </a:r>
          </a:p>
          <a:p>
            <a:pPr xmlns:a="http://schemas.openxmlformats.org/drawingml/2006/main">
              <a:spcBef>
                <a:spcPct val="50000"/>
              </a:spcBef>
              <a:buFont typeface="Courier New" panose="02070309020205020404" pitchFamily="49" charset="0"/>
              <a:buChar char="o"/>
            </a:pPr>
            <a:r xmlns:a="http://schemas.openxmlformats.org/drawingml/2006/main">
              <a:rPr lang="vi" altLang="en-US" sz="2800" b="1" smtClean="0">
                <a:cs typeface="Times New Roman" panose="02020603050405020304" pitchFamily="18" charset="0"/>
              </a:rPr>
              <a:t>Một lớp phân phối </a:t>
            </a:r>
            <a:r xmlns:a="http://schemas.openxmlformats.org/drawingml/2006/main">
              <a:rPr lang="vi" altLang="en-US" sz="2800" smtClean="0">
                <a:cs typeface="Times New Roman" panose="02020603050405020304" pitchFamily="18" charset="0"/>
              </a:rPr>
              <a:t>các bộ định tuyến và bộ chuyển mạch thực hiện các chính sách và phân đoạn lưu lượng truy cập</a:t>
            </a:r>
          </a:p>
          <a:p>
            <a:pPr xmlns:a="http://schemas.openxmlformats.org/drawingml/2006/main">
              <a:spcBef>
                <a:spcPct val="50000"/>
              </a:spcBef>
              <a:buFont typeface="Courier New" panose="02070309020205020404" pitchFamily="49" charset="0"/>
              <a:buChar char="o"/>
            </a:pPr>
            <a:r xmlns:a="http://schemas.openxmlformats.org/drawingml/2006/main">
              <a:rPr lang="vi" altLang="en-US" sz="2800" b="1" smtClean="0">
                <a:cs typeface="Times New Roman" panose="02020603050405020304" pitchFamily="18" charset="0"/>
              </a:rPr>
              <a:t>Lớp truy cập </a:t>
            </a:r>
            <a:r xmlns:a="http://schemas.openxmlformats.org/drawingml/2006/main">
              <a:rPr lang="vi" altLang="en-US" sz="2800" smtClean="0">
                <a:cs typeface="Times New Roman" panose="02020603050405020304" pitchFamily="18" charset="0"/>
              </a:rPr>
              <a:t>kết nối người dùng qua trung tâm, công tắc và các thiết bị khác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8"/>
          <p:cNvSpPr txBox="1">
            <a:spLocks noChangeArrowheads="1"/>
          </p:cNvSpPr>
          <p:nvPr/>
        </p:nvSpPr>
        <p:spPr bwMode="auto">
          <a:xfrm>
            <a:off x="533400" y="1981200"/>
            <a:ext cx="739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Điểm tập trung mà tại đó khách hàng truy cập vào mạng</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Chuyển đổi lớp 2 trong lớp truy cập: Xác định một miền phát sóng duy nhất</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Chuyển đổi đa lớp trong lớp truy cập khuôn viên: Đáp ứng tối ưu nhu cầu của một người dùng cụ thể thông qua định tuyến, lọc, xác thực, bảo mật hoặc chất lượng dịch vụ</a:t>
            </a:r>
          </a:p>
          <a:p>
            <a:pPr xmlns:a="http://schemas.openxmlformats.org/drawingml/2006/main" lvl="1">
              <a:buFont typeface="Wingdings" panose="05000000000000000000" pitchFamily="2" charset="2"/>
              <a:buChar char="§"/>
            </a:pPr>
            <a:r xmlns:a="http://schemas.openxmlformats.org/drawingml/2006/main">
              <a:rPr lang="vi" altLang="en-US">
                <a:solidFill>
                  <a:srgbClr val="000000"/>
                </a:solidFill>
                <a:cs typeface="Times New Roman" panose="02020603050405020304" pitchFamily="18" charset="0"/>
              </a:rPr>
              <a:t>Chuyển đổi đa lớp trong lớp truy cập WAN: Giúp kiểm soát chi phí WAN bằng cách sử dụng định tuyến quay số theo yêu cầu (DDR) và định tuyến tĩnh</a:t>
            </a:r>
            <a:endParaRPr xmlns:a="http://schemas.openxmlformats.org/drawingml/2006/main" lang="en-US" altLang="en-US">
              <a:cs typeface="Times New Roman" panose="02020603050405020304" pitchFamily="18" charset="0"/>
            </a:endParaRPr>
          </a:p>
        </p:txBody>
      </p:sp>
      <p:sp>
        <p:nvSpPr>
          <p:cNvPr id="18435"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 Lớp truy cập</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xmlns:a="http://schemas.openxmlformats.org/drawingml/2006/main">
              <a:lnSpc>
                <a:spcPct val="150000"/>
              </a:lnSpc>
            </a:pPr>
            <a:r xmlns:a="http://schemas.openxmlformats.org/drawingml/2006/main">
              <a:rPr lang="vi" altLang="en-US" b="1">
                <a:cs typeface="Times New Roman" panose="02020603050405020304" pitchFamily="18" charset="0"/>
              </a:rPr>
              <a:t>Mạng phân cấp - Lớp truy cập</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xmlns:a="http://schemas.openxmlformats.org/drawingml/2006/main">
              <a:defRPr/>
            </a:pPr>
            <a:r xmlns:a="http://schemas.openxmlformats.org/drawingml/2006/main">
              <a:rPr lang="vi" altLang="en-US" sz="3200" kern="0" smtClean="0"/>
              <a:t>Mô hình thiết kế phân cấp</a:t>
            </a:r>
          </a:p>
        </p:txBody>
      </p:sp>
      <p:pic>
        <p:nvPicPr>
          <p:cNvPr id="1946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1626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1929</TotalTime>
  <Words>1533</Words>
  <Application>Microsoft Office PowerPoint</Application>
  <PresentationFormat>On-screen Show (4:3)</PresentationFormat>
  <Paragraphs>237</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Times New Roman</vt:lpstr>
      <vt:lpstr>ＭＳ Ｐゴシック</vt:lpstr>
      <vt:lpstr>Arial</vt:lpstr>
      <vt:lpstr>Wingdings</vt:lpstr>
      <vt:lpstr>Courier New</vt:lpstr>
      <vt:lpstr>Blank Presentation</vt:lpstr>
      <vt:lpstr> Top-Down Network Design  Chapter Five  Designing a Network Topology</vt:lpstr>
      <vt:lpstr>Network Topology Design Themes</vt:lpstr>
      <vt:lpstr>Why Use a Hierarchical Model?</vt:lpstr>
      <vt:lpstr>Hierarchical Network Design</vt:lpstr>
      <vt:lpstr>Hierarchical Network Design</vt:lpstr>
      <vt:lpstr>Hierarchical Design Model</vt:lpstr>
      <vt:lpstr>Hierarchical Design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Partial-Mesh Hierarchical Design</vt:lpstr>
      <vt:lpstr>PowerPoint Presentation</vt:lpstr>
      <vt:lpstr>PowerPoint Presentation</vt:lpstr>
      <vt:lpstr>PowerPoint Presentation</vt:lpstr>
      <vt:lpstr>PowerPoint Presentation</vt:lpstr>
      <vt:lpstr>How Do You Know When You Have a Good Design?</vt:lpstr>
      <vt:lpstr>Network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WLANs and VLANs</vt:lpstr>
      <vt:lpstr>Summary</vt:lpstr>
      <vt:lpstr>Review Questions</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123</cp:revision>
  <cp:lastPrinted>2004-07-22T01:14:22Z</cp:lastPrinted>
  <dcterms:created xsi:type="dcterms:W3CDTF">1999-03-05T02:17:39Z</dcterms:created>
  <dcterms:modified xsi:type="dcterms:W3CDTF">2022-04-22T13:16:08Z</dcterms:modified>
</cp:coreProperties>
</file>