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8"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4" r:id="rId24"/>
    <p:sldId id="353" r:id="rId25"/>
    <p:sldId id="332" r:id="rId26"/>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660"/>
  </p:normalViewPr>
  <p:slideViewPr>
    <p:cSldViewPr>
      <p:cViewPr varScale="1">
        <p:scale>
          <a:sx n="66" d="100"/>
          <a:sy n="66" d="100"/>
        </p:scale>
        <p:origin x="108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AD17A-F0BD-4183-9173-D2785CEBA10F}" type="datetimeFigureOut">
              <a:rPr lang="en-US" smtClean="0"/>
              <a:t>4/8/2021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FB663-F64D-43D2-93A8-37F96C151144}" type="slidenum">
              <a:rPr lang="en-US" smtClean="0"/>
              <a:t>‹#›</a:t>
            </a:fld>
            <a:endParaRPr lang="en-US"/>
          </a:p>
        </p:txBody>
      </p:sp>
    </p:spTree>
    <p:extLst>
      <p:ext uri="{BB962C8B-B14F-4D97-AF65-F5344CB8AC3E}">
        <p14:creationId xmlns:p14="http://schemas.microsoft.com/office/powerpoint/2010/main" val="211175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FDC0D-3CAB-4C2C-9345-734B75CBDBD5}"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120089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11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08440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790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FDC0D-3CAB-4C2C-9345-734B75CBDBD5}"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9823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FDC0D-3CAB-4C2C-9345-734B75CBDBD5}"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8122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FDC0D-3CAB-4C2C-9345-734B75CBDBD5}" type="datetimeFigureOut">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88982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FDC0D-3CAB-4C2C-9345-734B75CBDBD5}"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86183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FDC0D-3CAB-4C2C-9345-734B75CBDBD5}" type="datetimeFigureOut">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731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60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477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FDC0D-3CAB-4C2C-9345-734B75CBDBD5}" type="datetimeFigureOut">
              <a:rPr lang="en-US" smtClean="0"/>
              <a:t>4/8/2021</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3166-557A-4B50-85E4-EC05C47C98AF}" type="slidenum">
              <a:rPr lang="en-US" smtClean="0"/>
              <a:t>‹#›</a:t>
            </a:fld>
            <a:endParaRPr lang="en-US"/>
          </a:p>
        </p:txBody>
      </p:sp>
    </p:spTree>
    <p:extLst>
      <p:ext uri="{BB962C8B-B14F-4D97-AF65-F5344CB8AC3E}">
        <p14:creationId xmlns:p14="http://schemas.microsoft.com/office/powerpoint/2010/main" val="2763011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377" rtl="0" eaLnBrk="1" latinLnBrk="0" hangingPunct="1">
        <a:spcBef>
          <a:spcPct val="0"/>
        </a:spcBef>
        <a:buNone/>
        <a:defRPr sz="4400" b="0" i="0" u="none"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cisco.com/c/en/us/support/docs/switches/catalyst-6500-series-switches/72836-rapidpvst-mig-config.html"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115"/>
            <a:ext cx="7772400" cy="841375"/>
          </a:xfrm>
        </p:spPr>
        <p:txBody>
          <a:bodyPr>
            <a:normAutofit/>
          </a:bodyPr>
          <a:lstStyle/>
          <a:p>
            <a:r>
              <a:rPr lang="en-US" sz="3200" b="1">
                <a:solidFill>
                  <a:srgbClr val="FFFF00"/>
                </a:solidFill>
                <a:latin typeface="Times New Roman" pitchFamily="18" charset="0"/>
                <a:cs typeface="Times New Roman" pitchFamily="18" charset="0"/>
              </a:rPr>
              <a:t>GENERAL NETWORK DESIGN</a:t>
            </a:r>
            <a:endParaRPr lang="en-US" sz="3200" b="1"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62400" y="4419600"/>
            <a:ext cx="3886200" cy="1295400"/>
          </a:xfrm>
        </p:spPr>
        <p:txBody>
          <a:bodyPr>
            <a:noAutofit/>
          </a:bodyPr>
          <a:lstStyle/>
          <a:p>
            <a:pPr algn="l"/>
            <a:r>
              <a:rPr lang="en-US" sz="1600" b="1">
                <a:solidFill>
                  <a:schemeClr val="bg1"/>
                </a:solidFill>
                <a:latin typeface="Times New Roman" panose="02020603050405020304" pitchFamily="18" charset="0"/>
                <a:cs typeface="Times New Roman" panose="02020603050405020304" pitchFamily="18" charset="0"/>
              </a:rPr>
              <a:t>Nguyễn Huỳnh Huy</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a:solidFill>
                  <a:schemeClr val="bg1"/>
                </a:solidFill>
                <a:latin typeface="Times New Roman" panose="02020603050405020304" pitchFamily="18" charset="0"/>
                <a:cs typeface="Times New Roman" panose="02020603050405020304" pitchFamily="18" charset="0"/>
              </a:rPr>
              <a:t>B</a:t>
            </a:r>
            <a:r>
              <a:rPr lang="en-US" sz="1600" b="1">
                <a:solidFill>
                  <a:schemeClr val="bg1"/>
                </a:solidFill>
                <a:latin typeface="Times New Roman" panose="02020603050405020304" pitchFamily="18" charset="0"/>
                <a:cs typeface="Times New Roman" panose="02020603050405020304" pitchFamily="18" charset="0"/>
              </a:rPr>
              <a:t>M</a:t>
            </a:r>
            <a:r>
              <a:rPr lang="vi-VN" sz="1600" b="1">
                <a:solidFill>
                  <a:schemeClr val="bg1"/>
                </a:solidFill>
                <a:latin typeface="Times New Roman" panose="02020603050405020304" pitchFamily="18" charset="0"/>
                <a:cs typeface="Times New Roman" panose="02020603050405020304" pitchFamily="18" charset="0"/>
              </a:rPr>
              <a:t> </a:t>
            </a:r>
            <a:r>
              <a:rPr lang="en-US" sz="1600" b="1">
                <a:solidFill>
                  <a:schemeClr val="bg1"/>
                </a:solidFill>
                <a:latin typeface="Times New Roman" panose="02020603050405020304" pitchFamily="18" charset="0"/>
                <a:cs typeface="Times New Roman" panose="02020603050405020304" pitchFamily="18" charset="0"/>
              </a:rPr>
              <a:t>Mạng Máy Tính và Tryền Thông</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a:solidFill>
                  <a:schemeClr val="bg1"/>
                </a:solidFill>
                <a:latin typeface="Times New Roman" panose="02020603050405020304" pitchFamily="18" charset="0"/>
                <a:cs typeface="Times New Roman" panose="02020603050405020304" pitchFamily="18" charset="0"/>
              </a:rPr>
              <a:t>Khoa </a:t>
            </a:r>
            <a:r>
              <a:rPr lang="en-US" sz="1600" b="1">
                <a:solidFill>
                  <a:schemeClr val="bg1"/>
                </a:solidFill>
                <a:latin typeface="Times New Roman" panose="02020603050405020304" pitchFamily="18" charset="0"/>
                <a:cs typeface="Times New Roman" panose="02020603050405020304" pitchFamily="18" charset="0"/>
              </a:rPr>
              <a:t>Công Nghệ Thông Tin</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dirty="0">
                <a:solidFill>
                  <a:schemeClr val="bg1"/>
                </a:solidFill>
                <a:latin typeface="Times New Roman" panose="02020603050405020304" pitchFamily="18" charset="0"/>
                <a:cs typeface="Times New Roman" panose="02020603050405020304" pitchFamily="18" charset="0"/>
              </a:rPr>
              <a:t>Trường Đại học Nha Trang</a:t>
            </a:r>
          </a:p>
          <a:p>
            <a:pPr algn="l"/>
            <a:r>
              <a:rPr lang="vi-VN" sz="1600" b="1">
                <a:solidFill>
                  <a:schemeClr val="bg1"/>
                </a:solidFill>
                <a:latin typeface="Times New Roman" panose="02020603050405020304" pitchFamily="18" charset="0"/>
                <a:cs typeface="Times New Roman" panose="02020603050405020304" pitchFamily="18" charset="0"/>
              </a:rPr>
              <a:t>Email:</a:t>
            </a:r>
            <a:r>
              <a:rPr lang="en-US" sz="1600" b="1">
                <a:solidFill>
                  <a:schemeClr val="bg1"/>
                </a:solidFill>
                <a:latin typeface="Times New Roman" panose="02020603050405020304" pitchFamily="18" charset="0"/>
                <a:cs typeface="Times New Roman" panose="02020603050405020304" pitchFamily="18" charset="0"/>
              </a:rPr>
              <a:t>huynh</a:t>
            </a:r>
            <a:r>
              <a:rPr lang="vi-VN" sz="1600" b="1">
                <a:solidFill>
                  <a:schemeClr val="bg1"/>
                </a:solidFill>
                <a:latin typeface="Times New Roman" panose="02020603050405020304" pitchFamily="18" charset="0"/>
                <a:cs typeface="Times New Roman" panose="02020603050405020304" pitchFamily="18" charset="0"/>
              </a:rPr>
              <a:t>@ntu.edu.vn</a:t>
            </a:r>
            <a:endParaRPr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2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715370" y="910988"/>
            <a:ext cx="7772400" cy="5943600"/>
          </a:xfrm>
        </p:spPr>
        <p:txBody>
          <a:bodyPr anchor="t">
            <a:noAutofit/>
          </a:bodyPr>
          <a:lstStyle/>
          <a:p>
            <a:pPr algn="l"/>
            <a:r>
              <a:rPr lang="en-US" sz="2400" b="1" i="1">
                <a:latin typeface="Times New Roman" panose="02020603050405020304" pitchFamily="18" charset="0"/>
                <a:cs typeface="Times New Roman" panose="02020603050405020304" pitchFamily="18" charset="0"/>
              </a:rPr>
              <a:t>STP bầu chọn Designated/Alternated Port?</a:t>
            </a:r>
            <a:br>
              <a:rPr lang="en-US" sz="2400" b="1" i="1">
                <a:latin typeface="Times New Roman" panose="02020603050405020304" pitchFamily="18" charset="0"/>
                <a:cs typeface="Times New Roman" panose="02020603050405020304" pitchFamily="18" charset="0"/>
              </a:rPr>
            </a:br>
            <a:br>
              <a:rPr lang="en-US" sz="2400" b="1" i="1">
                <a:latin typeface="Times New Roman" panose="02020603050405020304" pitchFamily="18" charset="0"/>
                <a:cs typeface="Times New Roman" panose="02020603050405020304" pitchFamily="18" charset="0"/>
              </a:rPr>
            </a:br>
            <a:r>
              <a:rPr lang="en-US" sz="2400" i="1">
                <a:solidFill>
                  <a:srgbClr val="000000"/>
                </a:solidFill>
                <a:latin typeface="ArialMT"/>
                <a:cs typeface="Times New Roman" panose="02020603050405020304" pitchFamily="18" charset="0"/>
              </a:rPr>
              <a:t>T</a:t>
            </a:r>
            <a:r>
              <a:rPr lang="en-US" sz="2400" i="1">
                <a:solidFill>
                  <a:srgbClr val="000000"/>
                </a:solidFill>
                <a:effectLst/>
                <a:latin typeface="ArialMT"/>
              </a:rPr>
              <a:t>he </a:t>
            </a:r>
            <a:r>
              <a:rPr lang="en-US" sz="2400" b="1" i="1">
                <a:solidFill>
                  <a:srgbClr val="000000"/>
                </a:solidFill>
                <a:effectLst/>
                <a:latin typeface="ArialMT"/>
              </a:rPr>
              <a:t>designated port </a:t>
            </a:r>
            <a:r>
              <a:rPr lang="en-US" sz="2400" i="1">
                <a:solidFill>
                  <a:srgbClr val="000000"/>
                </a:solidFill>
                <a:effectLst/>
                <a:latin typeface="ArialMT"/>
              </a:rPr>
              <a:t>has the best path to receive traffic leading to the root bridge.</a:t>
            </a:r>
            <a:r>
              <a:rPr lang="en-US" sz="2400" i="1"/>
              <a:t> </a:t>
            </a:r>
            <a:br>
              <a:rPr lang="en-US" sz="1050"/>
            </a:br>
            <a:br>
              <a:rPr lang="en-US" sz="2400" b="0">
                <a:solidFill>
                  <a:srgbClr val="000000"/>
                </a:solidFill>
                <a:effectLst/>
                <a:latin typeface="ArialMT"/>
              </a:rPr>
            </a:br>
            <a:r>
              <a:rPr lang="en-US" sz="2400" b="0">
                <a:solidFill>
                  <a:srgbClr val="000000"/>
                </a:solidFill>
                <a:effectLst/>
                <a:latin typeface="ArialMT"/>
              </a:rPr>
              <a:t>All ports on the root bridge are designated ports.</a:t>
            </a:r>
            <a:br>
              <a:rPr lang="en-US" sz="2400" b="0">
                <a:solidFill>
                  <a:srgbClr val="000000"/>
                </a:solidFill>
                <a:effectLst/>
                <a:latin typeface="ArialMT"/>
              </a:rPr>
            </a:br>
            <a:br>
              <a:rPr lang="en-US" sz="2400" b="0">
                <a:solidFill>
                  <a:srgbClr val="000000"/>
                </a:solidFill>
                <a:effectLst/>
                <a:latin typeface="ArialMT"/>
              </a:rPr>
            </a:br>
            <a:r>
              <a:rPr lang="en-US" sz="2400" b="0">
                <a:solidFill>
                  <a:srgbClr val="000000"/>
                </a:solidFill>
                <a:effectLst/>
                <a:latin typeface="ArialMT"/>
              </a:rPr>
              <a:t>If one end of a segment is a root port, the other end is a designated port.</a:t>
            </a:r>
            <a:br>
              <a:rPr lang="en-US" sz="2400" b="0">
                <a:solidFill>
                  <a:srgbClr val="000000"/>
                </a:solidFill>
                <a:effectLst/>
                <a:latin typeface="ArialMT"/>
              </a:rPr>
            </a:br>
            <a:br>
              <a:rPr lang="en-US" sz="2400" b="0">
                <a:solidFill>
                  <a:srgbClr val="000000"/>
                </a:solidFill>
                <a:effectLst/>
                <a:latin typeface="ArialMT"/>
              </a:rPr>
            </a:br>
            <a:r>
              <a:rPr lang="en-US" sz="2400" b="0">
                <a:solidFill>
                  <a:srgbClr val="000000"/>
                </a:solidFill>
                <a:effectLst/>
                <a:latin typeface="ArialMT"/>
              </a:rPr>
              <a:t>All ports attached to end devices are designated ports.</a:t>
            </a:r>
            <a:r>
              <a:rPr lang="en-US" sz="2400"/>
              <a:t> </a:t>
            </a:r>
            <a:br>
              <a:rPr lang="en-US" sz="2400"/>
            </a:br>
            <a:br>
              <a:rPr lang="en-US" sz="1050"/>
            </a:br>
            <a:br>
              <a:rPr lang="en-US" sz="1050"/>
            </a:br>
            <a:r>
              <a:rPr lang="en-US" sz="2400" i="1">
                <a:solidFill>
                  <a:srgbClr val="000000"/>
                </a:solidFill>
                <a:latin typeface="ArialMT"/>
              </a:rPr>
              <a:t>What is not a root port or a designated port becomes an alternate or blocked port.</a:t>
            </a:r>
            <a:br>
              <a:rPr lang="en-US" sz="2400">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39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715370" y="910988"/>
            <a:ext cx="7772400" cy="5943600"/>
          </a:xfrm>
        </p:spPr>
        <p:txBody>
          <a:bodyPr anchor="t">
            <a:noAutofit/>
          </a:bodyPr>
          <a:lstStyle/>
          <a:p>
            <a:pPr algn="l"/>
            <a:r>
              <a:rPr lang="en-US" sz="2400" b="1" i="1">
                <a:latin typeface="Times New Roman" panose="02020603050405020304" pitchFamily="18" charset="0"/>
                <a:cs typeface="Times New Roman" panose="02020603050405020304" pitchFamily="18" charset="0"/>
              </a:rPr>
              <a:t>STP bầu chọn Designated/Alternated Port?</a:t>
            </a:r>
            <a:br>
              <a:rPr lang="en-US" sz="2400" b="1" i="1">
                <a:latin typeface="Times New Roman" panose="02020603050405020304" pitchFamily="18" charset="0"/>
                <a:cs typeface="Times New Roman" panose="02020603050405020304" pitchFamily="18" charset="0"/>
              </a:rPr>
            </a:br>
            <a:br>
              <a:rPr lang="en-US" sz="2400" b="1" i="1">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7C56C61-A8E9-4297-80DF-C298E59C687D}"/>
              </a:ext>
            </a:extLst>
          </p:cNvPr>
          <p:cNvPicPr>
            <a:picLocks noChangeAspect="1"/>
          </p:cNvPicPr>
          <p:nvPr/>
        </p:nvPicPr>
        <p:blipFill>
          <a:blip r:embed="rId3"/>
          <a:stretch>
            <a:fillRect/>
          </a:stretch>
        </p:blipFill>
        <p:spPr>
          <a:xfrm>
            <a:off x="750627" y="1510893"/>
            <a:ext cx="6858000" cy="5042307"/>
          </a:xfrm>
          <a:prstGeom prst="rect">
            <a:avLst/>
          </a:prstGeom>
        </p:spPr>
      </p:pic>
      <p:sp>
        <p:nvSpPr>
          <p:cNvPr id="5" name="Oval 4">
            <a:extLst>
              <a:ext uri="{FF2B5EF4-FFF2-40B4-BE49-F238E27FC236}">
                <a16:creationId xmlns:a16="http://schemas.microsoft.com/office/drawing/2014/main" id="{C1882C5C-AC92-40F2-BD4E-1313059DDF98}"/>
              </a:ext>
            </a:extLst>
          </p:cNvPr>
          <p:cNvSpPr/>
          <p:nvPr/>
        </p:nvSpPr>
        <p:spPr>
          <a:xfrm>
            <a:off x="2157484" y="3048000"/>
            <a:ext cx="509516"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Cloud 5">
            <a:extLst>
              <a:ext uri="{FF2B5EF4-FFF2-40B4-BE49-F238E27FC236}">
                <a16:creationId xmlns:a16="http://schemas.microsoft.com/office/drawing/2014/main" id="{F36B38B6-BCB2-41E8-80D6-9B9B443235E1}"/>
              </a:ext>
            </a:extLst>
          </p:cNvPr>
          <p:cNvSpPr/>
          <p:nvPr/>
        </p:nvSpPr>
        <p:spPr>
          <a:xfrm>
            <a:off x="304800" y="2895600"/>
            <a:ext cx="1852684" cy="114300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Name of this Port?</a:t>
            </a:r>
            <a:endParaRPr lang="vi-VN"/>
          </a:p>
        </p:txBody>
      </p:sp>
    </p:spTree>
    <p:extLst>
      <p:ext uri="{BB962C8B-B14F-4D97-AF65-F5344CB8AC3E}">
        <p14:creationId xmlns:p14="http://schemas.microsoft.com/office/powerpoint/2010/main" val="3089016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algn="l"/>
            <a:r>
              <a:rPr lang="en-US" sz="2400" b="1" i="1">
                <a:latin typeface="Times New Roman" panose="02020603050405020304" pitchFamily="18" charset="0"/>
                <a:cs typeface="Times New Roman" panose="02020603050405020304" pitchFamily="18" charset="0"/>
              </a:rPr>
              <a:t>STP bầu chọn Designated/Alternated Port?</a:t>
            </a:r>
            <a:br>
              <a:rPr lang="en-US" sz="2400" b="1" i="1">
                <a:latin typeface="Times New Roman" panose="02020603050405020304" pitchFamily="18" charset="0"/>
                <a:cs typeface="Times New Roman" panose="02020603050405020304" pitchFamily="18" charset="0"/>
              </a:rPr>
            </a:br>
            <a:br>
              <a:rPr lang="en-US" sz="2400" b="1" i="1">
                <a:latin typeface="Times New Roman" panose="02020603050405020304" pitchFamily="18" charset="0"/>
                <a:cs typeface="Times New Roman" panose="02020603050405020304" pitchFamily="18" charset="0"/>
              </a:rPr>
            </a:br>
            <a:r>
              <a:rPr lang="en-US" sz="2400" b="0" i="1">
                <a:solidFill>
                  <a:srgbClr val="000000"/>
                </a:solidFill>
                <a:effectLst/>
                <a:latin typeface="ArialMT"/>
              </a:rPr>
              <a:t>If a port is not a root port or a designated port, then it becomes an Alternate (or backup) port. Alternate ports are in discarding or blocking state to prevent loops</a:t>
            </a:r>
            <a:r>
              <a:rPr lang="en-US" sz="2400" i="1"/>
              <a:t> </a:t>
            </a:r>
            <a:br>
              <a:rPr lang="en-US" sz="1050"/>
            </a:br>
            <a:br>
              <a:rPr lang="en-US" sz="2400">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78FCDAC-0A08-4F61-BB6A-4F791A434E41}"/>
              </a:ext>
            </a:extLst>
          </p:cNvPr>
          <p:cNvPicPr>
            <a:picLocks noChangeAspect="1"/>
          </p:cNvPicPr>
          <p:nvPr/>
        </p:nvPicPr>
        <p:blipFill>
          <a:blip r:embed="rId3"/>
          <a:stretch>
            <a:fillRect/>
          </a:stretch>
        </p:blipFill>
        <p:spPr>
          <a:xfrm>
            <a:off x="4012442" y="2743200"/>
            <a:ext cx="4419600" cy="3164104"/>
          </a:xfrm>
          <a:prstGeom prst="rect">
            <a:avLst/>
          </a:prstGeom>
        </p:spPr>
      </p:pic>
    </p:spTree>
    <p:extLst>
      <p:ext uri="{BB962C8B-B14F-4D97-AF65-F5344CB8AC3E}">
        <p14:creationId xmlns:p14="http://schemas.microsoft.com/office/powerpoint/2010/main" val="93033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algn="l"/>
            <a:r>
              <a:rPr lang="en-US" sz="2400" b="1" i="1">
                <a:latin typeface="Times New Roman" panose="02020603050405020304" pitchFamily="18" charset="0"/>
                <a:cs typeface="Times New Roman" panose="02020603050405020304" pitchFamily="18" charset="0"/>
              </a:rPr>
              <a:t>STP Tie-Break Root Port?</a:t>
            </a:r>
            <a:br>
              <a:rPr lang="en-US" sz="2400" b="1"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 Lowest sender BID</a:t>
            </a:r>
            <a:br>
              <a:rPr lang="en-US" sz="2400"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 Lowest sender port priority</a:t>
            </a:r>
            <a:br>
              <a:rPr lang="en-US" sz="2400"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 Lowest sender port ID</a:t>
            </a:r>
            <a:br>
              <a:rPr lang="en-US" sz="2400" b="1" i="1">
                <a:latin typeface="Times New Roman" panose="02020603050405020304" pitchFamily="18" charset="0"/>
                <a:cs typeface="Times New Roman" panose="02020603050405020304" pitchFamily="18" charset="0"/>
              </a:rPr>
            </a:br>
            <a:br>
              <a:rPr lang="en-US" sz="1050"/>
            </a:br>
            <a:br>
              <a:rPr lang="en-US" sz="2400">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055BD97-2FFE-4A40-B72F-1A78D1049883}"/>
              </a:ext>
            </a:extLst>
          </p:cNvPr>
          <p:cNvPicPr>
            <a:picLocks noChangeAspect="1"/>
          </p:cNvPicPr>
          <p:nvPr/>
        </p:nvPicPr>
        <p:blipFill>
          <a:blip r:embed="rId3"/>
          <a:stretch>
            <a:fillRect/>
          </a:stretch>
        </p:blipFill>
        <p:spPr>
          <a:xfrm>
            <a:off x="721057" y="2200275"/>
            <a:ext cx="8115300" cy="3371850"/>
          </a:xfrm>
          <a:prstGeom prst="rect">
            <a:avLst/>
          </a:prstGeom>
        </p:spPr>
      </p:pic>
      <p:sp>
        <p:nvSpPr>
          <p:cNvPr id="5" name="Oval 4">
            <a:extLst>
              <a:ext uri="{FF2B5EF4-FFF2-40B4-BE49-F238E27FC236}">
                <a16:creationId xmlns:a16="http://schemas.microsoft.com/office/drawing/2014/main" id="{E1996D91-D712-477A-8C9F-44CEF3D6C9E3}"/>
              </a:ext>
            </a:extLst>
          </p:cNvPr>
          <p:cNvSpPr/>
          <p:nvPr/>
        </p:nvSpPr>
        <p:spPr>
          <a:xfrm>
            <a:off x="2964124" y="2705100"/>
            <a:ext cx="1447800" cy="14478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vi-VN"/>
          </a:p>
        </p:txBody>
      </p:sp>
      <p:sp>
        <p:nvSpPr>
          <p:cNvPr id="8" name="Oval 7">
            <a:extLst>
              <a:ext uri="{FF2B5EF4-FFF2-40B4-BE49-F238E27FC236}">
                <a16:creationId xmlns:a16="http://schemas.microsoft.com/office/drawing/2014/main" id="{3633C8A0-C33B-4345-8928-91AA80D3828E}"/>
              </a:ext>
            </a:extLst>
          </p:cNvPr>
          <p:cNvSpPr/>
          <p:nvPr/>
        </p:nvSpPr>
        <p:spPr>
          <a:xfrm>
            <a:off x="4732077" y="3886200"/>
            <a:ext cx="1447800" cy="14478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vi-VN"/>
          </a:p>
        </p:txBody>
      </p:sp>
    </p:spTree>
    <p:extLst>
      <p:ext uri="{BB962C8B-B14F-4D97-AF65-F5344CB8AC3E}">
        <p14:creationId xmlns:p14="http://schemas.microsoft.com/office/powerpoint/2010/main" val="1551448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algn="l"/>
            <a:r>
              <a:rPr lang="en-US" sz="2400" b="1" i="1">
                <a:latin typeface="Times New Roman" panose="02020603050405020304" pitchFamily="18" charset="0"/>
                <a:cs typeface="Times New Roman" panose="02020603050405020304" pitchFamily="18" charset="0"/>
              </a:rPr>
              <a:t>STP Tie-Break Root Port?</a:t>
            </a:r>
            <a:br>
              <a:rPr lang="en-US" sz="2400" b="1"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Theo thứ tự tự</a:t>
            </a:r>
            <a:br>
              <a:rPr lang="en-US" sz="2400" b="1"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 Lowest sender BID</a:t>
            </a:r>
            <a:br>
              <a:rPr lang="en-US" sz="2400" i="1">
                <a:latin typeface="Times New Roman" panose="02020603050405020304" pitchFamily="18" charset="0"/>
                <a:cs typeface="Times New Roman" panose="02020603050405020304" pitchFamily="18" charset="0"/>
              </a:rPr>
            </a:br>
            <a:r>
              <a:rPr lang="en-US" sz="2400" b="1" i="1">
                <a:latin typeface="Times New Roman" panose="02020603050405020304" pitchFamily="18" charset="0"/>
                <a:cs typeface="Times New Roman" panose="02020603050405020304" pitchFamily="18" charset="0"/>
              </a:rPr>
              <a:t>- Lowest sender port priority</a:t>
            </a:r>
            <a:br>
              <a:rPr lang="en-US" sz="2400" b="1" i="1">
                <a:latin typeface="Times New Roman" panose="02020603050405020304" pitchFamily="18" charset="0"/>
                <a:cs typeface="Times New Roman" panose="02020603050405020304" pitchFamily="18" charset="0"/>
              </a:rPr>
            </a:br>
            <a:r>
              <a:rPr lang="en-US" sz="2400" b="1" i="1">
                <a:latin typeface="Times New Roman" panose="02020603050405020304" pitchFamily="18" charset="0"/>
                <a:cs typeface="Times New Roman" panose="02020603050405020304" pitchFamily="18" charset="0"/>
              </a:rPr>
              <a:t>- Lowest sender port ID (Fa0/1 &lt; Fa0/2)</a:t>
            </a:r>
            <a:br>
              <a:rPr lang="en-US" sz="2400" b="1" i="1">
                <a:latin typeface="Times New Roman" panose="02020603050405020304" pitchFamily="18" charset="0"/>
                <a:cs typeface="Times New Roman" panose="02020603050405020304" pitchFamily="18" charset="0"/>
              </a:rPr>
            </a:br>
            <a:br>
              <a:rPr lang="en-US" sz="1050"/>
            </a:br>
            <a:br>
              <a:rPr lang="en-US" sz="2400">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F783753-3A91-4BDC-A992-FA3B7F7CDE2F}"/>
              </a:ext>
            </a:extLst>
          </p:cNvPr>
          <p:cNvPicPr>
            <a:picLocks noChangeAspect="1"/>
          </p:cNvPicPr>
          <p:nvPr/>
        </p:nvPicPr>
        <p:blipFill>
          <a:blip r:embed="rId3"/>
          <a:stretch>
            <a:fillRect/>
          </a:stretch>
        </p:blipFill>
        <p:spPr>
          <a:xfrm>
            <a:off x="534537" y="2819400"/>
            <a:ext cx="8074925" cy="2679192"/>
          </a:xfrm>
          <a:prstGeom prst="rect">
            <a:avLst/>
          </a:prstGeom>
        </p:spPr>
      </p:pic>
    </p:spTree>
    <p:extLst>
      <p:ext uri="{BB962C8B-B14F-4D97-AF65-F5344CB8AC3E}">
        <p14:creationId xmlns:p14="http://schemas.microsoft.com/office/powerpoint/2010/main" val="2934633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algn="l"/>
            <a:r>
              <a:rPr lang="en-US" sz="2400" b="1" i="1">
                <a:latin typeface="Times New Roman" panose="02020603050405020304" pitchFamily="18" charset="0"/>
                <a:cs typeface="Times New Roman" panose="02020603050405020304" pitchFamily="18" charset="0"/>
              </a:rPr>
              <a:t>STP timer port?</a:t>
            </a:r>
            <a:br>
              <a:rPr lang="en-US" sz="2400" b="1" i="1">
                <a:latin typeface="Times New Roman" panose="02020603050405020304" pitchFamily="18" charset="0"/>
                <a:cs typeface="Times New Roman" panose="02020603050405020304" pitchFamily="18" charset="0"/>
              </a:rPr>
            </a:br>
            <a:br>
              <a:rPr lang="en-US" sz="2400" b="1" i="1">
                <a:latin typeface="Times New Roman" panose="02020603050405020304" pitchFamily="18" charset="0"/>
                <a:cs typeface="Times New Roman" panose="02020603050405020304" pitchFamily="18" charset="0"/>
              </a:rPr>
            </a:br>
            <a:r>
              <a:rPr lang="en-US" sz="2400" b="1" i="1">
                <a:latin typeface="Times New Roman" panose="02020603050405020304" pitchFamily="18" charset="0"/>
                <a:cs typeface="Times New Roman" panose="02020603050405020304" pitchFamily="18" charset="0"/>
              </a:rPr>
              <a:t>Hello Timer</a:t>
            </a:r>
            <a:r>
              <a:rPr lang="en-US" sz="2400" i="1">
                <a:latin typeface="Times New Roman" panose="02020603050405020304" pitchFamily="18" charset="0"/>
                <a:cs typeface="Times New Roman" panose="02020603050405020304" pitchFamily="18" charset="0"/>
              </a:rPr>
              <a:t>: Mặc định 2s các gửi tin duy trì topology BPDUs (có thể thiết lập từ 1 – 10s)</a:t>
            </a:r>
            <a:br>
              <a:rPr lang="en-US" sz="2400" i="1">
                <a:latin typeface="Times New Roman" panose="02020603050405020304" pitchFamily="18" charset="0"/>
                <a:cs typeface="Times New Roman" panose="02020603050405020304" pitchFamily="18" charset="0"/>
              </a:rPr>
            </a:br>
            <a:br>
              <a:rPr lang="en-US" sz="2400" i="1">
                <a:latin typeface="Times New Roman" panose="02020603050405020304" pitchFamily="18" charset="0"/>
                <a:cs typeface="Times New Roman" panose="02020603050405020304" pitchFamily="18" charset="0"/>
              </a:rPr>
            </a:br>
            <a:r>
              <a:rPr lang="en-US" sz="2400" b="1" i="1">
                <a:latin typeface="Times New Roman" panose="02020603050405020304" pitchFamily="18" charset="0"/>
                <a:cs typeface="Times New Roman" panose="02020603050405020304" pitchFamily="18" charset="0"/>
              </a:rPr>
              <a:t>Forward Delay Timer</a:t>
            </a:r>
            <a:r>
              <a:rPr lang="en-US" sz="2400" i="1">
                <a:latin typeface="Times New Roman" panose="02020603050405020304" pitchFamily="18" charset="0"/>
                <a:cs typeface="Times New Roman" panose="02020603050405020304" pitchFamily="18" charset="0"/>
              </a:rPr>
              <a:t>: Mặc định 15s cho thời gian chuyển từ trạng thái listening sang learning khi có thay đổi sự cố trên topology (có thể thiết lập từ 4 – 30s)</a:t>
            </a:r>
            <a:br>
              <a:rPr lang="en-US" sz="2400" i="1">
                <a:latin typeface="Times New Roman" panose="02020603050405020304" pitchFamily="18" charset="0"/>
                <a:cs typeface="Times New Roman" panose="02020603050405020304" pitchFamily="18" charset="0"/>
              </a:rPr>
            </a:br>
            <a:br>
              <a:rPr lang="en-US" sz="2400" i="1">
                <a:latin typeface="Times New Roman" panose="02020603050405020304" pitchFamily="18" charset="0"/>
                <a:cs typeface="Times New Roman" panose="02020603050405020304" pitchFamily="18" charset="0"/>
              </a:rPr>
            </a:br>
            <a:r>
              <a:rPr lang="en-US" sz="2400" b="1" i="1">
                <a:latin typeface="Times New Roman" panose="02020603050405020304" pitchFamily="18" charset="0"/>
                <a:cs typeface="Times New Roman" panose="02020603050405020304" pitchFamily="18" charset="0"/>
              </a:rPr>
              <a:t>Max age Time</a:t>
            </a:r>
            <a:r>
              <a:rPr lang="en-US" sz="2400" i="1">
                <a:latin typeface="Times New Roman" panose="02020603050405020304" pitchFamily="18" charset="0"/>
                <a:cs typeface="Times New Roman" panose="02020603050405020304" pitchFamily="18" charset="0"/>
              </a:rPr>
              <a:t>: Thời gian tối đa, trước khi SW cố gắng thay đổi topology mặc định 20s (có thể thiết lập từ 6-40s)</a:t>
            </a:r>
            <a:br>
              <a:rPr lang="en-US" sz="2400" b="1" i="1">
                <a:latin typeface="Times New Roman" panose="02020603050405020304" pitchFamily="18" charset="0"/>
                <a:cs typeface="Times New Roman" panose="02020603050405020304" pitchFamily="18" charset="0"/>
              </a:rPr>
            </a:br>
            <a:br>
              <a:rPr lang="en-US" sz="1050"/>
            </a:br>
            <a:br>
              <a:rPr lang="en-US" sz="2400">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80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algn="l"/>
            <a:r>
              <a:rPr lang="en-US" sz="2400" b="1" i="1">
                <a:latin typeface="Times New Roman" panose="02020603050405020304" pitchFamily="18" charset="0"/>
                <a:cs typeface="Times New Roman" panose="02020603050405020304" pitchFamily="18" charset="0"/>
              </a:rPr>
              <a:t>STP Timer port?</a:t>
            </a:r>
            <a:br>
              <a:rPr lang="en-US" sz="2400" b="1" i="1">
                <a:latin typeface="Times New Roman" panose="02020603050405020304" pitchFamily="18" charset="0"/>
                <a:cs typeface="Times New Roman" panose="02020603050405020304" pitchFamily="18" charset="0"/>
              </a:rPr>
            </a:br>
            <a:br>
              <a:rPr lang="en-US" sz="2400" b="1" i="1">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CBD051D-D966-4CA4-B765-C86C493F1197}"/>
              </a:ext>
            </a:extLst>
          </p:cNvPr>
          <p:cNvPicPr>
            <a:picLocks noChangeAspect="1"/>
          </p:cNvPicPr>
          <p:nvPr/>
        </p:nvPicPr>
        <p:blipFill>
          <a:blip r:embed="rId3"/>
          <a:stretch>
            <a:fillRect/>
          </a:stretch>
        </p:blipFill>
        <p:spPr>
          <a:xfrm>
            <a:off x="838200" y="1519237"/>
            <a:ext cx="7858125" cy="4429125"/>
          </a:xfrm>
          <a:prstGeom prst="rect">
            <a:avLst/>
          </a:prstGeom>
        </p:spPr>
      </p:pic>
    </p:spTree>
    <p:extLst>
      <p:ext uri="{BB962C8B-B14F-4D97-AF65-F5344CB8AC3E}">
        <p14:creationId xmlns:p14="http://schemas.microsoft.com/office/powerpoint/2010/main" val="203196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algn="l"/>
            <a:r>
              <a:rPr lang="en-US" sz="2400" b="1" i="1">
                <a:latin typeface="Times New Roman" panose="02020603050405020304" pitchFamily="18" charset="0"/>
                <a:cs typeface="Times New Roman" panose="02020603050405020304" pitchFamily="18" charset="0"/>
              </a:rPr>
              <a:t>STP Timer port?</a:t>
            </a:r>
            <a:br>
              <a:rPr lang="en-US" sz="2400" b="1" i="1">
                <a:latin typeface="Times New Roman" panose="02020603050405020304" pitchFamily="18" charset="0"/>
                <a:cs typeface="Times New Roman" panose="02020603050405020304" pitchFamily="18" charset="0"/>
              </a:rPr>
            </a:br>
            <a:br>
              <a:rPr lang="en-US" sz="2400" b="1" i="1">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06ABF43-0802-4BA7-8036-0C867FAD4001}"/>
              </a:ext>
            </a:extLst>
          </p:cNvPr>
          <p:cNvPicPr>
            <a:picLocks noChangeAspect="1"/>
          </p:cNvPicPr>
          <p:nvPr/>
        </p:nvPicPr>
        <p:blipFill>
          <a:blip r:embed="rId3"/>
          <a:stretch>
            <a:fillRect/>
          </a:stretch>
        </p:blipFill>
        <p:spPr>
          <a:xfrm>
            <a:off x="682388" y="1600200"/>
            <a:ext cx="7543800" cy="3457575"/>
          </a:xfrm>
          <a:prstGeom prst="rect">
            <a:avLst/>
          </a:prstGeom>
        </p:spPr>
      </p:pic>
    </p:spTree>
    <p:extLst>
      <p:ext uri="{BB962C8B-B14F-4D97-AF65-F5344CB8AC3E}">
        <p14:creationId xmlns:p14="http://schemas.microsoft.com/office/powerpoint/2010/main" val="356421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algn="l"/>
            <a:r>
              <a:rPr lang="en-US" sz="2400" b="1" i="1">
                <a:latin typeface="Times New Roman" panose="02020603050405020304" pitchFamily="18" charset="0"/>
                <a:cs typeface="Times New Roman" panose="02020603050405020304" pitchFamily="18" charset="0"/>
              </a:rPr>
              <a:t>STP Timer port?</a:t>
            </a:r>
            <a:br>
              <a:rPr lang="en-US" sz="2400" b="1" i="1">
                <a:latin typeface="Times New Roman" panose="02020603050405020304" pitchFamily="18" charset="0"/>
                <a:cs typeface="Times New Roman" panose="02020603050405020304" pitchFamily="18" charset="0"/>
              </a:rPr>
            </a:br>
            <a:br>
              <a:rPr lang="en-US" sz="2400" b="1" i="1">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AB66B2-9F1E-4026-9004-A6EAE80239A3}"/>
              </a:ext>
            </a:extLst>
          </p:cNvPr>
          <p:cNvPicPr>
            <a:picLocks noChangeAspect="1"/>
          </p:cNvPicPr>
          <p:nvPr/>
        </p:nvPicPr>
        <p:blipFill>
          <a:blip r:embed="rId3"/>
          <a:stretch>
            <a:fillRect/>
          </a:stretch>
        </p:blipFill>
        <p:spPr>
          <a:xfrm>
            <a:off x="636485" y="2133600"/>
            <a:ext cx="7871029" cy="2362200"/>
          </a:xfrm>
          <a:prstGeom prst="rect">
            <a:avLst/>
          </a:prstGeom>
        </p:spPr>
      </p:pic>
    </p:spTree>
    <p:extLst>
      <p:ext uri="{BB962C8B-B14F-4D97-AF65-F5344CB8AC3E}">
        <p14:creationId xmlns:p14="http://schemas.microsoft.com/office/powerpoint/2010/main" val="1192904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algn="l"/>
            <a:r>
              <a:rPr lang="en-US" sz="2400" b="1" i="1">
                <a:latin typeface="Times New Roman" panose="02020603050405020304" pitchFamily="18" charset="0"/>
                <a:cs typeface="Times New Roman" panose="02020603050405020304" pitchFamily="18" charset="0"/>
              </a:rPr>
              <a:t>STP Evolution?</a:t>
            </a:r>
            <a:br>
              <a:rPr lang="en-US" sz="2400" b="1" i="1">
                <a:latin typeface="Times New Roman" panose="02020603050405020304" pitchFamily="18" charset="0"/>
                <a:cs typeface="Times New Roman" panose="02020603050405020304" pitchFamily="18" charset="0"/>
              </a:rPr>
            </a:br>
            <a:br>
              <a:rPr lang="en-US" sz="2400" b="1" i="1">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0B89036-3CBF-4CA0-85DC-AFF27B6911CC}"/>
              </a:ext>
            </a:extLst>
          </p:cNvPr>
          <p:cNvPicPr>
            <a:picLocks noChangeAspect="1"/>
          </p:cNvPicPr>
          <p:nvPr/>
        </p:nvPicPr>
        <p:blipFill>
          <a:blip r:embed="rId3"/>
          <a:stretch>
            <a:fillRect/>
          </a:stretch>
        </p:blipFill>
        <p:spPr>
          <a:xfrm>
            <a:off x="685800" y="1371600"/>
            <a:ext cx="8324850" cy="4286250"/>
          </a:xfrm>
          <a:prstGeom prst="rect">
            <a:avLst/>
          </a:prstGeom>
        </p:spPr>
      </p:pic>
    </p:spTree>
    <p:extLst>
      <p:ext uri="{BB962C8B-B14F-4D97-AF65-F5344CB8AC3E}">
        <p14:creationId xmlns:p14="http://schemas.microsoft.com/office/powerpoint/2010/main" val="422779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8"/>
            <a:ext cx="7772400" cy="1470025"/>
          </a:xfrm>
        </p:spPr>
        <p:txBody>
          <a:bodyPr>
            <a:normAutofit/>
          </a:bodyPr>
          <a:lstStyle/>
          <a:p>
            <a:r>
              <a:rPr lang="en-US" sz="3600" b="1">
                <a:latin typeface="Times New Roman" panose="02020603050405020304" pitchFamily="18" charset="0"/>
                <a:cs typeface="Times New Roman" panose="02020603050405020304" pitchFamily="18" charset="0"/>
              </a:rPr>
              <a:t>Spaning Tree Protocol (STP)</a:t>
            </a:r>
          </a:p>
        </p:txBody>
      </p:sp>
    </p:spTree>
    <p:extLst>
      <p:ext uri="{BB962C8B-B14F-4D97-AF65-F5344CB8AC3E}">
        <p14:creationId xmlns:p14="http://schemas.microsoft.com/office/powerpoint/2010/main" val="336271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911983" y="914400"/>
            <a:ext cx="7772400" cy="5943600"/>
          </a:xfrm>
        </p:spPr>
        <p:txBody>
          <a:bodyPr anchor="t">
            <a:noAutofit/>
          </a:bodyPr>
          <a:lstStyle/>
          <a:p>
            <a:pPr algn="l"/>
            <a:r>
              <a:rPr lang="en-US" sz="2400" b="1" i="1">
                <a:latin typeface="Times New Roman" panose="02020603050405020304" pitchFamily="18" charset="0"/>
                <a:cs typeface="Times New Roman" panose="02020603050405020304" pitchFamily="18" charset="0"/>
              </a:rPr>
              <a:t>RSTP (Rapid STP)?</a:t>
            </a:r>
            <a:br>
              <a:rPr lang="en-US" sz="2400" b="1"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 Giải quyết vấn đề hội tụ nhanh, Rapid STP ra đời với sự thay đổi của số lượng trạng thái </a:t>
            </a:r>
            <a:endParaRPr lang="vi-VN" sz="2400" i="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465A589-26C3-4506-B672-847B254FA63B}"/>
              </a:ext>
            </a:extLst>
          </p:cNvPr>
          <p:cNvPicPr>
            <a:picLocks noChangeAspect="1"/>
          </p:cNvPicPr>
          <p:nvPr/>
        </p:nvPicPr>
        <p:blipFill>
          <a:blip r:embed="rId3"/>
          <a:stretch>
            <a:fillRect/>
          </a:stretch>
        </p:blipFill>
        <p:spPr>
          <a:xfrm>
            <a:off x="762000" y="2200277"/>
            <a:ext cx="3113253" cy="3113253"/>
          </a:xfrm>
          <a:prstGeom prst="rect">
            <a:avLst/>
          </a:prstGeom>
        </p:spPr>
      </p:pic>
      <p:pic>
        <p:nvPicPr>
          <p:cNvPr id="7" name="Picture 6">
            <a:extLst>
              <a:ext uri="{FF2B5EF4-FFF2-40B4-BE49-F238E27FC236}">
                <a16:creationId xmlns:a16="http://schemas.microsoft.com/office/drawing/2014/main" id="{D0C02194-2BFF-4B8C-9931-139F38658F93}"/>
              </a:ext>
            </a:extLst>
          </p:cNvPr>
          <p:cNvPicPr>
            <a:picLocks noChangeAspect="1"/>
          </p:cNvPicPr>
          <p:nvPr/>
        </p:nvPicPr>
        <p:blipFill>
          <a:blip r:embed="rId4"/>
          <a:stretch>
            <a:fillRect/>
          </a:stretch>
        </p:blipFill>
        <p:spPr>
          <a:xfrm>
            <a:off x="4191916" y="2200277"/>
            <a:ext cx="4040101" cy="3113254"/>
          </a:xfrm>
          <a:prstGeom prst="rect">
            <a:avLst/>
          </a:prstGeom>
        </p:spPr>
      </p:pic>
    </p:spTree>
    <p:extLst>
      <p:ext uri="{BB962C8B-B14F-4D97-AF65-F5344CB8AC3E}">
        <p14:creationId xmlns:p14="http://schemas.microsoft.com/office/powerpoint/2010/main" val="2468461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911983" y="914400"/>
            <a:ext cx="7772400" cy="5943600"/>
          </a:xfrm>
        </p:spPr>
        <p:txBody>
          <a:bodyPr anchor="t">
            <a:noAutofit/>
          </a:bodyPr>
          <a:lstStyle/>
          <a:p>
            <a:pPr algn="l"/>
            <a:r>
              <a:rPr lang="en-US" sz="2400" b="1" i="1">
                <a:latin typeface="Times New Roman" panose="02020603050405020304" pitchFamily="18" charset="0"/>
                <a:cs typeface="Times New Roman" panose="02020603050405020304" pitchFamily="18" charset="0"/>
              </a:rPr>
              <a:t>RSTP (Rapid STP)?</a:t>
            </a:r>
            <a:br>
              <a:rPr lang="en-US" sz="2400" b="1"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 Giải quyết vấn đề hội tụ nhanh, Rapid STP ra đời với sự thay đổi của số lượng trạng thái </a:t>
            </a:r>
            <a:endParaRPr lang="vi-VN" sz="2400" i="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85E6BB6-86C6-4E3E-8DAE-D666B44BFDAE}"/>
              </a:ext>
            </a:extLst>
          </p:cNvPr>
          <p:cNvPicPr>
            <a:picLocks noChangeAspect="1"/>
          </p:cNvPicPr>
          <p:nvPr/>
        </p:nvPicPr>
        <p:blipFill>
          <a:blip r:embed="rId3"/>
          <a:stretch>
            <a:fillRect/>
          </a:stretch>
        </p:blipFill>
        <p:spPr>
          <a:xfrm>
            <a:off x="1066800" y="2209800"/>
            <a:ext cx="5497409" cy="3581400"/>
          </a:xfrm>
          <a:prstGeom prst="rect">
            <a:avLst/>
          </a:prstGeom>
        </p:spPr>
      </p:pic>
    </p:spTree>
    <p:extLst>
      <p:ext uri="{BB962C8B-B14F-4D97-AF65-F5344CB8AC3E}">
        <p14:creationId xmlns:p14="http://schemas.microsoft.com/office/powerpoint/2010/main" val="1794911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911983" y="914400"/>
            <a:ext cx="7772400" cy="5943600"/>
          </a:xfrm>
        </p:spPr>
        <p:txBody>
          <a:bodyPr anchor="t">
            <a:noAutofit/>
          </a:bodyPr>
          <a:lstStyle/>
          <a:p>
            <a:pPr algn="l"/>
            <a:r>
              <a:rPr lang="en-US" sz="2400" b="1" i="1">
                <a:latin typeface="Times New Roman" panose="02020603050405020304" pitchFamily="18" charset="0"/>
                <a:cs typeface="Times New Roman" panose="02020603050405020304" pitchFamily="18" charset="0"/>
              </a:rPr>
              <a:t>PVST (Per VLAN STP)?</a:t>
            </a:r>
            <a:br>
              <a:rPr lang="en-US" sz="2400" b="1"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 Các switch chứa nhiều VLAN khác nhau?</a:t>
            </a:r>
            <a:br>
              <a:rPr lang="en-US" sz="2400"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 Sử dụng chung 1 topology gây lãng phí tài nguyên</a:t>
            </a:r>
            <a:br>
              <a:rPr lang="en-US" sz="2400"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 Load Balancing </a:t>
            </a:r>
            <a:endParaRPr lang="vi-VN" sz="2400" i="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F07F4BD-4D58-4A55-8A6E-1B2950844A5F}"/>
              </a:ext>
            </a:extLst>
          </p:cNvPr>
          <p:cNvPicPr>
            <a:picLocks noChangeAspect="1"/>
          </p:cNvPicPr>
          <p:nvPr/>
        </p:nvPicPr>
        <p:blipFill>
          <a:blip r:embed="rId3"/>
          <a:stretch>
            <a:fillRect/>
          </a:stretch>
        </p:blipFill>
        <p:spPr>
          <a:xfrm>
            <a:off x="1234906" y="2438400"/>
            <a:ext cx="6674188" cy="3932830"/>
          </a:xfrm>
          <a:prstGeom prst="rect">
            <a:avLst/>
          </a:prstGeom>
        </p:spPr>
      </p:pic>
    </p:spTree>
    <p:extLst>
      <p:ext uri="{BB962C8B-B14F-4D97-AF65-F5344CB8AC3E}">
        <p14:creationId xmlns:p14="http://schemas.microsoft.com/office/powerpoint/2010/main" val="3910764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911983" y="914400"/>
            <a:ext cx="7772400" cy="5943600"/>
          </a:xfrm>
        </p:spPr>
        <p:txBody>
          <a:bodyPr anchor="t">
            <a:noAutofit/>
          </a:bodyPr>
          <a:lstStyle/>
          <a:p>
            <a:pPr algn="l"/>
            <a:r>
              <a:rPr lang="en-US" sz="2400" b="1" i="1">
                <a:latin typeface="Times New Roman" panose="02020603050405020304" pitchFamily="18" charset="0"/>
                <a:cs typeface="Times New Roman" panose="02020603050405020304" pitchFamily="18" charset="0"/>
              </a:rPr>
              <a:t>MSTP (Multi STP)?</a:t>
            </a:r>
            <a:br>
              <a:rPr lang="en-US" sz="2400" b="1"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 Hệ thống lớn có nhiều VLANs, các VLAN sẽ có có topology STP khác nhau, sử dụng chung hoặc riêng đường truyền vật lý khác nhau (MSTI).</a:t>
            </a:r>
            <a:br>
              <a:rPr lang="en-US" sz="2400" i="1">
                <a:latin typeface="Times New Roman" panose="02020603050405020304" pitchFamily="18" charset="0"/>
                <a:cs typeface="Times New Roman" panose="02020603050405020304" pitchFamily="18" charset="0"/>
              </a:rPr>
            </a:br>
            <a:br>
              <a:rPr lang="en-US" sz="2400" i="1">
                <a:latin typeface="Times New Roman" panose="02020603050405020304" pitchFamily="18" charset="0"/>
                <a:cs typeface="Times New Roman" panose="02020603050405020304" pitchFamily="18" charset="0"/>
              </a:rPr>
            </a:br>
            <a:br>
              <a:rPr lang="en-US" sz="2400"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MSTI  Multi Spaning Tree Instance</a:t>
            </a:r>
            <a:br>
              <a:rPr lang="en-US" sz="2400"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(Mặc định trên các switch Instance 0 (Internal SPT - IST)</a:t>
            </a:r>
            <a:br>
              <a:rPr lang="en-US" sz="2400" i="1">
                <a:latin typeface="Times New Roman" panose="02020603050405020304" pitchFamily="18" charset="0"/>
                <a:cs typeface="Times New Roman" panose="02020603050405020304" pitchFamily="18" charset="0"/>
              </a:rPr>
            </a:br>
            <a:br>
              <a:rPr lang="en-US" sz="2400"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Trên các SW hỗ trợ lên đến 16 Instance</a:t>
            </a:r>
            <a:br>
              <a:rPr lang="en-US" sz="2400" i="1">
                <a:latin typeface="Times New Roman" panose="02020603050405020304" pitchFamily="18" charset="0"/>
                <a:cs typeface="Times New Roman" panose="02020603050405020304" pitchFamily="18" charset="0"/>
              </a:rPr>
            </a:br>
            <a:br>
              <a:rPr lang="en-US" sz="2400"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Việc gộp các Topology VLAN lại thành một instance sẽ giúp giải thiểu lượng traffic mà STP tạo ra để duy trì cây</a:t>
            </a:r>
            <a:br>
              <a:rPr lang="en-US" sz="2400" i="1">
                <a:latin typeface="Times New Roman" panose="02020603050405020304" pitchFamily="18" charset="0"/>
                <a:cs typeface="Times New Roman" panose="02020603050405020304" pitchFamily="18" charset="0"/>
              </a:rPr>
            </a:br>
            <a:r>
              <a:rPr lang="en-US" sz="1050">
                <a:hlinkClick r:id="rId3"/>
              </a:rPr>
              <a:t>Spanning Tree from PVST+ to Rapid-PVST Migration Configuration Example - Cisco</a:t>
            </a:r>
            <a:endParaRPr lang="vi-VN"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214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911983" y="914400"/>
            <a:ext cx="7772400" cy="5943600"/>
          </a:xfrm>
        </p:spPr>
        <p:txBody>
          <a:bodyPr anchor="t">
            <a:noAutofit/>
          </a:bodyPr>
          <a:lstStyle/>
          <a:p>
            <a:pPr algn="l"/>
            <a:r>
              <a:rPr lang="en-US" sz="2400" b="1" i="1">
                <a:latin typeface="Times New Roman" panose="02020603050405020304" pitchFamily="18" charset="0"/>
                <a:cs typeface="Times New Roman" panose="02020603050405020304" pitchFamily="18" charset="0"/>
              </a:rPr>
              <a:t>MSTP (Multi STP)?</a:t>
            </a:r>
            <a:br>
              <a:rPr lang="en-US" sz="2400" b="1"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 Hệ thống lớn có nhiều topology STP phân chia theo khu vực</a:t>
            </a:r>
            <a:endParaRPr lang="vi-VN" sz="2400" i="1">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3783FFD-238D-4324-944D-33F0131B4A15}"/>
              </a:ext>
            </a:extLst>
          </p:cNvPr>
          <p:cNvPicPr>
            <a:picLocks noChangeAspect="1"/>
          </p:cNvPicPr>
          <p:nvPr/>
        </p:nvPicPr>
        <p:blipFill>
          <a:blip r:embed="rId3"/>
          <a:stretch>
            <a:fillRect/>
          </a:stretch>
        </p:blipFill>
        <p:spPr>
          <a:xfrm>
            <a:off x="999414" y="1905000"/>
            <a:ext cx="7248525" cy="3371850"/>
          </a:xfrm>
          <a:prstGeom prst="rect">
            <a:avLst/>
          </a:prstGeom>
        </p:spPr>
      </p:pic>
    </p:spTree>
    <p:extLst>
      <p:ext uri="{BB962C8B-B14F-4D97-AF65-F5344CB8AC3E}">
        <p14:creationId xmlns:p14="http://schemas.microsoft.com/office/powerpoint/2010/main" val="4035485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5451" y="2781300"/>
            <a:ext cx="5753100" cy="1295400"/>
          </a:xfrm>
        </p:spPr>
        <p:txBody>
          <a:bodyPr>
            <a:noAutofit/>
          </a:bodyPr>
          <a:lstStyle/>
          <a:p>
            <a:r>
              <a:rPr lang="en-US" sz="2000" b="1">
                <a:solidFill>
                  <a:schemeClr val="bg1"/>
                </a:solidFill>
                <a:latin typeface="Times New Roman" panose="02020603050405020304" pitchFamily="18" charset="0"/>
                <a:cs typeface="Times New Roman" panose="02020603050405020304" pitchFamily="18" charset="0"/>
              </a:rPr>
              <a:t>Nguyễn Huỳnh Huy</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dirty="0">
                <a:solidFill>
                  <a:schemeClr val="bg1"/>
                </a:solidFill>
                <a:latin typeface="Times New Roman" panose="02020603050405020304" pitchFamily="18" charset="0"/>
                <a:cs typeface="Times New Roman" panose="02020603050405020304" pitchFamily="18" charset="0"/>
              </a:rPr>
              <a:t>Bộ </a:t>
            </a:r>
            <a:r>
              <a:rPr lang="vi-VN" sz="2000" b="1">
                <a:solidFill>
                  <a:schemeClr val="bg1"/>
                </a:solidFill>
                <a:latin typeface="Times New Roman" panose="02020603050405020304" pitchFamily="18" charset="0"/>
                <a:cs typeface="Times New Roman" panose="02020603050405020304" pitchFamily="18" charset="0"/>
              </a:rPr>
              <a:t>môn </a:t>
            </a:r>
            <a:r>
              <a:rPr lang="en-US" sz="2000" b="1">
                <a:solidFill>
                  <a:schemeClr val="bg1"/>
                </a:solidFill>
                <a:latin typeface="Times New Roman" panose="02020603050405020304" pitchFamily="18" charset="0"/>
                <a:cs typeface="Times New Roman" panose="02020603050405020304" pitchFamily="18" charset="0"/>
              </a:rPr>
              <a:t>Mạng Máy Tính và Tryền Thông</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a:solidFill>
                  <a:schemeClr val="bg1"/>
                </a:solidFill>
                <a:latin typeface="Times New Roman" panose="02020603050405020304" pitchFamily="18" charset="0"/>
                <a:cs typeface="Times New Roman" panose="02020603050405020304" pitchFamily="18" charset="0"/>
              </a:rPr>
              <a:t>Khoa </a:t>
            </a:r>
            <a:r>
              <a:rPr lang="en-US" sz="2000" b="1">
                <a:solidFill>
                  <a:schemeClr val="bg1"/>
                </a:solidFill>
                <a:latin typeface="Times New Roman" panose="02020603050405020304" pitchFamily="18" charset="0"/>
                <a:cs typeface="Times New Roman" panose="02020603050405020304" pitchFamily="18" charset="0"/>
              </a:rPr>
              <a:t>Công Nghệ Thông Tin</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dirty="0">
                <a:solidFill>
                  <a:schemeClr val="bg1"/>
                </a:solidFill>
                <a:latin typeface="Times New Roman" panose="02020603050405020304" pitchFamily="18" charset="0"/>
                <a:cs typeface="Times New Roman" panose="02020603050405020304" pitchFamily="18" charset="0"/>
              </a:rPr>
              <a:t>Trường Đại học Nha Trang</a:t>
            </a:r>
          </a:p>
          <a:p>
            <a:r>
              <a:rPr lang="vi-VN" sz="2000" b="1">
                <a:solidFill>
                  <a:schemeClr val="bg1"/>
                </a:solidFill>
                <a:latin typeface="Times New Roman" panose="02020603050405020304" pitchFamily="18" charset="0"/>
                <a:cs typeface="Times New Roman" panose="02020603050405020304" pitchFamily="18" charset="0"/>
              </a:rPr>
              <a:t>Email:</a:t>
            </a:r>
            <a:r>
              <a:rPr lang="en-US" sz="2000" b="1">
                <a:solidFill>
                  <a:schemeClr val="bg1"/>
                </a:solidFill>
                <a:latin typeface="Times New Roman" panose="02020603050405020304" pitchFamily="18" charset="0"/>
                <a:cs typeface="Times New Roman" panose="02020603050405020304" pitchFamily="18" charset="0"/>
              </a:rPr>
              <a:t>huynh</a:t>
            </a:r>
            <a:r>
              <a:rPr lang="vi-VN" sz="2000" b="1">
                <a:solidFill>
                  <a:schemeClr val="bg1"/>
                </a:solidFill>
                <a:latin typeface="Times New Roman" panose="02020603050405020304" pitchFamily="18" charset="0"/>
                <a:cs typeface="Times New Roman" panose="02020603050405020304" pitchFamily="18" charset="0"/>
              </a:rPr>
              <a:t>@ntu.edu.vn</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3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685800"/>
            <a:ext cx="7696200" cy="5105400"/>
          </a:xfrm>
        </p:spPr>
        <p:txBody>
          <a:bodyPr>
            <a:noAutofit/>
          </a:bodyPr>
          <a:lstStyle/>
          <a:p>
            <a:pPr algn="just"/>
            <a:br>
              <a:rPr lang="en-US" sz="2400" b="1" i="1">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Redundancy is an </a:t>
            </a:r>
            <a:r>
              <a:rPr lang="en-US" sz="2400">
                <a:solidFill>
                  <a:srgbClr val="FF0000"/>
                </a:solidFill>
                <a:latin typeface="Times New Roman" panose="02020603050405020304" pitchFamily="18" charset="0"/>
                <a:cs typeface="Times New Roman" panose="02020603050405020304" pitchFamily="18" charset="0"/>
              </a:rPr>
              <a:t>important part of the hierarchical design</a:t>
            </a:r>
            <a:r>
              <a:rPr lang="en-US" sz="2400">
                <a:latin typeface="Times New Roman" panose="02020603050405020304" pitchFamily="18" charset="0"/>
                <a:cs typeface="Times New Roman" panose="02020603050405020304" pitchFamily="18" charset="0"/>
              </a:rPr>
              <a:t> for eliminating single points of failure and </a:t>
            </a:r>
            <a:r>
              <a:rPr lang="en-US" sz="2400">
                <a:solidFill>
                  <a:srgbClr val="FF0000"/>
                </a:solidFill>
                <a:latin typeface="Times New Roman" panose="02020603050405020304" pitchFamily="18" charset="0"/>
                <a:cs typeface="Times New Roman" panose="02020603050405020304" pitchFamily="18" charset="0"/>
              </a:rPr>
              <a:t>preventing disruption of network services to users</a:t>
            </a:r>
            <a:r>
              <a:rPr lang="en-US" sz="2400">
                <a:latin typeface="Times New Roman" panose="02020603050405020304" pitchFamily="18" charset="0"/>
                <a:cs typeface="Times New Roman" panose="02020603050405020304" pitchFamily="18" charset="0"/>
              </a:rPr>
              <a:t>. Redundant networks require the addition of </a:t>
            </a:r>
            <a:r>
              <a:rPr lang="en-US" sz="2400">
                <a:solidFill>
                  <a:srgbClr val="FF0000"/>
                </a:solidFill>
                <a:latin typeface="Times New Roman" panose="02020603050405020304" pitchFamily="18" charset="0"/>
                <a:cs typeface="Times New Roman" panose="02020603050405020304" pitchFamily="18" charset="0"/>
              </a:rPr>
              <a:t>physical paths</a:t>
            </a:r>
            <a:r>
              <a:rPr lang="en-US" sz="2400">
                <a:latin typeface="Times New Roman" panose="02020603050405020304" pitchFamily="18" charset="0"/>
                <a:cs typeface="Times New Roman" panose="02020603050405020304" pitchFamily="18" charset="0"/>
              </a:rPr>
              <a:t>, but </a:t>
            </a:r>
            <a:r>
              <a:rPr lang="en-US" sz="2400">
                <a:solidFill>
                  <a:srgbClr val="FF0000"/>
                </a:solidFill>
                <a:latin typeface="Times New Roman" panose="02020603050405020304" pitchFamily="18" charset="0"/>
                <a:cs typeface="Times New Roman" panose="02020603050405020304" pitchFamily="18" charset="0"/>
              </a:rPr>
              <a:t>logical</a:t>
            </a:r>
            <a:r>
              <a:rPr lang="en-US" sz="2400">
                <a:latin typeface="Times New Roman" panose="02020603050405020304" pitchFamily="18" charset="0"/>
                <a:cs typeface="Times New Roman" panose="02020603050405020304" pitchFamily="18" charset="0"/>
              </a:rPr>
              <a:t> redundancy must also be part of the design. Having </a:t>
            </a:r>
            <a:r>
              <a:rPr lang="en-US" sz="2400">
                <a:solidFill>
                  <a:srgbClr val="FF0000"/>
                </a:solidFill>
                <a:latin typeface="Times New Roman" panose="02020603050405020304" pitchFamily="18" charset="0"/>
                <a:cs typeface="Times New Roman" panose="02020603050405020304" pitchFamily="18" charset="0"/>
              </a:rPr>
              <a:t>alternate physical paths </a:t>
            </a:r>
            <a:r>
              <a:rPr lang="en-US" sz="2400">
                <a:latin typeface="Times New Roman" panose="02020603050405020304" pitchFamily="18" charset="0"/>
                <a:cs typeface="Times New Roman" panose="02020603050405020304" pitchFamily="18" charset="0"/>
              </a:rPr>
              <a:t>for data to traverse the network makes it possible for users to access network resources, </a:t>
            </a:r>
            <a:r>
              <a:rPr lang="en-US" sz="2400">
                <a:solidFill>
                  <a:srgbClr val="FF0000"/>
                </a:solidFill>
                <a:latin typeface="Times New Roman" panose="02020603050405020304" pitchFamily="18" charset="0"/>
                <a:cs typeface="Times New Roman" panose="02020603050405020304" pitchFamily="18" charset="0"/>
              </a:rPr>
              <a:t>despite path disruption</a:t>
            </a:r>
            <a:r>
              <a:rPr lang="en-US" sz="2400">
                <a:latin typeface="Times New Roman" panose="02020603050405020304" pitchFamily="18" charset="0"/>
                <a:cs typeface="Times New Roman" panose="02020603050405020304" pitchFamily="18" charset="0"/>
              </a:rPr>
              <a:t>. </a:t>
            </a:r>
            <a:br>
              <a:rPr lang="en-US" sz="2400">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However, redundant paths in a switched Ethernet network may cause both physical and logical Layer 2 loops.</a:t>
            </a:r>
            <a:endParaRPr lang="vi-VN" sz="2400" i="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5A3DBFC-05C4-4822-B141-40A45BD5D65B}"/>
              </a:ext>
            </a:extLst>
          </p:cNvPr>
          <p:cNvSpPr txBox="1"/>
          <p:nvPr/>
        </p:nvSpPr>
        <p:spPr>
          <a:xfrm>
            <a:off x="685800" y="1138535"/>
            <a:ext cx="4572000" cy="461665"/>
          </a:xfrm>
          <a:prstGeom prst="rect">
            <a:avLst/>
          </a:prstGeom>
          <a:noFill/>
        </p:spPr>
        <p:txBody>
          <a:bodyPr wrap="square">
            <a:spAutoFit/>
          </a:bodyPr>
          <a:lstStyle/>
          <a:p>
            <a:r>
              <a:rPr lang="en-US" sz="2400" b="1" i="1">
                <a:latin typeface="Times New Roman" panose="02020603050405020304" pitchFamily="18" charset="0"/>
                <a:cs typeface="Times New Roman" panose="02020603050405020304" pitchFamily="18" charset="0"/>
              </a:rPr>
              <a:t>Đặt vấn đè</a:t>
            </a:r>
            <a:endParaRPr lang="vi-VN" sz="2400"/>
          </a:p>
        </p:txBody>
      </p:sp>
    </p:spTree>
    <p:extLst>
      <p:ext uri="{BB962C8B-B14F-4D97-AF65-F5344CB8AC3E}">
        <p14:creationId xmlns:p14="http://schemas.microsoft.com/office/powerpoint/2010/main" val="298823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1219200"/>
            <a:ext cx="7772400" cy="2362200"/>
          </a:xfrm>
        </p:spPr>
        <p:txBody>
          <a:bodyPr>
            <a:noAutofit/>
          </a:bodyPr>
          <a:lstStyle/>
          <a:p>
            <a:pPr algn="l"/>
            <a:r>
              <a:rPr lang="en-US" sz="2400" b="1" i="1">
                <a:latin typeface="Times New Roman" panose="02020603050405020304" pitchFamily="18" charset="0"/>
                <a:cs typeface="Times New Roman" panose="02020603050405020304" pitchFamily="18" charset="0"/>
              </a:rPr>
              <a:t>Mục đích STP</a:t>
            </a:r>
            <a:br>
              <a:rPr lang="en-US" sz="2400" b="1" i="1">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Hỗ trợ cho mạng dự phòng (Redundancy) trong thiết kế mạng phân cấp (Hierarchical).</a:t>
            </a:r>
            <a:br>
              <a:rPr lang="en-US" sz="2400">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Chống loop ở LAN (Layer 2), giải quyết vấn đề các frames bị gửi đi gửi lại trong mạng lan gây ảnh hưởng đến các luồng dữ liệu, hiệu năng mạng  </a:t>
            </a:r>
            <a:br>
              <a:rPr lang="en-US" sz="2400">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30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609600"/>
            <a:ext cx="7772400" cy="2362200"/>
          </a:xfrm>
        </p:spPr>
        <p:txBody>
          <a:bodyPr>
            <a:noAutofit/>
          </a:bodyPr>
          <a:lstStyle/>
          <a:p>
            <a:pPr algn="l"/>
            <a:r>
              <a:rPr lang="en-US" sz="2400" b="1" i="1">
                <a:latin typeface="Times New Roman" panose="02020603050405020304" pitchFamily="18" charset="0"/>
                <a:cs typeface="Times New Roman" panose="02020603050405020304" pitchFamily="18" charset="0"/>
              </a:rPr>
              <a:t>STP Tính toán lại cây khi có sự cố xảy ra </a:t>
            </a:r>
            <a:br>
              <a:rPr lang="en-US" sz="2400" b="1" i="1">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5C7E41B-3FDE-4408-8BC1-6B1322812D97}"/>
              </a:ext>
            </a:extLst>
          </p:cNvPr>
          <p:cNvPicPr>
            <a:picLocks noChangeAspect="1"/>
          </p:cNvPicPr>
          <p:nvPr/>
        </p:nvPicPr>
        <p:blipFill>
          <a:blip r:embed="rId3"/>
          <a:stretch>
            <a:fillRect/>
          </a:stretch>
        </p:blipFill>
        <p:spPr>
          <a:xfrm>
            <a:off x="464225" y="2027092"/>
            <a:ext cx="4162366" cy="2803816"/>
          </a:xfrm>
          <a:prstGeom prst="rect">
            <a:avLst/>
          </a:prstGeom>
        </p:spPr>
      </p:pic>
      <p:pic>
        <p:nvPicPr>
          <p:cNvPr id="10" name="Picture 9">
            <a:extLst>
              <a:ext uri="{FF2B5EF4-FFF2-40B4-BE49-F238E27FC236}">
                <a16:creationId xmlns:a16="http://schemas.microsoft.com/office/drawing/2014/main" id="{5ADFA71E-63E7-4835-8B96-A2FD34391AB9}"/>
              </a:ext>
            </a:extLst>
          </p:cNvPr>
          <p:cNvPicPr>
            <a:picLocks noChangeAspect="1"/>
          </p:cNvPicPr>
          <p:nvPr/>
        </p:nvPicPr>
        <p:blipFill>
          <a:blip r:embed="rId4"/>
          <a:stretch>
            <a:fillRect/>
          </a:stretch>
        </p:blipFill>
        <p:spPr>
          <a:xfrm>
            <a:off x="4645925" y="2027092"/>
            <a:ext cx="4162366" cy="2803813"/>
          </a:xfrm>
          <a:prstGeom prst="rect">
            <a:avLst/>
          </a:prstGeom>
        </p:spPr>
      </p:pic>
      <p:sp>
        <p:nvSpPr>
          <p:cNvPr id="12" name="Arrow: Right 11">
            <a:extLst>
              <a:ext uri="{FF2B5EF4-FFF2-40B4-BE49-F238E27FC236}">
                <a16:creationId xmlns:a16="http://schemas.microsoft.com/office/drawing/2014/main" id="{C3A01267-5409-45AC-AFDD-A69B6B730B85}"/>
              </a:ext>
            </a:extLst>
          </p:cNvPr>
          <p:cNvSpPr/>
          <p:nvPr/>
        </p:nvSpPr>
        <p:spPr>
          <a:xfrm>
            <a:off x="4021637" y="3309996"/>
            <a:ext cx="604954" cy="5197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82373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1143000"/>
            <a:ext cx="7772400" cy="5943600"/>
          </a:xfrm>
        </p:spPr>
        <p:txBody>
          <a:bodyPr anchor="t">
            <a:noAutofit/>
          </a:bodyPr>
          <a:lstStyle/>
          <a:p>
            <a:pPr algn="l">
              <a:lnSpc>
                <a:spcPct val="150000"/>
              </a:lnSpc>
            </a:pPr>
            <a:r>
              <a:rPr lang="en-US" sz="2400" b="1" i="1">
                <a:latin typeface="Times New Roman" panose="02020603050405020304" pitchFamily="18" charset="0"/>
                <a:cs typeface="Times New Roman" panose="02020603050405020304" pitchFamily="18" charset="0"/>
              </a:rPr>
              <a:t>STP Hoạt động như thế nào?</a:t>
            </a:r>
            <a:br>
              <a:rPr lang="en-US" sz="2400" b="1" i="1">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1. Tạo dựng topology (loop-free)</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	Bầu chọn Root Bridge</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	Bầu chọn Root Ports</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	Bầu chọn Designated Ports</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	Bầu chọn Alternate (Blocked) Ports</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2. Duy trì topology (Tính toán lại trong trường hợp lỗi xảy ra, thêm thành phần mới vào hệ thống) </a:t>
            </a:r>
            <a:br>
              <a:rPr lang="en-US" sz="2400">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Sử dụng các gói tin BPDUs để giao tiếp với nhau.</a:t>
            </a:r>
            <a:br>
              <a:rPr lang="en-US" sz="2400">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32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1143000"/>
            <a:ext cx="7772400" cy="5943600"/>
          </a:xfrm>
        </p:spPr>
        <p:txBody>
          <a:bodyPr anchor="t">
            <a:noAutofit/>
          </a:bodyPr>
          <a:lstStyle/>
          <a:p>
            <a:pPr algn="l">
              <a:lnSpc>
                <a:spcPct val="150000"/>
              </a:lnSpc>
            </a:pPr>
            <a:r>
              <a:rPr lang="en-US" sz="2400" b="1" i="1">
                <a:latin typeface="Times New Roman" panose="02020603050405020304" pitchFamily="18" charset="0"/>
                <a:cs typeface="Times New Roman" panose="02020603050405020304" pitchFamily="18" charset="0"/>
              </a:rPr>
              <a:t>STP bầu chọn Root Bridge dựa trên?</a:t>
            </a:r>
            <a:br>
              <a:rPr lang="en-US" sz="2400" b="1"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 Brigde Priority</a:t>
            </a:r>
            <a:br>
              <a:rPr lang="en-US" sz="2400"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 Extended System ID (For VLAN): MSTP, PVST, PVST+</a:t>
            </a:r>
            <a:br>
              <a:rPr lang="en-US" sz="2400"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 MAC Address</a:t>
            </a:r>
            <a:br>
              <a:rPr lang="en-US" sz="2400">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5F715F4-D0CD-4600-8FC0-2DDFC0FB2220}"/>
              </a:ext>
            </a:extLst>
          </p:cNvPr>
          <p:cNvPicPr>
            <a:picLocks noChangeAspect="1"/>
          </p:cNvPicPr>
          <p:nvPr/>
        </p:nvPicPr>
        <p:blipFill>
          <a:blip r:embed="rId3"/>
          <a:stretch>
            <a:fillRect/>
          </a:stretch>
        </p:blipFill>
        <p:spPr>
          <a:xfrm>
            <a:off x="814111" y="3548062"/>
            <a:ext cx="2943778" cy="1828800"/>
          </a:xfrm>
          <a:prstGeom prst="rect">
            <a:avLst/>
          </a:prstGeom>
        </p:spPr>
      </p:pic>
      <p:pic>
        <p:nvPicPr>
          <p:cNvPr id="6" name="Picture 5">
            <a:extLst>
              <a:ext uri="{FF2B5EF4-FFF2-40B4-BE49-F238E27FC236}">
                <a16:creationId xmlns:a16="http://schemas.microsoft.com/office/drawing/2014/main" id="{8CDB4683-C5E1-4B9F-B48F-A2334D66D2C1}"/>
              </a:ext>
            </a:extLst>
          </p:cNvPr>
          <p:cNvPicPr>
            <a:picLocks noChangeAspect="1"/>
          </p:cNvPicPr>
          <p:nvPr/>
        </p:nvPicPr>
        <p:blipFill>
          <a:blip r:embed="rId4"/>
          <a:stretch>
            <a:fillRect/>
          </a:stretch>
        </p:blipFill>
        <p:spPr>
          <a:xfrm>
            <a:off x="2652113" y="4295775"/>
            <a:ext cx="5410200" cy="1952625"/>
          </a:xfrm>
          <a:prstGeom prst="rect">
            <a:avLst/>
          </a:prstGeom>
        </p:spPr>
      </p:pic>
    </p:spTree>
    <p:extLst>
      <p:ext uri="{BB962C8B-B14F-4D97-AF65-F5344CB8AC3E}">
        <p14:creationId xmlns:p14="http://schemas.microsoft.com/office/powerpoint/2010/main" val="250379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1143000"/>
            <a:ext cx="7772400" cy="5943600"/>
          </a:xfrm>
        </p:spPr>
        <p:txBody>
          <a:bodyPr anchor="t">
            <a:noAutofit/>
          </a:bodyPr>
          <a:lstStyle/>
          <a:p>
            <a:pPr algn="l">
              <a:lnSpc>
                <a:spcPct val="150000"/>
              </a:lnSpc>
            </a:pPr>
            <a:r>
              <a:rPr lang="en-US" sz="2400" b="1" i="1">
                <a:latin typeface="Times New Roman" panose="02020603050405020304" pitchFamily="18" charset="0"/>
                <a:cs typeface="Times New Roman" panose="02020603050405020304" pitchFamily="18" charset="0"/>
              </a:rPr>
              <a:t>STP xác định các Path Cost?</a:t>
            </a:r>
            <a:br>
              <a:rPr lang="en-US" sz="2400" b="1" i="1">
                <a:latin typeface="Times New Roman" panose="02020603050405020304" pitchFamily="18" charset="0"/>
                <a:cs typeface="Times New Roman" panose="02020603050405020304" pitchFamily="18" charset="0"/>
              </a:rPr>
            </a:br>
            <a:r>
              <a:rPr lang="en-US" sz="2400" i="1">
                <a:latin typeface="Times New Roman" panose="02020603050405020304" pitchFamily="18" charset="0"/>
                <a:cs typeface="Times New Roman" panose="02020603050405020304" pitchFamily="18" charset="0"/>
              </a:rPr>
              <a:t>- Path Cost</a:t>
            </a:r>
            <a:br>
              <a:rPr lang="en-US" sz="2400" i="1">
                <a:latin typeface="Times New Roman" panose="02020603050405020304" pitchFamily="18" charset="0"/>
                <a:cs typeface="Times New Roman" panose="02020603050405020304" pitchFamily="18" charset="0"/>
              </a:rPr>
            </a:br>
            <a:r>
              <a:rPr lang="en-US" sz="2000" i="1">
                <a:latin typeface="Times New Roman" panose="02020603050405020304" pitchFamily="18" charset="0"/>
                <a:cs typeface="Times New Roman" panose="02020603050405020304" pitchFamily="18" charset="0"/>
              </a:rPr>
              <a:t>Các giá trị port cost có thể được cấu hình để hiệu chỉnh cây theo mong muốn của người thiết kế, quản trị</a:t>
            </a:r>
            <a:br>
              <a:rPr lang="en-US" sz="2400">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4741366-8CB4-4C44-A3B7-EEB3F0A328D7}"/>
              </a:ext>
            </a:extLst>
          </p:cNvPr>
          <p:cNvPicPr>
            <a:picLocks noChangeAspect="1"/>
          </p:cNvPicPr>
          <p:nvPr/>
        </p:nvPicPr>
        <p:blipFill>
          <a:blip r:embed="rId3"/>
          <a:stretch>
            <a:fillRect/>
          </a:stretch>
        </p:blipFill>
        <p:spPr>
          <a:xfrm>
            <a:off x="1828800" y="3352800"/>
            <a:ext cx="4876800" cy="3064110"/>
          </a:xfrm>
          <a:prstGeom prst="rect">
            <a:avLst/>
          </a:prstGeom>
        </p:spPr>
      </p:pic>
    </p:spTree>
    <p:extLst>
      <p:ext uri="{BB962C8B-B14F-4D97-AF65-F5344CB8AC3E}">
        <p14:creationId xmlns:p14="http://schemas.microsoft.com/office/powerpoint/2010/main" val="322144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1143000"/>
            <a:ext cx="7772400" cy="5943600"/>
          </a:xfrm>
        </p:spPr>
        <p:txBody>
          <a:bodyPr anchor="t">
            <a:noAutofit/>
          </a:bodyPr>
          <a:lstStyle/>
          <a:p>
            <a:pPr algn="l">
              <a:lnSpc>
                <a:spcPct val="150000"/>
              </a:lnSpc>
            </a:pPr>
            <a:r>
              <a:rPr lang="en-US" sz="2400" b="1" i="1">
                <a:latin typeface="Times New Roman" panose="02020603050405020304" pitchFamily="18" charset="0"/>
                <a:cs typeface="Times New Roman" panose="02020603050405020304" pitchFamily="18" charset="0"/>
              </a:rPr>
              <a:t>STP bầu chọn Root Port?</a:t>
            </a:r>
            <a:br>
              <a:rPr lang="en-US" sz="2400" b="1" i="1">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endParaRPr lang="vi-VN" sz="2400" i="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1255371-3562-4FD4-B8D9-6F81C2F13DB8}"/>
              </a:ext>
            </a:extLst>
          </p:cNvPr>
          <p:cNvPicPr>
            <a:picLocks noChangeAspect="1"/>
          </p:cNvPicPr>
          <p:nvPr/>
        </p:nvPicPr>
        <p:blipFill>
          <a:blip r:embed="rId3"/>
          <a:stretch>
            <a:fillRect/>
          </a:stretch>
        </p:blipFill>
        <p:spPr>
          <a:xfrm>
            <a:off x="762000" y="1828800"/>
            <a:ext cx="6778675" cy="4343401"/>
          </a:xfrm>
          <a:prstGeom prst="rect">
            <a:avLst/>
          </a:prstGeom>
        </p:spPr>
      </p:pic>
    </p:spTree>
    <p:extLst>
      <p:ext uri="{BB962C8B-B14F-4D97-AF65-F5344CB8AC3E}">
        <p14:creationId xmlns:p14="http://schemas.microsoft.com/office/powerpoint/2010/main" val="9235371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24705&quot;&gt;&lt;object type=&quot;3&quot; unique_id=&quot;24706&quot;&gt;&lt;property id=&quot;20148&quot; value=&quot;5&quot;/&gt;&lt;property id=&quot;20300&quot; value=&quot;Slide 1 - &amp;quot;GENERAL NETWORK DESIGN&amp;quot;&quot;/&gt;&lt;property id=&quot;20307&quot; value=&quot;256&quot;/&gt;&lt;/object&gt;&lt;object type=&quot;3&quot; unique_id=&quot;24778&quot;&gt;&lt;property id=&quot;20148&quot; value=&quot;5&quot;/&gt;&lt;property id=&quot;20300&quot; value=&quot;Slide 2 - &amp;quot;CHAPTER III DESIGN (1)&amp;quot;&quot;/&gt;&lt;property id=&quot;20307&quot; value=&quot;258&quot;/&gt;&lt;/object&gt;&lt;object type=&quot;3&quot; unique_id=&quot;24824&quot;&gt;&lt;property id=&quot;20148&quot; value=&quot;5&quot;/&gt;&lt;property id=&quot;20300&quot; value=&quot;Slide 39&quot;/&gt;&lt;property id=&quot;20307&quot; value=&quot;332&quot;/&gt;&lt;/object&gt;&lt;object type=&quot;3&quot; unique_id=&quot;30427&quot;&gt;&lt;property id=&quot;20148&quot; value=&quot;5&quot;/&gt;&lt;property id=&quot;20300&quot; value=&quot;Slide 12&quot;/&gt;&lt;property id=&quot;20307&quot; value=&quot;404&quot;/&gt;&lt;/object&gt;&lt;object type=&quot;3&quot; unique_id=&quot;30428&quot;&gt;&lt;property id=&quot;20148&quot; value=&quot;5&quot;/&gt;&lt;property id=&quot;20300&quot; value=&quot;Slide 13&quot;/&gt;&lt;property id=&quot;20307&quot; value=&quot;410&quot;/&gt;&lt;/object&gt;&lt;object type=&quot;3&quot; unique_id=&quot;30429&quot;&gt;&lt;property id=&quot;20148&quot; value=&quot;5&quot;/&gt;&lt;property id=&quot;20300&quot; value=&quot;Slide 14&quot;/&gt;&lt;property id=&quot;20307&quot; value=&quot;415&quot;/&gt;&lt;/object&gt;&lt;object type=&quot;3&quot; unique_id=&quot;30430&quot;&gt;&lt;property id=&quot;20148&quot; value=&quot;5&quot;/&gt;&lt;property id=&quot;20300&quot; value=&quot;Slide 15&quot;/&gt;&lt;property id=&quot;20307&quot; value=&quot;405&quot;/&gt;&lt;/object&gt;&lt;object type=&quot;3&quot; unique_id=&quot;30431&quot;&gt;&lt;property id=&quot;20148&quot; value=&quot;5&quot;/&gt;&lt;property id=&quot;20300&quot; value=&quot;Slide 16&quot;/&gt;&lt;property id=&quot;20307&quot; value=&quot;414&quot;/&gt;&lt;/object&gt;&lt;object type=&quot;3&quot; unique_id=&quot;30432&quot;&gt;&lt;property id=&quot;20148&quot; value=&quot;5&quot;/&gt;&lt;property id=&quot;20300&quot; value=&quot;Slide 17&quot;/&gt;&lt;property id=&quot;20307&quot; value=&quot;407&quot;/&gt;&lt;/object&gt;&lt;object type=&quot;3&quot; unique_id=&quot;30433&quot;&gt;&lt;property id=&quot;20148&quot; value=&quot;5&quot;/&gt;&lt;property id=&quot;20300&quot; value=&quot;Slide 18&quot;/&gt;&lt;property id=&quot;20307&quot; value=&quot;406&quot;/&gt;&lt;/object&gt;&lt;object type=&quot;3&quot; unique_id=&quot;30434&quot;&gt;&lt;property id=&quot;20148&quot; value=&quot;5&quot;/&gt;&lt;property id=&quot;20300&quot; value=&quot;Slide 19&quot;/&gt;&lt;property id=&quot;20307&quot; value=&quot;408&quot;/&gt;&lt;/object&gt;&lt;object type=&quot;3&quot; unique_id=&quot;30435&quot;&gt;&lt;property id=&quot;20148&quot; value=&quot;5&quot;/&gt;&lt;property id=&quot;20300&quot; value=&quot;Slide 20&quot;/&gt;&lt;property id=&quot;20307&quot; value=&quot;409&quot;/&gt;&lt;/object&gt;&lt;object type=&quot;3&quot; unique_id=&quot;30436&quot;&gt;&lt;property id=&quot;20148&quot; value=&quot;5&quot;/&gt;&lt;property id=&quot;20300&quot; value=&quot;Slide 21&quot;/&gt;&lt;property id=&quot;20307&quot; value=&quot;411&quot;/&gt;&lt;/object&gt;&lt;object type=&quot;3&quot; unique_id=&quot;30437&quot;&gt;&lt;property id=&quot;20148&quot; value=&quot;5&quot;/&gt;&lt;property id=&quot;20300&quot; value=&quot;Slide 22&quot;/&gt;&lt;property id=&quot;20307&quot; value=&quot;412&quot;/&gt;&lt;/object&gt;&lt;object type=&quot;3&quot; unique_id=&quot;30438&quot;&gt;&lt;property id=&quot;20148&quot; value=&quot;5&quot;/&gt;&lt;property id=&quot;20300&quot; value=&quot;Slide 23&quot;/&gt;&lt;property id=&quot;20307&quot; value=&quot;413&quot;/&gt;&lt;/object&gt;&lt;object type=&quot;3&quot; unique_id=&quot;30439&quot;&gt;&lt;property id=&quot;20148&quot; value=&quot;5&quot;/&gt;&lt;property id=&quot;20300&quot; value=&quot;Slide 24&quot;/&gt;&lt;property id=&quot;20307&quot; value=&quot;417&quot;/&gt;&lt;/object&gt;&lt;object type=&quot;3&quot; unique_id=&quot;30440&quot;&gt;&lt;property id=&quot;20148&quot; value=&quot;5&quot;/&gt;&lt;property id=&quot;20300&quot; value=&quot;Slide 25&quot;/&gt;&lt;property id=&quot;20307&quot; value=&quot;418&quot;/&gt;&lt;/object&gt;&lt;object type=&quot;3&quot; unique_id=&quot;30441&quot;&gt;&lt;property id=&quot;20148&quot; value=&quot;5&quot;/&gt;&lt;property id=&quot;20300&quot; value=&quot;Slide 27&quot;/&gt;&lt;property id=&quot;20307&quot; value=&quot;419&quot;/&gt;&lt;/object&gt;&lt;object type=&quot;3&quot; unique_id=&quot;30442&quot;&gt;&lt;property id=&quot;20148&quot; value=&quot;5&quot;/&gt;&lt;property id=&quot;20300&quot; value=&quot;Slide 28&quot;/&gt;&lt;property id=&quot;20307&quot; value=&quot;420&quot;/&gt;&lt;/object&gt;&lt;object type=&quot;3&quot; unique_id=&quot;30443&quot;&gt;&lt;property id=&quot;20148&quot; value=&quot;5&quot;/&gt;&lt;property id=&quot;20300&quot; value=&quot;Slide 29 - &amp;quot;A Partial-Mesh Hierarchical Design&amp;quot;&quot;/&gt;&lt;property id=&quot;20307&quot; value=&quot;398&quot;/&gt;&lt;/object&gt;&lt;object type=&quot;3&quot; unique_id=&quot;30720&quot;&gt;&lt;property id=&quot;20148&quot; value=&quot;5&quot;/&gt;&lt;property id=&quot;20300&quot; value=&quot;Slide 26&quot;/&gt;&lt;property id=&quot;20307&quot; value=&quot;421&quot;/&gt;&lt;/object&gt;&lt;object type=&quot;3&quot; unique_id=&quot;31327&quot;&gt;&lt;property id=&quot;20148&quot; value=&quot;5&quot;/&gt;&lt;property id=&quot;20300&quot; value=&quot;Slide 4&quot;/&gt;&lt;property id=&quot;20307&quot; value=&quot;423&quot;/&gt;&lt;/object&gt;&lt;object type=&quot;3&quot; unique_id=&quot;31328&quot;&gt;&lt;property id=&quot;20148&quot; value=&quot;5&quot;/&gt;&lt;property id=&quot;20300&quot; value=&quot;Slide 30&quot;/&gt;&lt;property id=&quot;20307&quot; value=&quot;422&quot;/&gt;&lt;/object&gt;&lt;object type=&quot;3&quot; unique_id=&quot;31609&quot;&gt;&lt;property id=&quot;20148&quot; value=&quot;5&quot;/&gt;&lt;property id=&quot;20300&quot; value=&quot;Slide 5&quot;/&gt;&lt;property id=&quot;20307&quot; value=&quot;424&quot;/&gt;&lt;/object&gt;&lt;object type=&quot;3&quot; unique_id=&quot;31610&quot;&gt;&lt;property id=&quot;20148&quot; value=&quot;5&quot;/&gt;&lt;property id=&quot;20300&quot; value=&quot;Slide 6&quot;/&gt;&lt;property id=&quot;20307&quot; value=&quot;425&quot;/&gt;&lt;/object&gt;&lt;object type=&quot;3&quot; unique_id=&quot;31612&quot;&gt;&lt;property id=&quot;20148&quot; value=&quot;5&quot;/&gt;&lt;property id=&quot;20300&quot; value=&quot;Slide 7&quot;/&gt;&lt;property id=&quot;20307&quot; value=&quot;428&quot;/&gt;&lt;/object&gt;&lt;object type=&quot;3&quot; unique_id=&quot;31613&quot;&gt;&lt;property id=&quot;20148&quot; value=&quot;5&quot;/&gt;&lt;property id=&quot;20300&quot; value=&quot;Slide 8&quot;/&gt;&lt;property id=&quot;20307&quot; value=&quot;429&quot;/&gt;&lt;/object&gt;&lt;object type=&quot;3&quot; unique_id=&quot;31614&quot;&gt;&lt;property id=&quot;20148&quot; value=&quot;5&quot;/&gt;&lt;property id=&quot;20300&quot; value=&quot;Slide 9&quot;/&gt;&lt;property id=&quot;20307&quot; value=&quot;427&quot;/&gt;&lt;/object&gt;&lt;object type=&quot;3&quot; unique_id=&quot;31615&quot;&gt;&lt;property id=&quot;20148&quot; value=&quot;5&quot;/&gt;&lt;property id=&quot;20300&quot; value=&quot;Slide 10&quot;/&gt;&lt;property id=&quot;20307&quot; value=&quot;430&quot;/&gt;&lt;/object&gt;&lt;object type=&quot;3&quot; unique_id=&quot;31730&quot;&gt;&lt;property id=&quot;20148&quot; value=&quot;5&quot;/&gt;&lt;property id=&quot;20300&quot; value=&quot;Slide 11&quot;/&gt;&lt;property id=&quot;20307&quot; value=&quot;431&quot;/&gt;&lt;/object&gt;&lt;object type=&quot;3&quot; unique_id=&quot;31848&quot;&gt;&lt;property id=&quot;20148&quot; value=&quot;5&quot;/&gt;&lt;property id=&quot;20300&quot; value=&quot;Slide 3&quot;/&gt;&lt;property id=&quot;20307&quot; value=&quot;432&quot;/&gt;&lt;/object&gt;&lt;object type=&quot;3&quot; unique_id=&quot;32336&quot;&gt;&lt;property id=&quot;20148&quot; value=&quot;5&quot;/&gt;&lt;property id=&quot;20300&quot; value=&quot;Slide 31&quot;/&gt;&lt;property id=&quot;20307&quot; value=&quot;436&quot;/&gt;&lt;/object&gt;&lt;object type=&quot;3&quot; unique_id=&quot;32509&quot;&gt;&lt;property id=&quot;20148&quot; value=&quot;5&quot;/&gt;&lt;property id=&quot;20300&quot; value=&quot;Slide 32&quot;/&gt;&lt;property id=&quot;20307&quot; value=&quot;437&quot;/&gt;&lt;/object&gt;&lt;object type=&quot;3&quot; unique_id=&quot;32686&quot;&gt;&lt;property id=&quot;20148&quot; value=&quot;5&quot;/&gt;&lt;property id=&quot;20300&quot; value=&quot;Slide 33&quot;/&gt;&lt;property id=&quot;20307&quot; value=&quot;438&quot;/&gt;&lt;/object&gt;&lt;object type=&quot;3&quot; unique_id=&quot;32687&quot;&gt;&lt;property id=&quot;20148&quot; value=&quot;5&quot;/&gt;&lt;property id=&quot;20300&quot; value=&quot;Slide 34&quot;/&gt;&lt;property id=&quot;20307&quot; value=&quot;439&quot;/&gt;&lt;/object&gt;&lt;object type=&quot;3&quot; unique_id=&quot;33152&quot;&gt;&lt;property id=&quot;20148&quot; value=&quot;5&quot;/&gt;&lt;property id=&quot;20300&quot; value=&quot;Slide 38&quot;/&gt;&lt;property id=&quot;20307&quot; value=&quot;440&quot;/&gt;&lt;/object&gt;&lt;object type=&quot;3&quot; unique_id=&quot;38613&quot;&gt;&lt;property id=&quot;20148&quot; value=&quot;5&quot;/&gt;&lt;property id=&quot;20300&quot; value=&quot;Slide 35&quot;/&gt;&lt;property id=&quot;20307&quot; value=&quot;443&quot;/&gt;&lt;/object&gt;&lt;object type=&quot;3&quot; unique_id=&quot;38614&quot;&gt;&lt;property id=&quot;20148&quot; value=&quot;5&quot;/&gt;&lt;property id=&quot;20300&quot; value=&quot;Slide 36&quot;/&gt;&lt;property id=&quot;20307&quot; value=&quot;444&quot;/&gt;&lt;/object&gt;&lt;object type=&quot;3&quot; unique_id=&quot;38615&quot;&gt;&lt;property id=&quot;20148&quot; value=&quot;5&quot;/&gt;&lt;property id=&quot;20300&quot; value=&quot;Slide 37&quot;/&gt;&lt;property id=&quot;20307&quot; value=&quot;445&quot;/&gt;&lt;/object&gt;&lt;/object&gt;&lt;object type=&quot;8&quot; unique_id=&quot;24777&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3245</TotalTime>
  <Words>950</Words>
  <Application>Microsoft Office PowerPoint</Application>
  <PresentationFormat>On-screen Show (4:3)</PresentationFormat>
  <Paragraphs>36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ArialMT</vt:lpstr>
      <vt:lpstr>Calibri</vt:lpstr>
      <vt:lpstr>Times New Roman</vt:lpstr>
      <vt:lpstr>Office Theme</vt:lpstr>
      <vt:lpstr>GENERAL NETWORK DESIGN</vt:lpstr>
      <vt:lpstr>Spaning Tree Protocol (STP)</vt:lpstr>
      <vt:lpstr>  Redundancy is an important part of the hierarchical design for eliminating single points of failure and preventing disruption of network services to users. Redundant networks require the addition of physical paths, but logical redundancy must also be part of the design. Having alternate physical paths for data to traverse the network makes it possible for users to access network resources, despite path disruption.   However, redundant paths in a switched Ethernet network may cause both physical and logical Layer 2 loops.</vt:lpstr>
      <vt:lpstr>Mục đích STP  Hỗ trợ cho mạng dự phòng (Redundancy) trong thiết kế mạng phân cấp (Hierarchical).  Chống loop ở LAN (Layer 2), giải quyết vấn đề các frames bị gửi đi gửi lại trong mạng lan gây ảnh hưởng đến các luồng dữ liệu, hiệu năng mạng   </vt:lpstr>
      <vt:lpstr>STP Tính toán lại cây khi có sự cố xảy ra    </vt:lpstr>
      <vt:lpstr>STP Hoạt động như thế nào? 1. Tạo dựng topology (loop-free)  Bầu chọn Root Bridge  Bầu chọn Root Ports  Bầu chọn Designated Ports  Bầu chọn Alternate (Blocked) Ports 2. Duy trì topology (Tính toán lại trong trường hợp lỗi xảy ra, thêm thành phần mới vào hệ thống)  Sử dụng các gói tin BPDUs để giao tiếp với nhau. </vt:lpstr>
      <vt:lpstr>STP bầu chọn Root Bridge dựa trên? - Brigde Priority - Extended System ID (For VLAN): MSTP, PVST, PVST+ - MAC Address </vt:lpstr>
      <vt:lpstr>STP xác định các Path Cost? - Path Cost Các giá trị port cost có thể được cấu hình để hiệu chỉnh cây theo mong muốn của người thiết kế, quản trị </vt:lpstr>
      <vt:lpstr>STP bầu chọn Root Port?  </vt:lpstr>
      <vt:lpstr>STP bầu chọn Designated/Alternated Port?  The designated port has the best path to receive traffic leading to the root bridge.   All ports on the root bridge are designated ports.  If one end of a segment is a root port, the other end is a designated port.  All ports attached to end devices are designated ports.    What is not a root port or a designated port becomes an alternate or blocked port. </vt:lpstr>
      <vt:lpstr>STP bầu chọn Designated/Alternated Port?   </vt:lpstr>
      <vt:lpstr>STP bầu chọn Designated/Alternated Port?  If a port is not a root port or a designated port, then it becomes an Alternate (or backup) port. Alternate ports are in discarding or blocking state to prevent loops   </vt:lpstr>
      <vt:lpstr>STP Tie-Break Root Port? - Lowest sender BID - Lowest sender port priority - Lowest sender port ID   </vt:lpstr>
      <vt:lpstr>STP Tie-Break Root Port? Theo thứ tự tự - Lowest sender BID - Lowest sender port priority - Lowest sender port ID (Fa0/1 &lt; Fa0/2)   </vt:lpstr>
      <vt:lpstr>STP timer port?  Hello Timer: Mặc định 2s các gửi tin duy trì topology BPDUs (có thể thiết lập từ 1 – 10s)  Forward Delay Timer: Mặc định 15s cho thời gian chuyển từ trạng thái listening sang learning khi có thay đổi sự cố trên topology (có thể thiết lập từ 4 – 30s)  Max age Time: Thời gian tối đa, trước khi SW cố gắng thay đổi topology mặc định 20s (có thể thiết lập từ 6-40s)   </vt:lpstr>
      <vt:lpstr>STP Timer port?  </vt:lpstr>
      <vt:lpstr>STP Timer port?  </vt:lpstr>
      <vt:lpstr>STP Timer port?  </vt:lpstr>
      <vt:lpstr>STP Evolution?  </vt:lpstr>
      <vt:lpstr>RSTP (Rapid STP)? - Giải quyết vấn đề hội tụ nhanh, Rapid STP ra đời với sự thay đổi của số lượng trạng thái </vt:lpstr>
      <vt:lpstr>RSTP (Rapid STP)? - Giải quyết vấn đề hội tụ nhanh, Rapid STP ra đời với sự thay đổi của số lượng trạng thái </vt:lpstr>
      <vt:lpstr>PVST (Per VLAN STP)? - Các switch chứa nhiều VLAN khác nhau? - Sử dụng chung 1 topology gây lãng phí tài nguyên - Load Balancing </vt:lpstr>
      <vt:lpstr>MSTP (Multi STP)? - Hệ thống lớn có nhiều VLANs, các VLAN sẽ có có topology STP khác nhau, sử dụng chung hoặc riêng đường truyền vật lý khác nhau (MSTI).   MSTI  Multi Spaning Tree Instance (Mặc định trên các switch Instance 0 (Internal SPT - IST)  Trên các SW hỗ trợ lên đến 16 Instance  Việc gộp các Topology VLAN lại thành một instance sẽ giúp giải thiểu lượng traffic mà STP tạo ra để duy trì cây Spanning Tree from PVST+ to Rapid-PVST Migration Configuration Example - Cisco</vt:lpstr>
      <vt:lpstr>MSTP (Multi STP)? - Hệ thống lớn có nhiều topology STP phân chia theo khu vực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BÁO CÁO</dc:title>
  <dc:creator>Hien Le Trong</dc:creator>
  <cp:lastModifiedBy>Huy Nguyễn Huỳnh</cp:lastModifiedBy>
  <cp:revision>245</cp:revision>
  <dcterms:created xsi:type="dcterms:W3CDTF">2016-06-06T04:40:13Z</dcterms:created>
  <dcterms:modified xsi:type="dcterms:W3CDTF">2021-04-08T07:56:29Z</dcterms:modified>
</cp:coreProperties>
</file>