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1" r:id="rId19"/>
    <p:sldId id="283" r:id="rId20"/>
    <p:sldId id="275" r:id="rId21"/>
    <p:sldId id="276" r:id="rId22"/>
    <p:sldId id="278" r:id="rId23"/>
    <p:sldId id="280" r:id="rId24"/>
    <p:sldId id="281" r:id="rId25"/>
    <p:sldId id="282" r:id="rId26"/>
    <p:sldId id="277"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5" r:id="rId47"/>
    <p:sldId id="303" r:id="rId48"/>
    <p:sldId id="304"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1" r:id="rId64"/>
    <p:sldId id="322" r:id="rId65"/>
    <p:sldId id="323" r:id="rId66"/>
    <p:sldId id="324" r:id="rId67"/>
    <p:sldId id="325" r:id="rId68"/>
    <p:sldId id="326" r:id="rId69"/>
    <p:sldId id="327" r:id="rId70"/>
    <p:sldId id="328" r:id="rId71"/>
    <p:sldId id="329" r:id="rId72"/>
    <p:sldId id="330" r:id="rId73"/>
    <p:sldId id="331" r:id="rId74"/>
    <p:sldId id="333" r:id="rId75"/>
    <p:sldId id="332" r:id="rId76"/>
  </p:sldIdLst>
  <p:sldSz cx="9144000" cy="6858000" type="screen4x3"/>
  <p:notesSz cx="6858000" cy="9144000"/>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60"/>
  </p:normalViewPr>
  <p:slideViewPr>
    <p:cSldViewPr>
      <p:cViewPr varScale="1">
        <p:scale>
          <a:sx n="66" d="100"/>
          <a:sy n="66" d="100"/>
        </p:scale>
        <p:origin x="160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9/19/2020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9/19/2020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9/19/2020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9/19/2020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2"/>
            <a:ext cx="7772400" cy="841375"/>
          </a:xfrm>
        </p:spPr>
        <p:txBody>
          <a:bodyPr>
            <a:normAutofit/>
          </a:bodyPr>
          <a:lstStyle/>
          <a:p>
            <a:r>
              <a:rPr lang="en-US" sz="3200" b="1">
                <a:solidFill>
                  <a:srgbClr val="FFFF00"/>
                </a:solidFill>
                <a:latin typeface="Times New Roman" pitchFamily="18" charset="0"/>
                <a:cs typeface="Times New Roman" pitchFamily="18" charset="0"/>
              </a:rPr>
              <a:t>MẠNG MÁY TÍNH NGÀY NAY</a:t>
            </a:r>
            <a:endParaRPr lang="en-US" sz="3200" b="1"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62400" y="4419600"/>
            <a:ext cx="3886200" cy="1295400"/>
          </a:xfrm>
        </p:spPr>
        <p:txBody>
          <a:bodyPr>
            <a:noAutofit/>
          </a:bodyPr>
          <a:lstStyle/>
          <a:p>
            <a:pPr algn="l"/>
            <a:r>
              <a:rPr lang="en-US" sz="1600" b="1">
                <a:solidFill>
                  <a:schemeClr val="bg1"/>
                </a:solidFill>
                <a:latin typeface="Times New Roman" panose="02020603050405020304" pitchFamily="18" charset="0"/>
                <a:cs typeface="Times New Roman" panose="02020603050405020304" pitchFamily="18" charset="0"/>
              </a:rPr>
              <a:t>Nguyễn Huỳnh Huy</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dirty="0">
                <a:solidFill>
                  <a:schemeClr val="bg1"/>
                </a:solidFill>
                <a:latin typeface="Times New Roman" panose="02020603050405020304" pitchFamily="18" charset="0"/>
                <a:cs typeface="Times New Roman" panose="02020603050405020304" pitchFamily="18" charset="0"/>
              </a:rPr>
              <a:t>Bộ </a:t>
            </a:r>
            <a:r>
              <a:rPr lang="vi-VN" sz="1600" b="1">
                <a:solidFill>
                  <a:schemeClr val="bg1"/>
                </a:solidFill>
                <a:latin typeface="Times New Roman" panose="02020603050405020304" pitchFamily="18" charset="0"/>
                <a:cs typeface="Times New Roman" panose="02020603050405020304" pitchFamily="18" charset="0"/>
              </a:rPr>
              <a:t>môn </a:t>
            </a:r>
            <a:r>
              <a:rPr lang="en-US" sz="1600" b="1">
                <a:solidFill>
                  <a:schemeClr val="bg1"/>
                </a:solidFill>
                <a:latin typeface="Times New Roman" panose="02020603050405020304" pitchFamily="18" charset="0"/>
                <a:cs typeface="Times New Roman" panose="02020603050405020304" pitchFamily="18" charset="0"/>
              </a:rPr>
              <a:t>Mạng Máy Tính và Tryền Thông</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Khoa </a:t>
            </a:r>
            <a:r>
              <a:rPr lang="en-US" sz="1600" b="1">
                <a:solidFill>
                  <a:schemeClr val="bg1"/>
                </a:solidFill>
                <a:latin typeface="Times New Roman" panose="02020603050405020304" pitchFamily="18" charset="0"/>
                <a:cs typeface="Times New Roman" panose="02020603050405020304" pitchFamily="18" charset="0"/>
              </a:rPr>
              <a:t>Công Nghệ Thông Tin</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dirty="0">
                <a:solidFill>
                  <a:schemeClr val="bg1"/>
                </a:solidFill>
                <a:latin typeface="Times New Roman" panose="02020603050405020304" pitchFamily="18" charset="0"/>
                <a:cs typeface="Times New Roman" panose="02020603050405020304" pitchFamily="18" charset="0"/>
              </a:rPr>
              <a:t>Trường Đại học Nha Trang</a:t>
            </a:r>
          </a:p>
          <a:p>
            <a:pPr algn="l"/>
            <a:r>
              <a:rPr lang="vi-VN" sz="1600" b="1">
                <a:solidFill>
                  <a:schemeClr val="bg1"/>
                </a:solidFill>
                <a:latin typeface="Times New Roman" panose="02020603050405020304" pitchFamily="18" charset="0"/>
                <a:cs typeface="Times New Roman" panose="02020603050405020304" pitchFamily="18" charset="0"/>
              </a:rPr>
              <a:t>Email:</a:t>
            </a:r>
            <a:r>
              <a:rPr lang="en-US" sz="1600" b="1">
                <a:solidFill>
                  <a:schemeClr val="bg1"/>
                </a:solidFill>
                <a:latin typeface="Times New Roman" panose="02020603050405020304" pitchFamily="18" charset="0"/>
                <a:cs typeface="Times New Roman" panose="02020603050405020304" pitchFamily="18" charset="0"/>
              </a:rPr>
              <a:t>huynh</a:t>
            </a:r>
            <a:r>
              <a:rPr lang="vi-VN" sz="1600" b="1">
                <a:solidFill>
                  <a:schemeClr val="bg1"/>
                </a:solidFill>
                <a:latin typeface="Times New Roman" panose="02020603050405020304" pitchFamily="18" charset="0"/>
                <a:cs typeface="Times New Roman" panose="02020603050405020304" pitchFamily="18" charset="0"/>
              </a:rPr>
              <a:t>@ntu.edu.vn</a:t>
            </a: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biểu diễn</a:t>
            </a:r>
          </a:p>
        </p:txBody>
      </p:sp>
      <p:sp>
        <p:nvSpPr>
          <p:cNvPr id="3" name="Rectangle 2">
            <a:extLst>
              <a:ext uri="{FF2B5EF4-FFF2-40B4-BE49-F238E27FC236}">
                <a16:creationId xmlns:a16="http://schemas.microsoft.com/office/drawing/2014/main" id="{4F6AE91F-DAE1-421A-AA7E-B8890DDC172D}"/>
              </a:ext>
            </a:extLst>
          </p:cNvPr>
          <p:cNvSpPr/>
          <p:nvPr/>
        </p:nvSpPr>
        <p:spPr>
          <a:xfrm>
            <a:off x="1143000" y="1981199"/>
            <a:ext cx="7391400" cy="1764394"/>
          </a:xfrm>
          <a:prstGeom prst="rect">
            <a:avLst/>
          </a:prstGeom>
        </p:spPr>
        <p:txBody>
          <a:bodyPr wrap="square">
            <a:spAutoFit/>
          </a:bodyPr>
          <a:lstStyle/>
          <a:p>
            <a:pPr algn="just">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Tùy theo các phần mềm hỗ trợ thiết kế biểu diễn mô hình mạng các biểu hiện (icons) cho các thành phần mạng có thể khác nhau đôi chút nhưng cơ bản ý nghĩ hình dạng gần tương đồng nhau</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914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Topology</a:t>
            </a:r>
          </a:p>
        </p:txBody>
      </p:sp>
      <p:sp>
        <p:nvSpPr>
          <p:cNvPr id="3" name="Rectangle 2">
            <a:extLst>
              <a:ext uri="{FF2B5EF4-FFF2-40B4-BE49-F238E27FC236}">
                <a16:creationId xmlns:a16="http://schemas.microsoft.com/office/drawing/2014/main" id="{4F6AE91F-DAE1-421A-AA7E-B8890DDC172D}"/>
              </a:ext>
            </a:extLst>
          </p:cNvPr>
          <p:cNvSpPr/>
          <p:nvPr/>
        </p:nvSpPr>
        <p:spPr>
          <a:xfrm>
            <a:off x="863600" y="1981199"/>
            <a:ext cx="7620000" cy="1200329"/>
          </a:xfrm>
          <a:prstGeom prst="rect">
            <a:avLst/>
          </a:prstGeom>
        </p:spPr>
        <p:txBody>
          <a:bodyPr wrap="square">
            <a:spAutoFit/>
          </a:bodyPr>
          <a:lstStyle/>
          <a:p>
            <a:pPr lvl="0" algn="just"/>
            <a:r>
              <a:rPr lang="en-US" sz="2400"/>
              <a:t>Topology vật lý: Mô tả vị trí vật lý phân bổ của các thành phần trung gian và cáp kết nối, một số topology điển hình gắn với các giao thức được biết đến như</a:t>
            </a:r>
          </a:p>
        </p:txBody>
      </p:sp>
    </p:spTree>
    <p:extLst>
      <p:ext uri="{BB962C8B-B14F-4D97-AF65-F5344CB8AC3E}">
        <p14:creationId xmlns:p14="http://schemas.microsoft.com/office/powerpoint/2010/main" val="248032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Topology</a:t>
            </a:r>
          </a:p>
        </p:txBody>
      </p:sp>
      <p:pic>
        <p:nvPicPr>
          <p:cNvPr id="5" name="Picture 4">
            <a:extLst>
              <a:ext uri="{FF2B5EF4-FFF2-40B4-BE49-F238E27FC236}">
                <a16:creationId xmlns:a16="http://schemas.microsoft.com/office/drawing/2014/main" id="{C1C410DA-8DF9-4680-872B-2E73602A5571}"/>
              </a:ext>
            </a:extLst>
          </p:cNvPr>
          <p:cNvPicPr/>
          <p:nvPr/>
        </p:nvPicPr>
        <p:blipFill rotWithShape="1">
          <a:blip r:embed="rId3" cstate="print">
            <a:extLst>
              <a:ext uri="{28A0092B-C50C-407E-A947-70E740481C1C}">
                <a14:useLocalDpi xmlns:a14="http://schemas.microsoft.com/office/drawing/2010/main" val="0"/>
              </a:ext>
            </a:extLst>
          </a:blip>
          <a:srcRect l="6463" r="11407" b="7711"/>
          <a:stretch/>
        </p:blipFill>
        <p:spPr bwMode="auto">
          <a:xfrm>
            <a:off x="990600" y="1524000"/>
            <a:ext cx="7315200" cy="4303068"/>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94028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Topology Logic</a:t>
            </a:r>
          </a:p>
        </p:txBody>
      </p:sp>
      <p:pic>
        <p:nvPicPr>
          <p:cNvPr id="7" name="Picture 6">
            <a:extLst>
              <a:ext uri="{FF2B5EF4-FFF2-40B4-BE49-F238E27FC236}">
                <a16:creationId xmlns:a16="http://schemas.microsoft.com/office/drawing/2014/main" id="{11B85459-D690-40EE-B08C-32CC03E023BB}"/>
              </a:ext>
            </a:extLst>
          </p:cNvPr>
          <p:cNvPicPr/>
          <p:nvPr/>
        </p:nvPicPr>
        <p:blipFill>
          <a:blip r:embed="rId3">
            <a:extLst>
              <a:ext uri="{28A0092B-C50C-407E-A947-70E740481C1C}">
                <a14:useLocalDpi xmlns:a14="http://schemas.microsoft.com/office/drawing/2010/main" val="0"/>
              </a:ext>
            </a:extLst>
          </a:blip>
          <a:stretch>
            <a:fillRect/>
          </a:stretch>
        </p:blipFill>
        <p:spPr>
          <a:xfrm>
            <a:off x="533400" y="1600200"/>
            <a:ext cx="8335421" cy="3771900"/>
          </a:xfrm>
          <a:prstGeom prst="rect">
            <a:avLst/>
          </a:prstGeom>
        </p:spPr>
      </p:pic>
      <p:sp>
        <p:nvSpPr>
          <p:cNvPr id="3" name="Rectangle 2">
            <a:extLst>
              <a:ext uri="{FF2B5EF4-FFF2-40B4-BE49-F238E27FC236}">
                <a16:creationId xmlns:a16="http://schemas.microsoft.com/office/drawing/2014/main" id="{989FB36A-2888-48E4-B363-BC5C8D2CE4C5}"/>
              </a:ext>
            </a:extLst>
          </p:cNvPr>
          <p:cNvSpPr/>
          <p:nvPr/>
        </p:nvSpPr>
        <p:spPr>
          <a:xfrm>
            <a:off x="1676400" y="5459395"/>
            <a:ext cx="1638334" cy="369332"/>
          </a:xfrm>
          <a:prstGeom prst="rect">
            <a:avLst/>
          </a:prstGeom>
        </p:spPr>
        <p:txBody>
          <a:bodyPr wrap="none">
            <a:spAutoFit/>
          </a:bodyPr>
          <a:lstStyle/>
          <a:p>
            <a:r>
              <a:rPr lang="en-US" i="1"/>
              <a:t> Topology vật lý</a:t>
            </a:r>
            <a:endParaRPr lang="en-US"/>
          </a:p>
        </p:txBody>
      </p:sp>
      <p:sp>
        <p:nvSpPr>
          <p:cNvPr id="4" name="Rectangle 3">
            <a:extLst>
              <a:ext uri="{FF2B5EF4-FFF2-40B4-BE49-F238E27FC236}">
                <a16:creationId xmlns:a16="http://schemas.microsoft.com/office/drawing/2014/main" id="{CD8629FD-1053-426A-8FEF-95671BEE8174}"/>
              </a:ext>
            </a:extLst>
          </p:cNvPr>
          <p:cNvSpPr/>
          <p:nvPr/>
        </p:nvSpPr>
        <p:spPr>
          <a:xfrm>
            <a:off x="6172029" y="5455766"/>
            <a:ext cx="1676741"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 Topology Logic</a:t>
            </a:r>
            <a:endParaRPr lang="en-US"/>
          </a:p>
        </p:txBody>
      </p:sp>
    </p:spTree>
    <p:extLst>
      <p:ext uri="{BB962C8B-B14F-4D97-AF65-F5344CB8AC3E}">
        <p14:creationId xmlns:p14="http://schemas.microsoft.com/office/powerpoint/2010/main" val="733078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các kiểu hình</a:t>
            </a:r>
          </a:p>
        </p:txBody>
      </p:sp>
      <p:sp>
        <p:nvSpPr>
          <p:cNvPr id="5" name="Rectangle 4">
            <a:extLst>
              <a:ext uri="{FF2B5EF4-FFF2-40B4-BE49-F238E27FC236}">
                <a16:creationId xmlns:a16="http://schemas.microsoft.com/office/drawing/2014/main" id="{961B89CE-804B-4C09-8E31-A15D07F1C0C6}"/>
              </a:ext>
            </a:extLst>
          </p:cNvPr>
          <p:cNvSpPr/>
          <p:nvPr/>
        </p:nvSpPr>
        <p:spPr>
          <a:xfrm>
            <a:off x="1752600" y="1938074"/>
            <a:ext cx="6858171" cy="1764394"/>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
            </a:pPr>
            <a:r>
              <a:rPr lang="en-US" sz="2400">
                <a:latin typeface="Times New Roman" panose="02020603050405020304" pitchFamily="18" charset="0"/>
                <a:ea typeface="Calibri" panose="020F0502020204030204" pitchFamily="34" charset="0"/>
                <a:cs typeface="Times New Roman" panose="02020603050405020304" pitchFamily="18" charset="0"/>
              </a:rPr>
              <a:t>Tầm vực phủ</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2400">
                <a:latin typeface="Times New Roman" panose="02020603050405020304" pitchFamily="18" charset="0"/>
                <a:ea typeface="Calibri" panose="020F0502020204030204" pitchFamily="34" charset="0"/>
                <a:cs typeface="Times New Roman" panose="02020603050405020304" pitchFamily="18" charset="0"/>
              </a:rPr>
              <a:t>Số lượng người dùng</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2400">
                <a:latin typeface="Times New Roman" panose="02020603050405020304" pitchFamily="18" charset="0"/>
                <a:ea typeface="Calibri" panose="020F0502020204030204" pitchFamily="34" charset="0"/>
                <a:cs typeface="Times New Roman" panose="02020603050405020304" pitchFamily="18" charset="0"/>
              </a:rPr>
              <a:t>Số lượng và kiểu hình của dịch vụ cung cấp</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pPr>
            <a:r>
              <a:rPr lang="en-US" sz="2400">
                <a:latin typeface="Times New Roman" panose="02020603050405020304" pitchFamily="18" charset="0"/>
                <a:ea typeface="Calibri" panose="020F0502020204030204" pitchFamily="34" charset="0"/>
                <a:cs typeface="Times New Roman" panose="02020603050405020304" pitchFamily="18" charset="0"/>
              </a:rPr>
              <a:t>Nhiệm vụ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370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các kiểu hình</a:t>
            </a:r>
          </a:p>
        </p:txBody>
      </p:sp>
      <p:sp>
        <p:nvSpPr>
          <p:cNvPr id="5" name="Rectangle 4">
            <a:extLst>
              <a:ext uri="{FF2B5EF4-FFF2-40B4-BE49-F238E27FC236}">
                <a16:creationId xmlns:a16="http://schemas.microsoft.com/office/drawing/2014/main" id="{961B89CE-804B-4C09-8E31-A15D07F1C0C6}"/>
              </a:ext>
            </a:extLst>
          </p:cNvPr>
          <p:cNvSpPr/>
          <p:nvPr/>
        </p:nvSpPr>
        <p:spPr>
          <a:xfrm>
            <a:off x="1371600" y="1678383"/>
            <a:ext cx="6858171" cy="490199"/>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
            </a:pPr>
            <a:r>
              <a:rPr lang="en-US" sz="2400">
                <a:latin typeface="Times New Roman" panose="02020603050405020304" pitchFamily="18" charset="0"/>
                <a:ea typeface="Calibri" panose="020F0502020204030204" pitchFamily="34" charset="0"/>
                <a:cs typeface="Times New Roman" panose="02020603050405020304" pitchFamily="18" charset="0"/>
              </a:rPr>
              <a:t>Số lượng người dùng</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B29C2E7-8840-492D-AB8B-0C1488E135E5}"/>
              </a:ext>
            </a:extLst>
          </p:cNvPr>
          <p:cNvSpPr/>
          <p:nvPr/>
        </p:nvSpPr>
        <p:spPr>
          <a:xfrm>
            <a:off x="1828800" y="2264512"/>
            <a:ext cx="6591471" cy="2189125"/>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Hộ gia đình (Small Home Network - SHN): Vài máy tính kết nối với nhau và kết nối với internet</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Văn phòng (Small Offfice/Home Office-SOHO): Kết nối các máy tính với nhau và kết nối đến các chi nhánh khác</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các kiểu hình</a:t>
            </a:r>
          </a:p>
        </p:txBody>
      </p:sp>
      <p:sp>
        <p:nvSpPr>
          <p:cNvPr id="5" name="Rectangle 4">
            <a:extLst>
              <a:ext uri="{FF2B5EF4-FFF2-40B4-BE49-F238E27FC236}">
                <a16:creationId xmlns:a16="http://schemas.microsoft.com/office/drawing/2014/main" id="{961B89CE-804B-4C09-8E31-A15D07F1C0C6}"/>
              </a:ext>
            </a:extLst>
          </p:cNvPr>
          <p:cNvSpPr/>
          <p:nvPr/>
        </p:nvSpPr>
        <p:spPr>
          <a:xfrm>
            <a:off x="1371600" y="1678383"/>
            <a:ext cx="6858171" cy="490199"/>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
            </a:pPr>
            <a:r>
              <a:rPr lang="en-US" sz="2400">
                <a:latin typeface="Times New Roman" panose="02020603050405020304" pitchFamily="18" charset="0"/>
                <a:ea typeface="Calibri" panose="020F0502020204030204" pitchFamily="34" charset="0"/>
                <a:cs typeface="Times New Roman" panose="02020603050405020304" pitchFamily="18" charset="0"/>
              </a:rPr>
              <a:t>Số lượng người dùng</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B29C2E7-8840-492D-AB8B-0C1488E135E5}"/>
              </a:ext>
            </a:extLst>
          </p:cNvPr>
          <p:cNvSpPr/>
          <p:nvPr/>
        </p:nvSpPr>
        <p:spPr>
          <a:xfrm>
            <a:off x="1828800" y="2264512"/>
            <a:ext cx="6591471" cy="2189125"/>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Mạng tầm trung và quy mô lớn (Medium and Large Networks): Nhiều khu vưc với hàng trăm máy tính kết nối với nhau</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Mạng diện rộng(World Wide): Hay còn gọi khác là Internet kết nối hàng tỷ máy tính với nhau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895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các kiểu hình</a:t>
            </a:r>
          </a:p>
        </p:txBody>
      </p:sp>
      <p:sp>
        <p:nvSpPr>
          <p:cNvPr id="5" name="Rectangle 4">
            <a:extLst>
              <a:ext uri="{FF2B5EF4-FFF2-40B4-BE49-F238E27FC236}">
                <a16:creationId xmlns:a16="http://schemas.microsoft.com/office/drawing/2014/main" id="{961B89CE-804B-4C09-8E31-A15D07F1C0C6}"/>
              </a:ext>
            </a:extLst>
          </p:cNvPr>
          <p:cNvSpPr/>
          <p:nvPr/>
        </p:nvSpPr>
        <p:spPr>
          <a:xfrm>
            <a:off x="1371600" y="1678383"/>
            <a:ext cx="6858171" cy="490199"/>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
            </a:pPr>
            <a:r>
              <a:rPr lang="en-US" sz="2400">
                <a:latin typeface="Times New Roman" panose="02020603050405020304" pitchFamily="18" charset="0"/>
                <a:ea typeface="Calibri" panose="020F0502020204030204" pitchFamily="34" charset="0"/>
                <a:cs typeface="Times New Roman" panose="02020603050405020304" pitchFamily="18" charset="0"/>
              </a:rPr>
              <a:t>Số lượng người dùng</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0B87385-7464-45A8-8AD0-2A3C10C89AFB}"/>
              </a:ext>
            </a:extLst>
          </p:cNvPr>
          <p:cNvPicPr/>
          <p:nvPr/>
        </p:nvPicPr>
        <p:blipFill rotWithShape="1">
          <a:blip r:embed="rId3"/>
          <a:srcRect b="1886"/>
          <a:stretch/>
        </p:blipFill>
        <p:spPr>
          <a:xfrm>
            <a:off x="1143000" y="2168582"/>
            <a:ext cx="5181600" cy="4079817"/>
          </a:xfrm>
          <a:prstGeom prst="rect">
            <a:avLst/>
          </a:prstGeom>
        </p:spPr>
      </p:pic>
    </p:spTree>
    <p:extLst>
      <p:ext uri="{BB962C8B-B14F-4D97-AF65-F5344CB8AC3E}">
        <p14:creationId xmlns:p14="http://schemas.microsoft.com/office/powerpoint/2010/main" val="2091680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các kiểu hình</a:t>
            </a:r>
          </a:p>
        </p:txBody>
      </p:sp>
      <p:sp>
        <p:nvSpPr>
          <p:cNvPr id="5" name="Rectangle 4">
            <a:extLst>
              <a:ext uri="{FF2B5EF4-FFF2-40B4-BE49-F238E27FC236}">
                <a16:creationId xmlns:a16="http://schemas.microsoft.com/office/drawing/2014/main" id="{961B89CE-804B-4C09-8E31-A15D07F1C0C6}"/>
              </a:ext>
            </a:extLst>
          </p:cNvPr>
          <p:cNvSpPr/>
          <p:nvPr/>
        </p:nvSpPr>
        <p:spPr>
          <a:xfrm>
            <a:off x="1752600" y="1938074"/>
            <a:ext cx="6858171" cy="490199"/>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
            </a:pPr>
            <a:r>
              <a:rPr lang="en-US" sz="2400">
                <a:latin typeface="Times New Roman" panose="02020603050405020304" pitchFamily="18" charset="0"/>
                <a:ea typeface="Calibri" panose="020F0502020204030204" pitchFamily="34" charset="0"/>
                <a:cs typeface="Times New Roman" panose="02020603050405020304" pitchFamily="18" charset="0"/>
              </a:rPr>
              <a:t>Tầm vực phủ</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A023316-E5EB-4EEB-B11A-D67A974A73C6}"/>
              </a:ext>
            </a:extLst>
          </p:cNvPr>
          <p:cNvPicPr/>
          <p:nvPr/>
        </p:nvPicPr>
        <p:blipFill rotWithShape="1">
          <a:blip r:embed="rId3">
            <a:extLst>
              <a:ext uri="{28A0092B-C50C-407E-A947-70E740481C1C}">
                <a14:useLocalDpi xmlns:a14="http://schemas.microsoft.com/office/drawing/2010/main" val="0"/>
              </a:ext>
            </a:extLst>
          </a:blip>
          <a:srcRect t="3157" r="11553" b="1807"/>
          <a:stretch/>
        </p:blipFill>
        <p:spPr bwMode="auto">
          <a:xfrm>
            <a:off x="3810000" y="1763814"/>
            <a:ext cx="4080066" cy="40273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71696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các kiểu hình</a:t>
            </a:r>
          </a:p>
        </p:txBody>
      </p:sp>
      <p:sp>
        <p:nvSpPr>
          <p:cNvPr id="3" name="Rectangle 2">
            <a:extLst>
              <a:ext uri="{FF2B5EF4-FFF2-40B4-BE49-F238E27FC236}">
                <a16:creationId xmlns:a16="http://schemas.microsoft.com/office/drawing/2014/main" id="{70D931AC-D311-4D69-97BB-28B029ECD4F3}"/>
              </a:ext>
            </a:extLst>
          </p:cNvPr>
          <p:cNvSpPr/>
          <p:nvPr/>
        </p:nvSpPr>
        <p:spPr>
          <a:xfrm>
            <a:off x="1333500" y="2286000"/>
            <a:ext cx="6743700" cy="1859805"/>
          </a:xfrm>
          <a:prstGeom prst="rect">
            <a:avLst/>
          </a:prstGeom>
        </p:spPr>
        <p:txBody>
          <a:bodyPr wrap="square">
            <a:spAutoFit/>
          </a:bodyPr>
          <a:lstStyle/>
          <a:p>
            <a:pPr algn="just">
              <a:lnSpc>
                <a:spcPct val="115000"/>
              </a:lnSpc>
              <a:spcAft>
                <a:spcPts val="800"/>
              </a:spcAft>
            </a:pPr>
            <a:r>
              <a:rPr lang="en-US" sz="2400" b="1">
                <a:latin typeface="Times New Roman" panose="02020603050405020304" pitchFamily="18" charset="0"/>
                <a:ea typeface="Calibri" panose="020F0502020204030204" pitchFamily="34" charset="0"/>
                <a:cs typeface="Times New Roman" panose="02020603050405020304" pitchFamily="18" charset="0"/>
              </a:rPr>
              <a:t>CÂU HỎI:</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400">
                <a:latin typeface="Times New Roman" panose="02020603050405020304" pitchFamily="18" charset="0"/>
                <a:ea typeface="Calibri" panose="020F0502020204030204" pitchFamily="34" charset="0"/>
                <a:cs typeface="Times New Roman" panose="02020603050405020304" pitchFamily="18" charset="0"/>
              </a:rPr>
              <a:t>Các tổ chức IETF, ICANN, IAB hoạt động trong lĩnh vực gì?</a:t>
            </a:r>
          </a:p>
          <a:p>
            <a:pPr marL="342900" lvl="0" indent="-342900" algn="just">
              <a:lnSpc>
                <a:spcPct val="115000"/>
              </a:lnSpc>
              <a:spcAft>
                <a:spcPts val="800"/>
              </a:spcAft>
              <a:buFont typeface="+mj-lt"/>
              <a:buAutoNum type="arabicPeriod"/>
            </a:pPr>
            <a:r>
              <a:rPr lang="en-US" sz="2400">
                <a:latin typeface="Times New Roman" panose="02020603050405020304" pitchFamily="18" charset="0"/>
                <a:ea typeface="Calibri" panose="020F0502020204030204" pitchFamily="34" charset="0"/>
                <a:cs typeface="Times New Roman" panose="02020603050405020304" pitchFamily="18" charset="0"/>
              </a:rPr>
              <a:t>Kể tên các phân loại mạng theo khu vực phủ?</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050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a:bodyPr>
          <a:lstStyle/>
          <a:p>
            <a:r>
              <a:rPr lang="en-US" sz="4000" b="1">
                <a:latin typeface="Times New Roman" panose="02020603050405020304" pitchFamily="18" charset="0"/>
                <a:cs typeface="Times New Roman" panose="02020603050405020304" pitchFamily="18" charset="0"/>
              </a:rPr>
              <a:t>CHƯƠNG I</a:t>
            </a:r>
            <a:br>
              <a:rPr lang="en-US" sz="4000" b="1">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MẠNG MÁY TÍNH NGÀY NAY</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Kết nối internet</a:t>
            </a:r>
          </a:p>
        </p:txBody>
      </p:sp>
      <p:sp>
        <p:nvSpPr>
          <p:cNvPr id="4" name="Rectangle 3">
            <a:extLst>
              <a:ext uri="{FF2B5EF4-FFF2-40B4-BE49-F238E27FC236}">
                <a16:creationId xmlns:a16="http://schemas.microsoft.com/office/drawing/2014/main" id="{96C04F41-57E4-42C1-8266-FBCCD0694187}"/>
              </a:ext>
            </a:extLst>
          </p:cNvPr>
          <p:cNvSpPr/>
          <p:nvPr/>
        </p:nvSpPr>
        <p:spPr>
          <a:xfrm>
            <a:off x="1562100" y="2603193"/>
            <a:ext cx="6438900" cy="2613857"/>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q"/>
            </a:pPr>
            <a:r>
              <a:rPr lang="en-US" sz="2400" i="1">
                <a:latin typeface="Times New Roman" panose="02020603050405020304" pitchFamily="18" charset="0"/>
                <a:ea typeface="Calibri" panose="020F0502020204030204" pitchFamily="34" charset="0"/>
                <a:cs typeface="Times New Roman" panose="02020603050405020304" pitchFamily="18" charset="0"/>
              </a:rPr>
              <a:t>Broadband cable:</a:t>
            </a:r>
            <a:r>
              <a:rPr lang="en-US" sz="2400">
                <a:latin typeface="Times New Roman" panose="02020603050405020304" pitchFamily="18" charset="0"/>
                <a:ea typeface="Calibri" panose="020F0502020204030204" pitchFamily="34" charset="0"/>
                <a:cs typeface="Times New Roman" panose="02020603050405020304" pitchFamily="18" charset="0"/>
              </a:rPr>
              <a:t> sử dụng cáp đồng trục thường được cung cấp đi kèm dich vụ truyền hình từ nhà cung cấp dịch vụ </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q"/>
            </a:pPr>
            <a:r>
              <a:rPr lang="en-US" sz="2400" i="1">
                <a:latin typeface="Times New Roman" panose="02020603050405020304" pitchFamily="18" charset="0"/>
                <a:ea typeface="Calibri" panose="020F0502020204030204" pitchFamily="34" charset="0"/>
                <a:cs typeface="Times New Roman" panose="02020603050405020304" pitchFamily="18" charset="0"/>
              </a:rPr>
              <a:t>Broadband digitak subscriber line (DSL): </a:t>
            </a:r>
            <a:r>
              <a:rPr lang="en-US" sz="2400">
                <a:latin typeface="Times New Roman" panose="02020603050405020304" pitchFamily="18" charset="0"/>
                <a:ea typeface="Calibri" panose="020F0502020204030204" pitchFamily="34" charset="0"/>
                <a:cs typeface="Times New Roman" panose="02020603050405020304" pitchFamily="18" charset="0"/>
              </a:rPr>
              <a:t>Hoạt động trên đường truyền điện thoại (sử dụng đường truyền hai dây xoắn) </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86142B30-4678-4994-9955-32DFA1C9C1C3}"/>
              </a:ext>
            </a:extLst>
          </p:cNvPr>
          <p:cNvSpPr/>
          <p:nvPr/>
        </p:nvSpPr>
        <p:spPr>
          <a:xfrm>
            <a:off x="1181100" y="1640950"/>
            <a:ext cx="7200900" cy="914930"/>
          </a:xfrm>
          <a:prstGeom prst="rect">
            <a:avLst/>
          </a:prstGeom>
        </p:spPr>
        <p:txBody>
          <a:bodyPr wrap="square">
            <a:spAutoFit/>
          </a:bodyPr>
          <a:lstStyle/>
          <a:p>
            <a:pPr algn="just">
              <a:lnSpc>
                <a:spcPct val="115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Kết nối internet cho người dùng nhỏ (home users)  và các doanh nghiệp văn phòng nhỏ (small offices):</a:t>
            </a:r>
            <a:endParaRPr lang="en-US" sz="2400" i="1">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1307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Kết nối internet</a:t>
            </a:r>
          </a:p>
        </p:txBody>
      </p:sp>
      <p:sp>
        <p:nvSpPr>
          <p:cNvPr id="4" name="Rectangle 3">
            <a:extLst>
              <a:ext uri="{FF2B5EF4-FFF2-40B4-BE49-F238E27FC236}">
                <a16:creationId xmlns:a16="http://schemas.microsoft.com/office/drawing/2014/main" id="{96C04F41-57E4-42C1-8266-FBCCD0694187}"/>
              </a:ext>
            </a:extLst>
          </p:cNvPr>
          <p:cNvSpPr/>
          <p:nvPr/>
        </p:nvSpPr>
        <p:spPr>
          <a:xfrm>
            <a:off x="1524000" y="1828800"/>
            <a:ext cx="6438900" cy="2613857"/>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q"/>
            </a:pPr>
            <a:r>
              <a:rPr lang="en-US" sz="2400" i="1">
                <a:latin typeface="Times New Roman" panose="02020603050405020304" pitchFamily="18" charset="0"/>
                <a:ea typeface="Calibri" panose="020F0502020204030204" pitchFamily="34" charset="0"/>
                <a:cs typeface="Times New Roman" panose="02020603050405020304" pitchFamily="18" charset="0"/>
              </a:rPr>
              <a:t>Wireless WANs (WiMAX,4G, 5G):</a:t>
            </a:r>
            <a:r>
              <a:rPr lang="en-US" sz="2400">
                <a:latin typeface="Times New Roman" panose="02020603050405020304" pitchFamily="18" charset="0"/>
                <a:ea typeface="Calibri" panose="020F0502020204030204" pitchFamily="34" charset="0"/>
                <a:cs typeface="Times New Roman" panose="02020603050405020304" pitchFamily="18" charset="0"/>
              </a:rPr>
              <a:t> công nghệ mạng  cung cấp kết nối không dây với tầm phủ sóng lớn </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q"/>
            </a:pPr>
            <a:r>
              <a:rPr lang="en-US" sz="2400" i="1">
                <a:latin typeface="Times New Roman" panose="02020603050405020304" pitchFamily="18" charset="0"/>
                <a:ea typeface="Calibri" panose="020F0502020204030204" pitchFamily="34" charset="0"/>
                <a:cs typeface="Times New Roman" panose="02020603050405020304" pitchFamily="18" charset="0"/>
              </a:rPr>
              <a:t>Mobile services (Dial up telephone):</a:t>
            </a:r>
            <a:r>
              <a:rPr lang="en-US" sz="2400">
                <a:latin typeface="Times New Roman" panose="02020603050405020304" pitchFamily="18" charset="0"/>
                <a:ea typeface="Calibri" panose="020F0502020204030204" pitchFamily="34" charset="0"/>
                <a:cs typeface="Times New Roman" panose="02020603050405020304" pitchFamily="18" charset="0"/>
              </a:rPr>
              <a:t> Giá rẻ, tốc độ không cao sử dụng modem để chuyển đổi tín hiệu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048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Kết nối internet</a:t>
            </a:r>
          </a:p>
        </p:txBody>
      </p:sp>
      <p:sp>
        <p:nvSpPr>
          <p:cNvPr id="8" name="Rectangle 7">
            <a:extLst>
              <a:ext uri="{FF2B5EF4-FFF2-40B4-BE49-F238E27FC236}">
                <a16:creationId xmlns:a16="http://schemas.microsoft.com/office/drawing/2014/main" id="{86142B30-4678-4994-9955-32DFA1C9C1C3}"/>
              </a:ext>
            </a:extLst>
          </p:cNvPr>
          <p:cNvSpPr/>
          <p:nvPr/>
        </p:nvSpPr>
        <p:spPr>
          <a:xfrm>
            <a:off x="971550" y="1981199"/>
            <a:ext cx="7200900" cy="1764394"/>
          </a:xfrm>
          <a:prstGeom prst="rect">
            <a:avLst/>
          </a:prstGeom>
        </p:spPr>
        <p:txBody>
          <a:bodyPr wrap="square">
            <a:spAutoFit/>
          </a:bodyPr>
          <a:lstStyle/>
          <a:p>
            <a:pPr algn="just">
              <a:lnSpc>
                <a:spcPct val="115000"/>
              </a:lnSpc>
              <a:spcAft>
                <a:spcPts val="800"/>
              </a:spcAft>
            </a:pPr>
            <a:r>
              <a:rPr lang="vi-VN" sz="2400" i="1">
                <a:latin typeface="Times New Roman" panose="02020603050405020304" pitchFamily="18" charset="0"/>
                <a:ea typeface="Calibri" panose="020F0502020204030204" pitchFamily="34" charset="0"/>
                <a:cs typeface="Times New Roman" panose="02020603050405020304" pitchFamily="18" charset="0"/>
              </a:rPr>
              <a:t>Các tổ chức doanh nghiệp lớn hơn thì cần kết nối với tốc độ và lượng dữ liệu truyền tải nhiều, khả năng quản lý tốt, an toàn, bảo mật..như phục vụ cho việc video conferencing, data center storage:</a:t>
            </a:r>
            <a:endParaRPr lang="en-US" sz="2400" i="1">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385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Kết nối internet</a:t>
            </a:r>
          </a:p>
        </p:txBody>
      </p:sp>
      <p:sp>
        <p:nvSpPr>
          <p:cNvPr id="3" name="Rectangle 2">
            <a:extLst>
              <a:ext uri="{FF2B5EF4-FFF2-40B4-BE49-F238E27FC236}">
                <a16:creationId xmlns:a16="http://schemas.microsoft.com/office/drawing/2014/main" id="{D9ED2782-09F0-49D7-955C-5F35286A3AE4}"/>
              </a:ext>
            </a:extLst>
          </p:cNvPr>
          <p:cNvSpPr/>
          <p:nvPr/>
        </p:nvSpPr>
        <p:spPr>
          <a:xfrm>
            <a:off x="1447800" y="1695753"/>
            <a:ext cx="6896100" cy="2189125"/>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q"/>
            </a:pPr>
            <a:r>
              <a:rPr lang="en-US" sz="2400" i="1">
                <a:latin typeface="Times New Roman" panose="02020603050405020304" pitchFamily="18" charset="0"/>
                <a:ea typeface="Calibri" panose="020F0502020204030204" pitchFamily="34" charset="0"/>
                <a:cs typeface="Times New Roman" panose="02020603050405020304" pitchFamily="18" charset="0"/>
              </a:rPr>
              <a:t>Business DSL:</a:t>
            </a:r>
            <a:r>
              <a:rPr lang="en-US" sz="2400">
                <a:latin typeface="Times New Roman" panose="02020603050405020304" pitchFamily="18" charset="0"/>
                <a:ea typeface="Calibri" panose="020F0502020204030204" pitchFamily="34" charset="0"/>
                <a:cs typeface="Times New Roman" panose="02020603050405020304" pitchFamily="18" charset="0"/>
              </a:rPr>
              <a:t> Hỗ trợ nhiều dịch vụ cho các DSL</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q"/>
            </a:pPr>
            <a:r>
              <a:rPr lang="en-US" sz="2400" i="1">
                <a:latin typeface="Times New Roman" panose="02020603050405020304" pitchFamily="18" charset="0"/>
                <a:ea typeface="Calibri" panose="020F0502020204030204" pitchFamily="34" charset="0"/>
                <a:cs typeface="Times New Roman" panose="02020603050405020304" pitchFamily="18" charset="0"/>
              </a:rPr>
              <a:t>Leased lines (Đường thuê riêng): </a:t>
            </a:r>
            <a:r>
              <a:rPr lang="en-US" sz="2400">
                <a:latin typeface="Times New Roman" panose="02020603050405020304" pitchFamily="18" charset="0"/>
                <a:ea typeface="Calibri" panose="020F0502020204030204" pitchFamily="34" charset="0"/>
                <a:cs typeface="Times New Roman" panose="02020603050405020304" pitchFamily="18" charset="0"/>
              </a:rPr>
              <a:t>dành riêng cho doanh nghiệp có nhu cầu truyền tải dữ liệu lớn, phục vụ kết nối điểm điểm nhanh chóng, hiệu năng cao</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133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Kết nối internet</a:t>
            </a:r>
          </a:p>
        </p:txBody>
      </p:sp>
      <p:sp>
        <p:nvSpPr>
          <p:cNvPr id="3" name="Rectangle 2">
            <a:extLst>
              <a:ext uri="{FF2B5EF4-FFF2-40B4-BE49-F238E27FC236}">
                <a16:creationId xmlns:a16="http://schemas.microsoft.com/office/drawing/2014/main" id="{D9ED2782-09F0-49D7-955C-5F35286A3AE4}"/>
              </a:ext>
            </a:extLst>
          </p:cNvPr>
          <p:cNvSpPr/>
          <p:nvPr/>
        </p:nvSpPr>
        <p:spPr>
          <a:xfrm>
            <a:off x="1447800" y="1695753"/>
            <a:ext cx="6896100" cy="3038589"/>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q"/>
            </a:pPr>
            <a:r>
              <a:rPr lang="en-US" sz="2400" i="1">
                <a:latin typeface="Times New Roman" panose="02020603050405020304" pitchFamily="18" charset="0"/>
                <a:ea typeface="Calibri" panose="020F0502020204030204" pitchFamily="34" charset="0"/>
                <a:cs typeface="Times New Roman" panose="02020603050405020304" pitchFamily="18" charset="0"/>
              </a:rPr>
              <a:t>Metro Ethernet: </a:t>
            </a:r>
            <a:r>
              <a:rPr lang="en-US" sz="2400">
                <a:latin typeface="Times New Roman" panose="02020603050405020304" pitchFamily="18" charset="0"/>
                <a:ea typeface="Calibri" panose="020F0502020204030204" pitchFamily="34" charset="0"/>
                <a:cs typeface="Times New Roman" panose="02020603050405020304" pitchFamily="18" charset="0"/>
              </a:rPr>
              <a:t>dựa trên chuẩn Ethernet, thường được dùng như là một mạng truy nhập metropolitan để kết nối các thuê bao và các doanh nghiệp đến một mạng WAN. Những doanh nghiệp lớn thường sử dụng Metro Ethernet để kết nối các chi nhánh vào mạng Intranet của họ.</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q"/>
            </a:pPr>
            <a:r>
              <a:rPr lang="en-US" sz="2400" i="1">
                <a:latin typeface="Times New Roman" panose="02020603050405020304" pitchFamily="18" charset="0"/>
                <a:ea typeface="Calibri" panose="020F0502020204030204" pitchFamily="34" charset="0"/>
                <a:cs typeface="Times New Roman" panose="02020603050405020304" pitchFamily="18" charset="0"/>
              </a:rPr>
              <a:t>Satellite (Mạng vệ tinh):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8667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Kết nối internet</a:t>
            </a:r>
          </a:p>
        </p:txBody>
      </p:sp>
      <p:pic>
        <p:nvPicPr>
          <p:cNvPr id="5" name="Picture 4">
            <a:extLst>
              <a:ext uri="{FF2B5EF4-FFF2-40B4-BE49-F238E27FC236}">
                <a16:creationId xmlns:a16="http://schemas.microsoft.com/office/drawing/2014/main" id="{7A06AF63-89AB-482B-869B-09F90757F7D4}"/>
              </a:ext>
            </a:extLst>
          </p:cNvPr>
          <p:cNvPicPr/>
          <p:nvPr/>
        </p:nvPicPr>
        <p:blipFill>
          <a:blip r:embed="rId3"/>
          <a:stretch>
            <a:fillRect/>
          </a:stretch>
        </p:blipFill>
        <p:spPr>
          <a:xfrm>
            <a:off x="1295400" y="1905000"/>
            <a:ext cx="6553200" cy="3926533"/>
          </a:xfrm>
          <a:prstGeom prst="rect">
            <a:avLst/>
          </a:prstGeom>
        </p:spPr>
      </p:pic>
    </p:spTree>
    <p:extLst>
      <p:ext uri="{BB962C8B-B14F-4D97-AF65-F5344CB8AC3E}">
        <p14:creationId xmlns:p14="http://schemas.microsoft.com/office/powerpoint/2010/main" val="3888275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Kết nối internet</a:t>
            </a:r>
          </a:p>
        </p:txBody>
      </p:sp>
      <p:pic>
        <p:nvPicPr>
          <p:cNvPr id="5" name="Picture 4">
            <a:extLst>
              <a:ext uri="{FF2B5EF4-FFF2-40B4-BE49-F238E27FC236}">
                <a16:creationId xmlns:a16="http://schemas.microsoft.com/office/drawing/2014/main" id="{F6E3F0EA-191D-43D2-97B6-B817E0F48FEA}"/>
              </a:ext>
            </a:extLst>
          </p:cNvPr>
          <p:cNvPicPr/>
          <p:nvPr/>
        </p:nvPicPr>
        <p:blipFill>
          <a:blip r:embed="rId3"/>
          <a:stretch>
            <a:fillRect/>
          </a:stretch>
        </p:blipFill>
        <p:spPr>
          <a:xfrm>
            <a:off x="1464310" y="1846262"/>
            <a:ext cx="6172200" cy="3832871"/>
          </a:xfrm>
          <a:prstGeom prst="rect">
            <a:avLst/>
          </a:prstGeom>
        </p:spPr>
      </p:pic>
    </p:spTree>
    <p:extLst>
      <p:ext uri="{BB962C8B-B14F-4D97-AF65-F5344CB8AC3E}">
        <p14:creationId xmlns:p14="http://schemas.microsoft.com/office/powerpoint/2010/main" val="3784190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Kết nối internet</a:t>
            </a:r>
          </a:p>
        </p:txBody>
      </p:sp>
      <p:sp>
        <p:nvSpPr>
          <p:cNvPr id="3" name="Rectangle 2">
            <a:extLst>
              <a:ext uri="{FF2B5EF4-FFF2-40B4-BE49-F238E27FC236}">
                <a16:creationId xmlns:a16="http://schemas.microsoft.com/office/drawing/2014/main" id="{3F79B4BF-7141-4BFB-8B96-DB85E918A7C2}"/>
              </a:ext>
            </a:extLst>
          </p:cNvPr>
          <p:cNvSpPr/>
          <p:nvPr/>
        </p:nvSpPr>
        <p:spPr>
          <a:xfrm>
            <a:off x="1295400" y="1819958"/>
            <a:ext cx="7200900" cy="3873689"/>
          </a:xfrm>
          <a:prstGeom prst="rect">
            <a:avLst/>
          </a:prstGeom>
        </p:spPr>
        <p:txBody>
          <a:bodyPr wrap="square">
            <a:spAutoFit/>
          </a:bodyPr>
          <a:lstStyle/>
          <a:p>
            <a:pPr>
              <a:lnSpc>
                <a:spcPct val="115000"/>
              </a:lnSpc>
              <a:spcAft>
                <a:spcPts val="800"/>
              </a:spcAft>
            </a:pPr>
            <a:r>
              <a:rPr lang="en-US" sz="2400" b="1">
                <a:latin typeface="Times New Roman" panose="02020603050405020304" pitchFamily="18" charset="0"/>
                <a:ea typeface="Calibri" panose="020F0502020204030204" pitchFamily="34" charset="0"/>
                <a:cs typeface="Times New Roman" panose="02020603050405020304" pitchFamily="18" charset="0"/>
              </a:rPr>
              <a:t>CÂU HỎI:</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1. Mạng nhà bạn đang sử dụng công nghệ WAN nào để kết nối đến internet?</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2. Các mạng viễn thông 4G 5G là gì? Chúng có phải là cũng các công nghệ mạng WAN?</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3. Công nghệ SD-WAN là gì?</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4. Tìm hiểu các giao thức Data link chạy trên mạng WAN?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8464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Kết nối internet</a:t>
            </a:r>
          </a:p>
        </p:txBody>
      </p:sp>
      <p:pic>
        <p:nvPicPr>
          <p:cNvPr id="5" name="Picture 4">
            <a:extLst>
              <a:ext uri="{FF2B5EF4-FFF2-40B4-BE49-F238E27FC236}">
                <a16:creationId xmlns:a16="http://schemas.microsoft.com/office/drawing/2014/main" id="{285F48BC-17A4-45B5-89A5-3E8A2A6D661A}"/>
              </a:ext>
            </a:extLst>
          </p:cNvPr>
          <p:cNvPicPr/>
          <p:nvPr/>
        </p:nvPicPr>
        <p:blipFill>
          <a:blip r:embed="rId3">
            <a:extLst>
              <a:ext uri="{28A0092B-C50C-407E-A947-70E740481C1C}">
                <a14:useLocalDpi xmlns:a14="http://schemas.microsoft.com/office/drawing/2010/main" val="0"/>
              </a:ext>
            </a:extLst>
          </a:blip>
          <a:stretch>
            <a:fillRect/>
          </a:stretch>
        </p:blipFill>
        <p:spPr>
          <a:xfrm>
            <a:off x="838200" y="2438400"/>
            <a:ext cx="7424232" cy="2743200"/>
          </a:xfrm>
          <a:prstGeom prst="rect">
            <a:avLst/>
          </a:prstGeom>
        </p:spPr>
      </p:pic>
      <p:sp>
        <p:nvSpPr>
          <p:cNvPr id="4" name="Rectangle 3">
            <a:extLst>
              <a:ext uri="{FF2B5EF4-FFF2-40B4-BE49-F238E27FC236}">
                <a16:creationId xmlns:a16="http://schemas.microsoft.com/office/drawing/2014/main" id="{CFC89D24-C17C-42B0-B440-E3B86A686558}"/>
              </a:ext>
            </a:extLst>
          </p:cNvPr>
          <p:cNvSpPr/>
          <p:nvPr/>
        </p:nvSpPr>
        <p:spPr>
          <a:xfrm>
            <a:off x="2895600" y="5252163"/>
            <a:ext cx="2694904" cy="390684"/>
          </a:xfrm>
          <a:prstGeom prst="rect">
            <a:avLst/>
          </a:prstGeom>
        </p:spPr>
        <p:txBody>
          <a:bodyPr wrap="none">
            <a:spAutoFit/>
          </a:bodyPr>
          <a:lstStyle/>
          <a:p>
            <a:pPr marL="457200" algn="ctr">
              <a:lnSpc>
                <a:spcPct val="115000"/>
              </a:lnSpc>
              <a:spcAft>
                <a:spcPts val="800"/>
              </a:spcAft>
              <a:tabLst>
                <a:tab pos="2315845" algn="l"/>
              </a:tabLst>
            </a:pPr>
            <a:r>
              <a:rPr lang="en-US" i="1">
                <a:latin typeface="Times New Roman" panose="02020603050405020304" pitchFamily="18" charset="0"/>
                <a:ea typeface="Calibri" panose="020F0502020204030204" pitchFamily="34" charset="0"/>
                <a:cs typeface="Times New Roman" panose="02020603050405020304" pitchFamily="18" charset="0"/>
              </a:rPr>
              <a:t>Công nghệ SD – WAN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Xu hướng mạng máy tính</a:t>
            </a:r>
          </a:p>
        </p:txBody>
      </p:sp>
      <p:sp>
        <p:nvSpPr>
          <p:cNvPr id="3" name="Rectangle 2">
            <a:extLst>
              <a:ext uri="{FF2B5EF4-FFF2-40B4-BE49-F238E27FC236}">
                <a16:creationId xmlns:a16="http://schemas.microsoft.com/office/drawing/2014/main" id="{9C13E5F6-5D43-4090-8B0B-555E329DD07C}"/>
              </a:ext>
            </a:extLst>
          </p:cNvPr>
          <p:cNvSpPr/>
          <p:nvPr/>
        </p:nvSpPr>
        <p:spPr>
          <a:xfrm>
            <a:off x="1143000" y="1734445"/>
            <a:ext cx="7162800" cy="4312784"/>
          </a:xfrm>
          <a:prstGeom prst="rect">
            <a:avLst/>
          </a:prstGeom>
        </p:spPr>
        <p:txBody>
          <a:bodyPr wrap="square">
            <a:spAutoFit/>
          </a:bodyPr>
          <a:lstStyle/>
          <a:p>
            <a:pPr marL="342900" lvl="0" indent="-342900" algn="just">
              <a:lnSpc>
                <a:spcPct val="115000"/>
              </a:lnSpc>
              <a:spcAft>
                <a:spcPts val="0"/>
              </a:spcAft>
              <a:buFont typeface="Symbol" panose="05050102010706020507" pitchFamily="18" charset="2"/>
              <a:buChar char=""/>
            </a:pPr>
            <a:r>
              <a:rPr lang="en-US" sz="2400" i="1">
                <a:latin typeface="Times New Roman" panose="02020603050405020304" pitchFamily="18" charset="0"/>
                <a:ea typeface="Calibri" panose="020F0502020204030204" pitchFamily="34" charset="0"/>
                <a:cs typeface="Times New Roman" panose="02020603050405020304" pitchFamily="18" charset="0"/>
              </a:rPr>
              <a:t>Mang mạng máy tính đến hầu hết các thiết bị</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Laptops</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Tablets</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Netbooks</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Smartphones</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E-Readers</a:t>
            </a:r>
            <a:endParaRPr lang="en-US" sz="240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Anything (IoT)Mang lại cơ hội kết nối dễ dàng cho hầu hết các thiết bị một cách linh hoạt để truy cập đến hệ thống thông tin toàn cầu, hay giao tiếp với host khác, bất cứ đâu, bất cứ lúc nào, bất cứ ai.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512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367134"/>
            <a:ext cx="1750800"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NỘI DUNG</a:t>
            </a:r>
          </a:p>
        </p:txBody>
      </p:sp>
      <p:sp>
        <p:nvSpPr>
          <p:cNvPr id="4" name="TextBox 3">
            <a:extLst>
              <a:ext uri="{FF2B5EF4-FFF2-40B4-BE49-F238E27FC236}">
                <a16:creationId xmlns:a16="http://schemas.microsoft.com/office/drawing/2014/main" id="{9E225242-2A33-40E5-9DA4-47D68327AC1D}"/>
              </a:ext>
            </a:extLst>
          </p:cNvPr>
          <p:cNvSpPr txBox="1"/>
          <p:nvPr/>
        </p:nvSpPr>
        <p:spPr>
          <a:xfrm>
            <a:off x="1713600" y="2209800"/>
            <a:ext cx="6172200" cy="2862322"/>
          </a:xfrm>
          <a:prstGeom prst="rect">
            <a:avLst/>
          </a:prstGeom>
          <a:noFill/>
        </p:spPr>
        <p:txBody>
          <a:bodyPr wrap="square" rtlCol="0">
            <a:spAutoFit/>
          </a:bodyPr>
          <a:lstStyle/>
          <a:p>
            <a:pPr marL="571500" indent="-571500" algn="just">
              <a:buFont typeface="Wingdings" panose="05000000000000000000" pitchFamily="2" charset="2"/>
              <a:buChar char="§"/>
            </a:pPr>
            <a:r>
              <a:rPr lang="en-US" sz="3600">
                <a:latin typeface="Times New Roman" panose="02020603050405020304" pitchFamily="18" charset="0"/>
                <a:ea typeface="Verdana" panose="020B0604030504040204" pitchFamily="34" charset="0"/>
                <a:cs typeface="Times New Roman" panose="02020603050405020304" pitchFamily="18" charset="0"/>
              </a:rPr>
              <a:t>Mạng máy tính ngày nay</a:t>
            </a:r>
          </a:p>
          <a:p>
            <a:pPr marL="571500" indent="-571500" algn="just">
              <a:buFont typeface="Wingdings" panose="05000000000000000000" pitchFamily="2" charset="2"/>
              <a:buChar char="§"/>
            </a:pPr>
            <a:r>
              <a:rPr lang="en-US" sz="3600">
                <a:latin typeface="Times New Roman" panose="02020603050405020304" pitchFamily="18" charset="0"/>
                <a:ea typeface="Verdana" panose="020B0604030504040204" pitchFamily="34" charset="0"/>
                <a:cs typeface="Times New Roman" panose="02020603050405020304" pitchFamily="18" charset="0"/>
              </a:rPr>
              <a:t>Các giao thức mạng</a:t>
            </a:r>
          </a:p>
          <a:p>
            <a:pPr marL="571500" indent="-571500" algn="just">
              <a:buFont typeface="Wingdings" panose="05000000000000000000" pitchFamily="2" charset="2"/>
              <a:buChar char="§"/>
            </a:pPr>
            <a:r>
              <a:rPr lang="en-US" sz="3600">
                <a:latin typeface="Times New Roman" panose="02020603050405020304" pitchFamily="18" charset="0"/>
                <a:ea typeface="Verdana" panose="020B0604030504040204" pitchFamily="34" charset="0"/>
                <a:cs typeface="Times New Roman" panose="02020603050405020304" pitchFamily="18" charset="0"/>
              </a:rPr>
              <a:t>Hệ thống số</a:t>
            </a:r>
          </a:p>
          <a:p>
            <a:pPr marL="571500" indent="-571500" algn="just">
              <a:buFont typeface="Wingdings" panose="05000000000000000000" pitchFamily="2" charset="2"/>
              <a:buChar char="§"/>
            </a:pPr>
            <a:r>
              <a:rPr lang="en-US" sz="3600">
                <a:latin typeface="Times New Roman" panose="02020603050405020304" pitchFamily="18" charset="0"/>
                <a:ea typeface="Verdana" panose="020B0604030504040204" pitchFamily="34" charset="0"/>
                <a:cs typeface="Times New Roman" panose="02020603050405020304" pitchFamily="18" charset="0"/>
              </a:rPr>
              <a:t>TCP/IP và OSI</a:t>
            </a:r>
          </a:p>
          <a:p>
            <a:pPr marL="571500" indent="-571500" algn="just">
              <a:buFont typeface="Wingdings" panose="05000000000000000000" pitchFamily="2" charset="2"/>
              <a:buChar char="§"/>
            </a:pPr>
            <a:r>
              <a:rPr lang="en-US" sz="3600">
                <a:latin typeface="Times New Roman" panose="02020603050405020304" pitchFamily="18" charset="0"/>
                <a:ea typeface="Verdana" panose="020B0604030504040204" pitchFamily="34" charset="0"/>
                <a:cs typeface="Times New Roman" panose="02020603050405020304" pitchFamily="18" charset="0"/>
              </a:rPr>
              <a:t>MAC, IPv4 và IPv6 </a:t>
            </a:r>
          </a:p>
        </p:txBody>
      </p:sp>
    </p:spTree>
    <p:extLst>
      <p:ext uri="{BB962C8B-B14F-4D97-AF65-F5344CB8AC3E}">
        <p14:creationId xmlns:p14="http://schemas.microsoft.com/office/powerpoint/2010/main" val="1246124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Xu hướng mạng máy tính</a:t>
            </a:r>
          </a:p>
        </p:txBody>
      </p:sp>
      <p:sp>
        <p:nvSpPr>
          <p:cNvPr id="3" name="Rectangle 2">
            <a:extLst>
              <a:ext uri="{FF2B5EF4-FFF2-40B4-BE49-F238E27FC236}">
                <a16:creationId xmlns:a16="http://schemas.microsoft.com/office/drawing/2014/main" id="{9C13E5F6-5D43-4090-8B0B-555E329DD07C}"/>
              </a:ext>
            </a:extLst>
          </p:cNvPr>
          <p:cNvSpPr/>
          <p:nvPr/>
        </p:nvSpPr>
        <p:spPr>
          <a:xfrm>
            <a:off x="1143000" y="1734445"/>
            <a:ext cx="7162800" cy="490199"/>
          </a:xfrm>
          <a:prstGeom prst="rect">
            <a:avLst/>
          </a:prstGeom>
        </p:spPr>
        <p:txBody>
          <a:bodyPr wrap="square">
            <a:spAutoFit/>
          </a:bodyPr>
          <a:lstStyle/>
          <a:p>
            <a:pPr marL="342900" lvl="0" indent="-342900" algn="just">
              <a:lnSpc>
                <a:spcPct val="115000"/>
              </a:lnSpc>
              <a:spcAft>
                <a:spcPts val="0"/>
              </a:spcAft>
              <a:buFont typeface="Symbol" panose="05050102010706020507" pitchFamily="18" charset="2"/>
              <a:buChar char=""/>
            </a:pPr>
            <a:r>
              <a:rPr lang="en-US" sz="2400" i="1">
                <a:latin typeface="Times New Roman" panose="02020603050405020304" pitchFamily="18" charset="0"/>
                <a:ea typeface="Calibri" panose="020F0502020204030204" pitchFamily="34" charset="0"/>
                <a:cs typeface="Times New Roman" panose="02020603050405020304" pitchFamily="18" charset="0"/>
              </a:rPr>
              <a:t>Mang mạng máy tính đến hầu hết các thiết bị</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22CE957-2C03-4A19-8502-0477C6F7B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487" y="2209800"/>
            <a:ext cx="5243513" cy="3810000"/>
          </a:xfrm>
          <a:prstGeom prst="rect">
            <a:avLst/>
          </a:prstGeom>
        </p:spPr>
      </p:pic>
    </p:spTree>
    <p:extLst>
      <p:ext uri="{BB962C8B-B14F-4D97-AF65-F5344CB8AC3E}">
        <p14:creationId xmlns:p14="http://schemas.microsoft.com/office/powerpoint/2010/main" val="4026516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Xu hướng mạng máy tính</a:t>
            </a:r>
          </a:p>
        </p:txBody>
      </p:sp>
      <p:sp>
        <p:nvSpPr>
          <p:cNvPr id="3" name="Rectangle 2">
            <a:extLst>
              <a:ext uri="{FF2B5EF4-FFF2-40B4-BE49-F238E27FC236}">
                <a16:creationId xmlns:a16="http://schemas.microsoft.com/office/drawing/2014/main" id="{9C13E5F6-5D43-4090-8B0B-555E329DD07C}"/>
              </a:ext>
            </a:extLst>
          </p:cNvPr>
          <p:cNvSpPr/>
          <p:nvPr/>
        </p:nvSpPr>
        <p:spPr>
          <a:xfrm>
            <a:off x="1143000" y="1734445"/>
            <a:ext cx="7162800" cy="3990644"/>
          </a:xfrm>
          <a:prstGeom prst="rect">
            <a:avLst/>
          </a:prstGeom>
        </p:spPr>
        <p:txBody>
          <a:bodyPr wrap="square">
            <a:spAutoFit/>
          </a:bodyPr>
          <a:lstStyle/>
          <a:p>
            <a:pPr marL="342900" lvl="0" indent="-342900" algn="just">
              <a:lnSpc>
                <a:spcPct val="115000"/>
              </a:lnSpc>
              <a:spcAft>
                <a:spcPts val="0"/>
              </a:spcAft>
              <a:buFont typeface="Symbol" panose="05050102010706020507" pitchFamily="18" charset="2"/>
              <a:buChar char=""/>
            </a:pPr>
            <a:r>
              <a:rPr lang="en-US" sz="2400" i="1">
                <a:latin typeface="Times New Roman" panose="02020603050405020304" pitchFamily="18" charset="0"/>
                <a:ea typeface="Calibri" panose="020F0502020204030204" pitchFamily="34" charset="0"/>
                <a:cs typeface="Times New Roman" panose="02020603050405020304" pitchFamily="18" charset="0"/>
              </a:rPr>
              <a:t>Làm viêc online</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Kết nối và làm việc cùng nhau từ nhiều mảng</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Danh cho doanh nghiệp, giáo dục</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2400" i="1">
                <a:latin typeface="Times New Roman" panose="02020603050405020304" pitchFamily="18" charset="0"/>
                <a:ea typeface="Calibri" panose="020F0502020204030204" pitchFamily="34" charset="0"/>
                <a:cs typeface="Times New Roman" panose="02020603050405020304" pitchFamily="18" charset="0"/>
              </a:rPr>
              <a:t>Giao tiếp bằng video</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2400" i="1">
                <a:latin typeface="Times New Roman" panose="02020603050405020304" pitchFamily="18" charset="0"/>
                <a:ea typeface="Calibri" panose="020F0502020204030204" pitchFamily="34" charset="0"/>
                <a:cs typeface="Times New Roman" panose="02020603050405020304" pitchFamily="18" charset="0"/>
              </a:rPr>
              <a:t>Cloud computing (Đặt toàn bộ trên mấy)</a:t>
            </a:r>
            <a:endParaRPr lang="en-US">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Cho phép chúng ta lưu trữ toàn bộ dữ liệu cá nhân hoặc file backup dữ liệu lên server trên internet (Cloud), giúp người sử dụng có thể truy cập các dữ liệu này, bất cứ đâu, bất cứ lúc nào.</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9616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Xu hướng mạng máy tính</a:t>
            </a:r>
          </a:p>
        </p:txBody>
      </p:sp>
      <p:sp>
        <p:nvSpPr>
          <p:cNvPr id="3" name="Rectangle 2">
            <a:extLst>
              <a:ext uri="{FF2B5EF4-FFF2-40B4-BE49-F238E27FC236}">
                <a16:creationId xmlns:a16="http://schemas.microsoft.com/office/drawing/2014/main" id="{9C13E5F6-5D43-4090-8B0B-555E329DD07C}"/>
              </a:ext>
            </a:extLst>
          </p:cNvPr>
          <p:cNvSpPr/>
          <p:nvPr/>
        </p:nvSpPr>
        <p:spPr>
          <a:xfrm>
            <a:off x="1143000" y="1734445"/>
            <a:ext cx="7162800" cy="3990644"/>
          </a:xfrm>
          <a:prstGeom prst="rect">
            <a:avLst/>
          </a:prstGeom>
        </p:spPr>
        <p:txBody>
          <a:bodyPr wrap="square">
            <a:spAutoFit/>
          </a:bodyPr>
          <a:lstStyle/>
          <a:p>
            <a:pPr marL="342900" lvl="0" indent="-342900" algn="just">
              <a:lnSpc>
                <a:spcPct val="115000"/>
              </a:lnSpc>
              <a:spcAft>
                <a:spcPts val="800"/>
              </a:spcAft>
              <a:buFont typeface="Symbol" panose="05050102010706020507" pitchFamily="18" charset="2"/>
              <a:buChar char=""/>
            </a:pPr>
            <a:r>
              <a:rPr lang="en-US" sz="2400" i="1">
                <a:latin typeface="Times New Roman" panose="02020603050405020304" pitchFamily="18" charset="0"/>
                <a:ea typeface="Calibri" panose="020F0502020204030204" pitchFamily="34" charset="0"/>
                <a:cs typeface="Times New Roman" panose="02020603050405020304" pitchFamily="18" charset="0"/>
              </a:rPr>
              <a:t>Smart home: </a:t>
            </a:r>
            <a:r>
              <a:rPr lang="en-US" sz="2400">
                <a:latin typeface="Times New Roman" panose="02020603050405020304" pitchFamily="18" charset="0"/>
                <a:ea typeface="Calibri" panose="020F0502020204030204" pitchFamily="34" charset="0"/>
                <a:cs typeface="Times New Roman" panose="02020603050405020304" pitchFamily="18" charset="0"/>
              </a:rPr>
              <a:t>Các thiết bị trong nhà kết nối với nhau, trở nên thông minh hơn, tự động vận hành theo thời gian thiết lập hay nhận lệnh, đây là một xu hướng đang rất phát triển của mạng máy tính thời điểm hiện tại (IoT)</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2400" i="1">
                <a:latin typeface="Times New Roman" panose="02020603050405020304" pitchFamily="18" charset="0"/>
                <a:ea typeface="Calibri" panose="020F0502020204030204" pitchFamily="34" charset="0"/>
                <a:cs typeface="Times New Roman" panose="02020603050405020304" pitchFamily="18" charset="0"/>
              </a:rPr>
              <a:t>Powerline Networking:</a:t>
            </a:r>
            <a:r>
              <a:rPr lang="en-US" sz="2400">
                <a:latin typeface="Times New Roman" panose="02020603050405020304" pitchFamily="18" charset="0"/>
                <a:ea typeface="Calibri" panose="020F0502020204030204" pitchFamily="34" charset="0"/>
                <a:cs typeface="Times New Roman" panose="02020603050405020304" pitchFamily="18" charset="0"/>
              </a:rPr>
              <a:t> Sử dụng đường truyền điện để tạo kết nối đến các thiết bị, đây là giải pháp dành cho những địa điểm mạng dây, hay mạng không dây không có khả năng kết nối đến</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776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Xu hướng mạng máy tính</a:t>
            </a:r>
          </a:p>
        </p:txBody>
      </p:sp>
      <p:sp>
        <p:nvSpPr>
          <p:cNvPr id="3" name="Rectangle 2">
            <a:extLst>
              <a:ext uri="{FF2B5EF4-FFF2-40B4-BE49-F238E27FC236}">
                <a16:creationId xmlns:a16="http://schemas.microsoft.com/office/drawing/2014/main" id="{9C13E5F6-5D43-4090-8B0B-555E329DD07C}"/>
              </a:ext>
            </a:extLst>
          </p:cNvPr>
          <p:cNvSpPr/>
          <p:nvPr/>
        </p:nvSpPr>
        <p:spPr>
          <a:xfrm>
            <a:off x="1143000" y="1734445"/>
            <a:ext cx="7162800" cy="2189125"/>
          </a:xfrm>
          <a:prstGeom prst="rect">
            <a:avLst/>
          </a:prstGeom>
        </p:spPr>
        <p:txBody>
          <a:bodyPr wrap="square">
            <a:spAutoFit/>
          </a:bodyPr>
          <a:lstStyle/>
          <a:p>
            <a:pPr marL="342900" lvl="0" indent="-342900" algn="just">
              <a:lnSpc>
                <a:spcPct val="115000"/>
              </a:lnSpc>
              <a:spcAft>
                <a:spcPts val="800"/>
              </a:spcAft>
              <a:buFont typeface="Symbol" panose="05050102010706020507" pitchFamily="18" charset="2"/>
              <a:buChar char=""/>
            </a:pPr>
            <a:r>
              <a:rPr lang="en-US" sz="2400" i="1">
                <a:latin typeface="Times New Roman" panose="02020603050405020304" pitchFamily="18" charset="0"/>
                <a:ea typeface="Calibri" panose="020F0502020204030204" pitchFamily="34" charset="0"/>
                <a:cs typeface="Times New Roman" panose="02020603050405020304" pitchFamily="18" charset="0"/>
              </a:rPr>
              <a:t>Dịch vụ cung cấp internet diện rông không dây: </a:t>
            </a:r>
            <a:r>
              <a:rPr lang="en-US" sz="2400">
                <a:latin typeface="Times New Roman" panose="02020603050405020304" pitchFamily="18" charset="0"/>
                <a:ea typeface="Calibri" panose="020F0502020204030204" pitchFamily="34" charset="0"/>
                <a:cs typeface="Times New Roman" panose="02020603050405020304" pitchFamily="18" charset="0"/>
              </a:rPr>
              <a:t>Đây là một loại hình công nghệ phát triển sẽ thay thế cho các công nghệ cung cấp kết nối mạng đến các LAN hiện tại như ADSL, Fiber..(Công nghệ mạng không dây)</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5766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Xu hướng mạng máy tính</a:t>
            </a:r>
          </a:p>
        </p:txBody>
      </p:sp>
      <p:pic>
        <p:nvPicPr>
          <p:cNvPr id="5" name="Picture 4">
            <a:extLst>
              <a:ext uri="{FF2B5EF4-FFF2-40B4-BE49-F238E27FC236}">
                <a16:creationId xmlns:a16="http://schemas.microsoft.com/office/drawing/2014/main" id="{B6F00B45-73D2-476F-9575-8FA1763CB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752600"/>
            <a:ext cx="5562600" cy="4269799"/>
          </a:xfrm>
          <a:prstGeom prst="rect">
            <a:avLst/>
          </a:prstGeom>
        </p:spPr>
      </p:pic>
    </p:spTree>
    <p:extLst>
      <p:ext uri="{BB962C8B-B14F-4D97-AF65-F5344CB8AC3E}">
        <p14:creationId xmlns:p14="http://schemas.microsoft.com/office/powerpoint/2010/main" val="4053462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bảo mật</a:t>
            </a:r>
          </a:p>
        </p:txBody>
      </p:sp>
      <p:sp>
        <p:nvSpPr>
          <p:cNvPr id="3" name="Rectangle 2">
            <a:extLst>
              <a:ext uri="{FF2B5EF4-FFF2-40B4-BE49-F238E27FC236}">
                <a16:creationId xmlns:a16="http://schemas.microsoft.com/office/drawing/2014/main" id="{1D26D5C9-8D99-4750-803D-DA054D3C84FE}"/>
              </a:ext>
            </a:extLst>
          </p:cNvPr>
          <p:cNvSpPr/>
          <p:nvPr/>
        </p:nvSpPr>
        <p:spPr>
          <a:xfrm>
            <a:off x="838200" y="1752600"/>
            <a:ext cx="7656286" cy="4093236"/>
          </a:xfrm>
          <a:prstGeom prst="rect">
            <a:avLst/>
          </a:prstGeom>
        </p:spPr>
        <p:txBody>
          <a:bodyPr wrap="square">
            <a:spAutoFit/>
          </a:bodyPr>
          <a:lstStyle/>
          <a:p>
            <a:pPr marL="342900"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Bảo mật mạng máy tính là mộ phần không thể thiếu trong bất kỳ một mô hình mạng máy tính nào, dù nhỏ hay lớn.</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Bảo mật mạng máy tính đảm bảo về các yếu tố bảo mật, đồng thời vẫn phải đảm bảo được đáp ứng tốt các chất lượng của dịch vụ được mong đợi</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Bảo mật mạng máy tính liên quan đến rất nhiều yếu tố khác nhau như các giao thức, kỹ thuật, công nghệ, thiết bị, công cụ trong vấn đề giảm thiểu các mối đe dọa, vầ sự an toàn của dữ liệu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726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bảo mật</a:t>
            </a:r>
          </a:p>
        </p:txBody>
      </p:sp>
      <p:sp>
        <p:nvSpPr>
          <p:cNvPr id="4" name="Rectangle 3">
            <a:extLst>
              <a:ext uri="{FF2B5EF4-FFF2-40B4-BE49-F238E27FC236}">
                <a16:creationId xmlns:a16="http://schemas.microsoft.com/office/drawing/2014/main" id="{3B625D6F-D307-4633-B990-704745F2D9EC}"/>
              </a:ext>
            </a:extLst>
          </p:cNvPr>
          <p:cNvSpPr/>
          <p:nvPr/>
        </p:nvSpPr>
        <p:spPr>
          <a:xfrm>
            <a:off x="981528" y="1676818"/>
            <a:ext cx="7248072" cy="1962397"/>
          </a:xfrm>
          <a:prstGeom prst="rect">
            <a:avLst/>
          </a:prstGeom>
        </p:spPr>
        <p:txBody>
          <a:bodyPr wrap="square">
            <a:spAutoFit/>
          </a:bodyPr>
          <a:lstStyle/>
          <a:p>
            <a:pPr>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Các vấn đề bảo mật trong mạng máy tính có thể chia làm hai loại:</a:t>
            </a:r>
          </a:p>
          <a:p>
            <a:pPr marL="1257300" lvl="2" indent="-342900">
              <a:lnSpc>
                <a:spcPct val="115000"/>
              </a:lnSpc>
              <a:spcAft>
                <a:spcPts val="800"/>
              </a:spcAft>
              <a:buFont typeface="Wingdings" panose="05000000000000000000" pitchFamily="2" charset="2"/>
              <a:buChar char="Ø"/>
            </a:pPr>
            <a:r>
              <a:rPr lang="en-US" sz="2400">
                <a:latin typeface="Times New Roman" panose="02020603050405020304" pitchFamily="18" charset="0"/>
                <a:ea typeface="Calibri" panose="020F0502020204030204" pitchFamily="34" charset="0"/>
                <a:cs typeface="Times New Roman" panose="02020603050405020304" pitchFamily="18" charset="0"/>
              </a:rPr>
              <a:t>Bên trong </a:t>
            </a:r>
          </a:p>
          <a:p>
            <a:pPr marL="1257300" lvl="2" indent="-342900">
              <a:lnSpc>
                <a:spcPct val="115000"/>
              </a:lnSpc>
              <a:spcAft>
                <a:spcPts val="800"/>
              </a:spcAft>
              <a:buFont typeface="Wingdings" panose="05000000000000000000" pitchFamily="2" charset="2"/>
              <a:buChar char="Ø"/>
            </a:pPr>
            <a:r>
              <a:rPr lang="en-US" sz="2400">
                <a:effectLst/>
                <a:latin typeface="Times New Roman" panose="02020603050405020304" pitchFamily="18" charset="0"/>
                <a:ea typeface="Calibri" panose="020F0502020204030204" pitchFamily="34" charset="0"/>
                <a:cs typeface="Times New Roman" panose="02020603050405020304" pitchFamily="18" charset="0"/>
              </a:rPr>
              <a:t>Bên ngoài</a:t>
            </a:r>
          </a:p>
        </p:txBody>
      </p:sp>
    </p:spTree>
    <p:extLst>
      <p:ext uri="{BB962C8B-B14F-4D97-AF65-F5344CB8AC3E}">
        <p14:creationId xmlns:p14="http://schemas.microsoft.com/office/powerpoint/2010/main" val="2610334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4B11C0-1425-44F3-B479-34761373598A}"/>
              </a:ext>
            </a:extLst>
          </p:cNvPr>
          <p:cNvPicPr/>
          <p:nvPr/>
        </p:nvPicPr>
        <p:blipFill>
          <a:blip r:embed="rId3">
            <a:extLst>
              <a:ext uri="{28A0092B-C50C-407E-A947-70E740481C1C}">
                <a14:useLocalDpi xmlns:a14="http://schemas.microsoft.com/office/drawing/2010/main" val="0"/>
              </a:ext>
            </a:extLst>
          </a:blip>
          <a:stretch>
            <a:fillRect/>
          </a:stretch>
        </p:blipFill>
        <p:spPr>
          <a:xfrm>
            <a:off x="4572000" y="2143720"/>
            <a:ext cx="3993689" cy="3356148"/>
          </a:xfrm>
          <a:prstGeom prst="rect">
            <a:avLst/>
          </a:prstGeom>
        </p:spPr>
      </p:pic>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bảo mật</a:t>
            </a:r>
          </a:p>
        </p:txBody>
      </p:sp>
      <p:sp>
        <p:nvSpPr>
          <p:cNvPr id="3" name="Rectangle 2">
            <a:extLst>
              <a:ext uri="{FF2B5EF4-FFF2-40B4-BE49-F238E27FC236}">
                <a16:creationId xmlns:a16="http://schemas.microsoft.com/office/drawing/2014/main" id="{EA5A63F6-42AA-4AA3-AA0D-431AF8C107B5}"/>
              </a:ext>
            </a:extLst>
          </p:cNvPr>
          <p:cNvSpPr/>
          <p:nvPr/>
        </p:nvSpPr>
        <p:spPr>
          <a:xfrm>
            <a:off x="1143000" y="1588406"/>
            <a:ext cx="4572000" cy="1764394"/>
          </a:xfrm>
          <a:prstGeom prst="rect">
            <a:avLst/>
          </a:prstGeom>
        </p:spPr>
        <p:txBody>
          <a:bodyPr>
            <a:spAutoFit/>
          </a:bodyPr>
          <a:lstStyle/>
          <a:p>
            <a:pPr marL="342900" lvl="0" indent="-342900">
              <a:lnSpc>
                <a:spcPct val="115000"/>
              </a:lnSpc>
              <a:spcAft>
                <a:spcPts val="0"/>
              </a:spcAft>
              <a:buFont typeface="Wingdings" panose="05000000000000000000" pitchFamily="2" charset="2"/>
              <a:buChar char=""/>
            </a:pPr>
            <a:r>
              <a:rPr lang="en-US" sz="2400">
                <a:latin typeface="Times New Roman" panose="02020603050405020304" pitchFamily="18" charset="0"/>
                <a:ea typeface="Calibri" panose="020F0502020204030204" pitchFamily="34" charset="0"/>
                <a:cs typeface="Times New Roman" panose="02020603050405020304" pitchFamily="18" charset="0"/>
              </a:rPr>
              <a:t>Bên trong:</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Mất cắp thiết bị</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Sai từ người dùng</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Người dùng có ý định xấu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446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bảo mật</a:t>
            </a:r>
          </a:p>
        </p:txBody>
      </p:sp>
      <p:sp>
        <p:nvSpPr>
          <p:cNvPr id="3" name="Rectangle 2">
            <a:extLst>
              <a:ext uri="{FF2B5EF4-FFF2-40B4-BE49-F238E27FC236}">
                <a16:creationId xmlns:a16="http://schemas.microsoft.com/office/drawing/2014/main" id="{EA5A63F6-42AA-4AA3-AA0D-431AF8C107B5}"/>
              </a:ext>
            </a:extLst>
          </p:cNvPr>
          <p:cNvSpPr/>
          <p:nvPr/>
        </p:nvSpPr>
        <p:spPr>
          <a:xfrm>
            <a:off x="1143000" y="1588406"/>
            <a:ext cx="7010400" cy="3463320"/>
          </a:xfrm>
          <a:prstGeom prst="rect">
            <a:avLst/>
          </a:prstGeom>
        </p:spPr>
        <p:txBody>
          <a:bodyPr wrap="square">
            <a:spAutoFit/>
          </a:bodyPr>
          <a:lstStyle/>
          <a:p>
            <a:pPr marL="342900" lvl="0" indent="-342900">
              <a:lnSpc>
                <a:spcPct val="115000"/>
              </a:lnSpc>
              <a:spcAft>
                <a:spcPts val="0"/>
              </a:spcAft>
              <a:buFont typeface="Wingdings" panose="05000000000000000000" pitchFamily="2" charset="2"/>
              <a:buChar char=""/>
            </a:pPr>
            <a:r>
              <a:rPr lang="en-US" sz="2400">
                <a:latin typeface="Times New Roman" panose="02020603050405020304" pitchFamily="18" charset="0"/>
                <a:ea typeface="Calibri" panose="020F0502020204030204" pitchFamily="34" charset="0"/>
                <a:cs typeface="Times New Roman" panose="02020603050405020304" pitchFamily="18" charset="0"/>
              </a:rPr>
              <a:t>Bên ngoài:</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15000"/>
              </a:lnSpc>
              <a:spcAft>
                <a:spcPts val="0"/>
              </a:spcAft>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các phần mềm mã đọc (Viruses, worms, trojan horse )</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15000"/>
              </a:lnSpc>
              <a:spcAft>
                <a:spcPts val="0"/>
              </a:spcAft>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spyware, adware</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15000"/>
              </a:lnSpc>
              <a:spcAft>
                <a:spcPts val="0"/>
              </a:spcAft>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Zero-day attacks</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15000"/>
              </a:lnSpc>
              <a:spcAft>
                <a:spcPts val="0"/>
              </a:spcAft>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Denial of service attacks</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15000"/>
              </a:lnSpc>
              <a:spcAft>
                <a:spcPts val="0"/>
              </a:spcAft>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Data interception, theft</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Courier New" panose="02070309020205020404" pitchFamily="49" charset="0"/>
              <a:buChar char="o"/>
            </a:pPr>
            <a:r>
              <a:rPr lang="en-US" sz="2400">
                <a:latin typeface="Times New Roman" panose="02020603050405020304" pitchFamily="18" charset="0"/>
                <a:ea typeface="Calibri" panose="020F0502020204030204" pitchFamily="34" charset="0"/>
                <a:cs typeface="Times New Roman" panose="02020603050405020304" pitchFamily="18" charset="0"/>
              </a:rPr>
              <a:t>Identify theft </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038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bảo mật</a:t>
            </a:r>
          </a:p>
        </p:txBody>
      </p:sp>
      <p:sp>
        <p:nvSpPr>
          <p:cNvPr id="3" name="Rectangle 2">
            <a:extLst>
              <a:ext uri="{FF2B5EF4-FFF2-40B4-BE49-F238E27FC236}">
                <a16:creationId xmlns:a16="http://schemas.microsoft.com/office/drawing/2014/main" id="{EA5A63F6-42AA-4AA3-AA0D-431AF8C107B5}"/>
              </a:ext>
            </a:extLst>
          </p:cNvPr>
          <p:cNvSpPr/>
          <p:nvPr/>
        </p:nvSpPr>
        <p:spPr>
          <a:xfrm>
            <a:off x="1143000" y="1735619"/>
            <a:ext cx="7010400" cy="3141181"/>
          </a:xfrm>
          <a:prstGeom prst="rect">
            <a:avLst/>
          </a:prstGeom>
        </p:spPr>
        <p:txBody>
          <a:bodyPr wrap="square">
            <a:spAutoFit/>
          </a:bodyPr>
          <a:lstStyle/>
          <a:p>
            <a:pPr algn="just">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Vấn đề bảo mật nên được thực hiện trên nhiều tầng, nhiều phương pháp khác nhau các hướng giải quyến cho gia đình hay mạng doanh nghiệp nhỏ như: các phần mềm chống virus, hay các firewall </a:t>
            </a:r>
            <a:endParaRPr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Ở các mạng lớn hơn cần nhiều yêu cầu về bảo mật hơn như: hệ thống firewal, Acess control list (ACL), Hệ thống chống xâm nhập (ISP), mạng riêng ảo (VPN)</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266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4" name="TextBox 3">
            <a:extLst>
              <a:ext uri="{FF2B5EF4-FFF2-40B4-BE49-F238E27FC236}">
                <a16:creationId xmlns:a16="http://schemas.microsoft.com/office/drawing/2014/main" id="{9E225242-2A33-40E5-9DA4-47D68327AC1D}"/>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sự ảnh hưởng</a:t>
            </a:r>
          </a:p>
        </p:txBody>
      </p:sp>
      <p:sp>
        <p:nvSpPr>
          <p:cNvPr id="5" name="Rectangle 4">
            <a:extLst>
              <a:ext uri="{FF2B5EF4-FFF2-40B4-BE49-F238E27FC236}">
                <a16:creationId xmlns:a16="http://schemas.microsoft.com/office/drawing/2014/main" id="{63CD6977-1C88-4186-AD0A-0AB0F44B8D97}"/>
              </a:ext>
            </a:extLst>
          </p:cNvPr>
          <p:cNvSpPr/>
          <p:nvPr/>
        </p:nvSpPr>
        <p:spPr>
          <a:xfrm>
            <a:off x="1157514" y="1981199"/>
            <a:ext cx="7137400" cy="1658211"/>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Mạng máy tính kết nối chúng ta lại với nhau</a:t>
            </a:r>
          </a:p>
          <a:p>
            <a:pPr marL="342900" lvl="0" indent="-342900" algn="just">
              <a:lnSpc>
                <a:spcPct val="115000"/>
              </a:lnSpc>
              <a:spcAft>
                <a:spcPts val="0"/>
              </a:spcAft>
              <a:buFont typeface="Wingdings" panose="05000000000000000000" pitchFamily="2" charset="2"/>
              <a:buChar char="q"/>
            </a:pP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Không giới hạn bất kì thành phố, quốc gia hay châu lục nào mà là toàn thế giới</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5438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bảo mật</a:t>
            </a:r>
          </a:p>
        </p:txBody>
      </p:sp>
      <p:pic>
        <p:nvPicPr>
          <p:cNvPr id="8" name="Picture 7">
            <a:extLst>
              <a:ext uri="{FF2B5EF4-FFF2-40B4-BE49-F238E27FC236}">
                <a16:creationId xmlns:a16="http://schemas.microsoft.com/office/drawing/2014/main" id="{89CB0099-4922-4B8C-96F2-3334FA5F5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41" y="1752600"/>
            <a:ext cx="7773759" cy="3733800"/>
          </a:xfrm>
          <a:prstGeom prst="rect">
            <a:avLst/>
          </a:prstGeom>
        </p:spPr>
      </p:pic>
      <p:sp>
        <p:nvSpPr>
          <p:cNvPr id="9" name="Rectangle 8">
            <a:extLst>
              <a:ext uri="{FF2B5EF4-FFF2-40B4-BE49-F238E27FC236}">
                <a16:creationId xmlns:a16="http://schemas.microsoft.com/office/drawing/2014/main" id="{4150EBA5-4B8A-4F73-84FB-8F995421B1EA}"/>
              </a:ext>
            </a:extLst>
          </p:cNvPr>
          <p:cNvSpPr/>
          <p:nvPr/>
        </p:nvSpPr>
        <p:spPr>
          <a:xfrm>
            <a:off x="7086600" y="1102668"/>
            <a:ext cx="1905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261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Các giao thức mạng </a:t>
            </a:r>
          </a:p>
        </p:txBody>
      </p:sp>
      <p:sp>
        <p:nvSpPr>
          <p:cNvPr id="3" name="Rectangle 2">
            <a:extLst>
              <a:ext uri="{FF2B5EF4-FFF2-40B4-BE49-F238E27FC236}">
                <a16:creationId xmlns:a16="http://schemas.microsoft.com/office/drawing/2014/main" id="{C653FC90-7AA2-4F9F-AED3-7488EBB9D148}"/>
              </a:ext>
            </a:extLst>
          </p:cNvPr>
          <p:cNvSpPr/>
          <p:nvPr/>
        </p:nvSpPr>
        <p:spPr>
          <a:xfrm>
            <a:off x="1181100" y="1858409"/>
            <a:ext cx="6667500" cy="2716449"/>
          </a:xfrm>
          <a:prstGeom prst="rect">
            <a:avLst/>
          </a:prstGeom>
        </p:spPr>
        <p:txBody>
          <a:bodyPr wrap="square">
            <a:spAutoFit/>
          </a:bodyPr>
          <a:lstStyle/>
          <a:p>
            <a:pPr algn="just">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Các giao thức mạng (network protocols) được định nghĩa đơn giản là các tập luật trên các ứng dụng, hoặc phần cứng giữa các thiết bị, các phần mềm với nhau hoặc phần mềm với phần cứng </a:t>
            </a:r>
            <a:endParaRPr lang="en-US" sz="240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Các giao thức đều có điểm riêng của nó như: (tính năng) Function,(định dạng) Format, (tập luật) Rules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2906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Các giao thức mạng loại hình	 </a:t>
            </a:r>
          </a:p>
        </p:txBody>
      </p:sp>
      <p:sp>
        <p:nvSpPr>
          <p:cNvPr id="3" name="Rectangle 2">
            <a:extLst>
              <a:ext uri="{FF2B5EF4-FFF2-40B4-BE49-F238E27FC236}">
                <a16:creationId xmlns:a16="http://schemas.microsoft.com/office/drawing/2014/main" id="{C653FC90-7AA2-4F9F-AED3-7488EBB9D148}"/>
              </a:ext>
            </a:extLst>
          </p:cNvPr>
          <p:cNvSpPr/>
          <p:nvPr/>
        </p:nvSpPr>
        <p:spPr>
          <a:xfrm>
            <a:off x="1181100" y="1858409"/>
            <a:ext cx="6667500" cy="2716449"/>
          </a:xfrm>
          <a:prstGeom prst="rect">
            <a:avLst/>
          </a:prstGeom>
        </p:spPr>
        <p:txBody>
          <a:bodyPr wrap="square">
            <a:spAutoFit/>
          </a:bodyPr>
          <a:lstStyle/>
          <a:p>
            <a:pPr marL="342900"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Giao tiếp (Network Communications): Cho phép việc kết nối hai hay nhiều “thành phần” thông qua một hay nhiều mạng khác nhau.</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Bảo mật (Network Security): Đảm bảo an toàn cho dữ liệu, cung cấp các xác thực, sự toàn vẹn dữ liệu, mã hóa dữ liệu</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8436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Các giao thức mạng loại hình	 </a:t>
            </a:r>
          </a:p>
        </p:txBody>
      </p:sp>
      <p:sp>
        <p:nvSpPr>
          <p:cNvPr id="3" name="Rectangle 2">
            <a:extLst>
              <a:ext uri="{FF2B5EF4-FFF2-40B4-BE49-F238E27FC236}">
                <a16:creationId xmlns:a16="http://schemas.microsoft.com/office/drawing/2014/main" id="{C653FC90-7AA2-4F9F-AED3-7488EBB9D148}"/>
              </a:ext>
            </a:extLst>
          </p:cNvPr>
          <p:cNvSpPr/>
          <p:nvPr/>
        </p:nvSpPr>
        <p:spPr>
          <a:xfrm>
            <a:off x="1181100" y="1858409"/>
            <a:ext cx="6667500" cy="2716449"/>
          </a:xfrm>
          <a:prstGeom prst="rect">
            <a:avLst/>
          </a:prstGeom>
        </p:spPr>
        <p:txBody>
          <a:bodyPr wrap="square">
            <a:spAutoFit/>
          </a:bodyPr>
          <a:lstStyle/>
          <a:p>
            <a:pPr marL="342900"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Định tuyến (Routing): Các giải thuật giúp tìm đường đi tốt nhất cho gói tin trong hệ thống các mạng với nhau</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Xác định dịch vụ (Service Discovery): Dùng cho việc nhận diện các thiết bị hoặc dịch vụ một cách tự động</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3741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Các giao thức mạng loại hình	 </a:t>
            </a:r>
          </a:p>
        </p:txBody>
      </p:sp>
      <p:pic>
        <p:nvPicPr>
          <p:cNvPr id="5" name="Picture 4">
            <a:extLst>
              <a:ext uri="{FF2B5EF4-FFF2-40B4-BE49-F238E27FC236}">
                <a16:creationId xmlns:a16="http://schemas.microsoft.com/office/drawing/2014/main" id="{9B733CF6-82CF-43D4-A8C7-050CF8DEEF36}"/>
              </a:ext>
            </a:extLst>
          </p:cNvPr>
          <p:cNvPicPr/>
          <p:nvPr/>
        </p:nvPicPr>
        <p:blipFill>
          <a:blip r:embed="rId3"/>
          <a:stretch>
            <a:fillRect/>
          </a:stretch>
        </p:blipFill>
        <p:spPr>
          <a:xfrm>
            <a:off x="1295400" y="1640532"/>
            <a:ext cx="6705600" cy="4038601"/>
          </a:xfrm>
          <a:prstGeom prst="rect">
            <a:avLst/>
          </a:prstGeom>
        </p:spPr>
      </p:pic>
      <p:sp>
        <p:nvSpPr>
          <p:cNvPr id="4" name="Rectangle 3">
            <a:extLst>
              <a:ext uri="{FF2B5EF4-FFF2-40B4-BE49-F238E27FC236}">
                <a16:creationId xmlns:a16="http://schemas.microsoft.com/office/drawing/2014/main" id="{804FB2FB-969F-4D97-B6AA-91CFCE5F68C4}"/>
              </a:ext>
            </a:extLst>
          </p:cNvPr>
          <p:cNvSpPr/>
          <p:nvPr/>
        </p:nvSpPr>
        <p:spPr>
          <a:xfrm>
            <a:off x="2996500" y="5660083"/>
            <a:ext cx="2408159" cy="423834"/>
          </a:xfrm>
          <a:prstGeom prst="rect">
            <a:avLst/>
          </a:prstGeom>
        </p:spPr>
        <p:txBody>
          <a:bodyPr wrap="none">
            <a:spAutoFit/>
          </a:bodyPr>
          <a:lstStyle/>
          <a:p>
            <a:pPr algn="ctr">
              <a:lnSpc>
                <a:spcPct val="115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TCP/IP protocol suite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8210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Hệ thống số	 </a:t>
            </a:r>
          </a:p>
        </p:txBody>
      </p:sp>
      <p:sp>
        <p:nvSpPr>
          <p:cNvPr id="7" name="Rectangle 6">
            <a:extLst>
              <a:ext uri="{FF2B5EF4-FFF2-40B4-BE49-F238E27FC236}">
                <a16:creationId xmlns:a16="http://schemas.microsoft.com/office/drawing/2014/main" id="{3F4FC190-0D0F-4A9E-9E07-5F03FD14D47B}"/>
              </a:ext>
            </a:extLst>
          </p:cNvPr>
          <p:cNvSpPr/>
          <p:nvPr/>
        </p:nvSpPr>
        <p:spPr>
          <a:xfrm>
            <a:off x="1143000" y="1752600"/>
            <a:ext cx="7010400" cy="3450881"/>
          </a:xfrm>
          <a:prstGeom prst="rect">
            <a:avLst/>
          </a:prstGeom>
        </p:spPr>
        <p:txBody>
          <a:bodyPr wrap="square">
            <a:spAutoFit/>
          </a:bodyPr>
          <a:lstStyle/>
          <a:p>
            <a:pPr>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Là các hệ quy ước về số học dành để mô tả thông tin dữ liệu chuyển đổi qua lại để sự hiểu giữa con người và máy tính để có thể làm việc với nhau:</a:t>
            </a:r>
          </a:p>
          <a:p>
            <a:pPr marL="800100" lvl="1" indent="-342900">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Hệ nhị phân (Binary)</a:t>
            </a:r>
          </a:p>
          <a:p>
            <a:pPr marL="800100" lvl="1" indent="-342900">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Hệ bát phân </a:t>
            </a:r>
          </a:p>
          <a:p>
            <a:pPr marL="800100" lvl="1" indent="-342900">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Hệ thập lục phân (Hexadecimal)</a:t>
            </a:r>
          </a:p>
          <a:p>
            <a:pPr marL="800100" lvl="1" indent="-342900">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Hệ mười (Decimal)</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7519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Hệ thống số	 </a:t>
            </a:r>
          </a:p>
        </p:txBody>
      </p:sp>
      <p:sp>
        <p:nvSpPr>
          <p:cNvPr id="7" name="Rectangle 6">
            <a:extLst>
              <a:ext uri="{FF2B5EF4-FFF2-40B4-BE49-F238E27FC236}">
                <a16:creationId xmlns:a16="http://schemas.microsoft.com/office/drawing/2014/main" id="{3F4FC190-0D0F-4A9E-9E07-5F03FD14D47B}"/>
              </a:ext>
            </a:extLst>
          </p:cNvPr>
          <p:cNvSpPr/>
          <p:nvPr/>
        </p:nvSpPr>
        <p:spPr>
          <a:xfrm>
            <a:off x="1066800" y="1828800"/>
            <a:ext cx="7010400" cy="2284536"/>
          </a:xfrm>
          <a:prstGeom prst="rect">
            <a:avLst/>
          </a:prstGeom>
        </p:spPr>
        <p:txBody>
          <a:bodyPr wrap="square">
            <a:spAutoFit/>
          </a:bodyPr>
          <a:lstStyle/>
          <a:p>
            <a:pPr marL="800100" lvl="1"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Hệ nhị phân (Binary): </a:t>
            </a:r>
          </a:p>
          <a:p>
            <a:pPr lvl="1" algn="just">
              <a:lnSpc>
                <a:spcPct val="115000"/>
              </a:lnSpc>
              <a:spcAft>
                <a:spcPts val="800"/>
              </a:spcAft>
            </a:pPr>
            <a:r>
              <a:rPr lang="vi-VN" sz="2400">
                <a:latin typeface="Times New Roman" panose="02020603050405020304" pitchFamily="18" charset="0"/>
                <a:ea typeface="Calibri" panose="020F0502020204030204" pitchFamily="34" charset="0"/>
                <a:cs typeface="Times New Roman" panose="02020603050405020304" pitchFamily="18" charset="0"/>
              </a:rPr>
              <a:t>Bao gồm các số 1 và 0 được gọi là bits, mô tả cho hầu hết cho các dữ liệu máy đồng thời cũng là cách các Host, server, và thiết bị mạng phân biệt, định danh với nhau</a:t>
            </a:r>
            <a:endParaRPr lang="en-US" sz="24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4920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Hệ thống số	 </a:t>
            </a:r>
          </a:p>
        </p:txBody>
      </p:sp>
      <p:pic>
        <p:nvPicPr>
          <p:cNvPr id="5" name="Picture 4">
            <a:extLst>
              <a:ext uri="{FF2B5EF4-FFF2-40B4-BE49-F238E27FC236}">
                <a16:creationId xmlns:a16="http://schemas.microsoft.com/office/drawing/2014/main" id="{DD0EF4D7-00D5-40D4-90B2-7F0F6B7F862E}"/>
              </a:ext>
            </a:extLst>
          </p:cNvPr>
          <p:cNvPicPr/>
          <p:nvPr/>
        </p:nvPicPr>
        <p:blipFill rotWithShape="1">
          <a:blip r:embed="rId3"/>
          <a:srcRect t="1172" b="2068"/>
          <a:stretch/>
        </p:blipFill>
        <p:spPr bwMode="auto">
          <a:xfrm>
            <a:off x="930652" y="1807220"/>
            <a:ext cx="7282696" cy="38338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4642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Hệ thống số	 </a:t>
            </a:r>
          </a:p>
        </p:txBody>
      </p:sp>
      <p:sp>
        <p:nvSpPr>
          <p:cNvPr id="7" name="Rectangle 6">
            <a:extLst>
              <a:ext uri="{FF2B5EF4-FFF2-40B4-BE49-F238E27FC236}">
                <a16:creationId xmlns:a16="http://schemas.microsoft.com/office/drawing/2014/main" id="{3F4FC190-0D0F-4A9E-9E07-5F03FD14D47B}"/>
              </a:ext>
            </a:extLst>
          </p:cNvPr>
          <p:cNvSpPr/>
          <p:nvPr/>
        </p:nvSpPr>
        <p:spPr>
          <a:xfrm>
            <a:off x="1066800" y="1828800"/>
            <a:ext cx="7010400" cy="483017"/>
          </a:xfrm>
          <a:prstGeom prst="rect">
            <a:avLst/>
          </a:prstGeom>
        </p:spPr>
        <p:txBody>
          <a:bodyPr wrap="square">
            <a:spAutoFit/>
          </a:bodyPr>
          <a:lstStyle/>
          <a:p>
            <a:pPr marL="800100" lvl="1"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Hệ bát phân</a:t>
            </a:r>
          </a:p>
        </p:txBody>
      </p:sp>
      <p:sp>
        <p:nvSpPr>
          <p:cNvPr id="3" name="Rectangle 2">
            <a:extLst>
              <a:ext uri="{FF2B5EF4-FFF2-40B4-BE49-F238E27FC236}">
                <a16:creationId xmlns:a16="http://schemas.microsoft.com/office/drawing/2014/main" id="{A8985A4B-28C9-4489-A0B9-8A0233CED948}"/>
              </a:ext>
            </a:extLst>
          </p:cNvPr>
          <p:cNvSpPr/>
          <p:nvPr/>
        </p:nvSpPr>
        <p:spPr>
          <a:xfrm>
            <a:off x="1600200" y="2495507"/>
            <a:ext cx="6858000" cy="2819041"/>
          </a:xfrm>
          <a:prstGeom prst="rect">
            <a:avLst/>
          </a:prstGeom>
        </p:spPr>
        <p:txBody>
          <a:bodyPr wrap="square">
            <a:spAutoFit/>
          </a:bodyPr>
          <a:lstStyle/>
          <a:p>
            <a:pPr>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Bao gồm các số từ 0-7 (0,1,2..,6,7)</a:t>
            </a:r>
            <a:endParaRPr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Để chuyển đổi từ nhị phân sang bát phân, ta gom nhóm số nhị phân thành từng nhóm 3, chữ số tính từ phải sang trái, mỗi nhóm tương ứng với một chữ số ở hệ bát phân.</a:t>
            </a:r>
            <a:endParaRPr lang="en-US" sz="2400">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Ví dụ: 1’101’100 (2) = 154 (8)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0741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Hệ thống số	 </a:t>
            </a:r>
          </a:p>
        </p:txBody>
      </p:sp>
      <p:sp>
        <p:nvSpPr>
          <p:cNvPr id="7" name="Rectangle 6">
            <a:extLst>
              <a:ext uri="{FF2B5EF4-FFF2-40B4-BE49-F238E27FC236}">
                <a16:creationId xmlns:a16="http://schemas.microsoft.com/office/drawing/2014/main" id="{3F4FC190-0D0F-4A9E-9E07-5F03FD14D47B}"/>
              </a:ext>
            </a:extLst>
          </p:cNvPr>
          <p:cNvSpPr/>
          <p:nvPr/>
        </p:nvSpPr>
        <p:spPr>
          <a:xfrm>
            <a:off x="1066800" y="1828800"/>
            <a:ext cx="7010400" cy="483017"/>
          </a:xfrm>
          <a:prstGeom prst="rect">
            <a:avLst/>
          </a:prstGeom>
        </p:spPr>
        <p:txBody>
          <a:bodyPr wrap="square">
            <a:spAutoFit/>
          </a:bodyPr>
          <a:lstStyle/>
          <a:p>
            <a:pPr marL="800100" lvl="1"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Hệ thập lục phân (Hexadecimal)</a:t>
            </a:r>
          </a:p>
        </p:txBody>
      </p:sp>
      <p:sp>
        <p:nvSpPr>
          <p:cNvPr id="3" name="Rectangle 2">
            <a:extLst>
              <a:ext uri="{FF2B5EF4-FFF2-40B4-BE49-F238E27FC236}">
                <a16:creationId xmlns:a16="http://schemas.microsoft.com/office/drawing/2014/main" id="{A8985A4B-28C9-4489-A0B9-8A0233CED948}"/>
              </a:ext>
            </a:extLst>
          </p:cNvPr>
          <p:cNvSpPr/>
          <p:nvPr/>
        </p:nvSpPr>
        <p:spPr>
          <a:xfrm>
            <a:off x="1600200" y="2495507"/>
            <a:ext cx="6858000" cy="1339662"/>
          </a:xfrm>
          <a:prstGeom prst="rect">
            <a:avLst/>
          </a:prstGeom>
        </p:spPr>
        <p:txBody>
          <a:bodyPr wrap="square">
            <a:spAutoFit/>
          </a:bodyPr>
          <a:lstStyle/>
          <a:p>
            <a:pPr algn="just">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Bao gồm các số từ 0-9 và các ký tự lần lượt A, B, C, D, E, F (tương đương 10, 11, 12, 13, 14, 15), Được dùng để mô tả địa chỉ IPv6 và địa chỉ MAC.</a:t>
            </a: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9A49378D-F763-4006-A0F4-BF9CADA235E4}"/>
              </a:ext>
            </a:extLst>
          </p:cNvPr>
          <p:cNvSpPr/>
          <p:nvPr/>
        </p:nvSpPr>
        <p:spPr>
          <a:xfrm>
            <a:off x="1600200" y="3993459"/>
            <a:ext cx="6858000" cy="1442254"/>
          </a:xfrm>
          <a:prstGeom prst="rect">
            <a:avLst/>
          </a:prstGeom>
        </p:spPr>
        <p:txBody>
          <a:bodyPr wrap="square">
            <a:spAutoFit/>
          </a:bodyPr>
          <a:lstStyle/>
          <a:p>
            <a:pPr>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Để chuyển đổi từ nhị phân sang hệ 16, tương tự như nhị phân sang bát phân nhưng mỗi nhóm có 4 chữ số.</a:t>
            </a:r>
            <a:endParaRPr lang="en-US" sz="2400">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Ví dụ: 110’1100 (2) = 6C (16)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519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4" name="TextBox 3">
            <a:extLst>
              <a:ext uri="{FF2B5EF4-FFF2-40B4-BE49-F238E27FC236}">
                <a16:creationId xmlns:a16="http://schemas.microsoft.com/office/drawing/2014/main" id="{9E225242-2A33-40E5-9DA4-47D68327AC1D}"/>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các thành phần</a:t>
            </a:r>
          </a:p>
        </p:txBody>
      </p:sp>
      <p:sp>
        <p:nvSpPr>
          <p:cNvPr id="5" name="Rectangle 4">
            <a:extLst>
              <a:ext uri="{FF2B5EF4-FFF2-40B4-BE49-F238E27FC236}">
                <a16:creationId xmlns:a16="http://schemas.microsoft.com/office/drawing/2014/main" id="{63CD6977-1C88-4186-AD0A-0AB0F44B8D97}"/>
              </a:ext>
            </a:extLst>
          </p:cNvPr>
          <p:cNvSpPr/>
          <p:nvPr/>
        </p:nvSpPr>
        <p:spPr>
          <a:xfrm>
            <a:off x="1121229" y="1886224"/>
            <a:ext cx="7137400" cy="3785652"/>
          </a:xfrm>
          <a:prstGeom prst="rect">
            <a:avLst/>
          </a:prstGeom>
        </p:spPr>
        <p:txBody>
          <a:bodyPr wrap="square">
            <a:spAutoFit/>
          </a:bodyPr>
          <a:lstStyle/>
          <a:p>
            <a:pPr marL="342900" lvl="0" indent="-342900" algn="just">
              <a:buFont typeface="Wingdings" panose="05000000000000000000" pitchFamily="2" charset="2"/>
              <a:buChar char="q"/>
            </a:pPr>
            <a:r>
              <a:rPr lang="en-US" sz="2400" i="1">
                <a:latin typeface="Times New Roman" panose="02020603050405020304" pitchFamily="18" charset="0"/>
                <a:cs typeface="Times New Roman" panose="02020603050405020304" pitchFamily="18" charset="0"/>
              </a:rPr>
              <a:t>Các thiết bị đầu cuối (Host hay end device):</a:t>
            </a:r>
            <a:r>
              <a:rPr lang="en-US" sz="2400">
                <a:latin typeface="Times New Roman" panose="02020603050405020304" pitchFamily="18" charset="0"/>
                <a:cs typeface="Times New Roman" panose="02020603050405020304" pitchFamily="18" charset="0"/>
              </a:rPr>
              <a:t> các máy tính, điện thoại, thiết bị dùng internet</a:t>
            </a:r>
          </a:p>
          <a:p>
            <a:pPr marL="342900" lvl="0" indent="-342900" algn="just">
              <a:buFont typeface="Wingdings" panose="05000000000000000000" pitchFamily="2" charset="2"/>
              <a:buChar char="q"/>
            </a:pPr>
            <a:r>
              <a:rPr lang="en-US" sz="2400" i="1">
                <a:latin typeface="Times New Roman" panose="02020603050405020304" pitchFamily="18" charset="0"/>
                <a:cs typeface="Times New Roman" panose="02020603050405020304" pitchFamily="18" charset="0"/>
              </a:rPr>
              <a:t>Các máy chủ (servers):</a:t>
            </a:r>
            <a:r>
              <a:rPr lang="en-US" sz="2400">
                <a:latin typeface="Times New Roman" panose="02020603050405020304" pitchFamily="18" charset="0"/>
                <a:cs typeface="Times New Roman" panose="02020603050405020304" pitchFamily="18" charset="0"/>
              </a:rPr>
              <a:t> là các máy tính cung cấp các dịch vụ đến các thiết bị đầu cuối như (Web sv, Email sv…)</a:t>
            </a:r>
          </a:p>
          <a:p>
            <a:pPr marL="342900" lvl="0" indent="-342900" algn="just">
              <a:buFont typeface="Wingdings" panose="05000000000000000000" pitchFamily="2" charset="2"/>
              <a:buChar char="q"/>
            </a:pPr>
            <a:r>
              <a:rPr lang="en-US" sz="2400" i="1">
                <a:latin typeface="Times New Roman" panose="02020603050405020304" pitchFamily="18" charset="0"/>
                <a:cs typeface="Times New Roman" panose="02020603050405020304" pitchFamily="18" charset="0"/>
              </a:rPr>
              <a:t>Các thiết bị trung gian (Intermediary Network Devices):</a:t>
            </a:r>
            <a:r>
              <a:rPr lang="en-US" sz="2400">
                <a:latin typeface="Times New Roman" panose="02020603050405020304" pitchFamily="18" charset="0"/>
                <a:cs typeface="Times New Roman" panose="02020603050405020304" pitchFamily="18" charset="0"/>
              </a:rPr>
              <a:t> hỗ trợ việc duy trì kết nối, truyền tải dữ liệu, quản lý kiểm soát thông tin, dữ liệu truyền tải… giữa các host với nhau như: Switch, Wireless Access Point, Router, Fiewall…</a:t>
            </a:r>
          </a:p>
        </p:txBody>
      </p:sp>
    </p:spTree>
    <p:extLst>
      <p:ext uri="{BB962C8B-B14F-4D97-AF65-F5344CB8AC3E}">
        <p14:creationId xmlns:p14="http://schemas.microsoft.com/office/powerpoint/2010/main" val="3235425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Hệ thống số	 </a:t>
            </a:r>
          </a:p>
        </p:txBody>
      </p:sp>
      <p:sp>
        <p:nvSpPr>
          <p:cNvPr id="7" name="Rectangle 6">
            <a:extLst>
              <a:ext uri="{FF2B5EF4-FFF2-40B4-BE49-F238E27FC236}">
                <a16:creationId xmlns:a16="http://schemas.microsoft.com/office/drawing/2014/main" id="{3F4FC190-0D0F-4A9E-9E07-5F03FD14D47B}"/>
              </a:ext>
            </a:extLst>
          </p:cNvPr>
          <p:cNvSpPr/>
          <p:nvPr/>
        </p:nvSpPr>
        <p:spPr>
          <a:xfrm>
            <a:off x="1066800" y="1828800"/>
            <a:ext cx="7010400" cy="483017"/>
          </a:xfrm>
          <a:prstGeom prst="rect">
            <a:avLst/>
          </a:prstGeom>
        </p:spPr>
        <p:txBody>
          <a:bodyPr wrap="square">
            <a:spAutoFit/>
          </a:bodyPr>
          <a:lstStyle/>
          <a:p>
            <a:pPr marL="800100" lvl="1" indent="-34290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Hệ mười (Decimal)</a:t>
            </a:r>
          </a:p>
        </p:txBody>
      </p:sp>
      <p:sp>
        <p:nvSpPr>
          <p:cNvPr id="3" name="Rectangle 2">
            <a:extLst>
              <a:ext uri="{FF2B5EF4-FFF2-40B4-BE49-F238E27FC236}">
                <a16:creationId xmlns:a16="http://schemas.microsoft.com/office/drawing/2014/main" id="{A8985A4B-28C9-4489-A0B9-8A0233CED948}"/>
              </a:ext>
            </a:extLst>
          </p:cNvPr>
          <p:cNvSpPr/>
          <p:nvPr/>
        </p:nvSpPr>
        <p:spPr>
          <a:xfrm>
            <a:off x="1600200" y="2495507"/>
            <a:ext cx="6858000" cy="490199"/>
          </a:xfrm>
          <a:prstGeom prst="rect">
            <a:avLst/>
          </a:prstGeom>
        </p:spPr>
        <p:txBody>
          <a:bodyPr wrap="square">
            <a:spAutoFit/>
          </a:bodyPr>
          <a:lstStyle/>
          <a:p>
            <a:pPr algn="just">
              <a:lnSpc>
                <a:spcPct val="115000"/>
              </a:lnSpc>
              <a:spcAft>
                <a:spcPts val="800"/>
              </a:spcAft>
            </a:pPr>
            <a:r>
              <a:rPr lang="en-US" sz="2400">
                <a:latin typeface="Times New Roman" panose="02020603050405020304" pitchFamily="18" charset="0"/>
                <a:ea typeface="Calibri" panose="020F0502020204030204" pitchFamily="34" charset="0"/>
              </a:rPr>
              <a:t>Bao gồm các số từ 0 – 9 (0,1,2…,8,9)</a:t>
            </a:r>
            <a:endParaRPr lang="en-US">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D1A3FA6-34A4-42F9-81F5-AA2866A5C048}"/>
              </a:ext>
            </a:extLst>
          </p:cNvPr>
          <p:cNvPicPr/>
          <p:nvPr/>
        </p:nvPicPr>
        <p:blipFill>
          <a:blip r:embed="rId3"/>
          <a:stretch>
            <a:fillRect/>
          </a:stretch>
        </p:blipFill>
        <p:spPr>
          <a:xfrm>
            <a:off x="1447800" y="3124200"/>
            <a:ext cx="6858000" cy="2509737"/>
          </a:xfrm>
          <a:prstGeom prst="rect">
            <a:avLst/>
          </a:prstGeom>
        </p:spPr>
      </p:pic>
      <p:sp>
        <p:nvSpPr>
          <p:cNvPr id="5" name="Rectangle 4">
            <a:extLst>
              <a:ext uri="{FF2B5EF4-FFF2-40B4-BE49-F238E27FC236}">
                <a16:creationId xmlns:a16="http://schemas.microsoft.com/office/drawing/2014/main" id="{88B87FFE-88CE-4E8C-ADDB-79554B13A529}"/>
              </a:ext>
            </a:extLst>
          </p:cNvPr>
          <p:cNvSpPr/>
          <p:nvPr/>
        </p:nvSpPr>
        <p:spPr>
          <a:xfrm>
            <a:off x="2473508" y="5716027"/>
            <a:ext cx="4196983" cy="468077"/>
          </a:xfrm>
          <a:prstGeom prst="rect">
            <a:avLst/>
          </a:prstGeom>
        </p:spPr>
        <p:txBody>
          <a:bodyPr wrap="none">
            <a:spAutoFit/>
          </a:bodyPr>
          <a:lstStyle/>
          <a:p>
            <a:pPr algn="ctr">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Hình. Hệ nhị phân sang hệ mười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8353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Hệ thống số	 </a:t>
            </a:r>
          </a:p>
        </p:txBody>
      </p:sp>
      <p:pic>
        <p:nvPicPr>
          <p:cNvPr id="9" name="Picture 8">
            <a:extLst>
              <a:ext uri="{FF2B5EF4-FFF2-40B4-BE49-F238E27FC236}">
                <a16:creationId xmlns:a16="http://schemas.microsoft.com/office/drawing/2014/main" id="{C6C5C957-557E-4968-8642-BF6432258EA4}"/>
              </a:ext>
            </a:extLst>
          </p:cNvPr>
          <p:cNvPicPr/>
          <p:nvPr/>
        </p:nvPicPr>
        <p:blipFill>
          <a:blip r:embed="rId3"/>
          <a:stretch>
            <a:fillRect/>
          </a:stretch>
        </p:blipFill>
        <p:spPr>
          <a:xfrm>
            <a:off x="1168400" y="1640532"/>
            <a:ext cx="6376988" cy="4258106"/>
          </a:xfrm>
          <a:prstGeom prst="rect">
            <a:avLst/>
          </a:prstGeom>
        </p:spPr>
      </p:pic>
      <p:sp>
        <p:nvSpPr>
          <p:cNvPr id="4" name="Rectangle 3">
            <a:extLst>
              <a:ext uri="{FF2B5EF4-FFF2-40B4-BE49-F238E27FC236}">
                <a16:creationId xmlns:a16="http://schemas.microsoft.com/office/drawing/2014/main" id="{3175E236-4127-4C38-A9C9-187E0837437F}"/>
              </a:ext>
            </a:extLst>
          </p:cNvPr>
          <p:cNvSpPr/>
          <p:nvPr/>
        </p:nvSpPr>
        <p:spPr>
          <a:xfrm>
            <a:off x="2377826" y="5911338"/>
            <a:ext cx="3958135" cy="374077"/>
          </a:xfrm>
          <a:prstGeom prst="rect">
            <a:avLst/>
          </a:prstGeom>
        </p:spPr>
        <p:txBody>
          <a:bodyPr wrap="none">
            <a:spAutoFit/>
          </a:bodyPr>
          <a:lstStyle/>
          <a:p>
            <a:pPr algn="ct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Hình. Chuyển đổi giữa 3 hệ (10) (2) (16)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2888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Hệ thống số	 </a:t>
            </a:r>
          </a:p>
        </p:txBody>
      </p:sp>
      <p:sp>
        <p:nvSpPr>
          <p:cNvPr id="3" name="Rectangle 2">
            <a:extLst>
              <a:ext uri="{FF2B5EF4-FFF2-40B4-BE49-F238E27FC236}">
                <a16:creationId xmlns:a16="http://schemas.microsoft.com/office/drawing/2014/main" id="{FC7FDDC4-FC7D-4A6A-BDC7-27A2DB134CDB}"/>
              </a:ext>
            </a:extLst>
          </p:cNvPr>
          <p:cNvSpPr/>
          <p:nvPr/>
        </p:nvSpPr>
        <p:spPr>
          <a:xfrm>
            <a:off x="1143000" y="3429000"/>
            <a:ext cx="7620000" cy="1766959"/>
          </a:xfrm>
          <a:prstGeom prst="rect">
            <a:avLst/>
          </a:prstGeom>
        </p:spPr>
        <p:txBody>
          <a:bodyPr wrap="square">
            <a:spAutoFit/>
          </a:bodyPr>
          <a:lstStyle/>
          <a:p>
            <a:pPr>
              <a:lnSpc>
                <a:spcPct val="107000"/>
              </a:lnSpc>
              <a:spcAft>
                <a:spcPts val="800"/>
              </a:spcAft>
            </a:pPr>
            <a:r>
              <a:rPr lang="en-US" sz="2000" b="1">
                <a:latin typeface="Times New Roman" panose="02020603050405020304" pitchFamily="18" charset="0"/>
                <a:ea typeface="Calibri" panose="020F0502020204030204" pitchFamily="34" charset="0"/>
                <a:cs typeface="Times New Roman" panose="02020603050405020304" pitchFamily="18" charset="0"/>
              </a:rPr>
              <a:t>CÂU HỎI</a:t>
            </a:r>
            <a:endParaRPr lang="en-US" sz="2000" b="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1. Chuyển đổi địa chỉ IP: 172.16.0.230 sang hệ nhị phân có dạng là?</a:t>
            </a:r>
            <a:endParaRPr lang="en-US" sz="20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2. Chuyển đổi số 210(10) sang hệ (2) và hệ (16)</a:t>
            </a:r>
            <a:endParaRPr lang="en-US" sz="20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3. Tìm hiểu về cấu trúc của địa chỉ IPv6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947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Mô hình TCP/IP và OSI	 </a:t>
            </a:r>
          </a:p>
        </p:txBody>
      </p:sp>
      <p:pic>
        <p:nvPicPr>
          <p:cNvPr id="5" name="Picture 4">
            <a:extLst>
              <a:ext uri="{FF2B5EF4-FFF2-40B4-BE49-F238E27FC236}">
                <a16:creationId xmlns:a16="http://schemas.microsoft.com/office/drawing/2014/main" id="{A1F239C5-585F-4143-B2C6-71241960A1CB}"/>
              </a:ext>
            </a:extLst>
          </p:cNvPr>
          <p:cNvPicPr/>
          <p:nvPr/>
        </p:nvPicPr>
        <p:blipFill>
          <a:blip r:embed="rId3"/>
          <a:stretch>
            <a:fillRect/>
          </a:stretch>
        </p:blipFill>
        <p:spPr>
          <a:xfrm>
            <a:off x="1371600" y="1640532"/>
            <a:ext cx="5791200" cy="4038601"/>
          </a:xfrm>
          <a:prstGeom prst="rect">
            <a:avLst/>
          </a:prstGeom>
        </p:spPr>
      </p:pic>
    </p:spTree>
    <p:extLst>
      <p:ext uri="{BB962C8B-B14F-4D97-AF65-F5344CB8AC3E}">
        <p14:creationId xmlns:p14="http://schemas.microsoft.com/office/powerpoint/2010/main" val="2299324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Mô hình TCP/IP và OSI	 </a:t>
            </a:r>
          </a:p>
        </p:txBody>
      </p:sp>
      <p:sp>
        <p:nvSpPr>
          <p:cNvPr id="3" name="Rectangle 2">
            <a:extLst>
              <a:ext uri="{FF2B5EF4-FFF2-40B4-BE49-F238E27FC236}">
                <a16:creationId xmlns:a16="http://schemas.microsoft.com/office/drawing/2014/main" id="{21EE9022-D697-40E8-BDE5-BDA6369B8883}"/>
              </a:ext>
            </a:extLst>
          </p:cNvPr>
          <p:cNvSpPr/>
          <p:nvPr/>
        </p:nvSpPr>
        <p:spPr>
          <a:xfrm>
            <a:off x="1447800" y="1640532"/>
            <a:ext cx="6553200" cy="3771097"/>
          </a:xfrm>
          <a:prstGeom prst="rect">
            <a:avLst/>
          </a:prstGeom>
        </p:spPr>
        <p:txBody>
          <a:bodyPr wrap="square">
            <a:spAutoFit/>
          </a:bodyPr>
          <a:lstStyle/>
          <a:p>
            <a:pPr algn="just">
              <a:lnSpc>
                <a:spcPct val="115000"/>
              </a:lnSpc>
              <a:spcAft>
                <a:spcPts val="800"/>
              </a:spcAft>
            </a:pPr>
            <a:r>
              <a:rPr lang="en-US" sz="2400" b="1" i="1">
                <a:latin typeface="Times New Roman" panose="02020603050405020304" pitchFamily="18" charset="0"/>
                <a:ea typeface="Calibri" panose="020F0502020204030204" pitchFamily="34" charset="0"/>
                <a:cs typeface="Times New Roman" panose="02020603050405020304" pitchFamily="18" charset="0"/>
              </a:rPr>
              <a:t>OSI</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Application (7): Bao gồm các giao tức sử dụng cho giao tiếp tiến trình – tiến trình</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Presentation (6): Cung cấp các chuyển đổi (trình diễn) dữ liệu ứng dụng sang dữ liệu thông thường và ngược lại cho các dịch vụ của tầng Application</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Sessison (5): Cung cấp dịch vụ cho tầng Pressentation và quản lý quá trình trao đổi dữ liệu</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0209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Mô hình TCP/IP và OSI	 </a:t>
            </a:r>
          </a:p>
        </p:txBody>
      </p:sp>
      <p:sp>
        <p:nvSpPr>
          <p:cNvPr id="3" name="Rectangle 2">
            <a:extLst>
              <a:ext uri="{FF2B5EF4-FFF2-40B4-BE49-F238E27FC236}">
                <a16:creationId xmlns:a16="http://schemas.microsoft.com/office/drawing/2014/main" id="{21EE9022-D697-40E8-BDE5-BDA6369B8883}"/>
              </a:ext>
            </a:extLst>
          </p:cNvPr>
          <p:cNvSpPr/>
          <p:nvPr/>
        </p:nvSpPr>
        <p:spPr>
          <a:xfrm>
            <a:off x="1524000" y="1665932"/>
            <a:ext cx="6553200" cy="3668505"/>
          </a:xfrm>
          <a:prstGeom prst="rect">
            <a:avLst/>
          </a:prstGeom>
        </p:spPr>
        <p:txBody>
          <a:bodyPr wrap="square">
            <a:spAutoFit/>
          </a:bodyPr>
          <a:lstStyle/>
          <a:p>
            <a:pPr algn="just">
              <a:lnSpc>
                <a:spcPct val="115000"/>
              </a:lnSpc>
              <a:spcAft>
                <a:spcPts val="800"/>
              </a:spcAft>
            </a:pPr>
            <a:r>
              <a:rPr lang="en-US" sz="2400" b="1" i="1">
                <a:latin typeface="Times New Roman" panose="02020603050405020304" pitchFamily="18" charset="0"/>
                <a:ea typeface="Calibri" panose="020F0502020204030204" pitchFamily="34" charset="0"/>
                <a:cs typeface="Times New Roman" panose="02020603050405020304" pitchFamily="18" charset="0"/>
              </a:rPr>
              <a:t>OSI</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Transport (4):  Định nghĩa dữ liệu là segment, truyền, và tổng hợp lại dữ liệu cho từng giao tiếp riêng biệt, cung cấp dịch vụ chuyên dụng chuyển dữ liệu giữa các người dùng tại đầu cuối (end – end)</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Network (3): Đóng vai trò chuyển đổi từng phân đoạn của dữ liệu thông qua mạng (host - host)</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81714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Mô hình TCP/IP và OSI	 </a:t>
            </a:r>
          </a:p>
        </p:txBody>
      </p:sp>
      <p:sp>
        <p:nvSpPr>
          <p:cNvPr id="3" name="Rectangle 2">
            <a:extLst>
              <a:ext uri="{FF2B5EF4-FFF2-40B4-BE49-F238E27FC236}">
                <a16:creationId xmlns:a16="http://schemas.microsoft.com/office/drawing/2014/main" id="{21EE9022-D697-40E8-BDE5-BDA6369B8883}"/>
              </a:ext>
            </a:extLst>
          </p:cNvPr>
          <p:cNvSpPr/>
          <p:nvPr/>
        </p:nvSpPr>
        <p:spPr>
          <a:xfrm>
            <a:off x="1447800" y="1678632"/>
            <a:ext cx="6858000" cy="2394310"/>
          </a:xfrm>
          <a:prstGeom prst="rect">
            <a:avLst/>
          </a:prstGeom>
        </p:spPr>
        <p:txBody>
          <a:bodyPr wrap="square">
            <a:spAutoFit/>
          </a:bodyPr>
          <a:lstStyle/>
          <a:p>
            <a:pPr>
              <a:lnSpc>
                <a:spcPct val="115000"/>
              </a:lnSpc>
              <a:spcAft>
                <a:spcPts val="800"/>
              </a:spcAft>
            </a:pPr>
            <a:r>
              <a:rPr lang="en-US" sz="2400" b="1" i="1">
                <a:latin typeface="Times New Roman" panose="02020603050405020304" pitchFamily="18" charset="0"/>
                <a:ea typeface="Calibri" panose="020F0502020204030204" pitchFamily="34" charset="0"/>
                <a:cs typeface="Times New Roman" panose="02020603050405020304" pitchFamily="18" charset="0"/>
              </a:rPr>
              <a:t>OSI</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Data Link (2): Mô tả các phương thức cho việc chuyển đổi dữ liệu (point-point)</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800"/>
              </a:spcAft>
              <a:buFont typeface="Wingdings" panose="05000000000000000000" pitchFamily="2" charset="2"/>
              <a:buChar char="q"/>
            </a:pPr>
            <a:r>
              <a:rPr lang="en-US" sz="2400">
                <a:latin typeface="Times New Roman" panose="02020603050405020304" pitchFamily="18" charset="0"/>
                <a:ea typeface="Calibri" panose="020F0502020204030204" pitchFamily="34" charset="0"/>
                <a:cs typeface="Times New Roman" panose="02020603050405020304" pitchFamily="18" charset="0"/>
              </a:rPr>
              <a:t>Physical (1): Mô tả cho các hoạt động, duy trì, các hoạt động kết nối vật lý</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56627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Mô hình TCP/IP và OSI	 </a:t>
            </a:r>
          </a:p>
        </p:txBody>
      </p:sp>
      <p:sp>
        <p:nvSpPr>
          <p:cNvPr id="3" name="Rectangle 2">
            <a:extLst>
              <a:ext uri="{FF2B5EF4-FFF2-40B4-BE49-F238E27FC236}">
                <a16:creationId xmlns:a16="http://schemas.microsoft.com/office/drawing/2014/main" id="{21EE9022-D697-40E8-BDE5-BDA6369B8883}"/>
              </a:ext>
            </a:extLst>
          </p:cNvPr>
          <p:cNvSpPr/>
          <p:nvPr/>
        </p:nvSpPr>
        <p:spPr>
          <a:xfrm>
            <a:off x="1447800" y="1678632"/>
            <a:ext cx="6858000" cy="3873689"/>
          </a:xfrm>
          <a:prstGeom prst="rect">
            <a:avLst/>
          </a:prstGeom>
        </p:spPr>
        <p:txBody>
          <a:bodyPr wrap="square">
            <a:spAutoFit/>
          </a:bodyPr>
          <a:lstStyle/>
          <a:p>
            <a:pPr>
              <a:lnSpc>
                <a:spcPct val="115000"/>
              </a:lnSpc>
              <a:spcAft>
                <a:spcPts val="800"/>
              </a:spcAft>
            </a:pPr>
            <a:r>
              <a:rPr lang="en-US" sz="2400" b="1" i="1">
                <a:latin typeface="Times New Roman" panose="02020603050405020304" pitchFamily="18" charset="0"/>
                <a:ea typeface="Calibri" panose="020F0502020204030204" pitchFamily="34" charset="0"/>
                <a:cs typeface="Times New Roman" panose="02020603050405020304" pitchFamily="18" charset="0"/>
              </a:rPr>
              <a:t>TCP/IP</a:t>
            </a:r>
            <a:endParaRPr lang="en-US">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 Application: Trình diễn dữ liệu cho người dùng, mã hóa và kiểm soát</a:t>
            </a:r>
            <a:endParaRPr lang="en-US">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 Transport: Hỗ trợ kết nối giữa nhiều thiết bị khác nhau qua các mạng khác nhau</a:t>
            </a:r>
            <a:endParaRPr lang="en-US">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 Internet: Xác định đường đi tốt nhất qua mạng</a:t>
            </a:r>
            <a:endParaRPr lang="en-US">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 Network Access: kiểm soát các thiết bị phần cứng và các thành phần cấy thành mạng</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7793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Mô hình TCP/IP và OSI	 </a:t>
            </a:r>
          </a:p>
        </p:txBody>
      </p:sp>
      <p:pic>
        <p:nvPicPr>
          <p:cNvPr id="5" name="Picture 4">
            <a:extLst>
              <a:ext uri="{FF2B5EF4-FFF2-40B4-BE49-F238E27FC236}">
                <a16:creationId xmlns:a16="http://schemas.microsoft.com/office/drawing/2014/main" id="{01522A37-6B34-4AD0-9BB1-1E075D8BF335}"/>
              </a:ext>
            </a:extLst>
          </p:cNvPr>
          <p:cNvPicPr/>
          <p:nvPr/>
        </p:nvPicPr>
        <p:blipFill rotWithShape="1">
          <a:blip r:embed="rId3"/>
          <a:srcRect l="1650" r="3399"/>
          <a:stretch/>
        </p:blipFill>
        <p:spPr bwMode="auto">
          <a:xfrm>
            <a:off x="1236345" y="1791017"/>
            <a:ext cx="6536466" cy="38881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818477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Mô hình TCP/IP và OSI	 </a:t>
            </a:r>
          </a:p>
        </p:txBody>
      </p:sp>
      <p:pic>
        <p:nvPicPr>
          <p:cNvPr id="7" name="Picture 6">
            <a:extLst>
              <a:ext uri="{FF2B5EF4-FFF2-40B4-BE49-F238E27FC236}">
                <a16:creationId xmlns:a16="http://schemas.microsoft.com/office/drawing/2014/main" id="{5D7F43FD-EF84-49DE-8CC9-AF8323E60B8F}"/>
              </a:ext>
            </a:extLst>
          </p:cNvPr>
          <p:cNvPicPr/>
          <p:nvPr/>
        </p:nvPicPr>
        <p:blipFill rotWithShape="1">
          <a:blip r:embed="rId3">
            <a:extLst>
              <a:ext uri="{28A0092B-C50C-407E-A947-70E740481C1C}">
                <a14:useLocalDpi xmlns:a14="http://schemas.microsoft.com/office/drawing/2010/main" val="0"/>
              </a:ext>
            </a:extLst>
          </a:blip>
          <a:srcRect b="46641"/>
          <a:stretch/>
        </p:blipFill>
        <p:spPr>
          <a:xfrm>
            <a:off x="1651952" y="1828800"/>
            <a:ext cx="5840095" cy="4267200"/>
          </a:xfrm>
          <a:prstGeom prst="rect">
            <a:avLst/>
          </a:prstGeom>
        </p:spPr>
      </p:pic>
    </p:spTree>
    <p:extLst>
      <p:ext uri="{BB962C8B-B14F-4D97-AF65-F5344CB8AC3E}">
        <p14:creationId xmlns:p14="http://schemas.microsoft.com/office/powerpoint/2010/main" val="12351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5" name="Rectangle 4">
            <a:extLst>
              <a:ext uri="{FF2B5EF4-FFF2-40B4-BE49-F238E27FC236}">
                <a16:creationId xmlns:a16="http://schemas.microsoft.com/office/drawing/2014/main" id="{63CD6977-1C88-4186-AD0A-0AB0F44B8D97}"/>
              </a:ext>
            </a:extLst>
          </p:cNvPr>
          <p:cNvSpPr/>
          <p:nvPr/>
        </p:nvSpPr>
        <p:spPr>
          <a:xfrm>
            <a:off x="1121229" y="1886224"/>
            <a:ext cx="7137400" cy="1938992"/>
          </a:xfrm>
          <a:prstGeom prst="rect">
            <a:avLst/>
          </a:prstGeom>
        </p:spPr>
        <p:txBody>
          <a:bodyPr wrap="square">
            <a:spAutoFit/>
          </a:bodyPr>
          <a:lstStyle/>
          <a:p>
            <a:pPr marL="342900" lvl="0" indent="-342900" algn="just">
              <a:buFont typeface="Wingdings" panose="05000000000000000000" pitchFamily="2" charset="2"/>
              <a:buChar char="q"/>
            </a:pPr>
            <a:r>
              <a:rPr lang="en-US" sz="2400" i="1">
                <a:latin typeface="Times New Roman" panose="02020603050405020304" pitchFamily="18" charset="0"/>
                <a:cs typeface="Times New Roman" panose="02020603050405020304" pitchFamily="18" charset="0"/>
              </a:rPr>
              <a:t>Các loại hình truyền tải bảo gồm (Connect types):</a:t>
            </a:r>
            <a:r>
              <a:rPr lang="en-US" sz="2400">
                <a:latin typeface="Times New Roman" panose="02020603050405020304" pitchFamily="18" charset="0"/>
                <a:cs typeface="Times New Roman" panose="02020603050405020304" pitchFamily="18" charset="0"/>
              </a:rPr>
              <a:t> cáp đồng, cáp quang, tín hiệu vô tuyến</a:t>
            </a:r>
          </a:p>
          <a:p>
            <a:pPr marL="342900" lvl="0" indent="-342900" algn="just">
              <a:buFont typeface="Wingdings" panose="05000000000000000000" pitchFamily="2" charset="2"/>
              <a:buChar char="q"/>
            </a:pPr>
            <a:endParaRPr lang="en-US" sz="240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q"/>
            </a:pPr>
            <a:r>
              <a:rPr lang="en-US" sz="2400" i="1">
                <a:latin typeface="Times New Roman" panose="02020603050405020304" pitchFamily="18" charset="0"/>
                <a:cs typeface="Times New Roman" panose="02020603050405020304" pitchFamily="18" charset="0"/>
              </a:rPr>
              <a:t>Các giao thức (protocol):</a:t>
            </a:r>
            <a:r>
              <a:rPr lang="en-US" sz="2400">
                <a:latin typeface="Times New Roman" panose="02020603050405020304" pitchFamily="18" charset="0"/>
                <a:cs typeface="Times New Roman" panose="02020603050405020304" pitchFamily="18" charset="0"/>
              </a:rPr>
              <a:t> quyết định đến các cách cứ xử giữa các thành phần trong mạng máy tính với nhau</a:t>
            </a:r>
          </a:p>
        </p:txBody>
      </p:sp>
      <p:sp>
        <p:nvSpPr>
          <p:cNvPr id="7" name="TextBox 6">
            <a:extLst>
              <a:ext uri="{FF2B5EF4-FFF2-40B4-BE49-F238E27FC236}">
                <a16:creationId xmlns:a16="http://schemas.microsoft.com/office/drawing/2014/main" id="{C0901B4C-0EF3-440F-928B-9B854D8D3916}"/>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các thành phần</a:t>
            </a:r>
          </a:p>
        </p:txBody>
      </p:sp>
    </p:spTree>
    <p:extLst>
      <p:ext uri="{BB962C8B-B14F-4D97-AF65-F5344CB8AC3E}">
        <p14:creationId xmlns:p14="http://schemas.microsoft.com/office/powerpoint/2010/main" val="701896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Mô hình TCP/IP và OSI	 </a:t>
            </a:r>
          </a:p>
        </p:txBody>
      </p:sp>
      <p:pic>
        <p:nvPicPr>
          <p:cNvPr id="7" name="Picture 6">
            <a:extLst>
              <a:ext uri="{FF2B5EF4-FFF2-40B4-BE49-F238E27FC236}">
                <a16:creationId xmlns:a16="http://schemas.microsoft.com/office/drawing/2014/main" id="{5D7F43FD-EF84-49DE-8CC9-AF8323E60B8F}"/>
              </a:ext>
            </a:extLst>
          </p:cNvPr>
          <p:cNvPicPr/>
          <p:nvPr/>
        </p:nvPicPr>
        <p:blipFill rotWithShape="1">
          <a:blip r:embed="rId3">
            <a:extLst>
              <a:ext uri="{28A0092B-C50C-407E-A947-70E740481C1C}">
                <a14:useLocalDpi xmlns:a14="http://schemas.microsoft.com/office/drawing/2010/main" val="0"/>
              </a:ext>
            </a:extLst>
          </a:blip>
          <a:srcRect t="54260" b="-4760"/>
          <a:stretch/>
        </p:blipFill>
        <p:spPr>
          <a:xfrm>
            <a:off x="1651952" y="1981198"/>
            <a:ext cx="5840095" cy="4038601"/>
          </a:xfrm>
          <a:prstGeom prst="rect">
            <a:avLst/>
          </a:prstGeom>
        </p:spPr>
      </p:pic>
    </p:spTree>
    <p:extLst>
      <p:ext uri="{BB962C8B-B14F-4D97-AF65-F5344CB8AC3E}">
        <p14:creationId xmlns:p14="http://schemas.microsoft.com/office/powerpoint/2010/main" val="36259195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2649123"/>
          </a:xfrm>
          <a:prstGeom prst="rect">
            <a:avLst/>
          </a:prstGeom>
        </p:spPr>
        <p:txBody>
          <a:bodyPr wrap="square">
            <a:spAutoFit/>
          </a:bodyPr>
          <a:lstStyle/>
          <a:p>
            <a:pPr algn="just">
              <a:lnSpc>
                <a:spcPct val="107000"/>
              </a:lnSpc>
              <a:spcAft>
                <a:spcPts val="800"/>
              </a:spcAft>
            </a:pPr>
            <a:r>
              <a:rPr lang="en-US" sz="2400" b="1" i="1">
                <a:latin typeface="Times New Roman" panose="02020603050405020304" pitchFamily="18" charset="0"/>
                <a:ea typeface="Calibri" panose="020F0502020204030204" pitchFamily="34" charset="0"/>
                <a:cs typeface="Times New Roman" panose="02020603050405020304" pitchFamily="18" charset="0"/>
              </a:rPr>
              <a:t>Địa chỉ Mac:</a:t>
            </a:r>
            <a:r>
              <a:rPr lang="en-US" sz="2400">
                <a:latin typeface="Times New Roman" panose="02020603050405020304" pitchFamily="18" charset="0"/>
                <a:ea typeface="Calibri" panose="020F0502020204030204" pitchFamily="34" charset="0"/>
                <a:cs typeface="Times New Roman" panose="02020603050405020304" pitchFamily="18" charset="0"/>
              </a:rPr>
              <a:t> Có giá trị bằng 48-bit hệ (2) (6 byte) và được mô tả bằng 12 ký tự hệ (16) </a:t>
            </a:r>
            <a:endParaRPr lang="en-US" sz="240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Ví dụ: 2E-33-7A-FD-03-8D </a:t>
            </a:r>
          </a:p>
          <a:p>
            <a:pPr indent="457200" algn="just">
              <a:lnSpc>
                <a:spcPct val="107000"/>
              </a:lnSpc>
              <a:spcAft>
                <a:spcPts val="800"/>
              </a:spcAft>
            </a:pPr>
            <a:r>
              <a:rPr lang="en-US" sz="2400" i="1">
                <a:latin typeface="Times New Roman" panose="02020603050405020304" pitchFamily="18" charset="0"/>
                <a:ea typeface="Calibri" panose="020F0502020204030204" pitchFamily="34" charset="0"/>
                <a:cs typeface="Times New Roman" panose="02020603050405020304" pitchFamily="18" charset="0"/>
              </a:rPr>
              <a:t>(mỗi phần các nhau “-“ có giá trị là 1 byte (8bit)) và được mô tả bằng các ký tự (2, E, 3, 3, 7, A, F, D, 0, 3, 8,D (12 ký tự hệ (16))</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5961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1967142"/>
          </a:xfrm>
          <a:prstGeom prst="rect">
            <a:avLst/>
          </a:prstGeom>
        </p:spPr>
        <p:txBody>
          <a:bodyPr wrap="square">
            <a:spAutoFit/>
          </a:bodyPr>
          <a:lstStyle/>
          <a:p>
            <a:pPr algn="just">
              <a:lnSpc>
                <a:spcPct val="107000"/>
              </a:lnSpc>
              <a:spcAft>
                <a:spcPts val="800"/>
              </a:spcAft>
            </a:pPr>
            <a:r>
              <a:rPr lang="en-US" sz="2300">
                <a:latin typeface="Times New Roman" panose="02020603050405020304" pitchFamily="18" charset="0"/>
                <a:ea typeface="Calibri" panose="020F0502020204030204" pitchFamily="34" charset="0"/>
                <a:cs typeface="Times New Roman" panose="02020603050405020304" pitchFamily="18" charset="0"/>
              </a:rPr>
              <a:t>Mỗi thiết bị là thành phần của mạng máy tính đều có một địa chỉ MAC, và địa chỉ này là duy nhất trên toàn cầu, cho nên để thống nhất việc đó, các tổ chức muốn tham gia qua quá trình sản xuất các thiết bị có địa chỉ MAC phải đăng ký với cục quản lý IEEE</a:t>
            </a:r>
            <a:endParaRPr lang="en-US" sz="230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C8A4695-E4A2-4240-898C-BF00F130E4C8}"/>
              </a:ext>
            </a:extLst>
          </p:cNvPr>
          <p:cNvPicPr/>
          <p:nvPr/>
        </p:nvPicPr>
        <p:blipFill>
          <a:blip r:embed="rId3"/>
          <a:stretch>
            <a:fillRect/>
          </a:stretch>
        </p:blipFill>
        <p:spPr>
          <a:xfrm>
            <a:off x="850900" y="3657600"/>
            <a:ext cx="7607300" cy="1918099"/>
          </a:xfrm>
          <a:prstGeom prst="rect">
            <a:avLst/>
          </a:prstGeom>
        </p:spPr>
      </p:pic>
    </p:spTree>
    <p:extLst>
      <p:ext uri="{BB962C8B-B14F-4D97-AF65-F5344CB8AC3E}">
        <p14:creationId xmlns:p14="http://schemas.microsoft.com/office/powerpoint/2010/main" val="2303126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1898084"/>
          </a:xfrm>
          <a:prstGeom prst="rect">
            <a:avLst/>
          </a:prstGeom>
        </p:spPr>
        <p:txBody>
          <a:bodyPr wrap="square">
            <a:spAutoFit/>
          </a:bodyPr>
          <a:lstStyle/>
          <a:p>
            <a:pPr algn="just">
              <a:lnSpc>
                <a:spcPct val="107000"/>
              </a:lnSpc>
              <a:spcAft>
                <a:spcPts val="800"/>
              </a:spcAft>
            </a:pPr>
            <a:r>
              <a:rPr lang="en-US" sz="2300">
                <a:latin typeface="Times New Roman" panose="02020603050405020304" pitchFamily="18" charset="0"/>
                <a:ea typeface="Calibri" panose="020F0502020204030204" pitchFamily="34" charset="0"/>
                <a:cs typeface="Times New Roman" panose="02020603050405020304" pitchFamily="18" charset="0"/>
              </a:rPr>
              <a:t>MAC có thể được chia làm ba loại:</a:t>
            </a:r>
          </a:p>
          <a:p>
            <a:pPr marL="800100" lvl="1" indent="-342900" algn="just">
              <a:lnSpc>
                <a:spcPct val="107000"/>
              </a:lnSpc>
              <a:spcAft>
                <a:spcPts val="800"/>
              </a:spcAft>
              <a:buFont typeface="Wingdings" panose="05000000000000000000" pitchFamily="2" charset="2"/>
              <a:buChar char="q"/>
            </a:pPr>
            <a:r>
              <a:rPr lang="en-US" sz="2300">
                <a:latin typeface="Times New Roman" panose="02020603050405020304" pitchFamily="18" charset="0"/>
                <a:ea typeface="Calibri" panose="020F0502020204030204" pitchFamily="34" charset="0"/>
                <a:cs typeface="Times New Roman" panose="02020603050405020304" pitchFamily="18" charset="0"/>
              </a:rPr>
              <a:t>Unicast MAC Address</a:t>
            </a:r>
          </a:p>
          <a:p>
            <a:pPr marL="800100" lvl="1" indent="-342900" algn="just">
              <a:lnSpc>
                <a:spcPct val="107000"/>
              </a:lnSpc>
              <a:spcAft>
                <a:spcPts val="800"/>
              </a:spcAft>
              <a:buFont typeface="Wingdings" panose="05000000000000000000" pitchFamily="2" charset="2"/>
              <a:buChar char="q"/>
            </a:pPr>
            <a:r>
              <a:rPr lang="en-US" sz="2300">
                <a:latin typeface="Times New Roman" panose="02020603050405020304" pitchFamily="18" charset="0"/>
                <a:ea typeface="Calibri" panose="020F0502020204030204" pitchFamily="34" charset="0"/>
                <a:cs typeface="Times New Roman" panose="02020603050405020304" pitchFamily="18" charset="0"/>
              </a:rPr>
              <a:t>Broadcast MAC Address</a:t>
            </a:r>
          </a:p>
          <a:p>
            <a:pPr marL="800100" lvl="1" indent="-342900" algn="just">
              <a:lnSpc>
                <a:spcPct val="107000"/>
              </a:lnSpc>
              <a:spcAft>
                <a:spcPts val="800"/>
              </a:spcAft>
              <a:buFont typeface="Wingdings" panose="05000000000000000000" pitchFamily="2" charset="2"/>
              <a:buChar char="q"/>
            </a:pPr>
            <a:r>
              <a:rPr lang="en-US" sz="2300">
                <a:latin typeface="Times New Roman" panose="02020603050405020304" pitchFamily="18" charset="0"/>
                <a:ea typeface="Calibri" panose="020F0502020204030204" pitchFamily="34" charset="0"/>
                <a:cs typeface="Times New Roman" panose="02020603050405020304" pitchFamily="18" charset="0"/>
              </a:rPr>
              <a:t>Multicast MAC Address</a:t>
            </a:r>
            <a:endParaRPr lang="en-US" sz="23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10087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926792"/>
          </a:xfrm>
          <a:prstGeom prst="rect">
            <a:avLst/>
          </a:prstGeom>
        </p:spPr>
        <p:txBody>
          <a:bodyPr wrap="square">
            <a:spAutoFit/>
          </a:bodyPr>
          <a:lstStyle/>
          <a:p>
            <a:pPr algn="just">
              <a:lnSpc>
                <a:spcPct val="107000"/>
              </a:lnSpc>
              <a:spcAft>
                <a:spcPts val="800"/>
              </a:spcAft>
            </a:pPr>
            <a:r>
              <a:rPr lang="en-US" sz="2300">
                <a:latin typeface="Times New Roman" panose="02020603050405020304" pitchFamily="18" charset="0"/>
                <a:ea typeface="Calibri" panose="020F0502020204030204" pitchFamily="34" charset="0"/>
                <a:cs typeface="Times New Roman" panose="02020603050405020304" pitchFamily="18" charset="0"/>
              </a:rPr>
              <a:t>MAC có thể được chia làm ba loại:</a:t>
            </a:r>
          </a:p>
          <a:p>
            <a:pPr marL="800100" lvl="1" indent="-342900" algn="just">
              <a:lnSpc>
                <a:spcPct val="107000"/>
              </a:lnSpc>
              <a:spcAft>
                <a:spcPts val="800"/>
              </a:spcAft>
              <a:buFont typeface="Wingdings" panose="05000000000000000000" pitchFamily="2" charset="2"/>
              <a:buChar char="q"/>
            </a:pPr>
            <a:r>
              <a:rPr lang="en-US" sz="2300">
                <a:latin typeface="Times New Roman" panose="02020603050405020304" pitchFamily="18" charset="0"/>
                <a:ea typeface="Calibri" panose="020F0502020204030204" pitchFamily="34" charset="0"/>
                <a:cs typeface="Times New Roman" panose="02020603050405020304" pitchFamily="18" charset="0"/>
              </a:rPr>
              <a:t>Unicast MAC Address</a:t>
            </a:r>
          </a:p>
        </p:txBody>
      </p:sp>
      <p:pic>
        <p:nvPicPr>
          <p:cNvPr id="5" name="Picture 4">
            <a:extLst>
              <a:ext uri="{FF2B5EF4-FFF2-40B4-BE49-F238E27FC236}">
                <a16:creationId xmlns:a16="http://schemas.microsoft.com/office/drawing/2014/main" id="{AE81C8E3-602B-4A7D-99A6-58BB622308E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24000" y="2590492"/>
            <a:ext cx="5334000" cy="3537061"/>
          </a:xfrm>
          <a:prstGeom prst="rect">
            <a:avLst/>
          </a:prstGeom>
        </p:spPr>
      </p:pic>
    </p:spTree>
    <p:extLst>
      <p:ext uri="{BB962C8B-B14F-4D97-AF65-F5344CB8AC3E}">
        <p14:creationId xmlns:p14="http://schemas.microsoft.com/office/powerpoint/2010/main" val="1723053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926792"/>
          </a:xfrm>
          <a:prstGeom prst="rect">
            <a:avLst/>
          </a:prstGeom>
        </p:spPr>
        <p:txBody>
          <a:bodyPr wrap="square">
            <a:spAutoFit/>
          </a:bodyPr>
          <a:lstStyle/>
          <a:p>
            <a:pPr algn="just">
              <a:lnSpc>
                <a:spcPct val="107000"/>
              </a:lnSpc>
              <a:spcAft>
                <a:spcPts val="800"/>
              </a:spcAft>
            </a:pPr>
            <a:r>
              <a:rPr lang="en-US" sz="2300">
                <a:latin typeface="Times New Roman" panose="02020603050405020304" pitchFamily="18" charset="0"/>
                <a:ea typeface="Calibri" panose="020F0502020204030204" pitchFamily="34" charset="0"/>
                <a:cs typeface="Times New Roman" panose="02020603050405020304" pitchFamily="18" charset="0"/>
              </a:rPr>
              <a:t>MAC có thể được chia làm ba loại:</a:t>
            </a:r>
          </a:p>
          <a:p>
            <a:pPr marL="800100" lvl="1" indent="-342900" algn="just">
              <a:lnSpc>
                <a:spcPct val="107000"/>
              </a:lnSpc>
              <a:spcAft>
                <a:spcPts val="800"/>
              </a:spcAft>
              <a:buFont typeface="Wingdings" panose="05000000000000000000" pitchFamily="2" charset="2"/>
              <a:buChar char="q"/>
            </a:pPr>
            <a:r>
              <a:rPr lang="en-US" sz="2300">
                <a:latin typeface="Times New Roman" panose="02020603050405020304" pitchFamily="18" charset="0"/>
                <a:ea typeface="Calibri" panose="020F0502020204030204" pitchFamily="34" charset="0"/>
                <a:cs typeface="Times New Roman" panose="02020603050405020304" pitchFamily="18" charset="0"/>
              </a:rPr>
              <a:t>Broadcast MAC Address</a:t>
            </a:r>
          </a:p>
        </p:txBody>
      </p:sp>
      <p:pic>
        <p:nvPicPr>
          <p:cNvPr id="7" name="Picture 6">
            <a:extLst>
              <a:ext uri="{FF2B5EF4-FFF2-40B4-BE49-F238E27FC236}">
                <a16:creationId xmlns:a16="http://schemas.microsoft.com/office/drawing/2014/main" id="{EFA92437-FAB2-49F2-8798-CF4C50D36B3E}"/>
              </a:ext>
            </a:extLst>
          </p:cNvPr>
          <p:cNvPicPr/>
          <p:nvPr/>
        </p:nvPicPr>
        <p:blipFill>
          <a:blip r:embed="rId3">
            <a:extLst>
              <a:ext uri="{28A0092B-C50C-407E-A947-70E740481C1C}">
                <a14:useLocalDpi xmlns:a14="http://schemas.microsoft.com/office/drawing/2010/main" val="0"/>
              </a:ext>
            </a:extLst>
          </a:blip>
          <a:stretch>
            <a:fillRect/>
          </a:stretch>
        </p:blipFill>
        <p:spPr>
          <a:xfrm>
            <a:off x="1632585" y="2664460"/>
            <a:ext cx="5073015" cy="3412387"/>
          </a:xfrm>
          <a:prstGeom prst="rect">
            <a:avLst/>
          </a:prstGeom>
        </p:spPr>
      </p:pic>
    </p:spTree>
    <p:extLst>
      <p:ext uri="{BB962C8B-B14F-4D97-AF65-F5344CB8AC3E}">
        <p14:creationId xmlns:p14="http://schemas.microsoft.com/office/powerpoint/2010/main" val="7335078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1938992"/>
          </a:xfrm>
          <a:prstGeom prst="rect">
            <a:avLst/>
          </a:prstGeom>
        </p:spPr>
        <p:txBody>
          <a:bodyPr wrap="square">
            <a:spAutoFit/>
          </a:bodyPr>
          <a:lstStyle/>
          <a:p>
            <a:pPr algn="just"/>
            <a:r>
              <a:rPr lang="en-US" sz="2400" b="1" i="1">
                <a:latin typeface="Times New Roman" panose="02020603050405020304" pitchFamily="18" charset="0"/>
                <a:ea typeface="Calibri" panose="020F0502020204030204" pitchFamily="34" charset="0"/>
                <a:cs typeface="Times New Roman" panose="02020603050405020304" pitchFamily="18" charset="0"/>
              </a:rPr>
              <a:t>Địa chỉ IPv4:</a:t>
            </a:r>
            <a:r>
              <a:rPr lang="en-US" sz="2400">
                <a:latin typeface="Times New Roman" panose="02020603050405020304" pitchFamily="18" charset="0"/>
                <a:ea typeface="Calibri" panose="020F0502020204030204" pitchFamily="34"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Địa chỉ IP có giá trị 32bit (4byte) dùng cho việc định danh các mạng và các thiết bị thành phần của mạng, các thiết bị sử dụng tiến trình được gọi là “Anding” giữa IP và Subnet để xác định các mạng và các thiết bị thành phần cấu tạo nên mạng</a:t>
            </a:r>
          </a:p>
        </p:txBody>
      </p:sp>
    </p:spTree>
    <p:extLst>
      <p:ext uri="{BB962C8B-B14F-4D97-AF65-F5344CB8AC3E}">
        <p14:creationId xmlns:p14="http://schemas.microsoft.com/office/powerpoint/2010/main" val="8089848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461665"/>
          </a:xfrm>
          <a:prstGeom prst="rect">
            <a:avLst/>
          </a:prstGeom>
        </p:spPr>
        <p:txBody>
          <a:bodyPr wrap="square">
            <a:spAutoFit/>
          </a:bodyPr>
          <a:lstStyle/>
          <a:p>
            <a:pPr algn="just"/>
            <a:r>
              <a:rPr lang="en-US" sz="2400" b="1" i="1">
                <a:latin typeface="Times New Roman" panose="02020603050405020304" pitchFamily="18" charset="0"/>
                <a:ea typeface="Calibri" panose="020F0502020204030204" pitchFamily="34" charset="0"/>
                <a:cs typeface="Times New Roman" panose="02020603050405020304" pitchFamily="18" charset="0"/>
              </a:rPr>
              <a:t>Địa chỉ IPv4:</a:t>
            </a: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756B9FE-4284-4416-9179-2D21D13BF911}"/>
              </a:ext>
            </a:extLst>
          </p:cNvPr>
          <p:cNvPicPr/>
          <p:nvPr/>
        </p:nvPicPr>
        <p:blipFill>
          <a:blip r:embed="rId3"/>
          <a:stretch>
            <a:fillRect/>
          </a:stretch>
        </p:blipFill>
        <p:spPr>
          <a:xfrm>
            <a:off x="850900" y="2138065"/>
            <a:ext cx="7150100" cy="3166040"/>
          </a:xfrm>
          <a:prstGeom prst="rect">
            <a:avLst/>
          </a:prstGeom>
        </p:spPr>
      </p:pic>
      <p:sp>
        <p:nvSpPr>
          <p:cNvPr id="4" name="Rectangle 3">
            <a:extLst>
              <a:ext uri="{FF2B5EF4-FFF2-40B4-BE49-F238E27FC236}">
                <a16:creationId xmlns:a16="http://schemas.microsoft.com/office/drawing/2014/main" id="{19ADE511-DDD1-4397-AD65-1C05F37947C0}"/>
              </a:ext>
            </a:extLst>
          </p:cNvPr>
          <p:cNvSpPr/>
          <p:nvPr/>
        </p:nvSpPr>
        <p:spPr>
          <a:xfrm>
            <a:off x="2405204" y="5326549"/>
            <a:ext cx="4041491" cy="390684"/>
          </a:xfrm>
          <a:prstGeom prst="rect">
            <a:avLst/>
          </a:prstGeom>
        </p:spPr>
        <p:txBody>
          <a:bodyPr wrap="none">
            <a:spAutoFit/>
          </a:bodyPr>
          <a:lstStyle/>
          <a:p>
            <a:pPr algn="ctr">
              <a:lnSpc>
                <a:spcPct val="115000"/>
              </a:lnSpc>
              <a:spcAft>
                <a:spcPts val="0"/>
              </a:spcAft>
            </a:pPr>
            <a:r>
              <a:rPr lang="en-US">
                <a:latin typeface="Times New Roman" panose="02020603050405020304" pitchFamily="18" charset="0"/>
                <a:ea typeface="Calibri" panose="020F0502020204030204" pitchFamily="34" charset="0"/>
                <a:cs typeface="Times New Roman" panose="02020603050405020304" pitchFamily="18" charset="0"/>
              </a:rPr>
              <a:t>Sử dụng “Anding” để tìm ra địa chỉ mạng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39260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461665"/>
          </a:xfrm>
          <a:prstGeom prst="rect">
            <a:avLst/>
          </a:prstGeom>
        </p:spPr>
        <p:txBody>
          <a:bodyPr wrap="square">
            <a:spAutoFit/>
          </a:bodyPr>
          <a:lstStyle/>
          <a:p>
            <a:pPr algn="just"/>
            <a:r>
              <a:rPr lang="en-US" sz="2400" b="1" i="1">
                <a:latin typeface="Times New Roman" panose="02020603050405020304" pitchFamily="18" charset="0"/>
                <a:ea typeface="Calibri" panose="020F0502020204030204" pitchFamily="34" charset="0"/>
                <a:cs typeface="Times New Roman" panose="02020603050405020304" pitchFamily="18" charset="0"/>
              </a:rPr>
              <a:t>Địa chỉ IPv4:</a:t>
            </a:r>
            <a:endParaRPr lang="en-US" sz="240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48EEBE9-8B9C-4BB8-A460-ADC78D54B4CF}"/>
              </a:ext>
            </a:extLst>
          </p:cNvPr>
          <p:cNvSpPr/>
          <p:nvPr/>
        </p:nvSpPr>
        <p:spPr>
          <a:xfrm>
            <a:off x="1219200" y="2173933"/>
            <a:ext cx="7607300" cy="1764394"/>
          </a:xfrm>
          <a:prstGeom prst="rect">
            <a:avLst/>
          </a:prstGeom>
        </p:spPr>
        <p:txBody>
          <a:bodyPr wrap="square">
            <a:spAutoFit/>
          </a:bodyPr>
          <a:lstStyle/>
          <a:p>
            <a:pPr>
              <a:lnSpc>
                <a:spcPct val="115000"/>
              </a:lnSpc>
              <a:spcAft>
                <a:spcPts val="0"/>
              </a:spcAft>
            </a:pPr>
            <a:r>
              <a:rPr lang="en-US" sz="2400">
                <a:latin typeface="Times New Roman" panose="02020603050405020304" pitchFamily="18" charset="0"/>
                <a:ea typeface="Calibri" panose="020F0502020204030204" pitchFamily="34" charset="0"/>
                <a:cs typeface="Times New Roman" panose="02020603050405020304" pitchFamily="18" charset="0"/>
              </a:rPr>
              <a:t>Địa chỉ IP được phân theo nhiệm vụ, chức năng làm ba loại:</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Network address</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Host address</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Broadcast address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93537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461665"/>
          </a:xfrm>
          <a:prstGeom prst="rect">
            <a:avLst/>
          </a:prstGeom>
        </p:spPr>
        <p:txBody>
          <a:bodyPr wrap="square">
            <a:spAutoFit/>
          </a:bodyPr>
          <a:lstStyle/>
          <a:p>
            <a:pPr algn="just"/>
            <a:r>
              <a:rPr lang="en-US" sz="2400" b="1" i="1">
                <a:latin typeface="Times New Roman" panose="02020603050405020304" pitchFamily="18" charset="0"/>
                <a:ea typeface="Calibri" panose="020F0502020204030204" pitchFamily="34" charset="0"/>
                <a:cs typeface="Times New Roman" panose="02020603050405020304" pitchFamily="18" charset="0"/>
              </a:rPr>
              <a:t>Địa chỉ IPv4:</a:t>
            </a:r>
            <a:endParaRPr lang="en-US" sz="240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48EEBE9-8B9C-4BB8-A460-ADC78D54B4CF}"/>
              </a:ext>
            </a:extLst>
          </p:cNvPr>
          <p:cNvSpPr/>
          <p:nvPr/>
        </p:nvSpPr>
        <p:spPr>
          <a:xfrm>
            <a:off x="850900" y="2138065"/>
            <a:ext cx="7607300" cy="490199"/>
          </a:xfrm>
          <a:prstGeom prst="rect">
            <a:avLst/>
          </a:prstGeom>
        </p:spPr>
        <p:txBody>
          <a:bodyPr wrap="square">
            <a:spAutoFit/>
          </a:bodyPr>
          <a:lstStyle/>
          <a:p>
            <a:pPr>
              <a:lnSpc>
                <a:spcPct val="115000"/>
              </a:lnSpc>
              <a:spcAft>
                <a:spcPts val="0"/>
              </a:spcAft>
            </a:pPr>
            <a:r>
              <a:rPr lang="en-US" sz="2400">
                <a:latin typeface="Times New Roman" panose="02020603050405020304" pitchFamily="18" charset="0"/>
                <a:ea typeface="Calibri" panose="020F0502020204030204" pitchFamily="34" charset="0"/>
                <a:cs typeface="Times New Roman" panose="02020603050405020304" pitchFamily="18" charset="0"/>
              </a:rPr>
              <a:t>Địa chỉ IP được phân theo nhiệm vụ, chức năng làm ba loại:</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6D4EAEC-2997-4F6C-B54D-165DD8645423}"/>
              </a:ext>
            </a:extLst>
          </p:cNvPr>
          <p:cNvPicPr/>
          <p:nvPr/>
        </p:nvPicPr>
        <p:blipFill>
          <a:blip r:embed="rId3"/>
          <a:stretch>
            <a:fillRect/>
          </a:stretch>
        </p:blipFill>
        <p:spPr>
          <a:xfrm>
            <a:off x="681630" y="2743200"/>
            <a:ext cx="8106770" cy="2596219"/>
          </a:xfrm>
          <a:prstGeom prst="rect">
            <a:avLst/>
          </a:prstGeom>
        </p:spPr>
      </p:pic>
    </p:spTree>
    <p:extLst>
      <p:ext uri="{BB962C8B-B14F-4D97-AF65-F5344CB8AC3E}">
        <p14:creationId xmlns:p14="http://schemas.microsoft.com/office/powerpoint/2010/main" val="394416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5" name="Rectangle 4">
            <a:extLst>
              <a:ext uri="{FF2B5EF4-FFF2-40B4-BE49-F238E27FC236}">
                <a16:creationId xmlns:a16="http://schemas.microsoft.com/office/drawing/2014/main" id="{63CD6977-1C88-4186-AD0A-0AB0F44B8D97}"/>
              </a:ext>
            </a:extLst>
          </p:cNvPr>
          <p:cNvSpPr/>
          <p:nvPr/>
        </p:nvSpPr>
        <p:spPr>
          <a:xfrm>
            <a:off x="1121229" y="1886224"/>
            <a:ext cx="7137400" cy="461665"/>
          </a:xfrm>
          <a:prstGeom prst="rect">
            <a:avLst/>
          </a:prstGeom>
        </p:spPr>
        <p:txBody>
          <a:bodyPr wrap="square">
            <a:spAutoFit/>
          </a:bodyPr>
          <a:lstStyle/>
          <a:p>
            <a:pPr marL="342900" lvl="0" indent="-342900" algn="just">
              <a:buFont typeface="Wingdings" panose="05000000000000000000" pitchFamily="2" charset="2"/>
              <a:buChar char="q"/>
            </a:pPr>
            <a:r>
              <a:rPr lang="en-US" sz="2400" i="1">
                <a:latin typeface="Times New Roman" panose="02020603050405020304" pitchFamily="18" charset="0"/>
                <a:cs typeface="Times New Roman" panose="02020603050405020304" pitchFamily="18" charset="0"/>
              </a:rPr>
              <a:t>Các thiết bị đầu cuối – End Devices</a:t>
            </a: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biểu diễn</a:t>
            </a:r>
          </a:p>
        </p:txBody>
      </p:sp>
      <p:pic>
        <p:nvPicPr>
          <p:cNvPr id="8" name="Picture 7">
            <a:extLst>
              <a:ext uri="{FF2B5EF4-FFF2-40B4-BE49-F238E27FC236}">
                <a16:creationId xmlns:a16="http://schemas.microsoft.com/office/drawing/2014/main" id="{D235FCA3-8E50-4339-A484-9790091DF9C4}"/>
              </a:ext>
            </a:extLst>
          </p:cNvPr>
          <p:cNvPicPr/>
          <p:nvPr/>
        </p:nvPicPr>
        <p:blipFill rotWithShape="1">
          <a:blip r:embed="rId3"/>
          <a:srcRect l="26014"/>
          <a:stretch/>
        </p:blipFill>
        <p:spPr>
          <a:xfrm>
            <a:off x="723325" y="2743200"/>
            <a:ext cx="7517161" cy="2490788"/>
          </a:xfrm>
          <a:prstGeom prst="rect">
            <a:avLst/>
          </a:prstGeom>
        </p:spPr>
      </p:pic>
    </p:spTree>
    <p:extLst>
      <p:ext uri="{BB962C8B-B14F-4D97-AF65-F5344CB8AC3E}">
        <p14:creationId xmlns:p14="http://schemas.microsoft.com/office/powerpoint/2010/main" val="6201361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461665"/>
          </a:xfrm>
          <a:prstGeom prst="rect">
            <a:avLst/>
          </a:prstGeom>
        </p:spPr>
        <p:txBody>
          <a:bodyPr wrap="square">
            <a:spAutoFit/>
          </a:bodyPr>
          <a:lstStyle/>
          <a:p>
            <a:pPr algn="just"/>
            <a:r>
              <a:rPr lang="en-US" sz="2400" b="1" i="1">
                <a:latin typeface="Times New Roman" panose="02020603050405020304" pitchFamily="18" charset="0"/>
                <a:ea typeface="Calibri" panose="020F0502020204030204" pitchFamily="34" charset="0"/>
                <a:cs typeface="Times New Roman" panose="02020603050405020304" pitchFamily="18" charset="0"/>
              </a:rPr>
              <a:t>Địa chỉ IPv4:</a:t>
            </a:r>
            <a:endParaRPr lang="en-US" sz="24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B461D23-9FEB-4A40-BC44-DEB4FF1DA1E3}"/>
              </a:ext>
            </a:extLst>
          </p:cNvPr>
          <p:cNvSpPr/>
          <p:nvPr/>
        </p:nvSpPr>
        <p:spPr>
          <a:xfrm>
            <a:off x="850900" y="2267926"/>
            <a:ext cx="7759700" cy="3463320"/>
          </a:xfrm>
          <a:prstGeom prst="rect">
            <a:avLst/>
          </a:prstGeom>
        </p:spPr>
        <p:txBody>
          <a:bodyPr wrap="square">
            <a:spAutoFit/>
          </a:bodyPr>
          <a:lstStyle/>
          <a:p>
            <a:pPr marL="342900" indent="-342900" algn="just">
              <a:lnSpc>
                <a:spcPct val="115000"/>
              </a:lnSpc>
              <a:spcAft>
                <a:spcPts val="0"/>
              </a:spcAft>
              <a:buFont typeface="Wingdings" panose="05000000000000000000" pitchFamily="2" charset="2"/>
              <a:buChar char="q"/>
            </a:pPr>
            <a:r>
              <a:rPr lang="en-US" sz="2400" i="1">
                <a:latin typeface="Times New Roman" panose="02020603050405020304" pitchFamily="18" charset="0"/>
                <a:ea typeface="Calibri" panose="020F0502020204030204" pitchFamily="34" charset="0"/>
                <a:cs typeface="Times New Roman" panose="02020603050405020304" pitchFamily="18" charset="0"/>
              </a:rPr>
              <a:t>IP Public:</a:t>
            </a:r>
            <a:r>
              <a:rPr lang="en-US" sz="2400">
                <a:latin typeface="Times New Roman" panose="02020603050405020304" pitchFamily="18" charset="0"/>
                <a:ea typeface="Calibri" panose="020F0502020204030204" pitchFamily="34" charset="0"/>
                <a:cs typeface="Times New Roman" panose="02020603050405020304" pitchFamily="18" charset="0"/>
              </a:rPr>
              <a:t> Theo định nghĩa RFC 1918, là địa chỉ toàn cầu phục vụ việc giao tiếp giữa các ISP router với nhau, và là duy nhất </a:t>
            </a:r>
          </a:p>
          <a:p>
            <a:pPr marL="342900" indent="-342900" algn="just">
              <a:lnSpc>
                <a:spcPct val="115000"/>
              </a:lnSpc>
              <a:spcAft>
                <a:spcPts val="0"/>
              </a:spcAft>
              <a:buFont typeface="Wingdings" panose="05000000000000000000" pitchFamily="2" charset="2"/>
              <a:buChar char="q"/>
            </a:pPr>
            <a:r>
              <a:rPr lang="en-US" sz="2400" i="1">
                <a:latin typeface="Times New Roman" panose="02020603050405020304" pitchFamily="18" charset="0"/>
                <a:ea typeface="Calibri" panose="020F0502020204030204" pitchFamily="34" charset="0"/>
                <a:cs typeface="Times New Roman" panose="02020603050405020304" pitchFamily="18" charset="0"/>
              </a:rPr>
              <a:t>IP Private:</a:t>
            </a:r>
            <a:r>
              <a:rPr lang="en-US" sz="2400">
                <a:latin typeface="Times New Roman" panose="02020603050405020304" pitchFamily="18" charset="0"/>
                <a:ea typeface="Calibri" panose="020F0502020204030204" pitchFamily="34" charset="0"/>
                <a:cs typeface="Times New Roman" panose="02020603050405020304" pitchFamily="18" charset="0"/>
              </a:rPr>
              <a:t> Sử dụng hầu hết ở các mạng Local Area Network (LAN) cho các thiết bị và host bên trong (internal) và là không duy nhất, có thể giống nhau giữa bất kì mạng LAN nào, nhưng không thể sử dụng để trao đổi trên toàn cầu.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39547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461665"/>
          </a:xfrm>
          <a:prstGeom prst="rect">
            <a:avLst/>
          </a:prstGeom>
        </p:spPr>
        <p:txBody>
          <a:bodyPr wrap="square">
            <a:spAutoFit/>
          </a:bodyPr>
          <a:lstStyle/>
          <a:p>
            <a:pPr algn="just"/>
            <a:r>
              <a:rPr lang="en-US" sz="2400" b="1" i="1">
                <a:latin typeface="Times New Roman" panose="02020603050405020304" pitchFamily="18" charset="0"/>
                <a:ea typeface="Calibri" panose="020F0502020204030204" pitchFamily="34" charset="0"/>
                <a:cs typeface="Times New Roman" panose="02020603050405020304" pitchFamily="18" charset="0"/>
              </a:rPr>
              <a:t>Địa chỉ IPv4:</a:t>
            </a:r>
            <a:endParaRPr lang="en-US" sz="240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F2BCC5B-F39E-45E8-964F-1D59EDD31754}"/>
              </a:ext>
            </a:extLst>
          </p:cNvPr>
          <p:cNvSpPr/>
          <p:nvPr/>
        </p:nvSpPr>
        <p:spPr>
          <a:xfrm>
            <a:off x="838200" y="2173933"/>
            <a:ext cx="7924800" cy="1027782"/>
          </a:xfrm>
          <a:prstGeom prst="rect">
            <a:avLst/>
          </a:prstGeom>
        </p:spPr>
        <p:txBody>
          <a:bodyPr wrap="square">
            <a:spAutoFit/>
          </a:bodyPr>
          <a:lstStyle/>
          <a:p>
            <a:pPr>
              <a:lnSpc>
                <a:spcPct val="115000"/>
              </a:lnSpc>
              <a:spcAft>
                <a:spcPts val="0"/>
              </a:spcAft>
            </a:pPr>
            <a:r>
              <a:rPr lang="en-US" i="1">
                <a:latin typeface="Times New Roman" panose="02020603050405020304" pitchFamily="18" charset="0"/>
                <a:ea typeface="Calibri" panose="020F0502020204030204" pitchFamily="34" charset="0"/>
                <a:cs typeface="Times New Roman" panose="02020603050405020304" pitchFamily="18" charset="0"/>
              </a:rPr>
              <a:t>Tổ chức Internet Assigned Numbers Authority (IANA) quản lý và phân bổ IPv4, IPv6 quy hoạch IP thành 5 khu vực RIRs (Regional Internet Registries) các RIRs này sẽ phân bố giải IP đến các ISP hoặc tổ chức (page trước)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E3B4405-8869-4E6D-8A7E-07E7666B1D63}"/>
              </a:ext>
            </a:extLst>
          </p:cNvPr>
          <p:cNvPicPr/>
          <p:nvPr/>
        </p:nvPicPr>
        <p:blipFill>
          <a:blip r:embed="rId3">
            <a:extLst>
              <a:ext uri="{28A0092B-C50C-407E-A947-70E740481C1C}">
                <a14:useLocalDpi xmlns:a14="http://schemas.microsoft.com/office/drawing/2010/main" val="0"/>
              </a:ext>
            </a:extLst>
          </a:blip>
          <a:stretch>
            <a:fillRect/>
          </a:stretch>
        </p:blipFill>
        <p:spPr>
          <a:xfrm>
            <a:off x="914400" y="3164337"/>
            <a:ext cx="5486400" cy="3007863"/>
          </a:xfrm>
          <a:prstGeom prst="rect">
            <a:avLst/>
          </a:prstGeom>
        </p:spPr>
      </p:pic>
    </p:spTree>
    <p:extLst>
      <p:ext uri="{BB962C8B-B14F-4D97-AF65-F5344CB8AC3E}">
        <p14:creationId xmlns:p14="http://schemas.microsoft.com/office/powerpoint/2010/main" val="30544390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461665"/>
          </a:xfrm>
          <a:prstGeom prst="rect">
            <a:avLst/>
          </a:prstGeom>
        </p:spPr>
        <p:txBody>
          <a:bodyPr wrap="square">
            <a:spAutoFit/>
          </a:bodyPr>
          <a:lstStyle/>
          <a:p>
            <a:pPr algn="just"/>
            <a:r>
              <a:rPr lang="en-US" sz="2400" b="1" i="1">
                <a:latin typeface="Times New Roman" panose="02020603050405020304" pitchFamily="18" charset="0"/>
                <a:ea typeface="Calibri" panose="020F0502020204030204" pitchFamily="34" charset="0"/>
                <a:cs typeface="Times New Roman" panose="02020603050405020304" pitchFamily="18" charset="0"/>
              </a:rPr>
              <a:t>Địa chỉ IPv6:</a:t>
            </a:r>
            <a:endParaRPr lang="en-US" sz="24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BAAF142-9EA5-4C56-83E6-5AE0E7D60108}"/>
              </a:ext>
            </a:extLst>
          </p:cNvPr>
          <p:cNvSpPr/>
          <p:nvPr/>
        </p:nvSpPr>
        <p:spPr>
          <a:xfrm>
            <a:off x="850900" y="2173933"/>
            <a:ext cx="7912100" cy="1346331"/>
          </a:xfrm>
          <a:prstGeom prst="rect">
            <a:avLst/>
          </a:prstGeom>
        </p:spPr>
        <p:txBody>
          <a:bodyPr wrap="square">
            <a:spAutoFit/>
          </a:bodyPr>
          <a:lstStyle/>
          <a:p>
            <a:pPr algn="just">
              <a:lnSpc>
                <a:spcPct val="115000"/>
              </a:lnSpc>
              <a:spcAft>
                <a:spcPts val="0"/>
              </a:spcAft>
            </a:pPr>
            <a:r>
              <a:rPr lang="en-US" b="1" i="1">
                <a:latin typeface="Times New Roman" panose="02020603050405020304" pitchFamily="18" charset="0"/>
                <a:ea typeface="Calibri" panose="020F0502020204030204" pitchFamily="34" charset="0"/>
                <a:cs typeface="Times New Roman" panose="02020603050405020304" pitchFamily="18" charset="0"/>
              </a:rPr>
              <a:t>IPv6: </a:t>
            </a:r>
            <a:r>
              <a:rPr lang="en-US">
                <a:latin typeface="Times New Roman" panose="02020603050405020304" pitchFamily="18" charset="0"/>
                <a:ea typeface="Calibri" panose="020F0502020204030204" pitchFamily="34" charset="0"/>
                <a:cs typeface="Times New Roman" panose="02020603050405020304" pitchFamily="18" charset="0"/>
              </a:rPr>
              <a:t>IPv6 được phát triển bởi Internet Engineering Task Force (IETF), IPv6 vượt ra khỏi giới hạn về địa chỉ của IPv4, bao gồm 8 octec, mỗi octet có giá trị 2byte (16bit) được mô tả bằng hai ký tự hệ (16) tổng giá trị một IPv6 là 128bit, phân thành các loại như Unicast, Multicast, Anycast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0B841678-FE1B-4C87-AAC7-982325451E23}"/>
              </a:ext>
            </a:extLst>
          </p:cNvPr>
          <p:cNvSpPr/>
          <p:nvPr/>
        </p:nvSpPr>
        <p:spPr>
          <a:xfrm>
            <a:off x="863600" y="4807523"/>
            <a:ext cx="4644220" cy="405367"/>
          </a:xfrm>
          <a:prstGeom prst="rect">
            <a:avLst/>
          </a:prstGeom>
        </p:spPr>
        <p:txBody>
          <a:bodyPr wrap="none">
            <a:spAutoFit/>
          </a:bodyPr>
          <a:lstStyle/>
          <a:p>
            <a:pPr>
              <a:lnSpc>
                <a:spcPct val="107000"/>
              </a:lnSpc>
              <a:spcAft>
                <a:spcPts val="800"/>
              </a:spcAft>
              <a:tabLst>
                <a:tab pos="3384550" algn="l"/>
              </a:tabLst>
            </a:pPr>
            <a:r>
              <a:rPr lang="en-US" sz="2000" i="1">
                <a:latin typeface="Times New Roman" panose="02020603050405020304" pitchFamily="18" charset="0"/>
                <a:ea typeface="Calibri" panose="020F0502020204030204" pitchFamily="34" charset="0"/>
                <a:cs typeface="Times New Roman" panose="02020603050405020304" pitchFamily="18" charset="0"/>
              </a:rPr>
              <a:t>Tìm hiểu sự cùng tồn tại của IPv4 và IPv6?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00312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70104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MAC và IPv4 và IPv6	 </a:t>
            </a:r>
          </a:p>
        </p:txBody>
      </p:sp>
      <p:sp>
        <p:nvSpPr>
          <p:cNvPr id="3" name="Rectangle 2">
            <a:extLst>
              <a:ext uri="{FF2B5EF4-FFF2-40B4-BE49-F238E27FC236}">
                <a16:creationId xmlns:a16="http://schemas.microsoft.com/office/drawing/2014/main" id="{6F5AE14D-C326-4B3D-A467-A8BA89A409F4}"/>
              </a:ext>
            </a:extLst>
          </p:cNvPr>
          <p:cNvSpPr/>
          <p:nvPr/>
        </p:nvSpPr>
        <p:spPr>
          <a:xfrm>
            <a:off x="850900" y="1676400"/>
            <a:ext cx="7607300" cy="461665"/>
          </a:xfrm>
          <a:prstGeom prst="rect">
            <a:avLst/>
          </a:prstGeom>
        </p:spPr>
        <p:txBody>
          <a:bodyPr wrap="square">
            <a:spAutoFit/>
          </a:bodyPr>
          <a:lstStyle/>
          <a:p>
            <a:pPr algn="just"/>
            <a:r>
              <a:rPr lang="en-US" sz="2400" b="1" i="1">
                <a:latin typeface="Times New Roman" panose="02020603050405020304" pitchFamily="18" charset="0"/>
                <a:ea typeface="Calibri" panose="020F0502020204030204" pitchFamily="34" charset="0"/>
                <a:cs typeface="Times New Roman" panose="02020603050405020304" pitchFamily="18" charset="0"/>
              </a:rPr>
              <a:t>Địa chỉ IPv6:</a:t>
            </a:r>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5AE5657-643C-43C2-ACBD-696DC30E189C}"/>
              </a:ext>
            </a:extLst>
          </p:cNvPr>
          <p:cNvPicPr/>
          <p:nvPr/>
        </p:nvPicPr>
        <p:blipFill rotWithShape="1">
          <a:blip r:embed="rId3">
            <a:extLst>
              <a:ext uri="{28A0092B-C50C-407E-A947-70E740481C1C}">
                <a14:useLocalDpi xmlns:a14="http://schemas.microsoft.com/office/drawing/2010/main" val="0"/>
              </a:ext>
            </a:extLst>
          </a:blip>
          <a:srcRect t="8482"/>
          <a:stretch/>
        </p:blipFill>
        <p:spPr>
          <a:xfrm>
            <a:off x="863600" y="2173933"/>
            <a:ext cx="6985000" cy="3505200"/>
          </a:xfrm>
          <a:prstGeom prst="rect">
            <a:avLst/>
          </a:prstGeom>
        </p:spPr>
      </p:pic>
    </p:spTree>
    <p:extLst>
      <p:ext uri="{BB962C8B-B14F-4D97-AF65-F5344CB8AC3E}">
        <p14:creationId xmlns:p14="http://schemas.microsoft.com/office/powerpoint/2010/main" val="26162795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90700" y="2286000"/>
            <a:ext cx="5562600" cy="609600"/>
          </a:xfrm>
        </p:spPr>
        <p:txBody>
          <a:bodyPr>
            <a:noAutofit/>
          </a:bodyPr>
          <a:lstStyle/>
          <a:p>
            <a:r>
              <a:rPr lang="en-US" sz="2800" b="1">
                <a:latin typeface="Times New Roman" panose="02020603050405020304" pitchFamily="18" charset="0"/>
                <a:cs typeface="Times New Roman" panose="02020603050405020304" pitchFamily="18" charset="0"/>
              </a:rPr>
              <a:t>KẾT THÚC CHƯƠNG I</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TỔNG QUAN MẠNG MÁY TÍNH</a:t>
            </a:r>
          </a:p>
        </p:txBody>
      </p:sp>
      <p:pic>
        <p:nvPicPr>
          <p:cNvPr id="5" name="Picture 4">
            <a:extLst>
              <a:ext uri="{FF2B5EF4-FFF2-40B4-BE49-F238E27FC236}">
                <a16:creationId xmlns:a16="http://schemas.microsoft.com/office/drawing/2014/main" id="{BEDB1944-6734-4EFE-BD89-C879C627F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810000"/>
            <a:ext cx="3295650" cy="1390650"/>
          </a:xfrm>
          <a:prstGeom prst="rect">
            <a:avLst/>
          </a:prstGeom>
          <a:ln>
            <a:noFill/>
          </a:ln>
          <a:effectLst>
            <a:softEdge rad="112500"/>
          </a:effectLst>
        </p:spPr>
      </p:pic>
    </p:spTree>
    <p:extLst>
      <p:ext uri="{BB962C8B-B14F-4D97-AF65-F5344CB8AC3E}">
        <p14:creationId xmlns:p14="http://schemas.microsoft.com/office/powerpoint/2010/main" val="12433992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0" y="2781300"/>
            <a:ext cx="5753100" cy="1295400"/>
          </a:xfrm>
        </p:spPr>
        <p:txBody>
          <a:bodyPr>
            <a:noAutofit/>
          </a:bodyPr>
          <a:lstStyle/>
          <a:p>
            <a:r>
              <a:rPr lang="en-US" sz="2000" b="1">
                <a:solidFill>
                  <a:schemeClr val="bg1"/>
                </a:solidFill>
                <a:latin typeface="Times New Roman" panose="02020603050405020304" pitchFamily="18" charset="0"/>
                <a:cs typeface="Times New Roman" panose="02020603050405020304" pitchFamily="18" charset="0"/>
              </a:rPr>
              <a:t>Nguyễn Huỳnh Huy</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Bộ </a:t>
            </a:r>
            <a:r>
              <a:rPr lang="vi-VN" sz="2000" b="1">
                <a:solidFill>
                  <a:schemeClr val="bg1"/>
                </a:solidFill>
                <a:latin typeface="Times New Roman" panose="02020603050405020304" pitchFamily="18" charset="0"/>
                <a:cs typeface="Times New Roman" panose="02020603050405020304" pitchFamily="18" charset="0"/>
              </a:rPr>
              <a:t>môn </a:t>
            </a:r>
            <a:r>
              <a:rPr lang="en-US" sz="2000" b="1">
                <a:solidFill>
                  <a:schemeClr val="bg1"/>
                </a:solidFill>
                <a:latin typeface="Times New Roman" panose="02020603050405020304" pitchFamily="18" charset="0"/>
                <a:cs typeface="Times New Roman" panose="02020603050405020304" pitchFamily="18" charset="0"/>
              </a:rPr>
              <a:t>Mạng Máy Tính và Tryền Thông</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a:solidFill>
                  <a:schemeClr val="bg1"/>
                </a:solidFill>
                <a:latin typeface="Times New Roman" panose="02020603050405020304" pitchFamily="18" charset="0"/>
                <a:cs typeface="Times New Roman" panose="02020603050405020304" pitchFamily="18" charset="0"/>
              </a:rPr>
              <a:t>Khoa </a:t>
            </a:r>
            <a:r>
              <a:rPr lang="en-US" sz="2000" b="1">
                <a:solidFill>
                  <a:schemeClr val="bg1"/>
                </a:solidFill>
                <a:latin typeface="Times New Roman" panose="02020603050405020304" pitchFamily="18" charset="0"/>
                <a:cs typeface="Times New Roman" panose="02020603050405020304" pitchFamily="18" charset="0"/>
              </a:rPr>
              <a:t>Công Nghệ Thông Tin</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Trường Đại học Nha Trang</a:t>
            </a:r>
          </a:p>
          <a:p>
            <a:r>
              <a:rPr lang="vi-VN" sz="2000" b="1">
                <a:solidFill>
                  <a:schemeClr val="bg1"/>
                </a:solidFill>
                <a:latin typeface="Times New Roman" panose="02020603050405020304" pitchFamily="18" charset="0"/>
                <a:cs typeface="Times New Roman" panose="02020603050405020304" pitchFamily="18" charset="0"/>
              </a:rPr>
              <a:t>Email:</a:t>
            </a:r>
            <a:r>
              <a:rPr lang="en-US" sz="2000" b="1">
                <a:solidFill>
                  <a:schemeClr val="bg1"/>
                </a:solidFill>
                <a:latin typeface="Times New Roman" panose="02020603050405020304" pitchFamily="18" charset="0"/>
                <a:cs typeface="Times New Roman" panose="02020603050405020304" pitchFamily="18" charset="0"/>
              </a:rPr>
              <a:t>huynh</a:t>
            </a:r>
            <a:r>
              <a:rPr lang="vi-VN" sz="2000" b="1">
                <a:solidFill>
                  <a:schemeClr val="bg1"/>
                </a:solidFill>
                <a:latin typeface="Times New Roman" panose="02020603050405020304" pitchFamily="18" charset="0"/>
                <a:cs typeface="Times New Roman" panose="02020603050405020304" pitchFamily="18" charset="0"/>
              </a:rPr>
              <a:t>@ntu.edu.vn</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5" name="Rectangle 4">
            <a:extLst>
              <a:ext uri="{FF2B5EF4-FFF2-40B4-BE49-F238E27FC236}">
                <a16:creationId xmlns:a16="http://schemas.microsoft.com/office/drawing/2014/main" id="{63CD6977-1C88-4186-AD0A-0AB0F44B8D97}"/>
              </a:ext>
            </a:extLst>
          </p:cNvPr>
          <p:cNvSpPr/>
          <p:nvPr/>
        </p:nvSpPr>
        <p:spPr>
          <a:xfrm>
            <a:off x="1121229" y="1886224"/>
            <a:ext cx="7137400" cy="461665"/>
          </a:xfrm>
          <a:prstGeom prst="rect">
            <a:avLst/>
          </a:prstGeom>
        </p:spPr>
        <p:txBody>
          <a:bodyPr wrap="square">
            <a:spAutoFit/>
          </a:bodyPr>
          <a:lstStyle/>
          <a:p>
            <a:pPr marL="342900" lvl="0" indent="-342900" algn="just">
              <a:buFont typeface="Wingdings" panose="05000000000000000000" pitchFamily="2" charset="2"/>
              <a:buChar char="q"/>
            </a:pPr>
            <a:r>
              <a:rPr lang="en-US" sz="2400" i="1">
                <a:latin typeface="Times New Roman" panose="02020603050405020304" pitchFamily="18" charset="0"/>
                <a:cs typeface="Times New Roman" panose="02020603050405020304" pitchFamily="18" charset="0"/>
              </a:rPr>
              <a:t>Các thiết trung gian– Interm ediary Devices</a:t>
            </a: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biểu diễn</a:t>
            </a:r>
          </a:p>
        </p:txBody>
      </p:sp>
      <p:pic>
        <p:nvPicPr>
          <p:cNvPr id="8" name="Picture 7">
            <a:extLst>
              <a:ext uri="{FF2B5EF4-FFF2-40B4-BE49-F238E27FC236}">
                <a16:creationId xmlns:a16="http://schemas.microsoft.com/office/drawing/2014/main" id="{60151D8A-EF27-49CD-B65F-95869E0002E0}"/>
              </a:ext>
            </a:extLst>
          </p:cNvPr>
          <p:cNvPicPr/>
          <p:nvPr/>
        </p:nvPicPr>
        <p:blipFill rotWithShape="1">
          <a:blip r:embed="rId3"/>
          <a:srcRect l="26262"/>
          <a:stretch/>
        </p:blipFill>
        <p:spPr>
          <a:xfrm>
            <a:off x="685800" y="2819400"/>
            <a:ext cx="7191730" cy="2349930"/>
          </a:xfrm>
          <a:prstGeom prst="rect">
            <a:avLst/>
          </a:prstGeom>
        </p:spPr>
      </p:pic>
    </p:spTree>
    <p:extLst>
      <p:ext uri="{BB962C8B-B14F-4D97-AF65-F5344CB8AC3E}">
        <p14:creationId xmlns:p14="http://schemas.microsoft.com/office/powerpoint/2010/main" val="96951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 : TỔNG QUAN MẠNG MÁY TÍNH</a:t>
            </a:r>
          </a:p>
        </p:txBody>
      </p:sp>
      <p:sp>
        <p:nvSpPr>
          <p:cNvPr id="5" name="Rectangle 4">
            <a:extLst>
              <a:ext uri="{FF2B5EF4-FFF2-40B4-BE49-F238E27FC236}">
                <a16:creationId xmlns:a16="http://schemas.microsoft.com/office/drawing/2014/main" id="{63CD6977-1C88-4186-AD0A-0AB0F44B8D97}"/>
              </a:ext>
            </a:extLst>
          </p:cNvPr>
          <p:cNvSpPr/>
          <p:nvPr/>
        </p:nvSpPr>
        <p:spPr>
          <a:xfrm>
            <a:off x="1121229" y="1886224"/>
            <a:ext cx="7137400" cy="461665"/>
          </a:xfrm>
          <a:prstGeom prst="rect">
            <a:avLst/>
          </a:prstGeom>
        </p:spPr>
        <p:txBody>
          <a:bodyPr wrap="square">
            <a:spAutoFit/>
          </a:bodyPr>
          <a:lstStyle/>
          <a:p>
            <a:pPr marL="342900" lvl="0" indent="-342900" algn="just">
              <a:buFont typeface="Wingdings" panose="05000000000000000000" pitchFamily="2" charset="2"/>
              <a:buChar char="q"/>
            </a:pPr>
            <a:r>
              <a:rPr lang="en-US" sz="2400" i="1">
                <a:latin typeface="Times New Roman" panose="02020603050405020304" pitchFamily="18" charset="0"/>
                <a:cs typeface="Times New Roman" panose="02020603050405020304" pitchFamily="18" charset="0"/>
              </a:rPr>
              <a:t>Các phương thức kết nối – Network Media</a:t>
            </a: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37A36B3-37A9-4F01-861C-793B1905CAF8}"/>
              </a:ext>
            </a:extLst>
          </p:cNvPr>
          <p:cNvSpPr txBox="1"/>
          <p:nvPr/>
        </p:nvSpPr>
        <p:spPr>
          <a:xfrm>
            <a:off x="838200" y="1178867"/>
            <a:ext cx="6172200" cy="461665"/>
          </a:xfrm>
          <a:prstGeom prst="rect">
            <a:avLst/>
          </a:prstGeom>
          <a:noFill/>
        </p:spPr>
        <p:txBody>
          <a:bodyPr wrap="square" rtlCol="0">
            <a:spAutoFit/>
          </a:bodyPr>
          <a:lstStyle/>
          <a:p>
            <a:r>
              <a:rPr lang="en-US" sz="2400" b="1" i="1">
                <a:latin typeface="Times New Roman" panose="02020603050405020304" pitchFamily="18" charset="0"/>
                <a:ea typeface="Verdana" panose="020B0604030504040204" pitchFamily="34" charset="0"/>
                <a:cs typeface="Times New Roman" panose="02020603050405020304" pitchFamily="18" charset="0"/>
              </a:rPr>
              <a:t>Mạng máy tính ngày nay – biểu diễn</a:t>
            </a:r>
          </a:p>
        </p:txBody>
      </p:sp>
      <p:pic>
        <p:nvPicPr>
          <p:cNvPr id="7" name="Picture 6">
            <a:extLst>
              <a:ext uri="{FF2B5EF4-FFF2-40B4-BE49-F238E27FC236}">
                <a16:creationId xmlns:a16="http://schemas.microsoft.com/office/drawing/2014/main" id="{49AA6BCB-1D8C-451E-B5AF-F6210639B4CB}"/>
              </a:ext>
            </a:extLst>
          </p:cNvPr>
          <p:cNvPicPr/>
          <p:nvPr/>
        </p:nvPicPr>
        <p:blipFill rotWithShape="1">
          <a:blip r:embed="rId3"/>
          <a:srcRect l="29715"/>
          <a:stretch/>
        </p:blipFill>
        <p:spPr>
          <a:xfrm>
            <a:off x="2133600" y="2593581"/>
            <a:ext cx="5193072" cy="3309725"/>
          </a:xfrm>
          <a:prstGeom prst="rect">
            <a:avLst/>
          </a:prstGeom>
        </p:spPr>
      </p:pic>
    </p:spTree>
    <p:extLst>
      <p:ext uri="{BB962C8B-B14F-4D97-AF65-F5344CB8AC3E}">
        <p14:creationId xmlns:p14="http://schemas.microsoft.com/office/powerpoint/2010/main" val="32613726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MẠNG MÁY TÍNH NGÀY NAY&amp;quot;&quot;/&gt;&lt;property id=&quot;20307&quot; value=&quot;256&quot;/&gt;&lt;/object&gt;&lt;object type=&quot;3&quot; unique_id=&quot;10005&quot;&gt;&lt;property id=&quot;20148&quot; value=&quot;5&quot;/&gt;&lt;property id=&quot;20300&quot; value=&quot;Slide 2 - &amp;quot;CHƯƠNG I MẠNG MÁY TÍNH NGÀY NAY&amp;quot;&quot;/&gt;&lt;property id=&quot;20307&quot; value=&quot;258&quot;/&gt;&lt;/object&gt;&lt;object type=&quot;3&quot; unique_id=&quot;10129&quot;&gt;&lt;property id=&quot;20148&quot; value=&quot;5&quot;/&gt;&lt;property id=&quot;20300&quot; value=&quot;Slide 3 - &amp;quot;CHƯƠNG I : TỔNG QUAN MẠNG MÁY TÍNH&amp;quot;&quot;/&gt;&lt;property id=&quot;20307&quot; value=&quot;259&quot;/&gt;&lt;/object&gt;&lt;object type=&quot;3&quot; unique_id=&quot;10150&quot;&gt;&lt;property id=&quot;20148&quot; value=&quot;5&quot;/&gt;&lt;property id=&quot;20300&quot; value=&quot;Slide 4 - &amp;quot;CHƯƠNG I : TỔNG QUAN MẠNG MÁY TÍNH&amp;quot;&quot;/&gt;&lt;property id=&quot;20307&quot; value=&quot;260&quot;/&gt;&lt;/object&gt;&lt;object type=&quot;3&quot; unique_id=&quot;10151&quot;&gt;&lt;property id=&quot;20148&quot; value=&quot;5&quot;/&gt;&lt;property id=&quot;20300&quot; value=&quot;Slide 5 - &amp;quot;CHƯƠNG I : TỔNG QUAN MẠNG MÁY TÍNH&amp;quot;&quot;/&gt;&lt;property id=&quot;20307&quot; value=&quot;261&quot;/&gt;&lt;/object&gt;&lt;object type=&quot;3&quot; unique_id=&quot;10173&quot;&gt;&lt;property id=&quot;20148&quot; value=&quot;5&quot;/&gt;&lt;property id=&quot;20300&quot; value=&quot;Slide 6 - &amp;quot;CHƯƠNG I : TỔNG QUAN MẠNG MÁY TÍNH&amp;quot;&quot;/&gt;&lt;property id=&quot;20307&quot; value=&quot;262&quot;/&gt;&lt;/object&gt;&lt;object type=&quot;3&quot; unique_id=&quot;10287&quot;&gt;&lt;property id=&quot;20148&quot; value=&quot;5&quot;/&gt;&lt;property id=&quot;20300&quot; value=&quot;Slide 7 - &amp;quot;CHƯƠNG I : TỔNG QUAN MẠNG MÁY TÍNH&amp;quot;&quot;/&gt;&lt;property id=&quot;20307&quot; value=&quot;263&quot;/&gt;&lt;/object&gt;&lt;object type=&quot;3&quot; unique_id=&quot;10288&quot;&gt;&lt;property id=&quot;20148&quot; value=&quot;5&quot;/&gt;&lt;property id=&quot;20300&quot; value=&quot;Slide 8 - &amp;quot;CHƯƠNG I : TỔNG QUAN MẠNG MÁY TÍNH&amp;quot;&quot;/&gt;&lt;property id=&quot;20307&quot; value=&quot;264&quot;/&gt;&lt;/object&gt;&lt;object type=&quot;3&quot; unique_id=&quot;10359&quot;&gt;&lt;property id=&quot;20148&quot; value=&quot;5&quot;/&gt;&lt;property id=&quot;20300&quot; value=&quot;Slide 9 - &amp;quot;CHƯƠNG I : TỔNG QUAN MẠNG MÁY TÍNH&amp;quot;&quot;/&gt;&lt;property id=&quot;20307&quot; value=&quot;265&quot;/&gt;&lt;/object&gt;&lt;object type=&quot;3&quot; unique_id=&quot;10360&quot;&gt;&lt;property id=&quot;20148&quot; value=&quot;5&quot;/&gt;&lt;property id=&quot;20300&quot; value=&quot;Slide 10 - &amp;quot;CHƯƠNG I : TỔNG QUAN MẠNG MÁY TÍNH&amp;quot;&quot;/&gt;&lt;property id=&quot;20307&quot; value=&quot;266&quot;/&gt;&lt;/object&gt;&lt;object type=&quot;3&quot; unique_id=&quot;10361&quot;&gt;&lt;property id=&quot;20148&quot; value=&quot;5&quot;/&gt;&lt;property id=&quot;20300&quot; value=&quot;Slide 11 - &amp;quot;CHƯƠNG I : TỔNG QUAN MẠNG MÁY TÍNH&amp;quot;&quot;/&gt;&lt;property id=&quot;20307&quot; value=&quot;267&quot;/&gt;&lt;/object&gt;&lt;object type=&quot;3&quot; unique_id=&quot;10362&quot;&gt;&lt;property id=&quot;20148&quot; value=&quot;5&quot;/&gt;&lt;property id=&quot;20300&quot; value=&quot;Slide 12 - &amp;quot;CHƯƠNG I : TỔNG QUAN MẠNG MÁY TÍNH&amp;quot;&quot;/&gt;&lt;property id=&quot;20307&quot; value=&quot;268&quot;/&gt;&lt;/object&gt;&lt;object type=&quot;3&quot; unique_id=&quot;10433&quot;&gt;&lt;property id=&quot;20148&quot; value=&quot;5&quot;/&gt;&lt;property id=&quot;20300&quot; value=&quot;Slide 13 - &amp;quot;CHƯƠNG I : TỔNG QUAN MẠNG MÁY TÍNH&amp;quot;&quot;/&gt;&lt;property id=&quot;20307&quot; value=&quot;269&quot;/&gt;&lt;/object&gt;&lt;object type=&quot;3&quot; unique_id=&quot;10434&quot;&gt;&lt;property id=&quot;20148&quot; value=&quot;5&quot;/&gt;&lt;property id=&quot;20300&quot; value=&quot;Slide 14 - &amp;quot;CHƯƠNG I : TỔNG QUAN MẠNG MÁY TÍNH&amp;quot;&quot;/&gt;&lt;property id=&quot;20307&quot; value=&quot;270&quot;/&gt;&lt;/object&gt;&lt;object type=&quot;3&quot; unique_id=&quot;10435&quot;&gt;&lt;property id=&quot;20148&quot; value=&quot;5&quot;/&gt;&lt;property id=&quot;20300&quot; value=&quot;Slide 18 - &amp;quot;CHƯƠNG I : TỔNG QUAN MẠNG MÁY TÍNH&amp;quot;&quot;/&gt;&lt;property id=&quot;20307&quot; value=&quot;271&quot;/&gt;&lt;/object&gt;&lt;object type=&quot;3&quot; unique_id=&quot;10521&quot;&gt;&lt;property id=&quot;20148&quot; value=&quot;5&quot;/&gt;&lt;property id=&quot;20300&quot; value=&quot;Slide 15 - &amp;quot;CHƯƠNG I : TỔNG QUAN MẠNG MÁY TÍNH&amp;quot;&quot;/&gt;&lt;property id=&quot;20307&quot; value=&quot;272&quot;/&gt;&lt;/object&gt;&lt;object type=&quot;3&quot; unique_id=&quot;10522&quot;&gt;&lt;property id=&quot;20148&quot; value=&quot;5&quot;/&gt;&lt;property id=&quot;20300&quot; value=&quot;Slide 16 - &amp;quot;CHƯƠNG I : TỔNG QUAN MẠNG MÁY TÍNH&amp;quot;&quot;/&gt;&lt;property id=&quot;20307&quot; value=&quot;273&quot;/&gt;&lt;/object&gt;&lt;object type=&quot;3&quot; unique_id=&quot;10523&quot;&gt;&lt;property id=&quot;20148&quot; value=&quot;5&quot;/&gt;&lt;property id=&quot;20300&quot; value=&quot;Slide 17 - &amp;quot;CHƯƠNG I : TỔNG QUAN MẠNG MÁY TÍNH&amp;quot;&quot;/&gt;&lt;property id=&quot;20307&quot; value=&quot;274&quot;/&gt;&lt;/object&gt;&lt;object type=&quot;3&quot; unique_id=&quot;10684&quot;&gt;&lt;property id=&quot;20148&quot; value=&quot;5&quot;/&gt;&lt;property id=&quot;20300&quot; value=&quot;Slide 20 - &amp;quot;CHƯƠNG I : TỔNG QUAN MẠNG MÁY TÍNH&amp;quot;&quot;/&gt;&lt;property id=&quot;20307&quot; value=&quot;275&quot;/&gt;&lt;/object&gt;&lt;object type=&quot;3&quot; unique_id=&quot;10685&quot;&gt;&lt;property id=&quot;20148&quot; value=&quot;5&quot;/&gt;&lt;property id=&quot;20300&quot; value=&quot;Slide 21 - &amp;quot;CHƯƠNG I : TỔNG QUAN MẠNG MÁY TÍNH&amp;quot;&quot;/&gt;&lt;property id=&quot;20307&quot; value=&quot;276&quot;/&gt;&lt;/object&gt;&lt;object type=&quot;3&quot; unique_id=&quot;10686&quot;&gt;&lt;property id=&quot;20148&quot; value=&quot;5&quot;/&gt;&lt;property id=&quot;20300&quot; value=&quot;Slide 22 - &amp;quot;CHƯƠNG I : TỔNG QUAN MẠNG MÁY TÍNH&amp;quot;&quot;/&gt;&lt;property id=&quot;20307&quot; value=&quot;278&quot;/&gt;&lt;/object&gt;&lt;object type=&quot;3&quot; unique_id=&quot;10687&quot;&gt;&lt;property id=&quot;20148&quot; value=&quot;5&quot;/&gt;&lt;property id=&quot;20300&quot; value=&quot;Slide 26 - &amp;quot;CHƯƠNG I : TỔNG QUAN MẠNG MÁY TÍNH&amp;quot;&quot;/&gt;&lt;property id=&quot;20307&quot; value=&quot;277&quot;/&gt;&lt;/object&gt;&lt;object type=&quot;3&quot; unique_id=&quot;10832&quot;&gt;&lt;property id=&quot;20148&quot; value=&quot;5&quot;/&gt;&lt;property id=&quot;20300&quot; value=&quot;Slide 23 - &amp;quot;CHƯƠNG I : TỔNG QUAN MẠNG MÁY TÍNH&amp;quot;&quot;/&gt;&lt;property id=&quot;20307&quot; value=&quot;280&quot;/&gt;&lt;/object&gt;&lt;object type=&quot;3&quot; unique_id=&quot;10833&quot;&gt;&lt;property id=&quot;20148&quot; value=&quot;5&quot;/&gt;&lt;property id=&quot;20300&quot; value=&quot;Slide 24 - &amp;quot;CHƯƠNG I : TỔNG QUAN MẠNG MÁY TÍNH&amp;quot;&quot;/&gt;&lt;property id=&quot;20307&quot; value=&quot;281&quot;/&gt;&lt;/object&gt;&lt;object type=&quot;3&quot; unique_id=&quot;10834&quot;&gt;&lt;property id=&quot;20148&quot; value=&quot;5&quot;/&gt;&lt;property id=&quot;20300&quot; value=&quot;Slide 25 - &amp;quot;CHƯƠNG I : TỔNG QUAN MẠNG MÁY TÍNH&amp;quot;&quot;/&gt;&lt;property id=&quot;20307&quot; value=&quot;282&quot;/&gt;&lt;/object&gt;&lt;object type=&quot;3&quot; unique_id=&quot;10916&quot;&gt;&lt;property id=&quot;20148&quot; value=&quot;5&quot;/&gt;&lt;property id=&quot;20300&quot; value=&quot;Slide 19 - &amp;quot;CHƯƠNG I : TỔNG QUAN MẠNG MÁY TÍNH&amp;quot;&quot;/&gt;&lt;property id=&quot;20307&quot; value=&quot;283&quot;/&gt;&lt;/object&gt;&lt;object type=&quot;3&quot; unique_id=&quot;11029&quot;&gt;&lt;property id=&quot;20148&quot; value=&quot;5&quot;/&gt;&lt;property id=&quot;20300&quot; value=&quot;Slide 27 - &amp;quot;CHƯƠNG I : TỔNG QUAN MẠNG MÁY TÍNH&amp;quot;&quot;/&gt;&lt;property id=&quot;20307&quot; value=&quot;284&quot;/&gt;&lt;/object&gt;&lt;object type=&quot;3&quot; unique_id=&quot;11030&quot;&gt;&lt;property id=&quot;20148&quot; value=&quot;5&quot;/&gt;&lt;property id=&quot;20300&quot; value=&quot;Slide 28 - &amp;quot;CHƯƠNG I : TỔNG QUAN MẠNG MÁY TÍNH&amp;quot;&quot;/&gt;&lt;property id=&quot;20307&quot; value=&quot;285&quot;/&gt;&lt;/object&gt;&lt;object type=&quot;3&quot; unique_id=&quot;11211&quot;&gt;&lt;property id=&quot;20148&quot; value=&quot;5&quot;/&gt;&lt;property id=&quot;20300&quot; value=&quot;Slide 29 - &amp;quot;CHƯƠNG I : TỔNG QUAN MẠNG MÁY TÍNH&amp;quot;&quot;/&gt;&lt;property id=&quot;20307&quot; value=&quot;286&quot;/&gt;&lt;/object&gt;&lt;object type=&quot;3&quot; unique_id=&quot;11212&quot;&gt;&lt;property id=&quot;20148&quot; value=&quot;5&quot;/&gt;&lt;property id=&quot;20300&quot; value=&quot;Slide 30 - &amp;quot;CHƯƠNG I : TỔNG QUAN MẠNG MÁY TÍNH&amp;quot;&quot;/&gt;&lt;property id=&quot;20307&quot; value=&quot;287&quot;/&gt;&lt;/object&gt;&lt;object type=&quot;3&quot; unique_id=&quot;11310&quot;&gt;&lt;property id=&quot;20148&quot; value=&quot;5&quot;/&gt;&lt;property id=&quot;20300&quot; value=&quot;Slide 31 - &amp;quot;CHƯƠNG I : TỔNG QUAN MẠNG MÁY TÍNH&amp;quot;&quot;/&gt;&lt;property id=&quot;20307&quot; value=&quot;288&quot;/&gt;&lt;/object&gt;&lt;object type=&quot;3&quot; unique_id=&quot;11542&quot;&gt;&lt;property id=&quot;20148&quot; value=&quot;5&quot;/&gt;&lt;property id=&quot;20300&quot; value=&quot;Slide 32 - &amp;quot;CHƯƠNG I : TỔNG QUAN MẠNG MÁY TÍNH&amp;quot;&quot;/&gt;&lt;property id=&quot;20307&quot; value=&quot;289&quot;/&gt;&lt;/object&gt;&lt;object type=&quot;3&quot; unique_id=&quot;11543&quot;&gt;&lt;property id=&quot;20148&quot; value=&quot;5&quot;/&gt;&lt;property id=&quot;20300&quot; value=&quot;Slide 33 - &amp;quot;CHƯƠNG I : TỔNG QUAN MẠNG MÁY TÍNH&amp;quot;&quot;/&gt;&lt;property id=&quot;20307&quot; value=&quot;290&quot;/&gt;&lt;/object&gt;&lt;object type=&quot;3&quot; unique_id=&quot;11649&quot;&gt;&lt;property id=&quot;20148&quot; value=&quot;5&quot;/&gt;&lt;property id=&quot;20300&quot; value=&quot;Slide 34 - &amp;quot;CHƯƠNG I : TỔNG QUAN MẠNG MÁY TÍNH&amp;quot;&quot;/&gt;&lt;property id=&quot;20307&quot; value=&quot;291&quot;/&gt;&lt;/object&gt;&lt;object type=&quot;3&quot; unique_id=&quot;11866&quot;&gt;&lt;property id=&quot;20148&quot; value=&quot;5&quot;/&gt;&lt;property id=&quot;20300&quot; value=&quot;Slide 35 - &amp;quot;CHƯƠNG I : TỔNG QUAN MẠNG MÁY TÍNH&amp;quot;&quot;/&gt;&lt;property id=&quot;20307&quot; value=&quot;292&quot;/&gt;&lt;/object&gt;&lt;object type=&quot;3&quot; unique_id=&quot;11867&quot;&gt;&lt;property id=&quot;20148&quot; value=&quot;5&quot;/&gt;&lt;property id=&quot;20300&quot; value=&quot;Slide 36 - &amp;quot;CHƯƠNG I : TỔNG QUAN MẠNG MÁY TÍNH&amp;quot;&quot;/&gt;&lt;property id=&quot;20307&quot; value=&quot;293&quot;/&gt;&lt;/object&gt;&lt;object type=&quot;3&quot; unique_id=&quot;11982&quot;&gt;&lt;property id=&quot;20148&quot; value=&quot;5&quot;/&gt;&lt;property id=&quot;20300&quot; value=&quot;Slide 37 - &amp;quot;CHƯƠNG I : TỔNG QUAN MẠNG MÁY TÍNH&amp;quot;&quot;/&gt;&lt;property id=&quot;20307&quot; value=&quot;294&quot;/&gt;&lt;/object&gt;&lt;object type=&quot;3&quot; unique_id=&quot;12178&quot;&gt;&lt;property id=&quot;20148&quot; value=&quot;5&quot;/&gt;&lt;property id=&quot;20300&quot; value=&quot;Slide 38 - &amp;quot;CHƯƠNG I : TỔNG QUAN MẠNG MÁY TÍNH&amp;quot;&quot;/&gt;&lt;property id=&quot;20307&quot; value=&quot;295&quot;/&gt;&lt;/object&gt;&lt;object type=&quot;3&quot; unique_id=&quot;12539&quot;&gt;&lt;property id=&quot;20148&quot; value=&quot;5&quot;/&gt;&lt;property id=&quot;20300&quot; value=&quot;Slide 39 - &amp;quot;CHƯƠNG I : TỔNG QUAN MẠNG MÁY TÍNH&amp;quot;&quot;/&gt;&lt;property id=&quot;20307&quot; value=&quot;296&quot;/&gt;&lt;/object&gt;&lt;object type=&quot;3&quot; unique_id=&quot;12540&quot;&gt;&lt;property id=&quot;20148&quot; value=&quot;5&quot;/&gt;&lt;property id=&quot;20300&quot; value=&quot;Slide 40 - &amp;quot;CHƯƠNG I : TỔNG QUAN MẠNG MÁY TÍNH&amp;quot;&quot;/&gt;&lt;property id=&quot;20307&quot; value=&quot;297&quot;/&gt;&lt;/object&gt;&lt;object type=&quot;3&quot; unique_id=&quot;13843&quot;&gt;&lt;property id=&quot;20148&quot; value=&quot;5&quot;/&gt;&lt;property id=&quot;20300&quot; value=&quot;Slide 41 - &amp;quot;CHƯƠNG I : TỔNG QUAN MẠNG MÁY TÍNH&amp;quot;&quot;/&gt;&lt;property id=&quot;20307&quot; value=&quot;298&quot;/&gt;&lt;/object&gt;&lt;object type=&quot;3&quot; unique_id=&quot;14016&quot;&gt;&lt;property id=&quot;20148&quot; value=&quot;5&quot;/&gt;&lt;property id=&quot;20300&quot; value=&quot;Slide 42 - &amp;quot;CHƯƠNG I : TỔNG QUAN MẠNG MÁY TÍNH&amp;quot;&quot;/&gt;&lt;property id=&quot;20307&quot; value=&quot;299&quot;/&gt;&lt;/object&gt;&lt;object type=&quot;3&quot; unique_id=&quot;14017&quot;&gt;&lt;property id=&quot;20148&quot; value=&quot;5&quot;/&gt;&lt;property id=&quot;20300&quot; value=&quot;Slide 43 - &amp;quot;CHƯƠNG I : TỔNG QUAN MẠNG MÁY TÍNH&amp;quot;&quot;/&gt;&lt;property id=&quot;20307&quot; value=&quot;300&quot;/&gt;&lt;/object&gt;&lt;object type=&quot;3&quot; unique_id=&quot;14153&quot;&gt;&lt;property id=&quot;20148&quot; value=&quot;5&quot;/&gt;&lt;property id=&quot;20300&quot; value=&quot;Slide 44 - &amp;quot;CHƯƠNG I : TỔNG QUAN MẠNG MÁY TÍNH&amp;quot;&quot;/&gt;&lt;property id=&quot;20307&quot; value=&quot;301&quot;/&gt;&lt;/object&gt;&lt;object type=&quot;3&quot; unique_id=&quot;14568&quot;&gt;&lt;property id=&quot;20148&quot; value=&quot;5&quot;/&gt;&lt;property id=&quot;20300&quot; value=&quot;Slide 45 - &amp;quot;CHƯƠNG I : TỔNG QUAN MẠNG MÁY TÍNH&amp;quot;&quot;/&gt;&lt;property id=&quot;20307&quot; value=&quot;302&quot;/&gt;&lt;/object&gt;&lt;object type=&quot;3&quot; unique_id=&quot;14804&quot;&gt;&lt;property id=&quot;20148&quot; value=&quot;5&quot;/&gt;&lt;property id=&quot;20300&quot; value=&quot;Slide 47 - &amp;quot;CHƯƠNG I : TỔNG QUAN MẠNG MÁY TÍNH&amp;quot;&quot;/&gt;&lt;property id=&quot;20307&quot; value=&quot;303&quot;/&gt;&lt;/object&gt;&lt;object type=&quot;3&quot; unique_id=&quot;14805&quot;&gt;&lt;property id=&quot;20148&quot; value=&quot;5&quot;/&gt;&lt;property id=&quot;20300&quot; value=&quot;Slide 46 - &amp;quot;CHƯƠNG I : TỔNG QUAN MẠNG MÁY TÍNH&amp;quot;&quot;/&gt;&lt;property id=&quot;20307&quot; value=&quot;305&quot;/&gt;&lt;/object&gt;&lt;object type=&quot;3&quot; unique_id=&quot;14806&quot;&gt;&lt;property id=&quot;20148&quot; value=&quot;5&quot;/&gt;&lt;property id=&quot;20300&quot; value=&quot;Slide 48 - &amp;quot;CHƯƠNG I : TỔNG QUAN MẠNG MÁY TÍNH&amp;quot;&quot;/&gt;&lt;property id=&quot;20307&quot; value=&quot;304&quot;/&gt;&lt;/object&gt;&lt;object type=&quot;3&quot; unique_id=&quot;14957&quot;&gt;&lt;property id=&quot;20148&quot; value=&quot;5&quot;/&gt;&lt;property id=&quot;20300&quot; value=&quot;Slide 49 - &amp;quot;CHƯƠNG I : TỔNG QUAN MẠNG MÁY TÍNH&amp;quot;&quot;/&gt;&lt;property id=&quot;20307&quot; value=&quot;306&quot;/&gt;&lt;/object&gt;&lt;object type=&quot;3&quot; unique_id=&quot;15417&quot;&gt;&lt;property id=&quot;20148&quot; value=&quot;5&quot;/&gt;&lt;property id=&quot;20300&quot; value=&quot;Slide 50 - &amp;quot;CHƯƠNG I : TỔNG QUAN MẠNG MÁY TÍNH&amp;quot;&quot;/&gt;&lt;property id=&quot;20307&quot; value=&quot;307&quot;/&gt;&lt;/object&gt;&lt;object type=&quot;3&quot; unique_id=&quot;15678&quot;&gt;&lt;property id=&quot;20148&quot; value=&quot;5&quot;/&gt;&lt;property id=&quot;20300&quot; value=&quot;Slide 51 - &amp;quot;CHƯƠNG I : TỔNG QUAN MẠNG MÁY TÍNH&amp;quot;&quot;/&gt;&lt;property id=&quot;20307&quot; value=&quot;308&quot;/&gt;&lt;/object&gt;&lt;object type=&quot;3&quot; unique_id=&quot;15944&quot;&gt;&lt;property id=&quot;20148&quot; value=&quot;5&quot;/&gt;&lt;property id=&quot;20300&quot; value=&quot;Slide 52 - &amp;quot;CHƯƠNG I : TỔNG QUAN MẠNG MÁY TÍNH&amp;quot;&quot;/&gt;&lt;property id=&quot;20307&quot; value=&quot;309&quot;/&gt;&lt;/object&gt;&lt;object type=&quot;3&quot; unique_id=&quot;16215&quot;&gt;&lt;property id=&quot;20148&quot; value=&quot;5&quot;/&gt;&lt;property id=&quot;20300&quot; value=&quot;Slide 53 - &amp;quot;CHƯƠNG I : TỔNG QUAN MẠNG MÁY TÍNH&amp;quot;&quot;/&gt;&lt;property id=&quot;20307&quot; value=&quot;310&quot;/&gt;&lt;/object&gt;&lt;object type=&quot;3&quot; unique_id=&quot;16601&quot;&gt;&lt;property id=&quot;20148&quot; value=&quot;5&quot;/&gt;&lt;property id=&quot;20300&quot; value=&quot;Slide 54 - &amp;quot;CHƯƠNG I : TỔNG QUAN MẠNG MÁY TÍNH&amp;quot;&quot;/&gt;&lt;property id=&quot;20307&quot; value=&quot;311&quot;/&gt;&lt;/object&gt;&lt;object type=&quot;3&quot; unique_id=&quot;16602&quot;&gt;&lt;property id=&quot;20148&quot; value=&quot;5&quot;/&gt;&lt;property id=&quot;20300&quot; value=&quot;Slide 55 - &amp;quot;CHƯƠNG I : TỔNG QUAN MẠNG MÁY TÍNH&amp;quot;&quot;/&gt;&lt;property id=&quot;20307&quot; value=&quot;312&quot;/&gt;&lt;/object&gt;&lt;object type=&quot;3&quot; unique_id=&quot;16603&quot;&gt;&lt;property id=&quot;20148&quot; value=&quot;5&quot;/&gt;&lt;property id=&quot;20300&quot; value=&quot;Slide 56 - &amp;quot;CHƯƠNG I : TỔNG QUAN MẠNG MÁY TÍNH&amp;quot;&quot;/&gt;&lt;property id=&quot;20307&quot; value=&quot;313&quot;/&gt;&lt;/object&gt;&lt;object type=&quot;3&quot; unique_id=&quot;16604&quot;&gt;&lt;property id=&quot;20148&quot; value=&quot;5&quot;/&gt;&lt;property id=&quot;20300&quot; value=&quot;Slide 57 - &amp;quot;CHƯƠNG I : TỔNG QUAN MẠNG MÁY TÍNH&amp;quot;&quot;/&gt;&lt;property id=&quot;20307&quot; value=&quot;314&quot;/&gt;&lt;/object&gt;&lt;object type=&quot;3&quot; unique_id=&quot;16605&quot;&gt;&lt;property id=&quot;20148&quot; value=&quot;5&quot;/&gt;&lt;property id=&quot;20300&quot; value=&quot;Slide 58 - &amp;quot;CHƯƠNG I : TỔNG QUAN MẠNG MÁY TÍNH&amp;quot;&quot;/&gt;&lt;property id=&quot;20307&quot; value=&quot;315&quot;/&gt;&lt;/object&gt;&lt;object type=&quot;3&quot; unique_id=&quot;16846&quot;&gt;&lt;property id=&quot;20148&quot; value=&quot;5&quot;/&gt;&lt;property id=&quot;20300&quot; value=&quot;Slide 59 - &amp;quot;CHƯƠNG I : TỔNG QUAN MẠNG MÁY TÍNH&amp;quot;&quot;/&gt;&lt;property id=&quot;20307&quot; value=&quot;316&quot;/&gt;&lt;/object&gt;&lt;object type=&quot;3&quot; unique_id=&quot;16847&quot;&gt;&lt;property id=&quot;20148&quot; value=&quot;5&quot;/&gt;&lt;property id=&quot;20300&quot; value=&quot;Slide 60 - &amp;quot;CHƯƠNG I : TỔNG QUAN MẠNG MÁY TÍNH&amp;quot;&quot;/&gt;&lt;property id=&quot;20307&quot; value=&quot;317&quot;/&gt;&lt;/object&gt;&lt;object type=&quot;3&quot; unique_id=&quot;17158&quot;&gt;&lt;property id=&quot;20148&quot; value=&quot;5&quot;/&gt;&lt;property id=&quot;20300&quot; value=&quot;Slide 61 - &amp;quot;CHƯƠNG I : TỔNG QUAN MẠNG MÁY TÍNH&amp;quot;&quot;/&gt;&lt;property id=&quot;20307&quot; value=&quot;318&quot;/&gt;&lt;/object&gt;&lt;object type=&quot;3&quot; unique_id=&quot;17348&quot;&gt;&lt;property id=&quot;20148&quot; value=&quot;5&quot;/&gt;&lt;property id=&quot;20300&quot; value=&quot;Slide 62 - &amp;quot;CHƯƠNG I : TỔNG QUAN MẠNG MÁY TÍNH&amp;quot;&quot;/&gt;&lt;property id=&quot;20307&quot; value=&quot;319&quot;/&gt;&lt;/object&gt;&lt;object type=&quot;3&quot; unique_id=&quot;17993&quot;&gt;&lt;property id=&quot;20148&quot; value=&quot;5&quot;/&gt;&lt;property id=&quot;20300&quot; value=&quot;Slide 63 - &amp;quot;CHƯƠNG I : TỔNG QUAN MẠNG MÁY TÍNH&amp;quot;&quot;/&gt;&lt;property id=&quot;20307&quot; value=&quot;321&quot;/&gt;&lt;/object&gt;&lt;object type=&quot;3&quot; unique_id=&quot;18192&quot;&gt;&lt;property id=&quot;20148&quot; value=&quot;5&quot;/&gt;&lt;property id=&quot;20300&quot; value=&quot;Slide 64 - &amp;quot;CHƯƠNG I : TỔNG QUAN MẠNG MÁY TÍNH&amp;quot;&quot;/&gt;&lt;property id=&quot;20307&quot; value=&quot;322&quot;/&gt;&lt;/object&gt;&lt;object type=&quot;3&quot; unique_id=&quot;18528&quot;&gt;&lt;property id=&quot;20148&quot; value=&quot;5&quot;/&gt;&lt;property id=&quot;20300&quot; value=&quot;Slide 65 - &amp;quot;CHƯƠNG I : TỔNG QUAN MẠNG MÁY TÍNH&amp;quot;&quot;/&gt;&lt;property id=&quot;20307&quot; value=&quot;323&quot;/&gt;&lt;/object&gt;&lt;object type=&quot;3&quot; unique_id=&quot;18529&quot;&gt;&lt;property id=&quot;20148&quot; value=&quot;5&quot;/&gt;&lt;property id=&quot;20300&quot; value=&quot;Slide 66 - &amp;quot;CHƯƠNG I : TỔNG QUAN MẠNG MÁY TÍNH&amp;quot;&quot;/&gt;&lt;property id=&quot;20307&quot; value=&quot;324&quot;/&gt;&lt;/object&gt;&lt;object type=&quot;3&quot; unique_id=&quot;18530&quot;&gt;&lt;property id=&quot;20148&quot; value=&quot;5&quot;/&gt;&lt;property id=&quot;20300&quot; value=&quot;Slide 67 - &amp;quot;CHƯƠNG I : TỔNG QUAN MẠNG MÁY TÍNH&amp;quot;&quot;/&gt;&lt;property id=&quot;20307&quot; value=&quot;325&quot;/&gt;&lt;/object&gt;&lt;object type=&quot;3&quot; unique_id=&quot;18808&quot;&gt;&lt;property id=&quot;20148&quot; value=&quot;5&quot;/&gt;&lt;property id=&quot;20300&quot; value=&quot;Slide 68 - &amp;quot;CHƯƠNG I : TỔNG QUAN MẠNG MÁY TÍNH&amp;quot;&quot;/&gt;&lt;property id=&quot;20307&quot; value=&quot;326&quot;/&gt;&lt;/object&gt;&lt;object type=&quot;3&quot; unique_id=&quot;18809&quot;&gt;&lt;property id=&quot;20148&quot; value=&quot;5&quot;/&gt;&lt;property id=&quot;20300&quot; value=&quot;Slide 69 - &amp;quot;CHƯƠNG I : TỔNG QUAN MẠNG MÁY TÍNH&amp;quot;&quot;/&gt;&lt;property id=&quot;20307&quot; value=&quot;327&quot;/&gt;&lt;/object&gt;&lt;object type=&quot;3&quot; unique_id=&quot;19094&quot;&gt;&lt;property id=&quot;20148&quot; value=&quot;5&quot;/&gt;&lt;property id=&quot;20300&quot; value=&quot;Slide 70 - &amp;quot;CHƯƠNG I : TỔNG QUAN MẠNG MÁY TÍNH&amp;quot;&quot;/&gt;&lt;property id=&quot;20307&quot; value=&quot;328&quot;/&gt;&lt;/object&gt;&lt;object type=&quot;3&quot; unique_id=&quot;19095&quot;&gt;&lt;property id=&quot;20148&quot; value=&quot;5&quot;/&gt;&lt;property id=&quot;20300&quot; value=&quot;Slide 71 - &amp;quot;CHƯƠNG I : TỔNG QUAN MẠNG MÁY TÍNH&amp;quot;&quot;/&gt;&lt;property id=&quot;20307&quot; value=&quot;329&quot;/&gt;&lt;/object&gt;&lt;object type=&quot;3&quot; unique_id=&quot;19680&quot;&gt;&lt;property id=&quot;20148&quot; value=&quot;5&quot;/&gt;&lt;property id=&quot;20300&quot; value=&quot;Slide 72 - &amp;quot;CHƯƠNG I : TỔNG QUAN MẠNG MÁY TÍNH&amp;quot;&quot;/&gt;&lt;property id=&quot;20307&quot; value=&quot;330&quot;/&gt;&lt;/object&gt;&lt;object type=&quot;3&quot; unique_id=&quot;19681&quot;&gt;&lt;property id=&quot;20148&quot; value=&quot;5&quot;/&gt;&lt;property id=&quot;20300&quot; value=&quot;Slide 73 - &amp;quot;CHƯƠNG I : TỔNG QUAN MẠNG MÁY TÍNH&amp;quot;&quot;/&gt;&lt;property id=&quot;20307&quot; value=&quot;331&quot;/&gt;&lt;/object&gt;&lt;object type=&quot;3&quot; unique_id=&quot;20282&quot;&gt;&lt;property id=&quot;20148&quot; value=&quot;5&quot;/&gt;&lt;property id=&quot;20300&quot; value=&quot;Slide 74 - &amp;quot;KẾT THÚC CHƯƠNG I TỔNG QUAN MẠNG MÁY TÍNH&amp;quot;&quot;/&gt;&lt;property id=&quot;20307&quot; value=&quot;333&quot;/&gt;&lt;/object&gt;&lt;object type=&quot;3&quot; unique_id=&quot;20283&quot;&gt;&lt;property id=&quot;20148&quot; value=&quot;5&quot;/&gt;&lt;property id=&quot;20300&quot; value=&quot;Slide 75&quot;/&gt;&lt;property id=&quot;20307&quot; value=&quot;332&quot;/&gt;&lt;/object&gt;&lt;/object&gt;&lt;object type=&quot;8&quot; unique_id=&quot;1002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TotalTime>
  <Words>3891</Words>
  <Application>Microsoft Office PowerPoint</Application>
  <PresentationFormat>On-screen Show (4:3)</PresentationFormat>
  <Paragraphs>319</Paragraphs>
  <Slides>75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Calibri</vt:lpstr>
      <vt:lpstr>Courier New</vt:lpstr>
      <vt:lpstr>Symbol</vt:lpstr>
      <vt:lpstr>Times New Roman</vt:lpstr>
      <vt:lpstr>Wingdings</vt:lpstr>
      <vt:lpstr>Office Theme</vt:lpstr>
      <vt:lpstr>MẠNG MÁY TÍNH NGÀY NAY</vt:lpstr>
      <vt:lpstr>CHƯƠNG I MẠNG MÁY TÍNH NGÀY NAY</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CHƯƠNG I : TỔNG QUAN MẠNG MÁY TÍNH</vt:lpstr>
      <vt:lpstr>KẾT THÚC CHƯƠNG I TỔNG QUAN MẠNG MÁY TÍNH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Mr. Huy</cp:lastModifiedBy>
  <cp:revision>95</cp:revision>
  <dcterms:created xsi:type="dcterms:W3CDTF">2016-06-06T04:40:13Z</dcterms:created>
  <dcterms:modified xsi:type="dcterms:W3CDTF">2020-09-19T07:07:57Z</dcterms:modified>
</cp:coreProperties>
</file>