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media/image19.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56" r:id="rId3"/>
    <p:sldId id="258" r:id="rId4"/>
    <p:sldId id="259" r:id="rId5"/>
    <p:sldId id="334" r:id="rId6"/>
    <p:sldId id="335" r:id="rId7"/>
    <p:sldId id="336" r:id="rId8"/>
    <p:sldId id="337"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3" r:id="rId23"/>
    <p:sldId id="352" r:id="rId24"/>
    <p:sldId id="354" r:id="rId25"/>
    <p:sldId id="355" r:id="rId26"/>
    <p:sldId id="356" r:id="rId27"/>
    <p:sldId id="357" r:id="rId28"/>
    <p:sldId id="358" r:id="rId29"/>
    <p:sldId id="359" r:id="rId30"/>
    <p:sldId id="362" r:id="rId31"/>
    <p:sldId id="360" r:id="rId32"/>
    <p:sldId id="363" r:id="rId33"/>
    <p:sldId id="364" r:id="rId34"/>
    <p:sldId id="365" r:id="rId35"/>
    <p:sldId id="366" r:id="rId36"/>
    <p:sldId id="367" r:id="rId37"/>
    <p:sldId id="368" r:id="rId38"/>
    <p:sldId id="369" r:id="rId39"/>
    <p:sldId id="370" r:id="rId40"/>
    <p:sldId id="371" r:id="rId41"/>
    <p:sldId id="372" r:id="rId42"/>
    <p:sldId id="373" r:id="rId43"/>
    <p:sldId id="374" r:id="rId44"/>
    <p:sldId id="375" r:id="rId45"/>
    <p:sldId id="376" r:id="rId46"/>
    <p:sldId id="377" r:id="rId47"/>
    <p:sldId id="378" r:id="rId48"/>
    <p:sldId id="379" r:id="rId49"/>
    <p:sldId id="380" r:id="rId50"/>
    <p:sldId id="382" r:id="rId51"/>
    <p:sldId id="381" r:id="rId52"/>
    <p:sldId id="383" r:id="rId53"/>
    <p:sldId id="384" r:id="rId54"/>
    <p:sldId id="385" r:id="rId55"/>
    <p:sldId id="333" r:id="rId56"/>
    <p:sldId id="332" r:id="rId57"/>
  </p:sldIdLst>
  <p:sldSz cx="9144000" cy="6858000" type="screen4x3"/>
  <p:notesSz cx="6858000" cy="9144000"/>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76" autoAdjust="0"/>
    <p:restoredTop sz="94660"/>
  </p:normalViewPr>
  <p:slideViewPr>
    <p:cSldViewPr>
      <p:cViewPr varScale="1">
        <p:scale>
          <a:sx n="66" d="100"/>
          <a:sy n="66" d="100"/>
        </p:scale>
        <p:origin x="1440"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120089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5115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084400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3747360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775697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3574177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FFDC0D-3CAB-4C2C-9345-734B75CBDBD5}"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363394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FFDC0D-3CAB-4C2C-9345-734B75CBDBD5}" type="datetimeFigureOut">
              <a:rPr lang="en-US" smtClean="0"/>
              <a:t>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4124851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FFDC0D-3CAB-4C2C-9345-734B75CBDBD5}"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1204039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FDC0D-3CAB-4C2C-9345-734B75CBDBD5}" type="datetimeFigureOut">
              <a:rPr lang="en-US" smtClean="0"/>
              <a:t>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35373799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FDC0D-3CAB-4C2C-9345-734B75CBDBD5}"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682868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5790506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FDC0D-3CAB-4C2C-9345-734B75CBDBD5}"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687177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34173409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1706043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98235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FFDC0D-3CAB-4C2C-9345-734B75CBDBD5}"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3581224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FFDC0D-3CAB-4C2C-9345-734B75CBDBD5}" type="datetimeFigureOut">
              <a:rPr lang="en-US" smtClean="0"/>
              <a:t>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889824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FFDC0D-3CAB-4C2C-9345-734B75CBDBD5}"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861839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FDC0D-3CAB-4C2C-9345-734B75CBDBD5}" type="datetimeFigureOut">
              <a:rPr lang="en-US" smtClean="0"/>
              <a:t>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77315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FDC0D-3CAB-4C2C-9345-734B75CBDBD5}"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356034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FDC0D-3CAB-4C2C-9345-734B75CBDBD5}"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74778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FDC0D-3CAB-4C2C-9345-734B75CBDBD5}" type="datetimeFigureOut">
              <a:rPr lang="en-US" smtClean="0"/>
              <a:t>2/21/2021</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1D3166-557A-4B50-85E4-EC05C47C98AF}" type="slidenum">
              <a:rPr lang="en-US" smtClean="0"/>
              <a:t>‹#›</a:t>
            </a:fld>
            <a:endParaRPr lang="en-US"/>
          </a:p>
        </p:txBody>
      </p:sp>
    </p:spTree>
    <p:extLst>
      <p:ext uri="{BB962C8B-B14F-4D97-AF65-F5344CB8AC3E}">
        <p14:creationId xmlns:p14="http://schemas.microsoft.com/office/powerpoint/2010/main" val="2763011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377" rtl="0" eaLnBrk="1" latinLnBrk="0" hangingPunct="1">
        <a:spcBef>
          <a:spcPct val="0"/>
        </a:spcBef>
        <a:buNone/>
        <a:defRPr sz="4400" b="0" i="0" u="none"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FDC0D-3CAB-4C2C-9345-734B75CBDBD5}" type="datetimeFigureOut">
              <a:rPr lang="en-US" smtClean="0"/>
              <a:t>2/21/2021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1D3166-557A-4B50-85E4-EC05C47C98AF}" type="slidenum">
              <a:rPr lang="en-US" smtClean="0"/>
              <a:t>‹#›</a:t>
            </a:fld>
            <a:endParaRPr lang="en-US"/>
          </a:p>
        </p:txBody>
      </p:sp>
    </p:spTree>
    <p:extLst>
      <p:ext uri="{BB962C8B-B14F-4D97-AF65-F5344CB8AC3E}">
        <p14:creationId xmlns:p14="http://schemas.microsoft.com/office/powerpoint/2010/main" val="289314473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18.jpg"/></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1.jfif"/><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fif"/></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30.jpeg"/><Relationship Id="rId4" Type="http://schemas.openxmlformats.org/officeDocument/2006/relationships/image" Target="../media/image29.jpeg"/></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3.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53.xml.rels><?xml version="1.0" encoding="UTF-8" standalone="yes"?>
<Relationships xmlns="http://schemas.openxmlformats.org/package/2006/relationships"><Relationship Id="rId3" Type="http://schemas.openxmlformats.org/officeDocument/2006/relationships/image" Target="../media/image36.jfif"/><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39.jfif"/><Relationship Id="rId5" Type="http://schemas.openxmlformats.org/officeDocument/2006/relationships/image" Target="../media/image38.jfif"/><Relationship Id="rId4" Type="http://schemas.openxmlformats.org/officeDocument/2006/relationships/image" Target="../media/image37.jfif"/></Relationships>
</file>

<file path=ppt/slides/_rels/slide5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51115"/>
            <a:ext cx="7772400" cy="841375"/>
          </a:xfrm>
        </p:spPr>
        <p:txBody>
          <a:bodyPr>
            <a:normAutofit/>
          </a:bodyPr>
          <a:lstStyle/>
          <a:p>
            <a:r>
              <a:rPr lang="en-US" sz="3200" b="1">
                <a:solidFill>
                  <a:srgbClr val="FFFF00"/>
                </a:solidFill>
                <a:latin typeface="Times New Roman" pitchFamily="18" charset="0"/>
                <a:cs typeface="Times New Roman" pitchFamily="18" charset="0"/>
              </a:rPr>
              <a:t>CÁC THIẾT BỊ MẠNG MÁY TÍNH</a:t>
            </a:r>
            <a:endParaRPr lang="en-US" sz="3200" b="1" dirty="0">
              <a:solidFill>
                <a:srgbClr val="FFFF00"/>
              </a:solidFill>
              <a:latin typeface="Times New Roman" pitchFamily="18" charset="0"/>
              <a:cs typeface="Times New Roman" pitchFamily="18" charset="0"/>
            </a:endParaRPr>
          </a:p>
        </p:txBody>
      </p:sp>
      <p:sp>
        <p:nvSpPr>
          <p:cNvPr id="3" name="Subtitle 2"/>
          <p:cNvSpPr>
            <a:spLocks noGrp="1"/>
          </p:cNvSpPr>
          <p:nvPr>
            <p:ph type="subTitle" idx="1"/>
          </p:nvPr>
        </p:nvSpPr>
        <p:spPr>
          <a:xfrm>
            <a:off x="3962400" y="4419600"/>
            <a:ext cx="3886200" cy="1295400"/>
          </a:xfrm>
        </p:spPr>
        <p:txBody>
          <a:bodyPr>
            <a:noAutofit/>
          </a:bodyPr>
          <a:lstStyle/>
          <a:p>
            <a:pPr algn="l"/>
            <a:r>
              <a:rPr lang="en-US" sz="1600" b="1">
                <a:solidFill>
                  <a:schemeClr val="bg1"/>
                </a:solidFill>
                <a:latin typeface="Times New Roman" panose="02020603050405020304" pitchFamily="18" charset="0"/>
                <a:cs typeface="Times New Roman" panose="02020603050405020304" pitchFamily="18" charset="0"/>
              </a:rPr>
              <a:t>Nguyễn Huỳnh Huy</a:t>
            </a:r>
            <a:endParaRPr lang="vi-VN" sz="1600" b="1" dirty="0">
              <a:solidFill>
                <a:schemeClr val="bg1"/>
              </a:solidFill>
              <a:latin typeface="Times New Roman" panose="02020603050405020304" pitchFamily="18" charset="0"/>
              <a:cs typeface="Times New Roman" panose="02020603050405020304" pitchFamily="18" charset="0"/>
            </a:endParaRPr>
          </a:p>
          <a:p>
            <a:pPr algn="l"/>
            <a:r>
              <a:rPr lang="vi-VN" sz="1600" b="1">
                <a:solidFill>
                  <a:schemeClr val="bg1"/>
                </a:solidFill>
                <a:latin typeface="Times New Roman" panose="02020603050405020304" pitchFamily="18" charset="0"/>
                <a:cs typeface="Times New Roman" panose="02020603050405020304" pitchFamily="18" charset="0"/>
              </a:rPr>
              <a:t>B</a:t>
            </a:r>
            <a:r>
              <a:rPr lang="en-US" sz="1600" b="1">
                <a:solidFill>
                  <a:schemeClr val="bg1"/>
                </a:solidFill>
                <a:latin typeface="Times New Roman" panose="02020603050405020304" pitchFamily="18" charset="0"/>
                <a:cs typeface="Times New Roman" panose="02020603050405020304" pitchFamily="18" charset="0"/>
              </a:rPr>
              <a:t>M</a:t>
            </a:r>
            <a:r>
              <a:rPr lang="vi-VN" sz="1600" b="1">
                <a:solidFill>
                  <a:schemeClr val="bg1"/>
                </a:solidFill>
                <a:latin typeface="Times New Roman" panose="02020603050405020304" pitchFamily="18" charset="0"/>
                <a:cs typeface="Times New Roman" panose="02020603050405020304" pitchFamily="18" charset="0"/>
              </a:rPr>
              <a:t> </a:t>
            </a:r>
            <a:r>
              <a:rPr lang="en-US" sz="1600" b="1">
                <a:solidFill>
                  <a:schemeClr val="bg1"/>
                </a:solidFill>
                <a:latin typeface="Times New Roman" panose="02020603050405020304" pitchFamily="18" charset="0"/>
                <a:cs typeface="Times New Roman" panose="02020603050405020304" pitchFamily="18" charset="0"/>
              </a:rPr>
              <a:t>Mạng Máy Tính và Tryền Thông</a:t>
            </a:r>
            <a:endParaRPr lang="vi-VN" sz="1600" b="1" dirty="0">
              <a:solidFill>
                <a:schemeClr val="bg1"/>
              </a:solidFill>
              <a:latin typeface="Times New Roman" panose="02020603050405020304" pitchFamily="18" charset="0"/>
              <a:cs typeface="Times New Roman" panose="02020603050405020304" pitchFamily="18" charset="0"/>
            </a:endParaRPr>
          </a:p>
          <a:p>
            <a:pPr algn="l"/>
            <a:r>
              <a:rPr lang="vi-VN" sz="1600" b="1">
                <a:solidFill>
                  <a:schemeClr val="bg1"/>
                </a:solidFill>
                <a:latin typeface="Times New Roman" panose="02020603050405020304" pitchFamily="18" charset="0"/>
                <a:cs typeface="Times New Roman" panose="02020603050405020304" pitchFamily="18" charset="0"/>
              </a:rPr>
              <a:t>Khoa </a:t>
            </a:r>
            <a:r>
              <a:rPr lang="en-US" sz="1600" b="1">
                <a:solidFill>
                  <a:schemeClr val="bg1"/>
                </a:solidFill>
                <a:latin typeface="Times New Roman" panose="02020603050405020304" pitchFamily="18" charset="0"/>
                <a:cs typeface="Times New Roman" panose="02020603050405020304" pitchFamily="18" charset="0"/>
              </a:rPr>
              <a:t>Công Nghệ Thông Tin</a:t>
            </a:r>
            <a:endParaRPr lang="vi-VN" sz="1600" b="1" dirty="0">
              <a:solidFill>
                <a:schemeClr val="bg1"/>
              </a:solidFill>
              <a:latin typeface="Times New Roman" panose="02020603050405020304" pitchFamily="18" charset="0"/>
              <a:cs typeface="Times New Roman" panose="02020603050405020304" pitchFamily="18" charset="0"/>
            </a:endParaRPr>
          </a:p>
          <a:p>
            <a:pPr algn="l"/>
            <a:r>
              <a:rPr lang="vi-VN" sz="1600" b="1" dirty="0">
                <a:solidFill>
                  <a:schemeClr val="bg1"/>
                </a:solidFill>
                <a:latin typeface="Times New Roman" panose="02020603050405020304" pitchFamily="18" charset="0"/>
                <a:cs typeface="Times New Roman" panose="02020603050405020304" pitchFamily="18" charset="0"/>
              </a:rPr>
              <a:t>Trường Đại học Nha Trang</a:t>
            </a:r>
          </a:p>
          <a:p>
            <a:pPr algn="l"/>
            <a:r>
              <a:rPr lang="vi-VN" sz="1600" b="1">
                <a:solidFill>
                  <a:schemeClr val="bg1"/>
                </a:solidFill>
                <a:latin typeface="Times New Roman" panose="02020603050405020304" pitchFamily="18" charset="0"/>
                <a:cs typeface="Times New Roman" panose="02020603050405020304" pitchFamily="18" charset="0"/>
              </a:rPr>
              <a:t>Email:</a:t>
            </a:r>
            <a:r>
              <a:rPr lang="en-US" sz="1600" b="1">
                <a:solidFill>
                  <a:schemeClr val="bg1"/>
                </a:solidFill>
                <a:latin typeface="Times New Roman" panose="02020603050405020304" pitchFamily="18" charset="0"/>
                <a:cs typeface="Times New Roman" panose="02020603050405020304" pitchFamily="18" charset="0"/>
              </a:rPr>
              <a:t>huynh</a:t>
            </a:r>
            <a:r>
              <a:rPr lang="vi-VN" sz="1600" b="1">
                <a:solidFill>
                  <a:schemeClr val="bg1"/>
                </a:solidFill>
                <a:latin typeface="Times New Roman" panose="02020603050405020304" pitchFamily="18" charset="0"/>
                <a:cs typeface="Times New Roman" panose="02020603050405020304" pitchFamily="18" charset="0"/>
              </a:rPr>
              <a:t>@ntu.edu.vn</a:t>
            </a:r>
            <a:endParaRPr lang="en-US" sz="1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823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6135910"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Thiết bị tham gia mạng (NIC, Wireless Card)</a:t>
            </a:r>
          </a:p>
        </p:txBody>
      </p:sp>
      <p:sp>
        <p:nvSpPr>
          <p:cNvPr id="11" name="Rectangle 10">
            <a:extLst>
              <a:ext uri="{FF2B5EF4-FFF2-40B4-BE49-F238E27FC236}">
                <a16:creationId xmlns:a16="http://schemas.microsoft.com/office/drawing/2014/main" id="{96F14E7F-74C7-4CCE-B067-0708595F1F91}"/>
              </a:ext>
            </a:extLst>
          </p:cNvPr>
          <p:cNvSpPr/>
          <p:nvPr/>
        </p:nvSpPr>
        <p:spPr>
          <a:xfrm>
            <a:off x="990600" y="1676400"/>
            <a:ext cx="2061846" cy="461665"/>
          </a:xfrm>
          <a:prstGeom prst="rect">
            <a:avLst/>
          </a:prstGeom>
        </p:spPr>
        <p:txBody>
          <a:bodyPr wrap="none">
            <a:spAutoFit/>
          </a:bodyPr>
          <a:lstStyle/>
          <a:p>
            <a:r>
              <a:rPr lang="en-US" sz="2400" b="1">
                <a:latin typeface="Times New Roman" panose="02020603050405020304" pitchFamily="18" charset="0"/>
                <a:ea typeface="Calibri" panose="020F0502020204030204" pitchFamily="34" charset="0"/>
              </a:rPr>
              <a:t>Wireless Card</a:t>
            </a:r>
            <a:endParaRPr lang="en-US" sz="2400"/>
          </a:p>
        </p:txBody>
      </p:sp>
      <p:pic>
        <p:nvPicPr>
          <p:cNvPr id="6" name="Picture 5">
            <a:extLst>
              <a:ext uri="{FF2B5EF4-FFF2-40B4-BE49-F238E27FC236}">
                <a16:creationId xmlns:a16="http://schemas.microsoft.com/office/drawing/2014/main" id="{78458E4D-177D-4DD3-8BFE-41E95DED47FD}"/>
              </a:ext>
            </a:extLst>
          </p:cNvPr>
          <p:cNvPicPr/>
          <p:nvPr/>
        </p:nvPicPr>
        <p:blipFill>
          <a:blip r:embed="rId3">
            <a:extLst>
              <a:ext uri="{28A0092B-C50C-407E-A947-70E740481C1C}">
                <a14:useLocalDpi xmlns:a14="http://schemas.microsoft.com/office/drawing/2010/main" val="0"/>
              </a:ext>
            </a:extLst>
          </a:blip>
          <a:stretch>
            <a:fillRect/>
          </a:stretch>
        </p:blipFill>
        <p:spPr>
          <a:xfrm>
            <a:off x="1363980" y="2202763"/>
            <a:ext cx="2903220" cy="2292985"/>
          </a:xfrm>
          <a:prstGeom prst="rect">
            <a:avLst/>
          </a:prstGeom>
        </p:spPr>
      </p:pic>
      <p:pic>
        <p:nvPicPr>
          <p:cNvPr id="8" name="Picture 7">
            <a:extLst>
              <a:ext uri="{FF2B5EF4-FFF2-40B4-BE49-F238E27FC236}">
                <a16:creationId xmlns:a16="http://schemas.microsoft.com/office/drawing/2014/main" id="{EEB5B1AE-5B67-4FD6-AAEF-45A6010CFE12}"/>
              </a:ext>
            </a:extLst>
          </p:cNvPr>
          <p:cNvPicPr/>
          <p:nvPr/>
        </p:nvPicPr>
        <p:blipFill>
          <a:blip r:embed="rId4">
            <a:extLst>
              <a:ext uri="{28A0092B-C50C-407E-A947-70E740481C1C}">
                <a14:useLocalDpi xmlns:a14="http://schemas.microsoft.com/office/drawing/2010/main" val="0"/>
              </a:ext>
            </a:extLst>
          </a:blip>
          <a:stretch>
            <a:fillRect/>
          </a:stretch>
        </p:blipFill>
        <p:spPr>
          <a:xfrm>
            <a:off x="3236019" y="4103761"/>
            <a:ext cx="3164781" cy="2373239"/>
          </a:xfrm>
          <a:prstGeom prst="rect">
            <a:avLst/>
          </a:prstGeom>
        </p:spPr>
      </p:pic>
      <p:pic>
        <p:nvPicPr>
          <p:cNvPr id="7" name="Picture 6">
            <a:extLst>
              <a:ext uri="{FF2B5EF4-FFF2-40B4-BE49-F238E27FC236}">
                <a16:creationId xmlns:a16="http://schemas.microsoft.com/office/drawing/2014/main" id="{E1C79E27-1126-48CF-8A7B-F7ABDA13CC66}"/>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5021580" y="2061865"/>
            <a:ext cx="2903220" cy="2220456"/>
          </a:xfrm>
          <a:prstGeom prst="rect">
            <a:avLst/>
          </a:prstGeom>
        </p:spPr>
      </p:pic>
      <p:sp>
        <p:nvSpPr>
          <p:cNvPr id="4" name="Rectangle 3">
            <a:extLst>
              <a:ext uri="{FF2B5EF4-FFF2-40B4-BE49-F238E27FC236}">
                <a16:creationId xmlns:a16="http://schemas.microsoft.com/office/drawing/2014/main" id="{9FD59412-B634-4E9B-B398-37BF162BDFAB}"/>
              </a:ext>
            </a:extLst>
          </p:cNvPr>
          <p:cNvSpPr/>
          <p:nvPr/>
        </p:nvSpPr>
        <p:spPr>
          <a:xfrm>
            <a:off x="1143000" y="4250828"/>
            <a:ext cx="2640595" cy="369332"/>
          </a:xfrm>
          <a:prstGeom prst="rect">
            <a:avLst/>
          </a:prstGeom>
        </p:spPr>
        <p:txBody>
          <a:bodyPr wrap="none">
            <a:spAutoFit/>
          </a:bodyPr>
          <a:lstStyle/>
          <a:p>
            <a:r>
              <a:rPr lang="en-US" i="1">
                <a:latin typeface="Times New Roman" panose="02020603050405020304" pitchFamily="18" charset="0"/>
                <a:ea typeface="Calibri" panose="020F0502020204030204" pitchFamily="34" charset="0"/>
              </a:rPr>
              <a:t>TP-Link AC1300 Wireless </a:t>
            </a:r>
            <a:endParaRPr lang="en-US"/>
          </a:p>
        </p:txBody>
      </p:sp>
      <p:sp>
        <p:nvSpPr>
          <p:cNvPr id="5" name="Rectangle 4">
            <a:extLst>
              <a:ext uri="{FF2B5EF4-FFF2-40B4-BE49-F238E27FC236}">
                <a16:creationId xmlns:a16="http://schemas.microsoft.com/office/drawing/2014/main" id="{19FBC4D9-1FF4-41B1-B97C-5FCDC9F72908}"/>
              </a:ext>
            </a:extLst>
          </p:cNvPr>
          <p:cNvSpPr/>
          <p:nvPr/>
        </p:nvSpPr>
        <p:spPr>
          <a:xfrm>
            <a:off x="5727359" y="4250828"/>
            <a:ext cx="1969322" cy="369332"/>
          </a:xfrm>
          <a:prstGeom prst="rect">
            <a:avLst/>
          </a:prstGeom>
        </p:spPr>
        <p:txBody>
          <a:bodyPr wrap="none">
            <a:spAutoFit/>
          </a:bodyPr>
          <a:lstStyle/>
          <a:p>
            <a:r>
              <a:rPr lang="en-US" i="1">
                <a:latin typeface="Times New Roman" panose="02020603050405020304" pitchFamily="18" charset="0"/>
                <a:ea typeface="Calibri" panose="020F0502020204030204" pitchFamily="34" charset="0"/>
              </a:rPr>
              <a:t>USB Wireless card </a:t>
            </a:r>
            <a:endParaRPr lang="en-US"/>
          </a:p>
        </p:txBody>
      </p:sp>
      <p:sp>
        <p:nvSpPr>
          <p:cNvPr id="9" name="Rectangle 8">
            <a:extLst>
              <a:ext uri="{FF2B5EF4-FFF2-40B4-BE49-F238E27FC236}">
                <a16:creationId xmlns:a16="http://schemas.microsoft.com/office/drawing/2014/main" id="{2045D5CA-A2F4-4A33-A1F7-43AD2848943A}"/>
              </a:ext>
            </a:extLst>
          </p:cNvPr>
          <p:cNvSpPr/>
          <p:nvPr/>
        </p:nvSpPr>
        <p:spPr>
          <a:xfrm>
            <a:off x="2819400" y="6107668"/>
            <a:ext cx="3784049" cy="369332"/>
          </a:xfrm>
          <a:prstGeom prst="rect">
            <a:avLst/>
          </a:prstGeom>
        </p:spPr>
        <p:txBody>
          <a:bodyPr wrap="none">
            <a:spAutoFit/>
          </a:bodyPr>
          <a:lstStyle/>
          <a:p>
            <a:r>
              <a:rPr lang="en-US" i="1">
                <a:latin typeface="Times New Roman" panose="02020603050405020304" pitchFamily="18" charset="0"/>
                <a:ea typeface="Calibri" panose="020F0502020204030204" pitchFamily="34" charset="0"/>
              </a:rPr>
              <a:t>ASUS 4x4 802.11AC Wireless AC3100 </a:t>
            </a:r>
            <a:endParaRPr lang="en-US"/>
          </a:p>
        </p:txBody>
      </p:sp>
    </p:spTree>
    <p:extLst>
      <p:ext uri="{BB962C8B-B14F-4D97-AF65-F5344CB8AC3E}">
        <p14:creationId xmlns:p14="http://schemas.microsoft.com/office/powerpoint/2010/main" val="3495878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6135910"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Thiết bị tham gia mạng (NIC, Wireless Card)</a:t>
            </a:r>
          </a:p>
        </p:txBody>
      </p:sp>
      <p:sp>
        <p:nvSpPr>
          <p:cNvPr id="10" name="Rectangle 9">
            <a:extLst>
              <a:ext uri="{FF2B5EF4-FFF2-40B4-BE49-F238E27FC236}">
                <a16:creationId xmlns:a16="http://schemas.microsoft.com/office/drawing/2014/main" id="{3A7D7606-A61D-49F3-8A61-F4A776DE1219}"/>
              </a:ext>
            </a:extLst>
          </p:cNvPr>
          <p:cNvSpPr/>
          <p:nvPr/>
        </p:nvSpPr>
        <p:spPr>
          <a:xfrm>
            <a:off x="914400" y="2895600"/>
            <a:ext cx="7315200" cy="1457194"/>
          </a:xfrm>
          <a:prstGeom prst="rect">
            <a:avLst/>
          </a:prstGeom>
        </p:spPr>
        <p:txBody>
          <a:bodyPr wrap="square">
            <a:spAutoFit/>
          </a:bodyPr>
          <a:lstStyle/>
          <a:p>
            <a:pPr algn="just">
              <a:lnSpc>
                <a:spcPct val="107000"/>
              </a:lnSpc>
              <a:spcAft>
                <a:spcPts val="800"/>
              </a:spcAft>
            </a:pPr>
            <a:r>
              <a:rPr lang="en-US" sz="2400" b="1">
                <a:latin typeface="Times New Roman" panose="02020603050405020304" pitchFamily="18" charset="0"/>
                <a:ea typeface="Calibri" panose="020F0502020204030204" pitchFamily="34" charset="0"/>
                <a:cs typeface="Times New Roman" panose="02020603050405020304" pitchFamily="18" charset="0"/>
              </a:rPr>
              <a:t>CÂU HỎI:</a:t>
            </a:r>
            <a:endParaRPr lang="en-US" sz="24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1. Các thành phần bên trong card mạng</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sz="2400">
                <a:latin typeface="Times New Roman" panose="02020603050405020304" pitchFamily="18" charset="0"/>
                <a:ea typeface="Calibri" panose="020F0502020204030204" pitchFamily="34" charset="0"/>
              </a:rPr>
              <a:t>2. Các bước cơ bản để cài đặt một card mạng như thế nào</a:t>
            </a:r>
            <a:endParaRPr lang="en-US" sz="2400"/>
          </a:p>
        </p:txBody>
      </p:sp>
    </p:spTree>
    <p:extLst>
      <p:ext uri="{BB962C8B-B14F-4D97-AF65-F5344CB8AC3E}">
        <p14:creationId xmlns:p14="http://schemas.microsoft.com/office/powerpoint/2010/main" val="2018267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6135910"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Thiết bị tham gia mạng (NIC, Wireless Card)</a:t>
            </a:r>
          </a:p>
        </p:txBody>
      </p:sp>
      <p:sp>
        <p:nvSpPr>
          <p:cNvPr id="10" name="Rectangle 9">
            <a:extLst>
              <a:ext uri="{FF2B5EF4-FFF2-40B4-BE49-F238E27FC236}">
                <a16:creationId xmlns:a16="http://schemas.microsoft.com/office/drawing/2014/main" id="{3A7D7606-A61D-49F3-8A61-F4A776DE1219}"/>
              </a:ext>
            </a:extLst>
          </p:cNvPr>
          <p:cNvSpPr/>
          <p:nvPr/>
        </p:nvSpPr>
        <p:spPr>
          <a:xfrm>
            <a:off x="914400" y="2895600"/>
            <a:ext cx="7315200" cy="1457194"/>
          </a:xfrm>
          <a:prstGeom prst="rect">
            <a:avLst/>
          </a:prstGeom>
        </p:spPr>
        <p:txBody>
          <a:bodyPr wrap="square">
            <a:spAutoFit/>
          </a:bodyPr>
          <a:lstStyle/>
          <a:p>
            <a:pPr algn="just">
              <a:lnSpc>
                <a:spcPct val="107000"/>
              </a:lnSpc>
              <a:spcAft>
                <a:spcPts val="800"/>
              </a:spcAft>
            </a:pPr>
            <a:r>
              <a:rPr lang="en-US" sz="2400" b="1">
                <a:latin typeface="Times New Roman" panose="02020603050405020304" pitchFamily="18" charset="0"/>
                <a:ea typeface="Calibri" panose="020F0502020204030204" pitchFamily="34" charset="0"/>
                <a:cs typeface="Times New Roman" panose="02020603050405020304" pitchFamily="18" charset="0"/>
              </a:rPr>
              <a:t>CÂU HỎI:</a:t>
            </a:r>
            <a:endParaRPr lang="en-US" sz="24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1. Các thành phần bên trong card mạng</a:t>
            </a:r>
            <a:endParaRPr lang="en-US" sz="2400">
              <a:latin typeface="Calibri" panose="020F0502020204030204" pitchFamily="34" charset="0"/>
              <a:ea typeface="Calibri" panose="020F0502020204030204" pitchFamily="34" charset="0"/>
              <a:cs typeface="Times New Roman" panose="02020603050405020304" pitchFamily="18" charset="0"/>
            </a:endParaRPr>
          </a:p>
          <a:p>
            <a:r>
              <a:rPr lang="en-US" sz="2400">
                <a:latin typeface="Times New Roman" panose="02020603050405020304" pitchFamily="18" charset="0"/>
                <a:ea typeface="Calibri" panose="020F0502020204030204" pitchFamily="34" charset="0"/>
              </a:rPr>
              <a:t>2. Các bước cơ bản để cài đặt một card mạng như thế nào</a:t>
            </a:r>
            <a:endParaRPr lang="en-US" sz="2400"/>
          </a:p>
        </p:txBody>
      </p:sp>
    </p:spTree>
    <p:extLst>
      <p:ext uri="{BB962C8B-B14F-4D97-AF65-F5344CB8AC3E}">
        <p14:creationId xmlns:p14="http://schemas.microsoft.com/office/powerpoint/2010/main" val="2777137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4382931"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Modem (bộ chuyển đổi tín hiệu)</a:t>
            </a:r>
          </a:p>
        </p:txBody>
      </p:sp>
      <p:sp>
        <p:nvSpPr>
          <p:cNvPr id="10" name="Rectangle 9">
            <a:extLst>
              <a:ext uri="{FF2B5EF4-FFF2-40B4-BE49-F238E27FC236}">
                <a16:creationId xmlns:a16="http://schemas.microsoft.com/office/drawing/2014/main" id="{3A7D7606-A61D-49F3-8A61-F4A776DE1219}"/>
              </a:ext>
            </a:extLst>
          </p:cNvPr>
          <p:cNvSpPr/>
          <p:nvPr/>
        </p:nvSpPr>
        <p:spPr>
          <a:xfrm>
            <a:off x="1295400" y="2024484"/>
            <a:ext cx="7239000" cy="2546531"/>
          </a:xfrm>
          <a:prstGeom prst="rect">
            <a:avLst/>
          </a:prstGeom>
        </p:spPr>
        <p:txBody>
          <a:bodyPr wrap="square">
            <a:spAutoFit/>
          </a:bodyPr>
          <a:lstStyle/>
          <a:p>
            <a:pPr marL="342900" lvl="0" indent="-342900">
              <a:lnSpc>
                <a:spcPct val="107000"/>
              </a:lnSpc>
              <a:spcAft>
                <a:spcPts val="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Là viết tắt của </a:t>
            </a:r>
            <a:r>
              <a:rPr lang="en-US" sz="2400" b="1">
                <a:latin typeface="Times New Roman" panose="02020603050405020304" pitchFamily="18" charset="0"/>
                <a:ea typeface="Calibri" panose="020F0502020204030204" pitchFamily="34" charset="0"/>
                <a:cs typeface="Times New Roman" panose="02020603050405020304" pitchFamily="18" charset="0"/>
              </a:rPr>
              <a:t>Mo</a:t>
            </a:r>
            <a:r>
              <a:rPr lang="en-US" sz="2400">
                <a:latin typeface="Times New Roman" panose="02020603050405020304" pitchFamily="18" charset="0"/>
                <a:ea typeface="Calibri" panose="020F0502020204030204" pitchFamily="34" charset="0"/>
                <a:cs typeface="Times New Roman" panose="02020603050405020304" pitchFamily="18" charset="0"/>
              </a:rPr>
              <a:t>dulation và </a:t>
            </a:r>
            <a:r>
              <a:rPr lang="en-US" sz="2400" b="1">
                <a:latin typeface="Times New Roman" panose="02020603050405020304" pitchFamily="18" charset="0"/>
                <a:ea typeface="Calibri" panose="020F0502020204030204" pitchFamily="34" charset="0"/>
                <a:cs typeface="Times New Roman" panose="02020603050405020304" pitchFamily="18" charset="0"/>
              </a:rPr>
              <a:t>dem</a:t>
            </a:r>
            <a:r>
              <a:rPr lang="en-US" sz="2400">
                <a:latin typeface="Times New Roman" panose="02020603050405020304" pitchFamily="18" charset="0"/>
                <a:ea typeface="Calibri" panose="020F0502020204030204" pitchFamily="34" charset="0"/>
                <a:cs typeface="Times New Roman" panose="02020603050405020304" pitchFamily="18" charset="0"/>
              </a:rPr>
              <a:t>odulation (điều chế và phân giải tín hiệu)</a:t>
            </a:r>
            <a:endParaRPr lang="en-US">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Là một thiết bị cũ dùng cho việc chuyển tín hiệu số sang tín hiệu analog để truyền tải</a:t>
            </a:r>
            <a:endParaRPr lang="en-US">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Có hai loại Moden thông thường: gắn với máy hoặc thiết bị riêng chuyên dụng</a:t>
            </a:r>
            <a:endParaRPr lang="en-US">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4249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4382931"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Modem (bộ chuyển đổi tín hiệu)</a:t>
            </a:r>
          </a:p>
        </p:txBody>
      </p:sp>
      <p:pic>
        <p:nvPicPr>
          <p:cNvPr id="5" name="Picture 4">
            <a:extLst>
              <a:ext uri="{FF2B5EF4-FFF2-40B4-BE49-F238E27FC236}">
                <a16:creationId xmlns:a16="http://schemas.microsoft.com/office/drawing/2014/main" id="{658802D2-DEEB-47CF-AF2A-7741F8820009}"/>
              </a:ext>
            </a:extLst>
          </p:cNvPr>
          <p:cNvPicPr/>
          <p:nvPr/>
        </p:nvPicPr>
        <p:blipFill rotWithShape="1">
          <a:blip r:embed="rId3">
            <a:extLst>
              <a:ext uri="{28A0092B-C50C-407E-A947-70E740481C1C}">
                <a14:useLocalDpi xmlns:a14="http://schemas.microsoft.com/office/drawing/2010/main" val="0"/>
              </a:ext>
            </a:extLst>
          </a:blip>
          <a:srcRect l="23315" t="3214" r="15669"/>
          <a:stretch/>
        </p:blipFill>
        <p:spPr bwMode="auto">
          <a:xfrm>
            <a:off x="1249981" y="2242868"/>
            <a:ext cx="6644037" cy="2851785"/>
          </a:xfrm>
          <a:prstGeom prst="rect">
            <a:avLst/>
          </a:prstGeom>
          <a:ln>
            <a:noFill/>
          </a:ln>
          <a:extLst>
            <a:ext uri="{53640926-AAD7-44D8-BBD7-CCE9431645EC}">
              <a14:shadowObscured xmlns:a14="http://schemas.microsoft.com/office/drawing/2010/main"/>
            </a:ext>
          </a:extLst>
        </p:spPr>
      </p:pic>
      <p:sp>
        <p:nvSpPr>
          <p:cNvPr id="4" name="Rectangle 3">
            <a:extLst>
              <a:ext uri="{FF2B5EF4-FFF2-40B4-BE49-F238E27FC236}">
                <a16:creationId xmlns:a16="http://schemas.microsoft.com/office/drawing/2014/main" id="{FE0EC657-9816-49CB-AAAD-ABC0EA9E411B}"/>
              </a:ext>
            </a:extLst>
          </p:cNvPr>
          <p:cNvSpPr/>
          <p:nvPr/>
        </p:nvSpPr>
        <p:spPr>
          <a:xfrm>
            <a:off x="3447846" y="5094653"/>
            <a:ext cx="2248308" cy="369332"/>
          </a:xfrm>
          <a:prstGeom prst="rect">
            <a:avLst/>
          </a:prstGeom>
        </p:spPr>
        <p:txBody>
          <a:bodyPr wrap="none">
            <a:spAutoFit/>
          </a:bodyPr>
          <a:lstStyle/>
          <a:p>
            <a:r>
              <a:rPr lang="en-US" i="1">
                <a:latin typeface="Times New Roman" panose="02020603050405020304" pitchFamily="18" charset="0"/>
                <a:ea typeface="Calibri" panose="020F0502020204030204" pitchFamily="34" charset="0"/>
              </a:rPr>
              <a:t>ADSL Modem to WAN</a:t>
            </a:r>
            <a:endParaRPr lang="en-US"/>
          </a:p>
        </p:txBody>
      </p:sp>
    </p:spTree>
    <p:extLst>
      <p:ext uri="{BB962C8B-B14F-4D97-AF65-F5344CB8AC3E}">
        <p14:creationId xmlns:p14="http://schemas.microsoft.com/office/powerpoint/2010/main" val="2317367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pic>
        <p:nvPicPr>
          <p:cNvPr id="8" name="Picture 7">
            <a:extLst>
              <a:ext uri="{FF2B5EF4-FFF2-40B4-BE49-F238E27FC236}">
                <a16:creationId xmlns:a16="http://schemas.microsoft.com/office/drawing/2014/main" id="{512161E3-7324-4604-BDCB-A23592C2FB26}"/>
              </a:ext>
            </a:extLst>
          </p:cNvPr>
          <p:cNvPicPr/>
          <p:nvPr/>
        </p:nvPicPr>
        <p:blipFill rotWithShape="1">
          <a:blip r:embed="rId3" cstate="print">
            <a:extLst>
              <a:ext uri="{28A0092B-C50C-407E-A947-70E740481C1C}">
                <a14:useLocalDpi xmlns:a14="http://schemas.microsoft.com/office/drawing/2010/main" val="0"/>
              </a:ext>
            </a:extLst>
          </a:blip>
          <a:srcRect t="4520" b="8084"/>
          <a:stretch/>
        </p:blipFill>
        <p:spPr bwMode="auto">
          <a:xfrm>
            <a:off x="2938012" y="3276600"/>
            <a:ext cx="3152775" cy="2066290"/>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4382931"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Modem (bộ chuyển đổi tín hiệu)</a:t>
            </a:r>
          </a:p>
        </p:txBody>
      </p:sp>
      <p:pic>
        <p:nvPicPr>
          <p:cNvPr id="6" name="Picture 5">
            <a:extLst>
              <a:ext uri="{FF2B5EF4-FFF2-40B4-BE49-F238E27FC236}">
                <a16:creationId xmlns:a16="http://schemas.microsoft.com/office/drawing/2014/main" id="{D646EF86-AB1A-4A47-958F-910C4E0314E6}"/>
              </a:ext>
            </a:extLst>
          </p:cNvPr>
          <p:cNvPicPr/>
          <p:nvPr/>
        </p:nvPicPr>
        <p:blipFill rotWithShape="1">
          <a:blip r:embed="rId4">
            <a:extLst>
              <a:ext uri="{28A0092B-C50C-407E-A947-70E740481C1C}">
                <a14:useLocalDpi xmlns:a14="http://schemas.microsoft.com/office/drawing/2010/main" val="0"/>
              </a:ext>
            </a:extLst>
          </a:blip>
          <a:srcRect l="8145" t="28319" r="5944" b="17107"/>
          <a:stretch/>
        </p:blipFill>
        <p:spPr bwMode="auto">
          <a:xfrm>
            <a:off x="935139" y="1952764"/>
            <a:ext cx="3006090" cy="1804035"/>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1DA24067-7865-478B-A90A-DC8188A845B9}"/>
              </a:ext>
            </a:extLst>
          </p:cNvPr>
          <p:cNvPicPr/>
          <p:nvPr/>
        </p:nvPicPr>
        <p:blipFill rotWithShape="1">
          <a:blip r:embed="rId5">
            <a:extLst>
              <a:ext uri="{28A0092B-C50C-407E-A947-70E740481C1C}">
                <a14:useLocalDpi xmlns:a14="http://schemas.microsoft.com/office/drawing/2010/main" val="0"/>
              </a:ext>
            </a:extLst>
          </a:blip>
          <a:srcRect t="17929" b="20299"/>
          <a:stretch/>
        </p:blipFill>
        <p:spPr bwMode="auto">
          <a:xfrm>
            <a:off x="5387975" y="2392533"/>
            <a:ext cx="2384425" cy="1471930"/>
          </a:xfrm>
          <a:prstGeom prst="rect">
            <a:avLst/>
          </a:prstGeom>
          <a:ln>
            <a:noFill/>
          </a:ln>
          <a:extLst>
            <a:ext uri="{53640926-AAD7-44D8-BBD7-CCE9431645EC}">
              <a14:shadowObscured xmlns:a14="http://schemas.microsoft.com/office/drawing/2010/main"/>
            </a:ext>
          </a:extLst>
        </p:spPr>
      </p:pic>
      <p:sp>
        <p:nvSpPr>
          <p:cNvPr id="9" name="Rectangle 8">
            <a:extLst>
              <a:ext uri="{FF2B5EF4-FFF2-40B4-BE49-F238E27FC236}">
                <a16:creationId xmlns:a16="http://schemas.microsoft.com/office/drawing/2014/main" id="{54CE6247-BE9F-4577-9252-3EB7551EDF05}"/>
              </a:ext>
            </a:extLst>
          </p:cNvPr>
          <p:cNvSpPr/>
          <p:nvPr/>
        </p:nvSpPr>
        <p:spPr>
          <a:xfrm>
            <a:off x="714732" y="5577960"/>
            <a:ext cx="7714535" cy="670440"/>
          </a:xfrm>
          <a:prstGeom prst="rect">
            <a:avLst/>
          </a:prstGeom>
        </p:spPr>
        <p:txBody>
          <a:bodyPr wrap="square">
            <a:spAutoFit/>
          </a:bodyPr>
          <a:lstStyle/>
          <a:p>
            <a:pPr marL="457200">
              <a:lnSpc>
                <a:spcPct val="107000"/>
              </a:lnSpc>
              <a:spcAft>
                <a:spcPts val="800"/>
              </a:spcAft>
            </a:pPr>
            <a:r>
              <a:rPr lang="en-US" i="1">
                <a:latin typeface="Times New Roman" panose="02020603050405020304" pitchFamily="18" charset="0"/>
                <a:ea typeface="Calibri" panose="020F0502020204030204" pitchFamily="34" charset="0"/>
                <a:cs typeface="Times New Roman" panose="02020603050405020304" pitchFamily="18" charset="0"/>
              </a:rPr>
              <a:t>Ngày nay modem thường được dùng để chuyển đổi cho các điện thoại analog tham gia và hệ thống mạng IP</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7903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3505319"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Repeater (bộ khuếch đại)</a:t>
            </a:r>
          </a:p>
        </p:txBody>
      </p:sp>
      <p:sp>
        <p:nvSpPr>
          <p:cNvPr id="4" name="Rectangle 3">
            <a:extLst>
              <a:ext uri="{FF2B5EF4-FFF2-40B4-BE49-F238E27FC236}">
                <a16:creationId xmlns:a16="http://schemas.microsoft.com/office/drawing/2014/main" id="{1FE6FC22-947C-4AB4-8423-3498FAB82591}"/>
              </a:ext>
            </a:extLst>
          </p:cNvPr>
          <p:cNvSpPr/>
          <p:nvPr/>
        </p:nvSpPr>
        <p:spPr>
          <a:xfrm>
            <a:off x="838200" y="1708850"/>
            <a:ext cx="7620000" cy="4127220"/>
          </a:xfrm>
          <a:prstGeom prst="rect">
            <a:avLst/>
          </a:prstGeom>
        </p:spPr>
        <p:txBody>
          <a:bodyPr wrap="square">
            <a:spAutoFit/>
          </a:bodyPr>
          <a:lstStyle/>
          <a:p>
            <a:pPr>
              <a:lnSpc>
                <a:spcPct val="107000"/>
              </a:lnSpc>
              <a:spcAft>
                <a:spcPts val="800"/>
              </a:spcAft>
            </a:pPr>
            <a:r>
              <a:rPr lang="en-US" sz="2400" b="1">
                <a:latin typeface="Times New Roman" panose="02020603050405020304" pitchFamily="18" charset="0"/>
                <a:ea typeface="Calibri" panose="020F0502020204030204" pitchFamily="34" charset="0"/>
                <a:cs typeface="Times New Roman" panose="02020603050405020304" pitchFamily="18" charset="0"/>
              </a:rPr>
              <a:t>Repeater là gì?</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Khuếch đại, phục hồi các tín hiệu đã bị suy thoái do tổn thất năng lượng trong khi truyền.</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Cho phép mở rộng mạng vượt xa chiều dài giới hạn của một môi trường truyền.</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Chỉ được dùng nối hai mạng có cùng giao thức truyền thông.</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Hoạt động ở tầng Physical.</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Có thể phân chia làm hai loại thiết bị đó là: Repeater cho mạng wire và cho wireless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2140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3505319"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Repeater (bộ khuếch đại)</a:t>
            </a:r>
          </a:p>
        </p:txBody>
      </p:sp>
      <p:pic>
        <p:nvPicPr>
          <p:cNvPr id="5" name="Picture 4">
            <a:extLst>
              <a:ext uri="{FF2B5EF4-FFF2-40B4-BE49-F238E27FC236}">
                <a16:creationId xmlns:a16="http://schemas.microsoft.com/office/drawing/2014/main" id="{C4995CAB-8C07-44CD-B9DE-56431CA12D64}"/>
              </a:ext>
            </a:extLst>
          </p:cNvPr>
          <p:cNvPicPr/>
          <p:nvPr/>
        </p:nvPicPr>
        <p:blipFill>
          <a:blip r:embed="rId3">
            <a:extLst>
              <a:ext uri="{28A0092B-C50C-407E-A947-70E740481C1C}">
                <a14:useLocalDpi xmlns:a14="http://schemas.microsoft.com/office/drawing/2010/main" val="0"/>
              </a:ext>
            </a:extLst>
          </a:blip>
          <a:stretch>
            <a:fillRect/>
          </a:stretch>
        </p:blipFill>
        <p:spPr>
          <a:xfrm>
            <a:off x="1064094" y="2061865"/>
            <a:ext cx="7015812" cy="2861574"/>
          </a:xfrm>
          <a:prstGeom prst="rect">
            <a:avLst/>
          </a:prstGeom>
        </p:spPr>
      </p:pic>
      <p:sp>
        <p:nvSpPr>
          <p:cNvPr id="6" name="Rectangle 5">
            <a:extLst>
              <a:ext uri="{FF2B5EF4-FFF2-40B4-BE49-F238E27FC236}">
                <a16:creationId xmlns:a16="http://schemas.microsoft.com/office/drawing/2014/main" id="{D2E15E87-1157-4F7F-91E5-65D327940C72}"/>
              </a:ext>
            </a:extLst>
          </p:cNvPr>
          <p:cNvSpPr/>
          <p:nvPr/>
        </p:nvSpPr>
        <p:spPr>
          <a:xfrm>
            <a:off x="3113054" y="5264723"/>
            <a:ext cx="2460930" cy="374077"/>
          </a:xfrm>
          <a:prstGeom prst="rect">
            <a:avLst/>
          </a:prstGeom>
        </p:spPr>
        <p:txBody>
          <a:bodyPr wrap="none">
            <a:spAutoFit/>
          </a:bodyPr>
          <a:lstStyle/>
          <a:p>
            <a:pPr algn="ctr">
              <a:lnSpc>
                <a:spcPct val="107000"/>
              </a:lnSpc>
              <a:spcAft>
                <a:spcPts val="800"/>
              </a:spcAft>
            </a:pPr>
            <a:r>
              <a:rPr lang="en-US" i="1">
                <a:latin typeface="Times New Roman" panose="02020603050405020304" pitchFamily="18" charset="0"/>
                <a:ea typeface="Calibri" panose="020F0502020204030204" pitchFamily="34" charset="0"/>
                <a:cs typeface="Times New Roman" panose="02020603050405020304" pitchFamily="18" charset="0"/>
              </a:rPr>
              <a:t>Repeater cho mạng LAN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7719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3505319"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Repeater (bộ khuếch đại)</a:t>
            </a:r>
          </a:p>
        </p:txBody>
      </p:sp>
      <p:pic>
        <p:nvPicPr>
          <p:cNvPr id="7" name="Picture 6">
            <a:extLst>
              <a:ext uri="{FF2B5EF4-FFF2-40B4-BE49-F238E27FC236}">
                <a16:creationId xmlns:a16="http://schemas.microsoft.com/office/drawing/2014/main" id="{F8CA49B3-EBCE-46E8-AC1A-AA7D22C6A340}"/>
              </a:ext>
            </a:extLst>
          </p:cNvPr>
          <p:cNvPicPr/>
          <p:nvPr/>
        </p:nvPicPr>
        <p:blipFill>
          <a:blip r:embed="rId3">
            <a:extLst>
              <a:ext uri="{28A0092B-C50C-407E-A947-70E740481C1C}">
                <a14:useLocalDpi xmlns:a14="http://schemas.microsoft.com/office/drawing/2010/main" val="0"/>
              </a:ext>
            </a:extLst>
          </a:blip>
          <a:stretch>
            <a:fillRect/>
          </a:stretch>
        </p:blipFill>
        <p:spPr>
          <a:xfrm>
            <a:off x="1644161" y="1662213"/>
            <a:ext cx="5855677" cy="3593476"/>
          </a:xfrm>
          <a:prstGeom prst="rect">
            <a:avLst/>
          </a:prstGeom>
        </p:spPr>
      </p:pic>
      <p:sp>
        <p:nvSpPr>
          <p:cNvPr id="4" name="Rectangle 3">
            <a:extLst>
              <a:ext uri="{FF2B5EF4-FFF2-40B4-BE49-F238E27FC236}">
                <a16:creationId xmlns:a16="http://schemas.microsoft.com/office/drawing/2014/main" id="{4CBD7CA8-8F0F-46A1-9CC4-1550A3874538}"/>
              </a:ext>
            </a:extLst>
          </p:cNvPr>
          <p:cNvSpPr/>
          <p:nvPr/>
        </p:nvSpPr>
        <p:spPr>
          <a:xfrm>
            <a:off x="4846548" y="1692588"/>
            <a:ext cx="2653290" cy="374077"/>
          </a:xfrm>
          <a:prstGeom prst="rect">
            <a:avLst/>
          </a:prstGeom>
        </p:spPr>
        <p:txBody>
          <a:bodyPr wrap="none">
            <a:spAutoFit/>
          </a:bodyPr>
          <a:lstStyle/>
          <a:p>
            <a:pPr algn="ctr">
              <a:lnSpc>
                <a:spcPct val="107000"/>
              </a:lnSpc>
              <a:spcAft>
                <a:spcPts val="800"/>
              </a:spcAft>
            </a:pPr>
            <a:r>
              <a:rPr lang="en-US" i="1">
                <a:latin typeface="Times New Roman" panose="02020603050405020304" pitchFamily="18" charset="0"/>
                <a:ea typeface="Calibri" panose="020F0502020204030204" pitchFamily="34" charset="0"/>
                <a:cs typeface="Times New Roman" panose="02020603050405020304" pitchFamily="18" charset="0"/>
              </a:rPr>
              <a:t>Repeater cho mạng WLAN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27004B8C-B17E-4838-92BD-56FC4DB57A1E}"/>
              </a:ext>
            </a:extLst>
          </p:cNvPr>
          <p:cNvSpPr/>
          <p:nvPr/>
        </p:nvSpPr>
        <p:spPr>
          <a:xfrm>
            <a:off x="1074648" y="5470341"/>
            <a:ext cx="7543800" cy="670440"/>
          </a:xfrm>
          <a:prstGeom prst="rect">
            <a:avLst/>
          </a:prstGeom>
        </p:spPr>
        <p:txBody>
          <a:bodyPr wrap="squar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Ngày nay các công nghệ truyền dẫn dần phát triển có thể kể đến như sử dụng cáp quang làm repeater dần mất chỗ đứng trong các hệ thống mạng.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7166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2810385"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HUB (Bộ tập trung)</a:t>
            </a:r>
          </a:p>
        </p:txBody>
      </p:sp>
      <p:sp>
        <p:nvSpPr>
          <p:cNvPr id="5" name="Rectangle 4">
            <a:extLst>
              <a:ext uri="{FF2B5EF4-FFF2-40B4-BE49-F238E27FC236}">
                <a16:creationId xmlns:a16="http://schemas.microsoft.com/office/drawing/2014/main" id="{840D22BB-0AAE-4A70-BA6C-48B083D28A6E}"/>
              </a:ext>
            </a:extLst>
          </p:cNvPr>
          <p:cNvSpPr/>
          <p:nvPr/>
        </p:nvSpPr>
        <p:spPr>
          <a:xfrm>
            <a:off x="838200" y="1675003"/>
            <a:ext cx="7047600" cy="2539350"/>
          </a:xfrm>
          <a:prstGeom prst="rect">
            <a:avLst/>
          </a:prstGeom>
        </p:spPr>
        <p:txBody>
          <a:bodyPr wrap="square">
            <a:spAutoFit/>
          </a:bodyPr>
          <a:lstStyle/>
          <a:p>
            <a:pPr>
              <a:lnSpc>
                <a:spcPct val="107000"/>
              </a:lnSpc>
              <a:spcAft>
                <a:spcPts val="800"/>
              </a:spcAft>
            </a:pPr>
            <a:r>
              <a:rPr lang="en-US" sz="2400" b="1">
                <a:latin typeface="Times New Roman" panose="02020603050405020304" pitchFamily="18" charset="0"/>
                <a:ea typeface="Calibri" panose="020F0502020204030204" pitchFamily="34" charset="0"/>
                <a:cs typeface="Times New Roman" panose="02020603050405020304" pitchFamily="18" charset="0"/>
              </a:rPr>
              <a:t>HUB là gì?</a:t>
            </a:r>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Chức năng như Repeater nhưng mở rộng hơn với nhiều đầu cắm các đầu cáp mạng.</a:t>
            </a:r>
          </a:p>
          <a:p>
            <a:pPr marL="342900" lvl="0" indent="-342900" algn="just">
              <a:lnSpc>
                <a:spcPct val="107000"/>
              </a:lnSpc>
              <a:spcAft>
                <a:spcPts val="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Tạo ra điểm kết nối tập trung để nối mạng theo kiểu hình sao.</a:t>
            </a:r>
          </a:p>
          <a:p>
            <a:pPr marL="342900" lvl="0" indent="-342900" algn="just">
              <a:lnSpc>
                <a:spcPct val="107000"/>
              </a:lnSpc>
              <a:spcAft>
                <a:spcPts val="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Tín hiệu được phân phối đến tất cả các kết nối.</a:t>
            </a:r>
          </a:p>
        </p:txBody>
      </p:sp>
    </p:spTree>
    <p:extLst>
      <p:ext uri="{BB962C8B-B14F-4D97-AF65-F5344CB8AC3E}">
        <p14:creationId xmlns:p14="http://schemas.microsoft.com/office/powerpoint/2010/main" val="2701977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8"/>
            <a:ext cx="7772400" cy="1470025"/>
          </a:xfrm>
        </p:spPr>
        <p:txBody>
          <a:bodyPr>
            <a:normAutofit fontScale="90000"/>
          </a:bodyPr>
          <a:lstStyle/>
          <a:p>
            <a:r>
              <a:rPr lang="en-US" sz="4000" b="1">
                <a:latin typeface="Times New Roman" panose="02020603050405020304" pitchFamily="18" charset="0"/>
                <a:cs typeface="Times New Roman" panose="02020603050405020304" pitchFamily="18" charset="0"/>
              </a:rPr>
              <a:t>CHƯƠNG I</a:t>
            </a:r>
            <a:br>
              <a:rPr lang="en-US" sz="4000" b="1">
                <a:latin typeface="Times New Roman" panose="02020603050405020304" pitchFamily="18" charset="0"/>
                <a:cs typeface="Times New Roman" panose="02020603050405020304" pitchFamily="18" charset="0"/>
              </a:rPr>
            </a:br>
            <a:r>
              <a:rPr lang="en-US" sz="4000" b="1">
                <a:latin typeface="Times New Roman" panose="02020603050405020304" pitchFamily="18" charset="0"/>
                <a:cs typeface="Times New Roman" panose="02020603050405020304" pitchFamily="18" charset="0"/>
              </a:rPr>
              <a:t>CÁC THIẾT BỊ MẠNG MÁY TÍNH</a:t>
            </a:r>
          </a:p>
        </p:txBody>
      </p:sp>
    </p:spTree>
    <p:extLst>
      <p:ext uri="{BB962C8B-B14F-4D97-AF65-F5344CB8AC3E}">
        <p14:creationId xmlns:p14="http://schemas.microsoft.com/office/powerpoint/2010/main" val="3362716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2810385"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HUB (Bộ tập trung)</a:t>
            </a:r>
          </a:p>
        </p:txBody>
      </p:sp>
      <p:sp>
        <p:nvSpPr>
          <p:cNvPr id="5" name="Rectangle 4">
            <a:extLst>
              <a:ext uri="{FF2B5EF4-FFF2-40B4-BE49-F238E27FC236}">
                <a16:creationId xmlns:a16="http://schemas.microsoft.com/office/drawing/2014/main" id="{840D22BB-0AAE-4A70-BA6C-48B083D28A6E}"/>
              </a:ext>
            </a:extLst>
          </p:cNvPr>
          <p:cNvSpPr/>
          <p:nvPr/>
        </p:nvSpPr>
        <p:spPr>
          <a:xfrm>
            <a:off x="838200" y="1780745"/>
            <a:ext cx="7047600" cy="3629455"/>
          </a:xfrm>
          <a:prstGeom prst="rect">
            <a:avLst/>
          </a:prstGeom>
        </p:spPr>
        <p:txBody>
          <a:bodyPr wrap="square">
            <a:spAutoFit/>
          </a:bodyPr>
          <a:lstStyle/>
          <a:p>
            <a:pPr lvl="0" algn="just">
              <a:lnSpc>
                <a:spcPct val="107000"/>
              </a:lnSpc>
            </a:pPr>
            <a:r>
              <a:rPr lang="en-US" sz="2400">
                <a:solidFill>
                  <a:prstClr val="black"/>
                </a:solidFill>
                <a:latin typeface="Times New Roman" panose="02020603050405020304" pitchFamily="18" charset="0"/>
                <a:ea typeface="Calibri" panose="020F0502020204030204" pitchFamily="34" charset="0"/>
                <a:cs typeface="Times New Roman" panose="02020603050405020304" pitchFamily="18" charset="0"/>
              </a:rPr>
              <a:t>Có 3 loại Hub: thụ động, chủ động, thông minh</a:t>
            </a:r>
            <a:endParaRPr lang="en-US" sz="240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Wingdings" panose="05000000000000000000" pitchFamily="2" charset="2"/>
              <a:buChar char="q"/>
            </a:pPr>
            <a:r>
              <a:rPr lang="en-US" sz="2400">
                <a:solidFill>
                  <a:prstClr val="black"/>
                </a:solidFill>
                <a:latin typeface="Times New Roman" panose="02020603050405020304" pitchFamily="18" charset="0"/>
                <a:ea typeface="Calibri" panose="020F0502020204030204" pitchFamily="34" charset="0"/>
                <a:cs typeface="Times New Roman" panose="02020603050405020304" pitchFamily="18" charset="0"/>
              </a:rPr>
              <a:t>Hub thụ động (Passive Hub): Đảm bảo chức năng kết nối, không xử lý lại tín hiệu.</a:t>
            </a:r>
            <a:endParaRPr lang="en-US" sz="240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Wingdings" panose="05000000000000000000" pitchFamily="2" charset="2"/>
              <a:buChar char="q"/>
            </a:pPr>
            <a:r>
              <a:rPr lang="en-US" sz="2400">
                <a:solidFill>
                  <a:prstClr val="black"/>
                </a:solidFill>
                <a:latin typeface="Times New Roman" panose="02020603050405020304" pitchFamily="18" charset="0"/>
                <a:ea typeface="Calibri" panose="020F0502020204030204" pitchFamily="34" charset="0"/>
                <a:cs typeface="Times New Roman" panose="02020603050405020304" pitchFamily="18" charset="0"/>
              </a:rPr>
              <a:t>Hub chủ động (Active Hub): có khả năng khuếch đại tín hiệu để chống suy hao.</a:t>
            </a:r>
            <a:endParaRPr lang="en-US" sz="240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Wingdings" panose="05000000000000000000" pitchFamily="2" charset="2"/>
              <a:buChar char="q"/>
            </a:pPr>
            <a:r>
              <a:rPr lang="en-US" sz="2400">
                <a:solidFill>
                  <a:prstClr val="black"/>
                </a:solidFill>
                <a:latin typeface="Times New Roman" panose="02020603050405020304" pitchFamily="18" charset="0"/>
                <a:ea typeface="Calibri" panose="020F0502020204030204" pitchFamily="34" charset="0"/>
                <a:cs typeface="Times New Roman" panose="02020603050405020304" pitchFamily="18" charset="0"/>
              </a:rPr>
              <a:t>Hub thông minh (Intelligent Hub): là Hub chủ động nhưng có thêm khả năng tạo ra các gói tin thông báo hoạt động của mình giúp cho việc quản trị mạng dễ dàng hơn.</a:t>
            </a:r>
            <a:endParaRPr lang="en-US" sz="240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2159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2810385"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HUB (Bộ tập trung)</a:t>
            </a:r>
          </a:p>
        </p:txBody>
      </p:sp>
      <p:pic>
        <p:nvPicPr>
          <p:cNvPr id="6" name="Picture 5">
            <a:extLst>
              <a:ext uri="{FF2B5EF4-FFF2-40B4-BE49-F238E27FC236}">
                <a16:creationId xmlns:a16="http://schemas.microsoft.com/office/drawing/2014/main" id="{7EE5E60F-B394-40F4-87FF-0FB268F7233F}"/>
              </a:ext>
            </a:extLst>
          </p:cNvPr>
          <p:cNvPicPr/>
          <p:nvPr/>
        </p:nvPicPr>
        <p:blipFill>
          <a:blip r:embed="rId3">
            <a:extLst>
              <a:ext uri="{28A0092B-C50C-407E-A947-70E740481C1C}">
                <a14:useLocalDpi xmlns:a14="http://schemas.microsoft.com/office/drawing/2010/main" val="0"/>
              </a:ext>
            </a:extLst>
          </a:blip>
          <a:stretch>
            <a:fillRect/>
          </a:stretch>
        </p:blipFill>
        <p:spPr>
          <a:xfrm>
            <a:off x="838200" y="1828800"/>
            <a:ext cx="3541395" cy="2446655"/>
          </a:xfrm>
          <a:prstGeom prst="rect">
            <a:avLst/>
          </a:prstGeom>
        </p:spPr>
      </p:pic>
      <p:pic>
        <p:nvPicPr>
          <p:cNvPr id="7" name="Picture 6">
            <a:extLst>
              <a:ext uri="{FF2B5EF4-FFF2-40B4-BE49-F238E27FC236}">
                <a16:creationId xmlns:a16="http://schemas.microsoft.com/office/drawing/2014/main" id="{358D6234-F513-4188-8AB5-C9AD52C515F5}"/>
              </a:ext>
            </a:extLst>
          </p:cNvPr>
          <p:cNvPicPr/>
          <p:nvPr/>
        </p:nvPicPr>
        <p:blipFill>
          <a:blip r:embed="rId4">
            <a:extLst>
              <a:ext uri="{28A0092B-C50C-407E-A947-70E740481C1C}">
                <a14:useLocalDpi xmlns:a14="http://schemas.microsoft.com/office/drawing/2010/main" val="0"/>
              </a:ext>
            </a:extLst>
          </a:blip>
          <a:stretch>
            <a:fillRect/>
          </a:stretch>
        </p:blipFill>
        <p:spPr>
          <a:xfrm>
            <a:off x="4379595" y="1828800"/>
            <a:ext cx="4075430" cy="2462530"/>
          </a:xfrm>
          <a:prstGeom prst="rect">
            <a:avLst/>
          </a:prstGeom>
        </p:spPr>
      </p:pic>
      <p:sp>
        <p:nvSpPr>
          <p:cNvPr id="4" name="Rectangle 3">
            <a:extLst>
              <a:ext uri="{FF2B5EF4-FFF2-40B4-BE49-F238E27FC236}">
                <a16:creationId xmlns:a16="http://schemas.microsoft.com/office/drawing/2014/main" id="{639962A3-8DF4-4785-B2FB-E2BCFD0656AC}"/>
              </a:ext>
            </a:extLst>
          </p:cNvPr>
          <p:cNvSpPr/>
          <p:nvPr/>
        </p:nvSpPr>
        <p:spPr>
          <a:xfrm>
            <a:off x="838200" y="4743271"/>
            <a:ext cx="7391400" cy="1200329"/>
          </a:xfrm>
          <a:prstGeom prst="rect">
            <a:avLst/>
          </a:prstGeom>
        </p:spPr>
        <p:txBody>
          <a:bodyPr wrap="square">
            <a:spAutoFit/>
          </a:bodyPr>
          <a:lstStyle/>
          <a:p>
            <a:pPr algn="just"/>
            <a:r>
              <a:rPr lang="en-US">
                <a:latin typeface="Times New Roman" panose="02020603050405020304" pitchFamily="18" charset="0"/>
                <a:ea typeface="Calibri" panose="020F0502020204030204" pitchFamily="34" charset="0"/>
              </a:rPr>
              <a:t>Vì lý do an toàn bảo mật và khả năng quản lý, hiệu năng, độ tối ưu kênh truyền nên hub dần được thay thế bởi switch, ngày nay hub chỉ thường được thấy ở các hỗ kết nối của thiết bị, một thiết bị với nhiều thiết bị như điện thoại với chuột, bàn phím, tai nghe…</a:t>
            </a:r>
            <a:endParaRPr lang="en-US"/>
          </a:p>
        </p:txBody>
      </p:sp>
    </p:spTree>
    <p:extLst>
      <p:ext uri="{BB962C8B-B14F-4D97-AF65-F5344CB8AC3E}">
        <p14:creationId xmlns:p14="http://schemas.microsoft.com/office/powerpoint/2010/main" val="4102330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2303836"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Bridge (cầu nối)</a:t>
            </a:r>
          </a:p>
        </p:txBody>
      </p:sp>
      <p:sp>
        <p:nvSpPr>
          <p:cNvPr id="8" name="Rectangle 7">
            <a:extLst>
              <a:ext uri="{FF2B5EF4-FFF2-40B4-BE49-F238E27FC236}">
                <a16:creationId xmlns:a16="http://schemas.microsoft.com/office/drawing/2014/main" id="{5E27B715-98E9-4279-9650-56B068F58800}"/>
              </a:ext>
            </a:extLst>
          </p:cNvPr>
          <p:cNvSpPr/>
          <p:nvPr/>
        </p:nvSpPr>
        <p:spPr>
          <a:xfrm>
            <a:off x="838200" y="1713679"/>
            <a:ext cx="7239000" cy="2934521"/>
          </a:xfrm>
          <a:prstGeom prst="rect">
            <a:avLst/>
          </a:prstGeom>
        </p:spPr>
        <p:txBody>
          <a:bodyPr wrap="square">
            <a:spAutoFit/>
          </a:bodyPr>
          <a:lstStyle/>
          <a:p>
            <a:pPr>
              <a:lnSpc>
                <a:spcPct val="107000"/>
              </a:lnSpc>
              <a:spcAft>
                <a:spcPts val="800"/>
              </a:spcAft>
            </a:pPr>
            <a:r>
              <a:rPr lang="en-US" sz="2400" b="1">
                <a:latin typeface="Times New Roman" panose="02020603050405020304" pitchFamily="18" charset="0"/>
                <a:ea typeface="Calibri" panose="020F0502020204030204" pitchFamily="34" charset="0"/>
                <a:cs typeface="Times New Roman" panose="02020603050405020304" pitchFamily="18" charset="0"/>
              </a:rPr>
              <a:t>Bridge là gì?</a:t>
            </a:r>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Dựa trên bảng địa chỉ MAC lưu trữ, Brigde kiểm tra các gói tin và xử lý chúng trước khi có quyết định chuyển đi hay không.</a:t>
            </a:r>
          </a:p>
          <a:p>
            <a:pPr marL="342900" lvl="0" indent="-342900" algn="just">
              <a:lnSpc>
                <a:spcPct val="107000"/>
              </a:lnSpc>
              <a:spcAft>
                <a:spcPts val="80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Định nghĩa về bridge còn thể hiện trong mạng Wireless LAN được tạo ra từ việc kết nối 2 AP, hoặc hay Antena point to point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4507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2303836"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Bridge (cầu nối)</a:t>
            </a:r>
          </a:p>
        </p:txBody>
      </p:sp>
      <p:sp>
        <p:nvSpPr>
          <p:cNvPr id="8" name="Rectangle 7">
            <a:extLst>
              <a:ext uri="{FF2B5EF4-FFF2-40B4-BE49-F238E27FC236}">
                <a16:creationId xmlns:a16="http://schemas.microsoft.com/office/drawing/2014/main" id="{5E27B715-98E9-4279-9650-56B068F58800}"/>
              </a:ext>
            </a:extLst>
          </p:cNvPr>
          <p:cNvSpPr/>
          <p:nvPr/>
        </p:nvSpPr>
        <p:spPr>
          <a:xfrm>
            <a:off x="838200" y="1713679"/>
            <a:ext cx="7239000" cy="2934521"/>
          </a:xfrm>
          <a:prstGeom prst="rect">
            <a:avLst/>
          </a:prstGeom>
        </p:spPr>
        <p:txBody>
          <a:bodyPr wrap="square">
            <a:spAutoFit/>
          </a:bodyPr>
          <a:lstStyle/>
          <a:p>
            <a:pPr>
              <a:lnSpc>
                <a:spcPct val="107000"/>
              </a:lnSpc>
              <a:spcAft>
                <a:spcPts val="800"/>
              </a:spcAft>
            </a:pPr>
            <a:r>
              <a:rPr lang="en-US" sz="2400" b="1">
                <a:latin typeface="Times New Roman" panose="02020603050405020304" pitchFamily="18" charset="0"/>
                <a:ea typeface="Calibri" panose="020F0502020204030204" pitchFamily="34" charset="0"/>
                <a:cs typeface="Times New Roman" panose="02020603050405020304" pitchFamily="18" charset="0"/>
              </a:rPr>
              <a:t>Bridge là gì?</a:t>
            </a:r>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Dùng để nối 2 mạng có giao thức giống hoặc khác nhau.</a:t>
            </a:r>
          </a:p>
          <a:p>
            <a:pPr marL="342900" lvl="0" indent="-342900" algn="just">
              <a:lnSpc>
                <a:spcPct val="107000"/>
              </a:lnSpc>
              <a:spcAft>
                <a:spcPts val="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Chia mạng thành nhiều phân đoạn nhằm giảm lưu lượng trên mạng.</a:t>
            </a:r>
          </a:p>
          <a:p>
            <a:pPr marL="342900" lvl="0" indent="-342900" algn="just">
              <a:lnSpc>
                <a:spcPct val="107000"/>
              </a:lnSpc>
              <a:spcAft>
                <a:spcPts val="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Hoạt động ở lớp Data Link với 2 chức năng chính là lọc và chuyển vận.</a:t>
            </a:r>
          </a:p>
        </p:txBody>
      </p:sp>
    </p:spTree>
    <p:extLst>
      <p:ext uri="{BB962C8B-B14F-4D97-AF65-F5344CB8AC3E}">
        <p14:creationId xmlns:p14="http://schemas.microsoft.com/office/powerpoint/2010/main" val="385598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2303836"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Bridge (cầu nối)</a:t>
            </a:r>
          </a:p>
        </p:txBody>
      </p:sp>
      <p:pic>
        <p:nvPicPr>
          <p:cNvPr id="5" name="Picture 4">
            <a:extLst>
              <a:ext uri="{FF2B5EF4-FFF2-40B4-BE49-F238E27FC236}">
                <a16:creationId xmlns:a16="http://schemas.microsoft.com/office/drawing/2014/main" id="{C51371C9-A06A-4AFF-922A-459CC1F64099}"/>
              </a:ext>
            </a:extLst>
          </p:cNvPr>
          <p:cNvPicPr/>
          <p:nvPr/>
        </p:nvPicPr>
        <p:blipFill>
          <a:blip r:embed="rId3">
            <a:extLst>
              <a:ext uri="{28A0092B-C50C-407E-A947-70E740481C1C}">
                <a14:useLocalDpi xmlns:a14="http://schemas.microsoft.com/office/drawing/2010/main" val="0"/>
              </a:ext>
            </a:extLst>
          </a:blip>
          <a:stretch>
            <a:fillRect/>
          </a:stretch>
        </p:blipFill>
        <p:spPr>
          <a:xfrm>
            <a:off x="922270" y="1926770"/>
            <a:ext cx="3505585" cy="2721429"/>
          </a:xfrm>
          <a:prstGeom prst="rect">
            <a:avLst/>
          </a:prstGeom>
        </p:spPr>
      </p:pic>
      <p:sp>
        <p:nvSpPr>
          <p:cNvPr id="4" name="Rectangle 3">
            <a:extLst>
              <a:ext uri="{FF2B5EF4-FFF2-40B4-BE49-F238E27FC236}">
                <a16:creationId xmlns:a16="http://schemas.microsoft.com/office/drawing/2014/main" id="{BE968B37-3159-492C-B2E5-A781CE5509E3}"/>
              </a:ext>
            </a:extLst>
          </p:cNvPr>
          <p:cNvSpPr/>
          <p:nvPr/>
        </p:nvSpPr>
        <p:spPr>
          <a:xfrm>
            <a:off x="1447800" y="4894104"/>
            <a:ext cx="2954655" cy="369332"/>
          </a:xfrm>
          <a:prstGeom prst="rect">
            <a:avLst/>
          </a:prstGeom>
        </p:spPr>
        <p:txBody>
          <a:bodyPr wrap="none">
            <a:spAutoFit/>
          </a:bodyPr>
          <a:lstStyle/>
          <a:p>
            <a:r>
              <a:rPr lang="en-US" i="1">
                <a:latin typeface="Times New Roman" panose="02020603050405020304" pitchFamily="18" charset="0"/>
                <a:ea typeface="Calibri" panose="020F0502020204030204" pitchFamily="34" charset="0"/>
              </a:rPr>
              <a:t>Thiết bị Wireless Bridge	</a:t>
            </a:r>
            <a:endParaRPr lang="en-US"/>
          </a:p>
        </p:txBody>
      </p:sp>
      <p:pic>
        <p:nvPicPr>
          <p:cNvPr id="7" name="Picture 6">
            <a:extLst>
              <a:ext uri="{FF2B5EF4-FFF2-40B4-BE49-F238E27FC236}">
                <a16:creationId xmlns:a16="http://schemas.microsoft.com/office/drawing/2014/main" id="{A45A1BF2-4FED-4D70-90CF-04F125FBE6BE}"/>
              </a:ext>
            </a:extLst>
          </p:cNvPr>
          <p:cNvPicPr/>
          <p:nvPr/>
        </p:nvPicPr>
        <p:blipFill rotWithShape="1">
          <a:blip r:embed="rId4">
            <a:extLst>
              <a:ext uri="{28A0092B-C50C-407E-A947-70E740481C1C}">
                <a14:useLocalDpi xmlns:a14="http://schemas.microsoft.com/office/drawing/2010/main" val="0"/>
              </a:ext>
            </a:extLst>
          </a:blip>
          <a:srcRect l="1740" t="20029" r="1946" b="14335"/>
          <a:stretch/>
        </p:blipFill>
        <p:spPr bwMode="auto">
          <a:xfrm>
            <a:off x="4648200" y="2839717"/>
            <a:ext cx="3764758" cy="1859280"/>
          </a:xfrm>
          <a:prstGeom prst="rect">
            <a:avLst/>
          </a:prstGeom>
          <a:ln>
            <a:noFill/>
          </a:ln>
          <a:effectLst>
            <a:softEdge rad="112500"/>
          </a:effectLst>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FF1F1B55-A3E8-41C5-8042-01992A4ECB99}"/>
              </a:ext>
            </a:extLst>
          </p:cNvPr>
          <p:cNvSpPr/>
          <p:nvPr/>
        </p:nvSpPr>
        <p:spPr>
          <a:xfrm>
            <a:off x="5791200" y="4869095"/>
            <a:ext cx="1582484" cy="369332"/>
          </a:xfrm>
          <a:prstGeom prst="rect">
            <a:avLst/>
          </a:prstGeom>
        </p:spPr>
        <p:txBody>
          <a:bodyPr wrap="none">
            <a:spAutoFit/>
          </a:bodyPr>
          <a:lstStyle/>
          <a:p>
            <a:r>
              <a:rPr lang="en-US" i="1">
                <a:latin typeface="Times New Roman" panose="02020603050405020304" pitchFamily="18" charset="0"/>
                <a:ea typeface="Calibri" panose="020F0502020204030204" pitchFamily="34" charset="0"/>
              </a:rPr>
              <a:t>Thiết bị Bridge</a:t>
            </a:r>
            <a:endParaRPr lang="en-US"/>
          </a:p>
        </p:txBody>
      </p:sp>
    </p:spTree>
    <p:extLst>
      <p:ext uri="{BB962C8B-B14F-4D97-AF65-F5344CB8AC3E}">
        <p14:creationId xmlns:p14="http://schemas.microsoft.com/office/powerpoint/2010/main" val="962994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2303836"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Bridge (cầu nối)</a:t>
            </a:r>
          </a:p>
        </p:txBody>
      </p:sp>
      <p:pic>
        <p:nvPicPr>
          <p:cNvPr id="8" name="Picture 7">
            <a:extLst>
              <a:ext uri="{FF2B5EF4-FFF2-40B4-BE49-F238E27FC236}">
                <a16:creationId xmlns:a16="http://schemas.microsoft.com/office/drawing/2014/main" id="{7D7E0095-1451-4DED-97FB-5BAC04D061DD}"/>
              </a:ext>
            </a:extLst>
          </p:cNvPr>
          <p:cNvPicPr/>
          <p:nvPr/>
        </p:nvPicPr>
        <p:blipFill rotWithShape="1">
          <a:blip r:embed="rId3">
            <a:extLst>
              <a:ext uri="{28A0092B-C50C-407E-A947-70E740481C1C}">
                <a14:useLocalDpi xmlns:a14="http://schemas.microsoft.com/office/drawing/2010/main" val="0"/>
              </a:ext>
            </a:extLst>
          </a:blip>
          <a:srcRect b="20250"/>
          <a:stretch/>
        </p:blipFill>
        <p:spPr bwMode="auto">
          <a:xfrm>
            <a:off x="1371600" y="1680865"/>
            <a:ext cx="6324600" cy="2895600"/>
          </a:xfrm>
          <a:prstGeom prst="rect">
            <a:avLst/>
          </a:prstGeom>
          <a:ln>
            <a:noFill/>
          </a:ln>
          <a:extLst>
            <a:ext uri="{53640926-AAD7-44D8-BBD7-CCE9431645EC}">
              <a14:shadowObscured xmlns:a14="http://schemas.microsoft.com/office/drawing/2010/main"/>
            </a:ext>
          </a:extLst>
        </p:spPr>
      </p:pic>
      <p:sp>
        <p:nvSpPr>
          <p:cNvPr id="9" name="Rectangle 8">
            <a:extLst>
              <a:ext uri="{FF2B5EF4-FFF2-40B4-BE49-F238E27FC236}">
                <a16:creationId xmlns:a16="http://schemas.microsoft.com/office/drawing/2014/main" id="{8C35AFF9-B822-4741-9C9C-E57717C7633C}"/>
              </a:ext>
            </a:extLst>
          </p:cNvPr>
          <p:cNvSpPr/>
          <p:nvPr/>
        </p:nvSpPr>
        <p:spPr>
          <a:xfrm>
            <a:off x="1088571" y="4818965"/>
            <a:ext cx="6966858" cy="1200329"/>
          </a:xfrm>
          <a:prstGeom prst="rect">
            <a:avLst/>
          </a:prstGeom>
        </p:spPr>
        <p:txBody>
          <a:bodyPr wrap="square">
            <a:spAutoFit/>
          </a:bodyPr>
          <a:lstStyle/>
          <a:p>
            <a:pPr algn="just"/>
            <a:r>
              <a:rPr lang="en-US">
                <a:latin typeface="Times New Roman" panose="02020603050405020304" pitchFamily="18" charset="0"/>
                <a:ea typeface="Calibri" panose="020F0502020204030204" pitchFamily="34" charset="0"/>
              </a:rPr>
              <a:t>Ngày này các công nghệ kỹ thuật chuyển mạch, định tuyến phát triển, bridge rất ít được sử dụng trong thực tế, trừ trong các hệ thống mạng Wireless Lan, được sử dụng trong các trường hợp khó thiết lập triển khai dây dẫn, những vẫn có những hạn chế nhất định vì hiệu năng.</a:t>
            </a:r>
            <a:endParaRPr lang="en-US"/>
          </a:p>
        </p:txBody>
      </p:sp>
    </p:spTree>
    <p:extLst>
      <p:ext uri="{BB962C8B-B14F-4D97-AF65-F5344CB8AC3E}">
        <p14:creationId xmlns:p14="http://schemas.microsoft.com/office/powerpoint/2010/main" val="2562833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3494867"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Switch (bộ chuyển mạch)</a:t>
            </a:r>
          </a:p>
        </p:txBody>
      </p:sp>
      <p:sp>
        <p:nvSpPr>
          <p:cNvPr id="4" name="Rectangle 3">
            <a:extLst>
              <a:ext uri="{FF2B5EF4-FFF2-40B4-BE49-F238E27FC236}">
                <a16:creationId xmlns:a16="http://schemas.microsoft.com/office/drawing/2014/main" id="{C77972DB-DF62-4137-BB2D-0983546F4AD0}"/>
              </a:ext>
            </a:extLst>
          </p:cNvPr>
          <p:cNvSpPr/>
          <p:nvPr/>
        </p:nvSpPr>
        <p:spPr>
          <a:xfrm>
            <a:off x="826241" y="1699008"/>
            <a:ext cx="3666388" cy="461665"/>
          </a:xfrm>
          <a:prstGeom prst="rect">
            <a:avLst/>
          </a:prstGeom>
        </p:spPr>
        <p:txBody>
          <a:bodyPr wrap="none">
            <a:spAutoFit/>
          </a:bodyPr>
          <a:lstStyle/>
          <a:p>
            <a:r>
              <a:rPr lang="en-US" sz="2400">
                <a:latin typeface="Times New Roman" panose="02020603050405020304" pitchFamily="18" charset="0"/>
                <a:ea typeface="Calibri" panose="020F0502020204030204" pitchFamily="34" charset="0"/>
              </a:rPr>
              <a:t>Các khái niệm chuyển mạch</a:t>
            </a:r>
            <a:endParaRPr lang="en-US" sz="2400"/>
          </a:p>
        </p:txBody>
      </p:sp>
      <p:sp>
        <p:nvSpPr>
          <p:cNvPr id="5" name="Rectangle 4">
            <a:extLst>
              <a:ext uri="{FF2B5EF4-FFF2-40B4-BE49-F238E27FC236}">
                <a16:creationId xmlns:a16="http://schemas.microsoft.com/office/drawing/2014/main" id="{CE83360C-601A-4F9D-9B6B-DB8C2F75D81B}"/>
              </a:ext>
            </a:extLst>
          </p:cNvPr>
          <p:cNvSpPr/>
          <p:nvPr/>
        </p:nvSpPr>
        <p:spPr>
          <a:xfrm>
            <a:off x="304800" y="2178816"/>
            <a:ext cx="7772400" cy="3801169"/>
          </a:xfrm>
          <a:prstGeom prst="rect">
            <a:avLst/>
          </a:prstGeom>
        </p:spPr>
        <p:txBody>
          <a:bodyPr wrap="square">
            <a:spAutoFit/>
          </a:bodyPr>
          <a:lstStyle/>
          <a:p>
            <a:pPr indent="457200" algn="just">
              <a:lnSpc>
                <a:spcPct val="107000"/>
              </a:lnSpc>
              <a:spcAft>
                <a:spcPts val="800"/>
              </a:spcAft>
            </a:pPr>
            <a:r>
              <a:rPr lang="en-US" sz="2000" i="1">
                <a:latin typeface="Times New Roman" panose="02020603050405020304" pitchFamily="18" charset="0"/>
                <a:ea typeface="Calibri" panose="020F0502020204030204" pitchFamily="34" charset="0"/>
                <a:cs typeface="Times New Roman" panose="02020603050405020304" pitchFamily="18" charset="0"/>
              </a:rPr>
              <a:t>Chế độ truyền:</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buFont typeface="Wingdings" panose="05000000000000000000" pitchFamily="2" charset="2"/>
              <a:buChar char="q"/>
            </a:pPr>
            <a:r>
              <a:rPr lang="en-US" sz="2000" b="1" i="1">
                <a:latin typeface="Times New Roman" panose="02020603050405020304" pitchFamily="18" charset="0"/>
                <a:ea typeface="Calibri" panose="020F0502020204030204" pitchFamily="34" charset="0"/>
                <a:cs typeface="Times New Roman" panose="02020603050405020304" pitchFamily="18" charset="0"/>
              </a:rPr>
              <a:t>Simplex Transmission:</a:t>
            </a:r>
            <a:r>
              <a:rPr lang="en-US" sz="2000">
                <a:latin typeface="Times New Roman" panose="02020603050405020304" pitchFamily="18" charset="0"/>
                <a:ea typeface="Calibri" panose="020F0502020204030204" pitchFamily="34" charset="0"/>
                <a:cs typeface="Times New Roman" panose="02020603050405020304" pitchFamily="18" charset="0"/>
              </a:rPr>
              <a:t> chế đồ truyền đơn hướng thường thấy ở các thiết bị ngoại vị như chuộc, bàn phím (chỉ truyền tín hiệu thao tác, lệnh của người dùng đến máy tính)</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buFont typeface="Wingdings" panose="05000000000000000000" pitchFamily="2" charset="2"/>
              <a:buChar char="q"/>
            </a:pPr>
            <a:r>
              <a:rPr lang="en-US" sz="2000" b="1" i="1">
                <a:latin typeface="Times New Roman" panose="02020603050405020304" pitchFamily="18" charset="0"/>
                <a:ea typeface="Calibri" panose="020F0502020204030204" pitchFamily="34" charset="0"/>
                <a:cs typeface="Times New Roman" panose="02020603050405020304" pitchFamily="18" charset="0"/>
              </a:rPr>
              <a:t>Half-duplex Transmission:</a:t>
            </a:r>
            <a:r>
              <a:rPr lang="en-US" sz="2000">
                <a:latin typeface="Times New Roman" panose="02020603050405020304" pitchFamily="18" charset="0"/>
                <a:ea typeface="Calibri" panose="020F0502020204030204" pitchFamily="34" charset="0"/>
                <a:cs typeface="Times New Roman" panose="02020603050405020304" pitchFamily="18" charset="0"/>
              </a:rPr>
              <a:t> Hai hướng, như chỉ truyền được một hướng trong một thời điểm, ví dụ như bộ đàm (A nói thì B phải nghe, A nói xong thì dừng cho B nói)</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spcAft>
                <a:spcPts val="800"/>
              </a:spcAft>
              <a:buFont typeface="Wingdings" panose="05000000000000000000" pitchFamily="2" charset="2"/>
              <a:buChar char="q"/>
            </a:pPr>
            <a:r>
              <a:rPr lang="en-US" sz="2000" b="1" i="1">
                <a:latin typeface="Times New Roman" panose="02020603050405020304" pitchFamily="18" charset="0"/>
                <a:ea typeface="Calibri" panose="020F0502020204030204" pitchFamily="34" charset="0"/>
                <a:cs typeface="Times New Roman" panose="02020603050405020304" pitchFamily="18" charset="0"/>
              </a:rPr>
              <a:t>Full-duplex Transmission:</a:t>
            </a:r>
            <a:r>
              <a:rPr lang="en-US" sz="2000">
                <a:latin typeface="Times New Roman" panose="02020603050405020304" pitchFamily="18" charset="0"/>
                <a:ea typeface="Calibri" panose="020F0502020204030204" pitchFamily="34" charset="0"/>
                <a:cs typeface="Times New Roman" panose="02020603050405020304" pitchFamily="18" charset="0"/>
              </a:rPr>
              <a:t> chế độ truyền dữ liệu hai hướng thường thấy ở hầu hết các công nghệ truyền dẫn ngày nay (cả A và B đều đồng thời truyền nhận dữ liệu cùng một thời điểm cho nhau được)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7596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3494867"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Switch (bộ chuyển mạch)</a:t>
            </a:r>
          </a:p>
        </p:txBody>
      </p:sp>
      <p:sp>
        <p:nvSpPr>
          <p:cNvPr id="4" name="Rectangle 3">
            <a:extLst>
              <a:ext uri="{FF2B5EF4-FFF2-40B4-BE49-F238E27FC236}">
                <a16:creationId xmlns:a16="http://schemas.microsoft.com/office/drawing/2014/main" id="{C77972DB-DF62-4137-BB2D-0983546F4AD0}"/>
              </a:ext>
            </a:extLst>
          </p:cNvPr>
          <p:cNvSpPr/>
          <p:nvPr/>
        </p:nvSpPr>
        <p:spPr>
          <a:xfrm>
            <a:off x="826241" y="1699008"/>
            <a:ext cx="3666388" cy="461665"/>
          </a:xfrm>
          <a:prstGeom prst="rect">
            <a:avLst/>
          </a:prstGeom>
        </p:spPr>
        <p:txBody>
          <a:bodyPr wrap="none">
            <a:spAutoFit/>
          </a:bodyPr>
          <a:lstStyle/>
          <a:p>
            <a:r>
              <a:rPr lang="en-US" sz="2400">
                <a:latin typeface="Times New Roman" panose="02020603050405020304" pitchFamily="18" charset="0"/>
                <a:ea typeface="Calibri" panose="020F0502020204030204" pitchFamily="34" charset="0"/>
              </a:rPr>
              <a:t>Các khái niệm chuyển mạch</a:t>
            </a:r>
            <a:endParaRPr lang="en-US" sz="2400"/>
          </a:p>
        </p:txBody>
      </p:sp>
      <p:sp>
        <p:nvSpPr>
          <p:cNvPr id="5" name="Rectangle 4">
            <a:extLst>
              <a:ext uri="{FF2B5EF4-FFF2-40B4-BE49-F238E27FC236}">
                <a16:creationId xmlns:a16="http://schemas.microsoft.com/office/drawing/2014/main" id="{CE83360C-601A-4F9D-9B6B-DB8C2F75D81B}"/>
              </a:ext>
            </a:extLst>
          </p:cNvPr>
          <p:cNvSpPr/>
          <p:nvPr/>
        </p:nvSpPr>
        <p:spPr>
          <a:xfrm>
            <a:off x="304800" y="2178816"/>
            <a:ext cx="7772400" cy="2813206"/>
          </a:xfrm>
          <a:prstGeom prst="rect">
            <a:avLst/>
          </a:prstGeom>
        </p:spPr>
        <p:txBody>
          <a:bodyPr wrap="square">
            <a:spAutoFit/>
          </a:bodyPr>
          <a:lstStyle/>
          <a:p>
            <a:pPr marL="457200" algn="just">
              <a:lnSpc>
                <a:spcPct val="107000"/>
              </a:lnSpc>
              <a:spcAft>
                <a:spcPts val="800"/>
              </a:spcAft>
            </a:pPr>
            <a:r>
              <a:rPr lang="en-US" sz="2000" i="1">
                <a:latin typeface="Times New Roman" panose="02020603050405020304" pitchFamily="18" charset="0"/>
                <a:ea typeface="Calibri" panose="020F0502020204030204" pitchFamily="34" charset="0"/>
                <a:cs typeface="Times New Roman" panose="02020603050405020304" pitchFamily="18" charset="0"/>
              </a:rPr>
              <a:t>Các thông số hiệu năng của mạng:</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buFont typeface="Wingdings" panose="05000000000000000000" pitchFamily="2" charset="2"/>
              <a:buChar char="q"/>
            </a:pPr>
            <a:r>
              <a:rPr lang="en-US" sz="2000">
                <a:latin typeface="Times New Roman" panose="02020603050405020304" pitchFamily="18" charset="0"/>
                <a:ea typeface="Calibri" panose="020F0502020204030204" pitchFamily="34" charset="0"/>
                <a:cs typeface="Times New Roman" panose="02020603050405020304" pitchFamily="18" charset="0"/>
              </a:rPr>
              <a:t>Trễ hiệu năng đường truyền: Thông lượng, Dung lượng kênh truyền, độ trễ, trượt pha…</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buFont typeface="Wingdings" panose="05000000000000000000" pitchFamily="2" charset="2"/>
              <a:buChar char="q"/>
            </a:pPr>
            <a:r>
              <a:rPr lang="en-US" sz="2000">
                <a:latin typeface="Times New Roman" panose="02020603050405020304" pitchFamily="18" charset="0"/>
                <a:ea typeface="Calibri" panose="020F0502020204030204" pitchFamily="34" charset="0"/>
                <a:cs typeface="Times New Roman" panose="02020603050405020304" pitchFamily="18" charset="0"/>
              </a:rPr>
              <a:t>Trễ mạch điện tử</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buFont typeface="Wingdings" panose="05000000000000000000" pitchFamily="2" charset="2"/>
              <a:buChar char="q"/>
            </a:pPr>
            <a:r>
              <a:rPr lang="en-US" sz="2000">
                <a:latin typeface="Times New Roman" panose="02020603050405020304" pitchFamily="18" charset="0"/>
                <a:ea typeface="Calibri" panose="020F0502020204030204" pitchFamily="34" charset="0"/>
                <a:cs typeface="Times New Roman" panose="02020603050405020304" pitchFamily="18" charset="0"/>
              </a:rPr>
              <a:t>Trễ phần mềm: khả năng xử lý các tác dụng trên phần mềm của máy</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buFont typeface="Wingdings" panose="05000000000000000000" pitchFamily="2" charset="2"/>
              <a:buChar char="q"/>
            </a:pPr>
            <a:r>
              <a:rPr lang="en-US" sz="2000">
                <a:latin typeface="Times New Roman" panose="02020603050405020304" pitchFamily="18" charset="0"/>
                <a:ea typeface="Calibri" panose="020F0502020204030204" pitchFamily="34" charset="0"/>
                <a:cs typeface="Times New Roman" panose="02020603050405020304" pitchFamily="18" charset="0"/>
              </a:rPr>
              <a:t>Trễ nội dụng frame: độ ưu tiên, các QoS…</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spcAft>
                <a:spcPts val="800"/>
              </a:spcAft>
              <a:buFont typeface="Wingdings" panose="05000000000000000000" pitchFamily="2" charset="2"/>
              <a:buChar char="q"/>
            </a:pPr>
            <a:r>
              <a:rPr lang="en-US" sz="2000">
                <a:latin typeface="Times New Roman" panose="02020603050405020304" pitchFamily="18" charset="0"/>
                <a:ea typeface="Calibri" panose="020F0502020204030204" pitchFamily="34" charset="0"/>
                <a:cs typeface="Times New Roman" panose="02020603050405020304" pitchFamily="18" charset="0"/>
              </a:rPr>
              <a:t>Các thông số hiệu năng khác  </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318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3494867"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Switch (bộ chuyển mạch)</a:t>
            </a:r>
          </a:p>
        </p:txBody>
      </p:sp>
      <p:sp>
        <p:nvSpPr>
          <p:cNvPr id="4" name="Rectangle 3">
            <a:extLst>
              <a:ext uri="{FF2B5EF4-FFF2-40B4-BE49-F238E27FC236}">
                <a16:creationId xmlns:a16="http://schemas.microsoft.com/office/drawing/2014/main" id="{C77972DB-DF62-4137-BB2D-0983546F4AD0}"/>
              </a:ext>
            </a:extLst>
          </p:cNvPr>
          <p:cNvSpPr/>
          <p:nvPr/>
        </p:nvSpPr>
        <p:spPr>
          <a:xfrm>
            <a:off x="826241" y="1699008"/>
            <a:ext cx="3666388" cy="461665"/>
          </a:xfrm>
          <a:prstGeom prst="rect">
            <a:avLst/>
          </a:prstGeom>
        </p:spPr>
        <p:txBody>
          <a:bodyPr wrap="none">
            <a:spAutoFit/>
          </a:bodyPr>
          <a:lstStyle/>
          <a:p>
            <a:r>
              <a:rPr lang="en-US" sz="2400">
                <a:latin typeface="Times New Roman" panose="02020603050405020304" pitchFamily="18" charset="0"/>
                <a:ea typeface="Calibri" panose="020F0502020204030204" pitchFamily="34" charset="0"/>
              </a:rPr>
              <a:t>Các khái niệm chuyển mạch</a:t>
            </a:r>
            <a:endParaRPr lang="en-US" sz="2400"/>
          </a:p>
        </p:txBody>
      </p:sp>
      <p:sp>
        <p:nvSpPr>
          <p:cNvPr id="5" name="Rectangle 4">
            <a:extLst>
              <a:ext uri="{FF2B5EF4-FFF2-40B4-BE49-F238E27FC236}">
                <a16:creationId xmlns:a16="http://schemas.microsoft.com/office/drawing/2014/main" id="{CE83360C-601A-4F9D-9B6B-DB8C2F75D81B}"/>
              </a:ext>
            </a:extLst>
          </p:cNvPr>
          <p:cNvSpPr/>
          <p:nvPr/>
        </p:nvSpPr>
        <p:spPr>
          <a:xfrm>
            <a:off x="457200" y="2178816"/>
            <a:ext cx="7620000" cy="2154564"/>
          </a:xfrm>
          <a:prstGeom prst="rect">
            <a:avLst/>
          </a:prstGeom>
        </p:spPr>
        <p:txBody>
          <a:bodyPr wrap="square">
            <a:spAutoFit/>
          </a:bodyPr>
          <a:lstStyle/>
          <a:p>
            <a:pPr marL="457200" algn="just">
              <a:lnSpc>
                <a:spcPct val="107000"/>
              </a:lnSpc>
              <a:spcAft>
                <a:spcPts val="800"/>
              </a:spcAft>
            </a:pPr>
            <a:r>
              <a:rPr lang="en-US" sz="2000" i="1">
                <a:latin typeface="Times New Roman" panose="02020603050405020304" pitchFamily="18" charset="0"/>
                <a:ea typeface="Calibri" panose="020F0502020204030204" pitchFamily="34" charset="0"/>
                <a:cs typeface="Times New Roman" panose="02020603050405020304" pitchFamily="18" charset="0"/>
              </a:rPr>
              <a:t>Miền đụng độ (collision domain)</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sz="2000">
                <a:latin typeface="Times New Roman" panose="02020603050405020304" pitchFamily="18" charset="0"/>
                <a:ea typeface="Calibri" panose="020F0502020204030204" pitchFamily="34" charset="0"/>
                <a:cs typeface="Times New Roman" panose="02020603050405020304" pitchFamily="18" charset="0"/>
              </a:rPr>
              <a:t>Là một nhóm các nodes, mà ở đó các nodes có thể “nghe” thấy các node còn lại gọi là một miền đụng độ (VD như một mạng các máy tính nối với nhau bởi Hub là trung tâm) Đụng độ ở đây có thể hiểu là việc 2 nodes bất kì cùng truyền giữ liệu trong một khoảng thời gian.</a:t>
            </a:r>
            <a:endParaRPr lang="en-US" sz="20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0710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3494867"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Switch (bộ chuyển mạch)</a:t>
            </a:r>
          </a:p>
        </p:txBody>
      </p:sp>
      <p:sp>
        <p:nvSpPr>
          <p:cNvPr id="4" name="Rectangle 3">
            <a:extLst>
              <a:ext uri="{FF2B5EF4-FFF2-40B4-BE49-F238E27FC236}">
                <a16:creationId xmlns:a16="http://schemas.microsoft.com/office/drawing/2014/main" id="{C77972DB-DF62-4137-BB2D-0983546F4AD0}"/>
              </a:ext>
            </a:extLst>
          </p:cNvPr>
          <p:cNvSpPr/>
          <p:nvPr/>
        </p:nvSpPr>
        <p:spPr>
          <a:xfrm>
            <a:off x="826241" y="1699008"/>
            <a:ext cx="3666388" cy="461665"/>
          </a:xfrm>
          <a:prstGeom prst="rect">
            <a:avLst/>
          </a:prstGeom>
        </p:spPr>
        <p:txBody>
          <a:bodyPr wrap="none">
            <a:spAutoFit/>
          </a:bodyPr>
          <a:lstStyle/>
          <a:p>
            <a:r>
              <a:rPr lang="en-US" sz="2400">
                <a:latin typeface="Times New Roman" panose="02020603050405020304" pitchFamily="18" charset="0"/>
                <a:ea typeface="Calibri" panose="020F0502020204030204" pitchFamily="34" charset="0"/>
              </a:rPr>
              <a:t>Các khái niệm chuyển mạch</a:t>
            </a:r>
            <a:endParaRPr lang="en-US" sz="2400"/>
          </a:p>
        </p:txBody>
      </p:sp>
      <p:sp>
        <p:nvSpPr>
          <p:cNvPr id="5" name="Rectangle 4">
            <a:extLst>
              <a:ext uri="{FF2B5EF4-FFF2-40B4-BE49-F238E27FC236}">
                <a16:creationId xmlns:a16="http://schemas.microsoft.com/office/drawing/2014/main" id="{CE83360C-601A-4F9D-9B6B-DB8C2F75D81B}"/>
              </a:ext>
            </a:extLst>
          </p:cNvPr>
          <p:cNvSpPr/>
          <p:nvPr/>
        </p:nvSpPr>
        <p:spPr>
          <a:xfrm>
            <a:off x="457200" y="2178816"/>
            <a:ext cx="7620000" cy="2257156"/>
          </a:xfrm>
          <a:prstGeom prst="rect">
            <a:avLst/>
          </a:prstGeom>
        </p:spPr>
        <p:txBody>
          <a:bodyPr wrap="square">
            <a:spAutoFit/>
          </a:bodyPr>
          <a:lstStyle/>
          <a:p>
            <a:pPr marL="457200" algn="just">
              <a:lnSpc>
                <a:spcPct val="107000"/>
              </a:lnSpc>
              <a:spcAft>
                <a:spcPts val="800"/>
              </a:spcAft>
            </a:pPr>
            <a:r>
              <a:rPr lang="en-US" sz="2000" i="1">
                <a:latin typeface="Times New Roman" panose="02020603050405020304" pitchFamily="18" charset="0"/>
                <a:ea typeface="Calibri" panose="020F0502020204030204" pitchFamily="34" charset="0"/>
                <a:cs typeface="Times New Roman" panose="02020603050405020304" pitchFamily="18" charset="0"/>
              </a:rPr>
              <a:t>Miền đụng độ (collision domain)</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sz="2000">
                <a:latin typeface="Times New Roman" panose="02020603050405020304" pitchFamily="18" charset="0"/>
                <a:ea typeface="Calibri" panose="020F0502020204030204" pitchFamily="34" charset="0"/>
                <a:cs typeface="Times New Roman" panose="02020603050405020304" pitchFamily="18" charset="0"/>
              </a:rPr>
              <a:t>Khi có đụng độ, tất cả các nodes dừng lại trong một khoảng thời gian trước khi hoạt động lại</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sz="2000" i="1">
                <a:latin typeface="Times New Roman" panose="02020603050405020304" pitchFamily="18" charset="0"/>
                <a:ea typeface="Calibri" panose="020F0502020204030204" pitchFamily="34" charset="0"/>
                <a:cs typeface="Times New Roman" panose="02020603050405020304" pitchFamily="18" charset="0"/>
              </a:rPr>
              <a:t>Thiết bị lớp 1 như hub, repeater mở rộng miền đụng độ, lớp 2 như Switch và lớp 3 như Router chia tách miền đụng độ (1 port switch chính là một miền đụng đồ)</a:t>
            </a:r>
            <a:endParaRPr lang="en-US" sz="2000" i="1">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1291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367137"/>
            <a:ext cx="1750800"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NỘI DUNG</a:t>
            </a:r>
          </a:p>
        </p:txBody>
      </p:sp>
      <p:sp>
        <p:nvSpPr>
          <p:cNvPr id="4" name="TextBox 3">
            <a:extLst>
              <a:ext uri="{FF2B5EF4-FFF2-40B4-BE49-F238E27FC236}">
                <a16:creationId xmlns:a16="http://schemas.microsoft.com/office/drawing/2014/main" id="{9E225242-2A33-40E5-9DA4-47D68327AC1D}"/>
              </a:ext>
            </a:extLst>
          </p:cNvPr>
          <p:cNvSpPr txBox="1"/>
          <p:nvPr/>
        </p:nvSpPr>
        <p:spPr>
          <a:xfrm>
            <a:off x="1713600" y="1905000"/>
            <a:ext cx="6363600" cy="4154984"/>
          </a:xfrm>
          <a:prstGeom prst="rect">
            <a:avLst/>
          </a:prstGeom>
          <a:noFill/>
        </p:spPr>
        <p:txBody>
          <a:bodyPr wrap="square" rtlCol="0">
            <a:spAutoFit/>
          </a:bodyPr>
          <a:lstStyle/>
          <a:p>
            <a:pPr marL="571486" indent="-571486" algn="just">
              <a:buFont typeface="Wingdings" panose="05000000000000000000" pitchFamily="2" charset="2"/>
              <a:buChar char="§"/>
            </a:pPr>
            <a:r>
              <a:rPr lang="en-US" sz="2400">
                <a:latin typeface="Times New Roman" panose="02020603050405020304" pitchFamily="18" charset="0"/>
                <a:ea typeface="Verdana" panose="020B0604030504040204" pitchFamily="34" charset="0"/>
                <a:cs typeface="Times New Roman" panose="02020603050405020304" pitchFamily="18" charset="0"/>
              </a:rPr>
              <a:t>Thiết bị tham gia mạng (NIC, Wireless Card)</a:t>
            </a:r>
          </a:p>
          <a:p>
            <a:pPr marL="571486" indent="-571486" algn="just">
              <a:buFont typeface="Wingdings" panose="05000000000000000000" pitchFamily="2" charset="2"/>
              <a:buChar char="§"/>
            </a:pPr>
            <a:r>
              <a:rPr lang="en-US" sz="2400">
                <a:latin typeface="Times New Roman" panose="02020603050405020304" pitchFamily="18" charset="0"/>
                <a:ea typeface="Verdana" panose="020B0604030504040204" pitchFamily="34" charset="0"/>
                <a:cs typeface="Times New Roman" panose="02020603050405020304" pitchFamily="18" charset="0"/>
              </a:rPr>
              <a:t>Modem (bộ chuyển đổi tín hiệu)</a:t>
            </a:r>
          </a:p>
          <a:p>
            <a:pPr marL="571486" indent="-571486" algn="just">
              <a:buFont typeface="Wingdings" panose="05000000000000000000" pitchFamily="2" charset="2"/>
              <a:buChar char="§"/>
            </a:pPr>
            <a:r>
              <a:rPr lang="en-US" sz="2400">
                <a:latin typeface="Times New Roman" panose="02020603050405020304" pitchFamily="18" charset="0"/>
                <a:ea typeface="Verdana" panose="020B0604030504040204" pitchFamily="34" charset="0"/>
                <a:cs typeface="Times New Roman" panose="02020603050405020304" pitchFamily="18" charset="0"/>
              </a:rPr>
              <a:t>Repeater (Bộ khuyến đại)</a:t>
            </a:r>
          </a:p>
          <a:p>
            <a:pPr marL="571486" indent="-571486" algn="just">
              <a:buFont typeface="Wingdings" panose="05000000000000000000" pitchFamily="2" charset="2"/>
              <a:buChar char="§"/>
            </a:pPr>
            <a:r>
              <a:rPr lang="en-US" sz="2400">
                <a:latin typeface="Times New Roman" panose="02020603050405020304" pitchFamily="18" charset="0"/>
                <a:ea typeface="Verdana" panose="020B0604030504040204" pitchFamily="34" charset="0"/>
                <a:cs typeface="Times New Roman" panose="02020603050405020304" pitchFamily="18" charset="0"/>
              </a:rPr>
              <a:t>Hub (bộ tập trung)</a:t>
            </a:r>
          </a:p>
          <a:p>
            <a:pPr marL="571486" indent="-571486" algn="just">
              <a:buFont typeface="Wingdings" panose="05000000000000000000" pitchFamily="2" charset="2"/>
              <a:buChar char="§"/>
            </a:pPr>
            <a:r>
              <a:rPr lang="en-US" sz="2400">
                <a:latin typeface="Times New Roman" panose="02020603050405020304" pitchFamily="18" charset="0"/>
                <a:ea typeface="Verdana" panose="020B0604030504040204" pitchFamily="34" charset="0"/>
                <a:cs typeface="Times New Roman" panose="02020603050405020304" pitchFamily="18" charset="0"/>
              </a:rPr>
              <a:t>Bridge (cầu nối)</a:t>
            </a:r>
          </a:p>
          <a:p>
            <a:pPr marL="571486" indent="-571486" algn="just">
              <a:buFont typeface="Wingdings" panose="05000000000000000000" pitchFamily="2" charset="2"/>
              <a:buChar char="§"/>
            </a:pPr>
            <a:r>
              <a:rPr lang="en-US" sz="2400">
                <a:latin typeface="Times New Roman" panose="02020603050405020304" pitchFamily="18" charset="0"/>
                <a:ea typeface="Verdana" panose="020B0604030504040204" pitchFamily="34" charset="0"/>
                <a:cs typeface="Times New Roman" panose="02020603050405020304" pitchFamily="18" charset="0"/>
              </a:rPr>
              <a:t>Switch (Bộ chuyển mạch)</a:t>
            </a:r>
          </a:p>
          <a:p>
            <a:pPr marL="571486" indent="-571486" algn="just">
              <a:buFont typeface="Wingdings" panose="05000000000000000000" pitchFamily="2" charset="2"/>
              <a:buChar char="§"/>
            </a:pPr>
            <a:r>
              <a:rPr lang="en-US" sz="2400">
                <a:latin typeface="Times New Roman" panose="02020603050405020304" pitchFamily="18" charset="0"/>
                <a:ea typeface="Verdana" panose="020B0604030504040204" pitchFamily="34" charset="0"/>
                <a:cs typeface="Times New Roman" panose="02020603050405020304" pitchFamily="18" charset="0"/>
              </a:rPr>
              <a:t>Router (bộ định tuyến)</a:t>
            </a:r>
          </a:p>
          <a:p>
            <a:pPr marL="571486" indent="-571486" algn="just">
              <a:buFont typeface="Wingdings" panose="05000000000000000000" pitchFamily="2" charset="2"/>
              <a:buChar char="§"/>
            </a:pPr>
            <a:r>
              <a:rPr lang="en-US" sz="2400">
                <a:latin typeface="Times New Roman" panose="02020603050405020304" pitchFamily="18" charset="0"/>
                <a:ea typeface="Verdana" panose="020B0604030504040204" pitchFamily="34" charset="0"/>
                <a:cs typeface="Times New Roman" panose="02020603050405020304" pitchFamily="18" charset="0"/>
              </a:rPr>
              <a:t>Gateway</a:t>
            </a:r>
          </a:p>
          <a:p>
            <a:pPr marL="571486" indent="-571486" algn="just">
              <a:buFont typeface="Wingdings" panose="05000000000000000000" pitchFamily="2" charset="2"/>
              <a:buChar char="§"/>
            </a:pPr>
            <a:r>
              <a:rPr lang="en-US" sz="2400">
                <a:latin typeface="Times New Roman" panose="02020603050405020304" pitchFamily="18" charset="0"/>
                <a:ea typeface="Verdana" panose="020B0604030504040204" pitchFamily="34" charset="0"/>
                <a:cs typeface="Times New Roman" panose="02020603050405020304" pitchFamily="18" charset="0"/>
              </a:rPr>
              <a:t>Thiết bị cung cấp kết nối không dây</a:t>
            </a:r>
          </a:p>
          <a:p>
            <a:pPr marL="571486" indent="-571486" algn="just">
              <a:buFont typeface="Wingdings" panose="05000000000000000000" pitchFamily="2" charset="2"/>
              <a:buChar char="§"/>
            </a:pPr>
            <a:r>
              <a:rPr lang="en-US" sz="2400">
                <a:latin typeface="Times New Roman" panose="02020603050405020304" pitchFamily="18" charset="0"/>
                <a:ea typeface="Verdana" panose="020B0604030504040204" pitchFamily="34" charset="0"/>
                <a:cs typeface="Times New Roman" panose="02020603050405020304" pitchFamily="18" charset="0"/>
              </a:rPr>
              <a:t>Thiết bị vật tư mạng</a:t>
            </a:r>
          </a:p>
          <a:p>
            <a:pPr marL="571486" indent="-571486" algn="just">
              <a:buFont typeface="Wingdings" panose="05000000000000000000" pitchFamily="2" charset="2"/>
              <a:buChar char="§"/>
            </a:pPr>
            <a:r>
              <a:rPr lang="en-US" sz="2400">
                <a:latin typeface="Times New Roman" panose="02020603050405020304" pitchFamily="18" charset="0"/>
                <a:ea typeface="Verdana" panose="020B0604030504040204" pitchFamily="34" charset="0"/>
                <a:cs typeface="Times New Roman" panose="02020603050405020304" pitchFamily="18" charset="0"/>
              </a:rPr>
              <a:t>Các thiết bị khác</a:t>
            </a:r>
          </a:p>
        </p:txBody>
      </p:sp>
    </p:spTree>
    <p:extLst>
      <p:ext uri="{BB962C8B-B14F-4D97-AF65-F5344CB8AC3E}">
        <p14:creationId xmlns:p14="http://schemas.microsoft.com/office/powerpoint/2010/main" val="1246124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3494867"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Switch (bộ chuyển mạch)</a:t>
            </a:r>
          </a:p>
        </p:txBody>
      </p:sp>
      <p:sp>
        <p:nvSpPr>
          <p:cNvPr id="4" name="Rectangle 3">
            <a:extLst>
              <a:ext uri="{FF2B5EF4-FFF2-40B4-BE49-F238E27FC236}">
                <a16:creationId xmlns:a16="http://schemas.microsoft.com/office/drawing/2014/main" id="{C77972DB-DF62-4137-BB2D-0983546F4AD0}"/>
              </a:ext>
            </a:extLst>
          </p:cNvPr>
          <p:cNvSpPr/>
          <p:nvPr/>
        </p:nvSpPr>
        <p:spPr>
          <a:xfrm>
            <a:off x="826241" y="1699008"/>
            <a:ext cx="3666388" cy="461665"/>
          </a:xfrm>
          <a:prstGeom prst="rect">
            <a:avLst/>
          </a:prstGeom>
        </p:spPr>
        <p:txBody>
          <a:bodyPr wrap="none">
            <a:spAutoFit/>
          </a:bodyPr>
          <a:lstStyle/>
          <a:p>
            <a:r>
              <a:rPr lang="en-US" sz="2400">
                <a:latin typeface="Times New Roman" panose="02020603050405020304" pitchFamily="18" charset="0"/>
                <a:ea typeface="Calibri" panose="020F0502020204030204" pitchFamily="34" charset="0"/>
              </a:rPr>
              <a:t>Các khái niệm chuyển mạch</a:t>
            </a:r>
            <a:endParaRPr lang="en-US" sz="2400"/>
          </a:p>
        </p:txBody>
      </p:sp>
      <p:sp>
        <p:nvSpPr>
          <p:cNvPr id="5" name="Rectangle 4">
            <a:extLst>
              <a:ext uri="{FF2B5EF4-FFF2-40B4-BE49-F238E27FC236}">
                <a16:creationId xmlns:a16="http://schemas.microsoft.com/office/drawing/2014/main" id="{CE83360C-601A-4F9D-9B6B-DB8C2F75D81B}"/>
              </a:ext>
            </a:extLst>
          </p:cNvPr>
          <p:cNvSpPr/>
          <p:nvPr/>
        </p:nvSpPr>
        <p:spPr>
          <a:xfrm>
            <a:off x="457200" y="2178816"/>
            <a:ext cx="7620000" cy="4436920"/>
          </a:xfrm>
          <a:prstGeom prst="rect">
            <a:avLst/>
          </a:prstGeom>
        </p:spPr>
        <p:txBody>
          <a:bodyPr wrap="square">
            <a:spAutoFit/>
          </a:bodyPr>
          <a:lstStyle/>
          <a:p>
            <a:pPr marL="457200" algn="just">
              <a:lnSpc>
                <a:spcPct val="107000"/>
              </a:lnSpc>
              <a:spcAft>
                <a:spcPts val="800"/>
              </a:spcAft>
            </a:pPr>
            <a:r>
              <a:rPr lang="en-US" sz="2400" i="1">
                <a:latin typeface="Times New Roman" panose="02020603050405020304" pitchFamily="18" charset="0"/>
                <a:ea typeface="Calibri" panose="020F0502020204030204" pitchFamily="34" charset="0"/>
                <a:cs typeface="Times New Roman" panose="02020603050405020304" pitchFamily="18" charset="0"/>
              </a:rPr>
              <a:t>Miền Quảng bá (Broadcastdomain)</a:t>
            </a:r>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Là một nhóm các miền đụng độ được kết nối bởi các thiết bị tầng 2 (Switch, Hub – Switch…) chung một lớp mạng (subnet mask)</a:t>
            </a:r>
          </a:p>
          <a:p>
            <a:pPr marL="457200" algn="just">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Nếu quá nhiều broadcast (tương tự như việc nhiều quá trình truyền đồng thời một lúc trong miền đụng độ) sẽ làm hiệu năng mạng lan giảm xuống</a:t>
            </a:r>
          </a:p>
          <a:p>
            <a:pPr marL="457200" algn="just">
              <a:lnSpc>
                <a:spcPct val="107000"/>
              </a:lnSpc>
              <a:spcAft>
                <a:spcPts val="800"/>
              </a:spcAft>
            </a:pPr>
            <a:r>
              <a:rPr lang="en-US" sz="2400" i="1">
                <a:latin typeface="Times New Roman" panose="02020603050405020304" pitchFamily="18" charset="0"/>
                <a:cs typeface="Times New Roman" panose="02020603050405020304" pitchFamily="18" charset="0"/>
              </a:rPr>
              <a:t>Router là thiết bị tầng 3 kiểm soát việc, phân chia, kiểm soát việc lan truyền gói tin broadcast </a:t>
            </a:r>
          </a:p>
          <a:p>
            <a:pPr marL="457200" algn="just">
              <a:lnSpc>
                <a:spcPct val="107000"/>
              </a:lnSpc>
              <a:spcAft>
                <a:spcPts val="800"/>
              </a:spcAft>
            </a:pPr>
            <a:endParaRPr lang="en-US" sz="24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7325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3494867"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Switch (bộ chuyển mạch)</a:t>
            </a:r>
          </a:p>
        </p:txBody>
      </p:sp>
      <p:sp>
        <p:nvSpPr>
          <p:cNvPr id="4" name="Rectangle 3">
            <a:extLst>
              <a:ext uri="{FF2B5EF4-FFF2-40B4-BE49-F238E27FC236}">
                <a16:creationId xmlns:a16="http://schemas.microsoft.com/office/drawing/2014/main" id="{C77972DB-DF62-4137-BB2D-0983546F4AD0}"/>
              </a:ext>
            </a:extLst>
          </p:cNvPr>
          <p:cNvSpPr/>
          <p:nvPr/>
        </p:nvSpPr>
        <p:spPr>
          <a:xfrm>
            <a:off x="826241" y="1699008"/>
            <a:ext cx="3666388" cy="461665"/>
          </a:xfrm>
          <a:prstGeom prst="rect">
            <a:avLst/>
          </a:prstGeom>
        </p:spPr>
        <p:txBody>
          <a:bodyPr wrap="none">
            <a:spAutoFit/>
          </a:bodyPr>
          <a:lstStyle/>
          <a:p>
            <a:r>
              <a:rPr lang="en-US" sz="2400">
                <a:latin typeface="Times New Roman" panose="02020603050405020304" pitchFamily="18" charset="0"/>
                <a:ea typeface="Calibri" panose="020F0502020204030204" pitchFamily="34" charset="0"/>
              </a:rPr>
              <a:t>Các khái niệm chuyển mạch</a:t>
            </a:r>
            <a:endParaRPr lang="en-US" sz="2400"/>
          </a:p>
        </p:txBody>
      </p:sp>
      <p:sp>
        <p:nvSpPr>
          <p:cNvPr id="5" name="Rectangle 4">
            <a:extLst>
              <a:ext uri="{FF2B5EF4-FFF2-40B4-BE49-F238E27FC236}">
                <a16:creationId xmlns:a16="http://schemas.microsoft.com/office/drawing/2014/main" id="{CE83360C-601A-4F9D-9B6B-DB8C2F75D81B}"/>
              </a:ext>
            </a:extLst>
          </p:cNvPr>
          <p:cNvSpPr/>
          <p:nvPr/>
        </p:nvSpPr>
        <p:spPr>
          <a:xfrm>
            <a:off x="457200" y="2178816"/>
            <a:ext cx="7620000" cy="3543984"/>
          </a:xfrm>
          <a:prstGeom prst="rect">
            <a:avLst/>
          </a:prstGeom>
        </p:spPr>
        <p:txBody>
          <a:bodyPr wrap="square">
            <a:spAutoFit/>
          </a:bodyPr>
          <a:lstStyle/>
          <a:p>
            <a:pPr marL="457200" algn="just">
              <a:lnSpc>
                <a:spcPct val="107000"/>
              </a:lnSpc>
              <a:spcAft>
                <a:spcPts val="800"/>
              </a:spcAft>
            </a:pPr>
            <a:r>
              <a:rPr lang="en-US" sz="2400" i="1">
                <a:latin typeface="Times New Roman" panose="02020603050405020304" pitchFamily="18" charset="0"/>
                <a:ea typeface="Calibri" panose="020F0502020204030204" pitchFamily="34" charset="0"/>
                <a:cs typeface="Times New Roman" panose="02020603050405020304" pitchFamily="18" charset="0"/>
              </a:rPr>
              <a:t>Miền Quảng bá (Broadcastdomain)</a:t>
            </a:r>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Broadcast tầng 2 - Khi có một thông tin cần broadcast, node sẽ gửi broadcast frame tới địa chỉ MAC FF:FF:FF:FF:FF:FF (Layer 2)</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Broadcast tầng 3 – Được chia làm hai loại: limited-broadcast sử dụng subnet 255.255.255.255 và  network-broadcast sử dụng địa chỉ IP cáo nhất của mạng đó</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endParaRPr lang="en-US" sz="24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474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3494867"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Switch (bộ chuyển mạch)</a:t>
            </a:r>
          </a:p>
        </p:txBody>
      </p:sp>
      <p:sp>
        <p:nvSpPr>
          <p:cNvPr id="4" name="Rectangle 3">
            <a:extLst>
              <a:ext uri="{FF2B5EF4-FFF2-40B4-BE49-F238E27FC236}">
                <a16:creationId xmlns:a16="http://schemas.microsoft.com/office/drawing/2014/main" id="{C77972DB-DF62-4137-BB2D-0983546F4AD0}"/>
              </a:ext>
            </a:extLst>
          </p:cNvPr>
          <p:cNvSpPr/>
          <p:nvPr/>
        </p:nvSpPr>
        <p:spPr>
          <a:xfrm>
            <a:off x="826241" y="1699008"/>
            <a:ext cx="3666388" cy="461665"/>
          </a:xfrm>
          <a:prstGeom prst="rect">
            <a:avLst/>
          </a:prstGeom>
        </p:spPr>
        <p:txBody>
          <a:bodyPr wrap="none">
            <a:spAutoFit/>
          </a:bodyPr>
          <a:lstStyle/>
          <a:p>
            <a:r>
              <a:rPr lang="en-US" sz="2400">
                <a:latin typeface="Times New Roman" panose="02020603050405020304" pitchFamily="18" charset="0"/>
                <a:ea typeface="Calibri" panose="020F0502020204030204" pitchFamily="34" charset="0"/>
              </a:rPr>
              <a:t>Các khái niệm chuyển mạch</a:t>
            </a:r>
            <a:endParaRPr lang="en-US" sz="2400"/>
          </a:p>
        </p:txBody>
      </p:sp>
      <p:sp>
        <p:nvSpPr>
          <p:cNvPr id="5" name="Rectangle 4">
            <a:extLst>
              <a:ext uri="{FF2B5EF4-FFF2-40B4-BE49-F238E27FC236}">
                <a16:creationId xmlns:a16="http://schemas.microsoft.com/office/drawing/2014/main" id="{CE83360C-601A-4F9D-9B6B-DB8C2F75D81B}"/>
              </a:ext>
            </a:extLst>
          </p:cNvPr>
          <p:cNvSpPr/>
          <p:nvPr/>
        </p:nvSpPr>
        <p:spPr>
          <a:xfrm>
            <a:off x="457200" y="2178816"/>
            <a:ext cx="7620000" cy="1465529"/>
          </a:xfrm>
          <a:prstGeom prst="rect">
            <a:avLst/>
          </a:prstGeom>
        </p:spPr>
        <p:txBody>
          <a:bodyPr wrap="square">
            <a:spAutoFit/>
          </a:bodyPr>
          <a:lstStyle/>
          <a:p>
            <a:pPr marL="457200" algn="just">
              <a:lnSpc>
                <a:spcPct val="107000"/>
              </a:lnSpc>
              <a:spcAft>
                <a:spcPts val="800"/>
              </a:spcAft>
            </a:pPr>
            <a:r>
              <a:rPr lang="en-US" sz="2400" i="1">
                <a:latin typeface="Times New Roman" panose="02020603050405020304" pitchFamily="18" charset="0"/>
                <a:ea typeface="Calibri" panose="020F0502020204030204" pitchFamily="34" charset="0"/>
                <a:cs typeface="Times New Roman" panose="02020603050405020304" pitchFamily="18" charset="0"/>
              </a:rPr>
              <a:t>Miền Quảng bá (Broadcastdomain)</a:t>
            </a:r>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VD: 192.168.1.1/24 -&gt; IP broadcast 192.168.1.255 </a:t>
            </a:r>
            <a:endParaRPr lang="en-US">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endParaRPr lang="en-US" sz="240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7308E270-BBB6-45CA-81B8-C212DC3396D4}"/>
              </a:ext>
            </a:extLst>
          </p:cNvPr>
          <p:cNvSpPr/>
          <p:nvPr/>
        </p:nvSpPr>
        <p:spPr>
          <a:xfrm>
            <a:off x="874943" y="3813557"/>
            <a:ext cx="7278914" cy="1825243"/>
          </a:xfrm>
          <a:prstGeom prst="rect">
            <a:avLst/>
          </a:prstGeom>
        </p:spPr>
        <p:txBody>
          <a:bodyPr wrap="square">
            <a:spAutoFit/>
          </a:bodyPr>
          <a:lstStyle/>
          <a:p>
            <a:pPr algn="just">
              <a:lnSpc>
                <a:spcPct val="107000"/>
              </a:lnSpc>
              <a:spcAft>
                <a:spcPts val="800"/>
              </a:spcAft>
            </a:pPr>
            <a:r>
              <a:rPr lang="en-US" sz="2000" b="1">
                <a:latin typeface="Times New Roman" panose="02020603050405020304" pitchFamily="18" charset="0"/>
                <a:ea typeface="Calibri" panose="020F0502020204030204" pitchFamily="34" charset="0"/>
                <a:cs typeface="Times New Roman" panose="02020603050405020304" pitchFamily="18" charset="0"/>
              </a:rPr>
              <a:t>CÂU HỎI:</a:t>
            </a:r>
            <a:endParaRPr lang="en-US" sz="2000" b="1">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US" sz="2000">
                <a:latin typeface="Times New Roman" panose="02020603050405020304" pitchFamily="18" charset="0"/>
                <a:ea typeface="Calibri" panose="020F0502020204030204" pitchFamily="34" charset="0"/>
                <a:cs typeface="Times New Roman" panose="02020603050405020304" pitchFamily="18" charset="0"/>
              </a:rPr>
              <a:t>Tại sao việc chia các broadcast giúp tăng tính bảo mật?</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US" sz="2000">
                <a:latin typeface="Times New Roman" panose="02020603050405020304" pitchFamily="18" charset="0"/>
                <a:ea typeface="Calibri" panose="020F0502020204030204" pitchFamily="34" charset="0"/>
                <a:cs typeface="Times New Roman" panose="02020603050405020304" pitchFamily="18" charset="0"/>
              </a:rPr>
              <a:t>Tìm hiểu các giao thức, dịch vụ sử dụng gói tin broadcast trong mạng máy tinh!</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US" sz="2000">
                <a:latin typeface="Times New Roman" panose="02020603050405020304" pitchFamily="18" charset="0"/>
                <a:ea typeface="Calibri" panose="020F0502020204030204" pitchFamily="34" charset="0"/>
                <a:cs typeface="Times New Roman" panose="02020603050405020304" pitchFamily="18" charset="0"/>
              </a:rPr>
              <a:t>Các rủi ro có thẻ xảy ra khi cấu hình cho phép broadcast tầng 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3929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3494867"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Switch (bộ chuyển mạch)</a:t>
            </a:r>
          </a:p>
        </p:txBody>
      </p:sp>
      <p:sp>
        <p:nvSpPr>
          <p:cNvPr id="4" name="Rectangle 3">
            <a:extLst>
              <a:ext uri="{FF2B5EF4-FFF2-40B4-BE49-F238E27FC236}">
                <a16:creationId xmlns:a16="http://schemas.microsoft.com/office/drawing/2014/main" id="{C77972DB-DF62-4137-BB2D-0983546F4AD0}"/>
              </a:ext>
            </a:extLst>
          </p:cNvPr>
          <p:cNvSpPr/>
          <p:nvPr/>
        </p:nvSpPr>
        <p:spPr>
          <a:xfrm>
            <a:off x="826241" y="1699008"/>
            <a:ext cx="3666388" cy="461665"/>
          </a:xfrm>
          <a:prstGeom prst="rect">
            <a:avLst/>
          </a:prstGeom>
        </p:spPr>
        <p:txBody>
          <a:bodyPr wrap="none">
            <a:spAutoFit/>
          </a:bodyPr>
          <a:lstStyle/>
          <a:p>
            <a:r>
              <a:rPr lang="en-US" sz="2400">
                <a:latin typeface="Times New Roman" panose="02020603050405020304" pitchFamily="18" charset="0"/>
                <a:ea typeface="Calibri" panose="020F0502020204030204" pitchFamily="34" charset="0"/>
              </a:rPr>
              <a:t>Các khái niệm chuyển mạch</a:t>
            </a:r>
            <a:endParaRPr lang="en-US" sz="2400"/>
          </a:p>
        </p:txBody>
      </p:sp>
      <p:pic>
        <p:nvPicPr>
          <p:cNvPr id="8" name="Picture 7">
            <a:extLst>
              <a:ext uri="{FF2B5EF4-FFF2-40B4-BE49-F238E27FC236}">
                <a16:creationId xmlns:a16="http://schemas.microsoft.com/office/drawing/2014/main" id="{646CC1B1-40A4-425F-91BF-31FF9905155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970867" y="2116410"/>
            <a:ext cx="4724400" cy="2756761"/>
          </a:xfrm>
          <a:prstGeom prst="rect">
            <a:avLst/>
          </a:prstGeom>
          <a:ln>
            <a:noFill/>
          </a:ln>
          <a:effectLst>
            <a:softEdge rad="112500"/>
          </a:effectLst>
        </p:spPr>
      </p:pic>
      <p:sp>
        <p:nvSpPr>
          <p:cNvPr id="9" name="Rectangle 8">
            <a:extLst>
              <a:ext uri="{FF2B5EF4-FFF2-40B4-BE49-F238E27FC236}">
                <a16:creationId xmlns:a16="http://schemas.microsoft.com/office/drawing/2014/main" id="{0061E640-97C3-4833-B062-863B749E9AF0}"/>
              </a:ext>
            </a:extLst>
          </p:cNvPr>
          <p:cNvSpPr/>
          <p:nvPr/>
        </p:nvSpPr>
        <p:spPr>
          <a:xfrm>
            <a:off x="914401" y="4876800"/>
            <a:ext cx="7619999" cy="863250"/>
          </a:xfrm>
          <a:prstGeom prst="rect">
            <a:avLst/>
          </a:prstGeom>
        </p:spPr>
        <p:txBody>
          <a:bodyPr wrap="square">
            <a:spAutoFit/>
          </a:bodyPr>
          <a:lstStyle/>
          <a:p>
            <a:pPr lvl="0">
              <a:lnSpc>
                <a:spcPct val="107000"/>
              </a:lnSpc>
              <a:spcAft>
                <a:spcPts val="800"/>
              </a:spcAft>
            </a:pPr>
            <a:r>
              <a:rPr lang="en-US" sz="2400" i="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Để giới hạn các gói tin broadcast làm ảnh hưởng đến hiệu năng của mạng, tính bảo mật ta nên chia nhỏ các broadcast</a:t>
            </a:r>
            <a:endParaRPr lang="en-US" i="1">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4298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3494867"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Switch (bộ chuyển mạch)</a:t>
            </a:r>
          </a:p>
        </p:txBody>
      </p:sp>
      <p:sp>
        <p:nvSpPr>
          <p:cNvPr id="6" name="Rectangle 5">
            <a:extLst>
              <a:ext uri="{FF2B5EF4-FFF2-40B4-BE49-F238E27FC236}">
                <a16:creationId xmlns:a16="http://schemas.microsoft.com/office/drawing/2014/main" id="{E969D4FB-3865-4FD0-93CF-F05F295A1A2E}"/>
              </a:ext>
            </a:extLst>
          </p:cNvPr>
          <p:cNvSpPr/>
          <p:nvPr/>
        </p:nvSpPr>
        <p:spPr>
          <a:xfrm>
            <a:off x="885467" y="1828800"/>
            <a:ext cx="7267933" cy="2443939"/>
          </a:xfrm>
          <a:prstGeom prst="rect">
            <a:avLst/>
          </a:prstGeom>
        </p:spPr>
        <p:txBody>
          <a:bodyPr wrap="square">
            <a:spAutoFit/>
          </a:bodyPr>
          <a:lstStyle/>
          <a:p>
            <a:pPr algn="just">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Switch là một thiết bị chuyển mạch, hoạt động thông minh hơn Hub (khả năng gửi chính xác gói tin đến máy đích, không broadccast ra tất cả các máy như hub) và như một Bridge nhiều port (Mỗi port switch là một miền đụng độ - giảm sự đụng độ các gói tin, tăng hiệu năng, bảo kiểm, kiểm soát tốt quá trình truyền nhận)</a:t>
            </a:r>
            <a:endParaRPr lang="en-US" sz="24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0047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3494867"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Switch (bộ chuyển mạch)</a:t>
            </a:r>
          </a:p>
        </p:txBody>
      </p:sp>
      <p:sp>
        <p:nvSpPr>
          <p:cNvPr id="6" name="Rectangle 5">
            <a:extLst>
              <a:ext uri="{FF2B5EF4-FFF2-40B4-BE49-F238E27FC236}">
                <a16:creationId xmlns:a16="http://schemas.microsoft.com/office/drawing/2014/main" id="{E969D4FB-3865-4FD0-93CF-F05F295A1A2E}"/>
              </a:ext>
            </a:extLst>
          </p:cNvPr>
          <p:cNvSpPr/>
          <p:nvPr/>
        </p:nvSpPr>
        <p:spPr>
          <a:xfrm>
            <a:off x="885467" y="1828800"/>
            <a:ext cx="7267933" cy="2151358"/>
          </a:xfrm>
          <a:prstGeom prst="rect">
            <a:avLst/>
          </a:prstGeom>
        </p:spPr>
        <p:txBody>
          <a:bodyPr wrap="square">
            <a:spAutoFit/>
          </a:bodyPr>
          <a:lstStyle/>
          <a:p>
            <a:pPr algn="just">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Làm việc với địa chỉ MAC, Switch là một thiết bị gần như không thể thiếu của các sơ đồ mạng layer 2</a:t>
            </a:r>
            <a:endParaRPr lang="en-US">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Hoạt động ở tầng Data Link (Tầng 2), thực tế thì ta có các loại switch kiêm nhiệm như một thiết bị vừa chuyển mạch đồng thời là một router</a:t>
            </a:r>
            <a:endParaRPr lang="en-US">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0757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3494867"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Switch (bộ chuyển mạch)</a:t>
            </a:r>
          </a:p>
        </p:txBody>
      </p:sp>
      <p:pic>
        <p:nvPicPr>
          <p:cNvPr id="7" name="Picture 6">
            <a:extLst>
              <a:ext uri="{FF2B5EF4-FFF2-40B4-BE49-F238E27FC236}">
                <a16:creationId xmlns:a16="http://schemas.microsoft.com/office/drawing/2014/main" id="{0C6D7EE1-3C75-4C30-86C3-AEDA89A039E9}"/>
              </a:ext>
            </a:extLst>
          </p:cNvPr>
          <p:cNvPicPr/>
          <p:nvPr/>
        </p:nvPicPr>
        <p:blipFill>
          <a:blip r:embed="rId3">
            <a:extLst>
              <a:ext uri="{28A0092B-C50C-407E-A947-70E740481C1C}">
                <a14:useLocalDpi xmlns:a14="http://schemas.microsoft.com/office/drawing/2010/main" val="0"/>
              </a:ext>
            </a:extLst>
          </a:blip>
          <a:stretch>
            <a:fillRect/>
          </a:stretch>
        </p:blipFill>
        <p:spPr>
          <a:xfrm>
            <a:off x="4433984" y="2157538"/>
            <a:ext cx="3719416" cy="1347662"/>
          </a:xfrm>
          <a:prstGeom prst="rect">
            <a:avLst/>
          </a:prstGeom>
        </p:spPr>
      </p:pic>
      <p:pic>
        <p:nvPicPr>
          <p:cNvPr id="8" name="Picture 7">
            <a:extLst>
              <a:ext uri="{FF2B5EF4-FFF2-40B4-BE49-F238E27FC236}">
                <a16:creationId xmlns:a16="http://schemas.microsoft.com/office/drawing/2014/main" id="{A1FDBCC9-560E-4FFE-B918-562ED005F9E5}"/>
              </a:ext>
            </a:extLst>
          </p:cNvPr>
          <p:cNvPicPr/>
          <p:nvPr/>
        </p:nvPicPr>
        <p:blipFill>
          <a:blip r:embed="rId4">
            <a:extLst>
              <a:ext uri="{28A0092B-C50C-407E-A947-70E740481C1C}">
                <a14:useLocalDpi xmlns:a14="http://schemas.microsoft.com/office/drawing/2010/main" val="0"/>
              </a:ext>
            </a:extLst>
          </a:blip>
          <a:stretch>
            <a:fillRect/>
          </a:stretch>
        </p:blipFill>
        <p:spPr>
          <a:xfrm>
            <a:off x="1143000" y="4148232"/>
            <a:ext cx="3376236" cy="1719168"/>
          </a:xfrm>
          <a:prstGeom prst="rect">
            <a:avLst/>
          </a:prstGeom>
        </p:spPr>
      </p:pic>
      <p:pic>
        <p:nvPicPr>
          <p:cNvPr id="9" name="Picture 8">
            <a:extLst>
              <a:ext uri="{FF2B5EF4-FFF2-40B4-BE49-F238E27FC236}">
                <a16:creationId xmlns:a16="http://schemas.microsoft.com/office/drawing/2014/main" id="{BC41BD12-63BE-4FF1-BD6F-AE4C4418CFE0}"/>
              </a:ext>
            </a:extLst>
          </p:cNvPr>
          <p:cNvPicPr/>
          <p:nvPr/>
        </p:nvPicPr>
        <p:blipFill rotWithShape="1">
          <a:blip r:embed="rId5">
            <a:extLst>
              <a:ext uri="{28A0092B-C50C-407E-A947-70E740481C1C}">
                <a14:useLocalDpi xmlns:a14="http://schemas.microsoft.com/office/drawing/2010/main" val="0"/>
              </a:ext>
            </a:extLst>
          </a:blip>
          <a:srcRect l="3706" t="24551" r="4070" b="21432"/>
          <a:stretch/>
        </p:blipFill>
        <p:spPr bwMode="auto">
          <a:xfrm>
            <a:off x="1199976" y="2061229"/>
            <a:ext cx="3189939" cy="1385793"/>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30971D0C-1D44-4EFE-A223-0F0A05659876}"/>
              </a:ext>
            </a:extLst>
          </p:cNvPr>
          <p:cNvPicPr/>
          <p:nvPr/>
        </p:nvPicPr>
        <p:blipFill rotWithShape="1">
          <a:blip r:embed="rId6" cstate="print">
            <a:extLst>
              <a:ext uri="{28A0092B-C50C-407E-A947-70E740481C1C}">
                <a14:useLocalDpi xmlns:a14="http://schemas.microsoft.com/office/drawing/2010/main" val="0"/>
              </a:ext>
            </a:extLst>
          </a:blip>
          <a:srcRect t="29494" b="33500"/>
          <a:stretch/>
        </p:blipFill>
        <p:spPr bwMode="auto">
          <a:xfrm>
            <a:off x="4650600" y="4029730"/>
            <a:ext cx="3731400" cy="1532870"/>
          </a:xfrm>
          <a:prstGeom prst="rect">
            <a:avLst/>
          </a:prstGeom>
          <a:ln>
            <a:noFill/>
          </a:ln>
          <a:extLst>
            <a:ext uri="{53640926-AAD7-44D8-BBD7-CCE9431645EC}">
              <a14:shadowObscured xmlns:a14="http://schemas.microsoft.com/office/drawing/2010/main"/>
            </a:ext>
          </a:extLst>
        </p:spPr>
      </p:pic>
      <p:sp>
        <p:nvSpPr>
          <p:cNvPr id="5" name="Rectangle 4">
            <a:extLst>
              <a:ext uri="{FF2B5EF4-FFF2-40B4-BE49-F238E27FC236}">
                <a16:creationId xmlns:a16="http://schemas.microsoft.com/office/drawing/2014/main" id="{78E1D8B1-98C0-4DEB-A5D7-B1F3F1F41E4F}"/>
              </a:ext>
            </a:extLst>
          </p:cNvPr>
          <p:cNvSpPr/>
          <p:nvPr/>
        </p:nvSpPr>
        <p:spPr>
          <a:xfrm>
            <a:off x="2298918" y="3465509"/>
            <a:ext cx="4572000" cy="646331"/>
          </a:xfrm>
          <a:prstGeom prst="rect">
            <a:avLst/>
          </a:prstGeom>
        </p:spPr>
        <p:txBody>
          <a:bodyPr>
            <a:spAutoFit/>
          </a:bodyPr>
          <a:lstStyle/>
          <a:p>
            <a:r>
              <a:rPr lang="en-US" i="1">
                <a:latin typeface="Times New Roman" panose="02020603050405020304" pitchFamily="18" charset="0"/>
                <a:ea typeface="Calibri" panose="020F0502020204030204" pitchFamily="34" charset="0"/>
              </a:rPr>
              <a:t>Switch với nhiều chức năng điều khiển kiểm soát, và các loại switch chuyển mạch đơn giản</a:t>
            </a:r>
            <a:endParaRPr lang="en-US"/>
          </a:p>
        </p:txBody>
      </p:sp>
    </p:spTree>
    <p:extLst>
      <p:ext uri="{BB962C8B-B14F-4D97-AF65-F5344CB8AC3E}">
        <p14:creationId xmlns:p14="http://schemas.microsoft.com/office/powerpoint/2010/main" val="4116487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3494867"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Switch (bộ chuyển mạch)</a:t>
            </a:r>
          </a:p>
        </p:txBody>
      </p:sp>
      <p:sp>
        <p:nvSpPr>
          <p:cNvPr id="4" name="Rectangle 3">
            <a:extLst>
              <a:ext uri="{FF2B5EF4-FFF2-40B4-BE49-F238E27FC236}">
                <a16:creationId xmlns:a16="http://schemas.microsoft.com/office/drawing/2014/main" id="{D50BEC03-9624-4F49-8FE7-F4B4DC8B0956}"/>
              </a:ext>
            </a:extLst>
          </p:cNvPr>
          <p:cNvSpPr/>
          <p:nvPr/>
        </p:nvSpPr>
        <p:spPr>
          <a:xfrm>
            <a:off x="990600" y="3048000"/>
            <a:ext cx="7543800" cy="1393330"/>
          </a:xfrm>
          <a:prstGeom prst="rect">
            <a:avLst/>
          </a:prstGeom>
        </p:spPr>
        <p:txBody>
          <a:bodyPr wrap="square">
            <a:spAutoFit/>
          </a:bodyPr>
          <a:lstStyle/>
          <a:p>
            <a:pPr>
              <a:lnSpc>
                <a:spcPct val="107000"/>
              </a:lnSpc>
              <a:spcAft>
                <a:spcPts val="0"/>
              </a:spcAft>
            </a:pPr>
            <a:r>
              <a:rPr lang="en-US" sz="2000" b="1">
                <a:latin typeface="Times New Roman" panose="02020603050405020304" pitchFamily="18" charset="0"/>
                <a:ea typeface="Calibri" panose="020F0502020204030204" pitchFamily="34" charset="0"/>
                <a:cs typeface="Times New Roman" panose="02020603050405020304" pitchFamily="18" charset="0"/>
              </a:rPr>
              <a:t>CÂU HỎI:</a:t>
            </a:r>
            <a:r>
              <a:rPr lang="en-US" sz="2000">
                <a:latin typeface="Times New Roman" panose="02020603050405020304" pitchFamily="18" charset="0"/>
                <a:ea typeface="Calibri" panose="020F0502020204030204" pitchFamily="34" charset="0"/>
                <a:cs typeface="Times New Roman" panose="02020603050405020304" pitchFamily="18" charset="0"/>
              </a:rPr>
              <a:t> </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US" sz="2000">
                <a:latin typeface="Times New Roman" panose="02020603050405020304" pitchFamily="18" charset="0"/>
                <a:ea typeface="Calibri" panose="020F0502020204030204" pitchFamily="34" charset="0"/>
                <a:cs typeface="Times New Roman" panose="02020603050405020304" pitchFamily="18" charset="0"/>
              </a:rPr>
              <a:t>Ta có thể kết nối nhiều Bridge lại với nhau để tạo thành một hệ thống tương tự như một Switch không? </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2000">
                <a:latin typeface="Times New Roman" panose="02020603050405020304" pitchFamily="18" charset="0"/>
                <a:ea typeface="Calibri" panose="020F0502020204030204" pitchFamily="34" charset="0"/>
                <a:cs typeface="Times New Roman" panose="02020603050405020304" pitchFamily="18" charset="0"/>
              </a:rPr>
              <a:t>Đâu là swich ở sở đồ mạng bên dưới?</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28383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3494867"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Switch (bộ chuyển mạch)</a:t>
            </a:r>
          </a:p>
        </p:txBody>
      </p:sp>
      <p:sp>
        <p:nvSpPr>
          <p:cNvPr id="4" name="Rectangle 3">
            <a:extLst>
              <a:ext uri="{FF2B5EF4-FFF2-40B4-BE49-F238E27FC236}">
                <a16:creationId xmlns:a16="http://schemas.microsoft.com/office/drawing/2014/main" id="{D50BEC03-9624-4F49-8FE7-F4B4DC8B0956}"/>
              </a:ext>
            </a:extLst>
          </p:cNvPr>
          <p:cNvSpPr/>
          <p:nvPr/>
        </p:nvSpPr>
        <p:spPr>
          <a:xfrm>
            <a:off x="845457" y="1709894"/>
            <a:ext cx="7543800" cy="1393330"/>
          </a:xfrm>
          <a:prstGeom prst="rect">
            <a:avLst/>
          </a:prstGeom>
        </p:spPr>
        <p:txBody>
          <a:bodyPr wrap="square">
            <a:spAutoFit/>
          </a:bodyPr>
          <a:lstStyle/>
          <a:p>
            <a:pPr>
              <a:lnSpc>
                <a:spcPct val="107000"/>
              </a:lnSpc>
              <a:spcAft>
                <a:spcPts val="0"/>
              </a:spcAft>
            </a:pPr>
            <a:r>
              <a:rPr lang="en-US" sz="2000" b="1">
                <a:latin typeface="Times New Roman" panose="02020603050405020304" pitchFamily="18" charset="0"/>
                <a:ea typeface="Calibri" panose="020F0502020204030204" pitchFamily="34" charset="0"/>
                <a:cs typeface="Times New Roman" panose="02020603050405020304" pitchFamily="18" charset="0"/>
              </a:rPr>
              <a:t>CÂU HỎI:</a:t>
            </a:r>
            <a:r>
              <a:rPr lang="en-US" sz="2000">
                <a:latin typeface="Times New Roman" panose="02020603050405020304" pitchFamily="18" charset="0"/>
                <a:ea typeface="Calibri" panose="020F0502020204030204" pitchFamily="34" charset="0"/>
                <a:cs typeface="Times New Roman" panose="02020603050405020304" pitchFamily="18" charset="0"/>
              </a:rPr>
              <a:t> </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US" sz="2000">
                <a:latin typeface="Times New Roman" panose="02020603050405020304" pitchFamily="18" charset="0"/>
                <a:ea typeface="Calibri" panose="020F0502020204030204" pitchFamily="34" charset="0"/>
                <a:cs typeface="Times New Roman" panose="02020603050405020304" pitchFamily="18" charset="0"/>
              </a:rPr>
              <a:t>Ta có thể kết nối nhiều Bridge lại với nhau để tạo thành một hệ thống tương tự như một Switch không? </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2000">
                <a:latin typeface="Times New Roman" panose="02020603050405020304" pitchFamily="18" charset="0"/>
                <a:ea typeface="Calibri" panose="020F0502020204030204" pitchFamily="34" charset="0"/>
                <a:cs typeface="Times New Roman" panose="02020603050405020304" pitchFamily="18" charset="0"/>
              </a:rPr>
              <a:t>Đâu là swich ở sở đồ mạng bên dưới?</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9F46DF2C-69B1-46F9-A2B5-5AB85FECF595}"/>
              </a:ext>
            </a:extLst>
          </p:cNvPr>
          <p:cNvPicPr/>
          <p:nvPr/>
        </p:nvPicPr>
        <p:blipFill>
          <a:blip r:embed="rId3">
            <a:extLst>
              <a:ext uri="{28A0092B-C50C-407E-A947-70E740481C1C}">
                <a14:useLocalDpi xmlns:a14="http://schemas.microsoft.com/office/drawing/2010/main" val="0"/>
              </a:ext>
            </a:extLst>
          </a:blip>
          <a:stretch>
            <a:fillRect/>
          </a:stretch>
        </p:blipFill>
        <p:spPr>
          <a:xfrm>
            <a:off x="1981200" y="3222611"/>
            <a:ext cx="5486400" cy="2960118"/>
          </a:xfrm>
          <a:prstGeom prst="rect">
            <a:avLst/>
          </a:prstGeom>
          <a:ln>
            <a:noFill/>
          </a:ln>
          <a:effectLst>
            <a:softEdge rad="112500"/>
          </a:effectLst>
        </p:spPr>
      </p:pic>
    </p:spTree>
    <p:extLst>
      <p:ext uri="{BB962C8B-B14F-4D97-AF65-F5344CB8AC3E}">
        <p14:creationId xmlns:p14="http://schemas.microsoft.com/office/powerpoint/2010/main" val="3855804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3907673"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Router (Thiết bị định tuyến)</a:t>
            </a:r>
          </a:p>
        </p:txBody>
      </p:sp>
      <p:sp>
        <p:nvSpPr>
          <p:cNvPr id="4" name="Rectangle 3">
            <a:extLst>
              <a:ext uri="{FF2B5EF4-FFF2-40B4-BE49-F238E27FC236}">
                <a16:creationId xmlns:a16="http://schemas.microsoft.com/office/drawing/2014/main" id="{D50BEC03-9624-4F49-8FE7-F4B4DC8B0956}"/>
              </a:ext>
            </a:extLst>
          </p:cNvPr>
          <p:cNvSpPr/>
          <p:nvPr/>
        </p:nvSpPr>
        <p:spPr>
          <a:xfrm>
            <a:off x="845457" y="1709894"/>
            <a:ext cx="7543800" cy="2839111"/>
          </a:xfrm>
          <a:prstGeom prst="rect">
            <a:avLst/>
          </a:prstGeom>
        </p:spPr>
        <p:txBody>
          <a:bodyPr wrap="square">
            <a:spAutoFit/>
          </a:bodyPr>
          <a:lstStyle/>
          <a:p>
            <a:pPr>
              <a:lnSpc>
                <a:spcPct val="107000"/>
              </a:lnSpc>
              <a:spcAft>
                <a:spcPts val="0"/>
              </a:spcAft>
            </a:pPr>
            <a:r>
              <a:rPr lang="en-US" sz="2400" i="1">
                <a:latin typeface="Times New Roman" panose="02020603050405020304" pitchFamily="18" charset="0"/>
                <a:ea typeface="Calibri" panose="020F0502020204030204" pitchFamily="34" charset="0"/>
                <a:cs typeface="Times New Roman" panose="02020603050405020304" pitchFamily="18" charset="0"/>
              </a:rPr>
              <a:t>Router là gì?</a:t>
            </a:r>
            <a:endParaRPr lang="en-US" sz="24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sz="2400">
                <a:latin typeface="Times New Roman" panose="02020603050405020304" pitchFamily="18" charset="0"/>
                <a:ea typeface="Calibri" panose="020F0502020204030204" pitchFamily="34" charset="0"/>
                <a:cs typeface="Times New Roman" panose="02020603050405020304" pitchFamily="18" charset="0"/>
              </a:rPr>
              <a:t>Router như là một biển chỉ đường trong giao thông, đóng vai trò giúp các gói tin lựa chọn đường đi tốt nhất hướng ra mạng bên ngoài (Gọi là định tuyến)</a:t>
            </a:r>
            <a:endParaRPr lang="en-US" sz="24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sz="2400">
                <a:latin typeface="Times New Roman" panose="02020603050405020304" pitchFamily="18" charset="0"/>
                <a:ea typeface="Calibri" panose="020F0502020204030204" pitchFamily="34" charset="0"/>
                <a:cs typeface="Times New Roman" panose="02020603050405020304" pitchFamily="18" charset="0"/>
              </a:rPr>
              <a:t>Router là một phần không thể thiếu giúp các mạng khác nhau có thể giao tiếp với nhau, chia sẻ tài nguyên.</a:t>
            </a:r>
            <a:endParaRPr lang="en-US" sz="24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a:latin typeface="Times New Roman" panose="02020603050405020304" pitchFamily="18" charset="0"/>
                <a:ea typeface="Calibri" panose="020F0502020204030204" pitchFamily="34" charset="0"/>
                <a:cs typeface="Times New Roman" panose="02020603050405020304" pitchFamily="18" charset="0"/>
              </a:rPr>
              <a:t>Hoạt động chủ yếu ở tầng Network (Layer 3).</a:t>
            </a:r>
            <a:endParaRPr lang="en-US" sz="24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6143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6135910"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Thiết bị tham gia mạng (NIC, Wireless Card)</a:t>
            </a:r>
          </a:p>
        </p:txBody>
      </p:sp>
      <p:sp>
        <p:nvSpPr>
          <p:cNvPr id="5" name="Rectangle 4">
            <a:extLst>
              <a:ext uri="{FF2B5EF4-FFF2-40B4-BE49-F238E27FC236}">
                <a16:creationId xmlns:a16="http://schemas.microsoft.com/office/drawing/2014/main" id="{4E60BB0C-060D-420A-AB39-55E243D787CA}"/>
              </a:ext>
            </a:extLst>
          </p:cNvPr>
          <p:cNvSpPr/>
          <p:nvPr/>
        </p:nvSpPr>
        <p:spPr>
          <a:xfrm>
            <a:off x="1143000" y="2312760"/>
            <a:ext cx="6858000" cy="2048766"/>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Kết nối giữa máy tính và cáp mạng để truyền, nhận dữ liệu với các máy tính khác thông qua hệ thống mạng mạng.</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Kiểm soát luồng dữ liệu giữa máy tính và hệ thống cáp.</a:t>
            </a:r>
            <a:endParaRPr lang="en-US" sz="240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FC721384-D0CE-457B-AE2B-357E0BBFEE54}"/>
              </a:ext>
            </a:extLst>
          </p:cNvPr>
          <p:cNvSpPr/>
          <p:nvPr/>
        </p:nvSpPr>
        <p:spPr>
          <a:xfrm>
            <a:off x="1143000" y="1828800"/>
            <a:ext cx="2066591" cy="461665"/>
          </a:xfrm>
          <a:prstGeom prst="rect">
            <a:avLst/>
          </a:prstGeom>
        </p:spPr>
        <p:txBody>
          <a:bodyPr wrap="none">
            <a:spAutoFit/>
          </a:bodyPr>
          <a:lstStyle/>
          <a:p>
            <a:r>
              <a:rPr lang="en-US" sz="2400" b="1">
                <a:latin typeface="Times New Roman" panose="02020603050405020304" pitchFamily="18" charset="0"/>
                <a:ea typeface="Calibri" panose="020F0502020204030204" pitchFamily="34" charset="0"/>
              </a:rPr>
              <a:t>NIC Đặc điểm</a:t>
            </a:r>
            <a:endParaRPr lang="en-US" sz="2400"/>
          </a:p>
        </p:txBody>
      </p:sp>
      <p:sp>
        <p:nvSpPr>
          <p:cNvPr id="9" name="Title 1">
            <a:extLst>
              <a:ext uri="{FF2B5EF4-FFF2-40B4-BE49-F238E27FC236}">
                <a16:creationId xmlns:a16="http://schemas.microsoft.com/office/drawing/2014/main" id="{DD3B23DD-6870-435D-9740-BD29A0DFC5EF}"/>
              </a:ext>
            </a:extLst>
          </p:cNvPr>
          <p:cNvSpPr txBox="1">
            <a:spLocks/>
          </p:cNvSpPr>
          <p:nvPr/>
        </p:nvSpPr>
        <p:spPr>
          <a:xfrm>
            <a:off x="1143000" y="228600"/>
            <a:ext cx="67428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 : THIẾT BỊ MẠNG</a:t>
            </a:r>
          </a:p>
        </p:txBody>
      </p:sp>
    </p:spTree>
    <p:extLst>
      <p:ext uri="{BB962C8B-B14F-4D97-AF65-F5344CB8AC3E}">
        <p14:creationId xmlns:p14="http://schemas.microsoft.com/office/powerpoint/2010/main" val="14313548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3907673"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Router (Thiết bị định tuyến)</a:t>
            </a:r>
          </a:p>
        </p:txBody>
      </p:sp>
      <p:sp>
        <p:nvSpPr>
          <p:cNvPr id="4" name="Rectangle 3">
            <a:extLst>
              <a:ext uri="{FF2B5EF4-FFF2-40B4-BE49-F238E27FC236}">
                <a16:creationId xmlns:a16="http://schemas.microsoft.com/office/drawing/2014/main" id="{D50BEC03-9624-4F49-8FE7-F4B4DC8B0956}"/>
              </a:ext>
            </a:extLst>
          </p:cNvPr>
          <p:cNvSpPr/>
          <p:nvPr/>
        </p:nvSpPr>
        <p:spPr>
          <a:xfrm>
            <a:off x="845457" y="1709894"/>
            <a:ext cx="7543800" cy="468077"/>
          </a:xfrm>
          <a:prstGeom prst="rect">
            <a:avLst/>
          </a:prstGeom>
        </p:spPr>
        <p:txBody>
          <a:bodyPr wrap="square">
            <a:spAutoFit/>
          </a:bodyPr>
          <a:lstStyle/>
          <a:p>
            <a:pPr>
              <a:lnSpc>
                <a:spcPct val="107000"/>
              </a:lnSpc>
              <a:spcAft>
                <a:spcPts val="800"/>
              </a:spcAft>
            </a:pPr>
            <a:r>
              <a:rPr lang="en-US" sz="2400" i="1">
                <a:latin typeface="Times New Roman" panose="02020603050405020304" pitchFamily="18" charset="0"/>
                <a:ea typeface="Calibri" panose="020F0502020204030204" pitchFamily="34" charset="0"/>
                <a:cs typeface="Times New Roman" panose="02020603050405020304" pitchFamily="18" charset="0"/>
              </a:rPr>
              <a:t>Các định nghĩa trong Router</a:t>
            </a:r>
            <a:endParaRPr lang="en-US">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7739DBD5-2881-4C49-ADF0-89896E82D7E6}"/>
              </a:ext>
            </a:extLst>
          </p:cNvPr>
          <p:cNvSpPr/>
          <p:nvPr/>
        </p:nvSpPr>
        <p:spPr>
          <a:xfrm>
            <a:off x="845457" y="2301576"/>
            <a:ext cx="7040343" cy="2546531"/>
          </a:xfrm>
          <a:prstGeom prst="rect">
            <a:avLst/>
          </a:prstGeom>
        </p:spPr>
        <p:txBody>
          <a:bodyPr wrap="square">
            <a:spAutoFit/>
          </a:bodyPr>
          <a:lstStyle/>
          <a:p>
            <a:pPr>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Giao thức định tuyến</a:t>
            </a:r>
            <a:endParaRPr lang="en-US" sz="24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Là các giao thức được lựa chọn tùy theo mục đích, ngữ cảnh để áp dụng cho sự hoạt động của router có thể kể đến gồm các loại chính: Định tuyến động (Hầu hết các hệ thống hiện nay), định tuyến tĩnh (dành cho các hệ thống độc lập, số lượng mạng con nhỏ)</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06133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3907673"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Router (Thiết bị định tuyến)</a:t>
            </a:r>
          </a:p>
        </p:txBody>
      </p:sp>
      <p:sp>
        <p:nvSpPr>
          <p:cNvPr id="4" name="Rectangle 3">
            <a:extLst>
              <a:ext uri="{FF2B5EF4-FFF2-40B4-BE49-F238E27FC236}">
                <a16:creationId xmlns:a16="http://schemas.microsoft.com/office/drawing/2014/main" id="{D50BEC03-9624-4F49-8FE7-F4B4DC8B0956}"/>
              </a:ext>
            </a:extLst>
          </p:cNvPr>
          <p:cNvSpPr/>
          <p:nvPr/>
        </p:nvSpPr>
        <p:spPr>
          <a:xfrm>
            <a:off x="845457" y="1709894"/>
            <a:ext cx="7543800" cy="468077"/>
          </a:xfrm>
          <a:prstGeom prst="rect">
            <a:avLst/>
          </a:prstGeom>
        </p:spPr>
        <p:txBody>
          <a:bodyPr wrap="square">
            <a:spAutoFit/>
          </a:bodyPr>
          <a:lstStyle/>
          <a:p>
            <a:pPr>
              <a:lnSpc>
                <a:spcPct val="107000"/>
              </a:lnSpc>
              <a:spcAft>
                <a:spcPts val="800"/>
              </a:spcAft>
            </a:pPr>
            <a:r>
              <a:rPr lang="en-US" sz="2400" i="1">
                <a:latin typeface="Times New Roman" panose="02020603050405020304" pitchFamily="18" charset="0"/>
                <a:ea typeface="Calibri" panose="020F0502020204030204" pitchFamily="34" charset="0"/>
                <a:cs typeface="Times New Roman" panose="02020603050405020304" pitchFamily="18" charset="0"/>
              </a:rPr>
              <a:t>Các định nghĩa trong Router</a:t>
            </a:r>
            <a:endParaRPr lang="en-US">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7739DBD5-2881-4C49-ADF0-89896E82D7E6}"/>
              </a:ext>
            </a:extLst>
          </p:cNvPr>
          <p:cNvSpPr/>
          <p:nvPr/>
        </p:nvSpPr>
        <p:spPr>
          <a:xfrm>
            <a:off x="845457" y="2301576"/>
            <a:ext cx="7040343" cy="2151358"/>
          </a:xfrm>
          <a:prstGeom prst="rect">
            <a:avLst/>
          </a:prstGeom>
        </p:spPr>
        <p:txBody>
          <a:bodyPr wrap="square">
            <a:spAutoFit/>
          </a:bodyPr>
          <a:lstStyle/>
          <a:p>
            <a:pPr algn="just">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Router WiFi</a:t>
            </a:r>
            <a:endParaRPr lang="en-US">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Là thiết bị kiêm nhiệm cả định tuyến và việc tạo SSID phục vụ cho kết nối mạng không dây, thường thấy ở các các hộ gia đình (được cung cấp bởi nhà cung cấp dịch vụ - ISP)</a:t>
            </a:r>
            <a:endParaRPr lang="en-US">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18286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3907673"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Router (Thiết bị định tuyến)</a:t>
            </a:r>
          </a:p>
        </p:txBody>
      </p:sp>
      <p:sp>
        <p:nvSpPr>
          <p:cNvPr id="4" name="Rectangle 3">
            <a:extLst>
              <a:ext uri="{FF2B5EF4-FFF2-40B4-BE49-F238E27FC236}">
                <a16:creationId xmlns:a16="http://schemas.microsoft.com/office/drawing/2014/main" id="{D50BEC03-9624-4F49-8FE7-F4B4DC8B0956}"/>
              </a:ext>
            </a:extLst>
          </p:cNvPr>
          <p:cNvSpPr/>
          <p:nvPr/>
        </p:nvSpPr>
        <p:spPr>
          <a:xfrm>
            <a:off x="845457" y="1709894"/>
            <a:ext cx="7543800" cy="468077"/>
          </a:xfrm>
          <a:prstGeom prst="rect">
            <a:avLst/>
          </a:prstGeom>
        </p:spPr>
        <p:txBody>
          <a:bodyPr wrap="square">
            <a:spAutoFit/>
          </a:bodyPr>
          <a:lstStyle/>
          <a:p>
            <a:pPr>
              <a:lnSpc>
                <a:spcPct val="107000"/>
              </a:lnSpc>
              <a:spcAft>
                <a:spcPts val="800"/>
              </a:spcAft>
            </a:pPr>
            <a:r>
              <a:rPr lang="en-US" sz="2400" i="1">
                <a:latin typeface="Times New Roman" panose="02020603050405020304" pitchFamily="18" charset="0"/>
                <a:ea typeface="Calibri" panose="020F0502020204030204" pitchFamily="34" charset="0"/>
                <a:cs typeface="Times New Roman" panose="02020603050405020304" pitchFamily="18" charset="0"/>
              </a:rPr>
              <a:t>Các định nghĩa trong Router</a:t>
            </a:r>
            <a:endParaRPr lang="en-US">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7739DBD5-2881-4C49-ADF0-89896E82D7E6}"/>
              </a:ext>
            </a:extLst>
          </p:cNvPr>
          <p:cNvSpPr/>
          <p:nvPr/>
        </p:nvSpPr>
        <p:spPr>
          <a:xfrm>
            <a:off x="845457" y="2301576"/>
            <a:ext cx="7040343" cy="2546531"/>
          </a:xfrm>
          <a:prstGeom prst="rect">
            <a:avLst/>
          </a:prstGeom>
        </p:spPr>
        <p:txBody>
          <a:bodyPr wrap="square">
            <a:spAutoFit/>
          </a:bodyPr>
          <a:lstStyle/>
          <a:p>
            <a:pPr algn="just">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NAT (Network Address Transfer)</a:t>
            </a:r>
            <a:endParaRPr lang="en-US">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Là một kỹ thuật chuyển đổi điạ chỉ riêng (một hoặc nhiều) (Private IP) sang (Một hoặc pool) địa chỉ quốc tế (Public IP) – được cung cấp từ nhà cung dịch vụ internet là duy nhất trên thế giới, nhằm giải quyết vấn đề thiếu hụt IP của IPv4. (NAT IPv4 và NAT IPv6)</a:t>
            </a:r>
            <a:endParaRPr lang="en-US">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16489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3907673"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Router (Thiết bị định tuyến)</a:t>
            </a:r>
          </a:p>
        </p:txBody>
      </p:sp>
      <p:pic>
        <p:nvPicPr>
          <p:cNvPr id="6" name="Picture 5">
            <a:extLst>
              <a:ext uri="{FF2B5EF4-FFF2-40B4-BE49-F238E27FC236}">
                <a16:creationId xmlns:a16="http://schemas.microsoft.com/office/drawing/2014/main" id="{42B4BA1D-A62B-4774-A0F0-FC6B0458496C}"/>
              </a:ext>
            </a:extLst>
          </p:cNvPr>
          <p:cNvPicPr/>
          <p:nvPr/>
        </p:nvPicPr>
        <p:blipFill>
          <a:blip r:embed="rId3">
            <a:extLst>
              <a:ext uri="{28A0092B-C50C-407E-A947-70E740481C1C}">
                <a14:useLocalDpi xmlns:a14="http://schemas.microsoft.com/office/drawing/2010/main" val="0"/>
              </a:ext>
            </a:extLst>
          </a:blip>
          <a:stretch>
            <a:fillRect/>
          </a:stretch>
        </p:blipFill>
        <p:spPr>
          <a:xfrm>
            <a:off x="1048200" y="2194659"/>
            <a:ext cx="7047600" cy="3139341"/>
          </a:xfrm>
          <a:prstGeom prst="rect">
            <a:avLst/>
          </a:prstGeom>
        </p:spPr>
      </p:pic>
      <p:sp>
        <p:nvSpPr>
          <p:cNvPr id="7" name="Rectangle 6">
            <a:extLst>
              <a:ext uri="{FF2B5EF4-FFF2-40B4-BE49-F238E27FC236}">
                <a16:creationId xmlns:a16="http://schemas.microsoft.com/office/drawing/2014/main" id="{5BDA077A-F9F9-470C-A2C2-1D4030342908}"/>
              </a:ext>
            </a:extLst>
          </p:cNvPr>
          <p:cNvSpPr/>
          <p:nvPr/>
        </p:nvSpPr>
        <p:spPr>
          <a:xfrm>
            <a:off x="3310290" y="5498068"/>
            <a:ext cx="2557110" cy="369332"/>
          </a:xfrm>
          <a:prstGeom prst="rect">
            <a:avLst/>
          </a:prstGeom>
        </p:spPr>
        <p:txBody>
          <a:bodyPr wrap="none">
            <a:spAutoFit/>
          </a:bodyPr>
          <a:lstStyle/>
          <a:p>
            <a:r>
              <a:rPr lang="en-US" i="1">
                <a:latin typeface="Times New Roman" panose="02020603050405020304" pitchFamily="18" charset="0"/>
                <a:ea typeface="Calibri" panose="020F0502020204030204" pitchFamily="34" charset="0"/>
              </a:rPr>
              <a:t>Thiết bị Router của Cisco</a:t>
            </a:r>
            <a:endParaRPr lang="en-US"/>
          </a:p>
        </p:txBody>
      </p:sp>
    </p:spTree>
    <p:extLst>
      <p:ext uri="{BB962C8B-B14F-4D97-AF65-F5344CB8AC3E}">
        <p14:creationId xmlns:p14="http://schemas.microsoft.com/office/powerpoint/2010/main" val="20885169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3907673"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Router (Thiết bị định tuyến)</a:t>
            </a:r>
          </a:p>
        </p:txBody>
      </p:sp>
      <p:sp>
        <p:nvSpPr>
          <p:cNvPr id="4" name="Rectangle 3">
            <a:extLst>
              <a:ext uri="{FF2B5EF4-FFF2-40B4-BE49-F238E27FC236}">
                <a16:creationId xmlns:a16="http://schemas.microsoft.com/office/drawing/2014/main" id="{3FA4CBE7-DF94-4995-88CA-C8FB992FAF9D}"/>
              </a:ext>
            </a:extLst>
          </p:cNvPr>
          <p:cNvSpPr/>
          <p:nvPr/>
        </p:nvSpPr>
        <p:spPr>
          <a:xfrm>
            <a:off x="973973" y="4326418"/>
            <a:ext cx="7543800" cy="1722651"/>
          </a:xfrm>
          <a:prstGeom prst="rect">
            <a:avLst/>
          </a:prstGeom>
        </p:spPr>
        <p:txBody>
          <a:bodyPr wrap="square">
            <a:spAutoFit/>
          </a:bodyPr>
          <a:lstStyle/>
          <a:p>
            <a:pPr algn="just">
              <a:lnSpc>
                <a:spcPct val="107000"/>
              </a:lnSpc>
              <a:spcAft>
                <a:spcPts val="0"/>
              </a:spcAft>
            </a:pPr>
            <a:r>
              <a:rPr lang="en-US" sz="2000" b="1">
                <a:latin typeface="Times New Roman" panose="02020603050405020304" pitchFamily="18" charset="0"/>
                <a:ea typeface="Calibri" panose="020F0502020204030204" pitchFamily="34" charset="0"/>
                <a:cs typeface="Times New Roman" panose="02020603050405020304" pitchFamily="18" charset="0"/>
              </a:rPr>
              <a:t>CÂU HỎI:</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US" sz="2000">
                <a:latin typeface="Times New Roman" panose="02020603050405020304" pitchFamily="18" charset="0"/>
                <a:ea typeface="Calibri" panose="020F0502020204030204" pitchFamily="34" charset="0"/>
                <a:cs typeface="Times New Roman" panose="02020603050405020304" pitchFamily="18" charset="0"/>
              </a:rPr>
              <a:t>NAT IPv6 Giải quyết vấn đề gì?</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US" sz="2000">
                <a:latin typeface="Times New Roman" panose="02020603050405020304" pitchFamily="18" charset="0"/>
                <a:ea typeface="Calibri" panose="020F0502020204030204" pitchFamily="34" charset="0"/>
                <a:cs typeface="Times New Roman" panose="02020603050405020304" pitchFamily="18" charset="0"/>
              </a:rPr>
              <a:t>Nếu không có router làm cách nào để các mạng khác nhau có thể giao tiếp với nhau?</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US" sz="2000">
                <a:latin typeface="Times New Roman" panose="02020603050405020304" pitchFamily="18" charset="0"/>
                <a:ea typeface="Calibri" panose="020F0502020204030204" pitchFamily="34" charset="0"/>
                <a:cs typeface="Times New Roman" panose="02020603050405020304" pitchFamily="18" charset="0"/>
              </a:rPr>
              <a:t>Kể tên một số giao thức định tuyến động?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E2B41212-EF2F-4780-861E-100F2B9C47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9751" y="2061865"/>
            <a:ext cx="5164497" cy="1900535"/>
          </a:xfrm>
          <a:prstGeom prst="rect">
            <a:avLst/>
          </a:prstGeom>
        </p:spPr>
      </p:pic>
    </p:spTree>
    <p:extLst>
      <p:ext uri="{BB962C8B-B14F-4D97-AF65-F5344CB8AC3E}">
        <p14:creationId xmlns:p14="http://schemas.microsoft.com/office/powerpoint/2010/main" val="30023875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5920275"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Thiết bị WiFi (Cung cấp kết nối không dây)</a:t>
            </a:r>
          </a:p>
        </p:txBody>
      </p:sp>
      <p:sp>
        <p:nvSpPr>
          <p:cNvPr id="6" name="Rectangle 5">
            <a:extLst>
              <a:ext uri="{FF2B5EF4-FFF2-40B4-BE49-F238E27FC236}">
                <a16:creationId xmlns:a16="http://schemas.microsoft.com/office/drawing/2014/main" id="{7F527019-8B88-4339-85F6-1E1BC3F0A38B}"/>
              </a:ext>
            </a:extLst>
          </p:cNvPr>
          <p:cNvSpPr/>
          <p:nvPr/>
        </p:nvSpPr>
        <p:spPr>
          <a:xfrm>
            <a:off x="841828" y="1828800"/>
            <a:ext cx="7043971" cy="1749005"/>
          </a:xfrm>
          <a:prstGeom prst="rect">
            <a:avLst/>
          </a:prstGeom>
        </p:spPr>
        <p:txBody>
          <a:bodyPr wrap="square">
            <a:spAutoFit/>
          </a:bodyPr>
          <a:lstStyle/>
          <a:p>
            <a:pPr>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Thiết bị WiFI là gì?</a:t>
            </a:r>
          </a:p>
          <a:p>
            <a:pPr algn="just">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Còn được gọi với tên Access Point, đóng vai trò cung cấp kết nối không đây các thiết bị đầu cuối giúp các thiết bị này tham gia vào hệ thống mạng, internet.</a:t>
            </a:r>
          </a:p>
        </p:txBody>
      </p:sp>
    </p:spTree>
    <p:extLst>
      <p:ext uri="{BB962C8B-B14F-4D97-AF65-F5344CB8AC3E}">
        <p14:creationId xmlns:p14="http://schemas.microsoft.com/office/powerpoint/2010/main" val="9571341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5920275"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Thiết bị WiFi (Cung cấp kết nối không dây)</a:t>
            </a:r>
          </a:p>
        </p:txBody>
      </p:sp>
      <p:sp>
        <p:nvSpPr>
          <p:cNvPr id="6" name="Rectangle 5">
            <a:extLst>
              <a:ext uri="{FF2B5EF4-FFF2-40B4-BE49-F238E27FC236}">
                <a16:creationId xmlns:a16="http://schemas.microsoft.com/office/drawing/2014/main" id="{7F527019-8B88-4339-85F6-1E1BC3F0A38B}"/>
              </a:ext>
            </a:extLst>
          </p:cNvPr>
          <p:cNvSpPr/>
          <p:nvPr/>
        </p:nvSpPr>
        <p:spPr>
          <a:xfrm>
            <a:off x="841828" y="1828800"/>
            <a:ext cx="7043971" cy="1858779"/>
          </a:xfrm>
          <a:prstGeom prst="rect">
            <a:avLst/>
          </a:prstGeom>
        </p:spPr>
        <p:txBody>
          <a:bodyPr wrap="square">
            <a:spAutoFit/>
          </a:bodyPr>
          <a:lstStyle/>
          <a:p>
            <a:pPr algn="just">
              <a:lnSpc>
                <a:spcPct val="107000"/>
              </a:lnSpc>
              <a:spcAft>
                <a:spcPts val="800"/>
              </a:spcAft>
            </a:pPr>
            <a:r>
              <a:rPr lang="en-US" sz="2400" i="1">
                <a:latin typeface="Times New Roman" panose="02020603050405020304" pitchFamily="18" charset="0"/>
                <a:ea typeface="Calibri" panose="020F0502020204030204" pitchFamily="34" charset="0"/>
                <a:cs typeface="Times New Roman" panose="02020603050405020304" pitchFamily="18" charset="0"/>
              </a:rPr>
              <a:t>Các thuật ngữ về WiFI</a:t>
            </a:r>
            <a:endParaRPr lang="en-US" i="1">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2.4GHz và 5GHz</a:t>
            </a:r>
            <a:endParaRPr lang="en-US">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Là băng tầng hoạt động của bộ phát được phát triển dựa theo tiêu chuẩn về quy định băng tầng trên toàn thế giới</a:t>
            </a:r>
            <a:endParaRPr lang="en-US">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56458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5920275"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Thiết bị WiFi (Cung cấp kết nối không dây)</a:t>
            </a:r>
          </a:p>
        </p:txBody>
      </p:sp>
      <p:sp>
        <p:nvSpPr>
          <p:cNvPr id="6" name="Rectangle 5">
            <a:extLst>
              <a:ext uri="{FF2B5EF4-FFF2-40B4-BE49-F238E27FC236}">
                <a16:creationId xmlns:a16="http://schemas.microsoft.com/office/drawing/2014/main" id="{7F527019-8B88-4339-85F6-1E1BC3F0A38B}"/>
              </a:ext>
            </a:extLst>
          </p:cNvPr>
          <p:cNvSpPr/>
          <p:nvPr/>
        </p:nvSpPr>
        <p:spPr>
          <a:xfrm>
            <a:off x="841828" y="1828800"/>
            <a:ext cx="7043971" cy="3044295"/>
          </a:xfrm>
          <a:prstGeom prst="rect">
            <a:avLst/>
          </a:prstGeom>
        </p:spPr>
        <p:txBody>
          <a:bodyPr wrap="square">
            <a:spAutoFit/>
          </a:bodyPr>
          <a:lstStyle/>
          <a:p>
            <a:pPr algn="just">
              <a:lnSpc>
                <a:spcPct val="107000"/>
              </a:lnSpc>
              <a:spcAft>
                <a:spcPts val="800"/>
              </a:spcAft>
            </a:pPr>
            <a:r>
              <a:rPr lang="en-US" sz="2400" i="1">
                <a:latin typeface="Times New Roman" panose="02020603050405020304" pitchFamily="18" charset="0"/>
                <a:ea typeface="Calibri" panose="020F0502020204030204" pitchFamily="34" charset="0"/>
                <a:cs typeface="Times New Roman" panose="02020603050405020304" pitchFamily="18" charset="0"/>
              </a:rPr>
              <a:t>Các thuật ngữ về WiFI</a:t>
            </a:r>
            <a:endParaRPr lang="en-US" i="1">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Chuẩn WiFi</a:t>
            </a:r>
            <a:endParaRPr lang="en-US">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Là các phiên bản tiêu chuẩn kỹ thuật được phát triển bới IEEE 802.11x, mỗi phiên bản sẽ có các thông số, sự cải tiếng, hiệu nặng, hỗ trờ người dung… khác nhau, để sử dụng ở các chuẩn mới, phải có sự hỗ trợ đồng bộ cả của thiết bị đầu cuối và bộ phát.</a:t>
            </a:r>
            <a:endParaRPr lang="en-US">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37945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5920275"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Thiết bị WiFi (Cung cấp kết nối không dây)</a:t>
            </a:r>
          </a:p>
        </p:txBody>
      </p:sp>
      <p:sp>
        <p:nvSpPr>
          <p:cNvPr id="6" name="Rectangle 5">
            <a:extLst>
              <a:ext uri="{FF2B5EF4-FFF2-40B4-BE49-F238E27FC236}">
                <a16:creationId xmlns:a16="http://schemas.microsoft.com/office/drawing/2014/main" id="{7F527019-8B88-4339-85F6-1E1BC3F0A38B}"/>
              </a:ext>
            </a:extLst>
          </p:cNvPr>
          <p:cNvSpPr/>
          <p:nvPr/>
        </p:nvSpPr>
        <p:spPr>
          <a:xfrm>
            <a:off x="841828" y="1828800"/>
            <a:ext cx="7043971" cy="2253950"/>
          </a:xfrm>
          <a:prstGeom prst="rect">
            <a:avLst/>
          </a:prstGeom>
        </p:spPr>
        <p:txBody>
          <a:bodyPr wrap="square">
            <a:spAutoFit/>
          </a:bodyPr>
          <a:lstStyle/>
          <a:p>
            <a:pPr algn="just">
              <a:lnSpc>
                <a:spcPct val="107000"/>
              </a:lnSpc>
              <a:spcAft>
                <a:spcPts val="800"/>
              </a:spcAft>
            </a:pPr>
            <a:r>
              <a:rPr lang="en-US" sz="2400" i="1">
                <a:latin typeface="Times New Roman" panose="02020603050405020304" pitchFamily="18" charset="0"/>
                <a:ea typeface="Calibri" panose="020F0502020204030204" pitchFamily="34" charset="0"/>
                <a:cs typeface="Times New Roman" panose="02020603050405020304" pitchFamily="18" charset="0"/>
              </a:rPr>
              <a:t>Các thuật ngữ về WiFI</a:t>
            </a:r>
            <a:endParaRPr lang="en-US" i="1">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SSID (Service Set Identifier)</a:t>
            </a:r>
            <a:endParaRPr lang="en-US">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Là tên gọi riêng biệt cho một nhóm các thiết lập cung cấp kết nối đến người dùng, cơ bản bao gồm tên và mật khẩu xác thực…</a:t>
            </a:r>
            <a:endParaRPr lang="en-US">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28133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5920275"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Thiết bị WiFi (Cung cấp kết nối không dây)</a:t>
            </a:r>
          </a:p>
        </p:txBody>
      </p:sp>
      <p:pic>
        <p:nvPicPr>
          <p:cNvPr id="5" name="Picture 4">
            <a:extLst>
              <a:ext uri="{FF2B5EF4-FFF2-40B4-BE49-F238E27FC236}">
                <a16:creationId xmlns:a16="http://schemas.microsoft.com/office/drawing/2014/main" id="{585298AF-CC01-4B3A-84EC-F2887BB0923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011744" y="2551328"/>
            <a:ext cx="2708495" cy="2262390"/>
          </a:xfrm>
          <a:prstGeom prst="rect">
            <a:avLst/>
          </a:prstGeom>
        </p:spPr>
      </p:pic>
      <p:pic>
        <p:nvPicPr>
          <p:cNvPr id="7" name="Picture 6">
            <a:extLst>
              <a:ext uri="{FF2B5EF4-FFF2-40B4-BE49-F238E27FC236}">
                <a16:creationId xmlns:a16="http://schemas.microsoft.com/office/drawing/2014/main" id="{1EB5B734-BB67-4E96-A53C-971369E77CA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114800" y="3557138"/>
            <a:ext cx="2946966" cy="2294255"/>
          </a:xfrm>
          <a:prstGeom prst="rect">
            <a:avLst/>
          </a:prstGeom>
        </p:spPr>
      </p:pic>
      <p:pic>
        <p:nvPicPr>
          <p:cNvPr id="8" name="Picture 7">
            <a:extLst>
              <a:ext uri="{FF2B5EF4-FFF2-40B4-BE49-F238E27FC236}">
                <a16:creationId xmlns:a16="http://schemas.microsoft.com/office/drawing/2014/main" id="{934AE7E7-6440-4308-9AED-7BF0959E3F2D}"/>
              </a:ext>
            </a:extLst>
          </p:cNvPr>
          <p:cNvPicPr/>
          <p:nvPr/>
        </p:nvPicPr>
        <p:blipFill rotWithShape="1">
          <a:blip r:embed="rId5" cstate="print">
            <a:extLst>
              <a:ext uri="{28A0092B-C50C-407E-A947-70E740481C1C}">
                <a14:useLocalDpi xmlns:a14="http://schemas.microsoft.com/office/drawing/2010/main" val="0"/>
              </a:ext>
            </a:extLst>
          </a:blip>
          <a:srcRect t="22860" b="22179"/>
          <a:stretch/>
        </p:blipFill>
        <p:spPr bwMode="auto">
          <a:xfrm>
            <a:off x="5173465" y="1843334"/>
            <a:ext cx="3170019" cy="1742277"/>
          </a:xfrm>
          <a:prstGeom prst="rect">
            <a:avLst/>
          </a:prstGeom>
          <a:ln>
            <a:noFill/>
          </a:ln>
          <a:extLst>
            <a:ext uri="{53640926-AAD7-44D8-BBD7-CCE9431645EC}">
              <a14:shadowObscured xmlns:a14="http://schemas.microsoft.com/office/drawing/2010/main"/>
            </a:ext>
          </a:extLst>
        </p:spPr>
      </p:pic>
      <p:sp>
        <p:nvSpPr>
          <p:cNvPr id="4" name="Rectangle 3">
            <a:extLst>
              <a:ext uri="{FF2B5EF4-FFF2-40B4-BE49-F238E27FC236}">
                <a16:creationId xmlns:a16="http://schemas.microsoft.com/office/drawing/2014/main" id="{0BEB2931-1481-4F22-A152-74642FE77E00}"/>
              </a:ext>
            </a:extLst>
          </p:cNvPr>
          <p:cNvSpPr/>
          <p:nvPr/>
        </p:nvSpPr>
        <p:spPr>
          <a:xfrm>
            <a:off x="3376302" y="5851393"/>
            <a:ext cx="2800830" cy="374077"/>
          </a:xfrm>
          <a:prstGeom prst="rect">
            <a:avLst/>
          </a:prstGeom>
        </p:spPr>
        <p:txBody>
          <a:bodyPr wrap="none">
            <a:spAutoFit/>
          </a:bodyPr>
          <a:lstStyle/>
          <a:p>
            <a:pPr algn="ctr">
              <a:lnSpc>
                <a:spcPct val="107000"/>
              </a:lnSpc>
              <a:spcAft>
                <a:spcPts val="800"/>
              </a:spcAft>
            </a:pPr>
            <a:r>
              <a:rPr lang="en-US" i="1">
                <a:latin typeface="Times New Roman" panose="02020603050405020304" pitchFamily="18" charset="0"/>
                <a:ea typeface="Calibri" panose="020F0502020204030204" pitchFamily="34" charset="0"/>
                <a:cs typeface="Times New Roman" panose="02020603050405020304" pitchFamily="18" charset="0"/>
              </a:rPr>
              <a:t>Các thiết bị WiFi in/outdoor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7577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6135910"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Thiết bị tham gia mạng (NIC, Wireless Card)</a:t>
            </a:r>
          </a:p>
        </p:txBody>
      </p:sp>
      <p:sp>
        <p:nvSpPr>
          <p:cNvPr id="5" name="Rectangle 4">
            <a:extLst>
              <a:ext uri="{FF2B5EF4-FFF2-40B4-BE49-F238E27FC236}">
                <a16:creationId xmlns:a16="http://schemas.microsoft.com/office/drawing/2014/main" id="{4E60BB0C-060D-420A-AB39-55E243D787CA}"/>
              </a:ext>
            </a:extLst>
          </p:cNvPr>
          <p:cNvSpPr/>
          <p:nvPr/>
        </p:nvSpPr>
        <p:spPr>
          <a:xfrm>
            <a:off x="1143000" y="2362200"/>
            <a:ext cx="6858000" cy="2443939"/>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Địa chỉ MAC của NIC là duy nhất trên toàn thế giới.</a:t>
            </a:r>
          </a:p>
          <a:p>
            <a:pPr marL="342900" lvl="0" indent="-342900" algn="just">
              <a:lnSpc>
                <a:spcPct val="107000"/>
              </a:lnSpc>
              <a:spcAft>
                <a:spcPts val="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Địa chỉ gồm 6 byte (48bit) gồm 3byte đầu của nhà sản xuất</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Có dạng FF:FF:FF:FF:FF:FF (biểu diễn dưới dạng Hex)</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62847B54-A2C4-48C7-9D71-4FAB81241DFB}"/>
              </a:ext>
            </a:extLst>
          </p:cNvPr>
          <p:cNvSpPr/>
          <p:nvPr/>
        </p:nvSpPr>
        <p:spPr>
          <a:xfrm>
            <a:off x="1143000" y="1828800"/>
            <a:ext cx="2066591" cy="461665"/>
          </a:xfrm>
          <a:prstGeom prst="rect">
            <a:avLst/>
          </a:prstGeom>
        </p:spPr>
        <p:txBody>
          <a:bodyPr wrap="none">
            <a:spAutoFit/>
          </a:bodyPr>
          <a:lstStyle/>
          <a:p>
            <a:r>
              <a:rPr lang="en-US" sz="2400" b="1">
                <a:latin typeface="Times New Roman" panose="02020603050405020304" pitchFamily="18" charset="0"/>
                <a:ea typeface="Calibri" panose="020F0502020204030204" pitchFamily="34" charset="0"/>
              </a:rPr>
              <a:t>NIC Đặc điểm</a:t>
            </a:r>
            <a:endParaRPr lang="en-US" sz="2400"/>
          </a:p>
        </p:txBody>
      </p:sp>
    </p:spTree>
    <p:extLst>
      <p:ext uri="{BB962C8B-B14F-4D97-AF65-F5344CB8AC3E}">
        <p14:creationId xmlns:p14="http://schemas.microsoft.com/office/powerpoint/2010/main" val="13307254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2999" y="228600"/>
            <a:ext cx="7037751" cy="609600"/>
          </a:xfrm>
        </p:spPr>
        <p:txBody>
          <a:bodyPr>
            <a:normAutofit/>
          </a:bodyPr>
          <a:lstStyle/>
          <a:p>
            <a:pPr algn="just"/>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1318139" y="1219200"/>
            <a:ext cx="5177380" cy="400110"/>
          </a:xfrm>
          <a:prstGeom prst="rect">
            <a:avLst/>
          </a:prstGeom>
          <a:noFill/>
        </p:spPr>
        <p:txBody>
          <a:bodyPr wrap="square" rtlCol="0">
            <a:spAutoFit/>
          </a:bodyPr>
          <a:lstStyle/>
          <a:p>
            <a:pPr algn="just"/>
            <a:r>
              <a:rPr lang="en-US" sz="2000" b="1">
                <a:latin typeface="Times New Roman" panose="02020603050405020304" pitchFamily="18" charset="0"/>
                <a:cs typeface="Times New Roman" panose="02020603050405020304" pitchFamily="18" charset="0"/>
              </a:rPr>
              <a:t>Thiết bị WiFi (Cung cấp kết nối không dây)</a:t>
            </a:r>
          </a:p>
        </p:txBody>
      </p:sp>
      <p:pic>
        <p:nvPicPr>
          <p:cNvPr id="9" name="Picture 8">
            <a:extLst>
              <a:ext uri="{FF2B5EF4-FFF2-40B4-BE49-F238E27FC236}">
                <a16:creationId xmlns:a16="http://schemas.microsoft.com/office/drawing/2014/main" id="{3556733C-0653-47FC-BFD2-09A54AF4461D}"/>
              </a:ext>
            </a:extLst>
          </p:cNvPr>
          <p:cNvPicPr/>
          <p:nvPr/>
        </p:nvPicPr>
        <p:blipFill rotWithShape="1">
          <a:blip r:embed="rId3" cstate="print">
            <a:extLst>
              <a:ext uri="{28A0092B-C50C-407E-A947-70E740481C1C}">
                <a14:useLocalDpi xmlns:a14="http://schemas.microsoft.com/office/drawing/2010/main" val="0"/>
              </a:ext>
            </a:extLst>
          </a:blip>
          <a:srcRect l="21094" t="18097" r="22932" b="16199"/>
          <a:stretch/>
        </p:blipFill>
        <p:spPr bwMode="auto">
          <a:xfrm>
            <a:off x="4953000" y="1828800"/>
            <a:ext cx="2949280" cy="2277809"/>
          </a:xfrm>
          <a:prstGeom prst="rect">
            <a:avLst/>
          </a:prstGeom>
          <a:ln>
            <a:noFill/>
          </a:ln>
          <a:extLst>
            <a:ext uri="{53640926-AAD7-44D8-BBD7-CCE9431645EC}">
              <a14:shadowObscured xmlns:a14="http://schemas.microsoft.com/office/drawing/2010/main"/>
            </a:ext>
          </a:extLst>
        </p:spPr>
      </p:pic>
      <p:sp>
        <p:nvSpPr>
          <p:cNvPr id="10" name="Rectangle 9">
            <a:extLst>
              <a:ext uri="{FF2B5EF4-FFF2-40B4-BE49-F238E27FC236}">
                <a16:creationId xmlns:a16="http://schemas.microsoft.com/office/drawing/2014/main" id="{17689C7A-D60C-4D93-923B-111F301029B2}"/>
              </a:ext>
            </a:extLst>
          </p:cNvPr>
          <p:cNvSpPr/>
          <p:nvPr/>
        </p:nvSpPr>
        <p:spPr>
          <a:xfrm>
            <a:off x="1161142" y="3810000"/>
            <a:ext cx="6839858" cy="2359749"/>
          </a:xfrm>
          <a:prstGeom prst="rect">
            <a:avLst/>
          </a:prstGeom>
        </p:spPr>
        <p:txBody>
          <a:bodyPr wrap="square">
            <a:spAutoFit/>
          </a:bodyPr>
          <a:lstStyle/>
          <a:p>
            <a:pPr algn="just">
              <a:lnSpc>
                <a:spcPct val="107000"/>
              </a:lnSpc>
              <a:spcAft>
                <a:spcPts val="800"/>
              </a:spcAft>
            </a:pPr>
            <a:r>
              <a:rPr lang="en-US" sz="2000" b="1">
                <a:latin typeface="Times New Roman" panose="02020603050405020304" pitchFamily="18" charset="0"/>
                <a:ea typeface="Calibri" panose="020F0502020204030204" pitchFamily="34" charset="0"/>
                <a:cs typeface="Times New Roman" panose="02020603050405020304" pitchFamily="18" charset="0"/>
              </a:rPr>
              <a:t>CÂU HỎI:</a:t>
            </a:r>
            <a:endParaRPr lang="en-US" sz="20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a:latin typeface="Times New Roman" panose="02020603050405020304" pitchFamily="18" charset="0"/>
                <a:ea typeface="Calibri" panose="020F0502020204030204" pitchFamily="34" charset="0"/>
                <a:cs typeface="Times New Roman" panose="02020603050405020304" pitchFamily="18" charset="0"/>
              </a:rPr>
              <a:t>1. Thay đổi tên một SSID, người dùng đã kết nối trước đó, có cần thực hiện việc kết nối lại?</a:t>
            </a:r>
            <a:endParaRPr lang="en-US" sz="20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a:latin typeface="Times New Roman" panose="02020603050405020304" pitchFamily="18" charset="0"/>
                <a:ea typeface="Calibri" panose="020F0502020204030204" pitchFamily="34" charset="0"/>
                <a:cs typeface="Times New Roman" panose="02020603050405020304" pitchFamily="18" charset="0"/>
              </a:rPr>
              <a:t>2. Các bước kết nối một thiết bị đến bộ phát WiFi (Access Point)</a:t>
            </a:r>
            <a:endParaRPr lang="en-US" sz="20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a:latin typeface="Times New Roman" panose="02020603050405020304" pitchFamily="18" charset="0"/>
                <a:ea typeface="Calibri" panose="020F0502020204030204" pitchFamily="34" charset="0"/>
                <a:cs typeface="Times New Roman" panose="02020603050405020304" pitchFamily="18" charset="0"/>
              </a:rPr>
              <a:t>3. Các thiết bị WiFi có thể đóng vai trò như mộ Switch, Router không?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29353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2999" y="228600"/>
            <a:ext cx="7037751" cy="609600"/>
          </a:xfrm>
        </p:spPr>
        <p:txBody>
          <a:bodyPr>
            <a:normAutofit/>
          </a:bodyPr>
          <a:lstStyle/>
          <a:p>
            <a:pPr algn="just"/>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1318139" y="1219200"/>
            <a:ext cx="5177380" cy="400110"/>
          </a:xfrm>
          <a:prstGeom prst="rect">
            <a:avLst/>
          </a:prstGeom>
          <a:noFill/>
        </p:spPr>
        <p:txBody>
          <a:bodyPr wrap="square" rtlCol="0">
            <a:spAutoFit/>
          </a:bodyPr>
          <a:lstStyle/>
          <a:p>
            <a:pPr algn="just"/>
            <a:r>
              <a:rPr lang="en-US" sz="2000" b="1">
                <a:latin typeface="Times New Roman" panose="02020603050405020304" pitchFamily="18" charset="0"/>
                <a:cs typeface="Times New Roman" panose="02020603050405020304" pitchFamily="18" charset="0"/>
              </a:rPr>
              <a:t>Thiết bị vậy tư mạng</a:t>
            </a:r>
          </a:p>
        </p:txBody>
      </p:sp>
      <p:pic>
        <p:nvPicPr>
          <p:cNvPr id="2050" name="Picture 20">
            <a:extLst>
              <a:ext uri="{FF2B5EF4-FFF2-40B4-BE49-F238E27FC236}">
                <a16:creationId xmlns:a16="http://schemas.microsoft.com/office/drawing/2014/main" id="{573E3F42-4E7B-4E20-A5A9-1D1A5245C8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4295945"/>
            <a:ext cx="2736850" cy="1824037"/>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9">
            <a:extLst>
              <a:ext uri="{FF2B5EF4-FFF2-40B4-BE49-F238E27FC236}">
                <a16:creationId xmlns:a16="http://schemas.microsoft.com/office/drawing/2014/main" id="{901A036A-239B-4EA1-A53F-E8F2E14AA10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t="10234" b="8119"/>
          <a:stretch>
            <a:fillRect/>
          </a:stretch>
        </p:blipFill>
        <p:spPr bwMode="auto">
          <a:xfrm>
            <a:off x="1318138" y="4295945"/>
            <a:ext cx="2171700" cy="17716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47BD758-5416-4000-A21F-D618989A9C1D}"/>
              </a:ext>
            </a:extLst>
          </p:cNvPr>
          <p:cNvSpPr/>
          <p:nvPr/>
        </p:nvSpPr>
        <p:spPr>
          <a:xfrm>
            <a:off x="1318138" y="1828800"/>
            <a:ext cx="6530461" cy="2246769"/>
          </a:xfrm>
          <a:prstGeom prst="rect">
            <a:avLst/>
          </a:prstGeom>
        </p:spPr>
        <p:txBody>
          <a:bodyPr wrap="square">
            <a:spAutoFit/>
          </a:bodyPr>
          <a:lstStyle/>
          <a:p>
            <a:pPr algn="just">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Là các thiết bị hỗ trợ việc thi công mạng một cách hiểu quả, chính xác.</a:t>
            </a:r>
          </a:p>
          <a:p>
            <a:pPr algn="just">
              <a:lnSpc>
                <a:spcPct val="107000"/>
              </a:lnSpc>
              <a:spcAft>
                <a:spcPts val="800"/>
              </a:spcAft>
            </a:pPr>
            <a:r>
              <a:rPr lang="en-US" sz="2400" i="1">
                <a:latin typeface="Times New Roman" panose="02020603050405020304" pitchFamily="18" charset="0"/>
                <a:ea typeface="Calibri" panose="020F0502020204030204" pitchFamily="34" charset="0"/>
                <a:cs typeface="Times New Roman" panose="02020603050405020304" pitchFamily="18" charset="0"/>
              </a:rPr>
              <a:t>Thiết bị kiểm tra đường truyền</a:t>
            </a:r>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Là các thiết bị hỗ trợ việc kiểm tra tín hiệu đường trường giữa hai đầu dây cáp dẫn</a:t>
            </a:r>
          </a:p>
        </p:txBody>
      </p:sp>
    </p:spTree>
    <p:extLst>
      <p:ext uri="{BB962C8B-B14F-4D97-AF65-F5344CB8AC3E}">
        <p14:creationId xmlns:p14="http://schemas.microsoft.com/office/powerpoint/2010/main" val="1670045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2999" y="228600"/>
            <a:ext cx="7037751" cy="609600"/>
          </a:xfrm>
        </p:spPr>
        <p:txBody>
          <a:bodyPr>
            <a:normAutofit/>
          </a:bodyPr>
          <a:lstStyle/>
          <a:p>
            <a:pPr algn="just"/>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1318139" y="1219200"/>
            <a:ext cx="5177380" cy="400110"/>
          </a:xfrm>
          <a:prstGeom prst="rect">
            <a:avLst/>
          </a:prstGeom>
          <a:noFill/>
        </p:spPr>
        <p:txBody>
          <a:bodyPr wrap="square" rtlCol="0">
            <a:spAutoFit/>
          </a:bodyPr>
          <a:lstStyle/>
          <a:p>
            <a:pPr algn="just"/>
            <a:r>
              <a:rPr lang="en-US" sz="2000" b="1">
                <a:latin typeface="Times New Roman" panose="02020603050405020304" pitchFamily="18" charset="0"/>
                <a:cs typeface="Times New Roman" panose="02020603050405020304" pitchFamily="18" charset="0"/>
              </a:rPr>
              <a:t>Thiết bị vậy tư mạng</a:t>
            </a:r>
          </a:p>
        </p:txBody>
      </p:sp>
      <p:sp>
        <p:nvSpPr>
          <p:cNvPr id="7" name="Rectangle 6">
            <a:extLst>
              <a:ext uri="{FF2B5EF4-FFF2-40B4-BE49-F238E27FC236}">
                <a16:creationId xmlns:a16="http://schemas.microsoft.com/office/drawing/2014/main" id="{247BD758-5416-4000-A21F-D618989A9C1D}"/>
              </a:ext>
            </a:extLst>
          </p:cNvPr>
          <p:cNvSpPr/>
          <p:nvPr/>
        </p:nvSpPr>
        <p:spPr>
          <a:xfrm>
            <a:off x="1318138" y="1828800"/>
            <a:ext cx="6682862" cy="1851597"/>
          </a:xfrm>
          <a:prstGeom prst="rect">
            <a:avLst/>
          </a:prstGeom>
        </p:spPr>
        <p:txBody>
          <a:bodyPr wrap="square">
            <a:spAutoFit/>
          </a:bodyPr>
          <a:lstStyle/>
          <a:p>
            <a:pPr algn="just">
              <a:lnSpc>
                <a:spcPct val="107000"/>
              </a:lnSpc>
              <a:spcAft>
                <a:spcPts val="800"/>
              </a:spcAft>
            </a:pPr>
            <a:r>
              <a:rPr lang="en-US" sz="2400" i="1">
                <a:latin typeface="Times New Roman" panose="02020603050405020304" pitchFamily="18" charset="0"/>
                <a:ea typeface="Calibri" panose="020F0502020204030204" pitchFamily="34" charset="0"/>
                <a:cs typeface="Times New Roman" panose="02020603050405020304" pitchFamily="18" charset="0"/>
              </a:rPr>
              <a:t>Kìm bấm</a:t>
            </a:r>
          </a:p>
          <a:p>
            <a:pPr algn="just">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Là các thiết bị giúp cố định các đầu kết nối như RJ45 rắc thoại, TV analog…vào cáp dẫn</a:t>
            </a:r>
            <a:endParaRPr lang="en-US">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40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EC9690A6-DE1E-4D93-A87E-CAB9401AD621}"/>
              </a:ext>
            </a:extLst>
          </p:cNvPr>
          <p:cNvPicPr/>
          <p:nvPr/>
        </p:nvPicPr>
        <p:blipFill>
          <a:blip r:embed="rId3">
            <a:extLst>
              <a:ext uri="{28A0092B-C50C-407E-A947-70E740481C1C}">
                <a14:useLocalDpi xmlns:a14="http://schemas.microsoft.com/office/drawing/2010/main" val="0"/>
              </a:ext>
            </a:extLst>
          </a:blip>
          <a:stretch>
            <a:fillRect/>
          </a:stretch>
        </p:blipFill>
        <p:spPr>
          <a:xfrm>
            <a:off x="1472223" y="3303871"/>
            <a:ext cx="3099777" cy="2734252"/>
          </a:xfrm>
          <a:prstGeom prst="rect">
            <a:avLst/>
          </a:prstGeom>
        </p:spPr>
      </p:pic>
      <p:pic>
        <p:nvPicPr>
          <p:cNvPr id="12" name="Picture 11">
            <a:extLst>
              <a:ext uri="{FF2B5EF4-FFF2-40B4-BE49-F238E27FC236}">
                <a16:creationId xmlns:a16="http://schemas.microsoft.com/office/drawing/2014/main" id="{A01EBD1C-D585-4A09-A72D-9CA263A99ACB}"/>
              </a:ext>
            </a:extLst>
          </p:cNvPr>
          <p:cNvPicPr/>
          <p:nvPr/>
        </p:nvPicPr>
        <p:blipFill>
          <a:blip r:embed="rId4">
            <a:extLst>
              <a:ext uri="{28A0092B-C50C-407E-A947-70E740481C1C}">
                <a14:useLocalDpi xmlns:a14="http://schemas.microsoft.com/office/drawing/2010/main" val="0"/>
              </a:ext>
            </a:extLst>
          </a:blip>
          <a:stretch>
            <a:fillRect/>
          </a:stretch>
        </p:blipFill>
        <p:spPr>
          <a:xfrm>
            <a:off x="4930262" y="3417525"/>
            <a:ext cx="2895600" cy="2506944"/>
          </a:xfrm>
          <a:prstGeom prst="rect">
            <a:avLst/>
          </a:prstGeom>
        </p:spPr>
      </p:pic>
    </p:spTree>
    <p:extLst>
      <p:ext uri="{BB962C8B-B14F-4D97-AF65-F5344CB8AC3E}">
        <p14:creationId xmlns:p14="http://schemas.microsoft.com/office/powerpoint/2010/main" val="28342253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2999" y="228600"/>
            <a:ext cx="7037751" cy="609600"/>
          </a:xfrm>
        </p:spPr>
        <p:txBody>
          <a:bodyPr>
            <a:normAutofit/>
          </a:bodyPr>
          <a:lstStyle/>
          <a:p>
            <a:pPr algn="just"/>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1318139" y="1219200"/>
            <a:ext cx="5177380" cy="400110"/>
          </a:xfrm>
          <a:prstGeom prst="rect">
            <a:avLst/>
          </a:prstGeom>
          <a:noFill/>
        </p:spPr>
        <p:txBody>
          <a:bodyPr wrap="square" rtlCol="0">
            <a:spAutoFit/>
          </a:bodyPr>
          <a:lstStyle/>
          <a:p>
            <a:pPr algn="just"/>
            <a:r>
              <a:rPr lang="en-US" sz="2000" b="1">
                <a:latin typeface="Times New Roman" panose="02020603050405020304" pitchFamily="18" charset="0"/>
                <a:cs typeface="Times New Roman" panose="02020603050405020304" pitchFamily="18" charset="0"/>
              </a:rPr>
              <a:t>Thiết bị vậy tư mạng</a:t>
            </a:r>
          </a:p>
        </p:txBody>
      </p:sp>
      <p:sp>
        <p:nvSpPr>
          <p:cNvPr id="7" name="Rectangle 6">
            <a:extLst>
              <a:ext uri="{FF2B5EF4-FFF2-40B4-BE49-F238E27FC236}">
                <a16:creationId xmlns:a16="http://schemas.microsoft.com/office/drawing/2014/main" id="{247BD758-5416-4000-A21F-D618989A9C1D}"/>
              </a:ext>
            </a:extLst>
          </p:cNvPr>
          <p:cNvSpPr/>
          <p:nvPr/>
        </p:nvSpPr>
        <p:spPr>
          <a:xfrm>
            <a:off x="1318138" y="1828800"/>
            <a:ext cx="6682862" cy="958660"/>
          </a:xfrm>
          <a:prstGeom prst="rect">
            <a:avLst/>
          </a:prstGeom>
        </p:spPr>
        <p:txBody>
          <a:bodyPr wrap="square">
            <a:spAutoFit/>
          </a:bodyPr>
          <a:lstStyle/>
          <a:p>
            <a:pPr algn="just">
              <a:lnSpc>
                <a:spcPct val="107000"/>
              </a:lnSpc>
              <a:spcAft>
                <a:spcPts val="800"/>
              </a:spcAft>
            </a:pPr>
            <a:r>
              <a:rPr lang="en-US" sz="2400" i="1">
                <a:latin typeface="Times New Roman" panose="02020603050405020304" pitchFamily="18" charset="0"/>
                <a:ea typeface="Calibri" panose="020F0502020204030204" pitchFamily="34" charset="0"/>
                <a:cs typeface="Times New Roman" panose="02020603050405020304" pitchFamily="18" charset="0"/>
              </a:rPr>
              <a:t>Các thiết bị khác</a:t>
            </a:r>
          </a:p>
          <a:p>
            <a:pPr algn="just">
              <a:lnSpc>
                <a:spcPct val="107000"/>
              </a:lnSpc>
              <a:spcAft>
                <a:spcPts val="800"/>
              </a:spcAft>
            </a:pPr>
            <a:endParaRPr lang="en-US" sz="240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43CCC9A-26EF-4AF5-87D7-50966CF34506}"/>
              </a:ext>
            </a:extLst>
          </p:cNvPr>
          <p:cNvPicPr/>
          <p:nvPr/>
        </p:nvPicPr>
        <p:blipFill>
          <a:blip r:embed="rId3">
            <a:extLst>
              <a:ext uri="{28A0092B-C50C-407E-A947-70E740481C1C}">
                <a14:useLocalDpi xmlns:a14="http://schemas.microsoft.com/office/drawing/2010/main" val="0"/>
              </a:ext>
            </a:extLst>
          </a:blip>
          <a:stretch>
            <a:fillRect/>
          </a:stretch>
        </p:blipFill>
        <p:spPr>
          <a:xfrm>
            <a:off x="3475512" y="3663520"/>
            <a:ext cx="2624084" cy="2755622"/>
          </a:xfrm>
          <a:prstGeom prst="rect">
            <a:avLst/>
          </a:prstGeom>
        </p:spPr>
      </p:pic>
      <p:pic>
        <p:nvPicPr>
          <p:cNvPr id="8" name="Picture 7">
            <a:extLst>
              <a:ext uri="{FF2B5EF4-FFF2-40B4-BE49-F238E27FC236}">
                <a16:creationId xmlns:a16="http://schemas.microsoft.com/office/drawing/2014/main" id="{DE0C342C-5CB9-46C3-B017-8560811AE2F9}"/>
              </a:ext>
            </a:extLst>
          </p:cNvPr>
          <p:cNvPicPr/>
          <p:nvPr/>
        </p:nvPicPr>
        <p:blipFill rotWithShape="1">
          <a:blip r:embed="rId4">
            <a:extLst>
              <a:ext uri="{28A0092B-C50C-407E-A947-70E740481C1C}">
                <a14:useLocalDpi xmlns:a14="http://schemas.microsoft.com/office/drawing/2010/main" val="0"/>
              </a:ext>
            </a:extLst>
          </a:blip>
          <a:srcRect r="7093"/>
          <a:stretch/>
        </p:blipFill>
        <p:spPr bwMode="auto">
          <a:xfrm>
            <a:off x="6099596" y="3566363"/>
            <a:ext cx="2542585" cy="1864042"/>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BED7FF66-3587-4467-ADEC-CDF6BEDA51A2}"/>
              </a:ext>
            </a:extLst>
          </p:cNvPr>
          <p:cNvPicPr/>
          <p:nvPr/>
        </p:nvPicPr>
        <p:blipFill rotWithShape="1">
          <a:blip r:embed="rId5">
            <a:extLst>
              <a:ext uri="{28A0092B-C50C-407E-A947-70E740481C1C}">
                <a14:useLocalDpi xmlns:a14="http://schemas.microsoft.com/office/drawing/2010/main" val="0"/>
              </a:ext>
            </a:extLst>
          </a:blip>
          <a:srcRect l="12080" t="10581" r="10238" b="11308"/>
          <a:stretch/>
        </p:blipFill>
        <p:spPr bwMode="auto">
          <a:xfrm>
            <a:off x="1157195" y="2327274"/>
            <a:ext cx="2347346" cy="2478179"/>
          </a:xfrm>
          <a:prstGeom prst="rect">
            <a:avLst/>
          </a:prstGeom>
          <a:ln>
            <a:noFill/>
          </a:ln>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A4E658B2-049D-4143-AD8A-EE7136100B9F}"/>
              </a:ext>
            </a:extLst>
          </p:cNvPr>
          <p:cNvPicPr/>
          <p:nvPr/>
        </p:nvPicPr>
        <p:blipFill rotWithShape="1">
          <a:blip r:embed="rId6">
            <a:extLst>
              <a:ext uri="{28A0092B-C50C-407E-A947-70E740481C1C}">
                <a14:useLocalDpi xmlns:a14="http://schemas.microsoft.com/office/drawing/2010/main" val="0"/>
              </a:ext>
            </a:extLst>
          </a:blip>
          <a:srcRect t="19328" b="18806"/>
          <a:stretch/>
        </p:blipFill>
        <p:spPr bwMode="auto">
          <a:xfrm>
            <a:off x="4487978" y="2371809"/>
            <a:ext cx="3223235" cy="11144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748744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90700" y="2819400"/>
            <a:ext cx="5562600" cy="609600"/>
          </a:xfrm>
        </p:spPr>
        <p:txBody>
          <a:bodyPr>
            <a:noAutofit/>
          </a:bodyPr>
          <a:lstStyle/>
          <a:p>
            <a:r>
              <a:rPr lang="en-US" sz="2800" b="1">
                <a:latin typeface="Times New Roman" panose="02020603050405020304" pitchFamily="18" charset="0"/>
                <a:cs typeface="Times New Roman" panose="02020603050405020304" pitchFamily="18" charset="0"/>
              </a:rPr>
              <a:t>KẾT THÚC CHƯƠNG I</a:t>
            </a:r>
            <a:br>
              <a:rPr lang="en-US" sz="2800" b="1">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THIẾT BỊ MẠNG</a:t>
            </a:r>
          </a:p>
        </p:txBody>
      </p:sp>
    </p:spTree>
    <p:extLst>
      <p:ext uri="{BB962C8B-B14F-4D97-AF65-F5344CB8AC3E}">
        <p14:creationId xmlns:p14="http://schemas.microsoft.com/office/powerpoint/2010/main" val="12433992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95450" y="2781300"/>
            <a:ext cx="5753100" cy="1295400"/>
          </a:xfrm>
        </p:spPr>
        <p:txBody>
          <a:bodyPr>
            <a:noAutofit/>
          </a:bodyPr>
          <a:lstStyle/>
          <a:p>
            <a:r>
              <a:rPr lang="en-US" sz="2000" b="1">
                <a:solidFill>
                  <a:schemeClr val="bg1"/>
                </a:solidFill>
                <a:latin typeface="Times New Roman" panose="02020603050405020304" pitchFamily="18" charset="0"/>
                <a:cs typeface="Times New Roman" panose="02020603050405020304" pitchFamily="18" charset="0"/>
              </a:rPr>
              <a:t>Nguyễn Huỳnh Huy</a:t>
            </a:r>
            <a:endParaRPr lang="vi-VN" sz="2000" b="1" dirty="0">
              <a:solidFill>
                <a:schemeClr val="bg1"/>
              </a:solidFill>
              <a:latin typeface="Times New Roman" panose="02020603050405020304" pitchFamily="18" charset="0"/>
              <a:cs typeface="Times New Roman" panose="02020603050405020304" pitchFamily="18" charset="0"/>
            </a:endParaRPr>
          </a:p>
          <a:p>
            <a:r>
              <a:rPr lang="vi-VN" sz="2000" b="1" dirty="0">
                <a:solidFill>
                  <a:schemeClr val="bg1"/>
                </a:solidFill>
                <a:latin typeface="Times New Roman" panose="02020603050405020304" pitchFamily="18" charset="0"/>
                <a:cs typeface="Times New Roman" panose="02020603050405020304" pitchFamily="18" charset="0"/>
              </a:rPr>
              <a:t>Bộ </a:t>
            </a:r>
            <a:r>
              <a:rPr lang="vi-VN" sz="2000" b="1">
                <a:solidFill>
                  <a:schemeClr val="bg1"/>
                </a:solidFill>
                <a:latin typeface="Times New Roman" panose="02020603050405020304" pitchFamily="18" charset="0"/>
                <a:cs typeface="Times New Roman" panose="02020603050405020304" pitchFamily="18" charset="0"/>
              </a:rPr>
              <a:t>môn </a:t>
            </a:r>
            <a:r>
              <a:rPr lang="en-US" sz="2000" b="1">
                <a:solidFill>
                  <a:schemeClr val="bg1"/>
                </a:solidFill>
                <a:latin typeface="Times New Roman" panose="02020603050405020304" pitchFamily="18" charset="0"/>
                <a:cs typeface="Times New Roman" panose="02020603050405020304" pitchFamily="18" charset="0"/>
              </a:rPr>
              <a:t>Mạng Máy Tính và Tryền Thông</a:t>
            </a:r>
            <a:endParaRPr lang="vi-VN" sz="2000" b="1" dirty="0">
              <a:solidFill>
                <a:schemeClr val="bg1"/>
              </a:solidFill>
              <a:latin typeface="Times New Roman" panose="02020603050405020304" pitchFamily="18" charset="0"/>
              <a:cs typeface="Times New Roman" panose="02020603050405020304" pitchFamily="18" charset="0"/>
            </a:endParaRPr>
          </a:p>
          <a:p>
            <a:r>
              <a:rPr lang="vi-VN" sz="2000" b="1">
                <a:solidFill>
                  <a:schemeClr val="bg1"/>
                </a:solidFill>
                <a:latin typeface="Times New Roman" panose="02020603050405020304" pitchFamily="18" charset="0"/>
                <a:cs typeface="Times New Roman" panose="02020603050405020304" pitchFamily="18" charset="0"/>
              </a:rPr>
              <a:t>Khoa </a:t>
            </a:r>
            <a:r>
              <a:rPr lang="en-US" sz="2000" b="1">
                <a:solidFill>
                  <a:schemeClr val="bg1"/>
                </a:solidFill>
                <a:latin typeface="Times New Roman" panose="02020603050405020304" pitchFamily="18" charset="0"/>
                <a:cs typeface="Times New Roman" panose="02020603050405020304" pitchFamily="18" charset="0"/>
              </a:rPr>
              <a:t>Công Nghệ Thông Tin</a:t>
            </a:r>
            <a:endParaRPr lang="vi-VN" sz="2000" b="1" dirty="0">
              <a:solidFill>
                <a:schemeClr val="bg1"/>
              </a:solidFill>
              <a:latin typeface="Times New Roman" panose="02020603050405020304" pitchFamily="18" charset="0"/>
              <a:cs typeface="Times New Roman" panose="02020603050405020304" pitchFamily="18" charset="0"/>
            </a:endParaRPr>
          </a:p>
          <a:p>
            <a:r>
              <a:rPr lang="vi-VN" sz="2000" b="1" dirty="0">
                <a:solidFill>
                  <a:schemeClr val="bg1"/>
                </a:solidFill>
                <a:latin typeface="Times New Roman" panose="02020603050405020304" pitchFamily="18" charset="0"/>
                <a:cs typeface="Times New Roman" panose="02020603050405020304" pitchFamily="18" charset="0"/>
              </a:rPr>
              <a:t>Trường Đại học Nha Trang</a:t>
            </a:r>
          </a:p>
          <a:p>
            <a:r>
              <a:rPr lang="vi-VN" sz="2000" b="1">
                <a:solidFill>
                  <a:schemeClr val="bg1"/>
                </a:solidFill>
                <a:latin typeface="Times New Roman" panose="02020603050405020304" pitchFamily="18" charset="0"/>
                <a:cs typeface="Times New Roman" panose="02020603050405020304" pitchFamily="18" charset="0"/>
              </a:rPr>
              <a:t>Email:</a:t>
            </a:r>
            <a:r>
              <a:rPr lang="en-US" sz="2000" b="1">
                <a:solidFill>
                  <a:schemeClr val="bg1"/>
                </a:solidFill>
                <a:latin typeface="Times New Roman" panose="02020603050405020304" pitchFamily="18" charset="0"/>
                <a:cs typeface="Times New Roman" panose="02020603050405020304" pitchFamily="18" charset="0"/>
              </a:rPr>
              <a:t>huynh</a:t>
            </a:r>
            <a:r>
              <a:rPr lang="vi-VN" sz="2000" b="1">
                <a:solidFill>
                  <a:schemeClr val="bg1"/>
                </a:solidFill>
                <a:latin typeface="Times New Roman" panose="02020603050405020304" pitchFamily="18" charset="0"/>
                <a:cs typeface="Times New Roman" panose="02020603050405020304" pitchFamily="18" charset="0"/>
              </a:rPr>
              <a:t>@ntu.edu.vn</a:t>
            </a:r>
            <a:endParaRPr 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43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6135910"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Thiết bị tham gia mạng (NIC, Wireless Card)</a:t>
            </a:r>
          </a:p>
        </p:txBody>
      </p:sp>
      <p:sp>
        <p:nvSpPr>
          <p:cNvPr id="5" name="Rectangle 4">
            <a:extLst>
              <a:ext uri="{FF2B5EF4-FFF2-40B4-BE49-F238E27FC236}">
                <a16:creationId xmlns:a16="http://schemas.microsoft.com/office/drawing/2014/main" id="{4E60BB0C-060D-420A-AB39-55E243D787CA}"/>
              </a:ext>
            </a:extLst>
          </p:cNvPr>
          <p:cNvSpPr/>
          <p:nvPr/>
        </p:nvSpPr>
        <p:spPr>
          <a:xfrm>
            <a:off x="1143000" y="2268242"/>
            <a:ext cx="6858000" cy="2151358"/>
          </a:xfrm>
          <a:prstGeom prst="rect">
            <a:avLst/>
          </a:prstGeom>
        </p:spPr>
        <p:txBody>
          <a:bodyPr wrap="square">
            <a:spAutoFit/>
          </a:bodyPr>
          <a:lstStyle/>
          <a:p>
            <a:pPr>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Việc lựa chọn sử dụng card mạng (NIC) để phù hợp ta nên xét đến các yếu tố như:</a:t>
            </a:r>
            <a:endParaRPr lang="en-US">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Cổng kết nối (PCI, ISP, 1xSFP)</a:t>
            </a:r>
            <a:endParaRPr lang="en-US">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Chuẩn cắm (Phần kết nối với mainboard)</a:t>
            </a:r>
            <a:endParaRPr lang="en-US">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Yêu cầu về chất lượng (tốc độ truyền nhận)</a:t>
            </a:r>
            <a:endParaRPr lang="en-US">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E1CE741C-ABA9-47D9-BF2A-0A5BE9645964}"/>
              </a:ext>
            </a:extLst>
          </p:cNvPr>
          <p:cNvSpPr/>
          <p:nvPr/>
        </p:nvSpPr>
        <p:spPr>
          <a:xfrm>
            <a:off x="1143000" y="1828800"/>
            <a:ext cx="2066591" cy="461665"/>
          </a:xfrm>
          <a:prstGeom prst="rect">
            <a:avLst/>
          </a:prstGeom>
        </p:spPr>
        <p:txBody>
          <a:bodyPr wrap="none">
            <a:spAutoFit/>
          </a:bodyPr>
          <a:lstStyle/>
          <a:p>
            <a:r>
              <a:rPr lang="en-US" sz="2400" b="1">
                <a:latin typeface="Times New Roman" panose="02020603050405020304" pitchFamily="18" charset="0"/>
                <a:ea typeface="Calibri" panose="020F0502020204030204" pitchFamily="34" charset="0"/>
              </a:rPr>
              <a:t>NIC Đặc điểm</a:t>
            </a:r>
            <a:endParaRPr lang="en-US" sz="2400"/>
          </a:p>
        </p:txBody>
      </p:sp>
    </p:spTree>
    <p:extLst>
      <p:ext uri="{BB962C8B-B14F-4D97-AF65-F5344CB8AC3E}">
        <p14:creationId xmlns:p14="http://schemas.microsoft.com/office/powerpoint/2010/main" val="1722802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6135910"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Thiết bị tham gia mạng (NIC, Wireless Card)</a:t>
            </a:r>
          </a:p>
        </p:txBody>
      </p:sp>
      <p:pic>
        <p:nvPicPr>
          <p:cNvPr id="6" name="Picture 5">
            <a:extLst>
              <a:ext uri="{FF2B5EF4-FFF2-40B4-BE49-F238E27FC236}">
                <a16:creationId xmlns:a16="http://schemas.microsoft.com/office/drawing/2014/main" id="{B696EACD-5096-4543-857A-F1015CF8D35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990600" y="1676400"/>
            <a:ext cx="3440502" cy="2437878"/>
          </a:xfrm>
          <a:prstGeom prst="rect">
            <a:avLst/>
          </a:prstGeom>
        </p:spPr>
      </p:pic>
      <p:pic>
        <p:nvPicPr>
          <p:cNvPr id="7" name="Picture 6">
            <a:extLst>
              <a:ext uri="{FF2B5EF4-FFF2-40B4-BE49-F238E27FC236}">
                <a16:creationId xmlns:a16="http://schemas.microsoft.com/office/drawing/2014/main" id="{EACFDB9E-F8CA-4A6C-AB57-BD9EDF1FBC66}"/>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812159" y="1810139"/>
            <a:ext cx="3142413" cy="2330047"/>
          </a:xfrm>
          <a:prstGeom prst="rect">
            <a:avLst/>
          </a:prstGeom>
        </p:spPr>
      </p:pic>
      <p:pic>
        <p:nvPicPr>
          <p:cNvPr id="8" name="Picture 7">
            <a:extLst>
              <a:ext uri="{FF2B5EF4-FFF2-40B4-BE49-F238E27FC236}">
                <a16:creationId xmlns:a16="http://schemas.microsoft.com/office/drawing/2014/main" id="{282CD48E-6506-4615-8460-92C265CBFE03}"/>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2590800" y="4223575"/>
            <a:ext cx="3440502" cy="2208157"/>
          </a:xfrm>
          <a:prstGeom prst="rect">
            <a:avLst/>
          </a:prstGeom>
        </p:spPr>
      </p:pic>
      <p:sp>
        <p:nvSpPr>
          <p:cNvPr id="4" name="Rectangle 3">
            <a:extLst>
              <a:ext uri="{FF2B5EF4-FFF2-40B4-BE49-F238E27FC236}">
                <a16:creationId xmlns:a16="http://schemas.microsoft.com/office/drawing/2014/main" id="{268854CD-F402-4102-9D63-038F544677E1}"/>
              </a:ext>
            </a:extLst>
          </p:cNvPr>
          <p:cNvSpPr/>
          <p:nvPr/>
        </p:nvSpPr>
        <p:spPr>
          <a:xfrm>
            <a:off x="1776367" y="4035772"/>
            <a:ext cx="2330510" cy="369332"/>
          </a:xfrm>
          <a:prstGeom prst="rect">
            <a:avLst/>
          </a:prstGeom>
        </p:spPr>
        <p:txBody>
          <a:bodyPr wrap="none">
            <a:spAutoFit/>
          </a:bodyPr>
          <a:lstStyle/>
          <a:p>
            <a:r>
              <a:rPr lang="en-US" i="1">
                <a:latin typeface="Times New Roman" panose="02020603050405020304" pitchFamily="18" charset="0"/>
                <a:ea typeface="Calibri" panose="020F0502020204030204" pitchFamily="34" charset="0"/>
              </a:rPr>
              <a:t>Card mạng chuẩn PCI </a:t>
            </a:r>
            <a:endParaRPr lang="en-US"/>
          </a:p>
        </p:txBody>
      </p:sp>
      <p:sp>
        <p:nvSpPr>
          <p:cNvPr id="9" name="Rectangle 8">
            <a:extLst>
              <a:ext uri="{FF2B5EF4-FFF2-40B4-BE49-F238E27FC236}">
                <a16:creationId xmlns:a16="http://schemas.microsoft.com/office/drawing/2014/main" id="{18FFA41A-DFCB-46DE-837E-FA831149E93D}"/>
              </a:ext>
            </a:extLst>
          </p:cNvPr>
          <p:cNvSpPr/>
          <p:nvPr/>
        </p:nvSpPr>
        <p:spPr>
          <a:xfrm>
            <a:off x="5720242" y="4035772"/>
            <a:ext cx="2234330" cy="369332"/>
          </a:xfrm>
          <a:prstGeom prst="rect">
            <a:avLst/>
          </a:prstGeom>
        </p:spPr>
        <p:txBody>
          <a:bodyPr wrap="none">
            <a:spAutoFit/>
          </a:bodyPr>
          <a:lstStyle/>
          <a:p>
            <a:r>
              <a:rPr lang="en-US" i="1">
                <a:latin typeface="Times New Roman" panose="02020603050405020304" pitchFamily="18" charset="0"/>
                <a:ea typeface="Calibri" panose="020F0502020204030204" pitchFamily="34" charset="0"/>
              </a:rPr>
              <a:t>Card mạng chuẩn ISP</a:t>
            </a:r>
            <a:endParaRPr lang="en-US"/>
          </a:p>
        </p:txBody>
      </p:sp>
      <p:sp>
        <p:nvSpPr>
          <p:cNvPr id="10" name="Rectangle 9">
            <a:extLst>
              <a:ext uri="{FF2B5EF4-FFF2-40B4-BE49-F238E27FC236}">
                <a16:creationId xmlns:a16="http://schemas.microsoft.com/office/drawing/2014/main" id="{AB1B097F-61BB-4FCF-B9ED-A125AA81FBF6}"/>
              </a:ext>
            </a:extLst>
          </p:cNvPr>
          <p:cNvSpPr/>
          <p:nvPr/>
        </p:nvSpPr>
        <p:spPr>
          <a:xfrm>
            <a:off x="2514600" y="5695379"/>
            <a:ext cx="4572000" cy="670440"/>
          </a:xfrm>
          <a:prstGeom prst="rect">
            <a:avLst/>
          </a:prstGeom>
        </p:spPr>
        <p:txBody>
          <a:bodyPr>
            <a:spAutoFit/>
          </a:bodyPr>
          <a:lstStyle/>
          <a:p>
            <a:pPr marL="2286000">
              <a:lnSpc>
                <a:spcPct val="107000"/>
              </a:lnSpc>
              <a:spcAft>
                <a:spcPts val="800"/>
              </a:spcAft>
            </a:pPr>
            <a:r>
              <a:rPr lang="en-US" i="1">
                <a:latin typeface="Times New Roman" panose="02020603050405020304" pitchFamily="18" charset="0"/>
                <a:ea typeface="Calibri" panose="020F0502020204030204" pitchFamily="34" charset="0"/>
                <a:cs typeface="Times New Roman" panose="02020603050405020304" pitchFamily="18" charset="0"/>
              </a:rPr>
              <a:t>Card mạng chuẩn 1xSFP</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96F14E7F-74C7-4CCE-B067-0708595F1F91}"/>
              </a:ext>
            </a:extLst>
          </p:cNvPr>
          <p:cNvSpPr/>
          <p:nvPr/>
        </p:nvSpPr>
        <p:spPr>
          <a:xfrm>
            <a:off x="990600" y="1676400"/>
            <a:ext cx="2066591" cy="461665"/>
          </a:xfrm>
          <a:prstGeom prst="rect">
            <a:avLst/>
          </a:prstGeom>
        </p:spPr>
        <p:txBody>
          <a:bodyPr wrap="none">
            <a:spAutoFit/>
          </a:bodyPr>
          <a:lstStyle/>
          <a:p>
            <a:r>
              <a:rPr lang="en-US" sz="2400" b="1">
                <a:latin typeface="Times New Roman" panose="02020603050405020304" pitchFamily="18" charset="0"/>
                <a:ea typeface="Calibri" panose="020F0502020204030204" pitchFamily="34" charset="0"/>
              </a:rPr>
              <a:t>NIC Đặc điểm</a:t>
            </a:r>
            <a:endParaRPr lang="en-US" sz="2400"/>
          </a:p>
        </p:txBody>
      </p:sp>
    </p:spTree>
    <p:extLst>
      <p:ext uri="{BB962C8B-B14F-4D97-AF65-F5344CB8AC3E}">
        <p14:creationId xmlns:p14="http://schemas.microsoft.com/office/powerpoint/2010/main" val="2887433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6135910"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Thiết bị tham gia mạng (NIC, Wireless Card)</a:t>
            </a:r>
          </a:p>
        </p:txBody>
      </p:sp>
      <p:sp>
        <p:nvSpPr>
          <p:cNvPr id="11" name="Rectangle 10">
            <a:extLst>
              <a:ext uri="{FF2B5EF4-FFF2-40B4-BE49-F238E27FC236}">
                <a16:creationId xmlns:a16="http://schemas.microsoft.com/office/drawing/2014/main" id="{96F14E7F-74C7-4CCE-B067-0708595F1F91}"/>
              </a:ext>
            </a:extLst>
          </p:cNvPr>
          <p:cNvSpPr/>
          <p:nvPr/>
        </p:nvSpPr>
        <p:spPr>
          <a:xfrm>
            <a:off x="990600" y="1676400"/>
            <a:ext cx="2061846" cy="461665"/>
          </a:xfrm>
          <a:prstGeom prst="rect">
            <a:avLst/>
          </a:prstGeom>
        </p:spPr>
        <p:txBody>
          <a:bodyPr wrap="none">
            <a:spAutoFit/>
          </a:bodyPr>
          <a:lstStyle/>
          <a:p>
            <a:r>
              <a:rPr lang="en-US" sz="2400" b="1">
                <a:latin typeface="Times New Roman" panose="02020603050405020304" pitchFamily="18" charset="0"/>
                <a:ea typeface="Calibri" panose="020F0502020204030204" pitchFamily="34" charset="0"/>
              </a:rPr>
              <a:t>Wireless Card</a:t>
            </a:r>
            <a:endParaRPr lang="en-US" sz="2400"/>
          </a:p>
        </p:txBody>
      </p:sp>
      <p:sp>
        <p:nvSpPr>
          <p:cNvPr id="12" name="Rectangle 11">
            <a:extLst>
              <a:ext uri="{FF2B5EF4-FFF2-40B4-BE49-F238E27FC236}">
                <a16:creationId xmlns:a16="http://schemas.microsoft.com/office/drawing/2014/main" id="{28F261AD-92D7-454C-9440-E11DBD1DE4CF}"/>
              </a:ext>
            </a:extLst>
          </p:cNvPr>
          <p:cNvSpPr/>
          <p:nvPr/>
        </p:nvSpPr>
        <p:spPr>
          <a:xfrm>
            <a:off x="1166004" y="2404617"/>
            <a:ext cx="7063596" cy="2048766"/>
          </a:xfrm>
          <a:prstGeom prst="rect">
            <a:avLst/>
          </a:prstGeom>
        </p:spPr>
        <p:txBody>
          <a:bodyPr wrap="square">
            <a:spAutoFit/>
          </a:bodyPr>
          <a:lstStyle/>
          <a:p>
            <a:pPr algn="just">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Có các đặc điểm, và chú ý khi lựa chọn tương tự với NIC nhưng thay vì kết nối trực với dây dẫn (Cable) thì wireless card có khả năng giao tiếp với hệ thống mạng thông quá các AP nhờ giao diện vô tuyến (Air interfaces)</a:t>
            </a:r>
            <a:endParaRPr lang="en-US" sz="24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438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428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THIẾT BỊ MẠNG</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219200"/>
            <a:ext cx="6135910"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Thiết bị tham gia mạng (NIC, Wireless Card)</a:t>
            </a:r>
          </a:p>
        </p:txBody>
      </p:sp>
      <p:sp>
        <p:nvSpPr>
          <p:cNvPr id="11" name="Rectangle 10">
            <a:extLst>
              <a:ext uri="{FF2B5EF4-FFF2-40B4-BE49-F238E27FC236}">
                <a16:creationId xmlns:a16="http://schemas.microsoft.com/office/drawing/2014/main" id="{96F14E7F-74C7-4CCE-B067-0708595F1F91}"/>
              </a:ext>
            </a:extLst>
          </p:cNvPr>
          <p:cNvSpPr/>
          <p:nvPr/>
        </p:nvSpPr>
        <p:spPr>
          <a:xfrm>
            <a:off x="990600" y="1676400"/>
            <a:ext cx="2061846" cy="461665"/>
          </a:xfrm>
          <a:prstGeom prst="rect">
            <a:avLst/>
          </a:prstGeom>
        </p:spPr>
        <p:txBody>
          <a:bodyPr wrap="none">
            <a:spAutoFit/>
          </a:bodyPr>
          <a:lstStyle/>
          <a:p>
            <a:r>
              <a:rPr lang="en-US" sz="2400" b="1">
                <a:latin typeface="Times New Roman" panose="02020603050405020304" pitchFamily="18" charset="0"/>
                <a:ea typeface="Calibri" panose="020F0502020204030204" pitchFamily="34" charset="0"/>
              </a:rPr>
              <a:t>Wireless Card</a:t>
            </a:r>
            <a:endParaRPr lang="en-US" sz="2400"/>
          </a:p>
        </p:txBody>
      </p:sp>
      <p:sp>
        <p:nvSpPr>
          <p:cNvPr id="12" name="Rectangle 11">
            <a:extLst>
              <a:ext uri="{FF2B5EF4-FFF2-40B4-BE49-F238E27FC236}">
                <a16:creationId xmlns:a16="http://schemas.microsoft.com/office/drawing/2014/main" id="{28F261AD-92D7-454C-9440-E11DBD1DE4CF}"/>
              </a:ext>
            </a:extLst>
          </p:cNvPr>
          <p:cNvSpPr/>
          <p:nvPr/>
        </p:nvSpPr>
        <p:spPr>
          <a:xfrm>
            <a:off x="1166004" y="2404617"/>
            <a:ext cx="7063596" cy="1756186"/>
          </a:xfrm>
          <a:prstGeom prst="rect">
            <a:avLst/>
          </a:prstGeom>
        </p:spPr>
        <p:txBody>
          <a:bodyPr wrap="square">
            <a:spAutoFit/>
          </a:bodyPr>
          <a:lstStyle/>
          <a:p>
            <a:pPr algn="just">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Ngoài ra ta cần chú ý thêm một số đặc điểm như:</a:t>
            </a:r>
            <a:endParaRPr lang="en-US">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Kỹ thuật bảo mật hỗ trợ (WEP, WPA, WPA1, WPA2, WPA3)</a:t>
            </a:r>
            <a:endParaRPr lang="en-US">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Chuẩn mạng không dây hỗ trợ (802.11x) </a:t>
            </a:r>
            <a:endParaRPr lang="en-US">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834620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CÁC THIẾT BỊ MẠNG MÁY TÍNH&amp;quot;&quot;/&gt;&lt;property id=&quot;20307&quot; value=&quot;256&quot;/&gt;&lt;/object&gt;&lt;object type=&quot;3&quot; unique_id=&quot;10005&quot;&gt;&lt;property id=&quot;20148&quot; value=&quot;5&quot;/&gt;&lt;property id=&quot;20300&quot; value=&quot;Slide 2 - &amp;quot;CHƯƠNG III CÁC THIẾT BỊ MẠNG MÁY TÍNH&amp;quot;&quot;/&gt;&lt;property id=&quot;20307&quot; value=&quot;258&quot;/&gt;&lt;/object&gt;&lt;object type=&quot;3&quot; unique_id=&quot;10129&quot;&gt;&lt;property id=&quot;20148&quot; value=&quot;5&quot;/&gt;&lt;property id=&quot;20300&quot; value=&quot;Slide 3 - &amp;quot;CHƯƠNG I : THIẾT BỊ MẠNG&amp;quot;&quot;/&gt;&lt;property id=&quot;20307&quot; value=&quot;259&quot;/&gt;&lt;/object&gt;&lt;object type=&quot;3&quot; unique_id=&quot;22159&quot;&gt;&lt;property id=&quot;20148&quot; value=&quot;5&quot;/&gt;&lt;property id=&quot;20300&quot; value=&quot;Slide 54 - &amp;quot;KẾT THÚC CHƯƠNG I THIẾT BỊ MẠNG&amp;quot;&quot;/&gt;&lt;property id=&quot;20307&quot; value=&quot;333&quot;/&gt;&lt;/object&gt;&lt;object type=&quot;3&quot; unique_id=&quot;22160&quot;&gt;&lt;property id=&quot;20148&quot; value=&quot;5&quot;/&gt;&lt;property id=&quot;20300&quot; value=&quot;Slide 55&quot;/&gt;&lt;property id=&quot;20307&quot; value=&quot;332&quot;/&gt;&lt;/object&gt;&lt;object type=&quot;3&quot; unique_id=&quot;22358&quot;&gt;&lt;property id=&quot;20148&quot; value=&quot;5&quot;/&gt;&lt;property id=&quot;20300&quot; value=&quot;Slide 4&quot;/&gt;&lt;property id=&quot;20307&quot; value=&quot;334&quot;/&gt;&lt;/object&gt;&lt;object type=&quot;3&quot; unique_id=&quot;22359&quot;&gt;&lt;property id=&quot;20148&quot; value=&quot;5&quot;/&gt;&lt;property id=&quot;20300&quot; value=&quot;Slide 5 - &amp;quot;CHƯƠNG I : THIẾT BỊ MẠNG&amp;quot;&quot;/&gt;&lt;property id=&quot;20307&quot; value=&quot;335&quot;/&gt;&lt;/object&gt;&lt;object type=&quot;3&quot; unique_id=&quot;22360&quot;&gt;&lt;property id=&quot;20148&quot; value=&quot;5&quot;/&gt;&lt;property id=&quot;20300&quot; value=&quot;Slide 6 - &amp;quot;CHƯƠNG I : THIẾT BỊ MẠNG&amp;quot;&quot;/&gt;&lt;property id=&quot;20307&quot; value=&quot;336&quot;/&gt;&lt;/object&gt;&lt;object type=&quot;3&quot; unique_id=&quot;22361&quot;&gt;&lt;property id=&quot;20148&quot; value=&quot;5&quot;/&gt;&lt;property id=&quot;20300&quot; value=&quot;Slide 7 - &amp;quot;CHƯƠNG I : THIẾT BỊ MẠNG&amp;quot;&quot;/&gt;&lt;property id=&quot;20307&quot; value=&quot;337&quot;/&gt;&lt;/object&gt;&lt;object type=&quot;3&quot; unique_id=&quot;22470&quot;&gt;&lt;property id=&quot;20148&quot; value=&quot;5&quot;/&gt;&lt;property id=&quot;20300&quot; value=&quot;Slide 8 - &amp;quot;CHƯƠNG I : THIẾT BỊ MẠNG&amp;quot;&quot;/&gt;&lt;property id=&quot;20307&quot; value=&quot;339&quot;/&gt;&lt;/object&gt;&lt;object type=&quot;3&quot; unique_id=&quot;22471&quot;&gt;&lt;property id=&quot;20148&quot; value=&quot;5&quot;/&gt;&lt;property id=&quot;20300&quot; value=&quot;Slide 9 - &amp;quot;CHƯƠNG I : THIẾT BỊ MẠNG&amp;quot;&quot;/&gt;&lt;property id=&quot;20307&quot; value=&quot;340&quot;/&gt;&lt;/object&gt;&lt;object type=&quot;3&quot; unique_id=&quot;22511&quot;&gt;&lt;property id=&quot;20148&quot; value=&quot;5&quot;/&gt;&lt;property id=&quot;20300&quot; value=&quot;Slide 10 - &amp;quot;CHƯƠNG I : THIẾT BỊ MẠNG&amp;quot;&quot;/&gt;&lt;property id=&quot;20307&quot; value=&quot;341&quot;/&gt;&lt;/object&gt;&lt;object type=&quot;3&quot; unique_id=&quot;22554&quot;&gt;&lt;property id=&quot;20148&quot; value=&quot;5&quot;/&gt;&lt;property id=&quot;20300&quot; value=&quot;Slide 11 - &amp;quot;CHƯƠNG I : THIẾT BỊ MẠNG&amp;quot;&quot;/&gt;&lt;property id=&quot;20307&quot; value=&quot;342&quot;/&gt;&lt;/object&gt;&lt;object type=&quot;3&quot; unique_id=&quot;22645&quot;&gt;&lt;property id=&quot;20148&quot; value=&quot;5&quot;/&gt;&lt;property id=&quot;20300&quot; value=&quot;Slide 12 - &amp;quot;CHƯƠNG I : THIẾT BỊ MẠNG&amp;quot;&quot;/&gt;&lt;property id=&quot;20307&quot; value=&quot;343&quot;/&gt;&lt;/object&gt;&lt;object type=&quot;3&quot; unique_id=&quot;22646&quot;&gt;&lt;property id=&quot;20148&quot; value=&quot;5&quot;/&gt;&lt;property id=&quot;20300&quot; value=&quot;Slide 13 - &amp;quot;CHƯƠNG I : THIẾT BỊ MẠNG&amp;quot;&quot;/&gt;&lt;property id=&quot;20307&quot; value=&quot;344&quot;/&gt;&lt;/object&gt;&lt;object type=&quot;3&quot; unique_id=&quot;22647&quot;&gt;&lt;property id=&quot;20148&quot; value=&quot;5&quot;/&gt;&lt;property id=&quot;20300&quot; value=&quot;Slide 14 - &amp;quot;CHƯƠNG I : THIẾT BỊ MẠNG&amp;quot;&quot;/&gt;&lt;property id=&quot;20307&quot; value=&quot;345&quot;/&gt;&lt;/object&gt;&lt;object type=&quot;3&quot; unique_id=&quot;22648&quot;&gt;&lt;property id=&quot;20148&quot; value=&quot;5&quot;/&gt;&lt;property id=&quot;20300&quot; value=&quot;Slide 15 - &amp;quot;CHƯƠNG I : THIẾT BỊ MẠNG&amp;quot;&quot;/&gt;&lt;property id=&quot;20307&quot; value=&quot;346&quot;/&gt;&lt;/object&gt;&lt;object type=&quot;3&quot; unique_id=&quot;22744&quot;&gt;&lt;property id=&quot;20148&quot; value=&quot;5&quot;/&gt;&lt;property id=&quot;20300&quot; value=&quot;Slide 16 - &amp;quot;CHƯƠNG I : THIẾT BỊ MẠNG&amp;quot;&quot;/&gt;&lt;property id=&quot;20307&quot; value=&quot;347&quot;/&gt;&lt;/object&gt;&lt;object type=&quot;3&quot; unique_id=&quot;22745&quot;&gt;&lt;property id=&quot;20148&quot; value=&quot;5&quot;/&gt;&lt;property id=&quot;20300&quot; value=&quot;Slide 17 - &amp;quot;CHƯƠNG I : THIẾT BỊ MẠNG&amp;quot;&quot;/&gt;&lt;property id=&quot;20307&quot; value=&quot;348&quot;/&gt;&lt;/object&gt;&lt;object type=&quot;3&quot; unique_id=&quot;22746&quot;&gt;&lt;property id=&quot;20148&quot; value=&quot;5&quot;/&gt;&lt;property id=&quot;20300&quot; value=&quot;Slide 18 - &amp;quot;CHƯƠNG I : THIẾT BỊ MẠNG&amp;quot;&quot;/&gt;&lt;property id=&quot;20307&quot; value=&quot;349&quot;/&gt;&lt;/object&gt;&lt;object type=&quot;3&quot; unique_id=&quot;22857&quot;&gt;&lt;property id=&quot;20148&quot; value=&quot;5&quot;/&gt;&lt;property id=&quot;20300&quot; value=&quot;Slide 19 - &amp;quot;CHƯƠNG I : THIẾT BỊ MẠNG&amp;quot;&quot;/&gt;&lt;property id=&quot;20307&quot; value=&quot;350&quot;/&gt;&lt;/object&gt;&lt;object type=&quot;3&quot; unique_id=&quot;22858&quot;&gt;&lt;property id=&quot;20148&quot; value=&quot;5&quot;/&gt;&lt;property id=&quot;20300&quot; value=&quot;Slide 20 - &amp;quot;CHƯƠNG I : THIẾT BỊ MẠNG&amp;quot;&quot;/&gt;&lt;property id=&quot;20307&quot; value=&quot;351&quot;/&gt;&lt;/object&gt;&lt;object type=&quot;3&quot; unique_id=&quot;22859&quot;&gt;&lt;property id=&quot;20148&quot; value=&quot;5&quot;/&gt;&lt;property id=&quot;20300&quot; value=&quot;Slide 22 - &amp;quot;CHƯƠNG I : THIẾT BỊ MẠNG&amp;quot;&quot;/&gt;&lt;property id=&quot;20307&quot; value=&quot;352&quot;/&gt;&lt;/object&gt;&lt;object type=&quot;3&quot; unique_id=&quot;23010&quot;&gt;&lt;property id=&quot;20148&quot; value=&quot;5&quot;/&gt;&lt;property id=&quot;20300&quot; value=&quot;Slide 21 - &amp;quot;CHƯƠNG I : THIẾT BỊ MẠNG&amp;quot;&quot;/&gt;&lt;property id=&quot;20307&quot; value=&quot;353&quot;/&gt;&lt;/object&gt;&lt;object type=&quot;3&quot; unique_id=&quot;23011&quot;&gt;&lt;property id=&quot;20148&quot; value=&quot;5&quot;/&gt;&lt;property id=&quot;20300&quot; value=&quot;Slide 23 - &amp;quot;CHƯƠNG I : THIẾT BỊ MẠNG&amp;quot;&quot;/&gt;&lt;property id=&quot;20307&quot; value=&quot;354&quot;/&gt;&lt;/object&gt;&lt;object type=&quot;3&quot; unique_id=&quot;23120&quot;&gt;&lt;property id=&quot;20148&quot; value=&quot;5&quot;/&gt;&lt;property id=&quot;20300&quot; value=&quot;Slide 24 - &amp;quot;CHƯƠNG I : THIẾT BỊ MẠNG&amp;quot;&quot;/&gt;&lt;property id=&quot;20307&quot; value=&quot;355&quot;/&gt;&lt;/object&gt;&lt;object type=&quot;3&quot; unique_id=&quot;23121&quot;&gt;&lt;property id=&quot;20148&quot; value=&quot;5&quot;/&gt;&lt;property id=&quot;20300&quot; value=&quot;Slide 25 - &amp;quot;CHƯƠNG I : THIẾT BỊ MẠNG&amp;quot;&quot;/&gt;&lt;property id=&quot;20307&quot; value=&quot;356&quot;/&gt;&lt;/object&gt;&lt;object type=&quot;3&quot; unique_id=&quot;23267&quot;&gt;&lt;property id=&quot;20148&quot; value=&quot;5&quot;/&gt;&lt;property id=&quot;20300&quot; value=&quot;Slide 26 - &amp;quot;CHƯƠNG I : THIẾT BỊ MẠNG&amp;quot;&quot;/&gt;&lt;property id=&quot;20307&quot; value=&quot;357&quot;/&gt;&lt;/object&gt;&lt;object type=&quot;3&quot; unique_id=&quot;23388&quot;&gt;&lt;property id=&quot;20148&quot; value=&quot;5&quot;/&gt;&lt;property id=&quot;20300&quot; value=&quot;Slide 27 - &amp;quot;CHƯƠNG I : THIẾT BỊ MẠNG&amp;quot;&quot;/&gt;&lt;property id=&quot;20307&quot; value=&quot;358&quot;/&gt;&lt;/object&gt;&lt;object type=&quot;3&quot; unique_id=&quot;23389&quot;&gt;&lt;property id=&quot;20148&quot; value=&quot;5&quot;/&gt;&lt;property id=&quot;20300&quot; value=&quot;Slide 28 - &amp;quot;CHƯƠNG I : THIẾT BỊ MẠNG&amp;quot;&quot;/&gt;&lt;property id=&quot;20307&quot; value=&quot;359&quot;/&gt;&lt;/object&gt;&lt;object type=&quot;3&quot; unique_id=&quot;23614&quot;&gt;&lt;property id=&quot;20148&quot; value=&quot;5&quot;/&gt;&lt;property id=&quot;20300&quot; value=&quot;Slide 29 - &amp;quot;CHƯƠNG I : THIẾT BỊ MẠNG&amp;quot;&quot;/&gt;&lt;property id=&quot;20307&quot; value=&quot;362&quot;/&gt;&lt;/object&gt;&lt;object type=&quot;3&quot; unique_id=&quot;23615&quot;&gt;&lt;property id=&quot;20148&quot; value=&quot;5&quot;/&gt;&lt;property id=&quot;20300&quot; value=&quot;Slide 30 - &amp;quot;CHƯƠNG I : THIẾT BỊ MẠNG&amp;quot;&quot;/&gt;&lt;property id=&quot;20307&quot; value=&quot;360&quot;/&gt;&lt;/object&gt;&lt;object type=&quot;3&quot; unique_id=&quot;23616&quot;&gt;&lt;property id=&quot;20148&quot; value=&quot;5&quot;/&gt;&lt;property id=&quot;20300&quot; value=&quot;Slide 31 - &amp;quot;CHƯƠNG I : THIẾT BỊ MẠNG&amp;quot;&quot;/&gt;&lt;property id=&quot;20307&quot; value=&quot;363&quot;/&gt;&lt;/object&gt;&lt;object type=&quot;3&quot; unique_id=&quot;23617&quot;&gt;&lt;property id=&quot;20148&quot; value=&quot;5&quot;/&gt;&lt;property id=&quot;20300&quot; value=&quot;Slide 32 - &amp;quot;CHƯƠNG I : THIẾT BỊ MẠNG&amp;quot;&quot;/&gt;&lt;property id=&quot;20307&quot; value=&quot;364&quot;/&gt;&lt;/object&gt;&lt;object type=&quot;3&quot; unique_id=&quot;23726&quot;&gt;&lt;property id=&quot;20148&quot; value=&quot;5&quot;/&gt;&lt;property id=&quot;20300&quot; value=&quot;Slide 33 - &amp;quot;CHƯƠNG I : THIẾT BỊ MẠNG&amp;quot;&quot;/&gt;&lt;property id=&quot;20307&quot; value=&quot;365&quot;/&gt;&lt;/object&gt;&lt;object type=&quot;3&quot; unique_id=&quot;23949&quot;&gt;&lt;property id=&quot;20148&quot; value=&quot;5&quot;/&gt;&lt;property id=&quot;20300&quot; value=&quot;Slide 34 - &amp;quot;CHƯƠNG I : THIẾT BỊ MẠNG&amp;quot;&quot;/&gt;&lt;property id=&quot;20307&quot; value=&quot;366&quot;/&gt;&lt;/object&gt;&lt;object type=&quot;3&quot; unique_id=&quot;23950&quot;&gt;&lt;property id=&quot;20148&quot; value=&quot;5&quot;/&gt;&lt;property id=&quot;20300&quot; value=&quot;Slide 35 - &amp;quot;CHƯƠNG I : THIẾT BỊ MẠNG&amp;quot;&quot;/&gt;&lt;property id=&quot;20307&quot; value=&quot;367&quot;/&gt;&lt;/object&gt;&lt;object type=&quot;3&quot; unique_id=&quot;24107&quot;&gt;&lt;property id=&quot;20148&quot; value=&quot;5&quot;/&gt;&lt;property id=&quot;20300&quot; value=&quot;Slide 36 - &amp;quot;CHƯƠNG I : THIẾT BỊ MẠNG&amp;quot;&quot;/&gt;&lt;property id=&quot;20307&quot; value=&quot;368&quot;/&gt;&lt;/object&gt;&lt;object type=&quot;3&quot; unique_id=&quot;24108&quot;&gt;&lt;property id=&quot;20148&quot; value=&quot;5&quot;/&gt;&lt;property id=&quot;20300&quot; value=&quot;Slide 37 - &amp;quot;CHƯƠNG I : THIẾT BỊ MẠNG&amp;quot;&quot;/&gt;&lt;property id=&quot;20307&quot; value=&quot;369&quot;/&gt;&lt;/object&gt;&lt;object type=&quot;3&quot; unique_id=&quot;24232&quot;&gt;&lt;property id=&quot;20148&quot; value=&quot;5&quot;/&gt;&lt;property id=&quot;20300&quot; value=&quot;Slide 38 - &amp;quot;CHƯƠNG I : THIẾT BỊ MẠNG&amp;quot;&quot;/&gt;&lt;property id=&quot;20307&quot; value=&quot;370&quot;/&gt;&lt;/object&gt;&lt;object type=&quot;3&quot; unique_id=&quot;24527&quot;&gt;&lt;property id=&quot;20148&quot; value=&quot;5&quot;/&gt;&lt;property id=&quot;20300&quot; value=&quot;Slide 39 - &amp;quot;CHƯƠNG I : THIẾT BỊ MẠNG&amp;quot;&quot;/&gt;&lt;property id=&quot;20307&quot; value=&quot;371&quot;/&gt;&lt;/object&gt;&lt;object type=&quot;3&quot; unique_id=&quot;24829&quot;&gt;&lt;property id=&quot;20148&quot; value=&quot;5&quot;/&gt;&lt;property id=&quot;20300&quot; value=&quot;Slide 40 - &amp;quot;CHƯƠNG I : THIẾT BỊ MẠNG&amp;quot;&quot;/&gt;&lt;property id=&quot;20307&quot; value=&quot;372&quot;/&gt;&lt;/object&gt;&lt;object type=&quot;3&quot; unique_id=&quot;24830&quot;&gt;&lt;property id=&quot;20148&quot; value=&quot;5&quot;/&gt;&lt;property id=&quot;20300&quot; value=&quot;Slide 41 - &amp;quot;CHƯƠNG I: THIẾT BỊ MẠNG&amp;quot;&quot;/&gt;&lt;property id=&quot;20307&quot; value=&quot;373&quot;/&gt;&lt;/object&gt;&lt;object type=&quot;3&quot; unique_id=&quot;24831&quot;&gt;&lt;property id=&quot;20148&quot; value=&quot;5&quot;/&gt;&lt;property id=&quot;20300&quot; value=&quot;Slide 42 - &amp;quot;CHƯƠNG I : THIẾT BỊ MẠNG&amp;quot;&quot;/&gt;&lt;property id=&quot;20307&quot; value=&quot;374&quot;/&gt;&lt;/object&gt;&lt;object type=&quot;3&quot; unique_id=&quot;24832&quot;&gt;&lt;property id=&quot;20148&quot; value=&quot;5&quot;/&gt;&lt;property id=&quot;20300&quot; value=&quot;Slide 43 - &amp;quot;CHƯƠNG I : THIẾT BỊ MẠNG&amp;quot;&quot;/&gt;&lt;property id=&quot;20307&quot; value=&quot;375&quot;/&gt;&lt;/object&gt;&lt;object type=&quot;3&quot; unique_id=&quot;24833&quot;&gt;&lt;property id=&quot;20148&quot; value=&quot;5&quot;/&gt;&lt;property id=&quot;20300&quot; value=&quot;Slide 44 - &amp;quot;CHƯƠNG I : THIẾT BỊ MẠNG&amp;quot;&quot;/&gt;&lt;property id=&quot;20307&quot; value=&quot;376&quot;/&gt;&lt;/object&gt;&lt;object type=&quot;3&quot; unique_id=&quot;25314&quot;&gt;&lt;property id=&quot;20148&quot; value=&quot;5&quot;/&gt;&lt;property id=&quot;20300&quot; value=&quot;Slide 45 - &amp;quot;CHƯƠNG I : THIẾT BỊ MẠNG&amp;quot;&quot;/&gt;&lt;property id=&quot;20307&quot; value=&quot;377&quot;/&gt;&lt;/object&gt;&lt;object type=&quot;3&quot; unique_id=&quot;25315&quot;&gt;&lt;property id=&quot;20148&quot; value=&quot;5&quot;/&gt;&lt;property id=&quot;20300&quot; value=&quot;Slide 46 - &amp;quot;CHƯƠNG I : THIẾT BỊ MẠNG&amp;quot;&quot;/&gt;&lt;property id=&quot;20307&quot; value=&quot;378&quot;/&gt;&lt;/object&gt;&lt;object type=&quot;3&quot; unique_id=&quot;25316&quot;&gt;&lt;property id=&quot;20148&quot; value=&quot;5&quot;/&gt;&lt;property id=&quot;20300&quot; value=&quot;Slide 47 - &amp;quot;CHƯƠNG I : THIẾT BỊ MẠNG&amp;quot;&quot;/&gt;&lt;property id=&quot;20307&quot; value=&quot;379&quot;/&gt;&lt;/object&gt;&lt;object type=&quot;3&quot; unique_id=&quot;25317&quot;&gt;&lt;property id=&quot;20148&quot; value=&quot;5&quot;/&gt;&lt;property id=&quot;20300&quot; value=&quot;Slide 48 - &amp;quot;CHƯƠNG I : THIẾT BỊ MẠNG&amp;quot;&quot;/&gt;&lt;property id=&quot;20307&quot; value=&quot;380&quot;/&gt;&lt;/object&gt;&lt;object type=&quot;3&quot; unique_id=&quot;25318&quot;&gt;&lt;property id=&quot;20148&quot; value=&quot;5&quot;/&gt;&lt;property id=&quot;20300&quot; value=&quot;Slide 49 - &amp;quot;CHƯƠNG I : THIẾT BỊ MẠNG&amp;quot;&quot;/&gt;&lt;property id=&quot;20307&quot; value=&quot;382&quot;/&gt;&lt;/object&gt;&lt;object type=&quot;3&quot; unique_id=&quot;25319&quot;&gt;&lt;property id=&quot;20148&quot; value=&quot;5&quot;/&gt;&lt;property id=&quot;20300&quot; value=&quot;Slide 50 - &amp;quot;CHƯƠNG I : THIẾT BỊ MẠNG&amp;quot;&quot;/&gt;&lt;property id=&quot;20307&quot; value=&quot;381&quot;/&gt;&lt;/object&gt;&lt;object type=&quot;3&quot; unique_id=&quot;25482&quot;&gt;&lt;property id=&quot;20148&quot; value=&quot;5&quot;/&gt;&lt;property id=&quot;20300&quot; value=&quot;Slide 51 - &amp;quot;CHƯƠNG I : THIẾT BỊ MẠNG&amp;quot;&quot;/&gt;&lt;property id=&quot;20307&quot; value=&quot;383&quot;/&gt;&lt;/object&gt;&lt;object type=&quot;3&quot; unique_id=&quot;25648&quot;&gt;&lt;property id=&quot;20148&quot; value=&quot;5&quot;/&gt;&lt;property id=&quot;20300&quot; value=&quot;Slide 52 - &amp;quot;CHƯƠNG I : THIẾT BỊ MẠNG&amp;quot;&quot;/&gt;&lt;property id=&quot;20307&quot; value=&quot;384&quot;/&gt;&lt;/object&gt;&lt;object type=&quot;3&quot; unique_id=&quot;25817&quot;&gt;&lt;property id=&quot;20148&quot; value=&quot;5&quot;/&gt;&lt;property id=&quot;20300&quot; value=&quot;Slide 53 - &amp;quot;CHƯƠNG I : THIẾT BỊ MẠNG&amp;quot;&quot;/&gt;&lt;property id=&quot;20307&quot; value=&quot;385&quot;/&gt;&lt;/object&gt;&lt;/object&gt;&lt;object type=&quot;8&quot; unique_id=&quot;10026&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342</TotalTime>
  <Words>3214</Words>
  <Application>Microsoft Office PowerPoint</Application>
  <PresentationFormat>On-screen Show (4:3)</PresentationFormat>
  <Paragraphs>278</Paragraphs>
  <Slides>55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55</vt:i4>
      </vt:variant>
    </vt:vector>
  </HeadingPairs>
  <TitlesOfParts>
    <vt:vector size="61" baseType="lpstr">
      <vt:lpstr>Arial</vt:lpstr>
      <vt:lpstr>Calibri</vt:lpstr>
      <vt:lpstr>Times New Roman</vt:lpstr>
      <vt:lpstr>Wingdings</vt:lpstr>
      <vt:lpstr>Office Theme</vt:lpstr>
      <vt:lpstr>1_Office Theme</vt:lpstr>
      <vt:lpstr>CÁC THIẾT BỊ MẠNG MÁY TÍNH</vt:lpstr>
      <vt:lpstr>CHƯƠNG I CÁC THIẾT BỊ MẠNG MÁY TÍNH</vt:lpstr>
      <vt:lpstr>CHƯƠNG I : THIẾT BỊ MẠNG</vt:lpstr>
      <vt:lpstr>PowerPoint Presentation</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CHƯƠNG I : THIẾT BỊ MẠNG</vt:lpstr>
      <vt:lpstr>KẾT THÚC CHƯƠNG I THIẾT BỊ MẠNG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BÁO CÁO</dc:title>
  <dc:creator>Hien Le Trong</dc:creator>
  <cp:lastModifiedBy>Huy Nguyễn Huỳnh</cp:lastModifiedBy>
  <cp:revision>155</cp:revision>
  <dcterms:created xsi:type="dcterms:W3CDTF">2016-06-06T04:40:13Z</dcterms:created>
  <dcterms:modified xsi:type="dcterms:W3CDTF">2021-02-21T10:53:23Z</dcterms:modified>
</cp:coreProperties>
</file>