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335" r:id="rId4"/>
    <p:sldId id="350" r:id="rId5"/>
    <p:sldId id="403" r:id="rId6"/>
    <p:sldId id="359" r:id="rId7"/>
    <p:sldId id="361" r:id="rId8"/>
    <p:sldId id="351" r:id="rId9"/>
    <p:sldId id="353" r:id="rId10"/>
    <p:sldId id="354" r:id="rId11"/>
    <p:sldId id="355" r:id="rId12"/>
    <p:sldId id="356" r:id="rId13"/>
    <p:sldId id="357" r:id="rId14"/>
    <p:sldId id="358" r:id="rId15"/>
    <p:sldId id="352" r:id="rId16"/>
    <p:sldId id="402" r:id="rId17"/>
    <p:sldId id="365" r:id="rId18"/>
    <p:sldId id="370" r:id="rId19"/>
    <p:sldId id="367" r:id="rId20"/>
    <p:sldId id="371" r:id="rId21"/>
    <p:sldId id="368" r:id="rId22"/>
    <p:sldId id="372" r:id="rId23"/>
    <p:sldId id="373" r:id="rId24"/>
    <p:sldId id="374" r:id="rId25"/>
    <p:sldId id="375" r:id="rId26"/>
    <p:sldId id="376" r:id="rId27"/>
    <p:sldId id="377" r:id="rId28"/>
    <p:sldId id="378" r:id="rId29"/>
    <p:sldId id="379" r:id="rId30"/>
    <p:sldId id="380" r:id="rId31"/>
    <p:sldId id="383" r:id="rId32"/>
    <p:sldId id="381" r:id="rId33"/>
    <p:sldId id="382" r:id="rId34"/>
    <p:sldId id="384" r:id="rId35"/>
    <p:sldId id="398" r:id="rId36"/>
    <p:sldId id="389" r:id="rId37"/>
    <p:sldId id="387" r:id="rId38"/>
    <p:sldId id="393" r:id="rId39"/>
    <p:sldId id="392" r:id="rId40"/>
    <p:sldId id="391" r:id="rId41"/>
    <p:sldId id="394" r:id="rId42"/>
    <p:sldId id="395" r:id="rId43"/>
    <p:sldId id="396" r:id="rId44"/>
    <p:sldId id="399" r:id="rId45"/>
    <p:sldId id="397" r:id="rId46"/>
    <p:sldId id="401" r:id="rId47"/>
    <p:sldId id="400" r:id="rId48"/>
  </p:sldIdLst>
  <p:sldSz cx="9144000" cy="6858000" type="screen4x3"/>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p:cViewPr varScale="1">
        <p:scale>
          <a:sx n="66" d="100"/>
          <a:sy n="66" d="100"/>
        </p:scale>
        <p:origin x="10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2/21/2021</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377" rtl="0" eaLnBrk="1" latinLnBrk="0" hangingPunct="1">
        <a:spcBef>
          <a:spcPct val="0"/>
        </a:spcBef>
        <a:buNone/>
        <a:defRPr sz="4400" b="0" i="0" u="none"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8"/>
            <a:ext cx="7772400" cy="1470025"/>
          </a:xfrm>
        </p:spPr>
        <p:txBody>
          <a:bodyPr>
            <a:normAutofit/>
          </a:bodyPr>
          <a:lstStyle/>
          <a:p>
            <a:r>
              <a:rPr lang="en-US" sz="4000" b="1">
                <a:latin typeface="Times New Roman" panose="02020603050405020304" pitchFamily="18" charset="0"/>
                <a:cs typeface="Times New Roman" panose="02020603050405020304" pitchFamily="18" charset="0"/>
              </a:rPr>
              <a:t>CHAPTER II</a:t>
            </a:r>
            <a:br>
              <a:rPr lang="en-US" sz="4000" b="1">
                <a:latin typeface="Times New Roman" panose="02020603050405020304" pitchFamily="18" charset="0"/>
                <a:cs typeface="Times New Roman" panose="02020603050405020304" pitchFamily="18" charset="0"/>
              </a:rPr>
            </a:br>
            <a:r>
              <a:rPr lang="en-US" sz="4000" b="1">
                <a:latin typeface="Times New Roman" panose="02020603050405020304" pitchFamily="18" charset="0"/>
                <a:cs typeface="Times New Roman" panose="02020603050405020304" pitchFamily="18" charset="0"/>
              </a:rPr>
              <a:t>GENERAL NETWORK DESIGN</a:t>
            </a:r>
          </a:p>
        </p:txBody>
      </p:sp>
    </p:spTree>
    <p:extLst>
      <p:ext uri="{BB962C8B-B14F-4D97-AF65-F5344CB8AC3E}">
        <p14:creationId xmlns:p14="http://schemas.microsoft.com/office/powerpoint/2010/main" val="3362716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118998"/>
            <a:ext cx="7638630" cy="461665"/>
          </a:xfrm>
          <a:prstGeom prst="rect">
            <a:avLst/>
          </a:prstGeom>
          <a:noFill/>
        </p:spPr>
        <p:txBody>
          <a:bodyPr wrap="none" rtlCol="0">
            <a:spAutoFit/>
          </a:bodyPr>
          <a:lstStyle/>
          <a:p>
            <a:r>
              <a:rPr lang="en-US" sz="2400">
                <a:latin typeface="Times New Roman" panose="02020603050405020304" pitchFamily="18" charset="0"/>
                <a:ea typeface="Verdana" panose="020B0604030504040204" pitchFamily="34" charset="0"/>
                <a:cs typeface="Times New Roman" panose="02020603050405020304" pitchFamily="18" charset="0"/>
              </a:rPr>
              <a:t>I - Prepare, Plan, Design, Implement, Operate, and Optimize</a:t>
            </a:r>
          </a:p>
        </p:txBody>
      </p:sp>
      <p:sp>
        <p:nvSpPr>
          <p:cNvPr id="8" name="TextBox 7">
            <a:extLst>
              <a:ext uri="{FF2B5EF4-FFF2-40B4-BE49-F238E27FC236}">
                <a16:creationId xmlns:a16="http://schemas.microsoft.com/office/drawing/2014/main" id="{42A353D9-AA2D-4962-B501-6F104768EFCD}"/>
              </a:ext>
            </a:extLst>
          </p:cNvPr>
          <p:cNvSpPr txBox="1"/>
          <p:nvPr/>
        </p:nvSpPr>
        <p:spPr>
          <a:xfrm>
            <a:off x="838200" y="1752603"/>
            <a:ext cx="7162800" cy="4524315"/>
          </a:xfrm>
          <a:prstGeom prst="rect">
            <a:avLst/>
          </a:prstGeom>
          <a:noFill/>
        </p:spPr>
        <p:txBody>
          <a:bodyPr wrap="square">
            <a:spAutoFit/>
          </a:bodyPr>
          <a:lstStyle/>
          <a:p>
            <a:pPr algn="just"/>
            <a:r>
              <a:rPr lang="en-US" sz="2300" b="1">
                <a:latin typeface="Times New Roman" panose="02020603050405020304" pitchFamily="18" charset="0"/>
                <a:cs typeface="Times New Roman" panose="02020603050405020304" pitchFamily="18" charset="0"/>
              </a:rPr>
              <a:t>Plan Phase - </a:t>
            </a:r>
            <a:r>
              <a:rPr lang="en-US" sz="2300" i="1">
                <a:latin typeface="Times New Roman" panose="02020603050405020304" pitchFamily="18" charset="0"/>
                <a:cs typeface="Times New Roman" panose="02020603050405020304" pitchFamily="18" charset="0"/>
              </a:rPr>
              <a:t>Characterize the existing network and sites</a:t>
            </a:r>
          </a:p>
          <a:p>
            <a:pPr algn="just"/>
            <a:endParaRPr lang="en-US" sz="2300" i="1">
              <a:latin typeface="Times New Roman" panose="02020603050405020304" pitchFamily="18" charset="0"/>
              <a:cs typeface="Times New Roman" panose="02020603050405020304" pitchFamily="18" charset="0"/>
            </a:endParaRPr>
          </a:p>
          <a:p>
            <a:pPr marL="1200144" lvl="2" indent="-285744" algn="just">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Identifies the network requirements based on goals, facilities, and user needs. </a:t>
            </a:r>
          </a:p>
          <a:p>
            <a:pPr marL="1200144" lvl="2" indent="-285744" algn="just">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Characterizes sites and assesses the network (Upgrade)</a:t>
            </a:r>
          </a:p>
          <a:p>
            <a:pPr marL="1200144" lvl="2" indent="-285744" algn="just">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Performs a gap analysis against best-practice architectures</a:t>
            </a:r>
          </a:p>
          <a:p>
            <a:pPr marL="1200144" lvl="2" indent="-285744" algn="just">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Look at the operational environment., the scope, cost, and resource parameters</a:t>
            </a:r>
            <a:r>
              <a:rPr lang="en-US">
                <a:latin typeface="Times New Roman" panose="02020603050405020304" pitchFamily="18" charset="0"/>
                <a:cs typeface="Times New Roman" panose="02020603050405020304" pitchFamily="18" charset="0"/>
              </a:rPr>
              <a:t>.</a:t>
            </a:r>
          </a:p>
          <a:p>
            <a:pPr marL="285744" indent="-285744" algn="just">
              <a:buFont typeface="Wingdings" panose="05000000000000000000" pitchFamily="2" charset="2"/>
              <a:buChar char="q"/>
            </a:pPr>
            <a:endParaRPr lang="en-US">
              <a:latin typeface="Times New Roman" panose="02020603050405020304" pitchFamily="18" charset="0"/>
              <a:cs typeface="Times New Roman" panose="02020603050405020304" pitchFamily="18" charset="0"/>
            </a:endParaRPr>
          </a:p>
          <a:p>
            <a:pPr algn="just"/>
            <a:r>
              <a:rPr lang="en-US" sz="2000" i="1">
                <a:latin typeface="Times New Roman" panose="02020603050405020304" pitchFamily="18" charset="0"/>
                <a:cs typeface="Times New Roman" panose="02020603050405020304" pitchFamily="18" charset="0"/>
              </a:rPr>
              <a:t>This project plan is followed (and updated) during all phases of the cycle</a:t>
            </a:r>
            <a:r>
              <a:rPr lang="en-US" sz="20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478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118998"/>
            <a:ext cx="7638630" cy="461665"/>
          </a:xfrm>
          <a:prstGeom prst="rect">
            <a:avLst/>
          </a:prstGeom>
          <a:noFill/>
        </p:spPr>
        <p:txBody>
          <a:bodyPr wrap="none" rtlCol="0">
            <a:spAutoFit/>
          </a:bodyPr>
          <a:lstStyle/>
          <a:p>
            <a:r>
              <a:rPr lang="en-US" sz="2400">
                <a:latin typeface="Times New Roman" panose="02020603050405020304" pitchFamily="18" charset="0"/>
                <a:ea typeface="Verdana" panose="020B0604030504040204" pitchFamily="34" charset="0"/>
                <a:cs typeface="Times New Roman" panose="02020603050405020304" pitchFamily="18" charset="0"/>
              </a:rPr>
              <a:t>I - Prepare, Plan, Design, Implement, Operate, and Optimize</a:t>
            </a:r>
          </a:p>
        </p:txBody>
      </p:sp>
      <p:sp>
        <p:nvSpPr>
          <p:cNvPr id="8" name="TextBox 7">
            <a:extLst>
              <a:ext uri="{FF2B5EF4-FFF2-40B4-BE49-F238E27FC236}">
                <a16:creationId xmlns:a16="http://schemas.microsoft.com/office/drawing/2014/main" id="{42A353D9-AA2D-4962-B501-6F104768EFCD}"/>
              </a:ext>
            </a:extLst>
          </p:cNvPr>
          <p:cNvSpPr txBox="1"/>
          <p:nvPr/>
        </p:nvSpPr>
        <p:spPr>
          <a:xfrm>
            <a:off x="1034388" y="1598803"/>
            <a:ext cx="6814215" cy="4231928"/>
          </a:xfrm>
          <a:prstGeom prst="rect">
            <a:avLst/>
          </a:prstGeom>
          <a:noFill/>
        </p:spPr>
        <p:txBody>
          <a:bodyPr wrap="square">
            <a:spAutoFit/>
          </a:bodyPr>
          <a:lstStyle/>
          <a:p>
            <a:r>
              <a:rPr lang="en-US" sz="2300" b="1">
                <a:latin typeface="Times New Roman" panose="02020603050405020304" pitchFamily="18" charset="0"/>
                <a:cs typeface="Times New Roman" panose="02020603050405020304" pitchFamily="18" charset="0"/>
              </a:rPr>
              <a:t>Design Phase - </a:t>
            </a:r>
            <a:r>
              <a:rPr lang="en-US" sz="2300" i="1">
                <a:latin typeface="Times New Roman" panose="02020603050405020304" pitchFamily="18" charset="0"/>
                <a:cs typeface="Times New Roman" panose="02020603050405020304" pitchFamily="18" charset="0"/>
              </a:rPr>
              <a:t>Design the topology and network solutions</a:t>
            </a:r>
          </a:p>
          <a:p>
            <a:endParaRPr lang="en-US" sz="2300" i="1">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The network design is developed based on the technical and business requirements obtained from the previous phases.</a:t>
            </a:r>
          </a:p>
          <a:p>
            <a:pPr marL="342891" indent="-342891" algn="jus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The network design specification is a comprehensive detailed design that meets current business and technical requirements. </a:t>
            </a:r>
          </a:p>
          <a:p>
            <a:pPr marL="342891" indent="-342891" algn="jus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It provides high availability, reliability, security, scalability, and performance. </a:t>
            </a:r>
          </a:p>
          <a:p>
            <a:pPr marL="342891" indent="-342891" algn="jus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The design includes network diagrams and an equipment list. </a:t>
            </a:r>
          </a:p>
          <a:p>
            <a:pPr marL="342891" indent="-342891" algn="just">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The project plan is updated with more granular information for implementation. </a:t>
            </a:r>
          </a:p>
        </p:txBody>
      </p:sp>
    </p:spTree>
    <p:extLst>
      <p:ext uri="{BB962C8B-B14F-4D97-AF65-F5344CB8AC3E}">
        <p14:creationId xmlns:p14="http://schemas.microsoft.com/office/powerpoint/2010/main" val="68768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118998"/>
            <a:ext cx="7638630" cy="461665"/>
          </a:xfrm>
          <a:prstGeom prst="rect">
            <a:avLst/>
          </a:prstGeom>
          <a:noFill/>
        </p:spPr>
        <p:txBody>
          <a:bodyPr wrap="none" rtlCol="0">
            <a:spAutoFit/>
          </a:bodyPr>
          <a:lstStyle/>
          <a:p>
            <a:r>
              <a:rPr lang="en-US" sz="2400">
                <a:latin typeface="Times New Roman" panose="02020603050405020304" pitchFamily="18" charset="0"/>
                <a:ea typeface="Verdana" panose="020B0604030504040204" pitchFamily="34" charset="0"/>
                <a:cs typeface="Times New Roman" panose="02020603050405020304" pitchFamily="18" charset="0"/>
              </a:rPr>
              <a:t>I - Prepare, Plan, Design, Implement, Operate, and Optimize</a:t>
            </a:r>
          </a:p>
        </p:txBody>
      </p:sp>
      <p:sp>
        <p:nvSpPr>
          <p:cNvPr id="8" name="TextBox 7">
            <a:extLst>
              <a:ext uri="{FF2B5EF4-FFF2-40B4-BE49-F238E27FC236}">
                <a16:creationId xmlns:a16="http://schemas.microsoft.com/office/drawing/2014/main" id="{42A353D9-AA2D-4962-B501-6F104768EFCD}"/>
              </a:ext>
            </a:extLst>
          </p:cNvPr>
          <p:cNvSpPr txBox="1"/>
          <p:nvPr/>
        </p:nvSpPr>
        <p:spPr>
          <a:xfrm>
            <a:off x="952500" y="1584288"/>
            <a:ext cx="7239000" cy="4261231"/>
          </a:xfrm>
          <a:prstGeom prst="rect">
            <a:avLst/>
          </a:prstGeom>
          <a:noFill/>
        </p:spPr>
        <p:txBody>
          <a:bodyPr wrap="square">
            <a:spAutoFit/>
          </a:bodyPr>
          <a:lstStyle/>
          <a:p>
            <a:pPr algn="just">
              <a:lnSpc>
                <a:spcPct val="150000"/>
              </a:lnSpc>
            </a:pPr>
            <a:r>
              <a:rPr lang="en-US" sz="2300" b="1">
                <a:latin typeface="Times New Roman" panose="02020603050405020304" pitchFamily="18" charset="0"/>
                <a:cs typeface="Times New Roman" panose="02020603050405020304" pitchFamily="18" charset="0"/>
              </a:rPr>
              <a:t>Implement Phase</a:t>
            </a:r>
          </a:p>
          <a:p>
            <a:pPr marL="800080" lvl="1" indent="-342891" algn="just">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New equipment is installed and configured (replace or augment the existing infrastructure)</a:t>
            </a:r>
          </a:p>
          <a:p>
            <a:pPr marL="800080" lvl="1" indent="-342891" algn="just">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Planned network changes should be communicated in change control meetings</a:t>
            </a:r>
          </a:p>
          <a:p>
            <a:pPr marL="800080" lvl="1" indent="-342891" algn="just">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Each step in the implementation should includes a description, Detailed implementation guidelines, estimated time to implement, rollback steps in case of a failure</a:t>
            </a:r>
          </a:p>
          <a:p>
            <a:pPr marL="800080" lvl="1" indent="-342891" algn="just">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Testing before moving to the Operate phase.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190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118998"/>
            <a:ext cx="7638630" cy="461665"/>
          </a:xfrm>
          <a:prstGeom prst="rect">
            <a:avLst/>
          </a:prstGeom>
          <a:noFill/>
        </p:spPr>
        <p:txBody>
          <a:bodyPr wrap="none" rtlCol="0">
            <a:spAutoFit/>
          </a:bodyPr>
          <a:lstStyle/>
          <a:p>
            <a:r>
              <a:rPr lang="en-US" sz="2400">
                <a:latin typeface="Times New Roman" panose="02020603050405020304" pitchFamily="18" charset="0"/>
                <a:ea typeface="Verdana" panose="020B0604030504040204" pitchFamily="34" charset="0"/>
                <a:cs typeface="Times New Roman" panose="02020603050405020304" pitchFamily="18" charset="0"/>
              </a:rPr>
              <a:t>I - Prepare, Plan, Design, Implement, Operate, and Optimize</a:t>
            </a:r>
          </a:p>
        </p:txBody>
      </p:sp>
      <p:sp>
        <p:nvSpPr>
          <p:cNvPr id="8" name="TextBox 7">
            <a:extLst>
              <a:ext uri="{FF2B5EF4-FFF2-40B4-BE49-F238E27FC236}">
                <a16:creationId xmlns:a16="http://schemas.microsoft.com/office/drawing/2014/main" id="{42A353D9-AA2D-4962-B501-6F104768EFCD}"/>
              </a:ext>
            </a:extLst>
          </p:cNvPr>
          <p:cNvSpPr txBox="1"/>
          <p:nvPr/>
        </p:nvSpPr>
        <p:spPr>
          <a:xfrm>
            <a:off x="838200" y="1861455"/>
            <a:ext cx="7239000" cy="3262432"/>
          </a:xfrm>
          <a:prstGeom prst="rect">
            <a:avLst/>
          </a:prstGeom>
          <a:noFill/>
        </p:spPr>
        <p:txBody>
          <a:bodyPr wrap="square">
            <a:spAutoFit/>
          </a:bodyPr>
          <a:lstStyle/>
          <a:p>
            <a:pPr algn="just"/>
            <a:r>
              <a:rPr lang="en-US" sz="2300" b="1">
                <a:latin typeface="Times New Roman" panose="02020603050405020304" pitchFamily="18" charset="0"/>
                <a:cs typeface="Times New Roman" panose="02020603050405020304" pitchFamily="18" charset="0"/>
              </a:rPr>
              <a:t>Operate Phase</a:t>
            </a:r>
          </a:p>
          <a:p>
            <a:pPr algn="just"/>
            <a:endParaRPr lang="en-US" sz="2300" b="1">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Maintains the network’s day-to-day operational health. Managing, monitoring network components, routing maintenance, managing upgrades, managing performance, and identifying and correcting network faults. </a:t>
            </a:r>
          </a:p>
          <a:p>
            <a:pPr algn="just"/>
            <a:r>
              <a:rPr lang="en-US" sz="2000">
                <a:latin typeface="Times New Roman" panose="02020603050405020304" pitchFamily="18" charset="0"/>
                <a:cs typeface="Times New Roman" panose="02020603050405020304" pitchFamily="18" charset="0"/>
              </a:rPr>
              <a:t>During operation, network management stations should monitor the network’s general health and generate traps when certain thresholds are reached. Fault detection, correction, and performance monitoring events provide initial data for the optimize phase.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556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0" y="1118998"/>
            <a:ext cx="7638630" cy="461665"/>
          </a:xfrm>
          <a:prstGeom prst="rect">
            <a:avLst/>
          </a:prstGeom>
          <a:noFill/>
        </p:spPr>
        <p:txBody>
          <a:bodyPr wrap="none" rtlCol="0">
            <a:spAutoFit/>
          </a:bodyPr>
          <a:lstStyle/>
          <a:p>
            <a:r>
              <a:rPr lang="en-US" sz="2400">
                <a:latin typeface="Times New Roman" panose="02020603050405020304" pitchFamily="18" charset="0"/>
                <a:ea typeface="Verdana" panose="020B0604030504040204" pitchFamily="34" charset="0"/>
                <a:cs typeface="Times New Roman" panose="02020603050405020304" pitchFamily="18" charset="0"/>
              </a:rPr>
              <a:t>I - Prepare, Plan, Design, Implement, Operate, and Optimize</a:t>
            </a:r>
          </a:p>
        </p:txBody>
      </p:sp>
      <p:sp>
        <p:nvSpPr>
          <p:cNvPr id="8" name="TextBox 7">
            <a:extLst>
              <a:ext uri="{FF2B5EF4-FFF2-40B4-BE49-F238E27FC236}">
                <a16:creationId xmlns:a16="http://schemas.microsoft.com/office/drawing/2014/main" id="{42A353D9-AA2D-4962-B501-6F104768EFCD}"/>
              </a:ext>
            </a:extLst>
          </p:cNvPr>
          <p:cNvSpPr txBox="1"/>
          <p:nvPr/>
        </p:nvSpPr>
        <p:spPr>
          <a:xfrm>
            <a:off x="838200" y="1861455"/>
            <a:ext cx="7239000" cy="2646878"/>
          </a:xfrm>
          <a:prstGeom prst="rect">
            <a:avLst/>
          </a:prstGeom>
          <a:noFill/>
        </p:spPr>
        <p:txBody>
          <a:bodyPr wrap="square">
            <a:spAutoFit/>
          </a:bodyPr>
          <a:lstStyle/>
          <a:p>
            <a:pPr algn="just"/>
            <a:r>
              <a:rPr lang="en-US" sz="2300" b="1">
                <a:latin typeface="Times New Roman" panose="02020603050405020304" pitchFamily="18" charset="0"/>
                <a:cs typeface="Times New Roman" panose="02020603050405020304" pitchFamily="18" charset="0"/>
              </a:rPr>
              <a:t>Optimize Phase</a:t>
            </a:r>
          </a:p>
          <a:p>
            <a:pPr algn="just"/>
            <a:endParaRPr lang="en-US" sz="23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The Optimize phase involves proactive network management by identifying and resolving issues before they affect the network. The Optimize phase may create a modified network design if too many network problems arise, to improve performance issues, or to resolve application issues. The requirement for a modified network design leads to the network life cycle beginning.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30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3" y="1118998"/>
            <a:ext cx="4012637" cy="461665"/>
          </a:xfrm>
          <a:prstGeom prst="rect">
            <a:avLst/>
          </a:prstGeom>
          <a:noFill/>
        </p:spPr>
        <p:txBody>
          <a:bodyPr wrap="none" rtlCol="0">
            <a:spAutoFit/>
          </a:bodyPr>
          <a:lstStyle/>
          <a:p>
            <a:r>
              <a:rPr lang="en-US" sz="2400">
                <a:latin typeface="Times New Roman" panose="02020603050405020304" pitchFamily="18" charset="0"/>
                <a:ea typeface="Verdana" panose="020B0604030504040204" pitchFamily="34" charset="0"/>
                <a:cs typeface="Times New Roman" panose="02020603050405020304" pitchFamily="18" charset="0"/>
              </a:rPr>
              <a:t>I - Step by step network design</a:t>
            </a:r>
          </a:p>
        </p:txBody>
      </p:sp>
      <p:pic>
        <p:nvPicPr>
          <p:cNvPr id="4" name="Picture 3">
            <a:extLst>
              <a:ext uri="{FF2B5EF4-FFF2-40B4-BE49-F238E27FC236}">
                <a16:creationId xmlns:a16="http://schemas.microsoft.com/office/drawing/2014/main" id="{B4250C89-C34B-48C4-AA10-DCD2308E714B}"/>
              </a:ext>
            </a:extLst>
          </p:cNvPr>
          <p:cNvPicPr>
            <a:picLocks noChangeAspect="1"/>
          </p:cNvPicPr>
          <p:nvPr/>
        </p:nvPicPr>
        <p:blipFill>
          <a:blip r:embed="rId2"/>
          <a:stretch>
            <a:fillRect/>
          </a:stretch>
        </p:blipFill>
        <p:spPr>
          <a:xfrm>
            <a:off x="887426" y="1861458"/>
            <a:ext cx="7258051" cy="3472545"/>
          </a:xfrm>
          <a:prstGeom prst="rect">
            <a:avLst/>
          </a:prstGeom>
        </p:spPr>
      </p:pic>
    </p:spTree>
    <p:extLst>
      <p:ext uri="{BB962C8B-B14F-4D97-AF65-F5344CB8AC3E}">
        <p14:creationId xmlns:p14="http://schemas.microsoft.com/office/powerpoint/2010/main" val="203749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9AA8189-463B-4633-B328-94932178D0DE}"/>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8" name="TextBox 7">
            <a:extLst>
              <a:ext uri="{FF2B5EF4-FFF2-40B4-BE49-F238E27FC236}">
                <a16:creationId xmlns:a16="http://schemas.microsoft.com/office/drawing/2014/main" id="{30E6FB5A-ABBE-4CA5-A86A-343DE99BB6BD}"/>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
        <p:nvSpPr>
          <p:cNvPr id="9" name="TextBox 8">
            <a:extLst>
              <a:ext uri="{FF2B5EF4-FFF2-40B4-BE49-F238E27FC236}">
                <a16:creationId xmlns:a16="http://schemas.microsoft.com/office/drawing/2014/main" id="{140F0FC5-3791-4DC3-A162-EDE9D3666B4F}"/>
              </a:ext>
            </a:extLst>
          </p:cNvPr>
          <p:cNvSpPr txBox="1"/>
          <p:nvPr/>
        </p:nvSpPr>
        <p:spPr>
          <a:xfrm>
            <a:off x="1447800" y="1817038"/>
            <a:ext cx="6781800" cy="3523913"/>
          </a:xfrm>
          <a:prstGeom prst="rect">
            <a:avLst/>
          </a:prstGeom>
          <a:noFill/>
        </p:spPr>
        <p:txBody>
          <a:bodyPr wrap="square">
            <a:spAutoFit/>
          </a:bodyPr>
          <a:lstStyle/>
          <a:p>
            <a:pPr>
              <a:lnSpc>
                <a:spcPct val="200000"/>
              </a:lnSpc>
              <a:defRPr/>
            </a:pPr>
            <a:r>
              <a:rPr lang="en-US" sz="2300" i="1">
                <a:solidFill>
                  <a:prstClr val="black"/>
                </a:solidFill>
                <a:latin typeface="Times New Roman" panose="02020603050405020304" pitchFamily="18" charset="0"/>
                <a:cs typeface="Times New Roman" panose="02020603050405020304" pitchFamily="18" charset="0"/>
              </a:rPr>
              <a:t>Step 1. Identify network applications and services. </a:t>
            </a:r>
          </a:p>
          <a:p>
            <a:pPr>
              <a:lnSpc>
                <a:spcPct val="200000"/>
              </a:lnSpc>
              <a:defRPr/>
            </a:pPr>
            <a:r>
              <a:rPr lang="en-US" sz="2300" i="1">
                <a:solidFill>
                  <a:prstClr val="black"/>
                </a:solidFill>
                <a:latin typeface="Times New Roman" panose="02020603050405020304" pitchFamily="18" charset="0"/>
                <a:cs typeface="Times New Roman" panose="02020603050405020304" pitchFamily="18" charset="0"/>
              </a:rPr>
              <a:t>Step 2. Define the organizational goals. </a:t>
            </a:r>
          </a:p>
          <a:p>
            <a:pPr>
              <a:lnSpc>
                <a:spcPct val="200000"/>
              </a:lnSpc>
              <a:defRPr/>
            </a:pPr>
            <a:r>
              <a:rPr lang="en-US" sz="2300" i="1">
                <a:solidFill>
                  <a:prstClr val="black"/>
                </a:solidFill>
                <a:latin typeface="Times New Roman" panose="02020603050405020304" pitchFamily="18" charset="0"/>
                <a:cs typeface="Times New Roman" panose="02020603050405020304" pitchFamily="18" charset="0"/>
              </a:rPr>
              <a:t>Step 3. Define the possible organizational constraints. Step 4. Define the technical goals. </a:t>
            </a:r>
          </a:p>
          <a:p>
            <a:pPr>
              <a:lnSpc>
                <a:spcPct val="200000"/>
              </a:lnSpc>
              <a:defRPr/>
            </a:pPr>
            <a:r>
              <a:rPr lang="en-US" sz="2300" i="1">
                <a:solidFill>
                  <a:prstClr val="black"/>
                </a:solidFill>
                <a:latin typeface="Times New Roman" panose="02020603050405020304" pitchFamily="18" charset="0"/>
                <a:cs typeface="Times New Roman" panose="02020603050405020304" pitchFamily="18" charset="0"/>
              </a:rPr>
              <a:t>Step 5. Define the possible technical constraints.</a:t>
            </a:r>
          </a:p>
        </p:txBody>
      </p:sp>
    </p:spTree>
    <p:extLst>
      <p:ext uri="{BB962C8B-B14F-4D97-AF65-F5344CB8AC3E}">
        <p14:creationId xmlns:p14="http://schemas.microsoft.com/office/powerpoint/2010/main" val="255809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pic>
        <p:nvPicPr>
          <p:cNvPr id="6" name="Picture 5">
            <a:extLst>
              <a:ext uri="{FF2B5EF4-FFF2-40B4-BE49-F238E27FC236}">
                <a16:creationId xmlns:a16="http://schemas.microsoft.com/office/drawing/2014/main" id="{43E45434-204F-4827-ABB2-967018EE6701}"/>
              </a:ext>
            </a:extLst>
          </p:cNvPr>
          <p:cNvPicPr>
            <a:picLocks noChangeAspect="1"/>
          </p:cNvPicPr>
          <p:nvPr/>
        </p:nvPicPr>
        <p:blipFill>
          <a:blip r:embed="rId2"/>
          <a:stretch>
            <a:fillRect/>
          </a:stretch>
        </p:blipFill>
        <p:spPr>
          <a:xfrm>
            <a:off x="1596573" y="1828799"/>
            <a:ext cx="5753100" cy="4195428"/>
          </a:xfrm>
          <a:prstGeom prst="rect">
            <a:avLst/>
          </a:prstGeom>
        </p:spPr>
      </p:pic>
      <p:sp>
        <p:nvSpPr>
          <p:cNvPr id="8" name="TextBox 7">
            <a:extLst>
              <a:ext uri="{FF2B5EF4-FFF2-40B4-BE49-F238E27FC236}">
                <a16:creationId xmlns:a16="http://schemas.microsoft.com/office/drawing/2014/main" id="{2C5D5F91-3304-4B02-85A8-791670B7BA59}"/>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1619544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12" name="TextBox 11">
            <a:extLst>
              <a:ext uri="{FF2B5EF4-FFF2-40B4-BE49-F238E27FC236}">
                <a16:creationId xmlns:a16="http://schemas.microsoft.com/office/drawing/2014/main" id="{0501048F-BB02-4C19-8838-8D0A564AA8B5}"/>
              </a:ext>
            </a:extLst>
          </p:cNvPr>
          <p:cNvSpPr txBox="1"/>
          <p:nvPr/>
        </p:nvSpPr>
        <p:spPr>
          <a:xfrm>
            <a:off x="1371600" y="2362202"/>
            <a:ext cx="6781800" cy="3268652"/>
          </a:xfrm>
          <a:prstGeom prst="rect">
            <a:avLst/>
          </a:prstGeom>
          <a:noFill/>
        </p:spPr>
        <p:txBody>
          <a:bodyPr wrap="square">
            <a:spAutoFit/>
          </a:bodyPr>
          <a:lstStyle/>
          <a:p>
            <a:pPr marL="342891" indent="-342891" algn="just">
              <a:lnSpc>
                <a:spcPct val="150000"/>
              </a:lnSpc>
              <a:buFont typeface="Wingdings" panose="05000000000000000000" pitchFamily="2" charset="2"/>
              <a:buChar char="q"/>
              <a:defRPr/>
            </a:pPr>
            <a:r>
              <a:rPr lang="en-US" sz="2000">
                <a:latin typeface="Times New Roman" panose="02020603050405020304" pitchFamily="18" charset="0"/>
                <a:cs typeface="Times New Roman" panose="02020603050405020304" pitchFamily="18" charset="0"/>
              </a:rPr>
              <a:t>Planned application types: Such as email, collaboration, voice, web browsing, file sharing, database</a:t>
            </a:r>
          </a:p>
          <a:p>
            <a:pPr marL="342891" indent="-342891" algn="just">
              <a:lnSpc>
                <a:spcPct val="150000"/>
              </a:lnSpc>
              <a:buFont typeface="Wingdings" panose="05000000000000000000" pitchFamily="2" charset="2"/>
              <a:buChar char="q"/>
              <a:defRPr/>
            </a:pPr>
            <a:r>
              <a:rPr lang="en-US" sz="2000">
                <a:latin typeface="Times New Roman" panose="02020603050405020304" pitchFamily="18" charset="0"/>
                <a:cs typeface="Times New Roman" panose="02020603050405020304" pitchFamily="18" charset="0"/>
              </a:rPr>
              <a:t>Concrete applications: Such as Outlook, MeetingPlace</a:t>
            </a:r>
          </a:p>
          <a:p>
            <a:pPr marL="342891" indent="-342891" algn="just">
              <a:lnSpc>
                <a:spcPct val="150000"/>
              </a:lnSpc>
              <a:buFont typeface="Wingdings" panose="05000000000000000000" pitchFamily="2" charset="2"/>
              <a:buChar char="q"/>
              <a:defRPr/>
            </a:pPr>
            <a:r>
              <a:rPr lang="en-US" sz="2000">
                <a:latin typeface="Times New Roman" panose="02020603050405020304" pitchFamily="18" charset="0"/>
                <a:cs typeface="Times New Roman" panose="02020603050405020304" pitchFamily="18" charset="0"/>
              </a:rPr>
              <a:t>Business importance: Labeled as critical, important, or unimportant</a:t>
            </a:r>
          </a:p>
          <a:p>
            <a:pPr marL="342891" indent="-342891" algn="just">
              <a:lnSpc>
                <a:spcPct val="150000"/>
              </a:lnSpc>
              <a:buFont typeface="Wingdings" panose="05000000000000000000" pitchFamily="2" charset="2"/>
              <a:buChar char="q"/>
              <a:defRPr/>
            </a:pPr>
            <a:r>
              <a:rPr lang="en-US" sz="2000">
                <a:latin typeface="Times New Roman" panose="02020603050405020304" pitchFamily="18" charset="0"/>
                <a:cs typeface="Times New Roman" panose="02020603050405020304" pitchFamily="18" charset="0"/>
              </a:rPr>
              <a:t>Comment: Any additional information critical to the design of the network</a:t>
            </a:r>
            <a:endParaRPr lang="en-US" sz="2000">
              <a:solidFill>
                <a:prstClr val="black"/>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718466"/>
          </a:xfrm>
          <a:prstGeom prst="rect">
            <a:avLst/>
          </a:prstGeom>
          <a:noFill/>
        </p:spPr>
        <p:txBody>
          <a:bodyPr wrap="square">
            <a:spAutoFit/>
          </a:bodyPr>
          <a:lstStyle/>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1. Identify network applications and services. </a:t>
            </a:r>
          </a:p>
        </p:txBody>
      </p:sp>
      <p:sp>
        <p:nvSpPr>
          <p:cNvPr id="4" name="TextBox 3">
            <a:extLst>
              <a:ext uri="{FF2B5EF4-FFF2-40B4-BE49-F238E27FC236}">
                <a16:creationId xmlns:a16="http://schemas.microsoft.com/office/drawing/2014/main" id="{7E0424F0-0D9A-4180-B266-91D84EB73E59}"/>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53899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pic>
        <p:nvPicPr>
          <p:cNvPr id="4" name="Picture 3">
            <a:extLst>
              <a:ext uri="{FF2B5EF4-FFF2-40B4-BE49-F238E27FC236}">
                <a16:creationId xmlns:a16="http://schemas.microsoft.com/office/drawing/2014/main" id="{9D897A58-1501-4C14-AE7D-147A9482B45D}"/>
              </a:ext>
            </a:extLst>
          </p:cNvPr>
          <p:cNvPicPr>
            <a:picLocks noChangeAspect="1"/>
          </p:cNvPicPr>
          <p:nvPr/>
        </p:nvPicPr>
        <p:blipFill>
          <a:blip r:embed="rId2"/>
          <a:stretch>
            <a:fillRect/>
          </a:stretch>
        </p:blipFill>
        <p:spPr>
          <a:xfrm>
            <a:off x="1214437" y="1572528"/>
            <a:ext cx="6715125" cy="4781551"/>
          </a:xfrm>
          <a:prstGeom prst="rect">
            <a:avLst/>
          </a:prstGeom>
        </p:spPr>
      </p:pic>
      <p:sp>
        <p:nvSpPr>
          <p:cNvPr id="3" name="TextBox 2">
            <a:extLst>
              <a:ext uri="{FF2B5EF4-FFF2-40B4-BE49-F238E27FC236}">
                <a16:creationId xmlns:a16="http://schemas.microsoft.com/office/drawing/2014/main" id="{03F3954A-4A75-4B28-8755-699E96BD7840}"/>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10291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3" y="1367137"/>
            <a:ext cx="1325235" cy="461665"/>
          </a:xfrm>
          <a:prstGeom prst="rect">
            <a:avLst/>
          </a:prstGeom>
          <a:noFill/>
        </p:spPr>
        <p:txBody>
          <a:bodyPr wrap="none" rtlCol="0">
            <a:spAutoFit/>
          </a:bodyPr>
          <a:lstStyle/>
          <a:p>
            <a:r>
              <a:rPr lang="en-US" sz="2400" b="1">
                <a:latin typeface="Times New Roman" panose="02020603050405020304" pitchFamily="18" charset="0"/>
                <a:cs typeface="Times New Roman" panose="02020603050405020304" pitchFamily="18" charset="0"/>
              </a:rPr>
              <a:t>TOPICS</a:t>
            </a:r>
          </a:p>
        </p:txBody>
      </p:sp>
      <p:sp>
        <p:nvSpPr>
          <p:cNvPr id="4" name="TextBox 3">
            <a:extLst>
              <a:ext uri="{FF2B5EF4-FFF2-40B4-BE49-F238E27FC236}">
                <a16:creationId xmlns:a16="http://schemas.microsoft.com/office/drawing/2014/main" id="{9E225242-2A33-40E5-9DA4-47D68327AC1D}"/>
              </a:ext>
            </a:extLst>
          </p:cNvPr>
          <p:cNvSpPr txBox="1"/>
          <p:nvPr/>
        </p:nvSpPr>
        <p:spPr>
          <a:xfrm>
            <a:off x="1485901" y="1861456"/>
            <a:ext cx="7124700" cy="1200329"/>
          </a:xfrm>
          <a:prstGeom prst="rect">
            <a:avLst/>
          </a:prstGeom>
          <a:noFill/>
        </p:spPr>
        <p:txBody>
          <a:bodyPr wrap="square" rtlCol="0">
            <a:spAutoFit/>
          </a:bodyPr>
          <a:lstStyle/>
          <a:p>
            <a:pPr marL="571486" indent="-571486">
              <a:buFont typeface="+mj-lt"/>
              <a:buAutoNum type="romanUcPeriod"/>
            </a:pPr>
            <a:r>
              <a:rPr lang="en-US" sz="2400">
                <a:latin typeface="Times New Roman" panose="02020603050405020304" pitchFamily="18" charset="0"/>
                <a:ea typeface="Verdana" panose="020B0604030504040204" pitchFamily="34" charset="0"/>
                <a:cs typeface="Times New Roman" panose="02020603050405020304" pitchFamily="18" charset="0"/>
              </a:rPr>
              <a:t>Step by step network design</a:t>
            </a:r>
          </a:p>
          <a:p>
            <a:pPr marL="571486" indent="-571486">
              <a:buFont typeface="+mj-lt"/>
              <a:buAutoNum type="romanUcPeriod"/>
            </a:pPr>
            <a:r>
              <a:rPr lang="en-US" sz="2400">
                <a:latin typeface="Times New Roman" panose="02020603050405020304" pitchFamily="18" charset="0"/>
                <a:ea typeface="Verdana" panose="020B0604030504040204" pitchFamily="34" charset="0"/>
                <a:cs typeface="Times New Roman" panose="02020603050405020304" pitchFamily="18" charset="0"/>
              </a:rPr>
              <a:t>Identifying Customer Design Requirements</a:t>
            </a:r>
          </a:p>
          <a:p>
            <a:pPr marL="571486" indent="-571486">
              <a:buFont typeface="+mj-lt"/>
              <a:buAutoNum type="romanUcPeriod"/>
            </a:pPr>
            <a:r>
              <a:rPr lang="en-US" sz="2400">
                <a:latin typeface="Times New Roman" panose="02020603050405020304" pitchFamily="18" charset="0"/>
                <a:ea typeface="Verdana" panose="020B0604030504040204" pitchFamily="34" charset="0"/>
                <a:cs typeface="Times New Roman" panose="02020603050405020304" pitchFamily="18" charset="0"/>
              </a:rPr>
              <a:t>Characterizing the Existing Network</a:t>
            </a:r>
          </a:p>
        </p:txBody>
      </p:sp>
    </p:spTree>
    <p:extLst>
      <p:ext uri="{BB962C8B-B14F-4D97-AF65-F5344CB8AC3E}">
        <p14:creationId xmlns:p14="http://schemas.microsoft.com/office/powerpoint/2010/main" val="1246124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12" name="TextBox 11">
            <a:extLst>
              <a:ext uri="{FF2B5EF4-FFF2-40B4-BE49-F238E27FC236}">
                <a16:creationId xmlns:a16="http://schemas.microsoft.com/office/drawing/2014/main" id="{0501048F-BB02-4C19-8838-8D0A564AA8B5}"/>
              </a:ext>
            </a:extLst>
          </p:cNvPr>
          <p:cNvSpPr txBox="1"/>
          <p:nvPr/>
        </p:nvSpPr>
        <p:spPr>
          <a:xfrm>
            <a:off x="1371600" y="2362201"/>
            <a:ext cx="6781800" cy="2152384"/>
          </a:xfrm>
          <a:prstGeom prst="rect">
            <a:avLst/>
          </a:prstGeom>
          <a:noFill/>
        </p:spPr>
        <p:txBody>
          <a:bodyPr wrap="square">
            <a:spAutoFit/>
          </a:bodyPr>
          <a:lstStyle/>
          <a:p>
            <a:pPr algn="just">
              <a:lnSpc>
                <a:spcPct val="150000"/>
              </a:lnSpc>
              <a:defRPr/>
            </a:pPr>
            <a:r>
              <a:rPr lang="en-US" sz="2300">
                <a:latin typeface="Times New Roman" panose="02020603050405020304" pitchFamily="18" charset="0"/>
                <a:cs typeface="Times New Roman" panose="02020603050405020304" pitchFamily="18" charset="0"/>
              </a:rPr>
              <a:t>Planned infrastructure services should also be gathered. Network services include security, quality of service (QoS), network management, high availability, unified communications, mobility, and virtualization.</a:t>
            </a:r>
            <a:endParaRPr lang="en-US" sz="2300">
              <a:solidFill>
                <a:prstClr val="black"/>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718466"/>
          </a:xfrm>
          <a:prstGeom prst="rect">
            <a:avLst/>
          </a:prstGeom>
          <a:noFill/>
        </p:spPr>
        <p:txBody>
          <a:bodyPr wrap="square">
            <a:spAutoFit/>
          </a:bodyPr>
          <a:lstStyle/>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1. Identify network applications and services. </a:t>
            </a:r>
          </a:p>
        </p:txBody>
      </p:sp>
      <p:sp>
        <p:nvSpPr>
          <p:cNvPr id="4" name="TextBox 3">
            <a:extLst>
              <a:ext uri="{FF2B5EF4-FFF2-40B4-BE49-F238E27FC236}">
                <a16:creationId xmlns:a16="http://schemas.microsoft.com/office/drawing/2014/main" id="{D618F71B-92E2-468B-A244-E718CF3E0B60}"/>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478069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pic>
        <p:nvPicPr>
          <p:cNvPr id="3" name="Picture 2">
            <a:extLst>
              <a:ext uri="{FF2B5EF4-FFF2-40B4-BE49-F238E27FC236}">
                <a16:creationId xmlns:a16="http://schemas.microsoft.com/office/drawing/2014/main" id="{17A0D510-2710-4E00-92DD-C36A3C2C8611}"/>
              </a:ext>
            </a:extLst>
          </p:cNvPr>
          <p:cNvPicPr>
            <a:picLocks noChangeAspect="1"/>
          </p:cNvPicPr>
          <p:nvPr/>
        </p:nvPicPr>
        <p:blipFill>
          <a:blip r:embed="rId2"/>
          <a:stretch>
            <a:fillRect/>
          </a:stretch>
        </p:blipFill>
        <p:spPr>
          <a:xfrm>
            <a:off x="1247774" y="1676400"/>
            <a:ext cx="6648451" cy="4657725"/>
          </a:xfrm>
          <a:prstGeom prst="rect">
            <a:avLst/>
          </a:prstGeom>
        </p:spPr>
      </p:pic>
      <p:sp>
        <p:nvSpPr>
          <p:cNvPr id="5" name="TextBox 4">
            <a:extLst>
              <a:ext uri="{FF2B5EF4-FFF2-40B4-BE49-F238E27FC236}">
                <a16:creationId xmlns:a16="http://schemas.microsoft.com/office/drawing/2014/main" id="{D6BC1130-30D8-4F53-A7A2-D819DCEF639E}"/>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3433525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12" name="TextBox 11">
            <a:extLst>
              <a:ext uri="{FF2B5EF4-FFF2-40B4-BE49-F238E27FC236}">
                <a16:creationId xmlns:a16="http://schemas.microsoft.com/office/drawing/2014/main" id="{0501048F-BB02-4C19-8838-8D0A564AA8B5}"/>
              </a:ext>
            </a:extLst>
          </p:cNvPr>
          <p:cNvSpPr txBox="1"/>
          <p:nvPr/>
        </p:nvSpPr>
        <p:spPr>
          <a:xfrm>
            <a:off x="1219200" y="2306935"/>
            <a:ext cx="6781800" cy="2683299"/>
          </a:xfrm>
          <a:prstGeom prst="rect">
            <a:avLst/>
          </a:prstGeom>
          <a:noFill/>
        </p:spPr>
        <p:txBody>
          <a:bodyPr wrap="square">
            <a:spAutoFit/>
          </a:bodyPr>
          <a:lstStyle/>
          <a:p>
            <a:pPr algn="just">
              <a:lnSpc>
                <a:spcPct val="150000"/>
              </a:lnSpc>
              <a:defRPr/>
            </a:pPr>
            <a:r>
              <a:rPr lang="en-US" sz="2300">
                <a:latin typeface="Times New Roman" panose="02020603050405020304" pitchFamily="18" charset="0"/>
                <a:cs typeface="Times New Roman" panose="02020603050405020304" pitchFamily="18" charset="0"/>
              </a:rPr>
              <a:t>For organizational goals, you should identify whether the company’s goal is to improve customer support, add new customer services, increase competitiveness, or reduce costs. It might be a combination of these goals, with some of them being more important than others. </a:t>
            </a:r>
            <a:endParaRPr lang="en-US" sz="2300">
              <a:solidFill>
                <a:prstClr val="black"/>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1457130"/>
          </a:xfrm>
          <a:prstGeom prst="rect">
            <a:avLst/>
          </a:prstGeom>
          <a:noFill/>
        </p:spPr>
        <p:txBody>
          <a:bodyPr wrap="square">
            <a:spAutoFit/>
          </a:bodyPr>
          <a:lstStyle/>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2. Define the organizational goals.</a:t>
            </a:r>
          </a:p>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2A9BAC6A-4C8F-4772-B758-5ECB2EA7D416}"/>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857380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1457130"/>
          </a:xfrm>
          <a:prstGeom prst="rect">
            <a:avLst/>
          </a:prstGeom>
          <a:noFill/>
        </p:spPr>
        <p:txBody>
          <a:bodyPr wrap="square">
            <a:spAutoFit/>
          </a:bodyPr>
          <a:lstStyle/>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2. Define the organizational goals.</a:t>
            </a:r>
          </a:p>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F99F43CE-2839-4AE7-AF24-5ED395B836E2}"/>
              </a:ext>
            </a:extLst>
          </p:cNvPr>
          <p:cNvSpPr txBox="1"/>
          <p:nvPr/>
        </p:nvSpPr>
        <p:spPr>
          <a:xfrm>
            <a:off x="1143000" y="2250192"/>
            <a:ext cx="6629400" cy="2923877"/>
          </a:xfrm>
          <a:prstGeom prst="rect">
            <a:avLst/>
          </a:prstGeom>
          <a:noFill/>
        </p:spPr>
        <p:txBody>
          <a:bodyPr wrap="square">
            <a:spAutoFit/>
          </a:bodyPr>
          <a:lstStyle/>
          <a:p>
            <a:r>
              <a:rPr lang="en-US" sz="2300">
                <a:solidFill>
                  <a:srgbClr val="231F20"/>
                </a:solidFill>
                <a:latin typeface="Times New Roman" panose="02020603050405020304" pitchFamily="18" charset="0"/>
                <a:cs typeface="Times New Roman" panose="02020603050405020304" pitchFamily="18" charset="0"/>
              </a:rPr>
              <a:t>■ Increase revenue and profit</a:t>
            </a:r>
            <a:br>
              <a:rPr lang="en-US" sz="2300">
                <a:solidFill>
                  <a:srgbClr val="231F20"/>
                </a:solidFill>
                <a:latin typeface="Times New Roman" panose="02020603050405020304" pitchFamily="18" charset="0"/>
                <a:cs typeface="Times New Roman" panose="02020603050405020304" pitchFamily="18" charset="0"/>
              </a:rPr>
            </a:br>
            <a:r>
              <a:rPr lang="en-US" sz="2300">
                <a:solidFill>
                  <a:srgbClr val="231F20"/>
                </a:solidFill>
                <a:latin typeface="Times New Roman" panose="02020603050405020304" pitchFamily="18" charset="0"/>
                <a:cs typeface="Times New Roman" panose="02020603050405020304" pitchFamily="18" charset="0"/>
              </a:rPr>
              <a:t>■ Increase market share</a:t>
            </a:r>
            <a:br>
              <a:rPr lang="en-US" sz="2300">
                <a:latin typeface="Times New Roman" panose="02020603050405020304" pitchFamily="18" charset="0"/>
                <a:cs typeface="Times New Roman" panose="02020603050405020304" pitchFamily="18" charset="0"/>
              </a:rPr>
            </a:br>
            <a:r>
              <a:rPr lang="en-US" sz="2300">
                <a:solidFill>
                  <a:srgbClr val="231F20"/>
                </a:solidFill>
                <a:latin typeface="Times New Roman" panose="02020603050405020304" pitchFamily="18" charset="0"/>
                <a:cs typeface="Times New Roman" panose="02020603050405020304" pitchFamily="18" charset="0"/>
              </a:rPr>
              <a:t>■ Expand into new markets</a:t>
            </a:r>
            <a:br>
              <a:rPr lang="en-US" sz="2300">
                <a:solidFill>
                  <a:srgbClr val="231F20"/>
                </a:solidFill>
                <a:latin typeface="Times New Roman" panose="02020603050405020304" pitchFamily="18" charset="0"/>
                <a:cs typeface="Times New Roman" panose="02020603050405020304" pitchFamily="18" charset="0"/>
              </a:rPr>
            </a:br>
            <a:r>
              <a:rPr lang="en-US" sz="2300">
                <a:solidFill>
                  <a:srgbClr val="231F20"/>
                </a:solidFill>
                <a:latin typeface="Times New Roman" panose="02020603050405020304" pitchFamily="18" charset="0"/>
                <a:cs typeface="Times New Roman" panose="02020603050405020304" pitchFamily="18" charset="0"/>
              </a:rPr>
              <a:t>■ Increase competitive advantages over companies in the same market</a:t>
            </a:r>
            <a:br>
              <a:rPr lang="en-US" sz="2300">
                <a:solidFill>
                  <a:srgbClr val="231F20"/>
                </a:solidFill>
                <a:latin typeface="Times New Roman" panose="02020603050405020304" pitchFamily="18" charset="0"/>
                <a:cs typeface="Times New Roman" panose="02020603050405020304" pitchFamily="18" charset="0"/>
              </a:rPr>
            </a:br>
            <a:r>
              <a:rPr lang="en-US" sz="2300">
                <a:solidFill>
                  <a:srgbClr val="231F20"/>
                </a:solidFill>
                <a:latin typeface="Times New Roman" panose="02020603050405020304" pitchFamily="18" charset="0"/>
                <a:cs typeface="Times New Roman" panose="02020603050405020304" pitchFamily="18" charset="0"/>
              </a:rPr>
              <a:t>■ Reduce costs</a:t>
            </a:r>
            <a:br>
              <a:rPr lang="en-US" sz="2300">
                <a:solidFill>
                  <a:srgbClr val="231F20"/>
                </a:solidFill>
                <a:latin typeface="Times New Roman" panose="02020603050405020304" pitchFamily="18" charset="0"/>
                <a:cs typeface="Times New Roman" panose="02020603050405020304" pitchFamily="18" charset="0"/>
              </a:rPr>
            </a:br>
            <a:r>
              <a:rPr lang="en-US" sz="2300">
                <a:solidFill>
                  <a:srgbClr val="231F20"/>
                </a:solidFill>
                <a:latin typeface="Times New Roman" panose="02020603050405020304" pitchFamily="18" charset="0"/>
                <a:cs typeface="Times New Roman" panose="02020603050405020304" pitchFamily="18" charset="0"/>
              </a:rPr>
              <a:t>■ Increase employee productivity</a:t>
            </a:r>
            <a:br>
              <a:rPr lang="en-US" sz="2300">
                <a:solidFill>
                  <a:srgbClr val="231F20"/>
                </a:solidFill>
                <a:latin typeface="Times New Roman" panose="02020603050405020304" pitchFamily="18" charset="0"/>
                <a:cs typeface="Times New Roman" panose="02020603050405020304" pitchFamily="18" charset="0"/>
              </a:rPr>
            </a:br>
            <a:endParaRPr lang="en-US" sz="23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F91295-E1A3-412C-93D0-C5C54063D76F}"/>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4155728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1457130"/>
          </a:xfrm>
          <a:prstGeom prst="rect">
            <a:avLst/>
          </a:prstGeom>
          <a:noFill/>
        </p:spPr>
        <p:txBody>
          <a:bodyPr wrap="square">
            <a:spAutoFit/>
          </a:bodyPr>
          <a:lstStyle/>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2. Define the organizational goals.</a:t>
            </a:r>
          </a:p>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F99F43CE-2839-4AE7-AF24-5ED395B836E2}"/>
              </a:ext>
            </a:extLst>
          </p:cNvPr>
          <p:cNvSpPr txBox="1"/>
          <p:nvPr/>
        </p:nvSpPr>
        <p:spPr>
          <a:xfrm>
            <a:off x="1179286" y="2239306"/>
            <a:ext cx="6974115" cy="3170099"/>
          </a:xfrm>
          <a:prstGeom prst="rect">
            <a:avLst/>
          </a:prstGeom>
          <a:noFill/>
        </p:spPr>
        <p:txBody>
          <a:bodyPr wrap="square">
            <a:spAutoFit/>
          </a:bodyPr>
          <a:lstStyle/>
          <a:p>
            <a:r>
              <a:rPr lang="en-US" sz="2000">
                <a:solidFill>
                  <a:srgbClr val="231F20"/>
                </a:solidFill>
                <a:latin typeface="Times New Roman" panose="02020603050405020304" pitchFamily="18" charset="0"/>
                <a:cs typeface="Times New Roman" panose="02020603050405020304" pitchFamily="18" charset="0"/>
              </a:rPr>
              <a:t>■ Shorten product-development cycles</a:t>
            </a:r>
            <a:br>
              <a:rPr lang="en-US" sz="2000">
                <a:solidFill>
                  <a:srgbClr val="231F20"/>
                </a:solidFill>
                <a:latin typeface="Times New Roman" panose="02020603050405020304" pitchFamily="18" charset="0"/>
                <a:cs typeface="Times New Roman" panose="02020603050405020304" pitchFamily="18" charset="0"/>
              </a:rPr>
            </a:br>
            <a:r>
              <a:rPr lang="en-US" sz="2000">
                <a:solidFill>
                  <a:srgbClr val="231F20"/>
                </a:solidFill>
                <a:latin typeface="Times New Roman" panose="02020603050405020304" pitchFamily="18" charset="0"/>
                <a:cs typeface="Times New Roman" panose="02020603050405020304" pitchFamily="18" charset="0"/>
              </a:rPr>
              <a:t>■ Use just-in-time manufacturing</a:t>
            </a:r>
            <a:br>
              <a:rPr lang="en-US" sz="2000">
                <a:solidFill>
                  <a:srgbClr val="231F20"/>
                </a:solidFill>
                <a:latin typeface="Times New Roman" panose="02020603050405020304" pitchFamily="18" charset="0"/>
                <a:cs typeface="Times New Roman" panose="02020603050405020304" pitchFamily="18" charset="0"/>
              </a:rPr>
            </a:br>
            <a:r>
              <a:rPr lang="en-US" sz="2000">
                <a:solidFill>
                  <a:srgbClr val="231F20"/>
                </a:solidFill>
                <a:latin typeface="Times New Roman" panose="02020603050405020304" pitchFamily="18" charset="0"/>
                <a:cs typeface="Times New Roman" panose="02020603050405020304" pitchFamily="18" charset="0"/>
              </a:rPr>
              <a:t>■ Plan around component shortages</a:t>
            </a:r>
            <a:br>
              <a:rPr lang="en-US" sz="2000">
                <a:solidFill>
                  <a:srgbClr val="231F20"/>
                </a:solidFill>
                <a:latin typeface="Times New Roman" panose="02020603050405020304" pitchFamily="18" charset="0"/>
                <a:cs typeface="Times New Roman" panose="02020603050405020304" pitchFamily="18" charset="0"/>
              </a:rPr>
            </a:br>
            <a:r>
              <a:rPr lang="en-US" sz="2000">
                <a:solidFill>
                  <a:srgbClr val="231F20"/>
                </a:solidFill>
                <a:latin typeface="Times New Roman" panose="02020603050405020304" pitchFamily="18" charset="0"/>
                <a:cs typeface="Times New Roman" panose="02020603050405020304" pitchFamily="18" charset="0"/>
              </a:rPr>
              <a:t>■ Offer new customer services</a:t>
            </a:r>
            <a:br>
              <a:rPr lang="en-US" sz="2000">
                <a:solidFill>
                  <a:srgbClr val="231F20"/>
                </a:solidFill>
                <a:latin typeface="Times New Roman" panose="02020603050405020304" pitchFamily="18" charset="0"/>
                <a:cs typeface="Times New Roman" panose="02020603050405020304" pitchFamily="18" charset="0"/>
              </a:rPr>
            </a:br>
            <a:r>
              <a:rPr lang="en-US" sz="2000">
                <a:solidFill>
                  <a:srgbClr val="231F20"/>
                </a:solidFill>
                <a:latin typeface="Times New Roman" panose="02020603050405020304" pitchFamily="18" charset="0"/>
                <a:cs typeface="Times New Roman" panose="02020603050405020304" pitchFamily="18" charset="0"/>
              </a:rPr>
              <a:t>■ Offer better customer support</a:t>
            </a:r>
            <a:br>
              <a:rPr lang="en-US" sz="2000">
                <a:solidFill>
                  <a:srgbClr val="231F20"/>
                </a:solidFill>
                <a:latin typeface="Times New Roman" panose="02020603050405020304" pitchFamily="18" charset="0"/>
                <a:cs typeface="Times New Roman" panose="02020603050405020304" pitchFamily="18" charset="0"/>
              </a:rPr>
            </a:br>
            <a:r>
              <a:rPr lang="en-US" sz="2000">
                <a:solidFill>
                  <a:srgbClr val="231F20"/>
                </a:solidFill>
                <a:latin typeface="Times New Roman" panose="02020603050405020304" pitchFamily="18" charset="0"/>
                <a:cs typeface="Times New Roman" panose="02020603050405020304" pitchFamily="18" charset="0"/>
              </a:rPr>
              <a:t>■ Open the network to key constituents (prospects, investors, customers, business partners, suppliers, and employees)</a:t>
            </a:r>
            <a:br>
              <a:rPr lang="en-US" sz="2000">
                <a:solidFill>
                  <a:srgbClr val="231F20"/>
                </a:solidFill>
                <a:latin typeface="Times New Roman" panose="02020603050405020304" pitchFamily="18" charset="0"/>
                <a:cs typeface="Times New Roman" panose="02020603050405020304" pitchFamily="18" charset="0"/>
              </a:rPr>
            </a:br>
            <a:r>
              <a:rPr lang="en-US" sz="2000">
                <a:solidFill>
                  <a:srgbClr val="231F20"/>
                </a:solidFill>
                <a:latin typeface="Times New Roman" panose="02020603050405020304" pitchFamily="18" charset="0"/>
                <a:cs typeface="Times New Roman" panose="02020603050405020304" pitchFamily="18" charset="0"/>
              </a:rPr>
              <a:t>■ Avoid business disruption caused by network security problems</a:t>
            </a:r>
            <a:br>
              <a:rPr lang="en-US" sz="2000">
                <a:solidFill>
                  <a:srgbClr val="231F20"/>
                </a:solidFill>
                <a:latin typeface="Times New Roman" panose="02020603050405020304" pitchFamily="18" charset="0"/>
                <a:cs typeface="Times New Roman" panose="02020603050405020304" pitchFamily="18" charset="0"/>
              </a:rPr>
            </a:b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64DA842-51CE-43C6-A88C-73871F060595}"/>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137697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1457130"/>
          </a:xfrm>
          <a:prstGeom prst="rect">
            <a:avLst/>
          </a:prstGeom>
          <a:noFill/>
        </p:spPr>
        <p:txBody>
          <a:bodyPr wrap="square">
            <a:spAutoFit/>
          </a:bodyPr>
          <a:lstStyle/>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2. Define the organizational goals.</a:t>
            </a:r>
          </a:p>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F99F43CE-2839-4AE7-AF24-5ED395B836E2}"/>
              </a:ext>
            </a:extLst>
          </p:cNvPr>
          <p:cNvSpPr txBox="1"/>
          <p:nvPr/>
        </p:nvSpPr>
        <p:spPr>
          <a:xfrm>
            <a:off x="1143000" y="2250192"/>
            <a:ext cx="6858000" cy="3477875"/>
          </a:xfrm>
          <a:prstGeom prst="rect">
            <a:avLst/>
          </a:prstGeom>
          <a:noFill/>
        </p:spPr>
        <p:txBody>
          <a:bodyPr wrap="square">
            <a:spAutoFit/>
          </a:bodyPr>
          <a:lstStyle/>
          <a:p>
            <a:r>
              <a:rPr lang="en-US" sz="2000">
                <a:solidFill>
                  <a:srgbClr val="231F20"/>
                </a:solidFill>
                <a:latin typeface="Times New Roman" panose="02020603050405020304" pitchFamily="18" charset="0"/>
                <a:cs typeface="Times New Roman" panose="02020603050405020304" pitchFamily="18" charset="0"/>
              </a:rPr>
              <a:t>■ Avoid business disruption caused by natural and unnatural disasters</a:t>
            </a:r>
            <a:br>
              <a:rPr lang="en-US" sz="2000">
                <a:solidFill>
                  <a:srgbClr val="231F20"/>
                </a:solidFill>
                <a:latin typeface="Times New Roman" panose="02020603050405020304" pitchFamily="18" charset="0"/>
                <a:cs typeface="Times New Roman" panose="02020603050405020304" pitchFamily="18" charset="0"/>
              </a:rPr>
            </a:br>
            <a:r>
              <a:rPr lang="en-US" sz="2000">
                <a:solidFill>
                  <a:srgbClr val="231F20"/>
                </a:solidFill>
                <a:latin typeface="Times New Roman" panose="02020603050405020304" pitchFamily="18" charset="0"/>
                <a:cs typeface="Times New Roman" panose="02020603050405020304" pitchFamily="18" charset="0"/>
              </a:rPr>
              <a:t>■ Modernize outdated technologies</a:t>
            </a:r>
            <a:br>
              <a:rPr lang="en-US" sz="2000">
                <a:solidFill>
                  <a:srgbClr val="231F20"/>
                </a:solidFill>
                <a:latin typeface="Times New Roman" panose="02020603050405020304" pitchFamily="18" charset="0"/>
                <a:cs typeface="Times New Roman" panose="02020603050405020304" pitchFamily="18" charset="0"/>
              </a:rPr>
            </a:br>
            <a:r>
              <a:rPr lang="en-US" sz="2000">
                <a:solidFill>
                  <a:srgbClr val="231F20"/>
                </a:solidFill>
                <a:latin typeface="Times New Roman" panose="02020603050405020304" pitchFamily="18" charset="0"/>
                <a:cs typeface="Times New Roman" panose="02020603050405020304" pitchFamily="18" charset="0"/>
              </a:rPr>
              <a:t>■ Reduce telecommunications and network costs, including overhead associated with</a:t>
            </a:r>
            <a:br>
              <a:rPr lang="en-US" sz="2000">
                <a:solidFill>
                  <a:srgbClr val="231F20"/>
                </a:solidFill>
                <a:latin typeface="Times New Roman" panose="02020603050405020304" pitchFamily="18" charset="0"/>
                <a:cs typeface="Times New Roman" panose="02020603050405020304" pitchFamily="18" charset="0"/>
              </a:rPr>
            </a:br>
            <a:r>
              <a:rPr lang="en-US" sz="2000">
                <a:solidFill>
                  <a:srgbClr val="231F20"/>
                </a:solidFill>
                <a:latin typeface="Times New Roman" panose="02020603050405020304" pitchFamily="18" charset="0"/>
                <a:cs typeface="Times New Roman" panose="02020603050405020304" pitchFamily="18" charset="0"/>
              </a:rPr>
              <a:t>separate networks for voice, data, and video</a:t>
            </a:r>
            <a:br>
              <a:rPr lang="en-US" sz="2000">
                <a:solidFill>
                  <a:srgbClr val="231F20"/>
                </a:solidFill>
                <a:latin typeface="Times New Roman" panose="02020603050405020304" pitchFamily="18" charset="0"/>
                <a:cs typeface="Times New Roman" panose="02020603050405020304" pitchFamily="18" charset="0"/>
              </a:rPr>
            </a:br>
            <a:r>
              <a:rPr lang="en-US" sz="2000">
                <a:solidFill>
                  <a:srgbClr val="231F20"/>
                </a:solidFill>
                <a:latin typeface="Times New Roman" panose="02020603050405020304" pitchFamily="18" charset="0"/>
                <a:cs typeface="Times New Roman" panose="02020603050405020304" pitchFamily="18" charset="0"/>
              </a:rPr>
              <a:t>■ Make data centers more efficient in their usage of power, cabling, racks, storage, and</a:t>
            </a:r>
            <a:br>
              <a:rPr lang="en-US" sz="2000">
                <a:solidFill>
                  <a:srgbClr val="231F20"/>
                </a:solidFill>
                <a:latin typeface="Times New Roman" panose="02020603050405020304" pitchFamily="18" charset="0"/>
                <a:cs typeface="Times New Roman" panose="02020603050405020304" pitchFamily="18" charset="0"/>
              </a:rPr>
            </a:br>
            <a:r>
              <a:rPr lang="en-US" sz="2000">
                <a:solidFill>
                  <a:srgbClr val="231F20"/>
                </a:solidFill>
                <a:latin typeface="Times New Roman" panose="02020603050405020304" pitchFamily="18" charset="0"/>
                <a:cs typeface="Times New Roman" panose="02020603050405020304" pitchFamily="18" charset="0"/>
              </a:rPr>
              <a:t>WAN circuits</a:t>
            </a:r>
            <a:br>
              <a:rPr lang="en-US" sz="2000">
                <a:solidFill>
                  <a:srgbClr val="231F20"/>
                </a:solidFill>
                <a:latin typeface="Times New Roman" panose="02020603050405020304" pitchFamily="18" charset="0"/>
                <a:cs typeface="Times New Roman" panose="02020603050405020304" pitchFamily="18" charset="0"/>
              </a:rPr>
            </a:br>
            <a:r>
              <a:rPr lang="en-US" sz="2000">
                <a:solidFill>
                  <a:srgbClr val="231F20"/>
                </a:solidFill>
                <a:latin typeface="Times New Roman" panose="02020603050405020304" pitchFamily="18" charset="0"/>
                <a:cs typeface="Times New Roman" panose="02020603050405020304" pitchFamily="18" charset="0"/>
              </a:rPr>
              <a:t>■ Comply with IT architecture design and governance goals</a:t>
            </a:r>
            <a:r>
              <a:rPr lang="en-US" sz="2000">
                <a:latin typeface="Times New Roman" panose="02020603050405020304" pitchFamily="18" charset="0"/>
                <a:cs typeface="Times New Roman" panose="02020603050405020304" pitchFamily="18" charset="0"/>
              </a:rPr>
              <a:t> </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C15772B-3336-4590-8700-A6591B7076B8}"/>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963414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1457130"/>
          </a:xfrm>
          <a:prstGeom prst="rect">
            <a:avLst/>
          </a:prstGeom>
          <a:noFill/>
        </p:spPr>
        <p:txBody>
          <a:bodyPr wrap="square">
            <a:spAutoFit/>
          </a:bodyPr>
          <a:lstStyle/>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2. Define the organizational goals.</a:t>
            </a:r>
          </a:p>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C6A04B0-9BFD-4F65-949E-28C9AC01F5B7}"/>
              </a:ext>
            </a:extLst>
          </p:cNvPr>
          <p:cNvPicPr>
            <a:picLocks noChangeAspect="1"/>
          </p:cNvPicPr>
          <p:nvPr/>
        </p:nvPicPr>
        <p:blipFill>
          <a:blip r:embed="rId2"/>
          <a:stretch>
            <a:fillRect/>
          </a:stretch>
        </p:blipFill>
        <p:spPr>
          <a:xfrm>
            <a:off x="1143000" y="2221658"/>
            <a:ext cx="6934200" cy="3517348"/>
          </a:xfrm>
          <a:prstGeom prst="rect">
            <a:avLst/>
          </a:prstGeom>
        </p:spPr>
      </p:pic>
      <p:sp>
        <p:nvSpPr>
          <p:cNvPr id="5" name="TextBox 4">
            <a:extLst>
              <a:ext uri="{FF2B5EF4-FFF2-40B4-BE49-F238E27FC236}">
                <a16:creationId xmlns:a16="http://schemas.microsoft.com/office/drawing/2014/main" id="{2EAB94DA-6D15-458B-833D-15278372A51B}"/>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1816100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1457130"/>
          </a:xfrm>
          <a:prstGeom prst="rect">
            <a:avLst/>
          </a:prstGeom>
          <a:noFill/>
        </p:spPr>
        <p:txBody>
          <a:bodyPr wrap="square">
            <a:spAutoFit/>
          </a:bodyPr>
          <a:lstStyle/>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2. Define the organizational goals.</a:t>
            </a:r>
          </a:p>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C8688912-6B95-4CFD-9E20-F3C5CD1B7C62}"/>
              </a:ext>
            </a:extLst>
          </p:cNvPr>
          <p:cNvPicPr>
            <a:picLocks noChangeAspect="1"/>
          </p:cNvPicPr>
          <p:nvPr/>
        </p:nvPicPr>
        <p:blipFill>
          <a:blip r:embed="rId2"/>
          <a:stretch>
            <a:fillRect/>
          </a:stretch>
        </p:blipFill>
        <p:spPr>
          <a:xfrm>
            <a:off x="1117600" y="2213905"/>
            <a:ext cx="6458512" cy="3729696"/>
          </a:xfrm>
          <a:prstGeom prst="rect">
            <a:avLst/>
          </a:prstGeom>
        </p:spPr>
      </p:pic>
      <p:sp>
        <p:nvSpPr>
          <p:cNvPr id="4" name="TextBox 3">
            <a:extLst>
              <a:ext uri="{FF2B5EF4-FFF2-40B4-BE49-F238E27FC236}">
                <a16:creationId xmlns:a16="http://schemas.microsoft.com/office/drawing/2014/main" id="{A76B0B67-B724-4AFA-8FE5-F9B5A998CD3A}"/>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3869472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3308598"/>
          </a:xfrm>
          <a:prstGeom prst="rect">
            <a:avLst/>
          </a:prstGeom>
          <a:noFill/>
        </p:spPr>
        <p:txBody>
          <a:bodyPr wrap="square">
            <a:spAutoFit/>
          </a:bodyPr>
          <a:lstStyle/>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3. Define the organizational constraints.</a:t>
            </a:r>
          </a:p>
          <a:p>
            <a:pPr algn="just">
              <a:defRPr/>
            </a:pPr>
            <a:r>
              <a:rPr lang="en-US" sz="2300">
                <a:solidFill>
                  <a:prstClr val="black"/>
                </a:solidFill>
                <a:latin typeface="Times New Roman" panose="02020603050405020304" pitchFamily="18" charset="0"/>
                <a:cs typeface="Times New Roman" panose="02020603050405020304" pitchFamily="18" charset="0"/>
              </a:rPr>
              <a:t>Organizational constraints include budget, personnel, policy, and schedule. The company might limit you to a certain budget or timeframe. The organization might require the project to be completed in an unreasonable timeframe. It might have limited personnel to support the assessment and design efforts, or it might have policy limitations to use certain protocols. </a:t>
            </a:r>
          </a:p>
        </p:txBody>
      </p:sp>
      <p:sp>
        <p:nvSpPr>
          <p:cNvPr id="4" name="TextBox 3">
            <a:extLst>
              <a:ext uri="{FF2B5EF4-FFF2-40B4-BE49-F238E27FC236}">
                <a16:creationId xmlns:a16="http://schemas.microsoft.com/office/drawing/2014/main" id="{E88D49FC-7A27-4E0B-A852-D610C5542BB0}"/>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967978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718466"/>
          </a:xfrm>
          <a:prstGeom prst="rect">
            <a:avLst/>
          </a:prstGeom>
          <a:noFill/>
        </p:spPr>
        <p:txBody>
          <a:bodyPr wrap="square">
            <a:spAutoFit/>
          </a:bodyPr>
          <a:lstStyle/>
          <a:p>
            <a:pPr algn="just">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3. Define the organizational constraints.</a:t>
            </a:r>
          </a:p>
        </p:txBody>
      </p:sp>
      <p:pic>
        <p:nvPicPr>
          <p:cNvPr id="4" name="Picture 3">
            <a:extLst>
              <a:ext uri="{FF2B5EF4-FFF2-40B4-BE49-F238E27FC236}">
                <a16:creationId xmlns:a16="http://schemas.microsoft.com/office/drawing/2014/main" id="{C98DEBE7-061E-4A93-91EA-D6464601B31F}"/>
              </a:ext>
            </a:extLst>
          </p:cNvPr>
          <p:cNvPicPr>
            <a:picLocks noChangeAspect="1"/>
          </p:cNvPicPr>
          <p:nvPr/>
        </p:nvPicPr>
        <p:blipFill>
          <a:blip r:embed="rId2"/>
          <a:stretch>
            <a:fillRect/>
          </a:stretch>
        </p:blipFill>
        <p:spPr>
          <a:xfrm>
            <a:off x="1176340" y="2213906"/>
            <a:ext cx="6486525" cy="3638551"/>
          </a:xfrm>
          <a:prstGeom prst="rect">
            <a:avLst/>
          </a:prstGeom>
        </p:spPr>
      </p:pic>
      <p:sp>
        <p:nvSpPr>
          <p:cNvPr id="5" name="TextBox 4">
            <a:extLst>
              <a:ext uri="{FF2B5EF4-FFF2-40B4-BE49-F238E27FC236}">
                <a16:creationId xmlns:a16="http://schemas.microsoft.com/office/drawing/2014/main" id="{009168E6-2C76-4A96-A534-53EEB09BCBC6}"/>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60396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4" name="TextBox 3">
            <a:extLst>
              <a:ext uri="{FF2B5EF4-FFF2-40B4-BE49-F238E27FC236}">
                <a16:creationId xmlns:a16="http://schemas.microsoft.com/office/drawing/2014/main" id="{9E225242-2A33-40E5-9DA4-47D68327AC1D}"/>
              </a:ext>
            </a:extLst>
          </p:cNvPr>
          <p:cNvSpPr txBox="1"/>
          <p:nvPr/>
        </p:nvSpPr>
        <p:spPr>
          <a:xfrm>
            <a:off x="990600" y="1612646"/>
            <a:ext cx="7696200" cy="3884205"/>
          </a:xfrm>
          <a:prstGeom prst="rect">
            <a:avLst/>
          </a:prstGeom>
          <a:noFill/>
        </p:spPr>
        <p:txBody>
          <a:bodyPr wrap="square" rtlCol="0">
            <a:spAutoFit/>
          </a:bodyPr>
          <a:lstStyle/>
          <a:p>
            <a:r>
              <a:rPr lang="en-US" sz="2000" i="1">
                <a:solidFill>
                  <a:srgbClr val="231F20"/>
                </a:solidFill>
                <a:latin typeface="Times New Roman" panose="02020603050405020304" pitchFamily="18" charset="0"/>
                <a:cs typeface="Times New Roman" panose="02020603050405020304" pitchFamily="18" charset="0"/>
              </a:rPr>
              <a:t>Business forces affecting decisions for the enterprise network include the following:</a:t>
            </a:r>
          </a:p>
          <a:p>
            <a:pPr marL="800080" lvl="1" indent="-342891">
              <a:lnSpc>
                <a:spcPct val="150000"/>
              </a:lnSpc>
              <a:buFont typeface="Wingdings" panose="05000000000000000000" pitchFamily="2" charset="2"/>
              <a:buChar char="q"/>
            </a:pPr>
            <a:r>
              <a:rPr lang="en-US" sz="2000" b="1">
                <a:solidFill>
                  <a:srgbClr val="231F20"/>
                </a:solidFill>
                <a:latin typeface="Times New Roman" panose="02020603050405020304" pitchFamily="18" charset="0"/>
                <a:cs typeface="Times New Roman" panose="02020603050405020304" pitchFamily="18" charset="0"/>
              </a:rPr>
              <a:t>Return on investment</a:t>
            </a:r>
          </a:p>
          <a:p>
            <a:pPr marL="800080" lvl="1" indent="-342891">
              <a:lnSpc>
                <a:spcPct val="150000"/>
              </a:lnSpc>
              <a:buFont typeface="Wingdings" panose="05000000000000000000" pitchFamily="2" charset="2"/>
              <a:buChar char="q"/>
            </a:pPr>
            <a:r>
              <a:rPr lang="en-US" sz="2000" b="1">
                <a:solidFill>
                  <a:srgbClr val="231F20"/>
                </a:solidFill>
                <a:latin typeface="Times New Roman" panose="02020603050405020304" pitchFamily="18" charset="0"/>
                <a:cs typeface="Times New Roman" panose="02020603050405020304" pitchFamily="18" charset="0"/>
              </a:rPr>
              <a:t>Regulation</a:t>
            </a:r>
          </a:p>
          <a:p>
            <a:pPr marL="800080" lvl="1" indent="-342891">
              <a:lnSpc>
                <a:spcPct val="150000"/>
              </a:lnSpc>
              <a:buFont typeface="Wingdings" panose="05000000000000000000" pitchFamily="2" charset="2"/>
              <a:buChar char="q"/>
            </a:pPr>
            <a:r>
              <a:rPr lang="en-US" sz="2000" b="1">
                <a:solidFill>
                  <a:srgbClr val="231F20"/>
                </a:solidFill>
                <a:latin typeface="Times New Roman" panose="02020603050405020304" pitchFamily="18" charset="0"/>
                <a:cs typeface="Times New Roman" panose="02020603050405020304" pitchFamily="18" charset="0"/>
              </a:rPr>
              <a:t>Competitiveness</a:t>
            </a:r>
          </a:p>
          <a:p>
            <a:pPr marL="800080" lvl="1" indent="-342891">
              <a:lnSpc>
                <a:spcPct val="150000"/>
              </a:lnSpc>
              <a:buFont typeface="Wingdings" panose="05000000000000000000" pitchFamily="2" charset="2"/>
              <a:buChar char="q"/>
            </a:pPr>
            <a:r>
              <a:rPr lang="en-US" sz="2000" b="1">
                <a:solidFill>
                  <a:srgbClr val="231F20"/>
                </a:solidFill>
                <a:latin typeface="Times New Roman" panose="02020603050405020304" pitchFamily="18" charset="0"/>
                <a:cs typeface="Times New Roman" panose="02020603050405020304" pitchFamily="18" charset="0"/>
              </a:rPr>
              <a:t>Removal of borders</a:t>
            </a:r>
          </a:p>
          <a:p>
            <a:pPr marL="800080" lvl="1" indent="-342891">
              <a:lnSpc>
                <a:spcPct val="150000"/>
              </a:lnSpc>
              <a:buFont typeface="Wingdings" panose="05000000000000000000" pitchFamily="2" charset="2"/>
              <a:buChar char="q"/>
            </a:pPr>
            <a:r>
              <a:rPr lang="en-US" sz="2000" b="1">
                <a:solidFill>
                  <a:srgbClr val="231F20"/>
                </a:solidFill>
                <a:latin typeface="Times New Roman" panose="02020603050405020304" pitchFamily="18" charset="0"/>
                <a:cs typeface="Times New Roman" panose="02020603050405020304" pitchFamily="18" charset="0"/>
              </a:rPr>
              <a:t>Virtualization</a:t>
            </a:r>
          </a:p>
          <a:p>
            <a:pPr marL="800080" lvl="1" indent="-342891">
              <a:lnSpc>
                <a:spcPct val="150000"/>
              </a:lnSpc>
              <a:buFont typeface="Wingdings" panose="05000000000000000000" pitchFamily="2" charset="2"/>
              <a:buChar char="q"/>
            </a:pPr>
            <a:r>
              <a:rPr lang="en-US" sz="2000" b="1">
                <a:solidFill>
                  <a:srgbClr val="231F20"/>
                </a:solidFill>
                <a:latin typeface="Times New Roman" panose="02020603050405020304" pitchFamily="18" charset="0"/>
                <a:cs typeface="Times New Roman" panose="02020603050405020304" pitchFamily="18" charset="0"/>
              </a:rPr>
              <a:t>Growth of applications</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8050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718466"/>
          </a:xfrm>
          <a:prstGeom prst="rect">
            <a:avLst/>
          </a:prstGeom>
          <a:noFill/>
        </p:spPr>
        <p:txBody>
          <a:bodyPr wrap="square">
            <a:spAutoFit/>
          </a:bodyPr>
          <a:lstStyle/>
          <a:p>
            <a:pPr>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4. Define the technical goals. </a:t>
            </a:r>
          </a:p>
        </p:txBody>
      </p:sp>
      <p:sp>
        <p:nvSpPr>
          <p:cNvPr id="7" name="TextBox 6">
            <a:extLst>
              <a:ext uri="{FF2B5EF4-FFF2-40B4-BE49-F238E27FC236}">
                <a16:creationId xmlns:a16="http://schemas.microsoft.com/office/drawing/2014/main" id="{C61D97CA-3F9D-4E5C-8D71-761F154A6655}"/>
              </a:ext>
            </a:extLst>
          </p:cNvPr>
          <p:cNvSpPr txBox="1"/>
          <p:nvPr/>
        </p:nvSpPr>
        <p:spPr>
          <a:xfrm>
            <a:off x="1164772" y="2252954"/>
            <a:ext cx="6455231" cy="2569934"/>
          </a:xfrm>
          <a:prstGeom prst="rect">
            <a:avLst/>
          </a:prstGeom>
          <a:noFill/>
        </p:spPr>
        <p:txBody>
          <a:bodyPr wrap="square">
            <a:spAutoFit/>
          </a:bodyPr>
          <a:lstStyle/>
          <a:p>
            <a:pPr>
              <a:lnSpc>
                <a:spcPct val="150000"/>
              </a:lnSpc>
            </a:pPr>
            <a:r>
              <a:rPr lang="en-US" sz="2300">
                <a:latin typeface="Times New Roman" panose="02020603050405020304" pitchFamily="18" charset="0"/>
                <a:cs typeface="Times New Roman" panose="02020603050405020304" pitchFamily="18" charset="0"/>
              </a:rPr>
              <a:t>■ Improve the network’s response-time throughput </a:t>
            </a:r>
          </a:p>
          <a:p>
            <a:pPr>
              <a:lnSpc>
                <a:spcPct val="150000"/>
              </a:lnSpc>
            </a:pPr>
            <a:r>
              <a:rPr lang="en-US" sz="2300">
                <a:latin typeface="Times New Roman" panose="02020603050405020304" pitchFamily="18" charset="0"/>
                <a:cs typeface="Times New Roman" panose="02020603050405020304" pitchFamily="18" charset="0"/>
              </a:rPr>
              <a:t>■ Decrease network failures and downtime (high availability) </a:t>
            </a:r>
          </a:p>
          <a:p>
            <a:pPr>
              <a:lnSpc>
                <a:spcPct val="150000"/>
              </a:lnSpc>
            </a:pPr>
            <a:r>
              <a:rPr lang="en-US" sz="2300">
                <a:latin typeface="Times New Roman" panose="02020603050405020304" pitchFamily="18" charset="0"/>
                <a:cs typeface="Times New Roman" panose="02020603050405020304" pitchFamily="18" charset="0"/>
              </a:rPr>
              <a:t>■ Simplify network management </a:t>
            </a:r>
          </a:p>
          <a:p>
            <a:endParaRPr lang="en-US" sz="23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B5076E-3BC5-4056-9E65-1A17AE135B2C}"/>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69725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295400"/>
            <a:ext cx="7162800" cy="718466"/>
          </a:xfrm>
          <a:prstGeom prst="rect">
            <a:avLst/>
          </a:prstGeom>
          <a:noFill/>
        </p:spPr>
        <p:txBody>
          <a:bodyPr wrap="square">
            <a:spAutoFit/>
          </a:bodyPr>
          <a:lstStyle/>
          <a:p>
            <a:pPr>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4. Define the technical goals. </a:t>
            </a:r>
          </a:p>
        </p:txBody>
      </p:sp>
      <p:pic>
        <p:nvPicPr>
          <p:cNvPr id="4" name="Picture 3">
            <a:extLst>
              <a:ext uri="{FF2B5EF4-FFF2-40B4-BE49-F238E27FC236}">
                <a16:creationId xmlns:a16="http://schemas.microsoft.com/office/drawing/2014/main" id="{6E94EC8D-A8D8-4E00-95FB-76DD296C203B}"/>
              </a:ext>
            </a:extLst>
          </p:cNvPr>
          <p:cNvPicPr>
            <a:picLocks noChangeAspect="1"/>
          </p:cNvPicPr>
          <p:nvPr/>
        </p:nvPicPr>
        <p:blipFill>
          <a:blip r:embed="rId2"/>
          <a:stretch>
            <a:fillRect/>
          </a:stretch>
        </p:blipFill>
        <p:spPr>
          <a:xfrm>
            <a:off x="889491" y="2190273"/>
            <a:ext cx="5598015" cy="4060821"/>
          </a:xfrm>
          <a:prstGeom prst="rect">
            <a:avLst/>
          </a:prstGeom>
        </p:spPr>
      </p:pic>
      <p:sp>
        <p:nvSpPr>
          <p:cNvPr id="5" name="TextBox 4">
            <a:extLst>
              <a:ext uri="{FF2B5EF4-FFF2-40B4-BE49-F238E27FC236}">
                <a16:creationId xmlns:a16="http://schemas.microsoft.com/office/drawing/2014/main" id="{C43CDA5B-11A2-4746-9DE3-DA4A0F49C5C9}"/>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3797695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718466"/>
          </a:xfrm>
          <a:prstGeom prst="rect">
            <a:avLst/>
          </a:prstGeom>
          <a:noFill/>
        </p:spPr>
        <p:txBody>
          <a:bodyPr wrap="square">
            <a:spAutoFit/>
          </a:bodyPr>
          <a:lstStyle/>
          <a:p>
            <a:pPr>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4. Define the technical goals. </a:t>
            </a:r>
          </a:p>
        </p:txBody>
      </p:sp>
      <p:sp>
        <p:nvSpPr>
          <p:cNvPr id="7" name="TextBox 6">
            <a:extLst>
              <a:ext uri="{FF2B5EF4-FFF2-40B4-BE49-F238E27FC236}">
                <a16:creationId xmlns:a16="http://schemas.microsoft.com/office/drawing/2014/main" id="{C61D97CA-3F9D-4E5C-8D71-761F154A6655}"/>
              </a:ext>
            </a:extLst>
          </p:cNvPr>
          <p:cNvSpPr txBox="1"/>
          <p:nvPr/>
        </p:nvSpPr>
        <p:spPr>
          <a:xfrm>
            <a:off x="1164771" y="2252950"/>
            <a:ext cx="6629400" cy="2683299"/>
          </a:xfrm>
          <a:prstGeom prst="rect">
            <a:avLst/>
          </a:prstGeom>
          <a:noFill/>
        </p:spPr>
        <p:txBody>
          <a:bodyPr wrap="square">
            <a:spAutoFit/>
          </a:bodyPr>
          <a:lstStyle/>
          <a:p>
            <a:pPr>
              <a:lnSpc>
                <a:spcPct val="150000"/>
              </a:lnSpc>
            </a:pPr>
            <a:r>
              <a:rPr lang="en-US" sz="2300">
                <a:latin typeface="Times New Roman" panose="02020603050405020304" pitchFamily="18" charset="0"/>
                <a:cs typeface="Times New Roman" panose="02020603050405020304" pitchFamily="18" charset="0"/>
              </a:rPr>
              <a:t>■ Improve network security </a:t>
            </a:r>
          </a:p>
          <a:p>
            <a:pPr>
              <a:lnSpc>
                <a:spcPct val="150000"/>
              </a:lnSpc>
            </a:pPr>
            <a:r>
              <a:rPr lang="en-US" sz="2300">
                <a:latin typeface="Times New Roman" panose="02020603050405020304" pitchFamily="18" charset="0"/>
                <a:cs typeface="Times New Roman" panose="02020603050405020304" pitchFamily="18" charset="0"/>
              </a:rPr>
              <a:t>■ Improve reliability of mission-critical applications </a:t>
            </a:r>
          </a:p>
          <a:p>
            <a:pPr>
              <a:lnSpc>
                <a:spcPct val="150000"/>
              </a:lnSpc>
            </a:pPr>
            <a:r>
              <a:rPr lang="en-US" sz="2300">
                <a:latin typeface="Times New Roman" panose="02020603050405020304" pitchFamily="18" charset="0"/>
                <a:cs typeface="Times New Roman" panose="02020603050405020304" pitchFamily="18" charset="0"/>
              </a:rPr>
              <a:t>■ Modernize outdated technologies (technology refresh) </a:t>
            </a:r>
          </a:p>
          <a:p>
            <a:pPr>
              <a:lnSpc>
                <a:spcPct val="150000"/>
              </a:lnSpc>
            </a:pPr>
            <a:r>
              <a:rPr lang="en-US" sz="2300">
                <a:latin typeface="Times New Roman" panose="02020603050405020304" pitchFamily="18" charset="0"/>
                <a:cs typeface="Times New Roman" panose="02020603050405020304" pitchFamily="18" charset="0"/>
              </a:rPr>
              <a:t>■ Improve the network’s scalability</a:t>
            </a:r>
          </a:p>
        </p:txBody>
      </p:sp>
      <p:sp>
        <p:nvSpPr>
          <p:cNvPr id="4" name="TextBox 3">
            <a:extLst>
              <a:ext uri="{FF2B5EF4-FFF2-40B4-BE49-F238E27FC236}">
                <a16:creationId xmlns:a16="http://schemas.microsoft.com/office/drawing/2014/main" id="{6DFDF52A-5084-422E-A346-91D0C065FCFD}"/>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3866901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718466"/>
          </a:xfrm>
          <a:prstGeom prst="rect">
            <a:avLst/>
          </a:prstGeom>
          <a:noFill/>
        </p:spPr>
        <p:txBody>
          <a:bodyPr wrap="square">
            <a:spAutoFit/>
          </a:bodyPr>
          <a:lstStyle/>
          <a:p>
            <a:pPr>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5. Define the possible technical constraints.</a:t>
            </a:r>
          </a:p>
        </p:txBody>
      </p:sp>
      <p:sp>
        <p:nvSpPr>
          <p:cNvPr id="7" name="TextBox 6">
            <a:extLst>
              <a:ext uri="{FF2B5EF4-FFF2-40B4-BE49-F238E27FC236}">
                <a16:creationId xmlns:a16="http://schemas.microsoft.com/office/drawing/2014/main" id="{C61D97CA-3F9D-4E5C-8D71-761F154A6655}"/>
              </a:ext>
            </a:extLst>
          </p:cNvPr>
          <p:cNvSpPr txBox="1"/>
          <p:nvPr/>
        </p:nvSpPr>
        <p:spPr>
          <a:xfrm>
            <a:off x="1128487" y="2256407"/>
            <a:ext cx="7522031" cy="2683299"/>
          </a:xfrm>
          <a:prstGeom prst="rect">
            <a:avLst/>
          </a:prstGeom>
          <a:noFill/>
        </p:spPr>
        <p:txBody>
          <a:bodyPr wrap="square">
            <a:spAutoFit/>
          </a:bodyPr>
          <a:lstStyle/>
          <a:p>
            <a:pPr>
              <a:lnSpc>
                <a:spcPct val="150000"/>
              </a:lnSpc>
            </a:pPr>
            <a:r>
              <a:rPr lang="en-US" sz="2300">
                <a:latin typeface="Times New Roman" panose="02020603050405020304" pitchFamily="18" charset="0"/>
                <a:cs typeface="Times New Roman" panose="02020603050405020304" pitchFamily="18" charset="0"/>
              </a:rPr>
              <a:t>■ Existing wiring does not support new technology.</a:t>
            </a:r>
          </a:p>
          <a:p>
            <a:pPr>
              <a:lnSpc>
                <a:spcPct val="150000"/>
              </a:lnSpc>
            </a:pPr>
            <a:r>
              <a:rPr lang="en-US" sz="2300">
                <a:latin typeface="Times New Roman" panose="02020603050405020304" pitchFamily="18" charset="0"/>
                <a:cs typeface="Times New Roman" panose="02020603050405020304" pitchFamily="18" charset="0"/>
              </a:rPr>
              <a:t>■ Bandwidth might not support new applications.</a:t>
            </a:r>
          </a:p>
          <a:p>
            <a:pPr>
              <a:lnSpc>
                <a:spcPct val="150000"/>
              </a:lnSpc>
            </a:pPr>
            <a:r>
              <a:rPr lang="en-US" sz="2300">
                <a:latin typeface="Times New Roman" panose="02020603050405020304" pitchFamily="18" charset="0"/>
                <a:cs typeface="Times New Roman" panose="02020603050405020304" pitchFamily="18" charset="0"/>
              </a:rPr>
              <a:t>■ The network must support exiting legacy equipment.</a:t>
            </a:r>
          </a:p>
          <a:p>
            <a:pPr>
              <a:lnSpc>
                <a:spcPct val="150000"/>
              </a:lnSpc>
            </a:pPr>
            <a:r>
              <a:rPr lang="en-US" sz="2300">
                <a:latin typeface="Times New Roman" panose="02020603050405020304" pitchFamily="18" charset="0"/>
                <a:cs typeface="Times New Roman" panose="02020603050405020304" pitchFamily="18" charset="0"/>
              </a:rPr>
              <a:t>■ Legacy applications must be supported (application compatibility).</a:t>
            </a:r>
          </a:p>
        </p:txBody>
      </p:sp>
      <p:sp>
        <p:nvSpPr>
          <p:cNvPr id="9" name="TextBox 8">
            <a:extLst>
              <a:ext uri="{FF2B5EF4-FFF2-40B4-BE49-F238E27FC236}">
                <a16:creationId xmlns:a16="http://schemas.microsoft.com/office/drawing/2014/main" id="{1028EB07-DE36-4FC4-90C3-2610B70920C1}"/>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3209938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6" name="TextBox 5">
            <a:extLst>
              <a:ext uri="{FF2B5EF4-FFF2-40B4-BE49-F238E27FC236}">
                <a16:creationId xmlns:a16="http://schemas.microsoft.com/office/drawing/2014/main" id="{EA1698B5-9A2D-41E7-A2E5-528F7506773E}"/>
              </a:ext>
            </a:extLst>
          </p:cNvPr>
          <p:cNvSpPr txBox="1"/>
          <p:nvPr/>
        </p:nvSpPr>
        <p:spPr>
          <a:xfrm>
            <a:off x="838200" y="1486833"/>
            <a:ext cx="7162800" cy="718466"/>
          </a:xfrm>
          <a:prstGeom prst="rect">
            <a:avLst/>
          </a:prstGeom>
          <a:noFill/>
        </p:spPr>
        <p:txBody>
          <a:bodyPr wrap="square">
            <a:spAutoFit/>
          </a:bodyPr>
          <a:lstStyle/>
          <a:p>
            <a:pPr>
              <a:lnSpc>
                <a:spcPct val="200000"/>
              </a:lnSpc>
              <a:defRPr/>
            </a:pPr>
            <a:r>
              <a:rPr lang="en-US" sz="2400" b="1" i="1">
                <a:solidFill>
                  <a:prstClr val="black"/>
                </a:solidFill>
                <a:latin typeface="Times New Roman" panose="02020603050405020304" pitchFamily="18" charset="0"/>
                <a:cs typeface="Times New Roman" panose="02020603050405020304" pitchFamily="18" charset="0"/>
              </a:rPr>
              <a:t>Step 5. Define the possible technical constraints.</a:t>
            </a:r>
          </a:p>
        </p:txBody>
      </p:sp>
      <p:pic>
        <p:nvPicPr>
          <p:cNvPr id="4" name="Picture 3">
            <a:extLst>
              <a:ext uri="{FF2B5EF4-FFF2-40B4-BE49-F238E27FC236}">
                <a16:creationId xmlns:a16="http://schemas.microsoft.com/office/drawing/2014/main" id="{B48C1987-20D9-4188-8281-1FA9C3198003}"/>
              </a:ext>
            </a:extLst>
          </p:cNvPr>
          <p:cNvPicPr>
            <a:picLocks noChangeAspect="1"/>
          </p:cNvPicPr>
          <p:nvPr/>
        </p:nvPicPr>
        <p:blipFill>
          <a:blip r:embed="rId2"/>
          <a:stretch>
            <a:fillRect/>
          </a:stretch>
        </p:blipFill>
        <p:spPr>
          <a:xfrm>
            <a:off x="1366840" y="2509576"/>
            <a:ext cx="6410325" cy="3200400"/>
          </a:xfrm>
          <a:prstGeom prst="rect">
            <a:avLst/>
          </a:prstGeom>
        </p:spPr>
      </p:pic>
      <p:sp>
        <p:nvSpPr>
          <p:cNvPr id="9" name="TextBox 8">
            <a:extLst>
              <a:ext uri="{FF2B5EF4-FFF2-40B4-BE49-F238E27FC236}">
                <a16:creationId xmlns:a16="http://schemas.microsoft.com/office/drawing/2014/main" id="{34A49ECB-8F0B-4344-877E-B0CAF3BEB1E7}"/>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60249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1AB8C4-F3D0-4E08-B19C-FFDB6E9AE971}"/>
              </a:ext>
            </a:extLst>
          </p:cNvPr>
          <p:cNvSpPr txBox="1"/>
          <p:nvPr/>
        </p:nvSpPr>
        <p:spPr>
          <a:xfrm>
            <a:off x="1524000" y="1846066"/>
            <a:ext cx="6400800" cy="4376647"/>
          </a:xfrm>
          <a:prstGeom prst="rect">
            <a:avLst/>
          </a:prstGeom>
          <a:noFill/>
        </p:spPr>
        <p:txBody>
          <a:bodyPr wrap="square">
            <a:spAutoFit/>
          </a:bodyPr>
          <a:lstStyle/>
          <a:p>
            <a:pPr algn="just">
              <a:lnSpc>
                <a:spcPct val="150000"/>
              </a:lnSpc>
            </a:pPr>
            <a:r>
              <a:rPr lang="en-US" sz="2600" b="1">
                <a:latin typeface="Times New Roman" panose="02020603050405020304" pitchFamily="18" charset="0"/>
                <a:cs typeface="Times New Roman" panose="02020603050405020304" pitchFamily="18" charset="0"/>
              </a:rPr>
              <a:t>Summary</a:t>
            </a:r>
          </a:p>
          <a:p>
            <a:pPr marL="457200" indent="-457200" algn="just">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Systematic approach</a:t>
            </a:r>
          </a:p>
          <a:p>
            <a:pPr marL="457200" indent="-457200" algn="just">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Focus first on business requirements and constraints, and applications</a:t>
            </a:r>
          </a:p>
          <a:p>
            <a:pPr marL="457200" indent="-457200" algn="just">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Gain an understanding of the customer’s corporate structure</a:t>
            </a:r>
          </a:p>
          <a:p>
            <a:pPr marL="457200" indent="-457200" algn="just">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Gain an understanding of the customer’s business style</a:t>
            </a:r>
          </a:p>
          <a:p>
            <a:pPr marL="457200" indent="-457200" algn="just">
              <a:lnSpc>
                <a:spcPct val="150000"/>
              </a:lnSpc>
              <a:buFont typeface="Wingdings" panose="05000000000000000000" pitchFamily="2" charset="2"/>
              <a:buChar char="q"/>
            </a:pPr>
            <a:endParaRPr lang="en-US" sz="200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q"/>
            </a:pPr>
            <a:endParaRPr lang="en-US" sz="200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49BFE847-E1A4-4911-B807-C48ECC0AF789}"/>
              </a:ext>
            </a:extLst>
          </p:cNvPr>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10" name="TextBox 9">
            <a:extLst>
              <a:ext uri="{FF2B5EF4-FFF2-40B4-BE49-F238E27FC236}">
                <a16:creationId xmlns:a16="http://schemas.microsoft.com/office/drawing/2014/main" id="{2D37F458-6645-4946-AA34-16C29D1A1332}"/>
              </a:ext>
            </a:extLst>
          </p:cNvPr>
          <p:cNvSpPr txBox="1"/>
          <p:nvPr/>
        </p:nvSpPr>
        <p:spPr>
          <a:xfrm>
            <a:off x="838202" y="1118995"/>
            <a:ext cx="5041765" cy="446276"/>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 - </a:t>
            </a:r>
            <a:r>
              <a:rPr lang="en-US" sz="2300">
                <a:latin typeface="Times New Roman" panose="02020603050405020304" pitchFamily="18" charset="0"/>
                <a:cs typeface="Times New Roman" panose="02020603050405020304" pitchFamily="18" charset="0"/>
              </a:rPr>
              <a:t>Identifying Customer Requirements</a:t>
            </a:r>
            <a:r>
              <a:rPr lang="en-US" sz="230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405341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0C04-6814-472B-9D81-04C422E7F21F}"/>
              </a:ext>
            </a:extLst>
          </p:cNvPr>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4" name="TextBox 3">
            <a:extLst>
              <a:ext uri="{FF2B5EF4-FFF2-40B4-BE49-F238E27FC236}">
                <a16:creationId xmlns:a16="http://schemas.microsoft.com/office/drawing/2014/main" id="{35382EAC-9310-40E0-BDEC-BE8629BF39A8}"/>
              </a:ext>
            </a:extLst>
          </p:cNvPr>
          <p:cNvSpPr txBox="1"/>
          <p:nvPr/>
        </p:nvSpPr>
        <p:spPr>
          <a:xfrm>
            <a:off x="1447800" y="1594300"/>
            <a:ext cx="6934201" cy="4276042"/>
          </a:xfrm>
          <a:prstGeom prst="rect">
            <a:avLst/>
          </a:prstGeom>
          <a:noFill/>
        </p:spPr>
        <p:txBody>
          <a:bodyPr wrap="square">
            <a:spAutoFit/>
          </a:bodyPr>
          <a:lstStyle/>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Its infrastructure</a:t>
            </a:r>
          </a:p>
          <a:p>
            <a:pPr marL="800080" lvl="1" indent="-342891">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Logical structure (modularity, hierarchy, topology)</a:t>
            </a:r>
          </a:p>
          <a:p>
            <a:pPr marL="800080" lvl="1" indent="-342891">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Physical structure</a:t>
            </a:r>
          </a:p>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Addressing and naming</a:t>
            </a:r>
          </a:p>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Wiring and media</a:t>
            </a:r>
          </a:p>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Architectural and environmental constraints</a:t>
            </a:r>
          </a:p>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Health</a:t>
            </a:r>
          </a:p>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Traffic </a:t>
            </a:r>
          </a:p>
        </p:txBody>
      </p:sp>
      <p:sp>
        <p:nvSpPr>
          <p:cNvPr id="6" name="TextBox 5">
            <a:extLst>
              <a:ext uri="{FF2B5EF4-FFF2-40B4-BE49-F238E27FC236}">
                <a16:creationId xmlns:a16="http://schemas.microsoft.com/office/drawing/2014/main" id="{2AD701C0-8335-4861-8F78-07FF478C22AE}"/>
              </a:ext>
            </a:extLst>
          </p:cNvPr>
          <p:cNvSpPr txBox="1"/>
          <p:nvPr/>
        </p:nvSpPr>
        <p:spPr>
          <a:xfrm>
            <a:off x="838202" y="1118995"/>
            <a:ext cx="6062878" cy="800219"/>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III - </a:t>
            </a:r>
            <a:r>
              <a:rPr lang="en-US" sz="2300" i="1">
                <a:latin typeface="Times New Roman" panose="02020603050405020304" pitchFamily="18" charset="0"/>
                <a:cs typeface="Times New Roman" panose="02020603050405020304" pitchFamily="18" charset="0"/>
              </a:rPr>
              <a:t>Characterizing the Existing Network and site</a:t>
            </a:r>
            <a:endParaRPr lang="en-US" sz="2300" i="1">
              <a:latin typeface="Times New Roman" panose="02020603050405020304" pitchFamily="18" charset="0"/>
              <a:ea typeface="Verdana" panose="020B0604030504040204" pitchFamily="34" charset="0"/>
              <a:cs typeface="Times New Roman" panose="02020603050405020304" pitchFamily="18" charset="0"/>
            </a:endParaRPr>
          </a:p>
          <a:p>
            <a:endParaRPr lang="en-US" sz="230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090388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12BD35-EFAE-4710-B1A1-0820E03B4A50}"/>
              </a:ext>
            </a:extLst>
          </p:cNvPr>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8" name="TextBox 7">
            <a:extLst>
              <a:ext uri="{FF2B5EF4-FFF2-40B4-BE49-F238E27FC236}">
                <a16:creationId xmlns:a16="http://schemas.microsoft.com/office/drawing/2014/main" id="{9952214E-5666-4E30-BA99-894FDA9C83B9}"/>
              </a:ext>
            </a:extLst>
          </p:cNvPr>
          <p:cNvSpPr txBox="1"/>
          <p:nvPr/>
        </p:nvSpPr>
        <p:spPr>
          <a:xfrm>
            <a:off x="1328053" y="1350330"/>
            <a:ext cx="6934201" cy="1621470"/>
          </a:xfrm>
          <a:prstGeom prst="rect">
            <a:avLst/>
          </a:prstGeom>
          <a:noFill/>
        </p:spPr>
        <p:txBody>
          <a:bodyPr wrap="square">
            <a:spAutoFit/>
          </a:bodyPr>
          <a:lstStyle/>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Its infrastructure</a:t>
            </a:r>
          </a:p>
          <a:p>
            <a:pPr marL="800080" lvl="1" indent="-342891">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Logical structure (modularity, hierarchy, topology)</a:t>
            </a:r>
          </a:p>
          <a:p>
            <a:pPr marL="800080" lvl="1" indent="-342891">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Physical structure</a:t>
            </a:r>
          </a:p>
        </p:txBody>
      </p:sp>
      <p:pic>
        <p:nvPicPr>
          <p:cNvPr id="9" name="Picture 8">
            <a:extLst>
              <a:ext uri="{FF2B5EF4-FFF2-40B4-BE49-F238E27FC236}">
                <a16:creationId xmlns:a16="http://schemas.microsoft.com/office/drawing/2014/main" id="{B9B92702-241A-41AA-83E7-9042EE487DE1}"/>
              </a:ext>
            </a:extLst>
          </p:cNvPr>
          <p:cNvPicPr>
            <a:picLocks noChangeAspect="1"/>
          </p:cNvPicPr>
          <p:nvPr/>
        </p:nvPicPr>
        <p:blipFill>
          <a:blip r:embed="rId2"/>
          <a:stretch>
            <a:fillRect/>
          </a:stretch>
        </p:blipFill>
        <p:spPr>
          <a:xfrm>
            <a:off x="1453367" y="2955570"/>
            <a:ext cx="6014233" cy="3140430"/>
          </a:xfrm>
          <a:prstGeom prst="rect">
            <a:avLst/>
          </a:prstGeom>
        </p:spPr>
      </p:pic>
      <p:sp>
        <p:nvSpPr>
          <p:cNvPr id="11" name="TextBox 10">
            <a:extLst>
              <a:ext uri="{FF2B5EF4-FFF2-40B4-BE49-F238E27FC236}">
                <a16:creationId xmlns:a16="http://schemas.microsoft.com/office/drawing/2014/main" id="{6CEF0330-9EB1-47C2-9F79-9C693455F719}"/>
              </a:ext>
            </a:extLst>
          </p:cNvPr>
          <p:cNvSpPr txBox="1"/>
          <p:nvPr/>
        </p:nvSpPr>
        <p:spPr>
          <a:xfrm>
            <a:off x="838202" y="990600"/>
            <a:ext cx="6062878" cy="800219"/>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III - </a:t>
            </a:r>
            <a:r>
              <a:rPr lang="en-US" sz="2300" i="1">
                <a:latin typeface="Times New Roman" panose="02020603050405020304" pitchFamily="18" charset="0"/>
                <a:cs typeface="Times New Roman" panose="02020603050405020304" pitchFamily="18" charset="0"/>
              </a:rPr>
              <a:t>Characterizing the Existing Network and site</a:t>
            </a:r>
            <a:endParaRPr lang="en-US" sz="2300" i="1">
              <a:latin typeface="Times New Roman" panose="02020603050405020304" pitchFamily="18" charset="0"/>
              <a:ea typeface="Verdana" panose="020B0604030504040204" pitchFamily="34" charset="0"/>
              <a:cs typeface="Times New Roman" panose="02020603050405020304" pitchFamily="18" charset="0"/>
            </a:endParaRPr>
          </a:p>
          <a:p>
            <a:endParaRPr lang="en-US" sz="230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31141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0C04-6814-472B-9D81-04C422E7F21F}"/>
              </a:ext>
            </a:extLst>
          </p:cNvPr>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4" name="TextBox 3">
            <a:extLst>
              <a:ext uri="{FF2B5EF4-FFF2-40B4-BE49-F238E27FC236}">
                <a16:creationId xmlns:a16="http://schemas.microsoft.com/office/drawing/2014/main" id="{35382EAC-9310-40E0-BDEC-BE8629BF39A8}"/>
              </a:ext>
            </a:extLst>
          </p:cNvPr>
          <p:cNvSpPr txBox="1"/>
          <p:nvPr/>
        </p:nvSpPr>
        <p:spPr>
          <a:xfrm>
            <a:off x="1447800" y="1594300"/>
            <a:ext cx="6934201" cy="559640"/>
          </a:xfrm>
          <a:prstGeom prst="rect">
            <a:avLst/>
          </a:prstGeom>
          <a:noFill/>
        </p:spPr>
        <p:txBody>
          <a:bodyPr wrap="square">
            <a:spAutoFit/>
          </a:bodyPr>
          <a:lstStyle/>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Addressing and naming</a:t>
            </a:r>
          </a:p>
        </p:txBody>
      </p:sp>
      <p:sp>
        <p:nvSpPr>
          <p:cNvPr id="6" name="TextBox 5">
            <a:extLst>
              <a:ext uri="{FF2B5EF4-FFF2-40B4-BE49-F238E27FC236}">
                <a16:creationId xmlns:a16="http://schemas.microsoft.com/office/drawing/2014/main" id="{DBC1354B-187C-4E71-A634-2C009F631D74}"/>
              </a:ext>
            </a:extLst>
          </p:cNvPr>
          <p:cNvSpPr txBox="1"/>
          <p:nvPr/>
        </p:nvSpPr>
        <p:spPr>
          <a:xfrm>
            <a:off x="2033714" y="2362200"/>
            <a:ext cx="6090457" cy="1862048"/>
          </a:xfrm>
          <a:prstGeom prst="rect">
            <a:avLst/>
          </a:prstGeom>
          <a:noFill/>
        </p:spPr>
        <p:txBody>
          <a:bodyPr wrap="square">
            <a:spAutoFit/>
          </a:bodyPr>
          <a:lstStyle/>
          <a:p>
            <a:pPr marL="342900" indent="-342900" algn="just">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IP addressing for major devices, client networks, server networks, and so on</a:t>
            </a:r>
          </a:p>
          <a:p>
            <a:pPr marL="342900" indent="-342900" algn="just">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Any addressing oddities, such as discontiguous subnets?</a:t>
            </a:r>
          </a:p>
          <a:p>
            <a:pPr marL="342900" indent="-342900" algn="just">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Any strategies for addressing and naming?</a:t>
            </a:r>
          </a:p>
        </p:txBody>
      </p:sp>
      <p:sp>
        <p:nvSpPr>
          <p:cNvPr id="8" name="TextBox 7">
            <a:extLst>
              <a:ext uri="{FF2B5EF4-FFF2-40B4-BE49-F238E27FC236}">
                <a16:creationId xmlns:a16="http://schemas.microsoft.com/office/drawing/2014/main" id="{81D1C1CE-C4D7-4F8F-BEBD-DF1633284D47}"/>
              </a:ext>
            </a:extLst>
          </p:cNvPr>
          <p:cNvSpPr txBox="1"/>
          <p:nvPr/>
        </p:nvSpPr>
        <p:spPr>
          <a:xfrm>
            <a:off x="838202" y="1118995"/>
            <a:ext cx="6062878" cy="800219"/>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III - </a:t>
            </a:r>
            <a:r>
              <a:rPr lang="en-US" sz="2300" i="1">
                <a:latin typeface="Times New Roman" panose="02020603050405020304" pitchFamily="18" charset="0"/>
                <a:cs typeface="Times New Roman" panose="02020603050405020304" pitchFamily="18" charset="0"/>
              </a:rPr>
              <a:t>Characterizing the Existing Network and site</a:t>
            </a:r>
            <a:endParaRPr lang="en-US" sz="2300" i="1">
              <a:latin typeface="Times New Roman" panose="02020603050405020304" pitchFamily="18" charset="0"/>
              <a:ea typeface="Verdana" panose="020B0604030504040204" pitchFamily="34" charset="0"/>
              <a:cs typeface="Times New Roman" panose="02020603050405020304" pitchFamily="18" charset="0"/>
            </a:endParaRPr>
          </a:p>
          <a:p>
            <a:endParaRPr lang="en-US" sz="230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81084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0C04-6814-472B-9D81-04C422E7F21F}"/>
              </a:ext>
            </a:extLst>
          </p:cNvPr>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4" name="TextBox 3">
            <a:extLst>
              <a:ext uri="{FF2B5EF4-FFF2-40B4-BE49-F238E27FC236}">
                <a16:creationId xmlns:a16="http://schemas.microsoft.com/office/drawing/2014/main" id="{35382EAC-9310-40E0-BDEC-BE8629BF39A8}"/>
              </a:ext>
            </a:extLst>
          </p:cNvPr>
          <p:cNvSpPr txBox="1"/>
          <p:nvPr/>
        </p:nvSpPr>
        <p:spPr>
          <a:xfrm>
            <a:off x="1447800" y="1547128"/>
            <a:ext cx="6934201" cy="1154162"/>
          </a:xfrm>
          <a:prstGeom prst="rect">
            <a:avLst/>
          </a:prstGeom>
          <a:noFill/>
        </p:spPr>
        <p:txBody>
          <a:bodyPr wrap="square" numCol="2">
            <a:spAutoFit/>
          </a:bodyPr>
          <a:lstStyle/>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Wiring and media</a:t>
            </a:r>
          </a:p>
          <a:p>
            <a:pPr>
              <a:lnSpc>
                <a:spcPct val="150000"/>
              </a:lnSpc>
            </a:pPr>
            <a:endParaRPr lang="en-US" sz="23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47D79E4-5A46-4729-92BC-4EBA39001E44}"/>
              </a:ext>
            </a:extLst>
          </p:cNvPr>
          <p:cNvSpPr txBox="1"/>
          <p:nvPr/>
        </p:nvSpPr>
        <p:spPr>
          <a:xfrm>
            <a:off x="1651000" y="2138723"/>
            <a:ext cx="6473172" cy="3245632"/>
          </a:xfrm>
          <a:prstGeom prst="rect">
            <a:avLst/>
          </a:prstGeom>
          <a:noFill/>
        </p:spPr>
        <p:txBody>
          <a:bodyPr wrap="square" numCol="2">
            <a:spAutoFit/>
          </a:bodyPr>
          <a:lstStyle/>
          <a:p>
            <a:pPr marL="342900"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Single-mode fiber</a:t>
            </a:r>
          </a:p>
          <a:p>
            <a:pPr marL="342900"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Multi-mode fiber</a:t>
            </a:r>
          </a:p>
          <a:p>
            <a:pPr marL="342900"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Shielded twisted pair (STP) copper</a:t>
            </a:r>
          </a:p>
          <a:p>
            <a:pPr marL="342900"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Unshielded-twisted-pair (UTP) copper</a:t>
            </a:r>
          </a:p>
          <a:p>
            <a:pPr marL="342900"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Coaxial cable</a:t>
            </a:r>
          </a:p>
          <a:p>
            <a:pPr marL="342900"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Microwave</a:t>
            </a:r>
          </a:p>
          <a:p>
            <a:pPr marL="342900"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Laser</a:t>
            </a:r>
          </a:p>
          <a:p>
            <a:pPr marL="342900"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Radio</a:t>
            </a:r>
          </a:p>
          <a:p>
            <a:pPr marL="342900" indent="-342900">
              <a:lnSpc>
                <a:spcPct val="150000"/>
              </a:lnSpc>
              <a:buFont typeface="Wingdings" panose="05000000000000000000" pitchFamily="2" charset="2"/>
              <a:buChar char="§"/>
            </a:pPr>
            <a:r>
              <a:rPr lang="en-US" sz="2300">
                <a:latin typeface="Times New Roman" panose="02020603050405020304" pitchFamily="18" charset="0"/>
                <a:cs typeface="Times New Roman" panose="02020603050405020304" pitchFamily="18" charset="0"/>
              </a:rPr>
              <a:t>Infra-red</a:t>
            </a:r>
          </a:p>
        </p:txBody>
      </p:sp>
      <p:sp>
        <p:nvSpPr>
          <p:cNvPr id="8" name="TextBox 7">
            <a:extLst>
              <a:ext uri="{FF2B5EF4-FFF2-40B4-BE49-F238E27FC236}">
                <a16:creationId xmlns:a16="http://schemas.microsoft.com/office/drawing/2014/main" id="{7E0A8ADA-F85F-40AE-84B5-1D4BEA6FD158}"/>
              </a:ext>
            </a:extLst>
          </p:cNvPr>
          <p:cNvSpPr txBox="1"/>
          <p:nvPr/>
        </p:nvSpPr>
        <p:spPr>
          <a:xfrm>
            <a:off x="838202" y="1118995"/>
            <a:ext cx="6062878" cy="800219"/>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III - </a:t>
            </a:r>
            <a:r>
              <a:rPr lang="en-US" sz="2300" i="1">
                <a:latin typeface="Times New Roman" panose="02020603050405020304" pitchFamily="18" charset="0"/>
                <a:cs typeface="Times New Roman" panose="02020603050405020304" pitchFamily="18" charset="0"/>
              </a:rPr>
              <a:t>Characterizing the Existing Network and site</a:t>
            </a:r>
            <a:endParaRPr lang="en-US" sz="2300" i="1">
              <a:latin typeface="Times New Roman" panose="02020603050405020304" pitchFamily="18" charset="0"/>
              <a:ea typeface="Verdana" panose="020B0604030504040204" pitchFamily="34" charset="0"/>
              <a:cs typeface="Times New Roman" panose="02020603050405020304" pitchFamily="18" charset="0"/>
            </a:endParaRPr>
          </a:p>
          <a:p>
            <a:endParaRPr lang="en-US" sz="230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18697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pic>
        <p:nvPicPr>
          <p:cNvPr id="4" name="Picture 3">
            <a:extLst>
              <a:ext uri="{FF2B5EF4-FFF2-40B4-BE49-F238E27FC236}">
                <a16:creationId xmlns:a16="http://schemas.microsoft.com/office/drawing/2014/main" id="{037B41BF-39A9-4AB7-9CD3-B31A09FE8CBD}"/>
              </a:ext>
            </a:extLst>
          </p:cNvPr>
          <p:cNvPicPr>
            <a:picLocks noChangeAspect="1"/>
          </p:cNvPicPr>
          <p:nvPr/>
        </p:nvPicPr>
        <p:blipFill>
          <a:blip r:embed="rId2"/>
          <a:stretch>
            <a:fillRect/>
          </a:stretch>
        </p:blipFill>
        <p:spPr>
          <a:xfrm>
            <a:off x="999031" y="1688125"/>
            <a:ext cx="7145940" cy="4050883"/>
          </a:xfrm>
          <a:prstGeom prst="rect">
            <a:avLst/>
          </a:prstGeom>
        </p:spPr>
      </p:pic>
    </p:spTree>
    <p:extLst>
      <p:ext uri="{BB962C8B-B14F-4D97-AF65-F5344CB8AC3E}">
        <p14:creationId xmlns:p14="http://schemas.microsoft.com/office/powerpoint/2010/main" val="2761978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0C04-6814-472B-9D81-04C422E7F21F}"/>
              </a:ext>
            </a:extLst>
          </p:cNvPr>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4" name="TextBox 3">
            <a:extLst>
              <a:ext uri="{FF2B5EF4-FFF2-40B4-BE49-F238E27FC236}">
                <a16:creationId xmlns:a16="http://schemas.microsoft.com/office/drawing/2014/main" id="{35382EAC-9310-40E0-BDEC-BE8629BF39A8}"/>
              </a:ext>
            </a:extLst>
          </p:cNvPr>
          <p:cNvSpPr txBox="1"/>
          <p:nvPr/>
        </p:nvSpPr>
        <p:spPr>
          <a:xfrm>
            <a:off x="1447800" y="1594300"/>
            <a:ext cx="6934201" cy="1090555"/>
          </a:xfrm>
          <a:prstGeom prst="rect">
            <a:avLst/>
          </a:prstGeom>
          <a:noFill/>
        </p:spPr>
        <p:txBody>
          <a:bodyPr wrap="square">
            <a:spAutoFit/>
          </a:bodyPr>
          <a:lstStyle/>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Architectural and environmental constraints</a:t>
            </a:r>
          </a:p>
          <a:p>
            <a:pPr>
              <a:lnSpc>
                <a:spcPct val="150000"/>
              </a:lnSpc>
            </a:pPr>
            <a:endParaRPr lang="en-US" sz="23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6E923C0-A533-4682-BF53-CFCD78DD3F64}"/>
              </a:ext>
            </a:extLst>
          </p:cNvPr>
          <p:cNvSpPr txBox="1"/>
          <p:nvPr/>
        </p:nvSpPr>
        <p:spPr>
          <a:xfrm>
            <a:off x="1242687" y="2321004"/>
            <a:ext cx="6477000" cy="2215991"/>
          </a:xfrm>
          <a:prstGeom prst="rect">
            <a:avLst/>
          </a:prstGeom>
          <a:noFill/>
        </p:spPr>
        <p:txBody>
          <a:bodyPr wrap="square">
            <a:spAutoFit/>
          </a:bodyPr>
          <a:lstStyle/>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Air conditioning</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Heating</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Ventilation</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Power</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Protection from electromagnetic interference</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Doors that can lock</a:t>
            </a:r>
          </a:p>
        </p:txBody>
      </p:sp>
      <p:sp>
        <p:nvSpPr>
          <p:cNvPr id="8" name="TextBox 7">
            <a:extLst>
              <a:ext uri="{FF2B5EF4-FFF2-40B4-BE49-F238E27FC236}">
                <a16:creationId xmlns:a16="http://schemas.microsoft.com/office/drawing/2014/main" id="{70E26CE3-4165-4937-93A0-5822954DA8D2}"/>
              </a:ext>
            </a:extLst>
          </p:cNvPr>
          <p:cNvSpPr txBox="1"/>
          <p:nvPr/>
        </p:nvSpPr>
        <p:spPr>
          <a:xfrm>
            <a:off x="838202" y="1118995"/>
            <a:ext cx="6062878" cy="800219"/>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III - </a:t>
            </a:r>
            <a:r>
              <a:rPr lang="en-US" sz="2300" i="1">
                <a:latin typeface="Times New Roman" panose="02020603050405020304" pitchFamily="18" charset="0"/>
                <a:cs typeface="Times New Roman" panose="02020603050405020304" pitchFamily="18" charset="0"/>
              </a:rPr>
              <a:t>Characterizing the Existing Network and site</a:t>
            </a:r>
            <a:endParaRPr lang="en-US" sz="2300" i="1">
              <a:latin typeface="Times New Roman" panose="02020603050405020304" pitchFamily="18" charset="0"/>
              <a:ea typeface="Verdana" panose="020B0604030504040204" pitchFamily="34" charset="0"/>
              <a:cs typeface="Times New Roman" panose="02020603050405020304" pitchFamily="18" charset="0"/>
            </a:endParaRPr>
          </a:p>
          <a:p>
            <a:endParaRPr lang="en-US" sz="230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85692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0C04-6814-472B-9D81-04C422E7F21F}"/>
              </a:ext>
            </a:extLst>
          </p:cNvPr>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4" name="TextBox 3">
            <a:extLst>
              <a:ext uri="{FF2B5EF4-FFF2-40B4-BE49-F238E27FC236}">
                <a16:creationId xmlns:a16="http://schemas.microsoft.com/office/drawing/2014/main" id="{35382EAC-9310-40E0-BDEC-BE8629BF39A8}"/>
              </a:ext>
            </a:extLst>
          </p:cNvPr>
          <p:cNvSpPr txBox="1"/>
          <p:nvPr/>
        </p:nvSpPr>
        <p:spPr>
          <a:xfrm>
            <a:off x="1447800" y="1594300"/>
            <a:ext cx="6934201" cy="1090555"/>
          </a:xfrm>
          <a:prstGeom prst="rect">
            <a:avLst/>
          </a:prstGeom>
          <a:noFill/>
        </p:spPr>
        <p:txBody>
          <a:bodyPr wrap="square">
            <a:spAutoFit/>
          </a:bodyPr>
          <a:lstStyle/>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Architectural and environmental constraints</a:t>
            </a:r>
          </a:p>
          <a:p>
            <a:pPr>
              <a:lnSpc>
                <a:spcPct val="150000"/>
              </a:lnSpc>
            </a:pPr>
            <a:endParaRPr lang="en-US" sz="23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6E923C0-A533-4682-BF53-CFCD78DD3F64}"/>
              </a:ext>
            </a:extLst>
          </p:cNvPr>
          <p:cNvSpPr txBox="1"/>
          <p:nvPr/>
        </p:nvSpPr>
        <p:spPr>
          <a:xfrm>
            <a:off x="1295400" y="2321004"/>
            <a:ext cx="6553200" cy="2215991"/>
          </a:xfrm>
          <a:prstGeom prst="rect">
            <a:avLst/>
          </a:prstGeom>
          <a:noFill/>
        </p:spPr>
        <p:txBody>
          <a:bodyPr wrap="square">
            <a:spAutoFit/>
          </a:bodyPr>
          <a:lstStyle/>
          <a:p>
            <a:pPr lvl="1"/>
            <a:r>
              <a:rPr lang="en-US" altLang="en-US" sz="2300" i="1">
                <a:latin typeface="Times New Roman" panose="02020603050405020304" pitchFamily="18" charset="0"/>
                <a:ea typeface="ＭＳ Ｐゴシック" panose="020B0600070205080204" pitchFamily="34" charset="-128"/>
                <a:cs typeface="Times New Roman" panose="02020603050405020304" pitchFamily="18" charset="0"/>
              </a:rPr>
              <a:t>Make sure there’s space for:</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Cabling conduits</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Patch panels</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Equipment racks</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Work areas for technicians installing and troubleshooting equipment</a:t>
            </a:r>
          </a:p>
        </p:txBody>
      </p:sp>
      <p:sp>
        <p:nvSpPr>
          <p:cNvPr id="5" name="TextBox 4">
            <a:extLst>
              <a:ext uri="{FF2B5EF4-FFF2-40B4-BE49-F238E27FC236}">
                <a16:creationId xmlns:a16="http://schemas.microsoft.com/office/drawing/2014/main" id="{5977C15F-801E-486D-A0AB-5B7BC73324B4}"/>
              </a:ext>
            </a:extLst>
          </p:cNvPr>
          <p:cNvSpPr txBox="1"/>
          <p:nvPr/>
        </p:nvSpPr>
        <p:spPr>
          <a:xfrm>
            <a:off x="838202" y="1118995"/>
            <a:ext cx="6062878" cy="800219"/>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III - </a:t>
            </a:r>
            <a:r>
              <a:rPr lang="en-US" sz="2300" i="1">
                <a:latin typeface="Times New Roman" panose="02020603050405020304" pitchFamily="18" charset="0"/>
                <a:cs typeface="Times New Roman" panose="02020603050405020304" pitchFamily="18" charset="0"/>
              </a:rPr>
              <a:t>Characterizing the Existing Network and site</a:t>
            </a:r>
            <a:endParaRPr lang="en-US" sz="2300" i="1">
              <a:latin typeface="Times New Roman" panose="02020603050405020304" pitchFamily="18" charset="0"/>
              <a:ea typeface="Verdana" panose="020B0604030504040204" pitchFamily="34" charset="0"/>
              <a:cs typeface="Times New Roman" panose="02020603050405020304" pitchFamily="18" charset="0"/>
            </a:endParaRPr>
          </a:p>
          <a:p>
            <a:endParaRPr lang="en-US" sz="230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46695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0C04-6814-472B-9D81-04C422E7F21F}"/>
              </a:ext>
            </a:extLst>
          </p:cNvPr>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4" name="TextBox 3">
            <a:extLst>
              <a:ext uri="{FF2B5EF4-FFF2-40B4-BE49-F238E27FC236}">
                <a16:creationId xmlns:a16="http://schemas.microsoft.com/office/drawing/2014/main" id="{35382EAC-9310-40E0-BDEC-BE8629BF39A8}"/>
              </a:ext>
            </a:extLst>
          </p:cNvPr>
          <p:cNvSpPr txBox="1"/>
          <p:nvPr/>
        </p:nvSpPr>
        <p:spPr>
          <a:xfrm>
            <a:off x="1447800" y="1594300"/>
            <a:ext cx="6934201" cy="1090555"/>
          </a:xfrm>
          <a:prstGeom prst="rect">
            <a:avLst/>
          </a:prstGeom>
          <a:noFill/>
        </p:spPr>
        <p:txBody>
          <a:bodyPr wrap="square">
            <a:spAutoFit/>
          </a:bodyPr>
          <a:lstStyle/>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Architectural and environmental constraints</a:t>
            </a:r>
          </a:p>
          <a:p>
            <a:pPr>
              <a:lnSpc>
                <a:spcPct val="150000"/>
              </a:lnSpc>
            </a:pPr>
            <a:endParaRPr lang="en-US" sz="23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6E923C0-A533-4682-BF53-CFCD78DD3F64}"/>
              </a:ext>
            </a:extLst>
          </p:cNvPr>
          <p:cNvSpPr txBox="1"/>
          <p:nvPr/>
        </p:nvSpPr>
        <p:spPr>
          <a:xfrm>
            <a:off x="1295400" y="2321004"/>
            <a:ext cx="6553200" cy="1862048"/>
          </a:xfrm>
          <a:prstGeom prst="rect">
            <a:avLst/>
          </a:prstGeom>
          <a:noFill/>
        </p:spPr>
        <p:txBody>
          <a:bodyPr wrap="square">
            <a:spAutoFit/>
          </a:bodyPr>
          <a:lstStyle/>
          <a:p>
            <a:pPr lvl="1"/>
            <a:r>
              <a:rPr lang="en-US" altLang="en-US" sz="2300" i="1">
                <a:latin typeface="Times New Roman" panose="02020603050405020304" pitchFamily="18" charset="0"/>
                <a:ea typeface="ＭＳ Ｐゴシック" panose="020B0600070205080204" pitchFamily="34" charset="-128"/>
                <a:cs typeface="Times New Roman" panose="02020603050405020304" pitchFamily="18" charset="0"/>
              </a:rPr>
              <a:t>Issues for Wireless Installations:</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Reflection</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Absorption</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Refraction</a:t>
            </a:r>
          </a:p>
          <a:p>
            <a:pPr marL="800100" lvl="1" indent="-34290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Diffraction</a:t>
            </a:r>
          </a:p>
        </p:txBody>
      </p:sp>
      <p:sp>
        <p:nvSpPr>
          <p:cNvPr id="5" name="TextBox 4">
            <a:extLst>
              <a:ext uri="{FF2B5EF4-FFF2-40B4-BE49-F238E27FC236}">
                <a16:creationId xmlns:a16="http://schemas.microsoft.com/office/drawing/2014/main" id="{6D44DF77-A955-46C7-AD1B-DE0789DF8A01}"/>
              </a:ext>
            </a:extLst>
          </p:cNvPr>
          <p:cNvSpPr txBox="1"/>
          <p:nvPr/>
        </p:nvSpPr>
        <p:spPr>
          <a:xfrm>
            <a:off x="838202" y="1118995"/>
            <a:ext cx="6062878" cy="800219"/>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III - </a:t>
            </a:r>
            <a:r>
              <a:rPr lang="en-US" sz="2300" i="1">
                <a:latin typeface="Times New Roman" panose="02020603050405020304" pitchFamily="18" charset="0"/>
                <a:cs typeface="Times New Roman" panose="02020603050405020304" pitchFamily="18" charset="0"/>
              </a:rPr>
              <a:t>Characterizing the Existing Network and site</a:t>
            </a:r>
            <a:endParaRPr lang="en-US" sz="2300" i="1">
              <a:latin typeface="Times New Roman" panose="02020603050405020304" pitchFamily="18" charset="0"/>
              <a:ea typeface="Verdana" panose="020B0604030504040204" pitchFamily="34" charset="0"/>
              <a:cs typeface="Times New Roman" panose="02020603050405020304" pitchFamily="18" charset="0"/>
            </a:endParaRPr>
          </a:p>
          <a:p>
            <a:endParaRPr lang="en-US" sz="230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40181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0C04-6814-472B-9D81-04C422E7F21F}"/>
              </a:ext>
            </a:extLst>
          </p:cNvPr>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4" name="TextBox 3">
            <a:extLst>
              <a:ext uri="{FF2B5EF4-FFF2-40B4-BE49-F238E27FC236}">
                <a16:creationId xmlns:a16="http://schemas.microsoft.com/office/drawing/2014/main" id="{35382EAC-9310-40E0-BDEC-BE8629BF39A8}"/>
              </a:ext>
            </a:extLst>
          </p:cNvPr>
          <p:cNvSpPr txBox="1"/>
          <p:nvPr/>
        </p:nvSpPr>
        <p:spPr>
          <a:xfrm>
            <a:off x="1447800" y="1594300"/>
            <a:ext cx="6934201" cy="559640"/>
          </a:xfrm>
          <a:prstGeom prst="rect">
            <a:avLst/>
          </a:prstGeom>
          <a:noFill/>
        </p:spPr>
        <p:txBody>
          <a:bodyPr wrap="square">
            <a:spAutoFit/>
          </a:bodyPr>
          <a:lstStyle/>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Health </a:t>
            </a:r>
          </a:p>
        </p:txBody>
      </p:sp>
      <p:sp>
        <p:nvSpPr>
          <p:cNvPr id="6" name="TextBox 5">
            <a:extLst>
              <a:ext uri="{FF2B5EF4-FFF2-40B4-BE49-F238E27FC236}">
                <a16:creationId xmlns:a16="http://schemas.microsoft.com/office/drawing/2014/main" id="{1E0AE512-29EF-4C22-98B7-A541EBF3B872}"/>
              </a:ext>
            </a:extLst>
          </p:cNvPr>
          <p:cNvSpPr txBox="1"/>
          <p:nvPr/>
        </p:nvSpPr>
        <p:spPr>
          <a:xfrm>
            <a:off x="1752600" y="2197483"/>
            <a:ext cx="6172200" cy="2569934"/>
          </a:xfrm>
          <a:prstGeom prst="rect">
            <a:avLst/>
          </a:prstGeom>
          <a:noFill/>
        </p:spPr>
        <p:txBody>
          <a:bodyPr wrap="square">
            <a:spAutoFit/>
          </a:bodyPr>
          <a:lstStyle/>
          <a:p>
            <a:pPr marL="285750" indent="-28575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Performance</a:t>
            </a:r>
          </a:p>
          <a:p>
            <a:pPr marL="285750" indent="-28575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Availability</a:t>
            </a:r>
          </a:p>
          <a:p>
            <a:pPr marL="285750" indent="-28575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Bandwidth utilization</a:t>
            </a:r>
          </a:p>
          <a:p>
            <a:pPr marL="285750" indent="-28575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Accuracy</a:t>
            </a:r>
          </a:p>
          <a:p>
            <a:pPr marL="285750" indent="-28575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Efficiency</a:t>
            </a:r>
          </a:p>
          <a:p>
            <a:pPr marL="285750" indent="-28575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Response time</a:t>
            </a:r>
          </a:p>
          <a:p>
            <a:pPr marL="285750" indent="-28575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Status of major routers, switches, and firewalls</a:t>
            </a:r>
          </a:p>
        </p:txBody>
      </p:sp>
      <p:sp>
        <p:nvSpPr>
          <p:cNvPr id="8" name="TextBox 7">
            <a:extLst>
              <a:ext uri="{FF2B5EF4-FFF2-40B4-BE49-F238E27FC236}">
                <a16:creationId xmlns:a16="http://schemas.microsoft.com/office/drawing/2014/main" id="{00C6974F-9A92-411C-A67E-8424CA66D6EE}"/>
              </a:ext>
            </a:extLst>
          </p:cNvPr>
          <p:cNvSpPr txBox="1"/>
          <p:nvPr/>
        </p:nvSpPr>
        <p:spPr>
          <a:xfrm>
            <a:off x="838202" y="1118995"/>
            <a:ext cx="6062878" cy="800219"/>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III - </a:t>
            </a:r>
            <a:r>
              <a:rPr lang="en-US" sz="2300" i="1">
                <a:latin typeface="Times New Roman" panose="02020603050405020304" pitchFamily="18" charset="0"/>
                <a:cs typeface="Times New Roman" panose="02020603050405020304" pitchFamily="18" charset="0"/>
              </a:rPr>
              <a:t>Characterizing the Existing Network and site</a:t>
            </a:r>
            <a:endParaRPr lang="en-US" sz="2300" i="1">
              <a:latin typeface="Times New Roman" panose="02020603050405020304" pitchFamily="18" charset="0"/>
              <a:ea typeface="Verdana" panose="020B0604030504040204" pitchFamily="34" charset="0"/>
              <a:cs typeface="Times New Roman" panose="02020603050405020304" pitchFamily="18" charset="0"/>
            </a:endParaRPr>
          </a:p>
          <a:p>
            <a:endParaRPr lang="en-US" sz="230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08946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0C04-6814-472B-9D81-04C422E7F21F}"/>
              </a:ext>
            </a:extLst>
          </p:cNvPr>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4" name="TextBox 3">
            <a:extLst>
              <a:ext uri="{FF2B5EF4-FFF2-40B4-BE49-F238E27FC236}">
                <a16:creationId xmlns:a16="http://schemas.microsoft.com/office/drawing/2014/main" id="{35382EAC-9310-40E0-BDEC-BE8629BF39A8}"/>
              </a:ext>
            </a:extLst>
          </p:cNvPr>
          <p:cNvSpPr txBox="1"/>
          <p:nvPr/>
        </p:nvSpPr>
        <p:spPr>
          <a:xfrm>
            <a:off x="1447800" y="1594300"/>
            <a:ext cx="6934201" cy="559640"/>
          </a:xfrm>
          <a:prstGeom prst="rect">
            <a:avLst/>
          </a:prstGeom>
          <a:noFill/>
        </p:spPr>
        <p:txBody>
          <a:bodyPr wrap="square">
            <a:spAutoFit/>
          </a:bodyPr>
          <a:lstStyle/>
          <a:p>
            <a:pPr marL="342891" indent="-342891">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Traffic </a:t>
            </a:r>
          </a:p>
        </p:txBody>
      </p:sp>
      <p:sp>
        <p:nvSpPr>
          <p:cNvPr id="6" name="TextBox 5">
            <a:extLst>
              <a:ext uri="{FF2B5EF4-FFF2-40B4-BE49-F238E27FC236}">
                <a16:creationId xmlns:a16="http://schemas.microsoft.com/office/drawing/2014/main" id="{1E0AE512-29EF-4C22-98B7-A541EBF3B872}"/>
              </a:ext>
            </a:extLst>
          </p:cNvPr>
          <p:cNvSpPr txBox="1"/>
          <p:nvPr/>
        </p:nvSpPr>
        <p:spPr>
          <a:xfrm>
            <a:off x="1752600" y="2197483"/>
            <a:ext cx="6172200" cy="1862048"/>
          </a:xfrm>
          <a:prstGeom prst="rect">
            <a:avLst/>
          </a:prstGeom>
          <a:noFill/>
        </p:spPr>
        <p:txBody>
          <a:bodyPr wrap="square">
            <a:spAutoFit/>
          </a:bodyPr>
          <a:lstStyle/>
          <a:p>
            <a:pPr marL="285750" indent="-28575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Traffic flow</a:t>
            </a:r>
          </a:p>
          <a:p>
            <a:pPr marL="285750" indent="-28575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Location of traffic sources and data stores</a:t>
            </a:r>
          </a:p>
          <a:p>
            <a:pPr marL="285750" indent="-28575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Traffic load</a:t>
            </a:r>
          </a:p>
          <a:p>
            <a:pPr marL="285750" indent="-28575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Traffic behavior</a:t>
            </a:r>
          </a:p>
          <a:p>
            <a:pPr marL="285750" indent="-285750">
              <a:buFont typeface="Wingdings" panose="05000000000000000000" pitchFamily="2" charset="2"/>
              <a:buChar char="§"/>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Quality of Service (QoS) requirements</a:t>
            </a:r>
          </a:p>
        </p:txBody>
      </p:sp>
      <p:sp>
        <p:nvSpPr>
          <p:cNvPr id="8" name="TextBox 7">
            <a:extLst>
              <a:ext uri="{FF2B5EF4-FFF2-40B4-BE49-F238E27FC236}">
                <a16:creationId xmlns:a16="http://schemas.microsoft.com/office/drawing/2014/main" id="{00C6974F-9A92-411C-A67E-8424CA66D6EE}"/>
              </a:ext>
            </a:extLst>
          </p:cNvPr>
          <p:cNvSpPr txBox="1"/>
          <p:nvPr/>
        </p:nvSpPr>
        <p:spPr>
          <a:xfrm>
            <a:off x="838202" y="1118995"/>
            <a:ext cx="6062878" cy="800219"/>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III - </a:t>
            </a:r>
            <a:r>
              <a:rPr lang="en-US" sz="2300" i="1">
                <a:latin typeface="Times New Roman" panose="02020603050405020304" pitchFamily="18" charset="0"/>
                <a:cs typeface="Times New Roman" panose="02020603050405020304" pitchFamily="18" charset="0"/>
              </a:rPr>
              <a:t>Characterizing the Existing Network and site</a:t>
            </a:r>
            <a:endParaRPr lang="en-US" sz="2300" i="1">
              <a:latin typeface="Times New Roman" panose="02020603050405020304" pitchFamily="18" charset="0"/>
              <a:ea typeface="Verdana" panose="020B0604030504040204" pitchFamily="34" charset="0"/>
              <a:cs typeface="Times New Roman" panose="02020603050405020304" pitchFamily="18" charset="0"/>
            </a:endParaRPr>
          </a:p>
          <a:p>
            <a:endParaRPr lang="en-US" sz="230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8495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0C04-6814-472B-9D81-04C422E7F21F}"/>
              </a:ext>
            </a:extLst>
          </p:cNvPr>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7" name="TextBox 6">
            <a:extLst>
              <a:ext uri="{FF2B5EF4-FFF2-40B4-BE49-F238E27FC236}">
                <a16:creationId xmlns:a16="http://schemas.microsoft.com/office/drawing/2014/main" id="{3A78E3AF-A410-4D35-801C-A61AC99D444F}"/>
              </a:ext>
            </a:extLst>
          </p:cNvPr>
          <p:cNvSpPr txBox="1"/>
          <p:nvPr/>
        </p:nvSpPr>
        <p:spPr>
          <a:xfrm>
            <a:off x="1104899" y="1967061"/>
            <a:ext cx="7110085" cy="3329629"/>
          </a:xfrm>
          <a:prstGeom prst="rect">
            <a:avLst/>
          </a:prstGeom>
          <a:noFill/>
        </p:spPr>
        <p:txBody>
          <a:bodyPr wrap="square">
            <a:spAutoFit/>
          </a:bodyPr>
          <a:lstStyle/>
          <a:p>
            <a:pPr algn="just">
              <a:lnSpc>
                <a:spcPct val="150000"/>
              </a:lnSpc>
            </a:pPr>
            <a:r>
              <a:rPr lang="en-US" altLang="en-US" sz="2600" b="1">
                <a:latin typeface="Times New Roman" panose="02020603050405020304" pitchFamily="18" charset="0"/>
                <a:ea typeface="ＭＳ Ｐゴシック" panose="020B0600070205080204" pitchFamily="34" charset="-128"/>
                <a:cs typeface="Times New Roman" panose="02020603050405020304" pitchFamily="18" charset="0"/>
              </a:rPr>
              <a:t>Summary</a:t>
            </a:r>
          </a:p>
          <a:p>
            <a:pPr marL="285750" indent="-285750" algn="just">
              <a:lnSpc>
                <a:spcPct val="150000"/>
              </a:lnSpc>
              <a:buFont typeface="Wingdings" panose="05000000000000000000" pitchFamily="2" charset="2"/>
              <a:buChar char="q"/>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Existing internetwork before designing enhancements</a:t>
            </a:r>
          </a:p>
          <a:p>
            <a:pPr marL="285750" indent="-285750" algn="just">
              <a:lnSpc>
                <a:spcPct val="150000"/>
              </a:lnSpc>
              <a:buFont typeface="Wingdings" panose="05000000000000000000" pitchFamily="2" charset="2"/>
              <a:buChar char="q"/>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Verify that a customer’s design goals are realistic</a:t>
            </a:r>
          </a:p>
          <a:p>
            <a:pPr marL="285750" indent="-285750" algn="just">
              <a:lnSpc>
                <a:spcPct val="150000"/>
              </a:lnSpc>
              <a:buFont typeface="Wingdings" panose="05000000000000000000" pitchFamily="2" charset="2"/>
              <a:buChar char="q"/>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Helps you locate where new equipment will go</a:t>
            </a:r>
          </a:p>
          <a:p>
            <a:pPr marL="285750" indent="-285750" algn="just">
              <a:lnSpc>
                <a:spcPct val="150000"/>
              </a:lnSpc>
              <a:buFont typeface="Wingdings" panose="05000000000000000000" pitchFamily="2" charset="2"/>
              <a:buChar char="q"/>
            </a:pPr>
            <a:r>
              <a:rPr lang="en-US" altLang="en-US" sz="2300">
                <a:latin typeface="Times New Roman" panose="02020603050405020304" pitchFamily="18" charset="0"/>
                <a:ea typeface="ＭＳ Ｐゴシック" panose="020B0600070205080204" pitchFamily="34" charset="-128"/>
                <a:cs typeface="Times New Roman" panose="02020603050405020304" pitchFamily="18" charset="0"/>
              </a:rPr>
              <a:t>Cover yourself if the new network has problems due to unresolved problems in the old network</a:t>
            </a:r>
          </a:p>
        </p:txBody>
      </p:sp>
      <p:sp>
        <p:nvSpPr>
          <p:cNvPr id="9" name="TextBox 8">
            <a:extLst>
              <a:ext uri="{FF2B5EF4-FFF2-40B4-BE49-F238E27FC236}">
                <a16:creationId xmlns:a16="http://schemas.microsoft.com/office/drawing/2014/main" id="{850A04CA-28F6-4CD8-984B-C016FAA308D8}"/>
              </a:ext>
            </a:extLst>
          </p:cNvPr>
          <p:cNvSpPr txBox="1"/>
          <p:nvPr/>
        </p:nvSpPr>
        <p:spPr>
          <a:xfrm>
            <a:off x="838202" y="1118995"/>
            <a:ext cx="6062878" cy="800219"/>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III - </a:t>
            </a:r>
            <a:r>
              <a:rPr lang="en-US" sz="2300" i="1">
                <a:latin typeface="Times New Roman" panose="02020603050405020304" pitchFamily="18" charset="0"/>
                <a:cs typeface="Times New Roman" panose="02020603050405020304" pitchFamily="18" charset="0"/>
              </a:rPr>
              <a:t>Characterizing the Existing Network and site</a:t>
            </a:r>
            <a:endParaRPr lang="en-US" sz="2300" i="1">
              <a:latin typeface="Times New Roman" panose="02020603050405020304" pitchFamily="18" charset="0"/>
              <a:ea typeface="Verdana" panose="020B0604030504040204" pitchFamily="34" charset="0"/>
              <a:cs typeface="Times New Roman" panose="02020603050405020304" pitchFamily="18" charset="0"/>
            </a:endParaRPr>
          </a:p>
          <a:p>
            <a:endParaRPr lang="en-US" sz="230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74795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0C04-6814-472B-9D81-04C422E7F21F}"/>
              </a:ext>
            </a:extLst>
          </p:cNvPr>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9" name="TextBox 8">
            <a:extLst>
              <a:ext uri="{FF2B5EF4-FFF2-40B4-BE49-F238E27FC236}">
                <a16:creationId xmlns:a16="http://schemas.microsoft.com/office/drawing/2014/main" id="{850A04CA-28F6-4CD8-984B-C016FAA308D8}"/>
              </a:ext>
            </a:extLst>
          </p:cNvPr>
          <p:cNvSpPr txBox="1"/>
          <p:nvPr/>
        </p:nvSpPr>
        <p:spPr>
          <a:xfrm>
            <a:off x="801933" y="838200"/>
            <a:ext cx="6062878" cy="800219"/>
          </a:xfrm>
          <a:prstGeom prst="rect">
            <a:avLst/>
          </a:prstGeom>
          <a:noFill/>
        </p:spPr>
        <p:txBody>
          <a:bodyPr wrap="none" rtlCol="0">
            <a:spAutoFit/>
          </a:bodyPr>
          <a:lstStyle/>
          <a:p>
            <a:r>
              <a:rPr lang="en-US" sz="2300">
                <a:latin typeface="Times New Roman" panose="02020603050405020304" pitchFamily="18" charset="0"/>
                <a:ea typeface="Verdana" panose="020B0604030504040204" pitchFamily="34" charset="0"/>
                <a:cs typeface="Times New Roman" panose="02020603050405020304" pitchFamily="18" charset="0"/>
              </a:rPr>
              <a:t>III - </a:t>
            </a:r>
            <a:r>
              <a:rPr lang="en-US" sz="2300" i="1">
                <a:latin typeface="Times New Roman" panose="02020603050405020304" pitchFamily="18" charset="0"/>
                <a:cs typeface="Times New Roman" panose="02020603050405020304" pitchFamily="18" charset="0"/>
              </a:rPr>
              <a:t>Characterizing the Existing Network and site</a:t>
            </a:r>
            <a:endParaRPr lang="en-US" sz="2300" i="1">
              <a:latin typeface="Times New Roman" panose="02020603050405020304" pitchFamily="18" charset="0"/>
              <a:ea typeface="Verdana" panose="020B0604030504040204" pitchFamily="34" charset="0"/>
              <a:cs typeface="Times New Roman" panose="02020603050405020304" pitchFamily="18" charset="0"/>
            </a:endParaRPr>
          </a:p>
          <a:p>
            <a:endParaRPr lang="en-US" sz="230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314F8A5-688E-4F92-9BD3-7BC32CBF1408}"/>
              </a:ext>
            </a:extLst>
          </p:cNvPr>
          <p:cNvPicPr>
            <a:picLocks noChangeAspect="1"/>
          </p:cNvPicPr>
          <p:nvPr/>
        </p:nvPicPr>
        <p:blipFill>
          <a:blip r:embed="rId2"/>
          <a:stretch>
            <a:fillRect/>
          </a:stretch>
        </p:blipFill>
        <p:spPr>
          <a:xfrm>
            <a:off x="638175" y="1295400"/>
            <a:ext cx="7867650" cy="5181600"/>
          </a:xfrm>
          <a:prstGeom prst="rect">
            <a:avLst/>
          </a:prstGeom>
        </p:spPr>
      </p:pic>
    </p:spTree>
    <p:extLst>
      <p:ext uri="{BB962C8B-B14F-4D97-AF65-F5344CB8AC3E}">
        <p14:creationId xmlns:p14="http://schemas.microsoft.com/office/powerpoint/2010/main" val="2565398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D71A-FE6E-48D7-A431-8C67EDF88C99}"/>
              </a:ext>
            </a:extLst>
          </p:cNvPr>
          <p:cNvSpPr>
            <a:spLocks noGrp="1"/>
          </p:cNvSpPr>
          <p:nvPr>
            <p:ph type="ctrTitle"/>
          </p:nvPr>
        </p:nvSpPr>
        <p:spPr>
          <a:xfrm>
            <a:off x="1790700" y="25908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END CHAPTER</a:t>
            </a:r>
          </a:p>
        </p:txBody>
      </p:sp>
      <p:pic>
        <p:nvPicPr>
          <p:cNvPr id="7" name="Picture 6">
            <a:extLst>
              <a:ext uri="{FF2B5EF4-FFF2-40B4-BE49-F238E27FC236}">
                <a16:creationId xmlns:a16="http://schemas.microsoft.com/office/drawing/2014/main" id="{98041460-F78E-4AE5-9C4A-9111AE4E6E77}"/>
              </a:ext>
            </a:extLst>
          </p:cNvPr>
          <p:cNvPicPr>
            <a:picLocks noChangeAspect="1"/>
          </p:cNvPicPr>
          <p:nvPr/>
        </p:nvPicPr>
        <p:blipFill rotWithShape="1">
          <a:blip r:embed="rId2">
            <a:extLst>
              <a:ext uri="{28A0092B-C50C-407E-A947-70E740481C1C}">
                <a14:useLocalDpi xmlns:a14="http://schemas.microsoft.com/office/drawing/2010/main" val="0"/>
              </a:ext>
            </a:extLst>
          </a:blip>
          <a:srcRect l="30676"/>
          <a:stretch/>
        </p:blipFill>
        <p:spPr>
          <a:xfrm>
            <a:off x="990600" y="3307563"/>
            <a:ext cx="3200400" cy="3012743"/>
          </a:xfrm>
          <a:prstGeom prst="rect">
            <a:avLst/>
          </a:prstGeom>
        </p:spPr>
      </p:pic>
      <p:pic>
        <p:nvPicPr>
          <p:cNvPr id="9" name="Picture 8">
            <a:extLst>
              <a:ext uri="{FF2B5EF4-FFF2-40B4-BE49-F238E27FC236}">
                <a16:creationId xmlns:a16="http://schemas.microsoft.com/office/drawing/2014/main" id="{44D5C5FD-7A66-4698-839B-67D1E8397445}"/>
              </a:ext>
            </a:extLst>
          </p:cNvPr>
          <p:cNvPicPr>
            <a:picLocks noChangeAspect="1"/>
          </p:cNvPicPr>
          <p:nvPr/>
        </p:nvPicPr>
        <p:blipFill rotWithShape="1">
          <a:blip r:embed="rId3">
            <a:extLst>
              <a:ext uri="{28A0092B-C50C-407E-A947-70E740481C1C}">
                <a14:useLocalDpi xmlns:a14="http://schemas.microsoft.com/office/drawing/2010/main" val="0"/>
              </a:ext>
            </a:extLst>
          </a:blip>
          <a:srcRect r="22666"/>
          <a:stretch/>
        </p:blipFill>
        <p:spPr>
          <a:xfrm>
            <a:off x="5797610" y="644858"/>
            <a:ext cx="2968595" cy="2830862"/>
          </a:xfrm>
          <a:prstGeom prst="rect">
            <a:avLst/>
          </a:prstGeom>
        </p:spPr>
      </p:pic>
    </p:spTree>
    <p:extLst>
      <p:ext uri="{BB962C8B-B14F-4D97-AF65-F5344CB8AC3E}">
        <p14:creationId xmlns:p14="http://schemas.microsoft.com/office/powerpoint/2010/main" val="68138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pic>
        <p:nvPicPr>
          <p:cNvPr id="5" name="Picture 4">
            <a:extLst>
              <a:ext uri="{FF2B5EF4-FFF2-40B4-BE49-F238E27FC236}">
                <a16:creationId xmlns:a16="http://schemas.microsoft.com/office/drawing/2014/main" id="{825097A6-E99D-43C6-B45C-774C92808362}"/>
              </a:ext>
            </a:extLst>
          </p:cNvPr>
          <p:cNvPicPr>
            <a:picLocks noChangeAspect="1"/>
          </p:cNvPicPr>
          <p:nvPr/>
        </p:nvPicPr>
        <p:blipFill>
          <a:blip r:embed="rId2"/>
          <a:stretch>
            <a:fillRect/>
          </a:stretch>
        </p:blipFill>
        <p:spPr>
          <a:xfrm>
            <a:off x="583004" y="1328811"/>
            <a:ext cx="7977992" cy="4200378"/>
          </a:xfrm>
          <a:prstGeom prst="rect">
            <a:avLst/>
          </a:prstGeom>
        </p:spPr>
      </p:pic>
    </p:spTree>
    <p:extLst>
      <p:ext uri="{BB962C8B-B14F-4D97-AF65-F5344CB8AC3E}">
        <p14:creationId xmlns:p14="http://schemas.microsoft.com/office/powerpoint/2010/main" val="81834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3" y="1118998"/>
            <a:ext cx="4012637" cy="461665"/>
          </a:xfrm>
          <a:prstGeom prst="rect">
            <a:avLst/>
          </a:prstGeom>
          <a:noFill/>
        </p:spPr>
        <p:txBody>
          <a:bodyPr wrap="none" rtlCol="0">
            <a:spAutoFit/>
          </a:bodyPr>
          <a:lstStyle/>
          <a:p>
            <a:r>
              <a:rPr lang="en-US" sz="2400">
                <a:latin typeface="Times New Roman" panose="02020603050405020304" pitchFamily="18" charset="0"/>
                <a:ea typeface="Verdana" panose="020B0604030504040204" pitchFamily="34" charset="0"/>
                <a:cs typeface="Times New Roman" panose="02020603050405020304" pitchFamily="18" charset="0"/>
              </a:rPr>
              <a:t>I - Step by step network design</a:t>
            </a:r>
          </a:p>
        </p:txBody>
      </p:sp>
      <p:pic>
        <p:nvPicPr>
          <p:cNvPr id="5" name="Picture 4">
            <a:extLst>
              <a:ext uri="{FF2B5EF4-FFF2-40B4-BE49-F238E27FC236}">
                <a16:creationId xmlns:a16="http://schemas.microsoft.com/office/drawing/2014/main" id="{C1EEA0FC-5301-4175-A020-971097C6869B}"/>
              </a:ext>
            </a:extLst>
          </p:cNvPr>
          <p:cNvPicPr>
            <a:picLocks noChangeAspect="1"/>
          </p:cNvPicPr>
          <p:nvPr/>
        </p:nvPicPr>
        <p:blipFill>
          <a:blip r:embed="rId2"/>
          <a:stretch>
            <a:fillRect/>
          </a:stretch>
        </p:blipFill>
        <p:spPr>
          <a:xfrm>
            <a:off x="1563917" y="1580661"/>
            <a:ext cx="6016171" cy="4307763"/>
          </a:xfrm>
          <a:prstGeom prst="rect">
            <a:avLst/>
          </a:prstGeom>
        </p:spPr>
      </p:pic>
    </p:spTree>
    <p:extLst>
      <p:ext uri="{BB962C8B-B14F-4D97-AF65-F5344CB8AC3E}">
        <p14:creationId xmlns:p14="http://schemas.microsoft.com/office/powerpoint/2010/main" val="56075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3" y="1118998"/>
            <a:ext cx="4012637" cy="461665"/>
          </a:xfrm>
          <a:prstGeom prst="rect">
            <a:avLst/>
          </a:prstGeom>
          <a:noFill/>
        </p:spPr>
        <p:txBody>
          <a:bodyPr wrap="none" rtlCol="0">
            <a:spAutoFit/>
          </a:bodyPr>
          <a:lstStyle/>
          <a:p>
            <a:r>
              <a:rPr lang="en-US" sz="2400">
                <a:latin typeface="Times New Roman" panose="02020603050405020304" pitchFamily="18" charset="0"/>
                <a:ea typeface="Verdana" panose="020B0604030504040204" pitchFamily="34" charset="0"/>
                <a:cs typeface="Times New Roman" panose="02020603050405020304" pitchFamily="18" charset="0"/>
              </a:rPr>
              <a:t>I - Step by step network design</a:t>
            </a:r>
          </a:p>
        </p:txBody>
      </p:sp>
      <p:pic>
        <p:nvPicPr>
          <p:cNvPr id="4" name="Picture 3">
            <a:extLst>
              <a:ext uri="{FF2B5EF4-FFF2-40B4-BE49-F238E27FC236}">
                <a16:creationId xmlns:a16="http://schemas.microsoft.com/office/drawing/2014/main" id="{5307ABB5-BBC1-4683-B0CE-004CDD4B57FF}"/>
              </a:ext>
            </a:extLst>
          </p:cNvPr>
          <p:cNvPicPr>
            <a:picLocks noChangeAspect="1"/>
          </p:cNvPicPr>
          <p:nvPr/>
        </p:nvPicPr>
        <p:blipFill rotWithShape="1">
          <a:blip r:embed="rId2"/>
          <a:srcRect l="9375" t="6194" r="6250" b="2090"/>
          <a:stretch/>
        </p:blipFill>
        <p:spPr>
          <a:xfrm>
            <a:off x="2400301" y="1861458"/>
            <a:ext cx="4190203" cy="4234545"/>
          </a:xfrm>
          <a:prstGeom prst="rect">
            <a:avLst/>
          </a:prstGeom>
        </p:spPr>
      </p:pic>
    </p:spTree>
    <p:extLst>
      <p:ext uri="{BB962C8B-B14F-4D97-AF65-F5344CB8AC3E}">
        <p14:creationId xmlns:p14="http://schemas.microsoft.com/office/powerpoint/2010/main" val="1844110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3" y="1118998"/>
            <a:ext cx="4115229" cy="461665"/>
          </a:xfrm>
          <a:prstGeom prst="rect">
            <a:avLst/>
          </a:prstGeom>
          <a:noFill/>
        </p:spPr>
        <p:txBody>
          <a:bodyPr wrap="none" rtlCol="0">
            <a:spAutoFit/>
          </a:bodyPr>
          <a:lstStyle/>
          <a:p>
            <a:r>
              <a:rPr lang="en-US" sz="2400">
                <a:latin typeface="Times New Roman" panose="02020603050405020304" pitchFamily="18" charset="0"/>
                <a:ea typeface="Verdana" panose="020B0604030504040204" pitchFamily="34" charset="0"/>
                <a:cs typeface="Times New Roman" panose="02020603050405020304" pitchFamily="18" charset="0"/>
              </a:rPr>
              <a:t>II - Step by step network design</a:t>
            </a:r>
          </a:p>
        </p:txBody>
      </p:sp>
      <p:pic>
        <p:nvPicPr>
          <p:cNvPr id="9" name="Picture 8">
            <a:extLst>
              <a:ext uri="{FF2B5EF4-FFF2-40B4-BE49-F238E27FC236}">
                <a16:creationId xmlns:a16="http://schemas.microsoft.com/office/drawing/2014/main" id="{C75C3FEE-5399-47C1-8952-D5A07075FD7C}"/>
              </a:ext>
            </a:extLst>
          </p:cNvPr>
          <p:cNvPicPr>
            <a:picLocks noChangeAspect="1"/>
          </p:cNvPicPr>
          <p:nvPr/>
        </p:nvPicPr>
        <p:blipFill>
          <a:blip r:embed="rId2"/>
          <a:stretch>
            <a:fillRect/>
          </a:stretch>
        </p:blipFill>
        <p:spPr>
          <a:xfrm>
            <a:off x="859973" y="1580660"/>
            <a:ext cx="6594501" cy="4340560"/>
          </a:xfrm>
          <a:prstGeom prst="rect">
            <a:avLst/>
          </a:prstGeom>
        </p:spPr>
      </p:pic>
    </p:spTree>
    <p:extLst>
      <p:ext uri="{BB962C8B-B14F-4D97-AF65-F5344CB8AC3E}">
        <p14:creationId xmlns:p14="http://schemas.microsoft.com/office/powerpoint/2010/main" val="147159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a:rPr lang="en-US" sz="2000" b="1">
                <a:latin typeface="Times New Roman" panose="02020603050405020304" pitchFamily="18" charset="0"/>
                <a:cs typeface="Times New Roman" panose="02020603050405020304" pitchFamily="18" charset="0"/>
              </a:rPr>
              <a:t>CHƯƠNG II : GENERAL NETWORK DESIGN</a:t>
            </a:r>
          </a:p>
        </p:txBody>
      </p:sp>
      <p:sp>
        <p:nvSpPr>
          <p:cNvPr id="3" name="TextBox 2">
            <a:extLst>
              <a:ext uri="{FF2B5EF4-FFF2-40B4-BE49-F238E27FC236}">
                <a16:creationId xmlns:a16="http://schemas.microsoft.com/office/drawing/2014/main" id="{B32AF41C-A619-402F-BFCE-A1E02DA7EF3B}"/>
              </a:ext>
            </a:extLst>
          </p:cNvPr>
          <p:cNvSpPr txBox="1"/>
          <p:nvPr/>
        </p:nvSpPr>
        <p:spPr>
          <a:xfrm>
            <a:off x="838203" y="1118998"/>
            <a:ext cx="4012637" cy="461665"/>
          </a:xfrm>
          <a:prstGeom prst="rect">
            <a:avLst/>
          </a:prstGeom>
          <a:noFill/>
        </p:spPr>
        <p:txBody>
          <a:bodyPr wrap="none" rtlCol="0">
            <a:spAutoFit/>
          </a:bodyPr>
          <a:lstStyle/>
          <a:p>
            <a:r>
              <a:rPr lang="en-US" sz="2400">
                <a:latin typeface="Times New Roman" panose="02020603050405020304" pitchFamily="18" charset="0"/>
                <a:ea typeface="Verdana" panose="020B0604030504040204" pitchFamily="34" charset="0"/>
                <a:cs typeface="Times New Roman" panose="02020603050405020304" pitchFamily="18" charset="0"/>
              </a:rPr>
              <a:t>I - Step by step network design</a:t>
            </a:r>
          </a:p>
        </p:txBody>
      </p:sp>
      <p:sp>
        <p:nvSpPr>
          <p:cNvPr id="8" name="TextBox 7">
            <a:extLst>
              <a:ext uri="{FF2B5EF4-FFF2-40B4-BE49-F238E27FC236}">
                <a16:creationId xmlns:a16="http://schemas.microsoft.com/office/drawing/2014/main" id="{42A353D9-AA2D-4962-B501-6F104768EFCD}"/>
              </a:ext>
            </a:extLst>
          </p:cNvPr>
          <p:cNvSpPr txBox="1"/>
          <p:nvPr/>
        </p:nvSpPr>
        <p:spPr>
          <a:xfrm>
            <a:off x="1335804" y="1861457"/>
            <a:ext cx="7141029" cy="2683299"/>
          </a:xfrm>
          <a:prstGeom prst="rect">
            <a:avLst/>
          </a:prstGeom>
          <a:noFill/>
        </p:spPr>
        <p:txBody>
          <a:bodyPr wrap="square">
            <a:spAutoFit/>
          </a:bodyPr>
          <a:lstStyle/>
          <a:p>
            <a:pPr>
              <a:lnSpc>
                <a:spcPct val="150000"/>
              </a:lnSpc>
            </a:pPr>
            <a:r>
              <a:rPr lang="en-US" sz="2300" b="1">
                <a:latin typeface="Times New Roman" panose="02020603050405020304" pitchFamily="18" charset="0"/>
                <a:cs typeface="Times New Roman" panose="02020603050405020304" pitchFamily="18" charset="0"/>
              </a:rPr>
              <a:t>Prepare Phase - </a:t>
            </a:r>
            <a:r>
              <a:rPr lang="en-US" sz="2300" i="1">
                <a:latin typeface="Times New Roman" panose="02020603050405020304" pitchFamily="18" charset="0"/>
                <a:cs typeface="Times New Roman" panose="02020603050405020304" pitchFamily="18" charset="0"/>
              </a:rPr>
              <a:t>Identify the customer requirements</a:t>
            </a:r>
          </a:p>
          <a:p>
            <a:pPr marL="800080" lvl="1" indent="-342891" algn="just">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Organization and business requirements </a:t>
            </a:r>
          </a:p>
          <a:p>
            <a:pPr marL="800080" lvl="1" indent="-342891" algn="just">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Develops a network strategy and </a:t>
            </a:r>
          </a:p>
          <a:p>
            <a:pPr marL="800080" lvl="1" indent="-342891" algn="just">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Proposes a high-level conceptual architecture</a:t>
            </a:r>
          </a:p>
          <a:p>
            <a:pPr marL="800080" lvl="1" indent="-342891" algn="just">
              <a:lnSpc>
                <a:spcPct val="150000"/>
              </a:lnSpc>
              <a:buFont typeface="Wingdings" panose="05000000000000000000" pitchFamily="2" charset="2"/>
              <a:buChar char="q"/>
            </a:pPr>
            <a:r>
              <a:rPr lang="en-US" sz="2300">
                <a:latin typeface="Times New Roman" panose="02020603050405020304" pitchFamily="18" charset="0"/>
                <a:cs typeface="Times New Roman" panose="02020603050405020304" pitchFamily="18" charset="0"/>
              </a:rPr>
              <a:t>Financial justification </a:t>
            </a:r>
          </a:p>
        </p:txBody>
      </p:sp>
    </p:spTree>
    <p:extLst>
      <p:ext uri="{BB962C8B-B14F-4D97-AF65-F5344CB8AC3E}">
        <p14:creationId xmlns:p14="http://schemas.microsoft.com/office/powerpoint/2010/main" val="15367117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4705&quot;&gt;&lt;object type=&quot;3&quot; unique_id=&quot;24706&quot;&gt;&lt;property id=&quot;20148&quot; value=&quot;5&quot;/&gt;&lt;property id=&quot;20300&quot; value=&quot;Slide 1 - &amp;quot;GENERAL NETWORK DESIGN&amp;quot;&quot;/&gt;&lt;property id=&quot;20307&quot; value=&quot;256&quot;/&gt;&lt;/object&gt;&lt;object type=&quot;3&quot; unique_id=&quot;24778&quot;&gt;&lt;property id=&quot;20148&quot; value=&quot;5&quot;/&gt;&lt;property id=&quot;20300&quot; value=&quot;Slide 2 - &amp;quot;CHAPTER II GENERAL NETWORK DESIGN&amp;quot;&quot;/&gt;&lt;property id=&quot;20307&quot; value=&quot;258&quot;/&gt;&lt;/object&gt;&lt;object type=&quot;3&quot; unique_id=&quot;24779&quot;&gt;&lt;property id=&quot;20148&quot; value=&quot;5&quot;/&gt;&lt;property id=&quot;20300&quot; value=&quot;Slide 3 - &amp;quot;CHƯƠNG II : GENERAL NETWORK DESIGN&amp;quot;&quot;/&gt;&lt;property id=&quot;20307&quot; value=&quot;259&quot;/&gt;&lt;/object&gt;&lt;object type=&quot;3&quot; unique_id=&quot;24780&quot;&gt;&lt;property id=&quot;20148&quot; value=&quot;5&quot;/&gt;&lt;property id=&quot;20300&quot; value=&quot;Slide 4 - &amp;quot;CHƯƠNG II : GENERAL NETWORK DESIGN&amp;quot;&quot;/&gt;&lt;property id=&quot;20307&quot; value=&quot;335&quot;/&gt;&lt;/object&gt;&lt;object type=&quot;3&quot; unique_id=&quot;24781&quot;&gt;&lt;property id=&quot;20148&quot; value=&quot;5&quot;/&gt;&lt;property id=&quot;20300&quot; value=&quot;Slide 5 - &amp;quot;CHƯƠNG II : GENERAL NETWORK DESIGN&amp;quot;&quot;/&gt;&lt;property id=&quot;20307&quot; value=&quot;346&quot;/&gt;&lt;/object&gt;&lt;object type=&quot;3&quot; unique_id=&quot;24782&quot;&gt;&lt;property id=&quot;20148&quot; value=&quot;5&quot;/&gt;&lt;property id=&quot;20300&quot; value=&quot;Slide 6 - &amp;quot;CHƯƠNG II : GENERAL NETWORK DESIGN&amp;quot;&quot;/&gt;&lt;property id=&quot;20307&quot; value=&quot;347&quot;/&gt;&lt;/object&gt;&lt;object type=&quot;3&quot; unique_id=&quot;24783&quot;&gt;&lt;property id=&quot;20148&quot; value=&quot;5&quot;/&gt;&lt;property id=&quot;20300&quot; value=&quot;Slide 7 - &amp;quot;CHƯƠNG II : GENERAL NETWORK DESIGN&amp;quot;&quot;/&gt;&lt;property id=&quot;20307&quot; value=&quot;348&quot;/&gt;&lt;/object&gt;&lt;object type=&quot;3&quot; unique_id=&quot;24784&quot;&gt;&lt;property id=&quot;20148&quot; value=&quot;5&quot;/&gt;&lt;property id=&quot;20300&quot; value=&quot;Slide 8 - &amp;quot;CHƯƠNG II : GENERAL NETWORK DESIGN&amp;quot;&quot;/&gt;&lt;property id=&quot;20307&quot; value=&quot;336&quot;/&gt;&lt;/object&gt;&lt;object type=&quot;3&quot; unique_id=&quot;24785&quot;&gt;&lt;property id=&quot;20148&quot; value=&quot;5&quot;/&gt;&lt;property id=&quot;20300&quot; value=&quot;Slide 9 - &amp;quot;CHƯƠNG II : GENERAL NETWORK DESIGN&amp;quot;&quot;/&gt;&lt;property id=&quot;20307&quot; value=&quot;349&quot;/&gt;&lt;/object&gt;&lt;object type=&quot;3&quot; unique_id=&quot;24786&quot;&gt;&lt;property id=&quot;20148&quot; value=&quot;5&quot;/&gt;&lt;property id=&quot;20300&quot; value=&quot;Slide 10 - &amp;quot;CHƯƠNG II : GENERAL NETWORK DESIGN&amp;quot;&quot;/&gt;&lt;property id=&quot;20307&quot; value=&quot;350&quot;/&gt;&lt;/object&gt;&lt;object type=&quot;3&quot; unique_id=&quot;24787&quot;&gt;&lt;property id=&quot;20148&quot; value=&quot;5&quot;/&gt;&lt;property id=&quot;20300&quot; value=&quot;Slide 11 - &amp;quot;CHƯƠNG II : GENERAL NETWORK DESIGN&amp;quot;&quot;/&gt;&lt;property id=&quot;20307&quot; value=&quot;337&quot;/&gt;&lt;/object&gt;&lt;object type=&quot;3&quot; unique_id=&quot;24788&quot;&gt;&lt;property id=&quot;20148&quot; value=&quot;5&quot;/&gt;&lt;property id=&quot;20300&quot; value=&quot;Slide 12 - &amp;quot;CHƯƠNG II : GENERAL NETWORK DESIGN&amp;quot;&quot;/&gt;&lt;property id=&quot;20307&quot; value=&quot;338&quot;/&gt;&lt;/object&gt;&lt;object type=&quot;3&quot; unique_id=&quot;24789&quot;&gt;&lt;property id=&quot;20148&quot; value=&quot;5&quot;/&gt;&lt;property id=&quot;20300&quot; value=&quot;Slide 13 - &amp;quot;CHƯƠNG II : GENERAL NETWORK DESIGN&amp;quot;&quot;/&gt;&lt;property id=&quot;20307&quot; value=&quot;339&quot;/&gt;&lt;/object&gt;&lt;object type=&quot;3&quot; unique_id=&quot;24790&quot;&gt;&lt;property id=&quot;20148&quot; value=&quot;5&quot;/&gt;&lt;property id=&quot;20300&quot; value=&quot;Slide 14 - &amp;quot;CHƯƠNG II : GENERAL NETWORK DESIGN&amp;quot;&quot;/&gt;&lt;property id=&quot;20307&quot; value=&quot;340&quot;/&gt;&lt;/object&gt;&lt;object type=&quot;3&quot; unique_id=&quot;24791&quot;&gt;&lt;property id=&quot;20148&quot; value=&quot;5&quot;/&gt;&lt;property id=&quot;20300&quot; value=&quot;Slide 15 - &amp;quot;CHƯƠNG II : GENERAL NETWORK DESIGN&amp;quot;&quot;/&gt;&lt;property id=&quot;20307&quot; value=&quot;341&quot;/&gt;&lt;/object&gt;&lt;object type=&quot;3&quot; unique_id=&quot;24792&quot;&gt;&lt;property id=&quot;20148&quot; value=&quot;5&quot;/&gt;&lt;property id=&quot;20300&quot; value=&quot;Slide 16 - &amp;quot;CHƯƠNG II : GENERAL NETWORK DESIGN&amp;quot;&quot;/&gt;&lt;property id=&quot;20307&quot; value=&quot;342&quot;/&gt;&lt;/object&gt;&lt;object type=&quot;3&quot; unique_id=&quot;24793&quot;&gt;&lt;property id=&quot;20148&quot; value=&quot;5&quot;/&gt;&lt;property id=&quot;20300&quot; value=&quot;Slide 17 - &amp;quot;CHƯƠNG II : GENERAL NETWORK DESIGN&amp;quot;&quot;/&gt;&lt;property id=&quot;20307&quot; value=&quot;359&quot;/&gt;&lt;/object&gt;&lt;object type=&quot;3&quot; unique_id=&quot;24794&quot;&gt;&lt;property id=&quot;20148&quot; value=&quot;5&quot;/&gt;&lt;property id=&quot;20300&quot; value=&quot;Slide 18 - &amp;quot;CHƯƠNG II : GENERAL NETWORK DESIGN&amp;quot;&quot;/&gt;&lt;property id=&quot;20307&quot; value=&quot;361&quot;/&gt;&lt;/object&gt;&lt;object type=&quot;3&quot; unique_id=&quot;24795&quot;&gt;&lt;property id=&quot;20148&quot; value=&quot;5&quot;/&gt;&lt;property id=&quot;20300&quot; value=&quot;Slide 19 - &amp;quot;CHƯƠNG II : GENERAL NETWORK DESIGN&amp;quot;&quot;/&gt;&lt;property id=&quot;20307&quot; value=&quot;351&quot;/&gt;&lt;/object&gt;&lt;object type=&quot;3&quot; unique_id=&quot;24796&quot;&gt;&lt;property id=&quot;20148&quot; value=&quot;5&quot;/&gt;&lt;property id=&quot;20300&quot; value=&quot;Slide 20 - &amp;quot;CHƯƠNG II : GENERAL NETWORK DESIGN&amp;quot;&quot;/&gt;&lt;property id=&quot;20307&quot; value=&quot;353&quot;/&gt;&lt;/object&gt;&lt;object type=&quot;3&quot; unique_id=&quot;24817&quot;&gt;&lt;property id=&quot;20148&quot; value=&quot;5&quot;/&gt;&lt;property id=&quot;20300&quot; value=&quot;Slide 21 - &amp;quot;CHƯƠNG II : GENERAL NETWORK DESIGN&amp;quot;&quot;/&gt;&lt;property id=&quot;20307&quot; value=&quot;354&quot;/&gt;&lt;/object&gt;&lt;object type=&quot;3&quot; unique_id=&quot;24818&quot;&gt;&lt;property id=&quot;20148&quot; value=&quot;5&quot;/&gt;&lt;property id=&quot;20300&quot; value=&quot;Slide 22 - &amp;quot;CHƯƠNG II : GENERAL NETWORK DESIGN&amp;quot;&quot;/&gt;&lt;property id=&quot;20307&quot; value=&quot;355&quot;/&gt;&lt;/object&gt;&lt;object type=&quot;3&quot; unique_id=&quot;24819&quot;&gt;&lt;property id=&quot;20148&quot; value=&quot;5&quot;/&gt;&lt;property id=&quot;20300&quot; value=&quot;Slide 23 - &amp;quot;CHƯƠNG II : GENERAL NETWORK DESIGN&amp;quot;&quot;/&gt;&lt;property id=&quot;20307&quot; value=&quot;356&quot;/&gt;&lt;/object&gt;&lt;object type=&quot;3&quot; unique_id=&quot;24820&quot;&gt;&lt;property id=&quot;20148&quot; value=&quot;5&quot;/&gt;&lt;property id=&quot;20300&quot; value=&quot;Slide 24 - &amp;quot;CHƯƠNG II : GENERAL NETWORK DESIGN&amp;quot;&quot;/&gt;&lt;property id=&quot;20307&quot; value=&quot;357&quot;/&gt;&lt;/object&gt;&lt;object type=&quot;3&quot; unique_id=&quot;24821&quot;&gt;&lt;property id=&quot;20148&quot; value=&quot;5&quot;/&gt;&lt;property id=&quot;20300&quot; value=&quot;Slide 25 - &amp;quot;CHƯƠNG II : GENERAL NETWORK DESIGN&amp;quot;&quot;/&gt;&lt;property id=&quot;20307&quot; value=&quot;358&quot;/&gt;&lt;/object&gt;&lt;object type=&quot;3&quot; unique_id=&quot;24822&quot;&gt;&lt;property id=&quot;20148&quot; value=&quot;5&quot;/&gt;&lt;property id=&quot;20300&quot; value=&quot;Slide 26 - &amp;quot;CHƯƠNG II : GENERAL NETWORK DESIGN&amp;quot;&quot;/&gt;&lt;property id=&quot;20307&quot; value=&quot;352&quot;/&gt;&lt;/object&gt;&lt;object type=&quot;3&quot; unique_id=&quot;24824&quot;&gt;&lt;property id=&quot;20148&quot; value=&quot;5&quot;/&gt;&lt;property id=&quot;20300&quot; value=&quot;Slide 59&quot;/&gt;&lt;property id=&quot;20307&quot; value=&quot;332&quot;/&gt;&lt;/object&gt;&lt;object type=&quot;3&quot; unique_id=&quot;27311&quot;&gt;&lt;property id=&quot;20148&quot; value=&quot;5&quot;/&gt;&lt;property id=&quot;20300&quot; value=&quot;Slide 27 - &amp;quot;CHƯƠNG II : GENERAL NETWORK DESIGN&amp;quot;&quot;/&gt;&lt;property id=&quot;20307&quot; value=&quot;366&quot;/&gt;&lt;/object&gt;&lt;object type=&quot;3&quot; unique_id=&quot;27312&quot;&gt;&lt;property id=&quot;20148&quot; value=&quot;5&quot;/&gt;&lt;property id=&quot;20300&quot; value=&quot;Slide 28 - &amp;quot;CHƯƠNG II : GENERAL NETWORK DESIGN&amp;quot;&quot;/&gt;&lt;property id=&quot;20307&quot; value=&quot;365&quot;/&gt;&lt;/object&gt;&lt;object type=&quot;3&quot; unique_id=&quot;27313&quot;&gt;&lt;property id=&quot;20148&quot; value=&quot;5&quot;/&gt;&lt;property id=&quot;20300&quot; value=&quot;Slide 29 - &amp;quot;CHƯƠNG II : GENERAL NETWORK DESIGN&amp;quot;&quot;/&gt;&lt;property id=&quot;20307&quot; value=&quot;370&quot;/&gt;&lt;/object&gt;&lt;object type=&quot;3&quot; unique_id=&quot;27314&quot;&gt;&lt;property id=&quot;20148&quot; value=&quot;5&quot;/&gt;&lt;property id=&quot;20300&quot; value=&quot;Slide 30 - &amp;quot;CHƯƠNG II : GENERAL NETWORK DESIGN&amp;quot;&quot;/&gt;&lt;property id=&quot;20307&quot; value=&quot;367&quot;/&gt;&lt;/object&gt;&lt;object type=&quot;3&quot; unique_id=&quot;27315&quot;&gt;&lt;property id=&quot;20148&quot; value=&quot;5&quot;/&gt;&lt;property id=&quot;20300&quot; value=&quot;Slide 31 - &amp;quot;CHƯƠNG II : GENERAL NETWORK DESIGN&amp;quot;&quot;/&gt;&lt;property id=&quot;20307&quot; value=&quot;371&quot;/&gt;&lt;/object&gt;&lt;object type=&quot;3&quot; unique_id=&quot;27316&quot;&gt;&lt;property id=&quot;20148&quot; value=&quot;5&quot;/&gt;&lt;property id=&quot;20300&quot; value=&quot;Slide 32 - &amp;quot;CHƯƠNG II : GENERAL NETWORK DESIGN&amp;quot;&quot;/&gt;&lt;property id=&quot;20307&quot; value=&quot;368&quot;/&gt;&lt;/object&gt;&lt;object type=&quot;3&quot; unique_id=&quot;27317&quot;&gt;&lt;property id=&quot;20148&quot; value=&quot;5&quot;/&gt;&lt;property id=&quot;20300&quot; value=&quot;Slide 33 - &amp;quot;CHƯƠNG II : GENERAL NETWORK DESIGN&amp;quot;&quot;/&gt;&lt;property id=&quot;20307&quot; value=&quot;372&quot;/&gt;&lt;/object&gt;&lt;object type=&quot;3&quot; unique_id=&quot;27318&quot;&gt;&lt;property id=&quot;20148&quot; value=&quot;5&quot;/&gt;&lt;property id=&quot;20300&quot; value=&quot;Slide 34 - &amp;quot;CHƯƠNG II : GENERAL NETWORK DESIGN&amp;quot;&quot;/&gt;&lt;property id=&quot;20307&quot; value=&quot;373&quot;/&gt;&lt;/object&gt;&lt;object type=&quot;3&quot; unique_id=&quot;27319&quot;&gt;&lt;property id=&quot;20148&quot; value=&quot;5&quot;/&gt;&lt;property id=&quot;20300&quot; value=&quot;Slide 35 - &amp;quot;CHƯƠNG II : GENERAL NETWORK DESIGN&amp;quot;&quot;/&gt;&lt;property id=&quot;20307&quot; value=&quot;374&quot;/&gt;&lt;/object&gt;&lt;object type=&quot;3&quot; unique_id=&quot;27320&quot;&gt;&lt;property id=&quot;20148&quot; value=&quot;5&quot;/&gt;&lt;property id=&quot;20300&quot; value=&quot;Slide 36 - &amp;quot;CHƯƠNG II : GENERAL NETWORK DESIGN&amp;quot;&quot;/&gt;&lt;property id=&quot;20307&quot; value=&quot;375&quot;/&gt;&lt;/object&gt;&lt;object type=&quot;3&quot; unique_id=&quot;27321&quot;&gt;&lt;property id=&quot;20148&quot; value=&quot;5&quot;/&gt;&lt;property id=&quot;20300&quot; value=&quot;Slide 37 - &amp;quot;CHƯƠNG II : GENERAL NETWORK DESIGN&amp;quot;&quot;/&gt;&lt;property id=&quot;20307&quot; value=&quot;376&quot;/&gt;&lt;/object&gt;&lt;object type=&quot;3&quot; unique_id=&quot;27322&quot;&gt;&lt;property id=&quot;20148&quot; value=&quot;5&quot;/&gt;&lt;property id=&quot;20300&quot; value=&quot;Slide 38 - &amp;quot;CHƯƠNG II : GENERAL NETWORK DESIGN&amp;quot;&quot;/&gt;&lt;property id=&quot;20307&quot; value=&quot;377&quot;/&gt;&lt;/object&gt;&lt;object type=&quot;3&quot; unique_id=&quot;27323&quot;&gt;&lt;property id=&quot;20148&quot; value=&quot;5&quot;/&gt;&lt;property id=&quot;20300&quot; value=&quot;Slide 39 - &amp;quot;CHƯƠNG II : GENERAL NETWORK DESIGN&amp;quot;&quot;/&gt;&lt;property id=&quot;20307&quot; value=&quot;378&quot;/&gt;&lt;/object&gt;&lt;object type=&quot;3&quot; unique_id=&quot;27324&quot;&gt;&lt;property id=&quot;20148&quot; value=&quot;5&quot;/&gt;&lt;property id=&quot;20300&quot; value=&quot;Slide 40 - &amp;quot;CHƯƠNG II : GENERAL NETWORK DESIGN&amp;quot;&quot;/&gt;&lt;property id=&quot;20307&quot; value=&quot;379&quot;/&gt;&lt;/object&gt;&lt;object type=&quot;3&quot; unique_id=&quot;27325&quot;&gt;&lt;property id=&quot;20148&quot; value=&quot;5&quot;/&gt;&lt;property id=&quot;20300&quot; value=&quot;Slide 41 - &amp;quot;CHƯƠNG II : GENERAL NETWORK DESIGN&amp;quot;&quot;/&gt;&lt;property id=&quot;20307&quot; value=&quot;380&quot;/&gt;&lt;/object&gt;&lt;object type=&quot;3&quot; unique_id=&quot;27326&quot;&gt;&lt;property id=&quot;20148&quot; value=&quot;5&quot;/&gt;&lt;property id=&quot;20300&quot; value=&quot;Slide 42 - &amp;quot;CHƯƠNG II : GENERAL NETWORK DESIGN&amp;quot;&quot;/&gt;&lt;property id=&quot;20307&quot; value=&quot;383&quot;/&gt;&lt;/object&gt;&lt;object type=&quot;3&quot; unique_id=&quot;27327&quot;&gt;&lt;property id=&quot;20148&quot; value=&quot;5&quot;/&gt;&lt;property id=&quot;20300&quot; value=&quot;Slide 43 - &amp;quot;CHƯƠNG II : GENERAL NETWORK DESIGN&amp;quot;&quot;/&gt;&lt;property id=&quot;20307&quot; value=&quot;381&quot;/&gt;&lt;/object&gt;&lt;object type=&quot;3&quot; unique_id=&quot;27328&quot;&gt;&lt;property id=&quot;20148&quot; value=&quot;5&quot;/&gt;&lt;property id=&quot;20300&quot; value=&quot;Slide 44 - &amp;quot;CHƯƠNG II : GENERAL NETWORK DESIGN&amp;quot;&quot;/&gt;&lt;property id=&quot;20307&quot; value=&quot;382&quot;/&gt;&lt;/object&gt;&lt;object type=&quot;3&quot; unique_id=&quot;27329&quot;&gt;&lt;property id=&quot;20148&quot; value=&quot;5&quot;/&gt;&lt;property id=&quot;20300&quot; value=&quot;Slide 45 - &amp;quot;CHƯƠNG II : GENERAL NETWORK DESIGN&amp;quot;&quot;/&gt;&lt;property id=&quot;20307&quot; value=&quot;384&quot;/&gt;&lt;/object&gt;&lt;object type=&quot;3&quot; unique_id=&quot;27330&quot;&gt;&lt;property id=&quot;20148&quot; value=&quot;5&quot;/&gt;&lt;property id=&quot;20300&quot; value=&quot;Slide 47 - &amp;quot;CHƯƠNG II : GENERAL NETWORK DESIGN&amp;quot;&quot;/&gt;&lt;property id=&quot;20307&quot; value=&quot;389&quot;/&gt;&lt;/object&gt;&lt;object type=&quot;3&quot; unique_id=&quot;27331&quot;&gt;&lt;property id=&quot;20148&quot; value=&quot;5&quot;/&gt;&lt;property id=&quot;20300&quot; value=&quot;Slide 54 - &amp;quot;CHƯƠNG II : GENERAL NETWORK DESIGN&amp;quot;&quot;/&gt;&lt;property id=&quot;20307&quot; value=&quot;396&quot;/&gt;&lt;/object&gt;&lt;object type=&quot;3&quot; unique_id=&quot;27332&quot;&gt;&lt;property id=&quot;20148&quot; value=&quot;5&quot;/&gt;&lt;property id=&quot;20300&quot; value=&quot;Slide 48 - &amp;quot;CHƯƠNG II : GENERAL NETWORK DESIGN&amp;quot;&quot;/&gt;&lt;property id=&quot;20307&quot; value=&quot;387&quot;/&gt;&lt;/object&gt;&lt;object type=&quot;3&quot; unique_id=&quot;27333&quot;&gt;&lt;property id=&quot;20148&quot; value=&quot;5&quot;/&gt;&lt;property id=&quot;20300&quot; value=&quot;Slide 49 - &amp;quot;CHƯƠNG II : GENERAL NETWORK DESIGN&amp;quot;&quot;/&gt;&lt;property id=&quot;20307&quot; value=&quot;393&quot;/&gt;&lt;/object&gt;&lt;object type=&quot;3&quot; unique_id=&quot;27334&quot;&gt;&lt;property id=&quot;20148&quot; value=&quot;5&quot;/&gt;&lt;property id=&quot;20300&quot; value=&quot;Slide 50 - &amp;quot;CHƯƠNG II : GENERAL NETWORK DESIGN&amp;quot;&quot;/&gt;&lt;property id=&quot;20307&quot; value=&quot;392&quot;/&gt;&lt;/object&gt;&lt;object type=&quot;3&quot; unique_id=&quot;27335&quot;&gt;&lt;property id=&quot;20148&quot; value=&quot;5&quot;/&gt;&lt;property id=&quot;20300&quot; value=&quot;Slide 51 - &amp;quot;CHƯƠNG II : GENERAL NETWORK DESIGN&amp;quot;&quot;/&gt;&lt;property id=&quot;20307&quot; value=&quot;391&quot;/&gt;&lt;/object&gt;&lt;object type=&quot;3&quot; unique_id=&quot;27336&quot;&gt;&lt;property id=&quot;20148&quot; value=&quot;5&quot;/&gt;&lt;property id=&quot;20300&quot; value=&quot;Slide 52 - &amp;quot;CHƯƠNG II : GENERAL NETWORK DESIGN&amp;quot;&quot;/&gt;&lt;property id=&quot;20307&quot; value=&quot;394&quot;/&gt;&lt;/object&gt;&lt;object type=&quot;3&quot; unique_id=&quot;27337&quot;&gt;&lt;property id=&quot;20148&quot; value=&quot;5&quot;/&gt;&lt;property id=&quot;20300&quot; value=&quot;Slide 53 - &amp;quot;CHƯƠNG II : GENERAL NETWORK DESIGN&amp;quot;&quot;/&gt;&lt;property id=&quot;20307&quot; value=&quot;395&quot;/&gt;&lt;/object&gt;&lt;object type=&quot;3&quot; unique_id=&quot;27576&quot;&gt;&lt;property id=&quot;20148&quot; value=&quot;5&quot;/&gt;&lt;property id=&quot;20300&quot; value=&quot;Slide 56 - &amp;quot;CHƯƠNG II : GENERAL NETWORK DESIGN&amp;quot;&quot;/&gt;&lt;property id=&quot;20307&quot; value=&quot;397&quot;/&gt;&lt;/object&gt;&lt;object type=&quot;3&quot; unique_id=&quot;28266&quot;&gt;&lt;property id=&quot;20148&quot; value=&quot;5&quot;/&gt;&lt;property id=&quot;20300&quot; value=&quot;Slide 46 - &amp;quot;CHƯƠNG II : GENERAL NETWORK DESIGN&amp;quot;&quot;/&gt;&lt;property id=&quot;20307&quot; value=&quot;398&quot;/&gt;&lt;/object&gt;&lt;object type=&quot;3&quot; unique_id=&quot;28267&quot;&gt;&lt;property id=&quot;20148&quot; value=&quot;5&quot;/&gt;&lt;property id=&quot;20300&quot; value=&quot;Slide 55 - &amp;quot;CHƯƠNG II : GENERAL NETWORK DESIGN&amp;quot;&quot;/&gt;&lt;property id=&quot;20307&quot; value=&quot;399&quot;/&gt;&lt;/object&gt;&lt;object type=&quot;3&quot; unique_id=&quot;28585&quot;&gt;&lt;property id=&quot;20148&quot; value=&quot;5&quot;/&gt;&lt;property id=&quot;20300&quot; value=&quot;Slide 58 - &amp;quot;CHƯƠNG II : GENERAL NETWORK DESIGN&amp;quot;&quot;/&gt;&lt;property id=&quot;20307&quot; value=&quot;400&quot;/&gt;&lt;/object&gt;&lt;object type=&quot;3&quot; unique_id=&quot;31022&quot;&gt;&lt;property id=&quot;20148&quot; value=&quot;5&quot;/&gt;&lt;property id=&quot;20300&quot; value=&quot;Slide 57 - &amp;quot;CHƯƠNG II : GENERAL NETWORK DESIGN&amp;quot;&quot;/&gt;&lt;property id=&quot;20307&quot; value=&quot;401&quot;/&gt;&lt;/object&gt;&lt;/object&gt;&lt;object type=&quot;8&quot; unique_id=&quot;2477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1193</TotalTime>
  <Words>1846</Words>
  <Application>Microsoft Office PowerPoint</Application>
  <PresentationFormat>On-screen Show (4:3)</PresentationFormat>
  <Paragraphs>245</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Times New Roman</vt:lpstr>
      <vt:lpstr>Wingdings</vt:lpstr>
      <vt:lpstr>Office Theme</vt:lpstr>
      <vt:lpstr>CHAPTER II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PowerPoint Presentation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CHƯƠNG II : GENERAL NETWORK DESIGN</vt:lpstr>
      <vt:lpstr>END CHAPTER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Huy Nguyễn Huỳnh</cp:lastModifiedBy>
  <cp:revision>167</cp:revision>
  <dcterms:created xsi:type="dcterms:W3CDTF">2016-06-06T04:40:13Z</dcterms:created>
  <dcterms:modified xsi:type="dcterms:W3CDTF">2021-02-21T11:37:32Z</dcterms:modified>
</cp:coreProperties>
</file>