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256" r:id="rId2"/>
    <p:sldId id="258" r:id="rId3"/>
    <p:sldId id="432" r:id="rId4"/>
    <p:sldId id="423" r:id="rId5"/>
    <p:sldId id="424" r:id="rId6"/>
    <p:sldId id="425" r:id="rId7"/>
    <p:sldId id="428" r:id="rId8"/>
    <p:sldId id="427" r:id="rId9"/>
    <p:sldId id="429" r:id="rId10"/>
    <p:sldId id="431" r:id="rId11"/>
    <p:sldId id="404" r:id="rId12"/>
    <p:sldId id="410" r:id="rId13"/>
    <p:sldId id="415" r:id="rId14"/>
    <p:sldId id="405" r:id="rId15"/>
    <p:sldId id="414" r:id="rId16"/>
    <p:sldId id="407" r:id="rId17"/>
    <p:sldId id="406" r:id="rId18"/>
    <p:sldId id="408" r:id="rId19"/>
    <p:sldId id="409" r:id="rId20"/>
    <p:sldId id="411" r:id="rId21"/>
    <p:sldId id="412" r:id="rId22"/>
    <p:sldId id="413" r:id="rId23"/>
    <p:sldId id="417" r:id="rId24"/>
    <p:sldId id="418" r:id="rId25"/>
    <p:sldId id="421" r:id="rId26"/>
    <p:sldId id="419" r:id="rId27"/>
    <p:sldId id="420" r:id="rId28"/>
    <p:sldId id="398" r:id="rId29"/>
    <p:sldId id="422" r:id="rId30"/>
    <p:sldId id="436" r:id="rId31"/>
    <p:sldId id="437" r:id="rId32"/>
    <p:sldId id="438" r:id="rId33"/>
    <p:sldId id="439" r:id="rId34"/>
    <p:sldId id="332" r:id="rId35"/>
  </p:sldIdLst>
  <p:sldSz cx="9144000" cy="6858000" type="screen4x3"/>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4" autoAdjust="0"/>
    <p:restoredTop sz="94660"/>
  </p:normalViewPr>
  <p:slideViewPr>
    <p:cSldViewPr>
      <p:cViewPr varScale="1">
        <p:scale>
          <a:sx n="66" d="100"/>
          <a:sy n="66" d="100"/>
        </p:scale>
        <p:origin x="108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AD17A-F0BD-4183-9173-D2785CEBA10F}" type="datetimeFigureOut">
              <a:rPr lang="en-US" smtClean="0"/>
              <a:t>2/21/2021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DFB663-F64D-43D2-93A8-37F96C151144}" type="slidenum">
              <a:rPr lang="en-US" smtClean="0"/>
              <a:t>‹#›</a:t>
            </a:fld>
            <a:endParaRPr lang="en-US"/>
          </a:p>
        </p:txBody>
      </p:sp>
    </p:spTree>
    <p:extLst>
      <p:ext uri="{BB962C8B-B14F-4D97-AF65-F5344CB8AC3E}">
        <p14:creationId xmlns:p14="http://schemas.microsoft.com/office/powerpoint/2010/main" val="2111758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29F88B8B-1ADB-4749-8109-845327134A31}"/>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10DDABE3-EE88-4A98-B66A-09E0AD8F9F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0FFDC0D-3CAB-4C2C-9345-734B75CBDBD5}"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120089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FDC0D-3CAB-4C2C-9345-734B75CBDBD5}"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51154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FDC0D-3CAB-4C2C-9345-734B75CBDBD5}"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084400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FDC0D-3CAB-4C2C-9345-734B75CBDBD5}"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579050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FFDC0D-3CAB-4C2C-9345-734B75CBDBD5}"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982357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FFDC0D-3CAB-4C2C-9345-734B75CBDBD5}"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3581224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FFDC0D-3CAB-4C2C-9345-734B75CBDBD5}" type="datetimeFigureOut">
              <a:rPr lang="en-US" smtClean="0"/>
              <a:t>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889824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FFDC0D-3CAB-4C2C-9345-734B75CBDBD5}" type="datetimeFigureOut">
              <a:rPr lang="en-US" smtClean="0"/>
              <a:t>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861839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FFDC0D-3CAB-4C2C-9345-734B75CBDBD5}" type="datetimeFigureOut">
              <a:rPr lang="en-US" smtClean="0"/>
              <a:t>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773158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FFDC0D-3CAB-4C2C-9345-734B75CBDBD5}"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356034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FFDC0D-3CAB-4C2C-9345-734B75CBDBD5}"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74778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FDC0D-3CAB-4C2C-9345-734B75CBDBD5}" type="datetimeFigureOut">
              <a:rPr lang="en-US" smtClean="0"/>
              <a:t>2/21/2021</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1D3166-557A-4B50-85E4-EC05C47C98AF}" type="slidenum">
              <a:rPr lang="en-US" smtClean="0"/>
              <a:t>‹#›</a:t>
            </a:fld>
            <a:endParaRPr lang="en-US"/>
          </a:p>
        </p:txBody>
      </p:sp>
    </p:spTree>
    <p:extLst>
      <p:ext uri="{BB962C8B-B14F-4D97-AF65-F5344CB8AC3E}">
        <p14:creationId xmlns:p14="http://schemas.microsoft.com/office/powerpoint/2010/main" val="2763011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377" rtl="0" eaLnBrk="1" latinLnBrk="0" hangingPunct="1">
        <a:spcBef>
          <a:spcPct val="0"/>
        </a:spcBef>
        <a:buNone/>
        <a:defRPr sz="4400" b="0" i="0" u="none"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b="0" i="0" u="none"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51115"/>
            <a:ext cx="7772400" cy="841375"/>
          </a:xfrm>
        </p:spPr>
        <p:txBody>
          <a:bodyPr>
            <a:normAutofit/>
          </a:bodyPr>
          <a:lstStyle/>
          <a:p>
            <a:r>
              <a:rPr lang="en-US" sz="3200" b="1">
                <a:solidFill>
                  <a:srgbClr val="FFFF00"/>
                </a:solidFill>
                <a:latin typeface="Times New Roman" pitchFamily="18" charset="0"/>
                <a:cs typeface="Times New Roman" pitchFamily="18" charset="0"/>
              </a:rPr>
              <a:t>GENERAL NETWORK DESIGN</a:t>
            </a:r>
            <a:endParaRPr lang="en-US" sz="3200" b="1" dirty="0">
              <a:solidFill>
                <a:srgbClr val="FFFF00"/>
              </a:solidFill>
              <a:latin typeface="Times New Roman" pitchFamily="18" charset="0"/>
              <a:cs typeface="Times New Roman" pitchFamily="18" charset="0"/>
            </a:endParaRPr>
          </a:p>
        </p:txBody>
      </p:sp>
      <p:sp>
        <p:nvSpPr>
          <p:cNvPr id="3" name="Subtitle 2"/>
          <p:cNvSpPr>
            <a:spLocks noGrp="1"/>
          </p:cNvSpPr>
          <p:nvPr>
            <p:ph type="subTitle" idx="1"/>
          </p:nvPr>
        </p:nvSpPr>
        <p:spPr>
          <a:xfrm>
            <a:off x="3962400" y="4419600"/>
            <a:ext cx="3886200" cy="1295400"/>
          </a:xfrm>
        </p:spPr>
        <p:txBody>
          <a:bodyPr>
            <a:noAutofit/>
          </a:bodyPr>
          <a:lstStyle/>
          <a:p>
            <a:pPr algn="l"/>
            <a:r>
              <a:rPr lang="en-US" sz="1600" b="1">
                <a:solidFill>
                  <a:schemeClr val="bg1"/>
                </a:solidFill>
                <a:latin typeface="Times New Roman" panose="02020603050405020304" pitchFamily="18" charset="0"/>
                <a:cs typeface="Times New Roman" panose="02020603050405020304" pitchFamily="18" charset="0"/>
              </a:rPr>
              <a:t>Nguyễn Huỳnh Huy</a:t>
            </a:r>
            <a:endParaRPr lang="vi-VN" sz="1600" b="1" dirty="0">
              <a:solidFill>
                <a:schemeClr val="bg1"/>
              </a:solidFill>
              <a:latin typeface="Times New Roman" panose="02020603050405020304" pitchFamily="18" charset="0"/>
              <a:cs typeface="Times New Roman" panose="02020603050405020304" pitchFamily="18" charset="0"/>
            </a:endParaRPr>
          </a:p>
          <a:p>
            <a:pPr algn="l"/>
            <a:r>
              <a:rPr lang="vi-VN" sz="1600" b="1">
                <a:solidFill>
                  <a:schemeClr val="bg1"/>
                </a:solidFill>
                <a:latin typeface="Times New Roman" panose="02020603050405020304" pitchFamily="18" charset="0"/>
                <a:cs typeface="Times New Roman" panose="02020603050405020304" pitchFamily="18" charset="0"/>
              </a:rPr>
              <a:t>B</a:t>
            </a:r>
            <a:r>
              <a:rPr lang="en-US" sz="1600" b="1">
                <a:solidFill>
                  <a:schemeClr val="bg1"/>
                </a:solidFill>
                <a:latin typeface="Times New Roman" panose="02020603050405020304" pitchFamily="18" charset="0"/>
                <a:cs typeface="Times New Roman" panose="02020603050405020304" pitchFamily="18" charset="0"/>
              </a:rPr>
              <a:t>M</a:t>
            </a:r>
            <a:r>
              <a:rPr lang="vi-VN" sz="1600" b="1">
                <a:solidFill>
                  <a:schemeClr val="bg1"/>
                </a:solidFill>
                <a:latin typeface="Times New Roman" panose="02020603050405020304" pitchFamily="18" charset="0"/>
                <a:cs typeface="Times New Roman" panose="02020603050405020304" pitchFamily="18" charset="0"/>
              </a:rPr>
              <a:t> </a:t>
            </a:r>
            <a:r>
              <a:rPr lang="en-US" sz="1600" b="1">
                <a:solidFill>
                  <a:schemeClr val="bg1"/>
                </a:solidFill>
                <a:latin typeface="Times New Roman" panose="02020603050405020304" pitchFamily="18" charset="0"/>
                <a:cs typeface="Times New Roman" panose="02020603050405020304" pitchFamily="18" charset="0"/>
              </a:rPr>
              <a:t>Mạng Máy Tính và Tryền Thông</a:t>
            </a:r>
            <a:endParaRPr lang="vi-VN" sz="1600" b="1" dirty="0">
              <a:solidFill>
                <a:schemeClr val="bg1"/>
              </a:solidFill>
              <a:latin typeface="Times New Roman" panose="02020603050405020304" pitchFamily="18" charset="0"/>
              <a:cs typeface="Times New Roman" panose="02020603050405020304" pitchFamily="18" charset="0"/>
            </a:endParaRPr>
          </a:p>
          <a:p>
            <a:pPr algn="l"/>
            <a:r>
              <a:rPr lang="vi-VN" sz="1600" b="1">
                <a:solidFill>
                  <a:schemeClr val="bg1"/>
                </a:solidFill>
                <a:latin typeface="Times New Roman" panose="02020603050405020304" pitchFamily="18" charset="0"/>
                <a:cs typeface="Times New Roman" panose="02020603050405020304" pitchFamily="18" charset="0"/>
              </a:rPr>
              <a:t>Khoa </a:t>
            </a:r>
            <a:r>
              <a:rPr lang="en-US" sz="1600" b="1">
                <a:solidFill>
                  <a:schemeClr val="bg1"/>
                </a:solidFill>
                <a:latin typeface="Times New Roman" panose="02020603050405020304" pitchFamily="18" charset="0"/>
                <a:cs typeface="Times New Roman" panose="02020603050405020304" pitchFamily="18" charset="0"/>
              </a:rPr>
              <a:t>Công Nghệ Thông Tin</a:t>
            </a:r>
            <a:endParaRPr lang="vi-VN" sz="1600" b="1" dirty="0">
              <a:solidFill>
                <a:schemeClr val="bg1"/>
              </a:solidFill>
              <a:latin typeface="Times New Roman" panose="02020603050405020304" pitchFamily="18" charset="0"/>
              <a:cs typeface="Times New Roman" panose="02020603050405020304" pitchFamily="18" charset="0"/>
            </a:endParaRPr>
          </a:p>
          <a:p>
            <a:pPr algn="l"/>
            <a:r>
              <a:rPr lang="vi-VN" sz="1600" b="1" dirty="0">
                <a:solidFill>
                  <a:schemeClr val="bg1"/>
                </a:solidFill>
                <a:latin typeface="Times New Roman" panose="02020603050405020304" pitchFamily="18" charset="0"/>
                <a:cs typeface="Times New Roman" panose="02020603050405020304" pitchFamily="18" charset="0"/>
              </a:rPr>
              <a:t>Trường Đại học Nha Trang</a:t>
            </a:r>
          </a:p>
          <a:p>
            <a:pPr algn="l"/>
            <a:r>
              <a:rPr lang="vi-VN" sz="1600" b="1">
                <a:solidFill>
                  <a:schemeClr val="bg1"/>
                </a:solidFill>
                <a:latin typeface="Times New Roman" panose="02020603050405020304" pitchFamily="18" charset="0"/>
                <a:cs typeface="Times New Roman" panose="02020603050405020304" pitchFamily="18" charset="0"/>
              </a:rPr>
              <a:t>Email:</a:t>
            </a:r>
            <a:r>
              <a:rPr lang="en-US" sz="1600" b="1">
                <a:solidFill>
                  <a:schemeClr val="bg1"/>
                </a:solidFill>
                <a:latin typeface="Times New Roman" panose="02020603050405020304" pitchFamily="18" charset="0"/>
                <a:cs typeface="Times New Roman" panose="02020603050405020304" pitchFamily="18" charset="0"/>
              </a:rPr>
              <a:t>huynh</a:t>
            </a:r>
            <a:r>
              <a:rPr lang="vi-VN" sz="1600" b="1">
                <a:solidFill>
                  <a:schemeClr val="bg1"/>
                </a:solidFill>
                <a:latin typeface="Times New Roman" panose="02020603050405020304" pitchFamily="18" charset="0"/>
                <a:cs typeface="Times New Roman" panose="02020603050405020304" pitchFamily="18" charset="0"/>
              </a:rPr>
              <a:t>@ntu.edu.vn</a:t>
            </a:r>
            <a:endParaRPr lang="en-US" sz="1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823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A651D6-A288-4E5A-85EC-49EE09DF0377}"/>
              </a:ext>
            </a:extLst>
          </p:cNvPr>
          <p:cNvSpPr txBox="1"/>
          <p:nvPr/>
        </p:nvSpPr>
        <p:spPr>
          <a:xfrm>
            <a:off x="1164771" y="2700529"/>
            <a:ext cx="6760029" cy="800219"/>
          </a:xfrm>
          <a:prstGeom prst="rect">
            <a:avLst/>
          </a:prstGeom>
          <a:noFill/>
        </p:spPr>
        <p:txBody>
          <a:bodyPr wrap="square">
            <a:spAutoFit/>
          </a:bodyPr>
          <a:lstStyle/>
          <a:p>
            <a:pPr algn="just"/>
            <a:br>
              <a:rPr lang="en-US" sz="2300">
                <a:latin typeface="Times New Roman" panose="02020603050405020304" pitchFamily="18" charset="0"/>
                <a:cs typeface="Times New Roman" panose="02020603050405020304" pitchFamily="18" charset="0"/>
              </a:rPr>
            </a:br>
            <a:endParaRPr lang="en-US" sz="23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B3012B-B357-4C43-B842-1501AD03E1FA}"/>
              </a:ext>
            </a:extLst>
          </p:cNvPr>
          <p:cNvPicPr>
            <a:picLocks noChangeAspect="1"/>
          </p:cNvPicPr>
          <p:nvPr/>
        </p:nvPicPr>
        <p:blipFill>
          <a:blip r:embed="rId3"/>
          <a:stretch>
            <a:fillRect/>
          </a:stretch>
        </p:blipFill>
        <p:spPr>
          <a:xfrm>
            <a:off x="1219200" y="2559284"/>
            <a:ext cx="7153275" cy="3028950"/>
          </a:xfrm>
          <a:prstGeom prst="rect">
            <a:avLst/>
          </a:prstGeom>
        </p:spPr>
      </p:pic>
      <p:sp>
        <p:nvSpPr>
          <p:cNvPr id="6" name="TextBox 5">
            <a:extLst>
              <a:ext uri="{FF2B5EF4-FFF2-40B4-BE49-F238E27FC236}">
                <a16:creationId xmlns:a16="http://schemas.microsoft.com/office/drawing/2014/main" id="{6222F894-EDEF-4F36-A129-554DF11B74E9}"/>
              </a:ext>
            </a:extLst>
          </p:cNvPr>
          <p:cNvSpPr txBox="1"/>
          <p:nvPr/>
        </p:nvSpPr>
        <p:spPr>
          <a:xfrm>
            <a:off x="1219200" y="2084096"/>
            <a:ext cx="2324675" cy="446276"/>
          </a:xfrm>
          <a:prstGeom prst="rect">
            <a:avLst/>
          </a:prstGeom>
          <a:noFill/>
        </p:spPr>
        <p:txBody>
          <a:bodyPr wrap="none" rtlCol="0">
            <a:spAutoFit/>
          </a:bodyPr>
          <a:lstStyle/>
          <a:p>
            <a:r>
              <a:rPr lang="en-US" sz="2300">
                <a:latin typeface="Times New Roman" panose="02020603050405020304" pitchFamily="18" charset="0"/>
                <a:cs typeface="Times New Roman" panose="02020603050405020304" pitchFamily="18" charset="0"/>
              </a:rPr>
              <a:t>Design Document</a:t>
            </a:r>
          </a:p>
        </p:txBody>
      </p:sp>
      <p:sp>
        <p:nvSpPr>
          <p:cNvPr id="3" name="TextBox 2">
            <a:extLst>
              <a:ext uri="{FF2B5EF4-FFF2-40B4-BE49-F238E27FC236}">
                <a16:creationId xmlns:a16="http://schemas.microsoft.com/office/drawing/2014/main" id="{BC3FE6C2-1EF1-400D-B0ED-690CEADEF3EE}"/>
              </a:ext>
            </a:extLst>
          </p:cNvPr>
          <p:cNvSpPr txBox="1"/>
          <p:nvPr/>
        </p:nvSpPr>
        <p:spPr>
          <a:xfrm>
            <a:off x="1143000" y="1371600"/>
            <a:ext cx="7848600" cy="523220"/>
          </a:xfrm>
          <a:prstGeom prst="rect">
            <a:avLst/>
          </a:prstGeom>
          <a:noFill/>
        </p:spPr>
        <p:txBody>
          <a:bodyPr wrap="square" rtlCol="0">
            <a:spAutoFit/>
          </a:bodyPr>
          <a:lstStyle/>
          <a:p>
            <a:r>
              <a:rPr lang="en-US" sz="2800">
                <a:latin typeface="Times New Roman" panose="02020603050405020304" pitchFamily="18" charset="0"/>
                <a:ea typeface="Verdana" panose="020B0604030504040204" pitchFamily="34" charset="0"/>
                <a:cs typeface="Times New Roman" panose="02020603050405020304" pitchFamily="18" charset="0"/>
              </a:rPr>
              <a:t>1. Phương hướng tiếp cận</a:t>
            </a:r>
          </a:p>
        </p:txBody>
      </p:sp>
      <p:sp>
        <p:nvSpPr>
          <p:cNvPr id="12" name="Title 1">
            <a:extLst>
              <a:ext uri="{FF2B5EF4-FFF2-40B4-BE49-F238E27FC236}">
                <a16:creationId xmlns:a16="http://schemas.microsoft.com/office/drawing/2014/main" id="{798AFD49-5F90-4D40-A7C2-64E0C76675DE}"/>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en-US" sz="2000" b="1">
                <a:latin typeface="Times New Roman" panose="02020603050405020304" pitchFamily="18" charset="0"/>
                <a:cs typeface="Times New Roman" panose="02020603050405020304" pitchFamily="18" charset="0"/>
              </a:rPr>
              <a:t>CHƯƠNG III : DESIGN (1)</a:t>
            </a:r>
          </a:p>
        </p:txBody>
      </p:sp>
    </p:spTree>
    <p:extLst>
      <p:ext uri="{BB962C8B-B14F-4D97-AF65-F5344CB8AC3E}">
        <p14:creationId xmlns:p14="http://schemas.microsoft.com/office/powerpoint/2010/main" val="2525779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DA37CE-421D-4C5A-83AE-FB67EF963336}"/>
              </a:ext>
            </a:extLst>
          </p:cNvPr>
          <p:cNvSpPr txBox="1"/>
          <p:nvPr/>
        </p:nvSpPr>
        <p:spPr>
          <a:xfrm>
            <a:off x="1143000" y="1066800"/>
            <a:ext cx="6814215" cy="954107"/>
          </a:xfrm>
          <a:prstGeom prst="rect">
            <a:avLst/>
          </a:prstGeom>
          <a:noFill/>
        </p:spPr>
        <p:txBody>
          <a:bodyPr wrap="square">
            <a:spAutoFit/>
          </a:bodyPr>
          <a:lstStyle/>
          <a:p>
            <a:r>
              <a:rPr lang="en-US" sz="2800">
                <a:latin typeface="Times New Roman" panose="02020603050405020304" pitchFamily="18" charset="0"/>
                <a:cs typeface="Times New Roman" panose="02020603050405020304" pitchFamily="18" charset="0"/>
              </a:rPr>
              <a:t>2. Mô hình cấu trúc</a:t>
            </a:r>
          </a:p>
          <a:p>
            <a:endParaRPr lang="en-US" sz="28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9CEBC10-6D25-405A-B57C-C49D08F0AA5C}"/>
              </a:ext>
            </a:extLst>
          </p:cNvPr>
          <p:cNvSpPr txBox="1"/>
          <p:nvPr/>
        </p:nvSpPr>
        <p:spPr>
          <a:xfrm>
            <a:off x="228600" y="1643881"/>
            <a:ext cx="9296400" cy="559640"/>
          </a:xfrm>
          <a:prstGeom prst="rect">
            <a:avLst/>
          </a:prstGeom>
          <a:noFill/>
        </p:spPr>
        <p:txBody>
          <a:bodyPr wrap="square" numCol="2">
            <a:spAutoFit/>
          </a:bodyPr>
          <a:lstStyle/>
          <a:p>
            <a:pPr marL="1257300" lvl="2" indent="-342900">
              <a:lnSpc>
                <a:spcPct val="150000"/>
              </a:lnSpc>
              <a:buFont typeface="Wingdings" panose="05000000000000000000" pitchFamily="2" charset="2"/>
              <a:buChar char="q"/>
            </a:pPr>
            <a:r>
              <a:rPr lang="en-US" altLang="en-US" sz="2300">
                <a:latin typeface="Times New Roman" panose="02020603050405020304" pitchFamily="18" charset="0"/>
                <a:cs typeface="Times New Roman" panose="02020603050405020304" pitchFamily="18" charset="0"/>
              </a:rPr>
              <a:t>Hierarchy</a:t>
            </a:r>
            <a:endParaRPr lang="en-US" sz="23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CC90BD6-7B5C-430D-B66D-E7355F2BFB3D}"/>
              </a:ext>
            </a:extLst>
          </p:cNvPr>
          <p:cNvPicPr>
            <a:picLocks noChangeAspect="1"/>
          </p:cNvPicPr>
          <p:nvPr/>
        </p:nvPicPr>
        <p:blipFill rotWithShape="1">
          <a:blip r:embed="rId3"/>
          <a:srcRect l="3149" r="7105"/>
          <a:stretch/>
        </p:blipFill>
        <p:spPr>
          <a:xfrm>
            <a:off x="1654506" y="2257382"/>
            <a:ext cx="5889333" cy="3229018"/>
          </a:xfrm>
          <a:prstGeom prst="rect">
            <a:avLst/>
          </a:prstGeom>
        </p:spPr>
      </p:pic>
      <p:sp>
        <p:nvSpPr>
          <p:cNvPr id="9" name="Title 1">
            <a:extLst>
              <a:ext uri="{FF2B5EF4-FFF2-40B4-BE49-F238E27FC236}">
                <a16:creationId xmlns:a16="http://schemas.microsoft.com/office/drawing/2014/main" id="{B2C422E3-0DAB-4D16-A098-B95F08225E2A}"/>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en-US" sz="2000" b="1">
                <a:latin typeface="Times New Roman" panose="02020603050405020304" pitchFamily="18" charset="0"/>
                <a:cs typeface="Times New Roman" panose="02020603050405020304" pitchFamily="18" charset="0"/>
              </a:rPr>
              <a:t>CHƯƠNG III : DESIGN (1)</a:t>
            </a:r>
          </a:p>
        </p:txBody>
      </p:sp>
    </p:spTree>
    <p:extLst>
      <p:ext uri="{BB962C8B-B14F-4D97-AF65-F5344CB8AC3E}">
        <p14:creationId xmlns:p14="http://schemas.microsoft.com/office/powerpoint/2010/main" val="452984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DA37CE-421D-4C5A-83AE-FB67EF963336}"/>
              </a:ext>
            </a:extLst>
          </p:cNvPr>
          <p:cNvSpPr txBox="1"/>
          <p:nvPr/>
        </p:nvSpPr>
        <p:spPr>
          <a:xfrm>
            <a:off x="1143000" y="1066800"/>
            <a:ext cx="6814215" cy="800219"/>
          </a:xfrm>
          <a:prstGeom prst="rect">
            <a:avLst/>
          </a:prstGeom>
          <a:noFill/>
        </p:spPr>
        <p:txBody>
          <a:bodyPr wrap="square">
            <a:spAutoFit/>
          </a:bodyPr>
          <a:lstStyle/>
          <a:p>
            <a:endParaRPr lang="en-US" sz="2300" i="1">
              <a:latin typeface="Times New Roman" panose="02020603050405020304" pitchFamily="18" charset="0"/>
              <a:cs typeface="Times New Roman" panose="02020603050405020304" pitchFamily="18" charset="0"/>
            </a:endParaRPr>
          </a:p>
          <a:p>
            <a:endParaRPr lang="en-US" sz="2300" i="1">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12AA9A2-A0A4-4FC4-A955-DA5187209ECE}"/>
              </a:ext>
            </a:extLst>
          </p:cNvPr>
          <p:cNvSpPr txBox="1"/>
          <p:nvPr/>
        </p:nvSpPr>
        <p:spPr>
          <a:xfrm>
            <a:off x="1143000" y="1685782"/>
            <a:ext cx="4651828" cy="559640"/>
          </a:xfrm>
          <a:prstGeom prst="rect">
            <a:avLst/>
          </a:prstGeom>
          <a:noFill/>
        </p:spPr>
        <p:txBody>
          <a:bodyPr wrap="square">
            <a:spAutoFit/>
          </a:bodyPr>
          <a:lstStyle/>
          <a:p>
            <a:pPr marL="342900" indent="-342900">
              <a:lnSpc>
                <a:spcPct val="150000"/>
              </a:lnSpc>
              <a:buFont typeface="Wingdings" panose="05000000000000000000" pitchFamily="2" charset="2"/>
              <a:buChar char="q"/>
            </a:pPr>
            <a:r>
              <a:rPr lang="en-US" altLang="en-US" sz="2300">
                <a:latin typeface="Times New Roman" panose="02020603050405020304" pitchFamily="18" charset="0"/>
                <a:cs typeface="Times New Roman" panose="02020603050405020304" pitchFamily="18" charset="0"/>
              </a:rPr>
              <a:t>Hierarchy - Advantages</a:t>
            </a:r>
          </a:p>
        </p:txBody>
      </p:sp>
      <p:sp>
        <p:nvSpPr>
          <p:cNvPr id="9" name="TextBox 8">
            <a:extLst>
              <a:ext uri="{FF2B5EF4-FFF2-40B4-BE49-F238E27FC236}">
                <a16:creationId xmlns:a16="http://schemas.microsoft.com/office/drawing/2014/main" id="{48915076-8831-4BBB-A503-9075A5D779AD}"/>
              </a:ext>
            </a:extLst>
          </p:cNvPr>
          <p:cNvSpPr txBox="1"/>
          <p:nvPr/>
        </p:nvSpPr>
        <p:spPr>
          <a:xfrm>
            <a:off x="1377043" y="2602284"/>
            <a:ext cx="6389914" cy="2569934"/>
          </a:xfrm>
          <a:prstGeom prst="rect">
            <a:avLst/>
          </a:prstGeom>
          <a:noFill/>
        </p:spPr>
        <p:txBody>
          <a:bodyPr wrap="square">
            <a:spAutoFit/>
          </a:bodyPr>
          <a:lstStyle/>
          <a:p>
            <a:pPr marL="342900" indent="-342900" algn="just">
              <a:spcBef>
                <a:spcPct val="50000"/>
              </a:spcBef>
              <a:buFont typeface="Courier New" panose="02070309020205020404" pitchFamily="49" charset="0"/>
              <a:buChar char="o"/>
            </a:pPr>
            <a:r>
              <a:rPr lang="en-US" altLang="en-US" sz="2300">
                <a:latin typeface="Times New Roman" panose="02020603050405020304" pitchFamily="18" charset="0"/>
                <a:cs typeface="Times New Roman" panose="02020603050405020304" pitchFamily="18" charset="0"/>
              </a:rPr>
              <a:t>Reduces workload on network devices</a:t>
            </a:r>
            <a:endParaRPr lang="en-US" altLang="en-US" sz="2000" i="1">
              <a:latin typeface="Times New Roman" panose="02020603050405020304" pitchFamily="18" charset="0"/>
              <a:cs typeface="Times New Roman" panose="02020603050405020304" pitchFamily="18" charset="0"/>
            </a:endParaRPr>
          </a:p>
          <a:p>
            <a:pPr marL="342900" indent="-342900" algn="just">
              <a:spcBef>
                <a:spcPct val="50000"/>
              </a:spcBef>
              <a:buFont typeface="Courier New" panose="02070309020205020404" pitchFamily="49" charset="0"/>
              <a:buChar char="o"/>
            </a:pPr>
            <a:r>
              <a:rPr lang="en-US" altLang="en-US" sz="2300">
                <a:latin typeface="Times New Roman" panose="02020603050405020304" pitchFamily="18" charset="0"/>
                <a:cs typeface="Times New Roman" panose="02020603050405020304" pitchFamily="18" charset="0"/>
              </a:rPr>
              <a:t>Constrains broadcast domains</a:t>
            </a:r>
          </a:p>
          <a:p>
            <a:pPr marL="342900" indent="-342900" algn="just">
              <a:spcBef>
                <a:spcPct val="50000"/>
              </a:spcBef>
              <a:buFont typeface="Courier New" panose="02070309020205020404" pitchFamily="49" charset="0"/>
              <a:buChar char="o"/>
            </a:pPr>
            <a:r>
              <a:rPr lang="en-US" altLang="en-US" sz="2300">
                <a:latin typeface="Times New Roman" panose="02020603050405020304" pitchFamily="18" charset="0"/>
                <a:cs typeface="Times New Roman" panose="02020603050405020304" pitchFamily="18" charset="0"/>
              </a:rPr>
              <a:t>Enhances simplicity and understanding</a:t>
            </a:r>
          </a:p>
          <a:p>
            <a:pPr marL="342900" indent="-342900" algn="just">
              <a:spcBef>
                <a:spcPct val="50000"/>
              </a:spcBef>
              <a:buFont typeface="Courier New" panose="02070309020205020404" pitchFamily="49" charset="0"/>
              <a:buChar char="o"/>
            </a:pPr>
            <a:r>
              <a:rPr lang="en-US" altLang="en-US" sz="2300">
                <a:latin typeface="Times New Roman" panose="02020603050405020304" pitchFamily="18" charset="0"/>
                <a:cs typeface="Times New Roman" panose="02020603050405020304" pitchFamily="18" charset="0"/>
              </a:rPr>
              <a:t>Facilitates changes</a:t>
            </a:r>
          </a:p>
          <a:p>
            <a:pPr marL="342900" indent="-342900" algn="just">
              <a:spcBef>
                <a:spcPct val="50000"/>
              </a:spcBef>
              <a:buFont typeface="Courier New" panose="02070309020205020404" pitchFamily="49" charset="0"/>
              <a:buChar char="o"/>
            </a:pPr>
            <a:r>
              <a:rPr lang="en-US" altLang="en-US" sz="2300">
                <a:latin typeface="Times New Roman" panose="02020603050405020304" pitchFamily="18" charset="0"/>
                <a:cs typeface="Times New Roman" panose="02020603050405020304" pitchFamily="18" charset="0"/>
              </a:rPr>
              <a:t>Facilitates scaling to a larger size</a:t>
            </a:r>
          </a:p>
        </p:txBody>
      </p:sp>
      <p:sp>
        <p:nvSpPr>
          <p:cNvPr id="11" name="Title 1">
            <a:extLst>
              <a:ext uri="{FF2B5EF4-FFF2-40B4-BE49-F238E27FC236}">
                <a16:creationId xmlns:a16="http://schemas.microsoft.com/office/drawing/2014/main" id="{0AEFA142-6505-4493-968E-8B291EAD2F53}"/>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en-US" sz="2000" b="1">
                <a:latin typeface="Times New Roman" panose="02020603050405020304" pitchFamily="18" charset="0"/>
                <a:cs typeface="Times New Roman" panose="02020603050405020304" pitchFamily="18" charset="0"/>
              </a:rPr>
              <a:t>CHƯƠNG III : DESIGN (1)</a:t>
            </a:r>
          </a:p>
        </p:txBody>
      </p:sp>
      <p:sp>
        <p:nvSpPr>
          <p:cNvPr id="12" name="TextBox 11">
            <a:extLst>
              <a:ext uri="{FF2B5EF4-FFF2-40B4-BE49-F238E27FC236}">
                <a16:creationId xmlns:a16="http://schemas.microsoft.com/office/drawing/2014/main" id="{844E8BEF-0792-4A3D-872C-2E5AA25FAF4B}"/>
              </a:ext>
            </a:extLst>
          </p:cNvPr>
          <p:cNvSpPr txBox="1"/>
          <p:nvPr/>
        </p:nvSpPr>
        <p:spPr>
          <a:xfrm>
            <a:off x="1143000" y="1066800"/>
            <a:ext cx="6814215" cy="954107"/>
          </a:xfrm>
          <a:prstGeom prst="rect">
            <a:avLst/>
          </a:prstGeom>
          <a:noFill/>
        </p:spPr>
        <p:txBody>
          <a:bodyPr wrap="square">
            <a:spAutoFit/>
          </a:bodyPr>
          <a:lstStyle/>
          <a:p>
            <a:r>
              <a:rPr lang="en-US" sz="2800">
                <a:latin typeface="Times New Roman" panose="02020603050405020304" pitchFamily="18" charset="0"/>
                <a:cs typeface="Times New Roman" panose="02020603050405020304" pitchFamily="18" charset="0"/>
              </a:rPr>
              <a:t>2. Mô hình cấu trúc</a:t>
            </a:r>
          </a:p>
          <a:p>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2310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12AA9A2-A0A4-4FC4-A955-DA5187209ECE}"/>
              </a:ext>
            </a:extLst>
          </p:cNvPr>
          <p:cNvSpPr txBox="1"/>
          <p:nvPr/>
        </p:nvSpPr>
        <p:spPr>
          <a:xfrm>
            <a:off x="914400" y="1697608"/>
            <a:ext cx="4651828" cy="559640"/>
          </a:xfrm>
          <a:prstGeom prst="rect">
            <a:avLst/>
          </a:prstGeom>
          <a:noFill/>
        </p:spPr>
        <p:txBody>
          <a:bodyPr wrap="square">
            <a:spAutoFit/>
          </a:bodyPr>
          <a:lstStyle/>
          <a:p>
            <a:pPr marL="342900" indent="-342900">
              <a:lnSpc>
                <a:spcPct val="150000"/>
              </a:lnSpc>
              <a:buFont typeface="Wingdings" panose="05000000000000000000" pitchFamily="2" charset="2"/>
              <a:buChar char="q"/>
            </a:pPr>
            <a:r>
              <a:rPr lang="en-US" altLang="en-US" sz="2300">
                <a:latin typeface="Times New Roman" panose="02020603050405020304" pitchFamily="18" charset="0"/>
                <a:cs typeface="Times New Roman" panose="02020603050405020304" pitchFamily="18" charset="0"/>
              </a:rPr>
              <a:t>Hierarchy</a:t>
            </a:r>
          </a:p>
        </p:txBody>
      </p:sp>
      <p:sp>
        <p:nvSpPr>
          <p:cNvPr id="9" name="TextBox 8">
            <a:extLst>
              <a:ext uri="{FF2B5EF4-FFF2-40B4-BE49-F238E27FC236}">
                <a16:creationId xmlns:a16="http://schemas.microsoft.com/office/drawing/2014/main" id="{48915076-8831-4BBB-A503-9075A5D779AD}"/>
              </a:ext>
            </a:extLst>
          </p:cNvPr>
          <p:cNvSpPr txBox="1"/>
          <p:nvPr/>
        </p:nvSpPr>
        <p:spPr>
          <a:xfrm>
            <a:off x="1153886" y="2667000"/>
            <a:ext cx="6389914" cy="2569934"/>
          </a:xfrm>
          <a:prstGeom prst="rect">
            <a:avLst/>
          </a:prstGeom>
          <a:noFill/>
        </p:spPr>
        <p:txBody>
          <a:bodyPr wrap="square">
            <a:spAutoFit/>
          </a:bodyPr>
          <a:lstStyle/>
          <a:p>
            <a:pPr marL="342900" indent="-342900" algn="just">
              <a:spcBef>
                <a:spcPct val="50000"/>
              </a:spcBef>
              <a:buFont typeface="Courier New" panose="02070309020205020404" pitchFamily="49" charset="0"/>
              <a:buChar char="o"/>
            </a:pPr>
            <a:r>
              <a:rPr lang="en-US" altLang="en-US" sz="2300" b="1">
                <a:latin typeface="Times New Roman" panose="02020603050405020304" pitchFamily="18" charset="0"/>
                <a:cs typeface="Times New Roman" panose="02020603050405020304" pitchFamily="18" charset="0"/>
              </a:rPr>
              <a:t>A core layer </a:t>
            </a:r>
            <a:r>
              <a:rPr lang="en-US" altLang="en-US" sz="2300">
                <a:latin typeface="Times New Roman" panose="02020603050405020304" pitchFamily="18" charset="0"/>
                <a:cs typeface="Times New Roman" panose="02020603050405020304" pitchFamily="18" charset="0"/>
              </a:rPr>
              <a:t>of high-end routers and switches that are optimized for availability and speed</a:t>
            </a:r>
          </a:p>
          <a:p>
            <a:pPr marL="342900" indent="-342900" algn="just">
              <a:spcBef>
                <a:spcPct val="50000"/>
              </a:spcBef>
              <a:buFont typeface="Courier New" panose="02070309020205020404" pitchFamily="49" charset="0"/>
              <a:buChar char="o"/>
            </a:pPr>
            <a:r>
              <a:rPr lang="en-US" altLang="en-US" sz="2300" b="1">
                <a:latin typeface="Times New Roman" panose="02020603050405020304" pitchFamily="18" charset="0"/>
                <a:cs typeface="Times New Roman" panose="02020603050405020304" pitchFamily="18" charset="0"/>
              </a:rPr>
              <a:t>A distribution layer </a:t>
            </a:r>
            <a:r>
              <a:rPr lang="en-US" altLang="en-US" sz="2300">
                <a:latin typeface="Times New Roman" panose="02020603050405020304" pitchFamily="18" charset="0"/>
                <a:cs typeface="Times New Roman" panose="02020603050405020304" pitchFamily="18" charset="0"/>
              </a:rPr>
              <a:t>of routers and switches that implement policies and segment traffic</a:t>
            </a:r>
          </a:p>
          <a:p>
            <a:pPr marL="342900" indent="-342900" algn="just">
              <a:spcBef>
                <a:spcPct val="50000"/>
              </a:spcBef>
              <a:buFont typeface="Courier New" panose="02070309020205020404" pitchFamily="49" charset="0"/>
              <a:buChar char="o"/>
            </a:pPr>
            <a:r>
              <a:rPr lang="en-US" altLang="en-US" sz="2300" b="1">
                <a:latin typeface="Times New Roman" panose="02020603050405020304" pitchFamily="18" charset="0"/>
                <a:cs typeface="Times New Roman" panose="02020603050405020304" pitchFamily="18" charset="0"/>
              </a:rPr>
              <a:t>An access layer </a:t>
            </a:r>
            <a:r>
              <a:rPr lang="en-US" altLang="en-US" sz="2300">
                <a:latin typeface="Times New Roman" panose="02020603050405020304" pitchFamily="18" charset="0"/>
                <a:cs typeface="Times New Roman" panose="02020603050405020304" pitchFamily="18" charset="0"/>
              </a:rPr>
              <a:t>that connects users via hubs, switches, and other devices</a:t>
            </a:r>
          </a:p>
        </p:txBody>
      </p:sp>
      <p:sp>
        <p:nvSpPr>
          <p:cNvPr id="11" name="Title 1">
            <a:extLst>
              <a:ext uri="{FF2B5EF4-FFF2-40B4-BE49-F238E27FC236}">
                <a16:creationId xmlns:a16="http://schemas.microsoft.com/office/drawing/2014/main" id="{4279AD3B-F3E2-4A49-9F67-72A279F96390}"/>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en-US" sz="2000" b="1">
                <a:latin typeface="Times New Roman" panose="02020603050405020304" pitchFamily="18" charset="0"/>
                <a:cs typeface="Times New Roman" panose="02020603050405020304" pitchFamily="18" charset="0"/>
              </a:rPr>
              <a:t>CHƯƠNG III : DESIGN (1)</a:t>
            </a:r>
          </a:p>
        </p:txBody>
      </p:sp>
      <p:sp>
        <p:nvSpPr>
          <p:cNvPr id="10" name="TextBox 9">
            <a:extLst>
              <a:ext uri="{FF2B5EF4-FFF2-40B4-BE49-F238E27FC236}">
                <a16:creationId xmlns:a16="http://schemas.microsoft.com/office/drawing/2014/main" id="{F58686CD-6D1E-4E5C-8FCE-63B8E40C1B38}"/>
              </a:ext>
            </a:extLst>
          </p:cNvPr>
          <p:cNvSpPr txBox="1"/>
          <p:nvPr/>
        </p:nvSpPr>
        <p:spPr>
          <a:xfrm>
            <a:off x="1143000" y="1066800"/>
            <a:ext cx="6814215" cy="954107"/>
          </a:xfrm>
          <a:prstGeom prst="rect">
            <a:avLst/>
          </a:prstGeom>
          <a:noFill/>
        </p:spPr>
        <p:txBody>
          <a:bodyPr wrap="square">
            <a:spAutoFit/>
          </a:bodyPr>
          <a:lstStyle/>
          <a:p>
            <a:r>
              <a:rPr lang="en-US" sz="2800">
                <a:latin typeface="Times New Roman" panose="02020603050405020304" pitchFamily="18" charset="0"/>
                <a:cs typeface="Times New Roman" panose="02020603050405020304" pitchFamily="18" charset="0"/>
              </a:rPr>
              <a:t>2. Mô hình cấu trúc</a:t>
            </a:r>
          </a:p>
          <a:p>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8348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12AA9A2-A0A4-4FC4-A955-DA5187209ECE}"/>
              </a:ext>
            </a:extLst>
          </p:cNvPr>
          <p:cNvSpPr txBox="1"/>
          <p:nvPr/>
        </p:nvSpPr>
        <p:spPr>
          <a:xfrm>
            <a:off x="1143000" y="6125647"/>
            <a:ext cx="4651828" cy="559640"/>
          </a:xfrm>
          <a:prstGeom prst="rect">
            <a:avLst/>
          </a:prstGeom>
          <a:noFill/>
        </p:spPr>
        <p:txBody>
          <a:bodyPr wrap="square">
            <a:spAutoFit/>
          </a:bodyPr>
          <a:lstStyle/>
          <a:p>
            <a:pPr>
              <a:lnSpc>
                <a:spcPct val="150000"/>
              </a:lnSpc>
            </a:pPr>
            <a:r>
              <a:rPr lang="en-US" altLang="en-US" sz="2300">
                <a:latin typeface="Times New Roman" panose="02020603050405020304" pitchFamily="18" charset="0"/>
                <a:cs typeface="Times New Roman" panose="02020603050405020304" pitchFamily="18" charset="0"/>
              </a:rPr>
              <a:t>Hierarchy Network Design</a:t>
            </a:r>
          </a:p>
        </p:txBody>
      </p:sp>
      <p:pic>
        <p:nvPicPr>
          <p:cNvPr id="6" name="Picture 5">
            <a:extLst>
              <a:ext uri="{FF2B5EF4-FFF2-40B4-BE49-F238E27FC236}">
                <a16:creationId xmlns:a16="http://schemas.microsoft.com/office/drawing/2014/main" id="{B7EB6628-EC0D-45DA-92F7-B28302DA1B77}"/>
              </a:ext>
            </a:extLst>
          </p:cNvPr>
          <p:cNvPicPr>
            <a:picLocks noChangeAspect="1"/>
          </p:cNvPicPr>
          <p:nvPr/>
        </p:nvPicPr>
        <p:blipFill>
          <a:blip r:embed="rId3"/>
          <a:stretch>
            <a:fillRect/>
          </a:stretch>
        </p:blipFill>
        <p:spPr>
          <a:xfrm>
            <a:off x="1186784" y="1897847"/>
            <a:ext cx="6417425" cy="3969553"/>
          </a:xfrm>
          <a:prstGeom prst="rect">
            <a:avLst/>
          </a:prstGeom>
        </p:spPr>
      </p:pic>
      <p:sp>
        <p:nvSpPr>
          <p:cNvPr id="11" name="Title 1">
            <a:extLst>
              <a:ext uri="{FF2B5EF4-FFF2-40B4-BE49-F238E27FC236}">
                <a16:creationId xmlns:a16="http://schemas.microsoft.com/office/drawing/2014/main" id="{EA442BD7-B818-44FD-BA21-946E21D190D7}"/>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en-US" sz="2000" b="1">
                <a:latin typeface="Times New Roman" panose="02020603050405020304" pitchFamily="18" charset="0"/>
                <a:cs typeface="Times New Roman" panose="02020603050405020304" pitchFamily="18" charset="0"/>
              </a:rPr>
              <a:t>CHƯƠNG III : DESIGN (1)</a:t>
            </a:r>
          </a:p>
        </p:txBody>
      </p:sp>
      <p:sp>
        <p:nvSpPr>
          <p:cNvPr id="7" name="TextBox 6">
            <a:extLst>
              <a:ext uri="{FF2B5EF4-FFF2-40B4-BE49-F238E27FC236}">
                <a16:creationId xmlns:a16="http://schemas.microsoft.com/office/drawing/2014/main" id="{90E90AF0-C444-42F6-9B4B-3B97DAE5F3C2}"/>
              </a:ext>
            </a:extLst>
          </p:cNvPr>
          <p:cNvSpPr txBox="1"/>
          <p:nvPr/>
        </p:nvSpPr>
        <p:spPr>
          <a:xfrm>
            <a:off x="1143000" y="1066800"/>
            <a:ext cx="6814215" cy="954107"/>
          </a:xfrm>
          <a:prstGeom prst="rect">
            <a:avLst/>
          </a:prstGeom>
          <a:noFill/>
        </p:spPr>
        <p:txBody>
          <a:bodyPr wrap="square">
            <a:spAutoFit/>
          </a:bodyPr>
          <a:lstStyle/>
          <a:p>
            <a:r>
              <a:rPr lang="en-US" sz="2800">
                <a:latin typeface="Times New Roman" panose="02020603050405020304" pitchFamily="18" charset="0"/>
                <a:cs typeface="Times New Roman" panose="02020603050405020304" pitchFamily="18" charset="0"/>
              </a:rPr>
              <a:t>2. Mô hình cấu trúc</a:t>
            </a:r>
          </a:p>
          <a:p>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3229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12AA9A2-A0A4-4FC4-A955-DA5187209ECE}"/>
              </a:ext>
            </a:extLst>
          </p:cNvPr>
          <p:cNvSpPr txBox="1"/>
          <p:nvPr/>
        </p:nvSpPr>
        <p:spPr>
          <a:xfrm>
            <a:off x="1444172" y="5943600"/>
            <a:ext cx="4651828" cy="559640"/>
          </a:xfrm>
          <a:prstGeom prst="rect">
            <a:avLst/>
          </a:prstGeom>
          <a:noFill/>
        </p:spPr>
        <p:txBody>
          <a:bodyPr wrap="square">
            <a:spAutoFit/>
          </a:bodyPr>
          <a:lstStyle/>
          <a:p>
            <a:pPr>
              <a:lnSpc>
                <a:spcPct val="150000"/>
              </a:lnSpc>
            </a:pPr>
            <a:r>
              <a:rPr lang="en-US" altLang="en-US" sz="2300">
                <a:latin typeface="Times New Roman" panose="02020603050405020304" pitchFamily="18" charset="0"/>
                <a:cs typeface="Times New Roman" panose="02020603050405020304" pitchFamily="18" charset="0"/>
              </a:rPr>
              <a:t>Hierarchy Network Design</a:t>
            </a:r>
          </a:p>
        </p:txBody>
      </p:sp>
      <p:pic>
        <p:nvPicPr>
          <p:cNvPr id="3" name="Picture 2">
            <a:extLst>
              <a:ext uri="{FF2B5EF4-FFF2-40B4-BE49-F238E27FC236}">
                <a16:creationId xmlns:a16="http://schemas.microsoft.com/office/drawing/2014/main" id="{E81C2735-9C94-49DA-9675-114923F8BC66}"/>
              </a:ext>
            </a:extLst>
          </p:cNvPr>
          <p:cNvPicPr>
            <a:picLocks noChangeAspect="1"/>
          </p:cNvPicPr>
          <p:nvPr/>
        </p:nvPicPr>
        <p:blipFill>
          <a:blip r:embed="rId3"/>
          <a:stretch>
            <a:fillRect/>
          </a:stretch>
        </p:blipFill>
        <p:spPr>
          <a:xfrm>
            <a:off x="1714499" y="1585583"/>
            <a:ext cx="5671216" cy="4362454"/>
          </a:xfrm>
          <a:prstGeom prst="rect">
            <a:avLst/>
          </a:prstGeom>
        </p:spPr>
      </p:pic>
      <p:sp>
        <p:nvSpPr>
          <p:cNvPr id="11" name="Title 1">
            <a:extLst>
              <a:ext uri="{FF2B5EF4-FFF2-40B4-BE49-F238E27FC236}">
                <a16:creationId xmlns:a16="http://schemas.microsoft.com/office/drawing/2014/main" id="{9677467E-543C-44BC-9640-B1A7148CB7C8}"/>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en-US" sz="2000" b="1">
                <a:latin typeface="Times New Roman" panose="02020603050405020304" pitchFamily="18" charset="0"/>
                <a:cs typeface="Times New Roman" panose="02020603050405020304" pitchFamily="18" charset="0"/>
              </a:rPr>
              <a:t>CHƯƠNG III : DESIGN (1)</a:t>
            </a:r>
          </a:p>
        </p:txBody>
      </p:sp>
      <p:sp>
        <p:nvSpPr>
          <p:cNvPr id="6" name="TextBox 5">
            <a:extLst>
              <a:ext uri="{FF2B5EF4-FFF2-40B4-BE49-F238E27FC236}">
                <a16:creationId xmlns:a16="http://schemas.microsoft.com/office/drawing/2014/main" id="{80EFAA6F-3A59-4209-A822-B5809D406160}"/>
              </a:ext>
            </a:extLst>
          </p:cNvPr>
          <p:cNvSpPr txBox="1"/>
          <p:nvPr/>
        </p:nvSpPr>
        <p:spPr>
          <a:xfrm>
            <a:off x="1143000" y="1066800"/>
            <a:ext cx="6814215" cy="954107"/>
          </a:xfrm>
          <a:prstGeom prst="rect">
            <a:avLst/>
          </a:prstGeom>
          <a:noFill/>
        </p:spPr>
        <p:txBody>
          <a:bodyPr wrap="square">
            <a:spAutoFit/>
          </a:bodyPr>
          <a:lstStyle/>
          <a:p>
            <a:r>
              <a:rPr lang="en-US" sz="2800">
                <a:latin typeface="Times New Roman" panose="02020603050405020304" pitchFamily="18" charset="0"/>
                <a:cs typeface="Times New Roman" panose="02020603050405020304" pitchFamily="18" charset="0"/>
              </a:rPr>
              <a:t>2. Mô hình cấu trúc</a:t>
            </a:r>
          </a:p>
          <a:p>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9810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12AA9A2-A0A4-4FC4-A955-DA5187209ECE}"/>
              </a:ext>
            </a:extLst>
          </p:cNvPr>
          <p:cNvSpPr txBox="1"/>
          <p:nvPr/>
        </p:nvSpPr>
        <p:spPr>
          <a:xfrm>
            <a:off x="1239158" y="1889922"/>
            <a:ext cx="5620656" cy="559640"/>
          </a:xfrm>
          <a:prstGeom prst="rect">
            <a:avLst/>
          </a:prstGeom>
          <a:noFill/>
        </p:spPr>
        <p:txBody>
          <a:bodyPr wrap="square">
            <a:spAutoFit/>
          </a:bodyPr>
          <a:lstStyle/>
          <a:p>
            <a:pPr>
              <a:lnSpc>
                <a:spcPct val="150000"/>
              </a:lnSpc>
            </a:pPr>
            <a:r>
              <a:rPr lang="en-US" altLang="en-US" sz="2300">
                <a:latin typeface="Times New Roman" panose="02020603050405020304" pitchFamily="18" charset="0"/>
                <a:cs typeface="Times New Roman" panose="02020603050405020304" pitchFamily="18" charset="0"/>
              </a:rPr>
              <a:t>Hierarchy Network Design – Access Layer</a:t>
            </a:r>
          </a:p>
        </p:txBody>
      </p:sp>
      <p:sp>
        <p:nvSpPr>
          <p:cNvPr id="9" name="TextBox 8">
            <a:extLst>
              <a:ext uri="{FF2B5EF4-FFF2-40B4-BE49-F238E27FC236}">
                <a16:creationId xmlns:a16="http://schemas.microsoft.com/office/drawing/2014/main" id="{5789F4E1-DC89-4F32-BAE8-8D6122D90E6D}"/>
              </a:ext>
            </a:extLst>
          </p:cNvPr>
          <p:cNvSpPr txBox="1"/>
          <p:nvPr/>
        </p:nvSpPr>
        <p:spPr>
          <a:xfrm>
            <a:off x="1088572" y="2521995"/>
            <a:ext cx="6683828" cy="3170099"/>
          </a:xfrm>
          <a:prstGeom prst="rect">
            <a:avLst/>
          </a:prstGeom>
          <a:noFill/>
        </p:spPr>
        <p:txBody>
          <a:bodyPr wrap="square">
            <a:spAutoFit/>
          </a:bodyPr>
          <a:lstStyle/>
          <a:p>
            <a:pPr marL="742950" lvl="1" indent="-285750" algn="just">
              <a:buFont typeface="Wingdings" panose="05000000000000000000" pitchFamily="2" charset="2"/>
              <a:buChar char="§"/>
            </a:pPr>
            <a:r>
              <a:rPr lang="en-US" sz="2000" b="0" i="0">
                <a:solidFill>
                  <a:srgbClr val="000000"/>
                </a:solidFill>
                <a:effectLst/>
                <a:latin typeface="Times New Roman" panose="02020603050405020304" pitchFamily="18" charset="0"/>
                <a:cs typeface="Times New Roman" panose="02020603050405020304" pitchFamily="18" charset="0"/>
              </a:rPr>
              <a:t>Concentration point at which clients access the network</a:t>
            </a:r>
          </a:p>
          <a:p>
            <a:pPr marL="742950" lvl="1" indent="-285750" algn="just">
              <a:buFont typeface="Wingdings" panose="05000000000000000000" pitchFamily="2" charset="2"/>
              <a:buChar char="§"/>
            </a:pPr>
            <a:r>
              <a:rPr lang="en-US" sz="2000" b="0" i="0">
                <a:solidFill>
                  <a:srgbClr val="000000"/>
                </a:solidFill>
                <a:effectLst/>
                <a:latin typeface="Times New Roman" panose="02020603050405020304" pitchFamily="18" charset="0"/>
                <a:cs typeface="Times New Roman" panose="02020603050405020304" pitchFamily="18" charset="0"/>
              </a:rPr>
              <a:t>Layer 2 switching in the access layer: Defines a single broadcast domain</a:t>
            </a:r>
          </a:p>
          <a:p>
            <a:pPr marL="742950" lvl="1" indent="-285750" algn="just">
              <a:buFont typeface="Wingdings" panose="05000000000000000000" pitchFamily="2" charset="2"/>
              <a:buChar char="§"/>
            </a:pPr>
            <a:r>
              <a:rPr lang="en-US" sz="2000" b="0" i="0">
                <a:solidFill>
                  <a:srgbClr val="000000"/>
                </a:solidFill>
                <a:effectLst/>
                <a:latin typeface="Times New Roman" panose="02020603050405020304" pitchFamily="18" charset="0"/>
                <a:cs typeface="Times New Roman" panose="02020603050405020304" pitchFamily="18" charset="0"/>
              </a:rPr>
              <a:t>Multilayer switching in the campus access layer: Optimally satisfies the needs of a particular user through routing, filtering, authentication, security, or quality of service</a:t>
            </a:r>
          </a:p>
          <a:p>
            <a:pPr marL="742950" lvl="1" indent="-285750" algn="just">
              <a:buFont typeface="Wingdings" panose="05000000000000000000" pitchFamily="2" charset="2"/>
              <a:buChar char="§"/>
            </a:pPr>
            <a:r>
              <a:rPr lang="en-US" sz="2000" b="0" i="0">
                <a:solidFill>
                  <a:srgbClr val="000000"/>
                </a:solidFill>
                <a:effectLst/>
                <a:latin typeface="Times New Roman" panose="02020603050405020304" pitchFamily="18" charset="0"/>
                <a:cs typeface="Times New Roman" panose="02020603050405020304" pitchFamily="18" charset="0"/>
              </a:rPr>
              <a:t>Multilayer switching in the WAN access layer: Helps control WAN costs using dial-on-demand routing (DDR) and static routing</a:t>
            </a:r>
            <a:endParaRPr lang="en-US" sz="2000">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2CA3232F-36FD-4969-84B1-77DD016D5DF4}"/>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en-US" sz="2000" b="1">
                <a:latin typeface="Times New Roman" panose="02020603050405020304" pitchFamily="18" charset="0"/>
                <a:cs typeface="Times New Roman" panose="02020603050405020304" pitchFamily="18" charset="0"/>
              </a:rPr>
              <a:t>CHƯƠNG III : DESIGN (1)</a:t>
            </a:r>
          </a:p>
        </p:txBody>
      </p:sp>
      <p:sp>
        <p:nvSpPr>
          <p:cNvPr id="10" name="TextBox 9">
            <a:extLst>
              <a:ext uri="{FF2B5EF4-FFF2-40B4-BE49-F238E27FC236}">
                <a16:creationId xmlns:a16="http://schemas.microsoft.com/office/drawing/2014/main" id="{4D57BA14-C2A3-4DA6-B81B-C6A56CE38A86}"/>
              </a:ext>
            </a:extLst>
          </p:cNvPr>
          <p:cNvSpPr txBox="1"/>
          <p:nvPr/>
        </p:nvSpPr>
        <p:spPr>
          <a:xfrm>
            <a:off x="1143000" y="1066800"/>
            <a:ext cx="6814215" cy="954107"/>
          </a:xfrm>
          <a:prstGeom prst="rect">
            <a:avLst/>
          </a:prstGeom>
          <a:noFill/>
        </p:spPr>
        <p:txBody>
          <a:bodyPr wrap="square">
            <a:spAutoFit/>
          </a:bodyPr>
          <a:lstStyle/>
          <a:p>
            <a:r>
              <a:rPr lang="en-US" sz="2800">
                <a:latin typeface="Times New Roman" panose="02020603050405020304" pitchFamily="18" charset="0"/>
                <a:cs typeface="Times New Roman" panose="02020603050405020304" pitchFamily="18" charset="0"/>
              </a:rPr>
              <a:t>2. Mô hình cấu trúc</a:t>
            </a:r>
          </a:p>
          <a:p>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2844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12AA9A2-A0A4-4FC4-A955-DA5187209ECE}"/>
              </a:ext>
            </a:extLst>
          </p:cNvPr>
          <p:cNvSpPr txBox="1"/>
          <p:nvPr/>
        </p:nvSpPr>
        <p:spPr>
          <a:xfrm>
            <a:off x="1295400" y="5842248"/>
            <a:ext cx="5620656" cy="559640"/>
          </a:xfrm>
          <a:prstGeom prst="rect">
            <a:avLst/>
          </a:prstGeom>
          <a:noFill/>
        </p:spPr>
        <p:txBody>
          <a:bodyPr wrap="square">
            <a:spAutoFit/>
          </a:bodyPr>
          <a:lstStyle/>
          <a:p>
            <a:pPr>
              <a:lnSpc>
                <a:spcPct val="150000"/>
              </a:lnSpc>
            </a:pPr>
            <a:r>
              <a:rPr lang="en-US" altLang="en-US" sz="2300">
                <a:latin typeface="Times New Roman" panose="02020603050405020304" pitchFamily="18" charset="0"/>
                <a:cs typeface="Times New Roman" panose="02020603050405020304" pitchFamily="18" charset="0"/>
              </a:rPr>
              <a:t>Hierarchy Network Design – Access Layer</a:t>
            </a:r>
          </a:p>
        </p:txBody>
      </p:sp>
      <p:pic>
        <p:nvPicPr>
          <p:cNvPr id="7" name="Picture 6">
            <a:extLst>
              <a:ext uri="{FF2B5EF4-FFF2-40B4-BE49-F238E27FC236}">
                <a16:creationId xmlns:a16="http://schemas.microsoft.com/office/drawing/2014/main" id="{595E8CAB-6189-4EE5-A729-AE887DBACD30}"/>
              </a:ext>
            </a:extLst>
          </p:cNvPr>
          <p:cNvPicPr>
            <a:picLocks noChangeAspect="1"/>
          </p:cNvPicPr>
          <p:nvPr/>
        </p:nvPicPr>
        <p:blipFill>
          <a:blip r:embed="rId3"/>
          <a:stretch>
            <a:fillRect/>
          </a:stretch>
        </p:blipFill>
        <p:spPr>
          <a:xfrm>
            <a:off x="1161143" y="1927473"/>
            <a:ext cx="6162675" cy="3914775"/>
          </a:xfrm>
          <a:prstGeom prst="rect">
            <a:avLst/>
          </a:prstGeom>
        </p:spPr>
      </p:pic>
      <p:sp>
        <p:nvSpPr>
          <p:cNvPr id="11" name="Title 1">
            <a:extLst>
              <a:ext uri="{FF2B5EF4-FFF2-40B4-BE49-F238E27FC236}">
                <a16:creationId xmlns:a16="http://schemas.microsoft.com/office/drawing/2014/main" id="{3F35B5DC-24E8-4F67-9965-DF891AB3F561}"/>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en-US" sz="2000" b="1">
                <a:latin typeface="Times New Roman" panose="02020603050405020304" pitchFamily="18" charset="0"/>
                <a:cs typeface="Times New Roman" panose="02020603050405020304" pitchFamily="18" charset="0"/>
              </a:rPr>
              <a:t>CHƯƠNG III : DESIGN (1)</a:t>
            </a:r>
          </a:p>
        </p:txBody>
      </p:sp>
      <p:sp>
        <p:nvSpPr>
          <p:cNvPr id="10" name="TextBox 9">
            <a:extLst>
              <a:ext uri="{FF2B5EF4-FFF2-40B4-BE49-F238E27FC236}">
                <a16:creationId xmlns:a16="http://schemas.microsoft.com/office/drawing/2014/main" id="{B3D2BEFF-DB31-4CA3-861A-E53E168A4E95}"/>
              </a:ext>
            </a:extLst>
          </p:cNvPr>
          <p:cNvSpPr txBox="1"/>
          <p:nvPr/>
        </p:nvSpPr>
        <p:spPr>
          <a:xfrm>
            <a:off x="1143000" y="1066800"/>
            <a:ext cx="6814215" cy="954107"/>
          </a:xfrm>
          <a:prstGeom prst="rect">
            <a:avLst/>
          </a:prstGeom>
          <a:noFill/>
        </p:spPr>
        <p:txBody>
          <a:bodyPr wrap="square">
            <a:spAutoFit/>
          </a:bodyPr>
          <a:lstStyle/>
          <a:p>
            <a:r>
              <a:rPr lang="en-US" sz="2800">
                <a:latin typeface="Times New Roman" panose="02020603050405020304" pitchFamily="18" charset="0"/>
                <a:cs typeface="Times New Roman" panose="02020603050405020304" pitchFamily="18" charset="0"/>
              </a:rPr>
              <a:t>2. Mô hình cấu trúc</a:t>
            </a:r>
          </a:p>
          <a:p>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3632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12AA9A2-A0A4-4FC4-A955-DA5187209ECE}"/>
              </a:ext>
            </a:extLst>
          </p:cNvPr>
          <p:cNvSpPr txBox="1"/>
          <p:nvPr/>
        </p:nvSpPr>
        <p:spPr>
          <a:xfrm>
            <a:off x="1070428" y="1640252"/>
            <a:ext cx="6219371" cy="559640"/>
          </a:xfrm>
          <a:prstGeom prst="rect">
            <a:avLst/>
          </a:prstGeom>
          <a:noFill/>
        </p:spPr>
        <p:txBody>
          <a:bodyPr wrap="square">
            <a:spAutoFit/>
          </a:bodyPr>
          <a:lstStyle/>
          <a:p>
            <a:pPr>
              <a:lnSpc>
                <a:spcPct val="150000"/>
              </a:lnSpc>
            </a:pPr>
            <a:r>
              <a:rPr lang="en-US" altLang="en-US" sz="2300">
                <a:latin typeface="Times New Roman" panose="02020603050405020304" pitchFamily="18" charset="0"/>
                <a:cs typeface="Times New Roman" panose="02020603050405020304" pitchFamily="18" charset="0"/>
              </a:rPr>
              <a:t>Hierarchy Network Design – distribution Layer</a:t>
            </a:r>
          </a:p>
        </p:txBody>
      </p:sp>
      <p:sp>
        <p:nvSpPr>
          <p:cNvPr id="10" name="TextBox 9">
            <a:extLst>
              <a:ext uri="{FF2B5EF4-FFF2-40B4-BE49-F238E27FC236}">
                <a16:creationId xmlns:a16="http://schemas.microsoft.com/office/drawing/2014/main" id="{E3C7E162-2E77-4214-A965-0D65154E489E}"/>
              </a:ext>
            </a:extLst>
          </p:cNvPr>
          <p:cNvSpPr txBox="1"/>
          <p:nvPr/>
        </p:nvSpPr>
        <p:spPr>
          <a:xfrm>
            <a:off x="1106714" y="2382221"/>
            <a:ext cx="6513286" cy="2569934"/>
          </a:xfrm>
          <a:prstGeom prst="rect">
            <a:avLst/>
          </a:prstGeom>
          <a:noFill/>
        </p:spPr>
        <p:txBody>
          <a:bodyPr wrap="square">
            <a:spAutoFit/>
          </a:bodyPr>
          <a:lstStyle/>
          <a:p>
            <a:r>
              <a:rPr lang="en-US" sz="2300" i="1">
                <a:latin typeface="Times New Roman" panose="02020603050405020304" pitchFamily="18" charset="0"/>
                <a:cs typeface="Times New Roman" panose="02020603050405020304" pitchFamily="18" charset="0"/>
              </a:rPr>
              <a:t>Provides multilayer switching between access and core layers:</a:t>
            </a:r>
          </a:p>
          <a:p>
            <a:pPr marL="342900" indent="-342900">
              <a:buFont typeface="Wingdings" panose="05000000000000000000" pitchFamily="2" charset="2"/>
              <a:buChar char="§"/>
            </a:pPr>
            <a:r>
              <a:rPr lang="en-US" sz="2300">
                <a:latin typeface="Times New Roman" panose="02020603050405020304" pitchFamily="18" charset="0"/>
                <a:cs typeface="Times New Roman" panose="02020603050405020304" pitchFamily="18" charset="0"/>
              </a:rPr>
              <a:t>Provides media transitions</a:t>
            </a:r>
          </a:p>
          <a:p>
            <a:pPr marL="342900" indent="-342900">
              <a:buFont typeface="Wingdings" panose="05000000000000000000" pitchFamily="2" charset="2"/>
              <a:buChar char="§"/>
            </a:pPr>
            <a:r>
              <a:rPr lang="en-US" sz="2300">
                <a:latin typeface="Times New Roman" panose="02020603050405020304" pitchFamily="18" charset="0"/>
                <a:cs typeface="Times New Roman" panose="02020603050405020304" pitchFamily="18" charset="0"/>
              </a:rPr>
              <a:t>Aggregates bandwidth by concentrating multiple low-speed access links into a high-speed core link</a:t>
            </a:r>
          </a:p>
          <a:p>
            <a:pPr marL="342900" indent="-342900">
              <a:buFont typeface="Wingdings" panose="05000000000000000000" pitchFamily="2" charset="2"/>
              <a:buChar char="§"/>
            </a:pPr>
            <a:r>
              <a:rPr lang="en-US" sz="2300">
                <a:latin typeface="Times New Roman" panose="02020603050405020304" pitchFamily="18" charset="0"/>
                <a:cs typeface="Times New Roman" panose="02020603050405020304" pitchFamily="18" charset="0"/>
              </a:rPr>
              <a:t>Determines department or workgroup access</a:t>
            </a:r>
          </a:p>
          <a:p>
            <a:pPr marL="342900" indent="-342900">
              <a:buFont typeface="Wingdings" panose="05000000000000000000" pitchFamily="2" charset="2"/>
              <a:buChar char="§"/>
            </a:pPr>
            <a:r>
              <a:rPr lang="en-US" sz="2300">
                <a:latin typeface="Times New Roman" panose="02020603050405020304" pitchFamily="18" charset="0"/>
                <a:cs typeface="Times New Roman" panose="02020603050405020304" pitchFamily="18" charset="0"/>
              </a:rPr>
              <a:t>Provides redundant connections for access devices</a:t>
            </a:r>
          </a:p>
        </p:txBody>
      </p:sp>
      <p:sp>
        <p:nvSpPr>
          <p:cNvPr id="9" name="Title 1">
            <a:extLst>
              <a:ext uri="{FF2B5EF4-FFF2-40B4-BE49-F238E27FC236}">
                <a16:creationId xmlns:a16="http://schemas.microsoft.com/office/drawing/2014/main" id="{6CAA5151-0141-4068-AA95-DD8A054CEE42}"/>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en-US" sz="2000" b="1">
                <a:latin typeface="Times New Roman" panose="02020603050405020304" pitchFamily="18" charset="0"/>
                <a:cs typeface="Times New Roman" panose="02020603050405020304" pitchFamily="18" charset="0"/>
              </a:rPr>
              <a:t>CHƯƠNG III : DESIGN (1)</a:t>
            </a:r>
          </a:p>
        </p:txBody>
      </p:sp>
      <p:sp>
        <p:nvSpPr>
          <p:cNvPr id="11" name="TextBox 10">
            <a:extLst>
              <a:ext uri="{FF2B5EF4-FFF2-40B4-BE49-F238E27FC236}">
                <a16:creationId xmlns:a16="http://schemas.microsoft.com/office/drawing/2014/main" id="{0116C4C0-4EF4-43E9-BC73-2F7F554B3EB0}"/>
              </a:ext>
            </a:extLst>
          </p:cNvPr>
          <p:cNvSpPr txBox="1"/>
          <p:nvPr/>
        </p:nvSpPr>
        <p:spPr>
          <a:xfrm>
            <a:off x="1143000" y="1066800"/>
            <a:ext cx="6814215" cy="954107"/>
          </a:xfrm>
          <a:prstGeom prst="rect">
            <a:avLst/>
          </a:prstGeom>
          <a:noFill/>
        </p:spPr>
        <p:txBody>
          <a:bodyPr wrap="square">
            <a:spAutoFit/>
          </a:bodyPr>
          <a:lstStyle/>
          <a:p>
            <a:r>
              <a:rPr lang="en-US" sz="2800">
                <a:latin typeface="Times New Roman" panose="02020603050405020304" pitchFamily="18" charset="0"/>
                <a:cs typeface="Times New Roman" panose="02020603050405020304" pitchFamily="18" charset="0"/>
              </a:rPr>
              <a:t>2. Mô hình cấu trúc</a:t>
            </a:r>
          </a:p>
          <a:p>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7645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12AA9A2-A0A4-4FC4-A955-DA5187209ECE}"/>
              </a:ext>
            </a:extLst>
          </p:cNvPr>
          <p:cNvSpPr txBox="1"/>
          <p:nvPr/>
        </p:nvSpPr>
        <p:spPr>
          <a:xfrm>
            <a:off x="1172028" y="1808067"/>
            <a:ext cx="6219371" cy="559640"/>
          </a:xfrm>
          <a:prstGeom prst="rect">
            <a:avLst/>
          </a:prstGeom>
          <a:noFill/>
        </p:spPr>
        <p:txBody>
          <a:bodyPr wrap="square">
            <a:spAutoFit/>
          </a:bodyPr>
          <a:lstStyle/>
          <a:p>
            <a:pPr>
              <a:lnSpc>
                <a:spcPct val="150000"/>
              </a:lnSpc>
            </a:pPr>
            <a:r>
              <a:rPr lang="en-US" altLang="en-US" sz="2300">
                <a:latin typeface="Times New Roman" panose="02020603050405020304" pitchFamily="18" charset="0"/>
                <a:cs typeface="Times New Roman" panose="02020603050405020304" pitchFamily="18" charset="0"/>
              </a:rPr>
              <a:t>Hierarchy Network Design – distribution Layer</a:t>
            </a:r>
          </a:p>
        </p:txBody>
      </p:sp>
      <p:pic>
        <p:nvPicPr>
          <p:cNvPr id="3" name="Picture 2">
            <a:extLst>
              <a:ext uri="{FF2B5EF4-FFF2-40B4-BE49-F238E27FC236}">
                <a16:creationId xmlns:a16="http://schemas.microsoft.com/office/drawing/2014/main" id="{A9FA306B-C306-4A8F-87FC-2B00B7F21897}"/>
              </a:ext>
            </a:extLst>
          </p:cNvPr>
          <p:cNvPicPr>
            <a:picLocks noChangeAspect="1"/>
          </p:cNvPicPr>
          <p:nvPr/>
        </p:nvPicPr>
        <p:blipFill>
          <a:blip r:embed="rId3"/>
          <a:stretch>
            <a:fillRect/>
          </a:stretch>
        </p:blipFill>
        <p:spPr>
          <a:xfrm>
            <a:off x="990600" y="2396736"/>
            <a:ext cx="6033453" cy="3394464"/>
          </a:xfrm>
          <a:prstGeom prst="rect">
            <a:avLst/>
          </a:prstGeom>
        </p:spPr>
      </p:pic>
      <p:sp>
        <p:nvSpPr>
          <p:cNvPr id="11" name="Title 1">
            <a:extLst>
              <a:ext uri="{FF2B5EF4-FFF2-40B4-BE49-F238E27FC236}">
                <a16:creationId xmlns:a16="http://schemas.microsoft.com/office/drawing/2014/main" id="{776DF5E0-9B99-4D3D-86C0-9AD446905C1A}"/>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en-US" sz="2000" b="1">
                <a:latin typeface="Times New Roman" panose="02020603050405020304" pitchFamily="18" charset="0"/>
                <a:cs typeface="Times New Roman" panose="02020603050405020304" pitchFamily="18" charset="0"/>
              </a:rPr>
              <a:t>CHƯƠNG III : DESIGN (1)</a:t>
            </a:r>
          </a:p>
        </p:txBody>
      </p:sp>
      <p:sp>
        <p:nvSpPr>
          <p:cNvPr id="6" name="TextBox 5">
            <a:extLst>
              <a:ext uri="{FF2B5EF4-FFF2-40B4-BE49-F238E27FC236}">
                <a16:creationId xmlns:a16="http://schemas.microsoft.com/office/drawing/2014/main" id="{8BE89C8B-8A8C-450C-B290-9A0076E835DA}"/>
              </a:ext>
            </a:extLst>
          </p:cNvPr>
          <p:cNvSpPr txBox="1"/>
          <p:nvPr/>
        </p:nvSpPr>
        <p:spPr>
          <a:xfrm>
            <a:off x="1143000" y="1066800"/>
            <a:ext cx="6814215" cy="954107"/>
          </a:xfrm>
          <a:prstGeom prst="rect">
            <a:avLst/>
          </a:prstGeom>
          <a:noFill/>
        </p:spPr>
        <p:txBody>
          <a:bodyPr wrap="square">
            <a:spAutoFit/>
          </a:bodyPr>
          <a:lstStyle/>
          <a:p>
            <a:r>
              <a:rPr lang="en-US" sz="2800">
                <a:latin typeface="Times New Roman" panose="02020603050405020304" pitchFamily="18" charset="0"/>
                <a:cs typeface="Times New Roman" panose="02020603050405020304" pitchFamily="18" charset="0"/>
              </a:rPr>
              <a:t>2. Mô hình cấu trúc</a:t>
            </a:r>
          </a:p>
          <a:p>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8946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6178"/>
            <a:ext cx="7772400" cy="1470025"/>
          </a:xfrm>
        </p:spPr>
        <p:txBody>
          <a:bodyPr>
            <a:normAutofit/>
          </a:bodyPr>
          <a:lstStyle/>
          <a:p>
            <a:r>
              <a:rPr lang="en-US" sz="4000" b="1">
                <a:latin typeface="Times New Roman" panose="02020603050405020304" pitchFamily="18" charset="0"/>
                <a:cs typeface="Times New Roman" panose="02020603050405020304" pitchFamily="18" charset="0"/>
              </a:rPr>
              <a:t>CHAPTER III</a:t>
            </a:r>
            <a:br>
              <a:rPr lang="en-US" sz="4000" b="1">
                <a:latin typeface="Times New Roman" panose="02020603050405020304" pitchFamily="18" charset="0"/>
                <a:cs typeface="Times New Roman" panose="02020603050405020304" pitchFamily="18" charset="0"/>
              </a:rPr>
            </a:br>
            <a:r>
              <a:rPr lang="en-US" sz="4000" b="1">
                <a:latin typeface="Times New Roman" panose="02020603050405020304" pitchFamily="18" charset="0"/>
                <a:cs typeface="Times New Roman" panose="02020603050405020304" pitchFamily="18" charset="0"/>
              </a:rPr>
              <a:t>DESIGN (1)</a:t>
            </a:r>
          </a:p>
        </p:txBody>
      </p:sp>
    </p:spTree>
    <p:extLst>
      <p:ext uri="{BB962C8B-B14F-4D97-AF65-F5344CB8AC3E}">
        <p14:creationId xmlns:p14="http://schemas.microsoft.com/office/powerpoint/2010/main" val="3362716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12AA9A2-A0A4-4FC4-A955-DA5187209ECE}"/>
              </a:ext>
            </a:extLst>
          </p:cNvPr>
          <p:cNvSpPr txBox="1"/>
          <p:nvPr/>
        </p:nvSpPr>
        <p:spPr>
          <a:xfrm>
            <a:off x="1172028" y="1808067"/>
            <a:ext cx="6219371" cy="559640"/>
          </a:xfrm>
          <a:prstGeom prst="rect">
            <a:avLst/>
          </a:prstGeom>
          <a:noFill/>
        </p:spPr>
        <p:txBody>
          <a:bodyPr wrap="square">
            <a:spAutoFit/>
          </a:bodyPr>
          <a:lstStyle/>
          <a:p>
            <a:pPr>
              <a:lnSpc>
                <a:spcPct val="150000"/>
              </a:lnSpc>
            </a:pPr>
            <a:r>
              <a:rPr lang="en-US" altLang="en-US" sz="2300">
                <a:latin typeface="Times New Roman" panose="02020603050405020304" pitchFamily="18" charset="0"/>
                <a:cs typeface="Times New Roman" panose="02020603050405020304" pitchFamily="18" charset="0"/>
              </a:rPr>
              <a:t>Hierarchy Network Design – distribution Layer</a:t>
            </a:r>
          </a:p>
        </p:txBody>
      </p:sp>
      <p:sp>
        <p:nvSpPr>
          <p:cNvPr id="10" name="TextBox 9">
            <a:extLst>
              <a:ext uri="{FF2B5EF4-FFF2-40B4-BE49-F238E27FC236}">
                <a16:creationId xmlns:a16="http://schemas.microsoft.com/office/drawing/2014/main" id="{E3C7E162-2E77-4214-A965-0D65154E489E}"/>
              </a:ext>
            </a:extLst>
          </p:cNvPr>
          <p:cNvSpPr txBox="1"/>
          <p:nvPr/>
        </p:nvSpPr>
        <p:spPr>
          <a:xfrm>
            <a:off x="1106714" y="2382221"/>
            <a:ext cx="6513286" cy="3785652"/>
          </a:xfrm>
          <a:prstGeom prst="rect">
            <a:avLst/>
          </a:prstGeom>
          <a:noFill/>
        </p:spPr>
        <p:txBody>
          <a:bodyPr wrap="square">
            <a:spAutoFit/>
          </a:bodyPr>
          <a:lstStyle/>
          <a:p>
            <a:r>
              <a:rPr lang="en-US" sz="2400" i="1">
                <a:latin typeface="Times New Roman" panose="02020603050405020304" pitchFamily="18" charset="0"/>
                <a:cs typeface="Times New Roman" panose="02020603050405020304" pitchFamily="18" charset="0"/>
              </a:rPr>
              <a:t>Implements policy-based decisions:</a:t>
            </a:r>
          </a:p>
          <a:p>
            <a:pPr marL="742950" lvl="1" indent="-285750">
              <a:buFont typeface="Wingdings" panose="05000000000000000000" pitchFamily="2" charset="2"/>
              <a:buChar char="§"/>
            </a:pPr>
            <a:r>
              <a:rPr lang="en-US" sz="2400" b="0" i="0">
                <a:solidFill>
                  <a:srgbClr val="000000"/>
                </a:solidFill>
                <a:effectLst/>
                <a:latin typeface="Times New Roman" panose="02020603050405020304" pitchFamily="18" charset="0"/>
                <a:cs typeface="Times New Roman" panose="02020603050405020304" pitchFamily="18" charset="0"/>
              </a:rPr>
              <a:t>Filtering by source or destination address</a:t>
            </a:r>
          </a:p>
          <a:p>
            <a:pPr marL="742950" lvl="1" indent="-285750">
              <a:buFont typeface="Wingdings" panose="05000000000000000000" pitchFamily="2" charset="2"/>
              <a:buChar char="§"/>
            </a:pPr>
            <a:r>
              <a:rPr lang="en-US" sz="2400" b="0" i="0">
                <a:solidFill>
                  <a:srgbClr val="000000"/>
                </a:solidFill>
                <a:effectLst/>
                <a:latin typeface="Times New Roman" panose="02020603050405020304" pitchFamily="18" charset="0"/>
                <a:cs typeface="Times New Roman" panose="02020603050405020304" pitchFamily="18" charset="0"/>
              </a:rPr>
              <a:t>Filtering on input or output ports</a:t>
            </a:r>
          </a:p>
          <a:p>
            <a:pPr marL="742950" lvl="1" indent="-285750">
              <a:buFont typeface="Wingdings" panose="05000000000000000000" pitchFamily="2" charset="2"/>
              <a:buChar char="§"/>
            </a:pPr>
            <a:r>
              <a:rPr lang="en-US" sz="2400" b="0" i="0">
                <a:solidFill>
                  <a:srgbClr val="000000"/>
                </a:solidFill>
                <a:effectLst/>
                <a:latin typeface="Times New Roman" panose="02020603050405020304" pitchFamily="18" charset="0"/>
                <a:cs typeface="Times New Roman" panose="02020603050405020304" pitchFamily="18" charset="0"/>
              </a:rPr>
              <a:t>Hiding internal network numbers by route filtering</a:t>
            </a:r>
          </a:p>
          <a:p>
            <a:pPr marL="742950" lvl="1" indent="-285750">
              <a:buFont typeface="Wingdings" panose="05000000000000000000" pitchFamily="2" charset="2"/>
              <a:buChar char="§"/>
            </a:pPr>
            <a:r>
              <a:rPr lang="en-US" sz="2400" b="0" i="0">
                <a:solidFill>
                  <a:srgbClr val="000000"/>
                </a:solidFill>
                <a:effectLst/>
                <a:latin typeface="Times New Roman" panose="02020603050405020304" pitchFamily="18" charset="0"/>
                <a:cs typeface="Times New Roman" panose="02020603050405020304" pitchFamily="18" charset="0"/>
              </a:rPr>
              <a:t>Static routing</a:t>
            </a:r>
          </a:p>
          <a:p>
            <a:pPr marL="742950" lvl="1" indent="-285750">
              <a:buFont typeface="Wingdings" panose="05000000000000000000" pitchFamily="2" charset="2"/>
              <a:buChar char="§"/>
            </a:pPr>
            <a:r>
              <a:rPr lang="en-US" sz="2400" b="0" i="0">
                <a:solidFill>
                  <a:srgbClr val="000000"/>
                </a:solidFill>
                <a:effectLst/>
                <a:latin typeface="Times New Roman" panose="02020603050405020304" pitchFamily="18" charset="0"/>
                <a:cs typeface="Times New Roman" panose="02020603050405020304" pitchFamily="18" charset="0"/>
              </a:rPr>
              <a:t>Security</a:t>
            </a:r>
          </a:p>
          <a:p>
            <a:pPr marL="742950" lvl="1" indent="-285750">
              <a:buFont typeface="Wingdings" panose="05000000000000000000" pitchFamily="2" charset="2"/>
              <a:buChar char="§"/>
            </a:pPr>
            <a:r>
              <a:rPr lang="en-US" sz="2400" b="0" i="0">
                <a:solidFill>
                  <a:srgbClr val="000000"/>
                </a:solidFill>
                <a:effectLst/>
                <a:latin typeface="Times New Roman" panose="02020603050405020304" pitchFamily="18" charset="0"/>
                <a:cs typeface="Times New Roman" panose="02020603050405020304" pitchFamily="18" charset="0"/>
              </a:rPr>
              <a:t>Quality of service mechanisms</a:t>
            </a:r>
            <a:br>
              <a:rPr lang="en-US" sz="2400" b="0" i="0">
                <a:solidFill>
                  <a:srgbClr val="000000"/>
                </a:solidFill>
                <a:effectLst/>
                <a:latin typeface="Times New Roman" panose="02020603050405020304" pitchFamily="18" charset="0"/>
                <a:cs typeface="Times New Roman" panose="02020603050405020304" pitchFamily="18" charset="0"/>
              </a:rPr>
            </a:br>
            <a:br>
              <a:rPr lang="en-US" sz="2400">
                <a:latin typeface="Times New Roman" panose="02020603050405020304" pitchFamily="18" charset="0"/>
                <a:cs typeface="Times New Roman" panose="02020603050405020304" pitchFamily="18" charset="0"/>
              </a:rPr>
            </a:br>
            <a:endParaRPr lang="en-US" sz="2400" i="1">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F794BBA2-0098-4F0F-A45D-E1FD817DA567}"/>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en-US" sz="2000" b="1">
                <a:latin typeface="Times New Roman" panose="02020603050405020304" pitchFamily="18" charset="0"/>
                <a:cs typeface="Times New Roman" panose="02020603050405020304" pitchFamily="18" charset="0"/>
              </a:rPr>
              <a:t>CHƯƠNG III : DESIGN (1)</a:t>
            </a:r>
          </a:p>
        </p:txBody>
      </p:sp>
      <p:sp>
        <p:nvSpPr>
          <p:cNvPr id="6" name="TextBox 5">
            <a:extLst>
              <a:ext uri="{FF2B5EF4-FFF2-40B4-BE49-F238E27FC236}">
                <a16:creationId xmlns:a16="http://schemas.microsoft.com/office/drawing/2014/main" id="{96A78494-55A1-4AA1-99FF-CF9FC007A1E9}"/>
              </a:ext>
            </a:extLst>
          </p:cNvPr>
          <p:cNvSpPr txBox="1"/>
          <p:nvPr/>
        </p:nvSpPr>
        <p:spPr>
          <a:xfrm>
            <a:off x="1143000" y="1066800"/>
            <a:ext cx="6814215" cy="954107"/>
          </a:xfrm>
          <a:prstGeom prst="rect">
            <a:avLst/>
          </a:prstGeom>
          <a:noFill/>
        </p:spPr>
        <p:txBody>
          <a:bodyPr wrap="square">
            <a:spAutoFit/>
          </a:bodyPr>
          <a:lstStyle/>
          <a:p>
            <a:r>
              <a:rPr lang="en-US" sz="2800">
                <a:latin typeface="Times New Roman" panose="02020603050405020304" pitchFamily="18" charset="0"/>
                <a:cs typeface="Times New Roman" panose="02020603050405020304" pitchFamily="18" charset="0"/>
              </a:rPr>
              <a:t>2. Mô hình cấu trúc</a:t>
            </a:r>
          </a:p>
          <a:p>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4145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12AA9A2-A0A4-4FC4-A955-DA5187209ECE}"/>
              </a:ext>
            </a:extLst>
          </p:cNvPr>
          <p:cNvSpPr txBox="1"/>
          <p:nvPr/>
        </p:nvSpPr>
        <p:spPr>
          <a:xfrm>
            <a:off x="1186785" y="1643881"/>
            <a:ext cx="6219371" cy="559640"/>
          </a:xfrm>
          <a:prstGeom prst="rect">
            <a:avLst/>
          </a:prstGeom>
          <a:noFill/>
        </p:spPr>
        <p:txBody>
          <a:bodyPr wrap="square">
            <a:spAutoFit/>
          </a:bodyPr>
          <a:lstStyle/>
          <a:p>
            <a:pPr>
              <a:lnSpc>
                <a:spcPct val="150000"/>
              </a:lnSpc>
            </a:pPr>
            <a:r>
              <a:rPr lang="en-US" altLang="en-US" sz="2300">
                <a:latin typeface="Times New Roman" panose="02020603050405020304" pitchFamily="18" charset="0"/>
                <a:cs typeface="Times New Roman" panose="02020603050405020304" pitchFamily="18" charset="0"/>
              </a:rPr>
              <a:t>Hierarchy Network Design – Core Layer</a:t>
            </a:r>
          </a:p>
        </p:txBody>
      </p:sp>
      <p:sp>
        <p:nvSpPr>
          <p:cNvPr id="10" name="TextBox 9">
            <a:extLst>
              <a:ext uri="{FF2B5EF4-FFF2-40B4-BE49-F238E27FC236}">
                <a16:creationId xmlns:a16="http://schemas.microsoft.com/office/drawing/2014/main" id="{E3C7E162-2E77-4214-A965-0D65154E489E}"/>
              </a:ext>
            </a:extLst>
          </p:cNvPr>
          <p:cNvSpPr txBox="1"/>
          <p:nvPr/>
        </p:nvSpPr>
        <p:spPr>
          <a:xfrm>
            <a:off x="1106714" y="2382221"/>
            <a:ext cx="6513286" cy="1508105"/>
          </a:xfrm>
          <a:prstGeom prst="rect">
            <a:avLst/>
          </a:prstGeom>
          <a:noFill/>
        </p:spPr>
        <p:txBody>
          <a:bodyPr wrap="square">
            <a:spAutoFit/>
          </a:bodyPr>
          <a:lstStyle/>
          <a:p>
            <a:r>
              <a:rPr lang="en-US" sz="2300" b="0" i="1">
                <a:solidFill>
                  <a:srgbClr val="000000"/>
                </a:solidFill>
                <a:effectLst/>
                <a:latin typeface="Times New Roman" panose="02020603050405020304" pitchFamily="18" charset="0"/>
                <a:cs typeface="Times New Roman" panose="02020603050405020304" pitchFamily="18" charset="0"/>
              </a:rPr>
              <a:t>The function of the core layer is to provide fast and efficent data transport that:</a:t>
            </a:r>
            <a:br>
              <a:rPr lang="en-US" sz="2300" b="0" i="0">
                <a:solidFill>
                  <a:srgbClr val="000000"/>
                </a:solidFill>
                <a:effectLst/>
                <a:latin typeface="Times New Roman" panose="02020603050405020304" pitchFamily="18" charset="0"/>
                <a:cs typeface="Times New Roman" panose="02020603050405020304" pitchFamily="18" charset="0"/>
              </a:rPr>
            </a:br>
            <a:br>
              <a:rPr lang="en-US" sz="2300">
                <a:latin typeface="Times New Roman" panose="02020603050405020304" pitchFamily="18" charset="0"/>
                <a:cs typeface="Times New Roman" panose="02020603050405020304" pitchFamily="18" charset="0"/>
              </a:rPr>
            </a:br>
            <a:endParaRPr lang="en-US" sz="2300" i="1">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D1C40B2-3BF1-45FE-95B4-7893E0AE2486}"/>
              </a:ext>
            </a:extLst>
          </p:cNvPr>
          <p:cNvSpPr txBox="1"/>
          <p:nvPr/>
        </p:nvSpPr>
        <p:spPr>
          <a:xfrm>
            <a:off x="1371600" y="3276600"/>
            <a:ext cx="4760684" cy="1862048"/>
          </a:xfrm>
          <a:prstGeom prst="rect">
            <a:avLst/>
          </a:prstGeom>
          <a:noFill/>
        </p:spPr>
        <p:txBody>
          <a:bodyPr wrap="square">
            <a:spAutoFit/>
          </a:bodyPr>
          <a:lstStyle/>
          <a:p>
            <a:pPr marL="342900" indent="-342900">
              <a:buFont typeface="Wingdings" panose="05000000000000000000" pitchFamily="2" charset="2"/>
              <a:buChar char="q"/>
            </a:pPr>
            <a:r>
              <a:rPr lang="en-US" sz="2300" b="0" i="0">
                <a:solidFill>
                  <a:srgbClr val="000000"/>
                </a:solidFill>
                <a:effectLst/>
                <a:latin typeface="Times New Roman" panose="02020603050405020304" pitchFamily="18" charset="0"/>
                <a:cs typeface="Times New Roman" panose="02020603050405020304" pitchFamily="18" charset="0"/>
              </a:rPr>
              <a:t>Forms a high-speed backbone with fast transport services</a:t>
            </a:r>
          </a:p>
          <a:p>
            <a:pPr marL="342900" indent="-342900">
              <a:buFont typeface="Wingdings" panose="05000000000000000000" pitchFamily="2" charset="2"/>
              <a:buChar char="q"/>
            </a:pPr>
            <a:r>
              <a:rPr lang="en-US" sz="2300" b="0" i="0">
                <a:solidFill>
                  <a:srgbClr val="000000"/>
                </a:solidFill>
                <a:effectLst/>
                <a:latin typeface="Times New Roman" panose="02020603050405020304" pitchFamily="18" charset="0"/>
                <a:cs typeface="Times New Roman" panose="02020603050405020304" pitchFamily="18" charset="0"/>
              </a:rPr>
              <a:t>Provides redundancy and fault tolerance</a:t>
            </a:r>
          </a:p>
          <a:p>
            <a:pPr marL="342900" indent="-342900">
              <a:buFont typeface="Wingdings" panose="05000000000000000000" pitchFamily="2" charset="2"/>
              <a:buChar char="q"/>
            </a:pPr>
            <a:r>
              <a:rPr lang="en-US" sz="2300" b="0" i="0">
                <a:solidFill>
                  <a:srgbClr val="000000"/>
                </a:solidFill>
                <a:effectLst/>
                <a:latin typeface="Times New Roman" panose="02020603050405020304" pitchFamily="18" charset="0"/>
                <a:cs typeface="Times New Roman" panose="02020603050405020304" pitchFamily="18" charset="0"/>
              </a:rPr>
              <a:t>Offers good manageabilit</a:t>
            </a:r>
            <a:r>
              <a:rPr lang="en-US" sz="2300">
                <a:latin typeface="Times New Roman" panose="02020603050405020304" pitchFamily="18" charset="0"/>
                <a:cs typeface="Times New Roman" panose="02020603050405020304" pitchFamily="18" charset="0"/>
              </a:rPr>
              <a:t> </a:t>
            </a:r>
            <a:endParaRPr lang="en-US" sz="2300"/>
          </a:p>
        </p:txBody>
      </p:sp>
      <p:sp>
        <p:nvSpPr>
          <p:cNvPr id="12" name="Title 1">
            <a:extLst>
              <a:ext uri="{FF2B5EF4-FFF2-40B4-BE49-F238E27FC236}">
                <a16:creationId xmlns:a16="http://schemas.microsoft.com/office/drawing/2014/main" id="{7C04C319-CD14-4B2C-B42E-C98D77D6B09B}"/>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en-US" sz="2000" b="1">
                <a:latin typeface="Times New Roman" panose="02020603050405020304" pitchFamily="18" charset="0"/>
                <a:cs typeface="Times New Roman" panose="02020603050405020304" pitchFamily="18" charset="0"/>
              </a:rPr>
              <a:t>CHƯƠNG III : DESIGN (1)</a:t>
            </a:r>
          </a:p>
        </p:txBody>
      </p:sp>
      <p:sp>
        <p:nvSpPr>
          <p:cNvPr id="11" name="TextBox 10">
            <a:extLst>
              <a:ext uri="{FF2B5EF4-FFF2-40B4-BE49-F238E27FC236}">
                <a16:creationId xmlns:a16="http://schemas.microsoft.com/office/drawing/2014/main" id="{7EE7670A-84A2-40FD-A71B-B77FFDF4A162}"/>
              </a:ext>
            </a:extLst>
          </p:cNvPr>
          <p:cNvSpPr txBox="1"/>
          <p:nvPr/>
        </p:nvSpPr>
        <p:spPr>
          <a:xfrm>
            <a:off x="1143000" y="1066800"/>
            <a:ext cx="6814215" cy="954107"/>
          </a:xfrm>
          <a:prstGeom prst="rect">
            <a:avLst/>
          </a:prstGeom>
          <a:noFill/>
        </p:spPr>
        <p:txBody>
          <a:bodyPr wrap="square">
            <a:spAutoFit/>
          </a:bodyPr>
          <a:lstStyle/>
          <a:p>
            <a:r>
              <a:rPr lang="en-US" sz="2800">
                <a:latin typeface="Times New Roman" panose="02020603050405020304" pitchFamily="18" charset="0"/>
                <a:cs typeface="Times New Roman" panose="02020603050405020304" pitchFamily="18" charset="0"/>
              </a:rPr>
              <a:t>2. Mô hình cấu trúc</a:t>
            </a:r>
          </a:p>
          <a:p>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0489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12AA9A2-A0A4-4FC4-A955-DA5187209ECE}"/>
              </a:ext>
            </a:extLst>
          </p:cNvPr>
          <p:cNvSpPr txBox="1"/>
          <p:nvPr/>
        </p:nvSpPr>
        <p:spPr>
          <a:xfrm>
            <a:off x="1143000" y="1690351"/>
            <a:ext cx="6219371" cy="559640"/>
          </a:xfrm>
          <a:prstGeom prst="rect">
            <a:avLst/>
          </a:prstGeom>
          <a:noFill/>
        </p:spPr>
        <p:txBody>
          <a:bodyPr wrap="square">
            <a:spAutoFit/>
          </a:bodyPr>
          <a:lstStyle/>
          <a:p>
            <a:pPr>
              <a:lnSpc>
                <a:spcPct val="150000"/>
              </a:lnSpc>
            </a:pPr>
            <a:r>
              <a:rPr lang="en-US" altLang="en-US" sz="2300">
                <a:latin typeface="Times New Roman" panose="02020603050405020304" pitchFamily="18" charset="0"/>
                <a:cs typeface="Times New Roman" panose="02020603050405020304" pitchFamily="18" charset="0"/>
              </a:rPr>
              <a:t>Hierarchy Network Design – Core Layer</a:t>
            </a:r>
          </a:p>
        </p:txBody>
      </p:sp>
      <p:pic>
        <p:nvPicPr>
          <p:cNvPr id="3" name="Picture 2">
            <a:extLst>
              <a:ext uri="{FF2B5EF4-FFF2-40B4-BE49-F238E27FC236}">
                <a16:creationId xmlns:a16="http://schemas.microsoft.com/office/drawing/2014/main" id="{27947B89-68A8-4791-B65D-C96179AED05F}"/>
              </a:ext>
            </a:extLst>
          </p:cNvPr>
          <p:cNvPicPr>
            <a:picLocks noChangeAspect="1"/>
          </p:cNvPicPr>
          <p:nvPr/>
        </p:nvPicPr>
        <p:blipFill>
          <a:blip r:embed="rId3"/>
          <a:stretch>
            <a:fillRect/>
          </a:stretch>
        </p:blipFill>
        <p:spPr>
          <a:xfrm>
            <a:off x="900112" y="2661196"/>
            <a:ext cx="6048375" cy="3276600"/>
          </a:xfrm>
          <a:prstGeom prst="rect">
            <a:avLst/>
          </a:prstGeom>
        </p:spPr>
      </p:pic>
      <p:sp>
        <p:nvSpPr>
          <p:cNvPr id="11" name="Title 1">
            <a:extLst>
              <a:ext uri="{FF2B5EF4-FFF2-40B4-BE49-F238E27FC236}">
                <a16:creationId xmlns:a16="http://schemas.microsoft.com/office/drawing/2014/main" id="{2233A9E6-9CFC-4A1E-AC4B-F5B15DC24336}"/>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en-US" sz="2000" b="1">
                <a:latin typeface="Times New Roman" panose="02020603050405020304" pitchFamily="18" charset="0"/>
                <a:cs typeface="Times New Roman" panose="02020603050405020304" pitchFamily="18" charset="0"/>
              </a:rPr>
              <a:t>CHƯƠNG III : DESIGN (1)</a:t>
            </a:r>
          </a:p>
        </p:txBody>
      </p:sp>
      <p:sp>
        <p:nvSpPr>
          <p:cNvPr id="7" name="TextBox 6">
            <a:extLst>
              <a:ext uri="{FF2B5EF4-FFF2-40B4-BE49-F238E27FC236}">
                <a16:creationId xmlns:a16="http://schemas.microsoft.com/office/drawing/2014/main" id="{CB616F22-6FE8-4B4E-AA2E-414728EBC2FC}"/>
              </a:ext>
            </a:extLst>
          </p:cNvPr>
          <p:cNvSpPr txBox="1"/>
          <p:nvPr/>
        </p:nvSpPr>
        <p:spPr>
          <a:xfrm>
            <a:off x="1143000" y="1066800"/>
            <a:ext cx="6814215" cy="954107"/>
          </a:xfrm>
          <a:prstGeom prst="rect">
            <a:avLst/>
          </a:prstGeom>
          <a:noFill/>
        </p:spPr>
        <p:txBody>
          <a:bodyPr wrap="square">
            <a:spAutoFit/>
          </a:bodyPr>
          <a:lstStyle/>
          <a:p>
            <a:r>
              <a:rPr lang="en-US" sz="2800">
                <a:latin typeface="Times New Roman" panose="02020603050405020304" pitchFamily="18" charset="0"/>
                <a:cs typeface="Times New Roman" panose="02020603050405020304" pitchFamily="18" charset="0"/>
              </a:rPr>
              <a:t>2. Mô hình cấu trúc</a:t>
            </a:r>
          </a:p>
          <a:p>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0654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6EC98B3-3688-4AAE-9846-1983C5BE4EC4}"/>
              </a:ext>
            </a:extLst>
          </p:cNvPr>
          <p:cNvSpPr txBox="1">
            <a:spLocks noChangeArrowheads="1"/>
          </p:cNvSpPr>
          <p:nvPr/>
        </p:nvSpPr>
        <p:spPr>
          <a:xfrm>
            <a:off x="934440" y="897225"/>
            <a:ext cx="7391400" cy="1026583"/>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en-US" altLang="en-US" sz="3200">
                <a:latin typeface="Times New Roman" panose="02020603050405020304" pitchFamily="18" charset="0"/>
                <a:cs typeface="Times New Roman" panose="02020603050405020304" pitchFamily="18" charset="0"/>
              </a:rPr>
              <a:t>Flat Versus Hierarchy</a:t>
            </a:r>
          </a:p>
        </p:txBody>
      </p:sp>
      <p:sp>
        <p:nvSpPr>
          <p:cNvPr id="10" name="Text Box 3">
            <a:extLst>
              <a:ext uri="{FF2B5EF4-FFF2-40B4-BE49-F238E27FC236}">
                <a16:creationId xmlns:a16="http://schemas.microsoft.com/office/drawing/2014/main" id="{4F61F95B-89B2-48BF-81AF-E6320E570635}"/>
              </a:ext>
            </a:extLst>
          </p:cNvPr>
          <p:cNvSpPr txBox="1">
            <a:spLocks noChangeArrowheads="1"/>
          </p:cNvSpPr>
          <p:nvPr/>
        </p:nvSpPr>
        <p:spPr bwMode="auto">
          <a:xfrm>
            <a:off x="6215564" y="6096000"/>
            <a:ext cx="3752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1800" b="1"/>
              <a:t>Flat Loop Topology</a:t>
            </a:r>
            <a:endParaRPr lang="en-US" altLang="en-US"/>
          </a:p>
        </p:txBody>
      </p:sp>
      <p:grpSp>
        <p:nvGrpSpPr>
          <p:cNvPr id="11" name="Group 4">
            <a:extLst>
              <a:ext uri="{FF2B5EF4-FFF2-40B4-BE49-F238E27FC236}">
                <a16:creationId xmlns:a16="http://schemas.microsoft.com/office/drawing/2014/main" id="{630DA040-8781-445E-9CB3-2CAF9B36CDBC}"/>
              </a:ext>
            </a:extLst>
          </p:cNvPr>
          <p:cNvGrpSpPr>
            <a:grpSpLocks/>
          </p:cNvGrpSpPr>
          <p:nvPr/>
        </p:nvGrpSpPr>
        <p:grpSpPr bwMode="auto">
          <a:xfrm>
            <a:off x="5238940" y="2296608"/>
            <a:ext cx="3752660" cy="3873473"/>
            <a:chOff x="336" y="672"/>
            <a:chExt cx="2019" cy="2084"/>
          </a:xfrm>
        </p:grpSpPr>
        <p:sp>
          <p:nvSpPr>
            <p:cNvPr id="12" name="Line 5">
              <a:extLst>
                <a:ext uri="{FF2B5EF4-FFF2-40B4-BE49-F238E27FC236}">
                  <a16:creationId xmlns:a16="http://schemas.microsoft.com/office/drawing/2014/main" id="{3C3B8197-3D0F-4126-A57A-4C9DB31578B0}"/>
                </a:ext>
              </a:extLst>
            </p:cNvPr>
            <p:cNvSpPr>
              <a:spLocks noChangeShapeType="1"/>
            </p:cNvSpPr>
            <p:nvPr/>
          </p:nvSpPr>
          <p:spPr bwMode="auto">
            <a:xfrm>
              <a:off x="672" y="2064"/>
              <a:ext cx="1317" cy="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3" name="Line 6">
              <a:extLst>
                <a:ext uri="{FF2B5EF4-FFF2-40B4-BE49-F238E27FC236}">
                  <a16:creationId xmlns:a16="http://schemas.microsoft.com/office/drawing/2014/main" id="{C8F058C7-F5EE-4D17-AEBB-768B9EE51351}"/>
                </a:ext>
              </a:extLst>
            </p:cNvPr>
            <p:cNvSpPr>
              <a:spLocks noChangeShapeType="1"/>
            </p:cNvSpPr>
            <p:nvPr/>
          </p:nvSpPr>
          <p:spPr bwMode="auto">
            <a:xfrm>
              <a:off x="643" y="1155"/>
              <a:ext cx="1317" cy="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4" name="Line 7">
              <a:extLst>
                <a:ext uri="{FF2B5EF4-FFF2-40B4-BE49-F238E27FC236}">
                  <a16:creationId xmlns:a16="http://schemas.microsoft.com/office/drawing/2014/main" id="{892CF3DF-20B9-4CB6-A830-87431A62E39E}"/>
                </a:ext>
              </a:extLst>
            </p:cNvPr>
            <p:cNvSpPr>
              <a:spLocks noChangeShapeType="1"/>
            </p:cNvSpPr>
            <p:nvPr/>
          </p:nvSpPr>
          <p:spPr bwMode="auto">
            <a:xfrm>
              <a:off x="731" y="1243"/>
              <a:ext cx="0" cy="878"/>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5" name="Line 8">
              <a:extLst>
                <a:ext uri="{FF2B5EF4-FFF2-40B4-BE49-F238E27FC236}">
                  <a16:creationId xmlns:a16="http://schemas.microsoft.com/office/drawing/2014/main" id="{A545FC05-2C34-4A24-B50A-4B1DD058B06C}"/>
                </a:ext>
              </a:extLst>
            </p:cNvPr>
            <p:cNvSpPr>
              <a:spLocks noChangeShapeType="1"/>
            </p:cNvSpPr>
            <p:nvPr/>
          </p:nvSpPr>
          <p:spPr bwMode="auto">
            <a:xfrm>
              <a:off x="1916" y="1155"/>
              <a:ext cx="0" cy="878"/>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pic>
          <p:nvPicPr>
            <p:cNvPr id="16" name="Picture 9">
              <a:extLst>
                <a:ext uri="{FF2B5EF4-FFF2-40B4-BE49-F238E27FC236}">
                  <a16:creationId xmlns:a16="http://schemas.microsoft.com/office/drawing/2014/main" id="{43365672-12BF-4E51-9EA7-691B32774156}"/>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 y="1023"/>
              <a:ext cx="475"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7" name="Picture 10">
              <a:extLst>
                <a:ext uri="{FF2B5EF4-FFF2-40B4-BE49-F238E27FC236}">
                  <a16:creationId xmlns:a16="http://schemas.microsoft.com/office/drawing/2014/main" id="{3AC2B611-60CB-44D3-843B-5E9A56934DD5}"/>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7" y="1023"/>
              <a:ext cx="475"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8" name="Picture 11">
              <a:extLst>
                <a:ext uri="{FF2B5EF4-FFF2-40B4-BE49-F238E27FC236}">
                  <a16:creationId xmlns:a16="http://schemas.microsoft.com/office/drawing/2014/main" id="{5DA786A5-0100-4023-8347-D3F11D97F7D0}"/>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7" y="1945"/>
              <a:ext cx="475"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9" name="Picture 12">
              <a:extLst>
                <a:ext uri="{FF2B5EF4-FFF2-40B4-BE49-F238E27FC236}">
                  <a16:creationId xmlns:a16="http://schemas.microsoft.com/office/drawing/2014/main" id="{DBA1AEB4-AF61-41E4-AA37-64C83A472439}"/>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 y="1945"/>
              <a:ext cx="475"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Text Box 13">
              <a:extLst>
                <a:ext uri="{FF2B5EF4-FFF2-40B4-BE49-F238E27FC236}">
                  <a16:creationId xmlns:a16="http://schemas.microsoft.com/office/drawing/2014/main" id="{2E850546-1220-4DE0-9665-FD3CE510E58E}"/>
                </a:ext>
              </a:extLst>
            </p:cNvPr>
            <p:cNvSpPr txBox="1">
              <a:spLocks noChangeArrowheads="1"/>
            </p:cNvSpPr>
            <p:nvPr/>
          </p:nvSpPr>
          <p:spPr bwMode="auto">
            <a:xfrm>
              <a:off x="336" y="672"/>
              <a:ext cx="87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1400"/>
                <a:t>Headquarters in Medford</a:t>
              </a:r>
              <a:endParaRPr lang="en-US" altLang="en-US"/>
            </a:p>
          </p:txBody>
        </p:sp>
        <p:sp>
          <p:nvSpPr>
            <p:cNvPr id="21" name="Text Box 14">
              <a:extLst>
                <a:ext uri="{FF2B5EF4-FFF2-40B4-BE49-F238E27FC236}">
                  <a16:creationId xmlns:a16="http://schemas.microsoft.com/office/drawing/2014/main" id="{D5B910E6-FDE7-401B-B39F-8B934F20F183}"/>
                </a:ext>
              </a:extLst>
            </p:cNvPr>
            <p:cNvSpPr txBox="1">
              <a:spLocks noChangeArrowheads="1"/>
            </p:cNvSpPr>
            <p:nvPr/>
          </p:nvSpPr>
          <p:spPr bwMode="auto">
            <a:xfrm>
              <a:off x="1565" y="672"/>
              <a:ext cx="79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1400"/>
                <a:t>Grants Pass Branch Office</a:t>
              </a:r>
              <a:endParaRPr lang="en-US" altLang="en-US"/>
            </a:p>
          </p:txBody>
        </p:sp>
        <p:sp>
          <p:nvSpPr>
            <p:cNvPr id="22" name="Text Box 15">
              <a:extLst>
                <a:ext uri="{FF2B5EF4-FFF2-40B4-BE49-F238E27FC236}">
                  <a16:creationId xmlns:a16="http://schemas.microsoft.com/office/drawing/2014/main" id="{E27488B2-08C3-4004-836C-837D5291C883}"/>
                </a:ext>
              </a:extLst>
            </p:cNvPr>
            <p:cNvSpPr txBox="1">
              <a:spLocks noChangeArrowheads="1"/>
            </p:cNvSpPr>
            <p:nvPr/>
          </p:nvSpPr>
          <p:spPr bwMode="auto">
            <a:xfrm>
              <a:off x="1565" y="2296"/>
              <a:ext cx="746"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1400"/>
                <a:t>Ashland Branch Office</a:t>
              </a:r>
              <a:endParaRPr lang="en-US" altLang="en-US"/>
            </a:p>
          </p:txBody>
        </p:sp>
        <p:sp>
          <p:nvSpPr>
            <p:cNvPr id="23" name="Text Box 16">
              <a:extLst>
                <a:ext uri="{FF2B5EF4-FFF2-40B4-BE49-F238E27FC236}">
                  <a16:creationId xmlns:a16="http://schemas.microsoft.com/office/drawing/2014/main" id="{68097555-CE9E-4461-AA00-FDE7F7C13451}"/>
                </a:ext>
              </a:extLst>
            </p:cNvPr>
            <p:cNvSpPr txBox="1">
              <a:spLocks noChangeArrowheads="1"/>
            </p:cNvSpPr>
            <p:nvPr/>
          </p:nvSpPr>
          <p:spPr bwMode="auto">
            <a:xfrm>
              <a:off x="336" y="2296"/>
              <a:ext cx="9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1400"/>
                <a:t>Klamath Falls Branch Office</a:t>
              </a:r>
              <a:endParaRPr lang="en-US" altLang="en-US"/>
            </a:p>
          </p:txBody>
        </p:sp>
      </p:grpSp>
      <p:sp>
        <p:nvSpPr>
          <p:cNvPr id="24" name="TextBox 23">
            <a:extLst>
              <a:ext uri="{FF2B5EF4-FFF2-40B4-BE49-F238E27FC236}">
                <a16:creationId xmlns:a16="http://schemas.microsoft.com/office/drawing/2014/main" id="{8D0AFA0B-0215-4041-BD7F-C58775077452}"/>
              </a:ext>
            </a:extLst>
          </p:cNvPr>
          <p:cNvSpPr txBox="1"/>
          <p:nvPr/>
        </p:nvSpPr>
        <p:spPr>
          <a:xfrm>
            <a:off x="892020" y="1951432"/>
            <a:ext cx="4253348" cy="3477875"/>
          </a:xfrm>
          <a:prstGeom prst="rect">
            <a:avLst/>
          </a:prstGeom>
          <a:noFill/>
        </p:spPr>
        <p:txBody>
          <a:bodyPr wrap="square">
            <a:spAutoFit/>
          </a:bodyPr>
          <a:lstStyle/>
          <a:p>
            <a:pPr algn="just"/>
            <a:r>
              <a:rPr lang="en-US" sz="2000">
                <a:latin typeface="Times New Roman" panose="02020603050405020304" pitchFamily="18" charset="0"/>
                <a:cs typeface="Times New Roman" panose="02020603050405020304" pitchFamily="18" charset="0"/>
              </a:rPr>
              <a:t>A flat network topology is adequate for small networks. With a flat network design, there is no hierarchy. Each network device has essentially the same job, and the network is not divided into layers or modules. A flat network topology is easy to design and implement, and it is easy to maintain, as long as the network stays small. </a:t>
            </a:r>
            <a:br>
              <a:rPr lang="en-US" sz="2000">
                <a:latin typeface="Times New Roman" panose="02020603050405020304" pitchFamily="18" charset="0"/>
                <a:cs typeface="Times New Roman" panose="02020603050405020304" pitchFamily="18" charset="0"/>
              </a:rPr>
            </a:br>
            <a:endParaRPr lang="en-US" sz="200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B0C4355-A4E1-4015-A97E-FB5D886EE400}"/>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en-US" sz="2000" b="1">
                <a:latin typeface="Times New Roman" panose="02020603050405020304" pitchFamily="18" charset="0"/>
                <a:cs typeface="Times New Roman" panose="02020603050405020304" pitchFamily="18" charset="0"/>
              </a:rPr>
              <a:t>CHƯƠNG III : DESIGN (1)</a:t>
            </a:r>
          </a:p>
        </p:txBody>
      </p:sp>
    </p:spTree>
    <p:extLst>
      <p:ext uri="{BB962C8B-B14F-4D97-AF65-F5344CB8AC3E}">
        <p14:creationId xmlns:p14="http://schemas.microsoft.com/office/powerpoint/2010/main" val="1229961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6EC98B3-3688-4AAE-9846-1983C5BE4EC4}"/>
              </a:ext>
            </a:extLst>
          </p:cNvPr>
          <p:cNvSpPr txBox="1">
            <a:spLocks noChangeArrowheads="1"/>
          </p:cNvSpPr>
          <p:nvPr/>
        </p:nvSpPr>
        <p:spPr>
          <a:xfrm>
            <a:off x="838200" y="1047963"/>
            <a:ext cx="4389121"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en-US" altLang="en-US" sz="3200">
                <a:latin typeface="Times New Roman" panose="02020603050405020304" pitchFamily="18" charset="0"/>
                <a:cs typeface="Times New Roman" panose="02020603050405020304" pitchFamily="18" charset="0"/>
              </a:rPr>
              <a:t>Flat Versus Hierarchy</a:t>
            </a:r>
          </a:p>
        </p:txBody>
      </p:sp>
      <p:pic>
        <p:nvPicPr>
          <p:cNvPr id="3" name="Picture 2">
            <a:extLst>
              <a:ext uri="{FF2B5EF4-FFF2-40B4-BE49-F238E27FC236}">
                <a16:creationId xmlns:a16="http://schemas.microsoft.com/office/drawing/2014/main" id="{D2B5DAB8-A7AA-4C4F-AB4F-CEED90C9D4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468" y="1615866"/>
            <a:ext cx="6659932" cy="4327734"/>
          </a:xfrm>
          <a:prstGeom prst="rect">
            <a:avLst/>
          </a:prstGeom>
        </p:spPr>
      </p:pic>
      <p:sp>
        <p:nvSpPr>
          <p:cNvPr id="5" name="Title 1">
            <a:extLst>
              <a:ext uri="{FF2B5EF4-FFF2-40B4-BE49-F238E27FC236}">
                <a16:creationId xmlns:a16="http://schemas.microsoft.com/office/drawing/2014/main" id="{9D8970B2-0FA9-43F1-98F6-3A9D2E02C67F}"/>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en-US" sz="2000" b="1">
                <a:latin typeface="Times New Roman" panose="02020603050405020304" pitchFamily="18" charset="0"/>
                <a:cs typeface="Times New Roman" panose="02020603050405020304" pitchFamily="18" charset="0"/>
              </a:rPr>
              <a:t>CHƯƠNG III : DESIGN (1)</a:t>
            </a:r>
          </a:p>
        </p:txBody>
      </p:sp>
    </p:spTree>
    <p:extLst>
      <p:ext uri="{BB962C8B-B14F-4D97-AF65-F5344CB8AC3E}">
        <p14:creationId xmlns:p14="http://schemas.microsoft.com/office/powerpoint/2010/main" val="423117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6EC98B3-3688-4AAE-9846-1983C5BE4EC4}"/>
              </a:ext>
            </a:extLst>
          </p:cNvPr>
          <p:cNvSpPr txBox="1">
            <a:spLocks noChangeArrowheads="1"/>
          </p:cNvSpPr>
          <p:nvPr/>
        </p:nvSpPr>
        <p:spPr>
          <a:xfrm>
            <a:off x="980855" y="914400"/>
            <a:ext cx="4389121"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en-US" altLang="en-US" sz="3200">
                <a:latin typeface="Times New Roman" panose="02020603050405020304" pitchFamily="18" charset="0"/>
                <a:cs typeface="Times New Roman" panose="02020603050405020304" pitchFamily="18" charset="0"/>
              </a:rPr>
              <a:t>Flat Versus Hierarchy</a:t>
            </a:r>
          </a:p>
        </p:txBody>
      </p:sp>
      <p:pic>
        <p:nvPicPr>
          <p:cNvPr id="4" name="Picture 3">
            <a:extLst>
              <a:ext uri="{FF2B5EF4-FFF2-40B4-BE49-F238E27FC236}">
                <a16:creationId xmlns:a16="http://schemas.microsoft.com/office/drawing/2014/main" id="{23D5BE04-39D7-4A6F-8672-0094BB7D27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055" y="1763253"/>
            <a:ext cx="6486745" cy="4180347"/>
          </a:xfrm>
          <a:prstGeom prst="rect">
            <a:avLst/>
          </a:prstGeom>
        </p:spPr>
      </p:pic>
      <p:sp>
        <p:nvSpPr>
          <p:cNvPr id="5" name="Title 1">
            <a:extLst>
              <a:ext uri="{FF2B5EF4-FFF2-40B4-BE49-F238E27FC236}">
                <a16:creationId xmlns:a16="http://schemas.microsoft.com/office/drawing/2014/main" id="{8B77856E-E561-4C61-BD01-64DE5D109CE2}"/>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en-US" sz="2000" b="1">
                <a:latin typeface="Times New Roman" panose="02020603050405020304" pitchFamily="18" charset="0"/>
                <a:cs typeface="Times New Roman" panose="02020603050405020304" pitchFamily="18" charset="0"/>
              </a:rPr>
              <a:t>CHƯƠNG III : DESIGN (1)</a:t>
            </a:r>
          </a:p>
        </p:txBody>
      </p:sp>
    </p:spTree>
    <p:extLst>
      <p:ext uri="{BB962C8B-B14F-4D97-AF65-F5344CB8AC3E}">
        <p14:creationId xmlns:p14="http://schemas.microsoft.com/office/powerpoint/2010/main" val="4291330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11B9BAA-7323-4B06-AABB-BF883A483EA2}"/>
              </a:ext>
            </a:extLst>
          </p:cNvPr>
          <p:cNvSpPr txBox="1">
            <a:spLocks noChangeArrowheads="1"/>
          </p:cNvSpPr>
          <p:nvPr/>
        </p:nvSpPr>
        <p:spPr>
          <a:xfrm>
            <a:off x="5206620" y="580030"/>
            <a:ext cx="3784979" cy="201077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en-US" altLang="en-US"/>
              <a:t>Mesh </a:t>
            </a:r>
            <a:br>
              <a:rPr lang="en-US" altLang="en-US"/>
            </a:br>
            <a:r>
              <a:rPr lang="en-US" altLang="en-US"/>
              <a:t>Designs</a:t>
            </a:r>
          </a:p>
        </p:txBody>
      </p:sp>
      <p:grpSp>
        <p:nvGrpSpPr>
          <p:cNvPr id="5" name="Group 3">
            <a:extLst>
              <a:ext uri="{FF2B5EF4-FFF2-40B4-BE49-F238E27FC236}">
                <a16:creationId xmlns:a16="http://schemas.microsoft.com/office/drawing/2014/main" id="{C53463C7-2499-4307-B9EB-1B509F80037A}"/>
              </a:ext>
            </a:extLst>
          </p:cNvPr>
          <p:cNvGrpSpPr>
            <a:grpSpLocks/>
          </p:cNvGrpSpPr>
          <p:nvPr/>
        </p:nvGrpSpPr>
        <p:grpSpPr bwMode="auto">
          <a:xfrm>
            <a:off x="5029199" y="2985828"/>
            <a:ext cx="3962400" cy="2562746"/>
            <a:chOff x="576" y="912"/>
            <a:chExt cx="4582" cy="2963"/>
          </a:xfrm>
        </p:grpSpPr>
        <p:pic>
          <p:nvPicPr>
            <p:cNvPr id="6" name="Picture 4">
              <a:extLst>
                <a:ext uri="{FF2B5EF4-FFF2-40B4-BE49-F238E27FC236}">
                  <a16:creationId xmlns:a16="http://schemas.microsoft.com/office/drawing/2014/main" id="{C8FB6A68-D2F4-45AA-A0F4-672280BB4C5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 y="2016"/>
              <a:ext cx="55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 name="Picture 5">
              <a:extLst>
                <a:ext uri="{FF2B5EF4-FFF2-40B4-BE49-F238E27FC236}">
                  <a16:creationId xmlns:a16="http://schemas.microsoft.com/office/drawing/2014/main" id="{D5DB643A-6D02-4560-BCE0-3711FC7F213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 y="912"/>
              <a:ext cx="55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 name="Picture 6">
              <a:extLst>
                <a:ext uri="{FF2B5EF4-FFF2-40B4-BE49-F238E27FC236}">
                  <a16:creationId xmlns:a16="http://schemas.microsoft.com/office/drawing/2014/main" id="{B777D4AA-7123-4AC1-B040-32837708BCF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 y="2016"/>
              <a:ext cx="55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7">
              <a:extLst>
                <a:ext uri="{FF2B5EF4-FFF2-40B4-BE49-F238E27FC236}">
                  <a16:creationId xmlns:a16="http://schemas.microsoft.com/office/drawing/2014/main" id="{7B1F8BEC-CF58-4720-A6FD-D0D560557AC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0" y="3552"/>
              <a:ext cx="55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 name="Picture 8">
              <a:extLst>
                <a:ext uri="{FF2B5EF4-FFF2-40B4-BE49-F238E27FC236}">
                  <a16:creationId xmlns:a16="http://schemas.microsoft.com/office/drawing/2014/main" id="{F34CF8F3-D62E-43F3-A108-43D2248CD27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0" y="3552"/>
              <a:ext cx="55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2" name="Line 9">
              <a:extLst>
                <a:ext uri="{FF2B5EF4-FFF2-40B4-BE49-F238E27FC236}">
                  <a16:creationId xmlns:a16="http://schemas.microsoft.com/office/drawing/2014/main" id="{003A1520-A338-4EDC-BF33-2E2CCB6B284D}"/>
                </a:ext>
              </a:extLst>
            </p:cNvPr>
            <p:cNvSpPr>
              <a:spLocks noChangeShapeType="1"/>
            </p:cNvSpPr>
            <p:nvPr/>
          </p:nvSpPr>
          <p:spPr bwMode="auto">
            <a:xfrm flipV="1">
              <a:off x="1056" y="1104"/>
              <a:ext cx="1536" cy="960"/>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3" name="Line 10">
              <a:extLst>
                <a:ext uri="{FF2B5EF4-FFF2-40B4-BE49-F238E27FC236}">
                  <a16:creationId xmlns:a16="http://schemas.microsoft.com/office/drawing/2014/main" id="{00340AD0-4A75-47D3-AE5A-9D4FE55AEA8B}"/>
                </a:ext>
              </a:extLst>
            </p:cNvPr>
            <p:cNvSpPr>
              <a:spLocks noChangeShapeType="1"/>
            </p:cNvSpPr>
            <p:nvPr/>
          </p:nvSpPr>
          <p:spPr bwMode="auto">
            <a:xfrm flipV="1">
              <a:off x="3889" y="2304"/>
              <a:ext cx="1007" cy="1248"/>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4" name="Line 11">
              <a:extLst>
                <a:ext uri="{FF2B5EF4-FFF2-40B4-BE49-F238E27FC236}">
                  <a16:creationId xmlns:a16="http://schemas.microsoft.com/office/drawing/2014/main" id="{54E8F91B-73D7-4AAE-A2BD-63CF6F540E6F}"/>
                </a:ext>
              </a:extLst>
            </p:cNvPr>
            <p:cNvSpPr>
              <a:spLocks noChangeShapeType="1"/>
            </p:cNvSpPr>
            <p:nvPr/>
          </p:nvSpPr>
          <p:spPr bwMode="auto">
            <a:xfrm flipH="1" flipV="1">
              <a:off x="3121" y="1104"/>
              <a:ext cx="1536" cy="960"/>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5" name="Line 12">
              <a:extLst>
                <a:ext uri="{FF2B5EF4-FFF2-40B4-BE49-F238E27FC236}">
                  <a16:creationId xmlns:a16="http://schemas.microsoft.com/office/drawing/2014/main" id="{0D18FFC0-04DC-4FEB-B6A5-F8CD7F0BEC88}"/>
                </a:ext>
              </a:extLst>
            </p:cNvPr>
            <p:cNvSpPr>
              <a:spLocks noChangeShapeType="1"/>
            </p:cNvSpPr>
            <p:nvPr/>
          </p:nvSpPr>
          <p:spPr bwMode="auto">
            <a:xfrm>
              <a:off x="912" y="2304"/>
              <a:ext cx="1007" cy="1248"/>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6" name="Line 13">
              <a:extLst>
                <a:ext uri="{FF2B5EF4-FFF2-40B4-BE49-F238E27FC236}">
                  <a16:creationId xmlns:a16="http://schemas.microsoft.com/office/drawing/2014/main" id="{9FC894F0-14DB-4710-8403-83FC41FDA11C}"/>
                </a:ext>
              </a:extLst>
            </p:cNvPr>
            <p:cNvSpPr>
              <a:spLocks noChangeShapeType="1"/>
            </p:cNvSpPr>
            <p:nvPr/>
          </p:nvSpPr>
          <p:spPr bwMode="auto">
            <a:xfrm flipV="1">
              <a:off x="2207" y="3696"/>
              <a:ext cx="1392" cy="0"/>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7" name="Line 14">
              <a:extLst>
                <a:ext uri="{FF2B5EF4-FFF2-40B4-BE49-F238E27FC236}">
                  <a16:creationId xmlns:a16="http://schemas.microsoft.com/office/drawing/2014/main" id="{2F3474A4-7F99-4E79-81F8-CBBF1A29DD38}"/>
                </a:ext>
              </a:extLst>
            </p:cNvPr>
            <p:cNvSpPr>
              <a:spLocks noChangeShapeType="1"/>
            </p:cNvSpPr>
            <p:nvPr/>
          </p:nvSpPr>
          <p:spPr bwMode="auto">
            <a:xfrm flipV="1">
              <a:off x="1968" y="1200"/>
              <a:ext cx="816" cy="2352"/>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8" name="Line 15">
              <a:extLst>
                <a:ext uri="{FF2B5EF4-FFF2-40B4-BE49-F238E27FC236}">
                  <a16:creationId xmlns:a16="http://schemas.microsoft.com/office/drawing/2014/main" id="{165197A6-B517-45D0-9B9A-3595F6A83BD5}"/>
                </a:ext>
              </a:extLst>
            </p:cNvPr>
            <p:cNvSpPr>
              <a:spLocks noChangeShapeType="1"/>
            </p:cNvSpPr>
            <p:nvPr/>
          </p:nvSpPr>
          <p:spPr bwMode="auto">
            <a:xfrm>
              <a:off x="2928" y="1200"/>
              <a:ext cx="816" cy="2352"/>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grpSp>
      <p:sp>
        <p:nvSpPr>
          <p:cNvPr id="34" name="Text Box 31">
            <a:extLst>
              <a:ext uri="{FF2B5EF4-FFF2-40B4-BE49-F238E27FC236}">
                <a16:creationId xmlns:a16="http://schemas.microsoft.com/office/drawing/2014/main" id="{F2DC4AE1-1AE7-482F-8929-0B600C85D853}"/>
              </a:ext>
            </a:extLst>
          </p:cNvPr>
          <p:cNvSpPr txBox="1">
            <a:spLocks noChangeArrowheads="1"/>
          </p:cNvSpPr>
          <p:nvPr/>
        </p:nvSpPr>
        <p:spPr bwMode="auto">
          <a:xfrm>
            <a:off x="5726883" y="5686823"/>
            <a:ext cx="2831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1800" b="1"/>
              <a:t>Partial-Mesh Topology</a:t>
            </a:r>
            <a:endParaRPr lang="en-US" altLang="en-US"/>
          </a:p>
        </p:txBody>
      </p:sp>
      <p:sp>
        <p:nvSpPr>
          <p:cNvPr id="36" name="TextBox 35">
            <a:extLst>
              <a:ext uri="{FF2B5EF4-FFF2-40B4-BE49-F238E27FC236}">
                <a16:creationId xmlns:a16="http://schemas.microsoft.com/office/drawing/2014/main" id="{FCC0C86E-F105-4113-BA8F-054DDB14D88A}"/>
              </a:ext>
            </a:extLst>
          </p:cNvPr>
          <p:cNvSpPr txBox="1"/>
          <p:nvPr/>
        </p:nvSpPr>
        <p:spPr>
          <a:xfrm>
            <a:off x="936589" y="1370392"/>
            <a:ext cx="4470929" cy="2554545"/>
          </a:xfrm>
          <a:prstGeom prst="rect">
            <a:avLst/>
          </a:prstGeom>
          <a:noFill/>
        </p:spPr>
        <p:txBody>
          <a:bodyPr wrap="square">
            <a:spAutoFit/>
          </a:bodyPr>
          <a:lstStyle/>
          <a:p>
            <a:r>
              <a:rPr lang="en-US" sz="2000" b="0" i="0">
                <a:solidFill>
                  <a:srgbClr val="231F20"/>
                </a:solidFill>
                <a:effectLst/>
                <a:latin typeface="Times New Roman" panose="02020603050405020304" pitchFamily="18" charset="0"/>
                <a:cs typeface="Times New Roman" panose="02020603050405020304" pitchFamily="18" charset="0"/>
              </a:rPr>
              <a:t>Network designers often recommend a mesh topology to meet availability requirements. In a </a:t>
            </a:r>
            <a:r>
              <a:rPr lang="en-US" sz="2000" b="0" i="1">
                <a:solidFill>
                  <a:srgbClr val="231F20"/>
                </a:solidFill>
                <a:effectLst/>
                <a:latin typeface="Times New Roman" panose="02020603050405020304" pitchFamily="18" charset="0"/>
                <a:cs typeface="Times New Roman" panose="02020603050405020304" pitchFamily="18" charset="0"/>
              </a:rPr>
              <a:t>full-mesh topology</a:t>
            </a:r>
            <a:r>
              <a:rPr lang="en-US" sz="2000" b="0" i="0">
                <a:solidFill>
                  <a:srgbClr val="231F20"/>
                </a:solidFill>
                <a:effectLst/>
                <a:latin typeface="Times New Roman" panose="02020603050405020304" pitchFamily="18" charset="0"/>
                <a:cs typeface="Times New Roman" panose="02020603050405020304" pitchFamily="18" charset="0"/>
              </a:rPr>
              <a:t>, every router or switch connects to every other router or switch. A full-mesh network provides complete redundancy and offers good performance</a:t>
            </a:r>
            <a:r>
              <a:rPr lang="en-US" sz="2000">
                <a:latin typeface="Times New Roman" panose="02020603050405020304" pitchFamily="18" charset="0"/>
                <a:cs typeface="Times New Roman" panose="02020603050405020304" pitchFamily="18" charset="0"/>
              </a:rPr>
              <a:t> </a:t>
            </a:r>
            <a:br>
              <a:rPr lang="en-US" sz="2000">
                <a:latin typeface="Times New Roman" panose="02020603050405020304" pitchFamily="18" charset="0"/>
                <a:cs typeface="Times New Roman" panose="02020603050405020304" pitchFamily="18" charset="0"/>
              </a:rPr>
            </a:br>
            <a:endParaRPr lang="en-US" sz="200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6B74A360-B9BF-4F26-8B85-E30457E60F14}"/>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en-US" sz="2000" b="1">
                <a:latin typeface="Times New Roman" panose="02020603050405020304" pitchFamily="18" charset="0"/>
                <a:cs typeface="Times New Roman" panose="02020603050405020304" pitchFamily="18" charset="0"/>
              </a:rPr>
              <a:t>CHƯƠNG III : DESIGN (1)</a:t>
            </a:r>
          </a:p>
        </p:txBody>
      </p:sp>
    </p:spTree>
    <p:extLst>
      <p:ext uri="{BB962C8B-B14F-4D97-AF65-F5344CB8AC3E}">
        <p14:creationId xmlns:p14="http://schemas.microsoft.com/office/powerpoint/2010/main" val="2594708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11B9BAA-7323-4B06-AABB-BF883A483EA2}"/>
              </a:ext>
            </a:extLst>
          </p:cNvPr>
          <p:cNvSpPr txBox="1">
            <a:spLocks noChangeArrowheads="1"/>
          </p:cNvSpPr>
          <p:nvPr/>
        </p:nvSpPr>
        <p:spPr>
          <a:xfrm>
            <a:off x="5206620" y="580030"/>
            <a:ext cx="3784979" cy="201077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en-US" altLang="en-US"/>
              <a:t>Mesh </a:t>
            </a:r>
            <a:br>
              <a:rPr lang="en-US" altLang="en-US"/>
            </a:br>
            <a:r>
              <a:rPr lang="en-US" altLang="en-US"/>
              <a:t>Designs</a:t>
            </a:r>
          </a:p>
        </p:txBody>
      </p:sp>
      <p:grpSp>
        <p:nvGrpSpPr>
          <p:cNvPr id="5" name="Group 3">
            <a:extLst>
              <a:ext uri="{FF2B5EF4-FFF2-40B4-BE49-F238E27FC236}">
                <a16:creationId xmlns:a16="http://schemas.microsoft.com/office/drawing/2014/main" id="{C53463C7-2499-4307-B9EB-1B509F80037A}"/>
              </a:ext>
            </a:extLst>
          </p:cNvPr>
          <p:cNvGrpSpPr>
            <a:grpSpLocks/>
          </p:cNvGrpSpPr>
          <p:nvPr/>
        </p:nvGrpSpPr>
        <p:grpSpPr bwMode="auto">
          <a:xfrm>
            <a:off x="1143000" y="1044054"/>
            <a:ext cx="3962400" cy="2562746"/>
            <a:chOff x="576" y="912"/>
            <a:chExt cx="4582" cy="2963"/>
          </a:xfrm>
        </p:grpSpPr>
        <p:pic>
          <p:nvPicPr>
            <p:cNvPr id="6" name="Picture 4">
              <a:extLst>
                <a:ext uri="{FF2B5EF4-FFF2-40B4-BE49-F238E27FC236}">
                  <a16:creationId xmlns:a16="http://schemas.microsoft.com/office/drawing/2014/main" id="{C8FB6A68-D2F4-45AA-A0F4-672280BB4C5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 y="2016"/>
              <a:ext cx="55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 name="Picture 5">
              <a:extLst>
                <a:ext uri="{FF2B5EF4-FFF2-40B4-BE49-F238E27FC236}">
                  <a16:creationId xmlns:a16="http://schemas.microsoft.com/office/drawing/2014/main" id="{D5DB643A-6D02-4560-BCE0-3711FC7F213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 y="912"/>
              <a:ext cx="55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 name="Picture 6">
              <a:extLst>
                <a:ext uri="{FF2B5EF4-FFF2-40B4-BE49-F238E27FC236}">
                  <a16:creationId xmlns:a16="http://schemas.microsoft.com/office/drawing/2014/main" id="{B777D4AA-7123-4AC1-B040-32837708BCF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 y="2016"/>
              <a:ext cx="55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7">
              <a:extLst>
                <a:ext uri="{FF2B5EF4-FFF2-40B4-BE49-F238E27FC236}">
                  <a16:creationId xmlns:a16="http://schemas.microsoft.com/office/drawing/2014/main" id="{7B1F8BEC-CF58-4720-A6FD-D0D560557AC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0" y="3552"/>
              <a:ext cx="55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 name="Picture 8">
              <a:extLst>
                <a:ext uri="{FF2B5EF4-FFF2-40B4-BE49-F238E27FC236}">
                  <a16:creationId xmlns:a16="http://schemas.microsoft.com/office/drawing/2014/main" id="{F34CF8F3-D62E-43F3-A108-43D2248CD27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0" y="3552"/>
              <a:ext cx="55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2" name="Line 9">
              <a:extLst>
                <a:ext uri="{FF2B5EF4-FFF2-40B4-BE49-F238E27FC236}">
                  <a16:creationId xmlns:a16="http://schemas.microsoft.com/office/drawing/2014/main" id="{003A1520-A338-4EDC-BF33-2E2CCB6B284D}"/>
                </a:ext>
              </a:extLst>
            </p:cNvPr>
            <p:cNvSpPr>
              <a:spLocks noChangeShapeType="1"/>
            </p:cNvSpPr>
            <p:nvPr/>
          </p:nvSpPr>
          <p:spPr bwMode="auto">
            <a:xfrm flipV="1">
              <a:off x="1056" y="1104"/>
              <a:ext cx="1536" cy="960"/>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3" name="Line 10">
              <a:extLst>
                <a:ext uri="{FF2B5EF4-FFF2-40B4-BE49-F238E27FC236}">
                  <a16:creationId xmlns:a16="http://schemas.microsoft.com/office/drawing/2014/main" id="{00340AD0-4A75-47D3-AE5A-9D4FE55AEA8B}"/>
                </a:ext>
              </a:extLst>
            </p:cNvPr>
            <p:cNvSpPr>
              <a:spLocks noChangeShapeType="1"/>
            </p:cNvSpPr>
            <p:nvPr/>
          </p:nvSpPr>
          <p:spPr bwMode="auto">
            <a:xfrm flipV="1">
              <a:off x="3889" y="2304"/>
              <a:ext cx="1007" cy="1248"/>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4" name="Line 11">
              <a:extLst>
                <a:ext uri="{FF2B5EF4-FFF2-40B4-BE49-F238E27FC236}">
                  <a16:creationId xmlns:a16="http://schemas.microsoft.com/office/drawing/2014/main" id="{54E8F91B-73D7-4AAE-A2BD-63CF6F540E6F}"/>
                </a:ext>
              </a:extLst>
            </p:cNvPr>
            <p:cNvSpPr>
              <a:spLocks noChangeShapeType="1"/>
            </p:cNvSpPr>
            <p:nvPr/>
          </p:nvSpPr>
          <p:spPr bwMode="auto">
            <a:xfrm flipH="1" flipV="1">
              <a:off x="3121" y="1104"/>
              <a:ext cx="1536" cy="960"/>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5" name="Line 12">
              <a:extLst>
                <a:ext uri="{FF2B5EF4-FFF2-40B4-BE49-F238E27FC236}">
                  <a16:creationId xmlns:a16="http://schemas.microsoft.com/office/drawing/2014/main" id="{0D18FFC0-04DC-4FEB-B6A5-F8CD7F0BEC88}"/>
                </a:ext>
              </a:extLst>
            </p:cNvPr>
            <p:cNvSpPr>
              <a:spLocks noChangeShapeType="1"/>
            </p:cNvSpPr>
            <p:nvPr/>
          </p:nvSpPr>
          <p:spPr bwMode="auto">
            <a:xfrm>
              <a:off x="912" y="2304"/>
              <a:ext cx="1007" cy="1248"/>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6" name="Line 13">
              <a:extLst>
                <a:ext uri="{FF2B5EF4-FFF2-40B4-BE49-F238E27FC236}">
                  <a16:creationId xmlns:a16="http://schemas.microsoft.com/office/drawing/2014/main" id="{9FC894F0-14DB-4710-8403-83FC41FDA11C}"/>
                </a:ext>
              </a:extLst>
            </p:cNvPr>
            <p:cNvSpPr>
              <a:spLocks noChangeShapeType="1"/>
            </p:cNvSpPr>
            <p:nvPr/>
          </p:nvSpPr>
          <p:spPr bwMode="auto">
            <a:xfrm flipV="1">
              <a:off x="2207" y="3696"/>
              <a:ext cx="1392" cy="0"/>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7" name="Line 14">
              <a:extLst>
                <a:ext uri="{FF2B5EF4-FFF2-40B4-BE49-F238E27FC236}">
                  <a16:creationId xmlns:a16="http://schemas.microsoft.com/office/drawing/2014/main" id="{2F3474A4-7F99-4E79-81F8-CBBF1A29DD38}"/>
                </a:ext>
              </a:extLst>
            </p:cNvPr>
            <p:cNvSpPr>
              <a:spLocks noChangeShapeType="1"/>
            </p:cNvSpPr>
            <p:nvPr/>
          </p:nvSpPr>
          <p:spPr bwMode="auto">
            <a:xfrm flipV="1">
              <a:off x="1968" y="1200"/>
              <a:ext cx="816" cy="2352"/>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8" name="Line 15">
              <a:extLst>
                <a:ext uri="{FF2B5EF4-FFF2-40B4-BE49-F238E27FC236}">
                  <a16:creationId xmlns:a16="http://schemas.microsoft.com/office/drawing/2014/main" id="{165197A6-B517-45D0-9B9A-3595F6A83BD5}"/>
                </a:ext>
              </a:extLst>
            </p:cNvPr>
            <p:cNvSpPr>
              <a:spLocks noChangeShapeType="1"/>
            </p:cNvSpPr>
            <p:nvPr/>
          </p:nvSpPr>
          <p:spPr bwMode="auto">
            <a:xfrm>
              <a:off x="2928" y="1200"/>
              <a:ext cx="816" cy="2352"/>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grpSp>
      <p:pic>
        <p:nvPicPr>
          <p:cNvPr id="19" name="Picture 16">
            <a:extLst>
              <a:ext uri="{FF2B5EF4-FFF2-40B4-BE49-F238E27FC236}">
                <a16:creationId xmlns:a16="http://schemas.microsoft.com/office/drawing/2014/main" id="{71361E45-4022-4FF1-9AA5-E2EE814AD67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6876" y="3982753"/>
            <a:ext cx="475587" cy="27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0" name="Picture 17">
            <a:extLst>
              <a:ext uri="{FF2B5EF4-FFF2-40B4-BE49-F238E27FC236}">
                <a16:creationId xmlns:a16="http://schemas.microsoft.com/office/drawing/2014/main" id="{05BB406E-3284-4399-85EC-3834A8CCDC3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3188" y="2752441"/>
            <a:ext cx="475587" cy="27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1" name="Picture 18">
            <a:extLst>
              <a:ext uri="{FF2B5EF4-FFF2-40B4-BE49-F238E27FC236}">
                <a16:creationId xmlns:a16="http://schemas.microsoft.com/office/drawing/2014/main" id="{96A0A89D-5661-4865-937D-77A351441ED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9501" y="3982753"/>
            <a:ext cx="475587" cy="27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2" name="Picture 19">
            <a:extLst>
              <a:ext uri="{FF2B5EF4-FFF2-40B4-BE49-F238E27FC236}">
                <a16:creationId xmlns:a16="http://schemas.microsoft.com/office/drawing/2014/main" id="{E98A82FA-1668-46D7-ABBA-4879069F483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7188" y="5694078"/>
            <a:ext cx="475587" cy="27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3" name="Picture 20">
            <a:extLst>
              <a:ext uri="{FF2B5EF4-FFF2-40B4-BE49-F238E27FC236}">
                <a16:creationId xmlns:a16="http://schemas.microsoft.com/office/drawing/2014/main" id="{203681D9-8543-44DD-8DEB-B34C0DC503D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5907" y="5694078"/>
            <a:ext cx="476818" cy="27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4" name="Line 21">
            <a:extLst>
              <a:ext uri="{FF2B5EF4-FFF2-40B4-BE49-F238E27FC236}">
                <a16:creationId xmlns:a16="http://schemas.microsoft.com/office/drawing/2014/main" id="{D5C8B5F1-854E-4924-9B11-500BFEC8745C}"/>
              </a:ext>
            </a:extLst>
          </p:cNvPr>
          <p:cNvSpPr>
            <a:spLocks noChangeShapeType="1"/>
          </p:cNvSpPr>
          <p:nvPr/>
        </p:nvSpPr>
        <p:spPr bwMode="auto">
          <a:xfrm flipV="1">
            <a:off x="4767807" y="3125620"/>
            <a:ext cx="1328193" cy="830429"/>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25" name="Line 22">
            <a:extLst>
              <a:ext uri="{FF2B5EF4-FFF2-40B4-BE49-F238E27FC236}">
                <a16:creationId xmlns:a16="http://schemas.microsoft.com/office/drawing/2014/main" id="{DB56E35A-17F0-423C-A8E1-DF7D7CF15B31}"/>
              </a:ext>
            </a:extLst>
          </p:cNvPr>
          <p:cNvSpPr>
            <a:spLocks noChangeShapeType="1"/>
          </p:cNvSpPr>
          <p:nvPr/>
        </p:nvSpPr>
        <p:spPr bwMode="auto">
          <a:xfrm flipV="1">
            <a:off x="7791900" y="4534088"/>
            <a:ext cx="871088" cy="1079311"/>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26" name="Line 23">
            <a:extLst>
              <a:ext uri="{FF2B5EF4-FFF2-40B4-BE49-F238E27FC236}">
                <a16:creationId xmlns:a16="http://schemas.microsoft.com/office/drawing/2014/main" id="{4DAF0B1D-0C40-468A-B1C8-C8402782B88F}"/>
              </a:ext>
            </a:extLst>
          </p:cNvPr>
          <p:cNvSpPr>
            <a:spLocks noChangeShapeType="1"/>
          </p:cNvSpPr>
          <p:nvPr/>
        </p:nvSpPr>
        <p:spPr bwMode="auto">
          <a:xfrm flipH="1" flipV="1">
            <a:off x="7068094" y="3125620"/>
            <a:ext cx="1328193" cy="830429"/>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27" name="Line 24">
            <a:extLst>
              <a:ext uri="{FF2B5EF4-FFF2-40B4-BE49-F238E27FC236}">
                <a16:creationId xmlns:a16="http://schemas.microsoft.com/office/drawing/2014/main" id="{EEC50724-F91D-42A5-8F23-F4A5AC1AA31B}"/>
              </a:ext>
            </a:extLst>
          </p:cNvPr>
          <p:cNvSpPr>
            <a:spLocks noChangeShapeType="1"/>
          </p:cNvSpPr>
          <p:nvPr/>
        </p:nvSpPr>
        <p:spPr bwMode="auto">
          <a:xfrm>
            <a:off x="4475612" y="4534088"/>
            <a:ext cx="871087" cy="1079311"/>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28" name="Line 25">
            <a:extLst>
              <a:ext uri="{FF2B5EF4-FFF2-40B4-BE49-F238E27FC236}">
                <a16:creationId xmlns:a16="http://schemas.microsoft.com/office/drawing/2014/main" id="{8CE814B9-BAB0-4DBA-A593-D0A6B7CDA598}"/>
              </a:ext>
            </a:extLst>
          </p:cNvPr>
          <p:cNvSpPr>
            <a:spLocks noChangeShapeType="1"/>
          </p:cNvSpPr>
          <p:nvPr/>
        </p:nvSpPr>
        <p:spPr bwMode="auto">
          <a:xfrm flipV="1">
            <a:off x="6014611" y="5773737"/>
            <a:ext cx="1203752" cy="1"/>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29" name="Line 26">
            <a:extLst>
              <a:ext uri="{FF2B5EF4-FFF2-40B4-BE49-F238E27FC236}">
                <a16:creationId xmlns:a16="http://schemas.microsoft.com/office/drawing/2014/main" id="{9AAB6978-85C3-4A22-AF89-84F6DF11D0C6}"/>
              </a:ext>
            </a:extLst>
          </p:cNvPr>
          <p:cNvSpPr>
            <a:spLocks noChangeShapeType="1"/>
          </p:cNvSpPr>
          <p:nvPr/>
        </p:nvSpPr>
        <p:spPr bwMode="auto">
          <a:xfrm flipV="1">
            <a:off x="5604325" y="3579220"/>
            <a:ext cx="705988" cy="2034180"/>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0" name="Line 27">
            <a:extLst>
              <a:ext uri="{FF2B5EF4-FFF2-40B4-BE49-F238E27FC236}">
                <a16:creationId xmlns:a16="http://schemas.microsoft.com/office/drawing/2014/main" id="{5F700B09-76FF-41C5-8AD4-7268D6E89BE2}"/>
              </a:ext>
            </a:extLst>
          </p:cNvPr>
          <p:cNvSpPr>
            <a:spLocks noChangeShapeType="1"/>
          </p:cNvSpPr>
          <p:nvPr/>
        </p:nvSpPr>
        <p:spPr bwMode="auto">
          <a:xfrm>
            <a:off x="6674300" y="3579220"/>
            <a:ext cx="705988" cy="2034180"/>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1" name="Line 28">
            <a:extLst>
              <a:ext uri="{FF2B5EF4-FFF2-40B4-BE49-F238E27FC236}">
                <a16:creationId xmlns:a16="http://schemas.microsoft.com/office/drawing/2014/main" id="{5842EBA3-2CD4-4CA8-B77D-24DEA9836290}"/>
              </a:ext>
            </a:extLst>
          </p:cNvPr>
          <p:cNvSpPr>
            <a:spLocks noChangeShapeType="1"/>
          </p:cNvSpPr>
          <p:nvPr/>
        </p:nvSpPr>
        <p:spPr bwMode="auto">
          <a:xfrm flipV="1">
            <a:off x="5329332" y="4119562"/>
            <a:ext cx="3016155" cy="1"/>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2" name="Line 29">
            <a:extLst>
              <a:ext uri="{FF2B5EF4-FFF2-40B4-BE49-F238E27FC236}">
                <a16:creationId xmlns:a16="http://schemas.microsoft.com/office/drawing/2014/main" id="{1003FF09-B487-44C8-B369-2918CCC6FE58}"/>
              </a:ext>
            </a:extLst>
          </p:cNvPr>
          <p:cNvSpPr>
            <a:spLocks noChangeShapeType="1"/>
          </p:cNvSpPr>
          <p:nvPr/>
        </p:nvSpPr>
        <p:spPr bwMode="auto">
          <a:xfrm>
            <a:off x="5014296" y="4519897"/>
            <a:ext cx="2188191" cy="1123666"/>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3" name="Line 30">
            <a:extLst>
              <a:ext uri="{FF2B5EF4-FFF2-40B4-BE49-F238E27FC236}">
                <a16:creationId xmlns:a16="http://schemas.microsoft.com/office/drawing/2014/main" id="{51DF5E71-B610-486A-876E-CD2002FD0432}"/>
              </a:ext>
            </a:extLst>
          </p:cNvPr>
          <p:cNvSpPr>
            <a:spLocks noChangeShapeType="1"/>
          </p:cNvSpPr>
          <p:nvPr/>
        </p:nvSpPr>
        <p:spPr bwMode="auto">
          <a:xfrm flipH="1">
            <a:off x="6233496" y="4579037"/>
            <a:ext cx="2188191" cy="1064525"/>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4" name="Text Box 31">
            <a:extLst>
              <a:ext uri="{FF2B5EF4-FFF2-40B4-BE49-F238E27FC236}">
                <a16:creationId xmlns:a16="http://schemas.microsoft.com/office/drawing/2014/main" id="{F2DC4AE1-1AE7-482F-8929-0B600C85D853}"/>
              </a:ext>
            </a:extLst>
          </p:cNvPr>
          <p:cNvSpPr txBox="1">
            <a:spLocks noChangeArrowheads="1"/>
          </p:cNvSpPr>
          <p:nvPr/>
        </p:nvSpPr>
        <p:spPr bwMode="auto">
          <a:xfrm>
            <a:off x="1840684" y="3745049"/>
            <a:ext cx="189031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1800" b="1"/>
              <a:t>Partial-Mesh Topology</a:t>
            </a:r>
            <a:endParaRPr lang="en-US" altLang="en-US"/>
          </a:p>
        </p:txBody>
      </p:sp>
      <p:sp>
        <p:nvSpPr>
          <p:cNvPr id="35" name="Text Box 32">
            <a:extLst>
              <a:ext uri="{FF2B5EF4-FFF2-40B4-BE49-F238E27FC236}">
                <a16:creationId xmlns:a16="http://schemas.microsoft.com/office/drawing/2014/main" id="{E638A247-FBD5-4389-82D3-0E40523CA49E}"/>
              </a:ext>
            </a:extLst>
          </p:cNvPr>
          <p:cNvSpPr txBox="1">
            <a:spLocks noChangeArrowheads="1"/>
          </p:cNvSpPr>
          <p:nvPr/>
        </p:nvSpPr>
        <p:spPr bwMode="auto">
          <a:xfrm>
            <a:off x="5892321" y="6031049"/>
            <a:ext cx="167135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1800" b="1"/>
              <a:t>Full-Mesh Topology</a:t>
            </a:r>
            <a:endParaRPr lang="en-US" altLang="en-US"/>
          </a:p>
        </p:txBody>
      </p:sp>
      <p:sp>
        <p:nvSpPr>
          <p:cNvPr id="2" name="Title 1">
            <a:extLst>
              <a:ext uri="{FF2B5EF4-FFF2-40B4-BE49-F238E27FC236}">
                <a16:creationId xmlns:a16="http://schemas.microsoft.com/office/drawing/2014/main" id="{8D709155-5417-462B-966A-38FB2EA38B28}"/>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en-US" sz="2000" b="1">
                <a:latin typeface="Times New Roman" panose="02020603050405020304" pitchFamily="18" charset="0"/>
                <a:cs typeface="Times New Roman" panose="02020603050405020304" pitchFamily="18" charset="0"/>
              </a:rPr>
              <a:t>CHƯƠNG III : DESIGN (1)</a:t>
            </a:r>
          </a:p>
        </p:txBody>
      </p:sp>
    </p:spTree>
    <p:extLst>
      <p:ext uri="{BB962C8B-B14F-4D97-AF65-F5344CB8AC3E}">
        <p14:creationId xmlns:p14="http://schemas.microsoft.com/office/powerpoint/2010/main" val="3325024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A2B2340-473F-432C-AAF2-3168E453AA5F}"/>
              </a:ext>
            </a:extLst>
          </p:cNvPr>
          <p:cNvSpPr>
            <a:spLocks noGrp="1" noChangeArrowheads="1"/>
          </p:cNvSpPr>
          <p:nvPr>
            <p:ph type="title"/>
          </p:nvPr>
        </p:nvSpPr>
        <p:spPr>
          <a:xfrm>
            <a:off x="304800" y="228600"/>
            <a:ext cx="8458200" cy="1143000"/>
          </a:xfrm>
        </p:spPr>
        <p:txBody>
          <a:bodyPr>
            <a:normAutofit/>
          </a:bodyPr>
          <a:lstStyle/>
          <a:p>
            <a:r>
              <a:rPr lang="en-US" altLang="en-US" sz="3600"/>
              <a:t>A Partial-Mesh Hierarchical Design</a:t>
            </a:r>
          </a:p>
        </p:txBody>
      </p:sp>
      <p:sp>
        <p:nvSpPr>
          <p:cNvPr id="417796" name="Line 4">
            <a:extLst>
              <a:ext uri="{FF2B5EF4-FFF2-40B4-BE49-F238E27FC236}">
                <a16:creationId xmlns:a16="http://schemas.microsoft.com/office/drawing/2014/main" id="{AEFC724A-53DA-449D-9B13-A36915088C94}"/>
              </a:ext>
            </a:extLst>
          </p:cNvPr>
          <p:cNvSpPr>
            <a:spLocks noChangeShapeType="1"/>
          </p:cNvSpPr>
          <p:nvPr/>
        </p:nvSpPr>
        <p:spPr bwMode="auto">
          <a:xfrm flipH="1" flipV="1">
            <a:off x="5054600" y="2079625"/>
            <a:ext cx="1419225" cy="1554163"/>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797" name="Line 5">
            <a:extLst>
              <a:ext uri="{FF2B5EF4-FFF2-40B4-BE49-F238E27FC236}">
                <a16:creationId xmlns:a16="http://schemas.microsoft.com/office/drawing/2014/main" id="{DA58DB41-E8BB-4F2B-AF11-7545B52BA7AD}"/>
              </a:ext>
            </a:extLst>
          </p:cNvPr>
          <p:cNvSpPr>
            <a:spLocks noChangeShapeType="1"/>
          </p:cNvSpPr>
          <p:nvPr/>
        </p:nvSpPr>
        <p:spPr bwMode="auto">
          <a:xfrm flipH="1" flipV="1">
            <a:off x="4217988" y="2144713"/>
            <a:ext cx="2128837" cy="1489075"/>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798" name="Line 6">
            <a:extLst>
              <a:ext uri="{FF2B5EF4-FFF2-40B4-BE49-F238E27FC236}">
                <a16:creationId xmlns:a16="http://schemas.microsoft.com/office/drawing/2014/main" id="{DB4F0BD3-17D2-4576-B23E-E25C3D155867}"/>
              </a:ext>
            </a:extLst>
          </p:cNvPr>
          <p:cNvSpPr>
            <a:spLocks noChangeShapeType="1"/>
          </p:cNvSpPr>
          <p:nvPr/>
        </p:nvSpPr>
        <p:spPr bwMode="auto">
          <a:xfrm flipV="1">
            <a:off x="4589463" y="2144713"/>
            <a:ext cx="401637" cy="1489075"/>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799" name="Line 7">
            <a:extLst>
              <a:ext uri="{FF2B5EF4-FFF2-40B4-BE49-F238E27FC236}">
                <a16:creationId xmlns:a16="http://schemas.microsoft.com/office/drawing/2014/main" id="{D42DE2EC-293D-46A8-A6A6-8CEC7223A5E3}"/>
              </a:ext>
            </a:extLst>
          </p:cNvPr>
          <p:cNvSpPr>
            <a:spLocks noChangeShapeType="1"/>
          </p:cNvSpPr>
          <p:nvPr/>
        </p:nvSpPr>
        <p:spPr bwMode="auto">
          <a:xfrm flipV="1">
            <a:off x="2703513" y="2095500"/>
            <a:ext cx="2200275" cy="1600200"/>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00" name="Line 8">
            <a:extLst>
              <a:ext uri="{FF2B5EF4-FFF2-40B4-BE49-F238E27FC236}">
                <a16:creationId xmlns:a16="http://schemas.microsoft.com/office/drawing/2014/main" id="{9400E57D-953B-4840-8077-0A3CF648A36B}"/>
              </a:ext>
            </a:extLst>
          </p:cNvPr>
          <p:cNvSpPr>
            <a:spLocks noChangeShapeType="1"/>
          </p:cNvSpPr>
          <p:nvPr/>
        </p:nvSpPr>
        <p:spPr bwMode="auto">
          <a:xfrm flipV="1">
            <a:off x="2516188" y="2079625"/>
            <a:ext cx="1508125" cy="1554163"/>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01" name="Line 9">
            <a:extLst>
              <a:ext uri="{FF2B5EF4-FFF2-40B4-BE49-F238E27FC236}">
                <a16:creationId xmlns:a16="http://schemas.microsoft.com/office/drawing/2014/main" id="{61850DAC-A94D-43F6-BB5E-566D59B1F4B6}"/>
              </a:ext>
            </a:extLst>
          </p:cNvPr>
          <p:cNvSpPr>
            <a:spLocks noChangeShapeType="1"/>
          </p:cNvSpPr>
          <p:nvPr/>
        </p:nvSpPr>
        <p:spPr bwMode="auto">
          <a:xfrm flipH="1" flipV="1">
            <a:off x="4149725" y="2095500"/>
            <a:ext cx="376238" cy="1447800"/>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02" name="Line 10">
            <a:extLst>
              <a:ext uri="{FF2B5EF4-FFF2-40B4-BE49-F238E27FC236}">
                <a16:creationId xmlns:a16="http://schemas.microsoft.com/office/drawing/2014/main" id="{BA89617D-1F89-48C6-9D81-3D54675E82C7}"/>
              </a:ext>
            </a:extLst>
          </p:cNvPr>
          <p:cNvSpPr>
            <a:spLocks noChangeShapeType="1"/>
          </p:cNvSpPr>
          <p:nvPr/>
        </p:nvSpPr>
        <p:spPr bwMode="auto">
          <a:xfrm flipH="1" flipV="1">
            <a:off x="4149725" y="1371600"/>
            <a:ext cx="1588" cy="542925"/>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03" name="Line 11">
            <a:extLst>
              <a:ext uri="{FF2B5EF4-FFF2-40B4-BE49-F238E27FC236}">
                <a16:creationId xmlns:a16="http://schemas.microsoft.com/office/drawing/2014/main" id="{0E17DF24-F1B4-48DD-83E7-C46713E15670}"/>
              </a:ext>
            </a:extLst>
          </p:cNvPr>
          <p:cNvSpPr>
            <a:spLocks noChangeShapeType="1"/>
          </p:cNvSpPr>
          <p:nvPr/>
        </p:nvSpPr>
        <p:spPr bwMode="auto">
          <a:xfrm flipV="1">
            <a:off x="3708400" y="1371600"/>
            <a:ext cx="1697038" cy="1588"/>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04" name="Line 12">
            <a:extLst>
              <a:ext uri="{FF2B5EF4-FFF2-40B4-BE49-F238E27FC236}">
                <a16:creationId xmlns:a16="http://schemas.microsoft.com/office/drawing/2014/main" id="{30282E2A-23C6-4D8B-97EE-3F07A3710A2C}"/>
              </a:ext>
            </a:extLst>
          </p:cNvPr>
          <p:cNvSpPr>
            <a:spLocks noChangeShapeType="1"/>
          </p:cNvSpPr>
          <p:nvPr/>
        </p:nvSpPr>
        <p:spPr bwMode="auto">
          <a:xfrm flipV="1">
            <a:off x="1698625" y="3695700"/>
            <a:ext cx="881063" cy="1655763"/>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05" name="Line 13">
            <a:extLst>
              <a:ext uri="{FF2B5EF4-FFF2-40B4-BE49-F238E27FC236}">
                <a16:creationId xmlns:a16="http://schemas.microsoft.com/office/drawing/2014/main" id="{BD70F326-6849-4B56-84AA-2C3B7B501D49}"/>
              </a:ext>
            </a:extLst>
          </p:cNvPr>
          <p:cNvSpPr>
            <a:spLocks noChangeShapeType="1"/>
          </p:cNvSpPr>
          <p:nvPr/>
        </p:nvSpPr>
        <p:spPr bwMode="auto">
          <a:xfrm flipH="1" flipV="1">
            <a:off x="6599238" y="3695700"/>
            <a:ext cx="879475" cy="1657350"/>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06" name="Line 14">
            <a:extLst>
              <a:ext uri="{FF2B5EF4-FFF2-40B4-BE49-F238E27FC236}">
                <a16:creationId xmlns:a16="http://schemas.microsoft.com/office/drawing/2014/main" id="{DC4DE930-8CC6-4024-9075-8285BAD4A0C0}"/>
              </a:ext>
            </a:extLst>
          </p:cNvPr>
          <p:cNvSpPr>
            <a:spLocks noChangeShapeType="1"/>
          </p:cNvSpPr>
          <p:nvPr/>
        </p:nvSpPr>
        <p:spPr bwMode="auto">
          <a:xfrm flipH="1" flipV="1">
            <a:off x="4776788" y="3771900"/>
            <a:ext cx="2576512" cy="1730375"/>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07" name="Line 15">
            <a:extLst>
              <a:ext uri="{FF2B5EF4-FFF2-40B4-BE49-F238E27FC236}">
                <a16:creationId xmlns:a16="http://schemas.microsoft.com/office/drawing/2014/main" id="{B751FD24-EECA-4C38-B6CD-5288DB656E7E}"/>
              </a:ext>
            </a:extLst>
          </p:cNvPr>
          <p:cNvSpPr>
            <a:spLocks noChangeShapeType="1"/>
          </p:cNvSpPr>
          <p:nvPr/>
        </p:nvSpPr>
        <p:spPr bwMode="auto">
          <a:xfrm flipV="1">
            <a:off x="6096000" y="3771900"/>
            <a:ext cx="377825" cy="1655763"/>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08" name="Line 16">
            <a:extLst>
              <a:ext uri="{FF2B5EF4-FFF2-40B4-BE49-F238E27FC236}">
                <a16:creationId xmlns:a16="http://schemas.microsoft.com/office/drawing/2014/main" id="{FC51E99D-30A1-4B33-86C7-CF320D1F52F4}"/>
              </a:ext>
            </a:extLst>
          </p:cNvPr>
          <p:cNvSpPr>
            <a:spLocks noChangeShapeType="1"/>
          </p:cNvSpPr>
          <p:nvPr/>
        </p:nvSpPr>
        <p:spPr bwMode="auto">
          <a:xfrm flipH="1" flipV="1">
            <a:off x="4732338" y="3819525"/>
            <a:ext cx="1238250" cy="1758950"/>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09" name="Line 17">
            <a:extLst>
              <a:ext uri="{FF2B5EF4-FFF2-40B4-BE49-F238E27FC236}">
                <a16:creationId xmlns:a16="http://schemas.microsoft.com/office/drawing/2014/main" id="{E96B4711-5F3E-49D8-85FD-DC2B83AABA37}"/>
              </a:ext>
            </a:extLst>
          </p:cNvPr>
          <p:cNvSpPr>
            <a:spLocks noChangeShapeType="1"/>
          </p:cNvSpPr>
          <p:nvPr/>
        </p:nvSpPr>
        <p:spPr bwMode="auto">
          <a:xfrm flipV="1">
            <a:off x="1825625" y="3759200"/>
            <a:ext cx="2574925" cy="1730375"/>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10" name="Line 18">
            <a:extLst>
              <a:ext uri="{FF2B5EF4-FFF2-40B4-BE49-F238E27FC236}">
                <a16:creationId xmlns:a16="http://schemas.microsoft.com/office/drawing/2014/main" id="{1FC78C36-660D-4A0B-8510-E3681B63B11D}"/>
              </a:ext>
            </a:extLst>
          </p:cNvPr>
          <p:cNvSpPr>
            <a:spLocks noChangeShapeType="1"/>
          </p:cNvSpPr>
          <p:nvPr/>
        </p:nvSpPr>
        <p:spPr bwMode="auto">
          <a:xfrm flipH="1" flipV="1">
            <a:off x="2703513" y="3759200"/>
            <a:ext cx="377825" cy="1655763"/>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11" name="Line 19">
            <a:extLst>
              <a:ext uri="{FF2B5EF4-FFF2-40B4-BE49-F238E27FC236}">
                <a16:creationId xmlns:a16="http://schemas.microsoft.com/office/drawing/2014/main" id="{AE1A40E5-E39E-4595-81EB-476FD7DBDF0B}"/>
              </a:ext>
            </a:extLst>
          </p:cNvPr>
          <p:cNvSpPr>
            <a:spLocks noChangeShapeType="1"/>
          </p:cNvSpPr>
          <p:nvPr/>
        </p:nvSpPr>
        <p:spPr bwMode="auto">
          <a:xfrm flipV="1">
            <a:off x="3206750" y="3690938"/>
            <a:ext cx="1333500" cy="1873250"/>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12" name="Line 20">
            <a:extLst>
              <a:ext uri="{FF2B5EF4-FFF2-40B4-BE49-F238E27FC236}">
                <a16:creationId xmlns:a16="http://schemas.microsoft.com/office/drawing/2014/main" id="{02A618AA-7112-4745-9549-67E6543A7166}"/>
              </a:ext>
            </a:extLst>
          </p:cNvPr>
          <p:cNvSpPr>
            <a:spLocks noChangeShapeType="1"/>
          </p:cNvSpPr>
          <p:nvPr/>
        </p:nvSpPr>
        <p:spPr bwMode="auto">
          <a:xfrm flipH="1" flipV="1">
            <a:off x="2703513" y="3695700"/>
            <a:ext cx="1760537" cy="1719263"/>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13" name="Line 21">
            <a:extLst>
              <a:ext uri="{FF2B5EF4-FFF2-40B4-BE49-F238E27FC236}">
                <a16:creationId xmlns:a16="http://schemas.microsoft.com/office/drawing/2014/main" id="{EA5A906F-92C7-42EB-B312-FA02E9D6919B}"/>
              </a:ext>
            </a:extLst>
          </p:cNvPr>
          <p:cNvSpPr>
            <a:spLocks noChangeShapeType="1"/>
          </p:cNvSpPr>
          <p:nvPr/>
        </p:nvSpPr>
        <p:spPr bwMode="auto">
          <a:xfrm flipV="1">
            <a:off x="4589463" y="3833813"/>
            <a:ext cx="1757362" cy="1730375"/>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pic>
        <p:nvPicPr>
          <p:cNvPr id="31765" name="Picture 22">
            <a:extLst>
              <a:ext uri="{FF2B5EF4-FFF2-40B4-BE49-F238E27FC236}">
                <a16:creationId xmlns:a16="http://schemas.microsoft.com/office/drawing/2014/main" id="{D9078A19-86E6-46B4-AD23-727E40FC6CC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5264150"/>
            <a:ext cx="719138"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1766" name="Picture 23">
            <a:extLst>
              <a:ext uri="{FF2B5EF4-FFF2-40B4-BE49-F238E27FC236}">
                <a16:creationId xmlns:a16="http://schemas.microsoft.com/office/drawing/2014/main" id="{FF4586BA-9793-4B29-9D9B-9782557CCF0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0513" y="5264150"/>
            <a:ext cx="719137"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1767" name="Picture 24">
            <a:extLst>
              <a:ext uri="{FF2B5EF4-FFF2-40B4-BE49-F238E27FC236}">
                <a16:creationId xmlns:a16="http://schemas.microsoft.com/office/drawing/2014/main" id="{DE4E7E06-4625-46DE-B84E-39D497DDC6B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638" y="5264150"/>
            <a:ext cx="720725"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1768" name="Picture 25">
            <a:extLst>
              <a:ext uri="{FF2B5EF4-FFF2-40B4-BE49-F238E27FC236}">
                <a16:creationId xmlns:a16="http://schemas.microsoft.com/office/drawing/2014/main" id="{B830B6C2-89DE-4E29-87BA-625C8D78D9D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4350" y="5264150"/>
            <a:ext cx="719138"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1769" name="Picture 26">
            <a:extLst>
              <a:ext uri="{FF2B5EF4-FFF2-40B4-BE49-F238E27FC236}">
                <a16:creationId xmlns:a16="http://schemas.microsoft.com/office/drawing/2014/main" id="{36FCD15B-71A8-44FA-A70F-518F6260181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7063" y="5264150"/>
            <a:ext cx="719137"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1770" name="Text Box 27">
            <a:extLst>
              <a:ext uri="{FF2B5EF4-FFF2-40B4-BE49-F238E27FC236}">
                <a16:creationId xmlns:a16="http://schemas.microsoft.com/office/drawing/2014/main" id="{B5A42ECD-5E8B-497B-863D-242643401701}"/>
              </a:ext>
            </a:extLst>
          </p:cNvPr>
          <p:cNvSpPr txBox="1">
            <a:spLocks noChangeArrowheads="1"/>
          </p:cNvSpPr>
          <p:nvPr/>
        </p:nvSpPr>
        <p:spPr bwMode="auto">
          <a:xfrm>
            <a:off x="5699125" y="1801813"/>
            <a:ext cx="2225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000" b="1"/>
              <a:t>Headquarters (Core Layer)</a:t>
            </a:r>
            <a:endParaRPr lang="en-US" altLang="en-US"/>
          </a:p>
        </p:txBody>
      </p:sp>
      <p:sp>
        <p:nvSpPr>
          <p:cNvPr id="31771" name="Text Box 28">
            <a:extLst>
              <a:ext uri="{FF2B5EF4-FFF2-40B4-BE49-F238E27FC236}">
                <a16:creationId xmlns:a16="http://schemas.microsoft.com/office/drawing/2014/main" id="{120CB6D6-D0E7-47C1-B507-6EBCCA742962}"/>
              </a:ext>
            </a:extLst>
          </p:cNvPr>
          <p:cNvSpPr txBox="1">
            <a:spLocks noChangeArrowheads="1"/>
          </p:cNvSpPr>
          <p:nvPr/>
        </p:nvSpPr>
        <p:spPr bwMode="auto">
          <a:xfrm>
            <a:off x="3251200" y="5881688"/>
            <a:ext cx="3478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000" b="1"/>
              <a:t>Branch Offices (Access Layer)</a:t>
            </a:r>
            <a:endParaRPr lang="en-US" altLang="en-US"/>
          </a:p>
        </p:txBody>
      </p:sp>
      <p:pic>
        <p:nvPicPr>
          <p:cNvPr id="31772" name="Picture 29">
            <a:extLst>
              <a:ext uri="{FF2B5EF4-FFF2-40B4-BE49-F238E27FC236}">
                <a16:creationId xmlns:a16="http://schemas.microsoft.com/office/drawing/2014/main" id="{FF564E06-84D8-401A-B034-47AC612D35C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7138" y="1757363"/>
            <a:ext cx="719137"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1773" name="Picture 30">
            <a:extLst>
              <a:ext uri="{FF2B5EF4-FFF2-40B4-BE49-F238E27FC236}">
                <a16:creationId xmlns:a16="http://schemas.microsoft.com/office/drawing/2014/main" id="{D6436F4B-7429-45E2-877F-0B093BD302E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433763"/>
            <a:ext cx="719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1774" name="Picture 31">
            <a:extLst>
              <a:ext uri="{FF2B5EF4-FFF2-40B4-BE49-F238E27FC236}">
                <a16:creationId xmlns:a16="http://schemas.microsoft.com/office/drawing/2014/main" id="{E901B912-286B-48AA-BEC8-B54C67EDDC3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1488" y="3433763"/>
            <a:ext cx="7207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1775" name="Picture 32">
            <a:extLst>
              <a:ext uri="{FF2B5EF4-FFF2-40B4-BE49-F238E27FC236}">
                <a16:creationId xmlns:a16="http://schemas.microsoft.com/office/drawing/2014/main" id="{4EF9017C-546E-4CED-890A-A33891806C8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6475" y="3433763"/>
            <a:ext cx="719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17825" name="Line 33">
            <a:extLst>
              <a:ext uri="{FF2B5EF4-FFF2-40B4-BE49-F238E27FC236}">
                <a16:creationId xmlns:a16="http://schemas.microsoft.com/office/drawing/2014/main" id="{451B9205-ADD5-438A-A785-6B72C337731C}"/>
              </a:ext>
            </a:extLst>
          </p:cNvPr>
          <p:cNvSpPr>
            <a:spLocks noChangeShapeType="1"/>
          </p:cNvSpPr>
          <p:nvPr/>
        </p:nvSpPr>
        <p:spPr bwMode="auto">
          <a:xfrm flipH="1" flipV="1">
            <a:off x="4991100" y="1371600"/>
            <a:ext cx="1588" cy="542925"/>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pic>
        <p:nvPicPr>
          <p:cNvPr id="31777" name="Picture 34">
            <a:extLst>
              <a:ext uri="{FF2B5EF4-FFF2-40B4-BE49-F238E27FC236}">
                <a16:creationId xmlns:a16="http://schemas.microsoft.com/office/drawing/2014/main" id="{6D02D737-ED34-428B-8529-4972CD0DBA1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8838" y="1757363"/>
            <a:ext cx="719137"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1778" name="Text Box 36">
            <a:extLst>
              <a:ext uri="{FF2B5EF4-FFF2-40B4-BE49-F238E27FC236}">
                <a16:creationId xmlns:a16="http://schemas.microsoft.com/office/drawing/2014/main" id="{08D344BE-1B11-4C74-ACB8-220B1CBD7006}"/>
              </a:ext>
            </a:extLst>
          </p:cNvPr>
          <p:cNvSpPr txBox="1">
            <a:spLocks noChangeArrowheads="1"/>
          </p:cNvSpPr>
          <p:nvPr/>
        </p:nvSpPr>
        <p:spPr bwMode="auto">
          <a:xfrm>
            <a:off x="7010400" y="3124200"/>
            <a:ext cx="18288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2000" b="1"/>
              <a:t>Regional Offices (Distribution Layer)</a:t>
            </a:r>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12AA9A2-A0A4-4FC4-A955-DA5187209ECE}"/>
              </a:ext>
            </a:extLst>
          </p:cNvPr>
          <p:cNvSpPr txBox="1"/>
          <p:nvPr/>
        </p:nvSpPr>
        <p:spPr>
          <a:xfrm>
            <a:off x="1186785" y="1676400"/>
            <a:ext cx="4651828" cy="559640"/>
          </a:xfrm>
          <a:prstGeom prst="rect">
            <a:avLst/>
          </a:prstGeom>
          <a:noFill/>
        </p:spPr>
        <p:txBody>
          <a:bodyPr wrap="square">
            <a:spAutoFit/>
          </a:bodyPr>
          <a:lstStyle/>
          <a:p>
            <a:pPr>
              <a:lnSpc>
                <a:spcPct val="150000"/>
              </a:lnSpc>
            </a:pPr>
            <a:r>
              <a:rPr lang="en-US" altLang="en-US" sz="2300" b="1">
                <a:latin typeface="Times New Roman" panose="02020603050405020304" pitchFamily="18" charset="0"/>
                <a:cs typeface="Times New Roman" panose="02020603050405020304" pitchFamily="18" charset="0"/>
              </a:rPr>
              <a:t>Redundancy – Dự phòng</a:t>
            </a:r>
          </a:p>
        </p:txBody>
      </p:sp>
      <p:sp>
        <p:nvSpPr>
          <p:cNvPr id="7" name="TextBox 6">
            <a:extLst>
              <a:ext uri="{FF2B5EF4-FFF2-40B4-BE49-F238E27FC236}">
                <a16:creationId xmlns:a16="http://schemas.microsoft.com/office/drawing/2014/main" id="{6A6E5FF1-E36F-42CA-96F2-48C3BFDD69A2}"/>
              </a:ext>
            </a:extLst>
          </p:cNvPr>
          <p:cNvSpPr txBox="1"/>
          <p:nvPr/>
        </p:nvSpPr>
        <p:spPr>
          <a:xfrm>
            <a:off x="1688980" y="2680394"/>
            <a:ext cx="6629400" cy="446276"/>
          </a:xfrm>
          <a:prstGeom prst="rect">
            <a:avLst/>
          </a:prstGeom>
          <a:noFill/>
        </p:spPr>
        <p:txBody>
          <a:bodyPr wrap="square">
            <a:spAutoFit/>
          </a:bodyPr>
          <a:lstStyle/>
          <a:p>
            <a:endParaRPr lang="en-US" sz="230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D98C6D6-1AD5-41DC-9197-C7503C41AE12}"/>
              </a:ext>
            </a:extLst>
          </p:cNvPr>
          <p:cNvSpPr txBox="1"/>
          <p:nvPr/>
        </p:nvSpPr>
        <p:spPr>
          <a:xfrm>
            <a:off x="1231780" y="2286000"/>
            <a:ext cx="6814214" cy="3277820"/>
          </a:xfrm>
          <a:prstGeom prst="rect">
            <a:avLst/>
          </a:prstGeom>
          <a:noFill/>
        </p:spPr>
        <p:txBody>
          <a:bodyPr wrap="square">
            <a:spAutoFit/>
          </a:bodyPr>
          <a:lstStyle/>
          <a:p>
            <a:pPr marL="285750" indent="-285750" algn="just">
              <a:buFont typeface="Wingdings" panose="05000000000000000000" pitchFamily="2" charset="2"/>
              <a:buChar char="ü"/>
            </a:pPr>
            <a:r>
              <a:rPr lang="en-US" sz="2300">
                <a:latin typeface="Times New Roman" panose="02020603050405020304" pitchFamily="18" charset="0"/>
                <a:cs typeface="Times New Roman" panose="02020603050405020304" pitchFamily="18" charset="0"/>
              </a:rPr>
              <a:t>Redundant network designs enable you to meet requirements for network availability by duplicating elements in a network. </a:t>
            </a:r>
          </a:p>
          <a:p>
            <a:pPr marL="285750" indent="-285750" algn="just">
              <a:buFont typeface="Wingdings" panose="05000000000000000000" pitchFamily="2" charset="2"/>
              <a:buChar char="ü"/>
            </a:pPr>
            <a:endParaRPr lang="en-US" sz="230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2300">
                <a:latin typeface="Times New Roman" panose="02020603050405020304" pitchFamily="18" charset="0"/>
                <a:cs typeface="Times New Roman" panose="02020603050405020304" pitchFamily="18" charset="0"/>
              </a:rPr>
              <a:t>Redundancy attempts to eliminate any single point of failure on the network. </a:t>
            </a:r>
            <a:r>
              <a:rPr lang="en-US" sz="2300" b="0" i="0">
                <a:solidFill>
                  <a:srgbClr val="231F20"/>
                </a:solidFill>
                <a:effectLst/>
                <a:latin typeface="Times New Roman" panose="02020603050405020304" pitchFamily="18" charset="0"/>
                <a:cs typeface="Times New Roman" panose="02020603050405020304" pitchFamily="18" charset="0"/>
              </a:rPr>
              <a:t>To enable business survivability after a disaster and offer performance benefits from load sharing, some organizations have completely redundant data centers. </a:t>
            </a:r>
            <a:endParaRPr lang="en-US" sz="2300"/>
          </a:p>
        </p:txBody>
      </p:sp>
      <p:sp>
        <p:nvSpPr>
          <p:cNvPr id="10" name="Title 1">
            <a:extLst>
              <a:ext uri="{FF2B5EF4-FFF2-40B4-BE49-F238E27FC236}">
                <a16:creationId xmlns:a16="http://schemas.microsoft.com/office/drawing/2014/main" id="{68E81D52-6E37-49BB-94E6-081F792093CA}"/>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en-US" sz="2000" b="1">
                <a:latin typeface="Times New Roman" panose="02020603050405020304" pitchFamily="18" charset="0"/>
                <a:cs typeface="Times New Roman" panose="02020603050405020304" pitchFamily="18" charset="0"/>
              </a:rPr>
              <a:t>CHƯƠNG III : DESIGN (1)</a:t>
            </a:r>
          </a:p>
        </p:txBody>
      </p:sp>
      <p:sp>
        <p:nvSpPr>
          <p:cNvPr id="9" name="TextBox 8">
            <a:extLst>
              <a:ext uri="{FF2B5EF4-FFF2-40B4-BE49-F238E27FC236}">
                <a16:creationId xmlns:a16="http://schemas.microsoft.com/office/drawing/2014/main" id="{4B5CA801-917F-48C6-9B67-3528DF98A4EA}"/>
              </a:ext>
            </a:extLst>
          </p:cNvPr>
          <p:cNvSpPr txBox="1"/>
          <p:nvPr/>
        </p:nvSpPr>
        <p:spPr>
          <a:xfrm>
            <a:off x="1143000" y="1066800"/>
            <a:ext cx="6814215" cy="954107"/>
          </a:xfrm>
          <a:prstGeom prst="rect">
            <a:avLst/>
          </a:prstGeom>
          <a:noFill/>
        </p:spPr>
        <p:txBody>
          <a:bodyPr wrap="square">
            <a:spAutoFit/>
          </a:bodyPr>
          <a:lstStyle/>
          <a:p>
            <a:r>
              <a:rPr lang="en-US" sz="2800">
                <a:latin typeface="Times New Roman" panose="02020603050405020304" pitchFamily="18" charset="0"/>
                <a:cs typeface="Times New Roman" panose="02020603050405020304" pitchFamily="18" charset="0"/>
              </a:rPr>
              <a:t>2. Mô hình cấu trúc</a:t>
            </a:r>
          </a:p>
          <a:p>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5436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225242-2A33-40E5-9DA4-47D68327AC1D}"/>
              </a:ext>
            </a:extLst>
          </p:cNvPr>
          <p:cNvSpPr txBox="1"/>
          <p:nvPr/>
        </p:nvSpPr>
        <p:spPr>
          <a:xfrm>
            <a:off x="1295400" y="1828800"/>
            <a:ext cx="7848600" cy="523220"/>
          </a:xfrm>
          <a:prstGeom prst="rect">
            <a:avLst/>
          </a:prstGeom>
          <a:noFill/>
        </p:spPr>
        <p:txBody>
          <a:bodyPr wrap="square" rtlCol="0">
            <a:spAutoFit/>
          </a:bodyPr>
          <a:lstStyle/>
          <a:p>
            <a:r>
              <a:rPr lang="en-US" sz="2800" b="1">
                <a:latin typeface="Times New Roman" panose="02020603050405020304" pitchFamily="18" charset="0"/>
                <a:ea typeface="Verdana" panose="020B0604030504040204" pitchFamily="34" charset="0"/>
                <a:cs typeface="Times New Roman" panose="02020603050405020304" pitchFamily="18" charset="0"/>
              </a:rPr>
              <a:t>Nội dung</a:t>
            </a:r>
          </a:p>
        </p:txBody>
      </p:sp>
      <p:sp>
        <p:nvSpPr>
          <p:cNvPr id="6" name="TextBox 5">
            <a:extLst>
              <a:ext uri="{FF2B5EF4-FFF2-40B4-BE49-F238E27FC236}">
                <a16:creationId xmlns:a16="http://schemas.microsoft.com/office/drawing/2014/main" id="{737990E1-8567-455E-9C98-5C5081D5FB79}"/>
              </a:ext>
            </a:extLst>
          </p:cNvPr>
          <p:cNvSpPr txBox="1"/>
          <p:nvPr/>
        </p:nvSpPr>
        <p:spPr>
          <a:xfrm>
            <a:off x="2192182" y="2514600"/>
            <a:ext cx="4759636" cy="1394356"/>
          </a:xfrm>
          <a:prstGeom prst="rect">
            <a:avLst/>
          </a:prstGeom>
          <a:noFill/>
        </p:spPr>
        <p:txBody>
          <a:bodyPr wrap="none" rtlCol="0">
            <a:spAutoFit/>
          </a:bodyPr>
          <a:lstStyle/>
          <a:p>
            <a:pPr marL="971550" lvl="1" indent="-514350">
              <a:lnSpc>
                <a:spcPct val="150000"/>
              </a:lnSpc>
              <a:buAutoNum type="arabicPeriod"/>
            </a:pPr>
            <a:r>
              <a:rPr lang="en-US" sz="3000">
                <a:latin typeface="Times New Roman" panose="02020603050405020304" pitchFamily="18" charset="0"/>
                <a:cs typeface="Times New Roman" panose="02020603050405020304" pitchFamily="18" charset="0"/>
              </a:rPr>
              <a:t>Phương hướng tiếp cận</a:t>
            </a:r>
          </a:p>
          <a:p>
            <a:pPr marL="971550" lvl="1" indent="-514350">
              <a:lnSpc>
                <a:spcPct val="150000"/>
              </a:lnSpc>
              <a:buAutoNum type="arabicPeriod"/>
            </a:pPr>
            <a:r>
              <a:rPr lang="en-US" sz="3000">
                <a:latin typeface="Times New Roman" panose="02020603050405020304" pitchFamily="18" charset="0"/>
                <a:cs typeface="Times New Roman" panose="02020603050405020304" pitchFamily="18" charset="0"/>
              </a:rPr>
              <a:t>Mô hình cấu trúc</a:t>
            </a:r>
          </a:p>
        </p:txBody>
      </p:sp>
      <p:sp>
        <p:nvSpPr>
          <p:cNvPr id="7" name="Title 1">
            <a:extLst>
              <a:ext uri="{FF2B5EF4-FFF2-40B4-BE49-F238E27FC236}">
                <a16:creationId xmlns:a16="http://schemas.microsoft.com/office/drawing/2014/main" id="{45A9AF4A-A048-4AAC-A7B8-AB1D1216507B}"/>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en-US" sz="2000" b="1">
                <a:latin typeface="Times New Roman" panose="02020603050405020304" pitchFamily="18" charset="0"/>
                <a:cs typeface="Times New Roman" panose="02020603050405020304" pitchFamily="18" charset="0"/>
              </a:rPr>
              <a:t>CHƯƠNG III : DESIGN (1)</a:t>
            </a:r>
          </a:p>
        </p:txBody>
      </p:sp>
    </p:spTree>
    <p:extLst>
      <p:ext uri="{BB962C8B-B14F-4D97-AF65-F5344CB8AC3E}">
        <p14:creationId xmlns:p14="http://schemas.microsoft.com/office/powerpoint/2010/main" val="18467371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12AA9A2-A0A4-4FC4-A955-DA5187209ECE}"/>
              </a:ext>
            </a:extLst>
          </p:cNvPr>
          <p:cNvSpPr txBox="1"/>
          <p:nvPr/>
        </p:nvSpPr>
        <p:spPr>
          <a:xfrm>
            <a:off x="1186785" y="1524000"/>
            <a:ext cx="4651828" cy="559640"/>
          </a:xfrm>
          <a:prstGeom prst="rect">
            <a:avLst/>
          </a:prstGeom>
          <a:noFill/>
        </p:spPr>
        <p:txBody>
          <a:bodyPr wrap="square">
            <a:spAutoFit/>
          </a:bodyPr>
          <a:lstStyle/>
          <a:p>
            <a:pPr>
              <a:lnSpc>
                <a:spcPct val="150000"/>
              </a:lnSpc>
            </a:pPr>
            <a:r>
              <a:rPr lang="en-US" altLang="en-US" sz="2300" b="1">
                <a:latin typeface="Times New Roman" panose="02020603050405020304" pitchFamily="18" charset="0"/>
                <a:cs typeface="Times New Roman" panose="02020603050405020304" pitchFamily="18" charset="0"/>
              </a:rPr>
              <a:t>Redundancy – Dự phòng</a:t>
            </a:r>
          </a:p>
        </p:txBody>
      </p:sp>
      <p:sp>
        <p:nvSpPr>
          <p:cNvPr id="7" name="TextBox 6">
            <a:extLst>
              <a:ext uri="{FF2B5EF4-FFF2-40B4-BE49-F238E27FC236}">
                <a16:creationId xmlns:a16="http://schemas.microsoft.com/office/drawing/2014/main" id="{6A6E5FF1-E36F-42CA-96F2-48C3BFDD69A2}"/>
              </a:ext>
            </a:extLst>
          </p:cNvPr>
          <p:cNvSpPr txBox="1"/>
          <p:nvPr/>
        </p:nvSpPr>
        <p:spPr>
          <a:xfrm>
            <a:off x="1688980" y="2680394"/>
            <a:ext cx="6629400" cy="446276"/>
          </a:xfrm>
          <a:prstGeom prst="rect">
            <a:avLst/>
          </a:prstGeom>
          <a:noFill/>
        </p:spPr>
        <p:txBody>
          <a:bodyPr wrap="square">
            <a:spAutoFit/>
          </a:bodyPr>
          <a:lstStyle/>
          <a:p>
            <a:endParaRPr lang="en-US" sz="230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D98C6D6-1AD5-41DC-9197-C7503C41AE12}"/>
              </a:ext>
            </a:extLst>
          </p:cNvPr>
          <p:cNvSpPr txBox="1"/>
          <p:nvPr/>
        </p:nvSpPr>
        <p:spPr>
          <a:xfrm>
            <a:off x="1186785" y="2160925"/>
            <a:ext cx="6970486" cy="3785652"/>
          </a:xfrm>
          <a:prstGeom prst="rect">
            <a:avLst/>
          </a:prstGeom>
          <a:noFill/>
        </p:spPr>
        <p:txBody>
          <a:bodyPr wrap="square">
            <a:spAutoFit/>
          </a:bodyPr>
          <a:lstStyle/>
          <a:p>
            <a:pPr algn="just"/>
            <a:r>
              <a:rPr lang="en-US" sz="2000"/>
              <a:t>Before you select redundant design solutions, you should first analyze the business and technical goals of your customer, as discussed in Part I, “Identifying Your Customer’s Needs and Goals.” Make sure you can identify critical applications, systems, internetworking devices, and links. Analyze your customer’s tolerance for risk and the consequences of not implementing redundancy. </a:t>
            </a:r>
          </a:p>
          <a:p>
            <a:pPr algn="just"/>
            <a:endParaRPr lang="en-US" sz="2000"/>
          </a:p>
          <a:p>
            <a:pPr algn="just"/>
            <a:r>
              <a:rPr lang="en-US" sz="2000"/>
              <a:t>Make sure to discuss with your customer the tradeoffs of redundancy versus low cost, and simplicity versus complexity. Redundancy adds complexity to the network topology and to network addressing and routing.</a:t>
            </a:r>
          </a:p>
        </p:txBody>
      </p:sp>
      <p:sp>
        <p:nvSpPr>
          <p:cNvPr id="10" name="Title 1">
            <a:extLst>
              <a:ext uri="{FF2B5EF4-FFF2-40B4-BE49-F238E27FC236}">
                <a16:creationId xmlns:a16="http://schemas.microsoft.com/office/drawing/2014/main" id="{D34F7B09-8CE9-4F4C-A2FB-210FB459C1E2}"/>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en-US" sz="2000" b="1">
                <a:latin typeface="Times New Roman" panose="02020603050405020304" pitchFamily="18" charset="0"/>
                <a:cs typeface="Times New Roman" panose="02020603050405020304" pitchFamily="18" charset="0"/>
              </a:rPr>
              <a:t>CHƯƠNG III : DESIGN (1)</a:t>
            </a:r>
          </a:p>
        </p:txBody>
      </p:sp>
      <p:sp>
        <p:nvSpPr>
          <p:cNvPr id="9" name="TextBox 8">
            <a:extLst>
              <a:ext uri="{FF2B5EF4-FFF2-40B4-BE49-F238E27FC236}">
                <a16:creationId xmlns:a16="http://schemas.microsoft.com/office/drawing/2014/main" id="{F339FB51-15DD-40DB-AF41-B089477B399B}"/>
              </a:ext>
            </a:extLst>
          </p:cNvPr>
          <p:cNvSpPr txBox="1"/>
          <p:nvPr/>
        </p:nvSpPr>
        <p:spPr>
          <a:xfrm>
            <a:off x="1143000" y="1066800"/>
            <a:ext cx="6814215" cy="954107"/>
          </a:xfrm>
          <a:prstGeom prst="rect">
            <a:avLst/>
          </a:prstGeom>
          <a:noFill/>
        </p:spPr>
        <p:txBody>
          <a:bodyPr wrap="square">
            <a:spAutoFit/>
          </a:bodyPr>
          <a:lstStyle/>
          <a:p>
            <a:r>
              <a:rPr lang="en-US" sz="2800">
                <a:latin typeface="Times New Roman" panose="02020603050405020304" pitchFamily="18" charset="0"/>
                <a:cs typeface="Times New Roman" panose="02020603050405020304" pitchFamily="18" charset="0"/>
              </a:rPr>
              <a:t>2. Mô hình cấu trúc</a:t>
            </a:r>
          </a:p>
          <a:p>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7918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12AA9A2-A0A4-4FC4-A955-DA5187209ECE}"/>
              </a:ext>
            </a:extLst>
          </p:cNvPr>
          <p:cNvSpPr txBox="1"/>
          <p:nvPr/>
        </p:nvSpPr>
        <p:spPr>
          <a:xfrm>
            <a:off x="1186785" y="1524000"/>
            <a:ext cx="4651828" cy="559640"/>
          </a:xfrm>
          <a:prstGeom prst="rect">
            <a:avLst/>
          </a:prstGeom>
          <a:noFill/>
        </p:spPr>
        <p:txBody>
          <a:bodyPr wrap="square">
            <a:spAutoFit/>
          </a:bodyPr>
          <a:lstStyle/>
          <a:p>
            <a:pPr>
              <a:lnSpc>
                <a:spcPct val="150000"/>
              </a:lnSpc>
            </a:pPr>
            <a:r>
              <a:rPr lang="en-US" altLang="en-US" sz="2300" b="1">
                <a:latin typeface="Times New Roman" panose="02020603050405020304" pitchFamily="18" charset="0"/>
                <a:cs typeface="Times New Roman" panose="02020603050405020304" pitchFamily="18" charset="0"/>
              </a:rPr>
              <a:t>Redundancy – Dự phòng</a:t>
            </a:r>
          </a:p>
        </p:txBody>
      </p:sp>
      <p:sp>
        <p:nvSpPr>
          <p:cNvPr id="7" name="TextBox 6">
            <a:extLst>
              <a:ext uri="{FF2B5EF4-FFF2-40B4-BE49-F238E27FC236}">
                <a16:creationId xmlns:a16="http://schemas.microsoft.com/office/drawing/2014/main" id="{6A6E5FF1-E36F-42CA-96F2-48C3BFDD69A2}"/>
              </a:ext>
            </a:extLst>
          </p:cNvPr>
          <p:cNvSpPr txBox="1"/>
          <p:nvPr/>
        </p:nvSpPr>
        <p:spPr>
          <a:xfrm>
            <a:off x="1688980" y="2680394"/>
            <a:ext cx="6629400" cy="446276"/>
          </a:xfrm>
          <a:prstGeom prst="rect">
            <a:avLst/>
          </a:prstGeom>
          <a:noFill/>
        </p:spPr>
        <p:txBody>
          <a:bodyPr wrap="square">
            <a:spAutoFit/>
          </a:bodyPr>
          <a:lstStyle/>
          <a:p>
            <a:endParaRPr lang="en-US" sz="23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97347FA-AAA8-4DA8-A13C-008A08088ED6}"/>
              </a:ext>
            </a:extLst>
          </p:cNvPr>
          <p:cNvSpPr txBox="1"/>
          <p:nvPr/>
        </p:nvSpPr>
        <p:spPr>
          <a:xfrm>
            <a:off x="1186784" y="2286000"/>
            <a:ext cx="7131595" cy="1415772"/>
          </a:xfrm>
          <a:prstGeom prst="rect">
            <a:avLst/>
          </a:prstGeom>
          <a:noFill/>
        </p:spPr>
        <p:txBody>
          <a:bodyPr wrap="square">
            <a:spAutoFit/>
          </a:bodyPr>
          <a:lstStyle/>
          <a:p>
            <a:pPr marL="342900" indent="-342900">
              <a:buFont typeface="Wingdings" panose="05000000000000000000" pitchFamily="2" charset="2"/>
              <a:buChar char="Ø"/>
            </a:pPr>
            <a:r>
              <a:rPr lang="en-US" sz="2300">
                <a:latin typeface="Times New Roman" panose="02020603050405020304" pitchFamily="18" charset="0"/>
                <a:cs typeface="Times New Roman" panose="02020603050405020304" pitchFamily="18" charset="0"/>
              </a:rPr>
              <a:t>Backup Paths</a:t>
            </a:r>
          </a:p>
          <a:p>
            <a:pPr marL="800100" lvl="1" indent="-342900">
              <a:buFont typeface="Courier New" panose="02070309020205020404" pitchFamily="49" charset="0"/>
              <a:buChar char="o"/>
            </a:pPr>
            <a:r>
              <a:rPr lang="en-US" sz="2000">
                <a:latin typeface="Times New Roman" panose="02020603050405020304" pitchFamily="18" charset="0"/>
                <a:cs typeface="Times New Roman" panose="02020603050405020304" pitchFamily="18" charset="0"/>
              </a:rPr>
              <a:t>How much capacity the backup path supports</a:t>
            </a:r>
          </a:p>
          <a:p>
            <a:pPr marL="800100" lvl="1" indent="-342900">
              <a:buFont typeface="Courier New" panose="02070309020205020404" pitchFamily="49" charset="0"/>
              <a:buChar char="o"/>
            </a:pPr>
            <a:r>
              <a:rPr lang="en-US" sz="2000">
                <a:latin typeface="Times New Roman" panose="02020603050405020304" pitchFamily="18" charset="0"/>
                <a:cs typeface="Times New Roman" panose="02020603050405020304" pitchFamily="18" charset="0"/>
              </a:rPr>
              <a:t>How quickly the network will begin to use the backup path</a:t>
            </a:r>
          </a:p>
          <a:p>
            <a:pPr marL="342900" indent="-342900">
              <a:buFont typeface="Wingdings" panose="05000000000000000000" pitchFamily="2" charset="2"/>
              <a:buChar char="Ø"/>
            </a:pPr>
            <a:r>
              <a:rPr lang="en-US" sz="2300">
                <a:latin typeface="Times New Roman" panose="02020603050405020304" pitchFamily="18" charset="0"/>
                <a:cs typeface="Times New Roman" panose="02020603050405020304" pitchFamily="18" charset="0"/>
              </a:rPr>
              <a:t>Load Sharing (Load balancing)</a:t>
            </a:r>
          </a:p>
        </p:txBody>
      </p:sp>
      <p:sp>
        <p:nvSpPr>
          <p:cNvPr id="10" name="Title 1">
            <a:extLst>
              <a:ext uri="{FF2B5EF4-FFF2-40B4-BE49-F238E27FC236}">
                <a16:creationId xmlns:a16="http://schemas.microsoft.com/office/drawing/2014/main" id="{F7FF4097-8FCD-435C-8FCC-FCD3ACA068F4}"/>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en-US" sz="2000" b="1">
                <a:latin typeface="Times New Roman" panose="02020603050405020304" pitchFamily="18" charset="0"/>
                <a:cs typeface="Times New Roman" panose="02020603050405020304" pitchFamily="18" charset="0"/>
              </a:rPr>
              <a:t>CHƯƠNG III : DESIGN (1)</a:t>
            </a:r>
          </a:p>
        </p:txBody>
      </p:sp>
      <p:sp>
        <p:nvSpPr>
          <p:cNvPr id="9" name="TextBox 8">
            <a:extLst>
              <a:ext uri="{FF2B5EF4-FFF2-40B4-BE49-F238E27FC236}">
                <a16:creationId xmlns:a16="http://schemas.microsoft.com/office/drawing/2014/main" id="{BAD70C99-20C2-40CB-BAE4-AE80B0C3733D}"/>
              </a:ext>
            </a:extLst>
          </p:cNvPr>
          <p:cNvSpPr txBox="1"/>
          <p:nvPr/>
        </p:nvSpPr>
        <p:spPr>
          <a:xfrm>
            <a:off x="1143000" y="1066800"/>
            <a:ext cx="6814215" cy="954107"/>
          </a:xfrm>
          <a:prstGeom prst="rect">
            <a:avLst/>
          </a:prstGeom>
          <a:noFill/>
        </p:spPr>
        <p:txBody>
          <a:bodyPr wrap="square">
            <a:spAutoFit/>
          </a:bodyPr>
          <a:lstStyle/>
          <a:p>
            <a:r>
              <a:rPr lang="en-US" sz="2800">
                <a:latin typeface="Times New Roman" panose="02020603050405020304" pitchFamily="18" charset="0"/>
                <a:cs typeface="Times New Roman" panose="02020603050405020304" pitchFamily="18" charset="0"/>
              </a:rPr>
              <a:t>2. Mô hình cấu trúc</a:t>
            </a:r>
          </a:p>
          <a:p>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63071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12AA9A2-A0A4-4FC4-A955-DA5187209ECE}"/>
              </a:ext>
            </a:extLst>
          </p:cNvPr>
          <p:cNvSpPr txBox="1"/>
          <p:nvPr/>
        </p:nvSpPr>
        <p:spPr>
          <a:xfrm>
            <a:off x="1371600" y="5916442"/>
            <a:ext cx="4651828" cy="559640"/>
          </a:xfrm>
          <a:prstGeom prst="rect">
            <a:avLst/>
          </a:prstGeom>
          <a:noFill/>
        </p:spPr>
        <p:txBody>
          <a:bodyPr wrap="square">
            <a:spAutoFit/>
          </a:bodyPr>
          <a:lstStyle/>
          <a:p>
            <a:pPr>
              <a:lnSpc>
                <a:spcPct val="150000"/>
              </a:lnSpc>
            </a:pPr>
            <a:r>
              <a:rPr lang="en-US" altLang="en-US" sz="2300" b="1">
                <a:latin typeface="Times New Roman" panose="02020603050405020304" pitchFamily="18" charset="0"/>
                <a:cs typeface="Times New Roman" panose="02020603050405020304" pitchFamily="18" charset="0"/>
              </a:rPr>
              <a:t>Redundancy</a:t>
            </a:r>
          </a:p>
        </p:txBody>
      </p:sp>
      <p:sp>
        <p:nvSpPr>
          <p:cNvPr id="7" name="TextBox 6">
            <a:extLst>
              <a:ext uri="{FF2B5EF4-FFF2-40B4-BE49-F238E27FC236}">
                <a16:creationId xmlns:a16="http://schemas.microsoft.com/office/drawing/2014/main" id="{6A6E5FF1-E36F-42CA-96F2-48C3BFDD69A2}"/>
              </a:ext>
            </a:extLst>
          </p:cNvPr>
          <p:cNvSpPr txBox="1"/>
          <p:nvPr/>
        </p:nvSpPr>
        <p:spPr>
          <a:xfrm>
            <a:off x="1688980" y="2680394"/>
            <a:ext cx="6629400" cy="446276"/>
          </a:xfrm>
          <a:prstGeom prst="rect">
            <a:avLst/>
          </a:prstGeom>
          <a:noFill/>
        </p:spPr>
        <p:txBody>
          <a:bodyPr wrap="square">
            <a:spAutoFit/>
          </a:bodyPr>
          <a:lstStyle/>
          <a:p>
            <a:endParaRPr lang="en-US" sz="230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D823C23-1F1E-4207-9539-28C019EC4F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1476547"/>
            <a:ext cx="4651828" cy="4719715"/>
          </a:xfrm>
          <a:prstGeom prst="rect">
            <a:avLst/>
          </a:prstGeom>
        </p:spPr>
      </p:pic>
      <p:sp>
        <p:nvSpPr>
          <p:cNvPr id="12" name="Title 1">
            <a:extLst>
              <a:ext uri="{FF2B5EF4-FFF2-40B4-BE49-F238E27FC236}">
                <a16:creationId xmlns:a16="http://schemas.microsoft.com/office/drawing/2014/main" id="{0E373AAF-8FA9-4B9E-AE4A-342BFFEC16C0}"/>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en-US" sz="2000" b="1">
                <a:latin typeface="Times New Roman" panose="02020603050405020304" pitchFamily="18" charset="0"/>
                <a:cs typeface="Times New Roman" panose="02020603050405020304" pitchFamily="18" charset="0"/>
              </a:rPr>
              <a:t>CHƯƠNG III : DESIGN (1)</a:t>
            </a:r>
          </a:p>
        </p:txBody>
      </p:sp>
      <p:sp>
        <p:nvSpPr>
          <p:cNvPr id="9" name="TextBox 8">
            <a:extLst>
              <a:ext uri="{FF2B5EF4-FFF2-40B4-BE49-F238E27FC236}">
                <a16:creationId xmlns:a16="http://schemas.microsoft.com/office/drawing/2014/main" id="{0C13412A-EFFA-4D7F-A4F7-F52084ABBEDC}"/>
              </a:ext>
            </a:extLst>
          </p:cNvPr>
          <p:cNvSpPr txBox="1"/>
          <p:nvPr/>
        </p:nvSpPr>
        <p:spPr>
          <a:xfrm>
            <a:off x="1143000" y="1066800"/>
            <a:ext cx="6814215" cy="954107"/>
          </a:xfrm>
          <a:prstGeom prst="rect">
            <a:avLst/>
          </a:prstGeom>
          <a:noFill/>
        </p:spPr>
        <p:txBody>
          <a:bodyPr wrap="square">
            <a:spAutoFit/>
          </a:bodyPr>
          <a:lstStyle/>
          <a:p>
            <a:r>
              <a:rPr lang="en-US" sz="2800">
                <a:latin typeface="Times New Roman" panose="02020603050405020304" pitchFamily="18" charset="0"/>
                <a:cs typeface="Times New Roman" panose="02020603050405020304" pitchFamily="18" charset="0"/>
              </a:rPr>
              <a:t>2. Mô hình cấu trúc</a:t>
            </a:r>
          </a:p>
          <a:p>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97989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12AA9A2-A0A4-4FC4-A955-DA5187209ECE}"/>
              </a:ext>
            </a:extLst>
          </p:cNvPr>
          <p:cNvSpPr txBox="1"/>
          <p:nvPr/>
        </p:nvSpPr>
        <p:spPr>
          <a:xfrm>
            <a:off x="1162837" y="6069760"/>
            <a:ext cx="4651828" cy="559640"/>
          </a:xfrm>
          <a:prstGeom prst="rect">
            <a:avLst/>
          </a:prstGeom>
          <a:noFill/>
        </p:spPr>
        <p:txBody>
          <a:bodyPr wrap="square">
            <a:spAutoFit/>
          </a:bodyPr>
          <a:lstStyle/>
          <a:p>
            <a:pPr>
              <a:lnSpc>
                <a:spcPct val="150000"/>
              </a:lnSpc>
            </a:pPr>
            <a:r>
              <a:rPr lang="en-US" altLang="en-US" sz="2300" b="1">
                <a:latin typeface="Times New Roman" panose="02020603050405020304" pitchFamily="18" charset="0"/>
                <a:cs typeface="Times New Roman" panose="02020603050405020304" pitchFamily="18" charset="0"/>
              </a:rPr>
              <a:t>Redundancy</a:t>
            </a:r>
          </a:p>
        </p:txBody>
      </p:sp>
      <p:sp>
        <p:nvSpPr>
          <p:cNvPr id="7" name="TextBox 6">
            <a:extLst>
              <a:ext uri="{FF2B5EF4-FFF2-40B4-BE49-F238E27FC236}">
                <a16:creationId xmlns:a16="http://schemas.microsoft.com/office/drawing/2014/main" id="{6A6E5FF1-E36F-42CA-96F2-48C3BFDD69A2}"/>
              </a:ext>
            </a:extLst>
          </p:cNvPr>
          <p:cNvSpPr txBox="1"/>
          <p:nvPr/>
        </p:nvSpPr>
        <p:spPr>
          <a:xfrm>
            <a:off x="1688980" y="2680394"/>
            <a:ext cx="6629400" cy="446276"/>
          </a:xfrm>
          <a:prstGeom prst="rect">
            <a:avLst/>
          </a:prstGeom>
          <a:noFill/>
        </p:spPr>
        <p:txBody>
          <a:bodyPr wrap="square">
            <a:spAutoFit/>
          </a:bodyPr>
          <a:lstStyle/>
          <a:p>
            <a:endParaRPr lang="en-US" sz="230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F3923F3C-90CA-40A0-AE5D-2ADA8B93D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620110"/>
            <a:ext cx="4867954" cy="4572638"/>
          </a:xfrm>
          <a:prstGeom prst="rect">
            <a:avLst/>
          </a:prstGeom>
        </p:spPr>
      </p:pic>
      <p:sp>
        <p:nvSpPr>
          <p:cNvPr id="12" name="Title 1">
            <a:extLst>
              <a:ext uri="{FF2B5EF4-FFF2-40B4-BE49-F238E27FC236}">
                <a16:creationId xmlns:a16="http://schemas.microsoft.com/office/drawing/2014/main" id="{6B80F5FA-ECEA-49EE-ADFA-1111E72BD765}"/>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en-US" sz="2000" b="1">
                <a:latin typeface="Times New Roman" panose="02020603050405020304" pitchFamily="18" charset="0"/>
                <a:cs typeface="Times New Roman" panose="02020603050405020304" pitchFamily="18" charset="0"/>
              </a:rPr>
              <a:t>CHƯƠNG III : DESIGN (1)</a:t>
            </a:r>
          </a:p>
        </p:txBody>
      </p:sp>
      <p:sp>
        <p:nvSpPr>
          <p:cNvPr id="9" name="TextBox 8">
            <a:extLst>
              <a:ext uri="{FF2B5EF4-FFF2-40B4-BE49-F238E27FC236}">
                <a16:creationId xmlns:a16="http://schemas.microsoft.com/office/drawing/2014/main" id="{CF6B95B6-0AE2-49B6-910A-BBB14F540EF7}"/>
              </a:ext>
            </a:extLst>
          </p:cNvPr>
          <p:cNvSpPr txBox="1"/>
          <p:nvPr/>
        </p:nvSpPr>
        <p:spPr>
          <a:xfrm>
            <a:off x="1143000" y="1066800"/>
            <a:ext cx="6814215" cy="954107"/>
          </a:xfrm>
          <a:prstGeom prst="rect">
            <a:avLst/>
          </a:prstGeom>
          <a:noFill/>
        </p:spPr>
        <p:txBody>
          <a:bodyPr wrap="square">
            <a:spAutoFit/>
          </a:bodyPr>
          <a:lstStyle/>
          <a:p>
            <a:r>
              <a:rPr lang="en-US" sz="2800">
                <a:latin typeface="Times New Roman" panose="02020603050405020304" pitchFamily="18" charset="0"/>
                <a:cs typeface="Times New Roman" panose="02020603050405020304" pitchFamily="18" charset="0"/>
              </a:rPr>
              <a:t>2. Mô hình cấu trúc</a:t>
            </a:r>
          </a:p>
          <a:p>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1329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95451" y="2781300"/>
            <a:ext cx="5753100" cy="1295400"/>
          </a:xfrm>
        </p:spPr>
        <p:txBody>
          <a:bodyPr>
            <a:noAutofit/>
          </a:bodyPr>
          <a:lstStyle/>
          <a:p>
            <a:r>
              <a:rPr lang="en-US" sz="2000" b="1">
                <a:solidFill>
                  <a:schemeClr val="bg1"/>
                </a:solidFill>
                <a:latin typeface="Times New Roman" panose="02020603050405020304" pitchFamily="18" charset="0"/>
                <a:cs typeface="Times New Roman" panose="02020603050405020304" pitchFamily="18" charset="0"/>
              </a:rPr>
              <a:t>Nguyễn Huỳnh Huy</a:t>
            </a:r>
            <a:endParaRPr lang="vi-VN" sz="2000" b="1" dirty="0">
              <a:solidFill>
                <a:schemeClr val="bg1"/>
              </a:solidFill>
              <a:latin typeface="Times New Roman" panose="02020603050405020304" pitchFamily="18" charset="0"/>
              <a:cs typeface="Times New Roman" panose="02020603050405020304" pitchFamily="18" charset="0"/>
            </a:endParaRPr>
          </a:p>
          <a:p>
            <a:r>
              <a:rPr lang="vi-VN" sz="2000" b="1" dirty="0">
                <a:solidFill>
                  <a:schemeClr val="bg1"/>
                </a:solidFill>
                <a:latin typeface="Times New Roman" panose="02020603050405020304" pitchFamily="18" charset="0"/>
                <a:cs typeface="Times New Roman" panose="02020603050405020304" pitchFamily="18" charset="0"/>
              </a:rPr>
              <a:t>Bộ </a:t>
            </a:r>
            <a:r>
              <a:rPr lang="vi-VN" sz="2000" b="1">
                <a:solidFill>
                  <a:schemeClr val="bg1"/>
                </a:solidFill>
                <a:latin typeface="Times New Roman" panose="02020603050405020304" pitchFamily="18" charset="0"/>
                <a:cs typeface="Times New Roman" panose="02020603050405020304" pitchFamily="18" charset="0"/>
              </a:rPr>
              <a:t>môn </a:t>
            </a:r>
            <a:r>
              <a:rPr lang="en-US" sz="2000" b="1">
                <a:solidFill>
                  <a:schemeClr val="bg1"/>
                </a:solidFill>
                <a:latin typeface="Times New Roman" panose="02020603050405020304" pitchFamily="18" charset="0"/>
                <a:cs typeface="Times New Roman" panose="02020603050405020304" pitchFamily="18" charset="0"/>
              </a:rPr>
              <a:t>Mạng Máy Tính và Tryền Thông</a:t>
            </a:r>
            <a:endParaRPr lang="vi-VN" sz="2000" b="1" dirty="0">
              <a:solidFill>
                <a:schemeClr val="bg1"/>
              </a:solidFill>
              <a:latin typeface="Times New Roman" panose="02020603050405020304" pitchFamily="18" charset="0"/>
              <a:cs typeface="Times New Roman" panose="02020603050405020304" pitchFamily="18" charset="0"/>
            </a:endParaRPr>
          </a:p>
          <a:p>
            <a:r>
              <a:rPr lang="vi-VN" sz="2000" b="1">
                <a:solidFill>
                  <a:schemeClr val="bg1"/>
                </a:solidFill>
                <a:latin typeface="Times New Roman" panose="02020603050405020304" pitchFamily="18" charset="0"/>
                <a:cs typeface="Times New Roman" panose="02020603050405020304" pitchFamily="18" charset="0"/>
              </a:rPr>
              <a:t>Khoa </a:t>
            </a:r>
            <a:r>
              <a:rPr lang="en-US" sz="2000" b="1">
                <a:solidFill>
                  <a:schemeClr val="bg1"/>
                </a:solidFill>
                <a:latin typeface="Times New Roman" panose="02020603050405020304" pitchFamily="18" charset="0"/>
                <a:cs typeface="Times New Roman" panose="02020603050405020304" pitchFamily="18" charset="0"/>
              </a:rPr>
              <a:t>Công Nghệ Thông Tin</a:t>
            </a:r>
            <a:endParaRPr lang="vi-VN" sz="2000" b="1" dirty="0">
              <a:solidFill>
                <a:schemeClr val="bg1"/>
              </a:solidFill>
              <a:latin typeface="Times New Roman" panose="02020603050405020304" pitchFamily="18" charset="0"/>
              <a:cs typeface="Times New Roman" panose="02020603050405020304" pitchFamily="18" charset="0"/>
            </a:endParaRPr>
          </a:p>
          <a:p>
            <a:r>
              <a:rPr lang="vi-VN" sz="2000" b="1" dirty="0">
                <a:solidFill>
                  <a:schemeClr val="bg1"/>
                </a:solidFill>
                <a:latin typeface="Times New Roman" panose="02020603050405020304" pitchFamily="18" charset="0"/>
                <a:cs typeface="Times New Roman" panose="02020603050405020304" pitchFamily="18" charset="0"/>
              </a:rPr>
              <a:t>Trường Đại học Nha Trang</a:t>
            </a:r>
          </a:p>
          <a:p>
            <a:r>
              <a:rPr lang="vi-VN" sz="2000" b="1">
                <a:solidFill>
                  <a:schemeClr val="bg1"/>
                </a:solidFill>
                <a:latin typeface="Times New Roman" panose="02020603050405020304" pitchFamily="18" charset="0"/>
                <a:cs typeface="Times New Roman" panose="02020603050405020304" pitchFamily="18" charset="0"/>
              </a:rPr>
              <a:t>Email:</a:t>
            </a:r>
            <a:r>
              <a:rPr lang="en-US" sz="2000" b="1">
                <a:solidFill>
                  <a:schemeClr val="bg1"/>
                </a:solidFill>
                <a:latin typeface="Times New Roman" panose="02020603050405020304" pitchFamily="18" charset="0"/>
                <a:cs typeface="Times New Roman" panose="02020603050405020304" pitchFamily="18" charset="0"/>
              </a:rPr>
              <a:t>huynh</a:t>
            </a:r>
            <a:r>
              <a:rPr lang="vi-VN" sz="2000" b="1">
                <a:solidFill>
                  <a:schemeClr val="bg1"/>
                </a:solidFill>
                <a:latin typeface="Times New Roman" panose="02020603050405020304" pitchFamily="18" charset="0"/>
                <a:cs typeface="Times New Roman" panose="02020603050405020304" pitchFamily="18" charset="0"/>
              </a:rPr>
              <a:t>@ntu.edu.vn</a:t>
            </a:r>
            <a:endParaRPr lang="en-US"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4436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225242-2A33-40E5-9DA4-47D68327AC1D}"/>
              </a:ext>
            </a:extLst>
          </p:cNvPr>
          <p:cNvSpPr txBox="1"/>
          <p:nvPr/>
        </p:nvSpPr>
        <p:spPr>
          <a:xfrm>
            <a:off x="1143000" y="1219200"/>
            <a:ext cx="7848600" cy="523220"/>
          </a:xfrm>
          <a:prstGeom prst="rect">
            <a:avLst/>
          </a:prstGeom>
          <a:noFill/>
        </p:spPr>
        <p:txBody>
          <a:bodyPr wrap="square" rtlCol="0">
            <a:spAutoFit/>
          </a:bodyPr>
          <a:lstStyle/>
          <a:p>
            <a:r>
              <a:rPr lang="en-US" sz="2800">
                <a:latin typeface="Times New Roman" panose="02020603050405020304" pitchFamily="18" charset="0"/>
                <a:ea typeface="Verdana" panose="020B0604030504040204" pitchFamily="34" charset="0"/>
                <a:cs typeface="Times New Roman" panose="02020603050405020304" pitchFamily="18" charset="0"/>
              </a:rPr>
              <a:t>1. Phương hướng tiếp cận</a:t>
            </a:r>
          </a:p>
        </p:txBody>
      </p:sp>
      <p:sp>
        <p:nvSpPr>
          <p:cNvPr id="6" name="TextBox 5">
            <a:extLst>
              <a:ext uri="{FF2B5EF4-FFF2-40B4-BE49-F238E27FC236}">
                <a16:creationId xmlns:a16="http://schemas.microsoft.com/office/drawing/2014/main" id="{737990E1-8567-455E-9C98-5C5081D5FB79}"/>
              </a:ext>
            </a:extLst>
          </p:cNvPr>
          <p:cNvSpPr txBox="1"/>
          <p:nvPr/>
        </p:nvSpPr>
        <p:spPr>
          <a:xfrm>
            <a:off x="1600200" y="1920220"/>
            <a:ext cx="3965766" cy="1394356"/>
          </a:xfrm>
          <a:prstGeom prst="rect">
            <a:avLst/>
          </a:prstGeom>
          <a:noFill/>
        </p:spPr>
        <p:txBody>
          <a:bodyPr wrap="none" rtlCol="0">
            <a:spAutoFit/>
          </a:bodyPr>
          <a:lstStyle/>
          <a:p>
            <a:pPr marL="514350" indent="-514350">
              <a:lnSpc>
                <a:spcPct val="150000"/>
              </a:lnSpc>
              <a:buFont typeface="Wingdings" panose="05000000000000000000" pitchFamily="2" charset="2"/>
              <a:buChar char="q"/>
            </a:pPr>
            <a:r>
              <a:rPr lang="en-US" sz="3000">
                <a:latin typeface="Times New Roman" panose="02020603050405020304" pitchFamily="18" charset="0"/>
                <a:cs typeface="Times New Roman" panose="02020603050405020304" pitchFamily="18" charset="0"/>
              </a:rPr>
              <a:t>Top-down Approach</a:t>
            </a:r>
          </a:p>
          <a:p>
            <a:pPr marL="514350" indent="-514350">
              <a:lnSpc>
                <a:spcPct val="150000"/>
              </a:lnSpc>
              <a:buFont typeface="Wingdings" panose="05000000000000000000" pitchFamily="2" charset="2"/>
              <a:buChar char="q"/>
            </a:pPr>
            <a:r>
              <a:rPr lang="en-US" sz="3000">
                <a:latin typeface="Times New Roman" panose="02020603050405020304" pitchFamily="18" charset="0"/>
                <a:cs typeface="Times New Roman" panose="02020603050405020304" pitchFamily="18" charset="0"/>
              </a:rPr>
              <a:t>Bottom-up Approach</a:t>
            </a:r>
          </a:p>
        </p:txBody>
      </p:sp>
      <p:pic>
        <p:nvPicPr>
          <p:cNvPr id="3" name="Picture 2">
            <a:extLst>
              <a:ext uri="{FF2B5EF4-FFF2-40B4-BE49-F238E27FC236}">
                <a16:creationId xmlns:a16="http://schemas.microsoft.com/office/drawing/2014/main" id="{46DFE14B-593E-4935-BA6B-5E365610962F}"/>
              </a:ext>
            </a:extLst>
          </p:cNvPr>
          <p:cNvPicPr>
            <a:picLocks noChangeAspect="1"/>
          </p:cNvPicPr>
          <p:nvPr/>
        </p:nvPicPr>
        <p:blipFill>
          <a:blip r:embed="rId3"/>
          <a:stretch>
            <a:fillRect/>
          </a:stretch>
        </p:blipFill>
        <p:spPr>
          <a:xfrm>
            <a:off x="1828800" y="3429000"/>
            <a:ext cx="4486275" cy="2895600"/>
          </a:xfrm>
          <a:prstGeom prst="rect">
            <a:avLst/>
          </a:prstGeom>
        </p:spPr>
      </p:pic>
      <p:sp>
        <p:nvSpPr>
          <p:cNvPr id="8" name="Title 1">
            <a:extLst>
              <a:ext uri="{FF2B5EF4-FFF2-40B4-BE49-F238E27FC236}">
                <a16:creationId xmlns:a16="http://schemas.microsoft.com/office/drawing/2014/main" id="{9B879318-3C2C-454C-8BA8-E2461F08B1AF}"/>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en-US" sz="2000" b="1">
                <a:latin typeface="Times New Roman" panose="02020603050405020304" pitchFamily="18" charset="0"/>
                <a:cs typeface="Times New Roman" panose="02020603050405020304" pitchFamily="18" charset="0"/>
              </a:rPr>
              <a:t>CHƯƠNG III : DESIGN (1)</a:t>
            </a:r>
          </a:p>
        </p:txBody>
      </p:sp>
    </p:spTree>
    <p:extLst>
      <p:ext uri="{BB962C8B-B14F-4D97-AF65-F5344CB8AC3E}">
        <p14:creationId xmlns:p14="http://schemas.microsoft.com/office/powerpoint/2010/main" val="3562963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7990E1-8567-455E-9C98-5C5081D5FB79}"/>
              </a:ext>
            </a:extLst>
          </p:cNvPr>
          <p:cNvSpPr txBox="1"/>
          <p:nvPr/>
        </p:nvSpPr>
        <p:spPr>
          <a:xfrm>
            <a:off x="1254483" y="1734324"/>
            <a:ext cx="3353803" cy="701859"/>
          </a:xfrm>
          <a:prstGeom prst="rect">
            <a:avLst/>
          </a:prstGeom>
          <a:noFill/>
        </p:spPr>
        <p:txBody>
          <a:bodyPr wrap="none" rtlCol="0">
            <a:spAutoFit/>
          </a:bodyPr>
          <a:lstStyle/>
          <a:p>
            <a:pPr>
              <a:lnSpc>
                <a:spcPct val="150000"/>
              </a:lnSpc>
            </a:pPr>
            <a:r>
              <a:rPr lang="en-US" sz="3000">
                <a:latin typeface="Times New Roman" panose="02020603050405020304" pitchFamily="18" charset="0"/>
                <a:cs typeface="Times New Roman" panose="02020603050405020304" pitchFamily="18" charset="0"/>
              </a:rPr>
              <a:t>Top-down Approach</a:t>
            </a:r>
          </a:p>
        </p:txBody>
      </p:sp>
      <p:sp>
        <p:nvSpPr>
          <p:cNvPr id="7" name="TextBox 6">
            <a:extLst>
              <a:ext uri="{FF2B5EF4-FFF2-40B4-BE49-F238E27FC236}">
                <a16:creationId xmlns:a16="http://schemas.microsoft.com/office/drawing/2014/main" id="{F3A651D6-A288-4E5A-85EC-49EE09DF0377}"/>
              </a:ext>
            </a:extLst>
          </p:cNvPr>
          <p:cNvSpPr txBox="1"/>
          <p:nvPr/>
        </p:nvSpPr>
        <p:spPr>
          <a:xfrm>
            <a:off x="1164771" y="2700529"/>
            <a:ext cx="6760029" cy="800219"/>
          </a:xfrm>
          <a:prstGeom prst="rect">
            <a:avLst/>
          </a:prstGeom>
          <a:noFill/>
        </p:spPr>
        <p:txBody>
          <a:bodyPr wrap="square">
            <a:spAutoFit/>
          </a:bodyPr>
          <a:lstStyle/>
          <a:p>
            <a:pPr algn="just"/>
            <a:br>
              <a:rPr lang="en-US" sz="2300">
                <a:latin typeface="Times New Roman" panose="02020603050405020304" pitchFamily="18" charset="0"/>
                <a:cs typeface="Times New Roman" panose="02020603050405020304" pitchFamily="18" charset="0"/>
              </a:rPr>
            </a:br>
            <a:endParaRPr lang="en-US" sz="230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45D53AD-118E-4F8F-897C-E644A90EBC71}"/>
              </a:ext>
            </a:extLst>
          </p:cNvPr>
          <p:cNvSpPr txBox="1"/>
          <p:nvPr/>
        </p:nvSpPr>
        <p:spPr>
          <a:xfrm>
            <a:off x="1483083" y="2562523"/>
            <a:ext cx="7508517" cy="2923877"/>
          </a:xfrm>
          <a:prstGeom prst="rect">
            <a:avLst/>
          </a:prstGeom>
          <a:noFill/>
        </p:spPr>
        <p:txBody>
          <a:bodyPr wrap="square">
            <a:spAutoFit/>
          </a:bodyPr>
          <a:lstStyle/>
          <a:p>
            <a:pPr marL="342900" indent="-342900">
              <a:buFont typeface="Wingdings" panose="05000000000000000000" pitchFamily="2" charset="2"/>
              <a:buChar char="q"/>
            </a:pPr>
            <a:r>
              <a:rPr lang="en-US" sz="2300" b="0" i="0">
                <a:solidFill>
                  <a:srgbClr val="231F20"/>
                </a:solidFill>
                <a:effectLst/>
                <a:latin typeface="Times New Roman" panose="02020603050405020304" pitchFamily="18" charset="0"/>
                <a:cs typeface="Times New Roman" panose="02020603050405020304" pitchFamily="18" charset="0"/>
              </a:rPr>
              <a:t>Analysis of application and organization requirements</a:t>
            </a:r>
          </a:p>
          <a:p>
            <a:pPr marL="800100" lvl="1" indent="-342900">
              <a:buFont typeface="Wingdings" panose="05000000000000000000" pitchFamily="2" charset="2"/>
              <a:buChar char="§"/>
            </a:pPr>
            <a:r>
              <a:rPr lang="en-US" sz="2300" b="0" i="0">
                <a:solidFill>
                  <a:srgbClr val="231F20"/>
                </a:solidFill>
                <a:effectLst/>
                <a:latin typeface="Times New Roman" panose="02020603050405020304" pitchFamily="18" charset="0"/>
                <a:cs typeface="Times New Roman" panose="02020603050405020304" pitchFamily="18" charset="0"/>
              </a:rPr>
              <a:t>Design from the top of the OSI reference model</a:t>
            </a:r>
          </a:p>
          <a:p>
            <a:pPr marL="800100" lvl="1" indent="-342900">
              <a:buFont typeface="Wingdings" panose="05000000000000000000" pitchFamily="2" charset="2"/>
              <a:buChar char="§"/>
            </a:pPr>
            <a:r>
              <a:rPr lang="en-US" sz="2300" b="0" i="0">
                <a:solidFill>
                  <a:srgbClr val="231F20"/>
                </a:solidFill>
                <a:effectLst/>
                <a:latin typeface="Times New Roman" panose="02020603050405020304" pitchFamily="18" charset="0"/>
                <a:cs typeface="Times New Roman" panose="02020603050405020304" pitchFamily="18" charset="0"/>
              </a:rPr>
              <a:t>Define requirements for upper layers (Application, Presentation, Session)</a:t>
            </a:r>
          </a:p>
          <a:p>
            <a:pPr marL="342900" indent="-342900">
              <a:buFont typeface="Wingdings" panose="05000000000000000000" pitchFamily="2" charset="2"/>
              <a:buChar char="q"/>
            </a:pPr>
            <a:r>
              <a:rPr lang="en-US" sz="2300" b="0" i="0">
                <a:solidFill>
                  <a:srgbClr val="231F20"/>
                </a:solidFill>
                <a:effectLst/>
                <a:latin typeface="Times New Roman" panose="02020603050405020304" pitchFamily="18" charset="0"/>
                <a:cs typeface="Times New Roman" panose="02020603050405020304" pitchFamily="18" charset="0"/>
              </a:rPr>
              <a:t>Specify infrastructure for lower OSI layers (transport, network, data link, physical)</a:t>
            </a:r>
          </a:p>
          <a:p>
            <a:pPr marL="342900" indent="-342900">
              <a:buFont typeface="Wingdings" panose="05000000000000000000" pitchFamily="2" charset="2"/>
              <a:buChar char="q"/>
            </a:pPr>
            <a:r>
              <a:rPr lang="en-US" sz="2300" b="0" i="0">
                <a:solidFill>
                  <a:srgbClr val="231F20"/>
                </a:solidFill>
                <a:effectLst/>
                <a:latin typeface="Times New Roman" panose="02020603050405020304" pitchFamily="18" charset="0"/>
                <a:cs typeface="Times New Roman" panose="02020603050405020304" pitchFamily="18" charset="0"/>
              </a:rPr>
              <a:t>Gather additional data on the network</a:t>
            </a:r>
            <a:r>
              <a:rPr lang="en-US" sz="2300">
                <a:latin typeface="Times New Roman" panose="02020603050405020304" pitchFamily="18" charset="0"/>
                <a:cs typeface="Times New Roman" panose="02020603050405020304" pitchFamily="18" charset="0"/>
              </a:rPr>
              <a:t> </a:t>
            </a:r>
            <a:br>
              <a:rPr lang="en-US" sz="2300">
                <a:latin typeface="Times New Roman" panose="02020603050405020304" pitchFamily="18" charset="0"/>
                <a:cs typeface="Times New Roman" panose="02020603050405020304" pitchFamily="18" charset="0"/>
              </a:rPr>
            </a:br>
            <a:endParaRPr lang="en-US" sz="230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BA492EFE-5996-4522-AEC6-9AB0E94730FD}"/>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en-US" sz="2000" b="1">
                <a:latin typeface="Times New Roman" panose="02020603050405020304" pitchFamily="18" charset="0"/>
                <a:cs typeface="Times New Roman" panose="02020603050405020304" pitchFamily="18" charset="0"/>
              </a:rPr>
              <a:t>CHƯƠNG III : DESIGN (1)</a:t>
            </a:r>
          </a:p>
        </p:txBody>
      </p:sp>
      <p:sp>
        <p:nvSpPr>
          <p:cNvPr id="8" name="TextBox 7">
            <a:extLst>
              <a:ext uri="{FF2B5EF4-FFF2-40B4-BE49-F238E27FC236}">
                <a16:creationId xmlns:a16="http://schemas.microsoft.com/office/drawing/2014/main" id="{AA53A1A1-9179-4C52-8CF6-DA7002F1CDE6}"/>
              </a:ext>
            </a:extLst>
          </p:cNvPr>
          <p:cNvSpPr txBox="1"/>
          <p:nvPr/>
        </p:nvSpPr>
        <p:spPr>
          <a:xfrm>
            <a:off x="1143000" y="1219200"/>
            <a:ext cx="7848600" cy="523220"/>
          </a:xfrm>
          <a:prstGeom prst="rect">
            <a:avLst/>
          </a:prstGeom>
          <a:noFill/>
        </p:spPr>
        <p:txBody>
          <a:bodyPr wrap="square" rtlCol="0">
            <a:spAutoFit/>
          </a:bodyPr>
          <a:lstStyle/>
          <a:p>
            <a:r>
              <a:rPr lang="en-US" sz="2800">
                <a:latin typeface="Times New Roman" panose="02020603050405020304" pitchFamily="18" charset="0"/>
                <a:ea typeface="Verdana" panose="020B0604030504040204" pitchFamily="34" charset="0"/>
                <a:cs typeface="Times New Roman" panose="02020603050405020304" pitchFamily="18" charset="0"/>
              </a:rPr>
              <a:t>1. Phương hướng tiếp cận</a:t>
            </a:r>
          </a:p>
        </p:txBody>
      </p:sp>
    </p:spTree>
    <p:extLst>
      <p:ext uri="{BB962C8B-B14F-4D97-AF65-F5344CB8AC3E}">
        <p14:creationId xmlns:p14="http://schemas.microsoft.com/office/powerpoint/2010/main" val="1876720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A651D6-A288-4E5A-85EC-49EE09DF0377}"/>
              </a:ext>
            </a:extLst>
          </p:cNvPr>
          <p:cNvSpPr txBox="1"/>
          <p:nvPr/>
        </p:nvSpPr>
        <p:spPr>
          <a:xfrm>
            <a:off x="1164771" y="2700529"/>
            <a:ext cx="6760029" cy="800219"/>
          </a:xfrm>
          <a:prstGeom prst="rect">
            <a:avLst/>
          </a:prstGeom>
          <a:noFill/>
        </p:spPr>
        <p:txBody>
          <a:bodyPr wrap="square">
            <a:spAutoFit/>
          </a:bodyPr>
          <a:lstStyle/>
          <a:p>
            <a:pPr algn="just"/>
            <a:br>
              <a:rPr lang="en-US" sz="2300">
                <a:latin typeface="Times New Roman" panose="02020603050405020304" pitchFamily="18" charset="0"/>
                <a:cs typeface="Times New Roman" panose="02020603050405020304" pitchFamily="18" charset="0"/>
              </a:rPr>
            </a:br>
            <a:endParaRPr lang="en-US" sz="23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3163367-5544-4AF9-BB98-5F8EEB0108E6}"/>
              </a:ext>
            </a:extLst>
          </p:cNvPr>
          <p:cNvPicPr>
            <a:picLocks noChangeAspect="1"/>
          </p:cNvPicPr>
          <p:nvPr/>
        </p:nvPicPr>
        <p:blipFill>
          <a:blip r:embed="rId3"/>
          <a:stretch>
            <a:fillRect/>
          </a:stretch>
        </p:blipFill>
        <p:spPr>
          <a:xfrm>
            <a:off x="838200" y="1829272"/>
            <a:ext cx="7746287" cy="3581400"/>
          </a:xfrm>
          <a:prstGeom prst="rect">
            <a:avLst/>
          </a:prstGeom>
        </p:spPr>
      </p:pic>
      <p:sp>
        <p:nvSpPr>
          <p:cNvPr id="8" name="Title 1">
            <a:extLst>
              <a:ext uri="{FF2B5EF4-FFF2-40B4-BE49-F238E27FC236}">
                <a16:creationId xmlns:a16="http://schemas.microsoft.com/office/drawing/2014/main" id="{D93837E0-A5DF-40C2-89C2-FCFF4AB9D7C3}"/>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en-US" sz="2000" b="1">
                <a:latin typeface="Times New Roman" panose="02020603050405020304" pitchFamily="18" charset="0"/>
                <a:cs typeface="Times New Roman" panose="02020603050405020304" pitchFamily="18" charset="0"/>
              </a:rPr>
              <a:t>CHƯƠNG III : DESIGN (1)</a:t>
            </a:r>
          </a:p>
        </p:txBody>
      </p:sp>
      <p:sp>
        <p:nvSpPr>
          <p:cNvPr id="10" name="TextBox 9">
            <a:extLst>
              <a:ext uri="{FF2B5EF4-FFF2-40B4-BE49-F238E27FC236}">
                <a16:creationId xmlns:a16="http://schemas.microsoft.com/office/drawing/2014/main" id="{4C655BB3-4F8A-45C0-B6FD-EDBD898034AF}"/>
              </a:ext>
            </a:extLst>
          </p:cNvPr>
          <p:cNvSpPr txBox="1"/>
          <p:nvPr/>
        </p:nvSpPr>
        <p:spPr>
          <a:xfrm>
            <a:off x="1143000" y="1143000"/>
            <a:ext cx="7848600" cy="523220"/>
          </a:xfrm>
          <a:prstGeom prst="rect">
            <a:avLst/>
          </a:prstGeom>
          <a:noFill/>
        </p:spPr>
        <p:txBody>
          <a:bodyPr wrap="square" rtlCol="0">
            <a:spAutoFit/>
          </a:bodyPr>
          <a:lstStyle/>
          <a:p>
            <a:r>
              <a:rPr lang="en-US" sz="2800">
                <a:latin typeface="Times New Roman" panose="02020603050405020304" pitchFamily="18" charset="0"/>
                <a:ea typeface="Verdana" panose="020B0604030504040204" pitchFamily="34" charset="0"/>
                <a:cs typeface="Times New Roman" panose="02020603050405020304" pitchFamily="18" charset="0"/>
              </a:rPr>
              <a:t>1. Phương hướng tiếp cận</a:t>
            </a:r>
          </a:p>
        </p:txBody>
      </p:sp>
    </p:spTree>
    <p:extLst>
      <p:ext uri="{BB962C8B-B14F-4D97-AF65-F5344CB8AC3E}">
        <p14:creationId xmlns:p14="http://schemas.microsoft.com/office/powerpoint/2010/main" val="1469569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A651D6-A288-4E5A-85EC-49EE09DF0377}"/>
              </a:ext>
            </a:extLst>
          </p:cNvPr>
          <p:cNvSpPr txBox="1"/>
          <p:nvPr/>
        </p:nvSpPr>
        <p:spPr>
          <a:xfrm>
            <a:off x="1164771" y="2700529"/>
            <a:ext cx="6760029" cy="800219"/>
          </a:xfrm>
          <a:prstGeom prst="rect">
            <a:avLst/>
          </a:prstGeom>
          <a:noFill/>
        </p:spPr>
        <p:txBody>
          <a:bodyPr wrap="square">
            <a:spAutoFit/>
          </a:bodyPr>
          <a:lstStyle/>
          <a:p>
            <a:pPr algn="just"/>
            <a:br>
              <a:rPr lang="en-US" sz="2300">
                <a:latin typeface="Times New Roman" panose="02020603050405020304" pitchFamily="18" charset="0"/>
                <a:cs typeface="Times New Roman" panose="02020603050405020304" pitchFamily="18" charset="0"/>
              </a:rPr>
            </a:br>
            <a:endParaRPr lang="en-US" sz="23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80DB539-2C44-41DB-83CE-7D64E886349C}"/>
              </a:ext>
            </a:extLst>
          </p:cNvPr>
          <p:cNvPicPr>
            <a:picLocks noChangeAspect="1"/>
          </p:cNvPicPr>
          <p:nvPr/>
        </p:nvPicPr>
        <p:blipFill>
          <a:blip r:embed="rId3"/>
          <a:stretch>
            <a:fillRect/>
          </a:stretch>
        </p:blipFill>
        <p:spPr>
          <a:xfrm>
            <a:off x="1241879" y="1905000"/>
            <a:ext cx="5467350" cy="4276725"/>
          </a:xfrm>
          <a:prstGeom prst="rect">
            <a:avLst/>
          </a:prstGeom>
        </p:spPr>
      </p:pic>
      <p:sp>
        <p:nvSpPr>
          <p:cNvPr id="3" name="TextBox 2">
            <a:extLst>
              <a:ext uri="{FF2B5EF4-FFF2-40B4-BE49-F238E27FC236}">
                <a16:creationId xmlns:a16="http://schemas.microsoft.com/office/drawing/2014/main" id="{BC5DAB7A-BB81-452E-AB30-3F423ABE3143}"/>
              </a:ext>
            </a:extLst>
          </p:cNvPr>
          <p:cNvSpPr txBox="1"/>
          <p:nvPr/>
        </p:nvSpPr>
        <p:spPr>
          <a:xfrm>
            <a:off x="1263650" y="1076980"/>
            <a:ext cx="7848600" cy="523220"/>
          </a:xfrm>
          <a:prstGeom prst="rect">
            <a:avLst/>
          </a:prstGeom>
          <a:noFill/>
        </p:spPr>
        <p:txBody>
          <a:bodyPr wrap="square" rtlCol="0">
            <a:spAutoFit/>
          </a:bodyPr>
          <a:lstStyle/>
          <a:p>
            <a:r>
              <a:rPr lang="en-US" sz="2800">
                <a:latin typeface="Times New Roman" panose="02020603050405020304" pitchFamily="18" charset="0"/>
                <a:ea typeface="Verdana" panose="020B0604030504040204" pitchFamily="34" charset="0"/>
                <a:cs typeface="Times New Roman" panose="02020603050405020304" pitchFamily="18" charset="0"/>
              </a:rPr>
              <a:t>1. Phương hướng tiếp cận</a:t>
            </a:r>
          </a:p>
        </p:txBody>
      </p:sp>
      <p:sp>
        <p:nvSpPr>
          <p:cNvPr id="11" name="Title 1">
            <a:extLst>
              <a:ext uri="{FF2B5EF4-FFF2-40B4-BE49-F238E27FC236}">
                <a16:creationId xmlns:a16="http://schemas.microsoft.com/office/drawing/2014/main" id="{98C619F9-BE01-497E-A823-AA0C598F2CE0}"/>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en-US" sz="2000" b="1">
                <a:latin typeface="Times New Roman" panose="02020603050405020304" pitchFamily="18" charset="0"/>
                <a:cs typeface="Times New Roman" panose="02020603050405020304" pitchFamily="18" charset="0"/>
              </a:rPr>
              <a:t>CHƯƠNG III : DESIGN (1)</a:t>
            </a:r>
          </a:p>
        </p:txBody>
      </p:sp>
    </p:spTree>
    <p:extLst>
      <p:ext uri="{BB962C8B-B14F-4D97-AF65-F5344CB8AC3E}">
        <p14:creationId xmlns:p14="http://schemas.microsoft.com/office/powerpoint/2010/main" val="4274298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A651D6-A288-4E5A-85EC-49EE09DF0377}"/>
              </a:ext>
            </a:extLst>
          </p:cNvPr>
          <p:cNvSpPr txBox="1"/>
          <p:nvPr/>
        </p:nvSpPr>
        <p:spPr>
          <a:xfrm>
            <a:off x="1164771" y="2700529"/>
            <a:ext cx="6760029" cy="800219"/>
          </a:xfrm>
          <a:prstGeom prst="rect">
            <a:avLst/>
          </a:prstGeom>
          <a:noFill/>
        </p:spPr>
        <p:txBody>
          <a:bodyPr wrap="square">
            <a:spAutoFit/>
          </a:bodyPr>
          <a:lstStyle/>
          <a:p>
            <a:pPr algn="just"/>
            <a:br>
              <a:rPr lang="en-US" sz="2300">
                <a:latin typeface="Times New Roman" panose="02020603050405020304" pitchFamily="18" charset="0"/>
                <a:cs typeface="Times New Roman" panose="02020603050405020304" pitchFamily="18" charset="0"/>
              </a:rPr>
            </a:br>
            <a:endParaRPr lang="en-US" sz="23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0A06363-9DB9-4136-B7D5-EA519FE5D7F0}"/>
              </a:ext>
            </a:extLst>
          </p:cNvPr>
          <p:cNvPicPr>
            <a:picLocks noChangeAspect="1"/>
          </p:cNvPicPr>
          <p:nvPr/>
        </p:nvPicPr>
        <p:blipFill>
          <a:blip r:embed="rId3"/>
          <a:stretch>
            <a:fillRect/>
          </a:stretch>
        </p:blipFill>
        <p:spPr>
          <a:xfrm>
            <a:off x="1135742" y="2133600"/>
            <a:ext cx="7576457" cy="3363682"/>
          </a:xfrm>
          <a:prstGeom prst="rect">
            <a:avLst/>
          </a:prstGeom>
        </p:spPr>
      </p:pic>
      <p:sp>
        <p:nvSpPr>
          <p:cNvPr id="3" name="TextBox 2">
            <a:extLst>
              <a:ext uri="{FF2B5EF4-FFF2-40B4-BE49-F238E27FC236}">
                <a16:creationId xmlns:a16="http://schemas.microsoft.com/office/drawing/2014/main" id="{FF184224-6943-46B6-B49E-522EC403195F}"/>
              </a:ext>
            </a:extLst>
          </p:cNvPr>
          <p:cNvSpPr txBox="1"/>
          <p:nvPr/>
        </p:nvSpPr>
        <p:spPr>
          <a:xfrm>
            <a:off x="1135742" y="962680"/>
            <a:ext cx="7848600" cy="523220"/>
          </a:xfrm>
          <a:prstGeom prst="rect">
            <a:avLst/>
          </a:prstGeom>
          <a:noFill/>
        </p:spPr>
        <p:txBody>
          <a:bodyPr wrap="square" rtlCol="0">
            <a:spAutoFit/>
          </a:bodyPr>
          <a:lstStyle/>
          <a:p>
            <a:r>
              <a:rPr lang="en-US" sz="2800">
                <a:latin typeface="Times New Roman" panose="02020603050405020304" pitchFamily="18" charset="0"/>
                <a:ea typeface="Verdana" panose="020B0604030504040204" pitchFamily="34" charset="0"/>
                <a:cs typeface="Times New Roman" panose="02020603050405020304" pitchFamily="18" charset="0"/>
              </a:rPr>
              <a:t>1. Phương hướng tiếp cận</a:t>
            </a:r>
          </a:p>
        </p:txBody>
      </p:sp>
      <p:sp>
        <p:nvSpPr>
          <p:cNvPr id="11" name="Title 1">
            <a:extLst>
              <a:ext uri="{FF2B5EF4-FFF2-40B4-BE49-F238E27FC236}">
                <a16:creationId xmlns:a16="http://schemas.microsoft.com/office/drawing/2014/main" id="{222D6563-F479-4BE9-9FDA-F42698E7512C}"/>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en-US" sz="2000" b="1">
                <a:latin typeface="Times New Roman" panose="02020603050405020304" pitchFamily="18" charset="0"/>
                <a:cs typeface="Times New Roman" panose="02020603050405020304" pitchFamily="18" charset="0"/>
              </a:rPr>
              <a:t>CHƯƠNG III : DESIGN (1)</a:t>
            </a:r>
          </a:p>
        </p:txBody>
      </p:sp>
    </p:spTree>
    <p:extLst>
      <p:ext uri="{BB962C8B-B14F-4D97-AF65-F5344CB8AC3E}">
        <p14:creationId xmlns:p14="http://schemas.microsoft.com/office/powerpoint/2010/main" val="2967119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A651D6-A288-4E5A-85EC-49EE09DF0377}"/>
              </a:ext>
            </a:extLst>
          </p:cNvPr>
          <p:cNvSpPr txBox="1"/>
          <p:nvPr/>
        </p:nvSpPr>
        <p:spPr>
          <a:xfrm>
            <a:off x="1164771" y="2700529"/>
            <a:ext cx="6760029" cy="800219"/>
          </a:xfrm>
          <a:prstGeom prst="rect">
            <a:avLst/>
          </a:prstGeom>
          <a:noFill/>
        </p:spPr>
        <p:txBody>
          <a:bodyPr wrap="square">
            <a:spAutoFit/>
          </a:bodyPr>
          <a:lstStyle/>
          <a:p>
            <a:pPr algn="just"/>
            <a:br>
              <a:rPr lang="en-US" sz="2300">
                <a:latin typeface="Times New Roman" panose="02020603050405020304" pitchFamily="18" charset="0"/>
                <a:cs typeface="Times New Roman" panose="02020603050405020304" pitchFamily="18" charset="0"/>
              </a:rPr>
            </a:br>
            <a:endParaRPr lang="en-US" sz="23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1A58288-189E-4E5B-BC1C-B4CBAB3C5850}"/>
              </a:ext>
            </a:extLst>
          </p:cNvPr>
          <p:cNvPicPr>
            <a:picLocks noChangeAspect="1"/>
          </p:cNvPicPr>
          <p:nvPr/>
        </p:nvPicPr>
        <p:blipFill>
          <a:blip r:embed="rId3"/>
          <a:stretch>
            <a:fillRect/>
          </a:stretch>
        </p:blipFill>
        <p:spPr>
          <a:xfrm>
            <a:off x="1010255" y="1894820"/>
            <a:ext cx="5251299" cy="3693414"/>
          </a:xfrm>
          <a:prstGeom prst="rect">
            <a:avLst/>
          </a:prstGeom>
        </p:spPr>
      </p:pic>
      <p:sp>
        <p:nvSpPr>
          <p:cNvPr id="5" name="TextBox 4">
            <a:extLst>
              <a:ext uri="{FF2B5EF4-FFF2-40B4-BE49-F238E27FC236}">
                <a16:creationId xmlns:a16="http://schemas.microsoft.com/office/drawing/2014/main" id="{D6B61F2D-BAE5-42A4-A30F-05201F7A9541}"/>
              </a:ext>
            </a:extLst>
          </p:cNvPr>
          <p:cNvSpPr txBox="1"/>
          <p:nvPr/>
        </p:nvSpPr>
        <p:spPr>
          <a:xfrm>
            <a:off x="1132114" y="1053453"/>
            <a:ext cx="7848600" cy="523220"/>
          </a:xfrm>
          <a:prstGeom prst="rect">
            <a:avLst/>
          </a:prstGeom>
          <a:noFill/>
        </p:spPr>
        <p:txBody>
          <a:bodyPr wrap="square" rtlCol="0">
            <a:spAutoFit/>
          </a:bodyPr>
          <a:lstStyle/>
          <a:p>
            <a:r>
              <a:rPr lang="en-US" sz="2800">
                <a:latin typeface="Times New Roman" panose="02020603050405020304" pitchFamily="18" charset="0"/>
                <a:ea typeface="Verdana" panose="020B0604030504040204" pitchFamily="34" charset="0"/>
                <a:cs typeface="Times New Roman" panose="02020603050405020304" pitchFamily="18" charset="0"/>
              </a:rPr>
              <a:t>1. Phương hướng tiếp cận</a:t>
            </a:r>
          </a:p>
        </p:txBody>
      </p:sp>
      <p:sp>
        <p:nvSpPr>
          <p:cNvPr id="11" name="Title 1">
            <a:extLst>
              <a:ext uri="{FF2B5EF4-FFF2-40B4-BE49-F238E27FC236}">
                <a16:creationId xmlns:a16="http://schemas.microsoft.com/office/drawing/2014/main" id="{ADD888A8-1F87-4273-9FB8-6788EE659877}"/>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en-US" sz="2000" b="1">
                <a:latin typeface="Times New Roman" panose="02020603050405020304" pitchFamily="18" charset="0"/>
                <a:cs typeface="Times New Roman" panose="02020603050405020304" pitchFamily="18" charset="0"/>
              </a:rPr>
              <a:t>CHƯƠNG III : DESIGN (1)</a:t>
            </a:r>
          </a:p>
        </p:txBody>
      </p:sp>
      <p:pic>
        <p:nvPicPr>
          <p:cNvPr id="8" name="Picture 7">
            <a:extLst>
              <a:ext uri="{FF2B5EF4-FFF2-40B4-BE49-F238E27FC236}">
                <a16:creationId xmlns:a16="http://schemas.microsoft.com/office/drawing/2014/main" id="{F44D235C-AE1E-4847-B029-321370C5AEF2}"/>
              </a:ext>
            </a:extLst>
          </p:cNvPr>
          <p:cNvPicPr>
            <a:picLocks noChangeAspect="1"/>
          </p:cNvPicPr>
          <p:nvPr/>
        </p:nvPicPr>
        <p:blipFill rotWithShape="1">
          <a:blip r:embed="rId4"/>
          <a:srcRect l="61147"/>
          <a:stretch/>
        </p:blipFill>
        <p:spPr>
          <a:xfrm>
            <a:off x="6416070" y="2590800"/>
            <a:ext cx="1743075" cy="2895600"/>
          </a:xfrm>
          <a:prstGeom prst="rect">
            <a:avLst/>
          </a:prstGeom>
        </p:spPr>
      </p:pic>
    </p:spTree>
    <p:extLst>
      <p:ext uri="{BB962C8B-B14F-4D97-AF65-F5344CB8AC3E}">
        <p14:creationId xmlns:p14="http://schemas.microsoft.com/office/powerpoint/2010/main" val="28416482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24705&quot;&gt;&lt;object type=&quot;3&quot; unique_id=&quot;24706&quot;&gt;&lt;property id=&quot;20148&quot; value=&quot;5&quot;/&gt;&lt;property id=&quot;20300&quot; value=&quot;Slide 1 - &amp;quot;GENERAL NETWORK DESIGN&amp;quot;&quot;/&gt;&lt;property id=&quot;20307&quot; value=&quot;256&quot;/&gt;&lt;/object&gt;&lt;object type=&quot;3&quot; unique_id=&quot;24778&quot;&gt;&lt;property id=&quot;20148&quot; value=&quot;5&quot;/&gt;&lt;property id=&quot;20300&quot; value=&quot;Slide 2 - &amp;quot;CHAPTER III DESIGN (1)&amp;quot;&quot;/&gt;&lt;property id=&quot;20307&quot; value=&quot;258&quot;/&gt;&lt;/object&gt;&lt;object type=&quot;3&quot; unique_id=&quot;24824&quot;&gt;&lt;property id=&quot;20148&quot; value=&quot;5&quot;/&gt;&lt;property id=&quot;20300&quot; value=&quot;Slide 39&quot;/&gt;&lt;property id=&quot;20307&quot; value=&quot;332&quot;/&gt;&lt;/object&gt;&lt;object type=&quot;3&quot; unique_id=&quot;30427&quot;&gt;&lt;property id=&quot;20148&quot; value=&quot;5&quot;/&gt;&lt;property id=&quot;20300&quot; value=&quot;Slide 12&quot;/&gt;&lt;property id=&quot;20307&quot; value=&quot;404&quot;/&gt;&lt;/object&gt;&lt;object type=&quot;3&quot; unique_id=&quot;30428&quot;&gt;&lt;property id=&quot;20148&quot; value=&quot;5&quot;/&gt;&lt;property id=&quot;20300&quot; value=&quot;Slide 13&quot;/&gt;&lt;property id=&quot;20307&quot; value=&quot;410&quot;/&gt;&lt;/object&gt;&lt;object type=&quot;3&quot; unique_id=&quot;30429&quot;&gt;&lt;property id=&quot;20148&quot; value=&quot;5&quot;/&gt;&lt;property id=&quot;20300&quot; value=&quot;Slide 14&quot;/&gt;&lt;property id=&quot;20307&quot; value=&quot;415&quot;/&gt;&lt;/object&gt;&lt;object type=&quot;3&quot; unique_id=&quot;30430&quot;&gt;&lt;property id=&quot;20148&quot; value=&quot;5&quot;/&gt;&lt;property id=&quot;20300&quot; value=&quot;Slide 15&quot;/&gt;&lt;property id=&quot;20307&quot; value=&quot;405&quot;/&gt;&lt;/object&gt;&lt;object type=&quot;3&quot; unique_id=&quot;30431&quot;&gt;&lt;property id=&quot;20148&quot; value=&quot;5&quot;/&gt;&lt;property id=&quot;20300&quot; value=&quot;Slide 16&quot;/&gt;&lt;property id=&quot;20307&quot; value=&quot;414&quot;/&gt;&lt;/object&gt;&lt;object type=&quot;3&quot; unique_id=&quot;30432&quot;&gt;&lt;property id=&quot;20148&quot; value=&quot;5&quot;/&gt;&lt;property id=&quot;20300&quot; value=&quot;Slide 17&quot;/&gt;&lt;property id=&quot;20307&quot; value=&quot;407&quot;/&gt;&lt;/object&gt;&lt;object type=&quot;3&quot; unique_id=&quot;30433&quot;&gt;&lt;property id=&quot;20148&quot; value=&quot;5&quot;/&gt;&lt;property id=&quot;20300&quot; value=&quot;Slide 18&quot;/&gt;&lt;property id=&quot;20307&quot; value=&quot;406&quot;/&gt;&lt;/object&gt;&lt;object type=&quot;3&quot; unique_id=&quot;30434&quot;&gt;&lt;property id=&quot;20148&quot; value=&quot;5&quot;/&gt;&lt;property id=&quot;20300&quot; value=&quot;Slide 19&quot;/&gt;&lt;property id=&quot;20307&quot; value=&quot;408&quot;/&gt;&lt;/object&gt;&lt;object type=&quot;3&quot; unique_id=&quot;30435&quot;&gt;&lt;property id=&quot;20148&quot; value=&quot;5&quot;/&gt;&lt;property id=&quot;20300&quot; value=&quot;Slide 20&quot;/&gt;&lt;property id=&quot;20307&quot; value=&quot;409&quot;/&gt;&lt;/object&gt;&lt;object type=&quot;3&quot; unique_id=&quot;30436&quot;&gt;&lt;property id=&quot;20148&quot; value=&quot;5&quot;/&gt;&lt;property id=&quot;20300&quot; value=&quot;Slide 21&quot;/&gt;&lt;property id=&quot;20307&quot; value=&quot;411&quot;/&gt;&lt;/object&gt;&lt;object type=&quot;3&quot; unique_id=&quot;30437&quot;&gt;&lt;property id=&quot;20148&quot; value=&quot;5&quot;/&gt;&lt;property id=&quot;20300&quot; value=&quot;Slide 22&quot;/&gt;&lt;property id=&quot;20307&quot; value=&quot;412&quot;/&gt;&lt;/object&gt;&lt;object type=&quot;3&quot; unique_id=&quot;30438&quot;&gt;&lt;property id=&quot;20148&quot; value=&quot;5&quot;/&gt;&lt;property id=&quot;20300&quot; value=&quot;Slide 23&quot;/&gt;&lt;property id=&quot;20307&quot; value=&quot;413&quot;/&gt;&lt;/object&gt;&lt;object type=&quot;3&quot; unique_id=&quot;30439&quot;&gt;&lt;property id=&quot;20148&quot; value=&quot;5&quot;/&gt;&lt;property id=&quot;20300&quot; value=&quot;Slide 24&quot;/&gt;&lt;property id=&quot;20307&quot; value=&quot;417&quot;/&gt;&lt;/object&gt;&lt;object type=&quot;3&quot; unique_id=&quot;30440&quot;&gt;&lt;property id=&quot;20148&quot; value=&quot;5&quot;/&gt;&lt;property id=&quot;20300&quot; value=&quot;Slide 25&quot;/&gt;&lt;property id=&quot;20307&quot; value=&quot;418&quot;/&gt;&lt;/object&gt;&lt;object type=&quot;3&quot; unique_id=&quot;30441&quot;&gt;&lt;property id=&quot;20148&quot; value=&quot;5&quot;/&gt;&lt;property id=&quot;20300&quot; value=&quot;Slide 27&quot;/&gt;&lt;property id=&quot;20307&quot; value=&quot;419&quot;/&gt;&lt;/object&gt;&lt;object type=&quot;3&quot; unique_id=&quot;30442&quot;&gt;&lt;property id=&quot;20148&quot; value=&quot;5&quot;/&gt;&lt;property id=&quot;20300&quot; value=&quot;Slide 28&quot;/&gt;&lt;property id=&quot;20307&quot; value=&quot;420&quot;/&gt;&lt;/object&gt;&lt;object type=&quot;3&quot; unique_id=&quot;30443&quot;&gt;&lt;property id=&quot;20148&quot; value=&quot;5&quot;/&gt;&lt;property id=&quot;20300&quot; value=&quot;Slide 29 - &amp;quot;A Partial-Mesh Hierarchical Design&amp;quot;&quot;/&gt;&lt;property id=&quot;20307&quot; value=&quot;398&quot;/&gt;&lt;/object&gt;&lt;object type=&quot;3&quot; unique_id=&quot;30720&quot;&gt;&lt;property id=&quot;20148&quot; value=&quot;5&quot;/&gt;&lt;property id=&quot;20300&quot; value=&quot;Slide 26&quot;/&gt;&lt;property id=&quot;20307&quot; value=&quot;421&quot;/&gt;&lt;/object&gt;&lt;object type=&quot;3&quot; unique_id=&quot;31327&quot;&gt;&lt;property id=&quot;20148&quot; value=&quot;5&quot;/&gt;&lt;property id=&quot;20300&quot; value=&quot;Slide 4&quot;/&gt;&lt;property id=&quot;20307&quot; value=&quot;423&quot;/&gt;&lt;/object&gt;&lt;object type=&quot;3&quot; unique_id=&quot;31328&quot;&gt;&lt;property id=&quot;20148&quot; value=&quot;5&quot;/&gt;&lt;property id=&quot;20300&quot; value=&quot;Slide 30&quot;/&gt;&lt;property id=&quot;20307&quot; value=&quot;422&quot;/&gt;&lt;/object&gt;&lt;object type=&quot;3&quot; unique_id=&quot;31609&quot;&gt;&lt;property id=&quot;20148&quot; value=&quot;5&quot;/&gt;&lt;property id=&quot;20300&quot; value=&quot;Slide 5&quot;/&gt;&lt;property id=&quot;20307&quot; value=&quot;424&quot;/&gt;&lt;/object&gt;&lt;object type=&quot;3&quot; unique_id=&quot;31610&quot;&gt;&lt;property id=&quot;20148&quot; value=&quot;5&quot;/&gt;&lt;property id=&quot;20300&quot; value=&quot;Slide 6&quot;/&gt;&lt;property id=&quot;20307&quot; value=&quot;425&quot;/&gt;&lt;/object&gt;&lt;object type=&quot;3&quot; unique_id=&quot;31612&quot;&gt;&lt;property id=&quot;20148&quot; value=&quot;5&quot;/&gt;&lt;property id=&quot;20300&quot; value=&quot;Slide 7&quot;/&gt;&lt;property id=&quot;20307&quot; value=&quot;428&quot;/&gt;&lt;/object&gt;&lt;object type=&quot;3&quot; unique_id=&quot;31613&quot;&gt;&lt;property id=&quot;20148&quot; value=&quot;5&quot;/&gt;&lt;property id=&quot;20300&quot; value=&quot;Slide 8&quot;/&gt;&lt;property id=&quot;20307&quot; value=&quot;429&quot;/&gt;&lt;/object&gt;&lt;object type=&quot;3&quot; unique_id=&quot;31614&quot;&gt;&lt;property id=&quot;20148&quot; value=&quot;5&quot;/&gt;&lt;property id=&quot;20300&quot; value=&quot;Slide 9&quot;/&gt;&lt;property id=&quot;20307&quot; value=&quot;427&quot;/&gt;&lt;/object&gt;&lt;object type=&quot;3&quot; unique_id=&quot;31615&quot;&gt;&lt;property id=&quot;20148&quot; value=&quot;5&quot;/&gt;&lt;property id=&quot;20300&quot; value=&quot;Slide 10&quot;/&gt;&lt;property id=&quot;20307&quot; value=&quot;430&quot;/&gt;&lt;/object&gt;&lt;object type=&quot;3&quot; unique_id=&quot;31730&quot;&gt;&lt;property id=&quot;20148&quot; value=&quot;5&quot;/&gt;&lt;property id=&quot;20300&quot; value=&quot;Slide 11&quot;/&gt;&lt;property id=&quot;20307&quot; value=&quot;431&quot;/&gt;&lt;/object&gt;&lt;object type=&quot;3&quot; unique_id=&quot;31848&quot;&gt;&lt;property id=&quot;20148&quot; value=&quot;5&quot;/&gt;&lt;property id=&quot;20300&quot; value=&quot;Slide 3&quot;/&gt;&lt;property id=&quot;20307&quot; value=&quot;432&quot;/&gt;&lt;/object&gt;&lt;object type=&quot;3&quot; unique_id=&quot;32336&quot;&gt;&lt;property id=&quot;20148&quot; value=&quot;5&quot;/&gt;&lt;property id=&quot;20300&quot; value=&quot;Slide 31&quot;/&gt;&lt;property id=&quot;20307&quot; value=&quot;436&quot;/&gt;&lt;/object&gt;&lt;object type=&quot;3&quot; unique_id=&quot;32509&quot;&gt;&lt;property id=&quot;20148&quot; value=&quot;5&quot;/&gt;&lt;property id=&quot;20300&quot; value=&quot;Slide 32&quot;/&gt;&lt;property id=&quot;20307&quot; value=&quot;437&quot;/&gt;&lt;/object&gt;&lt;object type=&quot;3&quot; unique_id=&quot;32686&quot;&gt;&lt;property id=&quot;20148&quot; value=&quot;5&quot;/&gt;&lt;property id=&quot;20300&quot; value=&quot;Slide 33&quot;/&gt;&lt;property id=&quot;20307&quot; value=&quot;438&quot;/&gt;&lt;/object&gt;&lt;object type=&quot;3&quot; unique_id=&quot;32687&quot;&gt;&lt;property id=&quot;20148&quot; value=&quot;5&quot;/&gt;&lt;property id=&quot;20300&quot; value=&quot;Slide 34&quot;/&gt;&lt;property id=&quot;20307&quot; value=&quot;439&quot;/&gt;&lt;/object&gt;&lt;object type=&quot;3&quot; unique_id=&quot;33152&quot;&gt;&lt;property id=&quot;20148&quot; value=&quot;5&quot;/&gt;&lt;property id=&quot;20300&quot; value=&quot;Slide 38&quot;/&gt;&lt;property id=&quot;20307&quot; value=&quot;440&quot;/&gt;&lt;/object&gt;&lt;object type=&quot;3&quot; unique_id=&quot;38613&quot;&gt;&lt;property id=&quot;20148&quot; value=&quot;5&quot;/&gt;&lt;property id=&quot;20300&quot; value=&quot;Slide 35&quot;/&gt;&lt;property id=&quot;20307&quot; value=&quot;443&quot;/&gt;&lt;/object&gt;&lt;object type=&quot;3&quot; unique_id=&quot;38614&quot;&gt;&lt;property id=&quot;20148&quot; value=&quot;5&quot;/&gt;&lt;property id=&quot;20300&quot; value=&quot;Slide 36&quot;/&gt;&lt;property id=&quot;20307&quot; value=&quot;444&quot;/&gt;&lt;/object&gt;&lt;object type=&quot;3&quot; unique_id=&quot;38615&quot;&gt;&lt;property id=&quot;20148&quot; value=&quot;5&quot;/&gt;&lt;property id=&quot;20300&quot; value=&quot;Slide 37&quot;/&gt;&lt;property id=&quot;20307&quot; value=&quot;445&quot;/&gt;&lt;/object&gt;&lt;/object&gt;&lt;object type=&quot;8&quot; unique_id=&quot;24777&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2346</TotalTime>
  <Words>1145</Words>
  <Application>Microsoft Office PowerPoint</Application>
  <PresentationFormat>On-screen Show (4:3)</PresentationFormat>
  <Paragraphs>158</Paragraphs>
  <Slides>34</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Courier New</vt:lpstr>
      <vt:lpstr>Times New Roman</vt:lpstr>
      <vt:lpstr>Wingdings</vt:lpstr>
      <vt:lpstr>Office Theme</vt:lpstr>
      <vt:lpstr>GENERAL NETWORK DESIGN</vt:lpstr>
      <vt:lpstr>CHAPTER III DESIGN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Partial-Mesh Hierarchical Design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TÊN BÁO CÁO</dc:title>
  <dc:creator>Hien Le Trong</dc:creator>
  <cp:lastModifiedBy>Huy Nguyễn Huỳnh</cp:lastModifiedBy>
  <cp:revision>208</cp:revision>
  <dcterms:created xsi:type="dcterms:W3CDTF">2016-06-06T04:40:13Z</dcterms:created>
  <dcterms:modified xsi:type="dcterms:W3CDTF">2021-02-21T11:51:00Z</dcterms:modified>
</cp:coreProperties>
</file>