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58" r:id="rId3"/>
    <p:sldId id="259" r:id="rId4"/>
    <p:sldId id="441" r:id="rId5"/>
    <p:sldId id="442" r:id="rId6"/>
    <p:sldId id="443" r:id="rId7"/>
    <p:sldId id="444" r:id="rId8"/>
    <p:sldId id="445" r:id="rId9"/>
    <p:sldId id="446" r:id="rId10"/>
    <p:sldId id="447" r:id="rId11"/>
    <p:sldId id="491" r:id="rId12"/>
    <p:sldId id="448" r:id="rId13"/>
    <p:sldId id="492" r:id="rId14"/>
    <p:sldId id="449" r:id="rId15"/>
    <p:sldId id="450" r:id="rId16"/>
    <p:sldId id="451" r:id="rId17"/>
    <p:sldId id="452" r:id="rId18"/>
    <p:sldId id="453" r:id="rId19"/>
    <p:sldId id="454" r:id="rId20"/>
    <p:sldId id="457" r:id="rId21"/>
    <p:sldId id="458" r:id="rId22"/>
    <p:sldId id="455" r:id="rId23"/>
    <p:sldId id="493" r:id="rId24"/>
    <p:sldId id="460" r:id="rId25"/>
    <p:sldId id="462" r:id="rId26"/>
    <p:sldId id="461" r:id="rId27"/>
    <p:sldId id="463" r:id="rId28"/>
    <p:sldId id="477" r:id="rId29"/>
    <p:sldId id="478" r:id="rId30"/>
    <p:sldId id="464" r:id="rId31"/>
    <p:sldId id="479" r:id="rId32"/>
    <p:sldId id="480" r:id="rId33"/>
    <p:sldId id="465" r:id="rId34"/>
    <p:sldId id="495" r:id="rId35"/>
    <p:sldId id="496" r:id="rId36"/>
    <p:sldId id="481" r:id="rId37"/>
    <p:sldId id="466" r:id="rId38"/>
    <p:sldId id="497" r:id="rId39"/>
    <p:sldId id="498" r:id="rId40"/>
    <p:sldId id="470" r:id="rId41"/>
    <p:sldId id="482" r:id="rId42"/>
    <p:sldId id="471" r:id="rId43"/>
    <p:sldId id="483" r:id="rId44"/>
    <p:sldId id="484" r:id="rId45"/>
    <p:sldId id="472" r:id="rId46"/>
    <p:sldId id="499" r:id="rId47"/>
    <p:sldId id="500" r:id="rId48"/>
    <p:sldId id="501" r:id="rId49"/>
    <p:sldId id="486" r:id="rId50"/>
    <p:sldId id="487" r:id="rId51"/>
    <p:sldId id="473" r:id="rId52"/>
    <p:sldId id="485" r:id="rId53"/>
    <p:sldId id="475" r:id="rId54"/>
    <p:sldId id="476" r:id="rId55"/>
    <p:sldId id="489" r:id="rId56"/>
    <p:sldId id="488" r:id="rId57"/>
    <p:sldId id="490" r:id="rId58"/>
    <p:sldId id="332" r:id="rId59"/>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1682" autoAdjust="0"/>
  </p:normalViewPr>
  <p:slideViewPr>
    <p:cSldViewPr>
      <p:cViewPr varScale="1">
        <p:scale>
          <a:sx n="68" d="100"/>
          <a:sy n="68" d="100"/>
        </p:scale>
        <p:origin x="11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7.xml"/><Relationship Id="rId3" Type="http://schemas.openxmlformats.org/officeDocument/2006/relationships/image" Target="../media/image3.png"/><Relationship Id="rId7" Type="http://schemas.openxmlformats.org/officeDocument/2006/relationships/slide" Target="slide7.xml"/><Relationship Id="rId12" Type="http://schemas.openxmlformats.org/officeDocument/2006/relationships/slide" Target="slide16.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5.xml"/><Relationship Id="rId15" Type="http://schemas.openxmlformats.org/officeDocument/2006/relationships/slide" Target="slide18.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9.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5.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slide" Target="slide3.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slide" Target="slide3.xml"/></Relationships>
</file>

<file path=ppt/slides/_rels/slide5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a:rPr lang="en-US" sz="3200" b="1">
                <a:solidFill>
                  <a:srgbClr val="FFFF00"/>
                </a:solidFill>
                <a:latin typeface="Times New Roman" pitchFamily="18" charset="0"/>
                <a:cs typeface="Times New Roman" pitchFamily="18" charset="0"/>
              </a:rPr>
              <a:t>THIẾT KẾ CÀI ĐẶT MẠNG</a:t>
            </a:r>
            <a:endParaRPr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algn="l"/>
            <a:r>
              <a:rPr lang="en-US" sz="1600" b="1">
                <a:solidFill>
                  <a:schemeClr val="bg1"/>
                </a:solidFill>
                <a:latin typeface="Times New Roman" panose="02020603050405020304" pitchFamily="18" charset="0"/>
                <a:cs typeface="Times New Roman" panose="02020603050405020304" pitchFamily="18" charset="0"/>
              </a:rPr>
              <a:t>Nguyễn Huỳnh Huy</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B</a:t>
            </a:r>
            <a:r>
              <a:rPr lang="en-US" sz="1600" b="1">
                <a:solidFill>
                  <a:schemeClr val="bg1"/>
                </a:solidFill>
                <a:latin typeface="Times New Roman" panose="02020603050405020304" pitchFamily="18" charset="0"/>
                <a:cs typeface="Times New Roman" panose="02020603050405020304" pitchFamily="18" charset="0"/>
              </a:rPr>
              <a:t>M</a:t>
            </a:r>
            <a:r>
              <a:rPr lang="vi-VN" sz="1600" b="1">
                <a:solidFill>
                  <a:schemeClr val="bg1"/>
                </a:solidFill>
                <a:latin typeface="Times New Roman" panose="02020603050405020304" pitchFamily="18" charset="0"/>
                <a:cs typeface="Times New Roman" panose="02020603050405020304" pitchFamily="18" charset="0"/>
              </a:rPr>
              <a:t> </a:t>
            </a:r>
            <a:r>
              <a:rPr lang="en-US" sz="1600" b="1">
                <a:solidFill>
                  <a:schemeClr val="bg1"/>
                </a:solidFill>
                <a:latin typeface="Times New Roman" panose="02020603050405020304" pitchFamily="18" charset="0"/>
                <a:cs typeface="Times New Roman" panose="02020603050405020304" pitchFamily="18" charset="0"/>
              </a:rPr>
              <a:t>Mạng Máy Tính và Tryền Thông</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a:solidFill>
                  <a:schemeClr val="bg1"/>
                </a:solidFill>
                <a:latin typeface="Times New Roman" panose="02020603050405020304" pitchFamily="18" charset="0"/>
                <a:cs typeface="Times New Roman" panose="02020603050405020304" pitchFamily="18" charset="0"/>
              </a:rPr>
              <a:t>Khoa </a:t>
            </a:r>
            <a:r>
              <a:rPr lang="en-US" sz="1600" b="1">
                <a:solidFill>
                  <a:schemeClr val="bg1"/>
                </a:solidFill>
                <a:latin typeface="Times New Roman" panose="02020603050405020304" pitchFamily="18" charset="0"/>
                <a:cs typeface="Times New Roman" panose="02020603050405020304" pitchFamily="18" charset="0"/>
              </a:rPr>
              <a:t>Công Nghệ Thông Tin</a:t>
            </a:r>
            <a:endParaRPr lang="vi-VN" sz="1600" b="1" dirty="0">
              <a:solidFill>
                <a:schemeClr val="bg1"/>
              </a:solidFill>
              <a:latin typeface="Times New Roman" panose="02020603050405020304" pitchFamily="18" charset="0"/>
              <a:cs typeface="Times New Roman" panose="02020603050405020304" pitchFamily="18" charset="0"/>
            </a:endParaRPr>
          </a:p>
          <a:p>
            <a:pPr algn="l"/>
            <a:r>
              <a:rPr lang="vi-VN" sz="1600" b="1" dirty="0">
                <a:solidFill>
                  <a:schemeClr val="bg1"/>
                </a:solidFill>
                <a:latin typeface="Times New Roman" panose="02020603050405020304" pitchFamily="18" charset="0"/>
                <a:cs typeface="Times New Roman" panose="02020603050405020304" pitchFamily="18" charset="0"/>
              </a:rPr>
              <a:t>Trường Đại học Nha Trang</a:t>
            </a:r>
          </a:p>
          <a:p>
            <a:pPr algn="l"/>
            <a:r>
              <a:rPr lang="vi-VN" sz="1600" b="1">
                <a:solidFill>
                  <a:schemeClr val="bg1"/>
                </a:solidFill>
                <a:latin typeface="Times New Roman" panose="02020603050405020304" pitchFamily="18" charset="0"/>
                <a:cs typeface="Times New Roman" panose="02020603050405020304" pitchFamily="18" charset="0"/>
              </a:rPr>
              <a:t>Email:</a:t>
            </a:r>
            <a:r>
              <a:rPr lang="en-US" sz="1600" b="1">
                <a:solidFill>
                  <a:schemeClr val="bg1"/>
                </a:solidFill>
                <a:latin typeface="Times New Roman" panose="02020603050405020304" pitchFamily="18" charset="0"/>
                <a:cs typeface="Times New Roman" panose="02020603050405020304" pitchFamily="18" charset="0"/>
              </a:rPr>
              <a:t>huynh</a:t>
            </a:r>
            <a:r>
              <a:rPr lang="vi-VN" sz="1600" b="1">
                <a:solidFill>
                  <a:schemeClr val="bg1"/>
                </a:solidFill>
                <a:latin typeface="Times New Roman" panose="02020603050405020304" pitchFamily="18" charset="0"/>
                <a:cs typeface="Times New Roman" panose="02020603050405020304" pitchFamily="18" charset="0"/>
              </a:rPr>
              <a:t>@ntu.edu.vn</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WAN Edge</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Là thành phần đảm nhận việc kết nối đến các chi nhanh khác của doanh nghiệp</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WAN Edge thuộc sở hữu của doanh nghiệp hoặc đa phần là từ nhà cung cấp dịch vụ internet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D2CE8E87-C670-413D-AAB4-9254ED5FE2A7}"/>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44041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553998"/>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WAN Edge</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8" name="Picture 7">
            <a:extLst>
              <a:ext uri="{FF2B5EF4-FFF2-40B4-BE49-F238E27FC236}">
                <a16:creationId xmlns:a16="http://schemas.microsoft.com/office/drawing/2014/main" id="{710C3B85-225A-4D5B-AFCB-5524B824D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394445"/>
            <a:ext cx="5791200" cy="3755136"/>
          </a:xfrm>
          <a:prstGeom prst="rect">
            <a:avLst/>
          </a:prstGeom>
        </p:spPr>
      </p:pic>
      <p:sp>
        <p:nvSpPr>
          <p:cNvPr id="10" name="TextBox 9">
            <a:extLst>
              <a:ext uri="{FF2B5EF4-FFF2-40B4-BE49-F238E27FC236}">
                <a16:creationId xmlns:a16="http://schemas.microsoft.com/office/drawing/2014/main" id="{615F517B-5A2B-4504-902C-89BE8CF57985}"/>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53713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031325"/>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Extranet</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Thành phần này cung cấp các kết nối an toàn đến các đối tác doanh nghiệp, khách hàng, đối tác… truy cập vào hệ thống mạng.</a:t>
            </a:r>
          </a:p>
          <a:p>
            <a:pPr lvl="1" algn="just"/>
            <a:r>
              <a:rPr lang="en-US" sz="2400">
                <a:latin typeface="Times New Roman" panose="02020603050405020304" pitchFamily="18" charset="0"/>
                <a:cs typeface="Times New Roman" panose="02020603050405020304" pitchFamily="18" charset="0"/>
              </a:rPr>
              <a:t>Ex: Remote-access VPN	</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75FE1164-284C-440D-A1C9-9D2BA8B700A5}"/>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11407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553998"/>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Extranet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75FE1164-284C-440D-A1C9-9D2BA8B700A5}"/>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pic>
        <p:nvPicPr>
          <p:cNvPr id="9" name="Picture 8">
            <a:extLst>
              <a:ext uri="{FF2B5EF4-FFF2-40B4-BE49-F238E27FC236}">
                <a16:creationId xmlns:a16="http://schemas.microsoft.com/office/drawing/2014/main" id="{6F87D995-316F-4121-AB73-1869DB9FA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209332"/>
            <a:ext cx="6456072" cy="3581868"/>
          </a:xfrm>
          <a:prstGeom prst="rect">
            <a:avLst/>
          </a:prstGeom>
        </p:spPr>
      </p:pic>
    </p:spTree>
    <p:extLst>
      <p:ext uri="{BB962C8B-B14F-4D97-AF65-F5344CB8AC3E}">
        <p14:creationId xmlns:p14="http://schemas.microsoft.com/office/powerpoint/2010/main" val="144802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fontScale="90000"/>
          </a:bodyPr>
          <a:lstStyle/>
          <a:p>
            <a:r>
              <a:rPr lang="en-US" sz="2000" b="1">
                <a:latin typeface="Times New Roman" panose="02020603050405020304" pitchFamily="18" charset="0"/>
                <a:cs typeface="Times New Roman" panose="02020603050405020304" pitchFamily="18" charset="0"/>
              </a:rPr>
              <a:t>CHƯƠNG II : GENERAL NETWORK DESIGN (2)</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V Thiết kế topology mạng và các giải pháp</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661993"/>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Internet Edge</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Thành phần cung cấp các kết nối cho hệ thống mạng bên trong ra internet.</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Bao gồm DMZ site</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A0FD6562-7D22-4AC9-B941-B4BD503B1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6207" y="2986180"/>
            <a:ext cx="3466193" cy="3119574"/>
          </a:xfrm>
          <a:prstGeom prst="rect">
            <a:avLst/>
          </a:prstGeom>
        </p:spPr>
      </p:pic>
    </p:spTree>
    <p:extLst>
      <p:ext uri="{BB962C8B-B14F-4D97-AF65-F5344CB8AC3E}">
        <p14:creationId xmlns:p14="http://schemas.microsoft.com/office/powerpoint/2010/main" val="142103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Branches</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Cung cấp kết nối đến người dùng ở các site khác của doanh nghiệp sử dụng các dịch vụ.</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Bao gồm: Các LAN kết nối đến site chính thông qua kết nối riêng WAN, Internet thông qua VPN </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AF353FD-E718-4826-95DE-712B6962AD8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50065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292662"/>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Partner site</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Đại diện cho khách hàng, đối tác thông qua Extranet, hay Internet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B73725A8-3FA5-4C81-8556-8A81E638365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68329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661993"/>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E-Commerce</a:t>
            </a:r>
          </a:p>
          <a:p>
            <a:pPr marL="800100" lvl="1"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Bao gồm các host ứng dụng, dịch vụ, dữ liệu sử dụng cho công việc kinh doanh (mua, bán) các sản phẩm</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1E53A5B6-565C-4D88-9026-98746F0848BD}"/>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30973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Teleworker</a:t>
            </a:r>
          </a:p>
          <a:p>
            <a:pPr marL="800100" lvl="1"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Dành cho việc làm việc từ xa (tại nhà, đi công tác) của nhân viên </a:t>
            </a:r>
          </a:p>
          <a:p>
            <a:pPr lvl="1" algn="just"/>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Ex: Remote-access VPN, Desktop remote, security Wireless, IP telephony, IP Video. </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3CD8BE8F-9534-406F-B6BD-07DF6365B533}"/>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13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031325"/>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Cisco SensorBase</a:t>
            </a:r>
          </a:p>
          <a:p>
            <a:pPr marL="800100" lvl="1"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Đóng vai trò update các mối đe dọa, virus mã đọc, các các, phương thức tấn công…</a:t>
            </a:r>
          </a:p>
          <a:p>
            <a:pPr lvl="1" algn="just"/>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Ex: malware, serial attack, email, web security. </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9EE6BC2-830D-4CDC-95AB-D10ABA99B7C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23682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CHAPTER III</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DESIGN (2)</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524000"/>
            <a:ext cx="6854371" cy="830997"/>
          </a:xfrm>
          <a:prstGeom prst="rect">
            <a:avLst/>
          </a:prstGeom>
          <a:noFill/>
        </p:spPr>
        <p:txBody>
          <a:bodyPr wrap="square" rtlCol="0">
            <a:spAutoFit/>
          </a:bodyPr>
          <a:lstStyle/>
          <a:p>
            <a:pPr marL="514350" indent="-51435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Định nghĩa của Cisco về một mô hình luận lý chuẩn (logical network)</a:t>
            </a:r>
          </a:p>
        </p:txBody>
      </p:sp>
      <p:pic>
        <p:nvPicPr>
          <p:cNvPr id="5" name="Picture 4">
            <a:extLst>
              <a:ext uri="{FF2B5EF4-FFF2-40B4-BE49-F238E27FC236}">
                <a16:creationId xmlns:a16="http://schemas.microsoft.com/office/drawing/2014/main" id="{7B10EBDF-5396-4A26-911F-6A170329DF51}"/>
              </a:ext>
            </a:extLst>
          </p:cNvPr>
          <p:cNvPicPr>
            <a:picLocks noChangeAspect="1"/>
          </p:cNvPicPr>
          <p:nvPr/>
        </p:nvPicPr>
        <p:blipFill>
          <a:blip r:embed="rId3"/>
          <a:stretch>
            <a:fillRect/>
          </a:stretch>
        </p:blipFill>
        <p:spPr>
          <a:xfrm>
            <a:off x="1295400" y="2539663"/>
            <a:ext cx="5791201" cy="3507468"/>
          </a:xfrm>
          <a:prstGeom prst="rect">
            <a:avLst/>
          </a:prstGeom>
        </p:spPr>
      </p:pic>
      <p:sp>
        <p:nvSpPr>
          <p:cNvPr id="3" name="TextBox 2">
            <a:extLst>
              <a:ext uri="{FF2B5EF4-FFF2-40B4-BE49-F238E27FC236}">
                <a16:creationId xmlns:a16="http://schemas.microsoft.com/office/drawing/2014/main" id="{98FA7E70-9983-4032-8774-9387DFF5838C}"/>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57259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524000"/>
            <a:ext cx="6854371" cy="830997"/>
          </a:xfrm>
          <a:prstGeom prst="rect">
            <a:avLst/>
          </a:prstGeom>
          <a:noFill/>
        </p:spPr>
        <p:txBody>
          <a:bodyPr wrap="square" rtlCol="0">
            <a:spAutoFit/>
          </a:bodyPr>
          <a:lstStyle/>
          <a:p>
            <a:pPr marL="514350" indent="-51435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Định nghĩa của Cisco về một mô hình luận lý chuẩn (logical network)</a:t>
            </a:r>
          </a:p>
        </p:txBody>
      </p:sp>
      <p:pic>
        <p:nvPicPr>
          <p:cNvPr id="3" name="Picture 2">
            <a:extLst>
              <a:ext uri="{FF2B5EF4-FFF2-40B4-BE49-F238E27FC236}">
                <a16:creationId xmlns:a16="http://schemas.microsoft.com/office/drawing/2014/main" id="{EDAF1B42-42C2-4CC7-B194-C0D24E729FF1}"/>
              </a:ext>
            </a:extLst>
          </p:cNvPr>
          <p:cNvPicPr>
            <a:picLocks noChangeAspect="1"/>
          </p:cNvPicPr>
          <p:nvPr/>
        </p:nvPicPr>
        <p:blipFill rotWithShape="1">
          <a:blip r:embed="rId3"/>
          <a:srcRect b="1988"/>
          <a:stretch/>
        </p:blipFill>
        <p:spPr>
          <a:xfrm>
            <a:off x="1752600" y="2438400"/>
            <a:ext cx="5257800" cy="3648351"/>
          </a:xfrm>
          <a:prstGeom prst="rect">
            <a:avLst/>
          </a:prstGeom>
        </p:spPr>
      </p:pic>
      <p:sp>
        <p:nvSpPr>
          <p:cNvPr id="5" name="TextBox 4">
            <a:extLst>
              <a:ext uri="{FF2B5EF4-FFF2-40B4-BE49-F238E27FC236}">
                <a16:creationId xmlns:a16="http://schemas.microsoft.com/office/drawing/2014/main" id="{29A51917-16F1-485A-A7B2-4FE93FC565CF}"/>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84880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marL="514350" indent="-514350"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Campus (Hệ thống cơ bản chính của mạng)</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Access Layer</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Distribution Layer</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Core Layer</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Server Farm Layer</a:t>
            </a:r>
          </a:p>
          <a:p>
            <a:pPr marL="1428750" lvl="2" indent="-5143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BFF494E-19CA-4EA0-A3D8-E5067E90A6B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93417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647426"/>
          </a:xfrm>
          <a:prstGeom prst="rect">
            <a:avLst/>
          </a:prstGeom>
          <a:noFill/>
        </p:spPr>
        <p:txBody>
          <a:bodyPr wrap="square" rtlCol="0">
            <a:spAutoFit/>
          </a:bodyPr>
          <a:lstStyle/>
          <a:p>
            <a:pPr marL="514350" indent="-514350"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Enterprise Edge (Các thành phần còn lại giúp  hệ thống bên trong liên kết với hệ thống toàn cầu bên ngoài)</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E-Commerce</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Internet Connectivity</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Remote Access and VPN</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WAN, MAN VPN site-to-site</a:t>
            </a:r>
          </a:p>
          <a:p>
            <a:pPr marL="971550" lvl="1" indent="-514350"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Các thành phần khác</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ISP (Internet Service Provider)</a:t>
            </a:r>
          </a:p>
          <a:p>
            <a:pPr marL="1428750" lvl="2" indent="-5143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Enterprise Branches</a:t>
            </a:r>
          </a:p>
          <a:p>
            <a:pPr marL="1428750" lvl="2" indent="-5143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BFF494E-19CA-4EA0-A3D8-E5067E90A6B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26391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893647"/>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Access Layer: </a:t>
            </a:r>
          </a:p>
          <a:p>
            <a:pPr lvl="1" algn="just"/>
            <a:endParaRPr lang="en-US" sz="2400">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Thành phần này cung cấp kết nối đến cái user, IP Phone, và Wireless AP, Đồng thời link kết nối với tốc độ cao sẽ giúp SW kết nối đến thành phần Distribution(vận chuyển).</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Thành phần này còn cung cấp khả năng quản lý truy cập, Lọc, các Broadcast, QoS</a:t>
            </a: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4C732DC-EECA-45AD-BC8A-DC365648ACF6}"/>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94885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Access Layer: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43B1BFEA-B8DB-4870-A2FC-9F0EBB09BF3E}"/>
              </a:ext>
            </a:extLst>
          </p:cNvPr>
          <p:cNvPicPr>
            <a:picLocks noChangeAspect="1"/>
          </p:cNvPicPr>
          <p:nvPr/>
        </p:nvPicPr>
        <p:blipFill>
          <a:blip r:embed="rId5"/>
          <a:stretch>
            <a:fillRect/>
          </a:stretch>
        </p:blipFill>
        <p:spPr>
          <a:xfrm>
            <a:off x="1447800" y="2744804"/>
            <a:ext cx="5943600" cy="3201120"/>
          </a:xfrm>
          <a:prstGeom prst="rect">
            <a:avLst/>
          </a:prstGeom>
        </p:spPr>
      </p:pic>
      <p:sp>
        <p:nvSpPr>
          <p:cNvPr id="8" name="TextBox 7">
            <a:extLst>
              <a:ext uri="{FF2B5EF4-FFF2-40B4-BE49-F238E27FC236}">
                <a16:creationId xmlns:a16="http://schemas.microsoft.com/office/drawing/2014/main" id="{D39DCE86-CD39-47D9-AC2F-F4B12D0D735F}"/>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89106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Access Layer: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F69E22C5-5415-4786-A0A4-75FB127EF656}"/>
              </a:ext>
            </a:extLst>
          </p:cNvPr>
          <p:cNvPicPr>
            <a:picLocks noChangeAspect="1"/>
          </p:cNvPicPr>
          <p:nvPr/>
        </p:nvPicPr>
        <p:blipFill>
          <a:blip r:embed="rId5"/>
          <a:stretch>
            <a:fillRect/>
          </a:stretch>
        </p:blipFill>
        <p:spPr>
          <a:xfrm>
            <a:off x="1558244" y="2888724"/>
            <a:ext cx="3490913" cy="3476026"/>
          </a:xfrm>
          <a:prstGeom prst="rect">
            <a:avLst/>
          </a:prstGeom>
        </p:spPr>
      </p:pic>
      <p:sp>
        <p:nvSpPr>
          <p:cNvPr id="8" name="TextBox 7">
            <a:extLst>
              <a:ext uri="{FF2B5EF4-FFF2-40B4-BE49-F238E27FC236}">
                <a16:creationId xmlns:a16="http://schemas.microsoft.com/office/drawing/2014/main" id="{04DFC059-B8D1-437F-8CEB-70DE1CA2DEE6}"/>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12017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5262979"/>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Distribution Layer:</a:t>
            </a:r>
          </a:p>
          <a:p>
            <a:pPr lvl="1" algn="just"/>
            <a:r>
              <a:rPr lang="en-US" sz="2400">
                <a:latin typeface="Times New Roman" panose="02020603050405020304" pitchFamily="18" charset="0"/>
                <a:cs typeface="Times New Roman" panose="02020603050405020304" pitchFamily="18" charset="0"/>
              </a:rPr>
              <a:t> </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Thành phần này kết nối dây đến các Switch Access ở các phòng ban, tòa nhà cung cấp kết nối từ Access đến Core thông qua các router, switch L3</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Khu vực này đảm nhiệm việc định tuyến, QoS, Quản lý truy cập, bảo mật, hiệu năng…</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Có tính dự phòng và load balancing được kiến nghị ở tầng này</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4083ED49-A1E1-48B0-A90D-943A9838F496}"/>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47342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Distribution Layer:</a:t>
            </a:r>
          </a:p>
          <a:p>
            <a:pPr lvl="1" algn="just"/>
            <a:r>
              <a:rPr lang="en-US" sz="2400">
                <a:latin typeface="Times New Roman" panose="02020603050405020304" pitchFamily="18" charset="0"/>
                <a:cs typeface="Times New Roman" panose="02020603050405020304" pitchFamily="18" charset="0"/>
              </a:rPr>
              <a:t> </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C3EE0764-DF37-407B-8BD1-07B574E29B17}"/>
              </a:ext>
            </a:extLst>
          </p:cNvPr>
          <p:cNvPicPr>
            <a:picLocks noChangeAspect="1"/>
          </p:cNvPicPr>
          <p:nvPr/>
        </p:nvPicPr>
        <p:blipFill>
          <a:blip r:embed="rId5"/>
          <a:stretch>
            <a:fillRect/>
          </a:stretch>
        </p:blipFill>
        <p:spPr>
          <a:xfrm>
            <a:off x="1533524" y="2696713"/>
            <a:ext cx="5705475" cy="3307357"/>
          </a:xfrm>
          <a:prstGeom prst="rect">
            <a:avLst/>
          </a:prstGeom>
        </p:spPr>
      </p:pic>
      <p:sp>
        <p:nvSpPr>
          <p:cNvPr id="8" name="TextBox 7">
            <a:extLst>
              <a:ext uri="{FF2B5EF4-FFF2-40B4-BE49-F238E27FC236}">
                <a16:creationId xmlns:a16="http://schemas.microsoft.com/office/drawing/2014/main" id="{0255B8ED-D7FF-48A4-92BD-908A8A36542B}"/>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85779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Distribution Layer:</a:t>
            </a:r>
          </a:p>
          <a:p>
            <a:pPr lvl="1" algn="just"/>
            <a:r>
              <a:rPr lang="en-US" sz="2400">
                <a:latin typeface="Times New Roman" panose="02020603050405020304" pitchFamily="18" charset="0"/>
                <a:cs typeface="Times New Roman" panose="02020603050405020304" pitchFamily="18" charset="0"/>
              </a:rPr>
              <a:t> </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D67D9ED7-F07D-4C86-9BD7-48ACCDD4FF44}"/>
              </a:ext>
            </a:extLst>
          </p:cNvPr>
          <p:cNvPicPr>
            <a:picLocks noChangeAspect="1"/>
          </p:cNvPicPr>
          <p:nvPr/>
        </p:nvPicPr>
        <p:blipFill>
          <a:blip r:embed="rId5"/>
          <a:stretch>
            <a:fillRect/>
          </a:stretch>
        </p:blipFill>
        <p:spPr>
          <a:xfrm>
            <a:off x="1447800" y="2743200"/>
            <a:ext cx="3429000" cy="3504695"/>
          </a:xfrm>
          <a:prstGeom prst="rect">
            <a:avLst/>
          </a:prstGeom>
        </p:spPr>
      </p:pic>
      <p:sp>
        <p:nvSpPr>
          <p:cNvPr id="5" name="TextBox 4">
            <a:extLst>
              <a:ext uri="{FF2B5EF4-FFF2-40B4-BE49-F238E27FC236}">
                <a16:creationId xmlns:a16="http://schemas.microsoft.com/office/drawing/2014/main" id="{2E972068-1303-4534-92DA-1D9E6FB68BED}"/>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15379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6854371" cy="830997"/>
          </a:xfrm>
          <a:prstGeom prst="rect">
            <a:avLst/>
          </a:prstGeom>
          <a:noFill/>
        </p:spPr>
        <p:txBody>
          <a:bodyPr wrap="square" rtlCol="0">
            <a:spAutoFit/>
          </a:bodyPr>
          <a:lstStyle/>
          <a:p>
            <a:pPr marL="514350" indent="-514350">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Định nghĩa của Cisco về một mô hình luận lý chuẩn (logical network)</a:t>
            </a:r>
          </a:p>
        </p:txBody>
      </p:sp>
      <p:pic>
        <p:nvPicPr>
          <p:cNvPr id="3" name="Picture 2">
            <a:extLst>
              <a:ext uri="{FF2B5EF4-FFF2-40B4-BE49-F238E27FC236}">
                <a16:creationId xmlns:a16="http://schemas.microsoft.com/office/drawing/2014/main" id="{313B5B79-864E-429F-A802-9E7D7957AD94}"/>
              </a:ext>
            </a:extLst>
          </p:cNvPr>
          <p:cNvPicPr>
            <a:picLocks noChangeAspect="1"/>
          </p:cNvPicPr>
          <p:nvPr/>
        </p:nvPicPr>
        <p:blipFill>
          <a:blip r:embed="rId3"/>
          <a:stretch>
            <a:fillRect/>
          </a:stretch>
        </p:blipFill>
        <p:spPr>
          <a:xfrm>
            <a:off x="1295400" y="2748081"/>
            <a:ext cx="6703785" cy="2966920"/>
          </a:xfrm>
          <a:prstGeom prst="rect">
            <a:avLst/>
          </a:prstGeom>
        </p:spPr>
      </p:pic>
      <p:cxnSp>
        <p:nvCxnSpPr>
          <p:cNvPr id="10" name="Straight Connector 9">
            <a:hlinkClick r:id="rId4" action="ppaction://hlinksldjump"/>
            <a:extLst>
              <a:ext uri="{FF2B5EF4-FFF2-40B4-BE49-F238E27FC236}">
                <a16:creationId xmlns:a16="http://schemas.microsoft.com/office/drawing/2014/main" id="{DA4A0CC5-2C5B-42C7-A7F9-E3D0F27DF34F}"/>
              </a:ext>
            </a:extLst>
          </p:cNvPr>
          <p:cNvCxnSpPr/>
          <p:nvPr/>
        </p:nvCxnSpPr>
        <p:spPr>
          <a:xfrm>
            <a:off x="2667000" y="4572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hlinkClick r:id="rId5" action="ppaction://hlinksldjump"/>
            <a:extLst>
              <a:ext uri="{FF2B5EF4-FFF2-40B4-BE49-F238E27FC236}">
                <a16:creationId xmlns:a16="http://schemas.microsoft.com/office/drawing/2014/main" id="{C90702D0-A1C0-43CC-9734-B89E35399C4E}"/>
              </a:ext>
            </a:extLst>
          </p:cNvPr>
          <p:cNvCxnSpPr/>
          <p:nvPr/>
        </p:nvCxnSpPr>
        <p:spPr>
          <a:xfrm>
            <a:off x="1524000" y="53340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hlinkClick r:id="rId6" action="ppaction://hlinksldjump"/>
            <a:extLst>
              <a:ext uri="{FF2B5EF4-FFF2-40B4-BE49-F238E27FC236}">
                <a16:creationId xmlns:a16="http://schemas.microsoft.com/office/drawing/2014/main" id="{F0FFDED3-91AF-4DA0-9176-0B8C3B8A6837}"/>
              </a:ext>
            </a:extLst>
          </p:cNvPr>
          <p:cNvCxnSpPr/>
          <p:nvPr/>
        </p:nvCxnSpPr>
        <p:spPr>
          <a:xfrm>
            <a:off x="1676400" y="3810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hlinkClick r:id="rId7" action="ppaction://hlinksldjump"/>
            <a:extLst>
              <a:ext uri="{FF2B5EF4-FFF2-40B4-BE49-F238E27FC236}">
                <a16:creationId xmlns:a16="http://schemas.microsoft.com/office/drawing/2014/main" id="{EEB4A5A3-3609-4214-A6E3-C9AA0748B16A}"/>
              </a:ext>
            </a:extLst>
          </p:cNvPr>
          <p:cNvCxnSpPr/>
          <p:nvPr/>
        </p:nvCxnSpPr>
        <p:spPr>
          <a:xfrm>
            <a:off x="1524000" y="31242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hlinkClick r:id="rId8" action="ppaction://hlinksldjump"/>
            <a:extLst>
              <a:ext uri="{FF2B5EF4-FFF2-40B4-BE49-F238E27FC236}">
                <a16:creationId xmlns:a16="http://schemas.microsoft.com/office/drawing/2014/main" id="{ABCBEDC1-69AA-43AF-A0EE-2D5BE8B1DB62}"/>
              </a:ext>
            </a:extLst>
          </p:cNvPr>
          <p:cNvCxnSpPr/>
          <p:nvPr/>
        </p:nvCxnSpPr>
        <p:spPr>
          <a:xfrm>
            <a:off x="4038600" y="3429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hlinkClick r:id="rId9" action="ppaction://hlinksldjump"/>
            <a:extLst>
              <a:ext uri="{FF2B5EF4-FFF2-40B4-BE49-F238E27FC236}">
                <a16:creationId xmlns:a16="http://schemas.microsoft.com/office/drawing/2014/main" id="{F4809867-A6C0-408B-ACCE-A594837898B6}"/>
              </a:ext>
            </a:extLst>
          </p:cNvPr>
          <p:cNvCxnSpPr/>
          <p:nvPr/>
        </p:nvCxnSpPr>
        <p:spPr>
          <a:xfrm>
            <a:off x="4114800" y="4191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hlinkClick r:id="rId10" action="ppaction://hlinksldjump"/>
            <a:extLst>
              <a:ext uri="{FF2B5EF4-FFF2-40B4-BE49-F238E27FC236}">
                <a16:creationId xmlns:a16="http://schemas.microsoft.com/office/drawing/2014/main" id="{B90206B4-8564-4A55-B39E-D13C129E52C0}"/>
              </a:ext>
            </a:extLst>
          </p:cNvPr>
          <p:cNvCxnSpPr/>
          <p:nvPr/>
        </p:nvCxnSpPr>
        <p:spPr>
          <a:xfrm>
            <a:off x="4038600" y="4876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hlinkClick r:id="rId11" action="ppaction://hlinksldjump"/>
            <a:extLst>
              <a:ext uri="{FF2B5EF4-FFF2-40B4-BE49-F238E27FC236}">
                <a16:creationId xmlns:a16="http://schemas.microsoft.com/office/drawing/2014/main" id="{77890340-7947-4630-80BC-7483E961059C}"/>
              </a:ext>
            </a:extLst>
          </p:cNvPr>
          <p:cNvCxnSpPr/>
          <p:nvPr/>
        </p:nvCxnSpPr>
        <p:spPr>
          <a:xfrm>
            <a:off x="7010400" y="34290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hlinkClick r:id="rId12" action="ppaction://hlinksldjump"/>
            <a:extLst>
              <a:ext uri="{FF2B5EF4-FFF2-40B4-BE49-F238E27FC236}">
                <a16:creationId xmlns:a16="http://schemas.microsoft.com/office/drawing/2014/main" id="{C3D5FA89-10FE-46BE-B031-8129983EDC04}"/>
              </a:ext>
            </a:extLst>
          </p:cNvPr>
          <p:cNvCxnSpPr/>
          <p:nvPr/>
        </p:nvCxnSpPr>
        <p:spPr>
          <a:xfrm>
            <a:off x="6934200" y="4114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hlinkClick r:id="rId13" action="ppaction://hlinksldjump"/>
            <a:extLst>
              <a:ext uri="{FF2B5EF4-FFF2-40B4-BE49-F238E27FC236}">
                <a16:creationId xmlns:a16="http://schemas.microsoft.com/office/drawing/2014/main" id="{DDC66AA4-28B0-496B-AB13-730950CE74C4}"/>
              </a:ext>
            </a:extLst>
          </p:cNvPr>
          <p:cNvCxnSpPr/>
          <p:nvPr/>
        </p:nvCxnSpPr>
        <p:spPr>
          <a:xfrm>
            <a:off x="4038600" y="5562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hlinkClick r:id="rId14" action="ppaction://hlinksldjump"/>
            <a:extLst>
              <a:ext uri="{FF2B5EF4-FFF2-40B4-BE49-F238E27FC236}">
                <a16:creationId xmlns:a16="http://schemas.microsoft.com/office/drawing/2014/main" id="{CF783BD6-193C-45E1-A284-70BEE7C9EA9E}"/>
              </a:ext>
            </a:extLst>
          </p:cNvPr>
          <p:cNvCxnSpPr/>
          <p:nvPr/>
        </p:nvCxnSpPr>
        <p:spPr>
          <a:xfrm>
            <a:off x="6934200" y="5562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hlinkClick r:id="rId15" action="ppaction://hlinksldjump"/>
            <a:extLst>
              <a:ext uri="{FF2B5EF4-FFF2-40B4-BE49-F238E27FC236}">
                <a16:creationId xmlns:a16="http://schemas.microsoft.com/office/drawing/2014/main" id="{FFAA1F95-820E-4444-B741-A1E8EE700857}"/>
              </a:ext>
            </a:extLst>
          </p:cNvPr>
          <p:cNvCxnSpPr/>
          <p:nvPr/>
        </p:nvCxnSpPr>
        <p:spPr>
          <a:xfrm>
            <a:off x="7010400" y="4876800"/>
            <a:ext cx="533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12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893647"/>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Core Layer: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Phần này giúp Access, Core kết nối đến Data Center, network management, edge.</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Đảm bảo tính dự phòng, chất lượng đường truyền, khả năng vận hành tốt đáp ứng phục vụ được số tường các thiết bị bên dưới</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Bảo mật và QoS là các yếu tố được quan tâm đến phần này</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EED4978E-2627-49E7-BEF1-0082851CA070}"/>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54082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Core Layer: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987F783F-5730-4CC1-9921-D3848B1755EC}"/>
              </a:ext>
            </a:extLst>
          </p:cNvPr>
          <p:cNvPicPr>
            <a:picLocks noChangeAspect="1"/>
          </p:cNvPicPr>
          <p:nvPr/>
        </p:nvPicPr>
        <p:blipFill>
          <a:blip r:embed="rId5"/>
          <a:stretch>
            <a:fillRect/>
          </a:stretch>
        </p:blipFill>
        <p:spPr>
          <a:xfrm>
            <a:off x="1486807" y="2757248"/>
            <a:ext cx="6480534" cy="2805351"/>
          </a:xfrm>
          <a:prstGeom prst="rect">
            <a:avLst/>
          </a:prstGeom>
        </p:spPr>
      </p:pic>
      <p:sp>
        <p:nvSpPr>
          <p:cNvPr id="8" name="TextBox 7">
            <a:extLst>
              <a:ext uri="{FF2B5EF4-FFF2-40B4-BE49-F238E27FC236}">
                <a16:creationId xmlns:a16="http://schemas.microsoft.com/office/drawing/2014/main" id="{DFDBD8DF-2B69-4273-B959-AC5B58DF3F00}"/>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996865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Core Layer: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2E7A6A2F-3D81-49C6-B428-C7D72A8A046A}"/>
              </a:ext>
            </a:extLst>
          </p:cNvPr>
          <p:cNvPicPr>
            <a:picLocks noChangeAspect="1"/>
          </p:cNvPicPr>
          <p:nvPr/>
        </p:nvPicPr>
        <p:blipFill>
          <a:blip r:embed="rId5"/>
          <a:stretch>
            <a:fillRect/>
          </a:stretch>
        </p:blipFill>
        <p:spPr>
          <a:xfrm>
            <a:off x="1524000" y="2769204"/>
            <a:ext cx="4419600" cy="3577403"/>
          </a:xfrm>
          <a:prstGeom prst="rect">
            <a:avLst/>
          </a:prstGeom>
        </p:spPr>
      </p:pic>
      <p:sp>
        <p:nvSpPr>
          <p:cNvPr id="5" name="TextBox 4">
            <a:extLst>
              <a:ext uri="{FF2B5EF4-FFF2-40B4-BE49-F238E27FC236}">
                <a16:creationId xmlns:a16="http://schemas.microsoft.com/office/drawing/2014/main" id="{FBC5D0AD-E6C5-46CE-AD86-429F9A5438E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009223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Server Farm: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Chứa các server dịch vụ phục vụ cho hệ thống doanh nghiệp</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Đảm bảo tính toàn vẹn dữ liệu, backup, an toàn bảo mật, hoạt động 24/24…</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00495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Server Farm: </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Chứa các server dịch vụ phục vụ cho hệ thống doanh nghiệp</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Đảm bảo tính toàn vẹn dữ liệu, backup, an toàn bảo mật, hoạt động 24/24…</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497174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pic>
        <p:nvPicPr>
          <p:cNvPr id="4" name="Picture 3">
            <a:extLst>
              <a:ext uri="{FF2B5EF4-FFF2-40B4-BE49-F238E27FC236}">
                <a16:creationId xmlns:a16="http://schemas.microsoft.com/office/drawing/2014/main" id="{F4FF3D55-14D4-4EE0-BBA4-4BDA7D1EB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56" y="1623168"/>
            <a:ext cx="6543861" cy="4244232"/>
          </a:xfrm>
          <a:prstGeom prst="rect">
            <a:avLst/>
          </a:prstGeom>
        </p:spPr>
      </p:pic>
    </p:spTree>
    <p:extLst>
      <p:ext uri="{BB962C8B-B14F-4D97-AF65-F5344CB8AC3E}">
        <p14:creationId xmlns:p14="http://schemas.microsoft.com/office/powerpoint/2010/main" val="1199832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938992"/>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(Hệ thống cơ bản chính của mạng)</a:t>
            </a:r>
          </a:p>
          <a:p>
            <a:pPr lvl="1" algn="just"/>
            <a:r>
              <a:rPr lang="en-US" sz="2400">
                <a:latin typeface="Times New Roman" panose="02020603050405020304" pitchFamily="18" charset="0"/>
                <a:cs typeface="Times New Roman" panose="02020603050405020304" pitchFamily="18" charset="0"/>
              </a:rPr>
              <a:t>Server Farm: </a:t>
            </a: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069859C5-D01A-4710-9AA3-B78E52103C9B}"/>
              </a:ext>
            </a:extLst>
          </p:cNvPr>
          <p:cNvPicPr>
            <a:picLocks noChangeAspect="1"/>
          </p:cNvPicPr>
          <p:nvPr/>
        </p:nvPicPr>
        <p:blipFill>
          <a:blip r:embed="rId5"/>
          <a:stretch>
            <a:fillRect/>
          </a:stretch>
        </p:blipFill>
        <p:spPr>
          <a:xfrm>
            <a:off x="1481137" y="2743200"/>
            <a:ext cx="3793269" cy="3886200"/>
          </a:xfrm>
          <a:prstGeom prst="rect">
            <a:avLst/>
          </a:prstGeom>
        </p:spPr>
      </p:pic>
      <p:sp>
        <p:nvSpPr>
          <p:cNvPr id="8" name="TextBox 7">
            <a:extLst>
              <a:ext uri="{FF2B5EF4-FFF2-40B4-BE49-F238E27FC236}">
                <a16:creationId xmlns:a16="http://schemas.microsoft.com/office/drawing/2014/main" id="{B9997EFA-4125-4613-872A-DFFDBB83D03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472171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E-Commerce</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Web and application servers </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Database servers Contain the application and transaction information.</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9" name="TextBox 8">
            <a:extLst>
              <a:ext uri="{FF2B5EF4-FFF2-40B4-BE49-F238E27FC236}">
                <a16:creationId xmlns:a16="http://schemas.microsoft.com/office/drawing/2014/main" id="{D43BF1C3-7884-4174-A73E-C72449CAA7BF}"/>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969236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985433"/>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E-Commerce</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Firewall and firewall routers: Quản lý kiểm soát truy cập từ bên ngoài</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Network intrusion prevention systems (IPS)</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Multilayer switch with IPS modules</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4F5BCB50-8240-45A5-AE3A-3C0A0D01A172}"/>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4127780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61665"/>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FCCE998D-990F-4191-8D00-47DC611E5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2037041"/>
            <a:ext cx="6019800" cy="3830360"/>
          </a:xfrm>
          <a:prstGeom prst="rect">
            <a:avLst/>
          </a:prstGeom>
        </p:spPr>
      </p:pic>
      <p:sp>
        <p:nvSpPr>
          <p:cNvPr id="9" name="TextBox 8">
            <a:extLst>
              <a:ext uri="{FF2B5EF4-FFF2-40B4-BE49-F238E27FC236}">
                <a16:creationId xmlns:a16="http://schemas.microsoft.com/office/drawing/2014/main" id="{965A8D28-82A8-4DB0-884A-535925DC2E3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70689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465786" cy="2585323"/>
          </a:xfrm>
          <a:prstGeom prst="rect">
            <a:avLst/>
          </a:prstGeom>
          <a:noFill/>
        </p:spPr>
        <p:txBody>
          <a:bodyPr wrap="square" rtlCol="0">
            <a:spAutoFit/>
          </a:bodyPr>
          <a:lstStyle/>
          <a:p>
            <a:pPr marL="514350" indent="-514350">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Core: </a:t>
            </a:r>
          </a:p>
          <a:p>
            <a:pPr marL="914400" lvl="1" indent="-4572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Liên kết các thành phần còn lại với nhau</a:t>
            </a:r>
          </a:p>
          <a:p>
            <a:pPr marL="914400" lvl="1" indent="-457200">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Cơ sở hạ tầng của layer 2 và layer 3</a:t>
            </a:r>
          </a:p>
          <a:p>
            <a:pPr marL="914400" lvl="1" indent="-4572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Đảm bảo độ tin cậy, tính dự phòng và khả năng mở rộng một cách dễ dàng</a:t>
            </a:r>
          </a:p>
          <a:p>
            <a:pPr marL="914400" lvl="1" indent="-4572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029200"/>
            <a:ext cx="1598385" cy="707403"/>
          </a:xfrm>
          <a:prstGeom prst="rect">
            <a:avLst/>
          </a:prstGeom>
        </p:spPr>
      </p:pic>
      <p:sp>
        <p:nvSpPr>
          <p:cNvPr id="8" name="Title 1">
            <a:extLst>
              <a:ext uri="{FF2B5EF4-FFF2-40B4-BE49-F238E27FC236}">
                <a16:creationId xmlns:a16="http://schemas.microsoft.com/office/drawing/2014/main" id="{D9591FE3-D0AB-4898-B252-C3042B68090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0" name="TextBox 9">
            <a:extLst>
              <a:ext uri="{FF2B5EF4-FFF2-40B4-BE49-F238E27FC236}">
                <a16:creationId xmlns:a16="http://schemas.microsoft.com/office/drawing/2014/main" id="{F3CCCB6B-1D6A-40F5-A778-F244DC53339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12684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E-Commerce</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D109B4-49B9-483A-A5BB-CF1269766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428" y="3037314"/>
            <a:ext cx="5257865" cy="3046988"/>
          </a:xfrm>
          <a:prstGeom prst="rect">
            <a:avLst/>
          </a:prstGeom>
        </p:spPr>
      </p:pic>
      <p:sp>
        <p:nvSpPr>
          <p:cNvPr id="3" name="TextBox 2">
            <a:extLst>
              <a:ext uri="{FF2B5EF4-FFF2-40B4-BE49-F238E27FC236}">
                <a16:creationId xmlns:a16="http://schemas.microsoft.com/office/drawing/2014/main" id="{B991A264-FB1B-40FD-A428-ADEC016A05D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3695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E-Commerce</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7CA717-030B-4B3E-8F0D-D01D87EDCF00}"/>
              </a:ext>
            </a:extLst>
          </p:cNvPr>
          <p:cNvPicPr>
            <a:picLocks noChangeAspect="1"/>
          </p:cNvPicPr>
          <p:nvPr/>
        </p:nvPicPr>
        <p:blipFill rotWithShape="1">
          <a:blip r:embed="rId3"/>
          <a:srcRect r="1923"/>
          <a:stretch/>
        </p:blipFill>
        <p:spPr>
          <a:xfrm>
            <a:off x="1600200" y="3048000"/>
            <a:ext cx="3886200" cy="3417386"/>
          </a:xfrm>
          <a:prstGeom prst="rect">
            <a:avLst/>
          </a:prstGeom>
        </p:spPr>
      </p:pic>
      <p:sp>
        <p:nvSpPr>
          <p:cNvPr id="5" name="TextBox 4">
            <a:extLst>
              <a:ext uri="{FF2B5EF4-FFF2-40B4-BE49-F238E27FC236}">
                <a16:creationId xmlns:a16="http://schemas.microsoft.com/office/drawing/2014/main" id="{2942283A-EB87-4235-B6FB-39C7FD377C87}"/>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202397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354765"/>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Internet Connectivity</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Đóng vai trò kết nối với hệ thống mạng toàn cầu.</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Có thể kết nối một hoặc vài nhà cung cấp dịch vụ internet (ISP)</a:t>
            </a: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9247E5AC-E745-4216-B285-2FF482503FC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972276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724096"/>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Internet Connectivity</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Firewall and firewall routers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Internet edge routers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FTP and HTTP servers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SMTP relay servers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DNS servers</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E1F45130-C26C-45AB-90A9-1EA6D9BEA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7155" y="2979637"/>
            <a:ext cx="2887763" cy="2887763"/>
          </a:xfrm>
          <a:prstGeom prst="rect">
            <a:avLst/>
          </a:prstGeom>
        </p:spPr>
      </p:pic>
      <p:sp>
        <p:nvSpPr>
          <p:cNvPr id="5" name="TextBox 4">
            <a:extLst>
              <a:ext uri="{FF2B5EF4-FFF2-40B4-BE49-F238E27FC236}">
                <a16:creationId xmlns:a16="http://schemas.microsoft.com/office/drawing/2014/main" id="{4BCCD667-D318-4BB9-931C-75F494E3B5CD}"/>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486000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877437"/>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Internet Connectivity</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E3786857-D5FB-453B-9D18-FD482A0A528E}"/>
              </a:ext>
            </a:extLst>
          </p:cNvPr>
          <p:cNvPicPr>
            <a:picLocks noChangeAspect="1"/>
          </p:cNvPicPr>
          <p:nvPr/>
        </p:nvPicPr>
        <p:blipFill>
          <a:blip r:embed="rId5"/>
          <a:stretch>
            <a:fillRect/>
          </a:stretch>
        </p:blipFill>
        <p:spPr>
          <a:xfrm>
            <a:off x="1447800" y="2918158"/>
            <a:ext cx="4038600" cy="3444688"/>
          </a:xfrm>
          <a:prstGeom prst="rect">
            <a:avLst/>
          </a:prstGeom>
        </p:spPr>
      </p:pic>
      <p:sp>
        <p:nvSpPr>
          <p:cNvPr id="8" name="TextBox 7">
            <a:extLst>
              <a:ext uri="{FF2B5EF4-FFF2-40B4-BE49-F238E27FC236}">
                <a16:creationId xmlns:a16="http://schemas.microsoft.com/office/drawing/2014/main" id="{1AF6CBA8-F594-42F1-92AF-FFA1593D16E4}"/>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293999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462760"/>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WAN và MAN</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Multiprotocol Label Switching (MPLS)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Metro Ethernet</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Leased lines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Synchronous Optical Network (SONET) and Synchronous Digital Hierarchy (SDH)</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PPP</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Frame Relay</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860A2DA-FE01-4F26-811B-06FD34F6FD07}"/>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04225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lvl="1" algn="just"/>
            <a:r>
              <a:rPr lang="en-US" sz="2400">
                <a:latin typeface="Times New Roman" panose="02020603050405020304" pitchFamily="18" charset="0"/>
                <a:cs typeface="Times New Roman" panose="02020603050405020304" pitchFamily="18" charset="0"/>
              </a:rPr>
              <a:t>WAN và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98D0AB-383F-446F-B2FB-395A98E93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13859"/>
            <a:ext cx="6882078" cy="3201141"/>
          </a:xfrm>
          <a:prstGeom prst="rect">
            <a:avLst/>
          </a:prstGeom>
        </p:spPr>
      </p:pic>
      <p:sp>
        <p:nvSpPr>
          <p:cNvPr id="9" name="TextBox 8">
            <a:extLst>
              <a:ext uri="{FF2B5EF4-FFF2-40B4-BE49-F238E27FC236}">
                <a16:creationId xmlns:a16="http://schemas.microsoft.com/office/drawing/2014/main" id="{1CC8BBEA-E7DB-4CAD-A698-A8B7B7F56C5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355170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lvl="1" algn="just"/>
            <a:r>
              <a:rPr lang="en-US" sz="2400">
                <a:latin typeface="Times New Roman" panose="02020603050405020304" pitchFamily="18" charset="0"/>
                <a:cs typeface="Times New Roman" panose="02020603050405020304" pitchFamily="18" charset="0"/>
              </a:rPr>
              <a:t>WAN và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BA4AAC-7ACD-4971-804A-9836704AC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01191"/>
            <a:ext cx="5699431" cy="3373704"/>
          </a:xfrm>
          <a:prstGeom prst="rect">
            <a:avLst/>
          </a:prstGeom>
        </p:spPr>
      </p:pic>
      <p:sp>
        <p:nvSpPr>
          <p:cNvPr id="9" name="TextBox 8">
            <a:extLst>
              <a:ext uri="{FF2B5EF4-FFF2-40B4-BE49-F238E27FC236}">
                <a16:creationId xmlns:a16="http://schemas.microsoft.com/office/drawing/2014/main" id="{3C1D0746-C436-4BFE-BC89-6A3A03C13D78}"/>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4232725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lvl="1" algn="just"/>
            <a:r>
              <a:rPr lang="en-US" sz="2400">
                <a:latin typeface="Times New Roman" panose="02020603050405020304" pitchFamily="18" charset="0"/>
                <a:cs typeface="Times New Roman" panose="02020603050405020304" pitchFamily="18" charset="0"/>
              </a:rPr>
              <a:t>WAN và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92B959-5C8B-44F7-8452-F2199FC46559}"/>
              </a:ext>
            </a:extLst>
          </p:cNvPr>
          <p:cNvPicPr>
            <a:picLocks noChangeAspect="1"/>
          </p:cNvPicPr>
          <p:nvPr/>
        </p:nvPicPr>
        <p:blipFill rotWithShape="1">
          <a:blip r:embed="rId3">
            <a:extLst>
              <a:ext uri="{28A0092B-C50C-407E-A947-70E740481C1C}">
                <a14:useLocalDpi xmlns:a14="http://schemas.microsoft.com/office/drawing/2010/main" val="0"/>
              </a:ext>
            </a:extLst>
          </a:blip>
          <a:srcRect l="2103" t="3754" r="2103" b="9084"/>
          <a:stretch/>
        </p:blipFill>
        <p:spPr>
          <a:xfrm>
            <a:off x="1295400" y="2490329"/>
            <a:ext cx="6103838" cy="3377071"/>
          </a:xfrm>
          <a:prstGeom prst="rect">
            <a:avLst/>
          </a:prstGeom>
        </p:spPr>
      </p:pic>
      <p:sp>
        <p:nvSpPr>
          <p:cNvPr id="9" name="TextBox 8">
            <a:extLst>
              <a:ext uri="{FF2B5EF4-FFF2-40B4-BE49-F238E27FC236}">
                <a16:creationId xmlns:a16="http://schemas.microsoft.com/office/drawing/2014/main" id="{4CBC24AC-83F5-49A2-ADAB-0EBEF8F41DCB}"/>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49671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985433"/>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WAN và MAN</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ATM</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Cable</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Digital subscriber line (DSL)</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Wireless</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8A97B395-FFF0-4DC5-A0E8-117097A65F05}"/>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400767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4801314"/>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Data center</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Bao gồm: Servers, Các ứng dụng, Lưu trữ </a:t>
            </a:r>
            <a:r>
              <a:rPr lang="en-US" sz="2400" i="1">
                <a:latin typeface="Times New Roman" panose="02020603050405020304" pitchFamily="18" charset="0"/>
                <a:cs typeface="Times New Roman" panose="02020603050405020304" pitchFamily="18" charset="0"/>
              </a:rPr>
              <a:t>(phục vụ cho người dung bên trong hệ thống mạng và bảo mật đối với bên ngoài.)</a:t>
            </a:r>
            <a:r>
              <a:rPr lang="en-US" sz="2400">
                <a:latin typeface="Times New Roman" panose="02020603050405020304" pitchFamily="18" charset="0"/>
                <a:cs typeface="Times New Roman" panose="02020603050405020304" pitchFamily="18" charset="0"/>
              </a:rPr>
              <a:t> </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Data center kết nối với Core giúp liên kết trao dỗi dữ liệu với người dung cuối</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Core phải có nhiệm vụ thiết lập các thiết bị định tuyến, thiếc bị truy cập, thiết bị vận chuyển dữ liệu, cân bằng tải…để hỗ trợ người dung kết nối được với khu vực này</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478815" y="5159997"/>
            <a:ext cx="1598385" cy="707403"/>
          </a:xfrm>
          <a:prstGeom prst="rect">
            <a:avLst/>
          </a:prstGeom>
        </p:spPr>
      </p:pic>
      <p:sp>
        <p:nvSpPr>
          <p:cNvPr id="8" name="Title 1">
            <a:extLst>
              <a:ext uri="{FF2B5EF4-FFF2-40B4-BE49-F238E27FC236}">
                <a16:creationId xmlns:a16="http://schemas.microsoft.com/office/drawing/2014/main" id="{B93BBB67-75F4-4CAA-BA2D-A8EEE8829DC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0" name="TextBox 9">
            <a:extLst>
              <a:ext uri="{FF2B5EF4-FFF2-40B4-BE49-F238E27FC236}">
                <a16:creationId xmlns:a16="http://schemas.microsoft.com/office/drawing/2014/main" id="{894D09E7-285B-49F7-A19B-2B3ACC484418}"/>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379546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508105"/>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WAN và MAN</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1FDA0BBB-B0DA-4D2F-8A7D-25D9BC18203C}"/>
              </a:ext>
            </a:extLst>
          </p:cNvPr>
          <p:cNvPicPr>
            <a:picLocks noChangeAspect="1"/>
          </p:cNvPicPr>
          <p:nvPr/>
        </p:nvPicPr>
        <p:blipFill rotWithShape="1">
          <a:blip r:embed="rId5">
            <a:extLst>
              <a:ext uri="{28A0092B-C50C-407E-A947-70E740481C1C}">
                <a14:useLocalDpi xmlns:a14="http://schemas.microsoft.com/office/drawing/2010/main" val="0"/>
              </a:ext>
            </a:extLst>
          </a:blip>
          <a:srcRect l="14999" t="11586" r="15001" b="8081"/>
          <a:stretch/>
        </p:blipFill>
        <p:spPr>
          <a:xfrm>
            <a:off x="1676400" y="3021925"/>
            <a:ext cx="4839688" cy="3124201"/>
          </a:xfrm>
          <a:prstGeom prst="rect">
            <a:avLst/>
          </a:prstGeom>
        </p:spPr>
      </p:pic>
      <p:sp>
        <p:nvSpPr>
          <p:cNvPr id="10" name="TextBox 9">
            <a:extLst>
              <a:ext uri="{FF2B5EF4-FFF2-40B4-BE49-F238E27FC236}">
                <a16:creationId xmlns:a16="http://schemas.microsoft.com/office/drawing/2014/main" id="{6D91F052-EAA4-4F9A-90BF-9FAA043A788A}"/>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19715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5570756"/>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Remote Access VPN</a:t>
            </a:r>
          </a:p>
          <a:p>
            <a:pPr marL="800100" lvl="1" indent="-342900" algn="just">
              <a:buFont typeface="Courier New" panose="02070309020205020404" pitchFamily="49" charset="0"/>
              <a:buChar char="o"/>
            </a:pPr>
            <a:r>
              <a:rPr lang="en-US" sz="2400">
                <a:solidFill>
                  <a:srgbClr val="231F20"/>
                </a:solidFill>
                <a:latin typeface="Times New Roman" panose="02020603050405020304" pitchFamily="18" charset="0"/>
                <a:cs typeface="Times New Roman" panose="02020603050405020304" pitchFamily="18" charset="0"/>
              </a:rPr>
              <a:t>Bao gồm các xác thực cho users và các site</a:t>
            </a:r>
          </a:p>
          <a:p>
            <a:pPr marL="800100" lvl="1" indent="-342900" algn="just">
              <a:buFont typeface="Courier New" panose="02070309020205020404" pitchFamily="49" charset="0"/>
              <a:buChar char="o"/>
            </a:pPr>
            <a:r>
              <a:rPr lang="en-US" sz="2400">
                <a:solidFill>
                  <a:srgbClr val="231F20"/>
                </a:solidFill>
                <a:latin typeface="Times New Roman" panose="02020603050405020304" pitchFamily="18" charset="0"/>
                <a:cs typeface="Times New Roman" panose="02020603050405020304" pitchFamily="18" charset="0"/>
              </a:rPr>
              <a:t>Firewalls</a:t>
            </a:r>
          </a:p>
          <a:p>
            <a:pPr marL="800100" lvl="1" indent="-342900" algn="just">
              <a:buFont typeface="Courier New" panose="02070309020205020404" pitchFamily="49" charset="0"/>
              <a:buChar char="o"/>
            </a:pPr>
            <a:r>
              <a:rPr lang="en-US" sz="2400">
                <a:solidFill>
                  <a:srgbClr val="231F20"/>
                </a:solidFill>
                <a:latin typeface="Times New Roman" panose="02020603050405020304" pitchFamily="18" charset="0"/>
                <a:cs typeface="Times New Roman" panose="02020603050405020304" pitchFamily="18" charset="0"/>
              </a:rPr>
              <a:t>Dial-in access concentrators</a:t>
            </a:r>
          </a:p>
          <a:p>
            <a:pPr marL="800100" lvl="1" indent="-342900" algn="just">
              <a:buFont typeface="Courier New" panose="02070309020205020404" pitchFamily="49" charset="0"/>
              <a:buChar char="o"/>
            </a:pPr>
            <a:r>
              <a:rPr lang="en-US" sz="2400">
                <a:solidFill>
                  <a:srgbClr val="231F20"/>
                </a:solidFill>
                <a:latin typeface="Times New Roman" panose="02020603050405020304" pitchFamily="18" charset="0"/>
                <a:cs typeface="Times New Roman" panose="02020603050405020304" pitchFamily="18" charset="0"/>
              </a:rPr>
              <a:t>Network intrusion prevention system (IPS) appliances</a:t>
            </a:r>
          </a:p>
          <a:p>
            <a:pPr marL="800100" lvl="1" indent="-342900" algn="just">
              <a:buFont typeface="Courier New" panose="02070309020205020404" pitchFamily="49" charset="0"/>
              <a:buChar char="o"/>
            </a:pPr>
            <a:r>
              <a:rPr lang="en-US" sz="2400">
                <a:solidFill>
                  <a:srgbClr val="231F20"/>
                </a:solidFill>
                <a:latin typeface="Times New Roman" panose="02020603050405020304" pitchFamily="18" charset="0"/>
                <a:cs typeface="Times New Roman" panose="02020603050405020304" pitchFamily="18" charset="0"/>
              </a:rPr>
              <a:t>Adaptive Security Appliances</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E3F3DBD9-EA40-4D25-A0CC-009CD31E99E4}"/>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583615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354765"/>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Enterprise Edge </a:t>
            </a:r>
            <a:r>
              <a:rPr lang="en-US" sz="2000" i="1">
                <a:latin typeface="Times New Roman" panose="02020603050405020304" pitchFamily="18" charset="0"/>
                <a:cs typeface="Times New Roman" panose="02020603050405020304" pitchFamily="18" charset="0"/>
              </a:rPr>
              <a:t>(Các thành phần còn lại giúp  hệ thống bên trong liên kết với hệ thống toàn cầu bên ngoài)</a:t>
            </a:r>
          </a:p>
          <a:p>
            <a:pPr lvl="1" algn="just"/>
            <a:r>
              <a:rPr lang="en-US" sz="2400">
                <a:latin typeface="Times New Roman" panose="02020603050405020304" pitchFamily="18" charset="0"/>
                <a:cs typeface="Times New Roman" panose="02020603050405020304" pitchFamily="18" charset="0"/>
              </a:rPr>
              <a:t>Remote Access VPN</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522ECA7F-3D85-4DA8-BB14-5DC8AF53232B}"/>
              </a:ext>
            </a:extLst>
          </p:cNvPr>
          <p:cNvPicPr>
            <a:picLocks noChangeAspect="1"/>
          </p:cNvPicPr>
          <p:nvPr/>
        </p:nvPicPr>
        <p:blipFill>
          <a:blip r:embed="rId5"/>
          <a:stretch>
            <a:fillRect/>
          </a:stretch>
        </p:blipFill>
        <p:spPr>
          <a:xfrm>
            <a:off x="1600200" y="2991842"/>
            <a:ext cx="3792764" cy="3385338"/>
          </a:xfrm>
          <a:prstGeom prst="rect">
            <a:avLst/>
          </a:prstGeom>
        </p:spPr>
      </p:pic>
      <p:sp>
        <p:nvSpPr>
          <p:cNvPr id="8" name="TextBox 7">
            <a:extLst>
              <a:ext uri="{FF2B5EF4-FFF2-40B4-BE49-F238E27FC236}">
                <a16:creationId xmlns:a16="http://schemas.microsoft.com/office/drawing/2014/main" id="{DC959060-B68E-4443-A4B4-5FD849874879}"/>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330032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BD75C-3F7E-44C2-AA1F-4B9DCB759D2A}"/>
              </a:ext>
            </a:extLst>
          </p:cNvPr>
          <p:cNvPicPr>
            <a:picLocks noChangeAspect="1"/>
          </p:cNvPicPr>
          <p:nvPr/>
        </p:nvPicPr>
        <p:blipFill>
          <a:blip r:embed="rId3"/>
          <a:stretch>
            <a:fillRect/>
          </a:stretch>
        </p:blipFill>
        <p:spPr>
          <a:xfrm>
            <a:off x="4343400" y="2743200"/>
            <a:ext cx="2713051" cy="3190220"/>
          </a:xfrm>
          <a:prstGeom prst="rect">
            <a:avLst/>
          </a:prstGeom>
        </p:spPr>
      </p:pic>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77656"/>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Các module khác</a:t>
            </a:r>
          </a:p>
          <a:p>
            <a:pPr lvl="1" algn="just"/>
            <a:r>
              <a:rPr lang="en-US" sz="2400">
                <a:latin typeface="Times New Roman" panose="02020603050405020304" pitchFamily="18" charset="0"/>
                <a:cs typeface="Times New Roman" panose="02020603050405020304" pitchFamily="18" charset="0"/>
              </a:rPr>
              <a:t>ISP (Internet Service Provide) bao gồm</a:t>
            </a:r>
          </a:p>
          <a:p>
            <a:pPr marL="971550" lvl="1" indent="-514350" algn="just">
              <a:buFont typeface="Courier New" panose="02070309020205020404" pitchFamily="49" charset="0"/>
              <a:buChar char="o"/>
            </a:pPr>
            <a:r>
              <a:rPr lang="fr-FR" sz="2400">
                <a:latin typeface="Times New Roman" panose="02020603050405020304" pitchFamily="18" charset="0"/>
                <a:cs typeface="Times New Roman" panose="02020603050405020304" pitchFamily="18" charset="0"/>
              </a:rPr>
              <a:t>Internet services</a:t>
            </a:r>
          </a:p>
          <a:p>
            <a:pPr marL="971550" lvl="1" indent="-514350" algn="just">
              <a:buFont typeface="Courier New" panose="02070309020205020404" pitchFamily="49" charset="0"/>
              <a:buChar char="o"/>
            </a:pPr>
            <a:r>
              <a:rPr lang="fr-FR" sz="2400">
                <a:latin typeface="Times New Roman" panose="02020603050405020304" pitchFamily="18" charset="0"/>
                <a:cs typeface="Times New Roman" panose="02020603050405020304" pitchFamily="18" charset="0"/>
              </a:rPr>
              <a:t>PSTN services</a:t>
            </a:r>
          </a:p>
          <a:p>
            <a:pPr marL="971550" lvl="1" indent="-514350" algn="just">
              <a:buFont typeface="Courier New" panose="02070309020205020404" pitchFamily="49" charset="0"/>
              <a:buChar char="o"/>
            </a:pPr>
            <a:r>
              <a:rPr lang="fr-FR" sz="2400">
                <a:latin typeface="Times New Roman" panose="02020603050405020304" pitchFamily="18" charset="0"/>
                <a:cs typeface="Times New Roman" panose="02020603050405020304" pitchFamily="18" charset="0"/>
              </a:rPr>
              <a:t>WAN services</a:t>
            </a: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4"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5"/>
          <a:stretch>
            <a:fillRect/>
          </a:stretch>
        </p:blipFill>
        <p:spPr>
          <a:xfrm>
            <a:off x="7772400" y="5867400"/>
            <a:ext cx="1082773" cy="479207"/>
          </a:xfrm>
          <a:prstGeom prst="rect">
            <a:avLst/>
          </a:prstGeom>
        </p:spPr>
      </p:pic>
      <p:sp>
        <p:nvSpPr>
          <p:cNvPr id="8" name="TextBox 7">
            <a:extLst>
              <a:ext uri="{FF2B5EF4-FFF2-40B4-BE49-F238E27FC236}">
                <a16:creationId xmlns:a16="http://schemas.microsoft.com/office/drawing/2014/main" id="{2B981BE7-D30A-4563-8AC4-2522AC8CC210}"/>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443551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86FB3-A2F1-4F80-BCDF-EA394CE0BEF9}"/>
              </a:ext>
            </a:extLst>
          </p:cNvPr>
          <p:cNvPicPr>
            <a:picLocks noChangeAspect="1"/>
          </p:cNvPicPr>
          <p:nvPr/>
        </p:nvPicPr>
        <p:blipFill>
          <a:blip r:embed="rId3"/>
          <a:stretch>
            <a:fillRect/>
          </a:stretch>
        </p:blipFill>
        <p:spPr>
          <a:xfrm>
            <a:off x="5292725" y="3962400"/>
            <a:ext cx="2466975" cy="1905000"/>
          </a:xfrm>
          <a:prstGeom prst="rect">
            <a:avLst/>
          </a:prstGeom>
        </p:spPr>
      </p:pic>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Các module khác</a:t>
            </a:r>
          </a:p>
          <a:p>
            <a:pPr lvl="1" algn="just"/>
            <a:r>
              <a:rPr lang="en-US" sz="2400">
                <a:latin typeface="Times New Roman" panose="02020603050405020304" pitchFamily="18" charset="0"/>
                <a:cs typeface="Times New Roman" panose="02020603050405020304" pitchFamily="18" charset="0"/>
              </a:rPr>
              <a:t>Enterprise Branches</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Được xem như là một chi nhánh của hệ thống chính</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Sử dụng các kết nối WAN, VNP để sử dụng server farm của hệ thống chính</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Cấu trúc đơn giản ảnh:</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4"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5"/>
          <a:stretch>
            <a:fillRect/>
          </a:stretch>
        </p:blipFill>
        <p:spPr>
          <a:xfrm>
            <a:off x="7772400" y="5867400"/>
            <a:ext cx="1082773" cy="479207"/>
          </a:xfrm>
          <a:prstGeom prst="rect">
            <a:avLst/>
          </a:prstGeom>
        </p:spPr>
      </p:pic>
      <p:sp>
        <p:nvSpPr>
          <p:cNvPr id="8" name="TextBox 7">
            <a:extLst>
              <a:ext uri="{FF2B5EF4-FFF2-40B4-BE49-F238E27FC236}">
                <a16:creationId xmlns:a16="http://schemas.microsoft.com/office/drawing/2014/main" id="{1C479112-54F1-4D53-B511-5E5DE13696B3}"/>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745514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046988"/>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Các module khác</a:t>
            </a:r>
          </a:p>
          <a:p>
            <a:pPr lvl="1" algn="just"/>
            <a:r>
              <a:rPr lang="en-US" sz="2400">
                <a:latin typeface="Times New Roman" panose="02020603050405020304" pitchFamily="18" charset="0"/>
                <a:cs typeface="Times New Roman" panose="02020603050405020304" pitchFamily="18" charset="0"/>
              </a:rPr>
              <a:t>Data Center</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Dùng để nâng cao tính sẵn sàng hệ thống lưu trữ của hệ thống chính phòng trường hợp thiên tai </a:t>
            </a:r>
          </a:p>
          <a:p>
            <a:pPr marL="971550" lvl="1" indent="-51435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Sử dụng kết nối WAN cính</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DF4DEA1A-D6D0-4EA8-B444-1F08189FFAAD}"/>
              </a:ext>
            </a:extLst>
          </p:cNvPr>
          <p:cNvPicPr>
            <a:picLocks noChangeAspect="1"/>
          </p:cNvPicPr>
          <p:nvPr/>
        </p:nvPicPr>
        <p:blipFill>
          <a:blip r:embed="rId5"/>
          <a:stretch>
            <a:fillRect/>
          </a:stretch>
        </p:blipFill>
        <p:spPr>
          <a:xfrm>
            <a:off x="4954822" y="4267200"/>
            <a:ext cx="2779478" cy="1306592"/>
          </a:xfrm>
          <a:prstGeom prst="rect">
            <a:avLst/>
          </a:prstGeom>
        </p:spPr>
      </p:pic>
      <p:sp>
        <p:nvSpPr>
          <p:cNvPr id="5" name="TextBox 4">
            <a:extLst>
              <a:ext uri="{FF2B5EF4-FFF2-40B4-BE49-F238E27FC236}">
                <a16:creationId xmlns:a16="http://schemas.microsoft.com/office/drawing/2014/main" id="{962690B1-0858-4398-898C-209723D30C7A}"/>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637148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Các module khác</a:t>
            </a:r>
          </a:p>
          <a:p>
            <a:pPr lvl="1" algn="just"/>
            <a:r>
              <a:rPr lang="en-US" sz="2400">
                <a:latin typeface="Times New Roman" panose="02020603050405020304" pitchFamily="18" charset="0"/>
                <a:cs typeface="Times New Roman" panose="02020603050405020304" pitchFamily="18" charset="0"/>
              </a:rPr>
              <a:t>Data Center</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Network infrastructure</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Interactive services</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DC management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8" name="Picture 7">
            <a:extLst>
              <a:ext uri="{FF2B5EF4-FFF2-40B4-BE49-F238E27FC236}">
                <a16:creationId xmlns:a16="http://schemas.microsoft.com/office/drawing/2014/main" id="{4E324310-239F-4C8E-B041-715E3E7C2A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2437288"/>
            <a:ext cx="4590416" cy="3442812"/>
          </a:xfrm>
          <a:prstGeom prst="rect">
            <a:avLst/>
          </a:prstGeom>
        </p:spPr>
      </p:pic>
      <p:sp>
        <p:nvSpPr>
          <p:cNvPr id="5" name="TextBox 4">
            <a:extLst>
              <a:ext uri="{FF2B5EF4-FFF2-40B4-BE49-F238E27FC236}">
                <a16:creationId xmlns:a16="http://schemas.microsoft.com/office/drawing/2014/main" id="{806516D3-8C9F-4101-8623-0984EECB3F32}"/>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3427900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III : DESIGN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marL="514350" indent="-51435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Thiết kế các module </a:t>
            </a:r>
          </a:p>
          <a:p>
            <a:pPr marL="971550" lvl="1" indent="-5143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Các module khác</a:t>
            </a:r>
          </a:p>
          <a:p>
            <a:pPr lvl="1" algn="just"/>
            <a:r>
              <a:rPr lang="en-US" sz="2400">
                <a:latin typeface="Times New Roman" panose="02020603050405020304" pitchFamily="18" charset="0"/>
                <a:cs typeface="Times New Roman" panose="02020603050405020304" pitchFamily="18" charset="0"/>
              </a:rPr>
              <a:t>Telewoker module</a:t>
            </a:r>
          </a:p>
          <a:p>
            <a:pPr marL="800100" lvl="1" indent="-342900" algn="just">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rPr>
              <a:t>Small office hoặc các cá nhân muốn làm việc từ xa thông qua Internet kết nối về hệ thống chính/</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CD93BF73-1160-4FE0-8EBC-466FE3911009}"/>
              </a:ext>
            </a:extLst>
          </p:cNvPr>
          <p:cNvPicPr>
            <a:picLocks noChangeAspect="1"/>
          </p:cNvPicPr>
          <p:nvPr/>
        </p:nvPicPr>
        <p:blipFill>
          <a:blip r:embed="rId5"/>
          <a:stretch>
            <a:fillRect/>
          </a:stretch>
        </p:blipFill>
        <p:spPr>
          <a:xfrm>
            <a:off x="1587500" y="3576057"/>
            <a:ext cx="5105400" cy="2486630"/>
          </a:xfrm>
          <a:prstGeom prst="rect">
            <a:avLst/>
          </a:prstGeom>
        </p:spPr>
      </p:pic>
      <p:sp>
        <p:nvSpPr>
          <p:cNvPr id="8" name="TextBox 7">
            <a:extLst>
              <a:ext uri="{FF2B5EF4-FFF2-40B4-BE49-F238E27FC236}">
                <a16:creationId xmlns:a16="http://schemas.microsoft.com/office/drawing/2014/main" id="{21EF55C0-6EB0-484F-B735-E7EA883F8A9C}"/>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736339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a:rPr lang="en-US" sz="2000" b="1">
                <a:solidFill>
                  <a:schemeClr val="bg1"/>
                </a:solidFill>
                <a:latin typeface="Times New Roman" panose="02020603050405020304" pitchFamily="18" charset="0"/>
                <a:cs typeface="Times New Roman" panose="02020603050405020304" pitchFamily="18" charset="0"/>
              </a:rPr>
              <a:t>Nguyễn Huỳnh Huy</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Bộ </a:t>
            </a:r>
            <a:r>
              <a:rPr lang="vi-VN" sz="2000" b="1">
                <a:solidFill>
                  <a:schemeClr val="bg1"/>
                </a:solidFill>
                <a:latin typeface="Times New Roman" panose="02020603050405020304" pitchFamily="18" charset="0"/>
                <a:cs typeface="Times New Roman" panose="02020603050405020304" pitchFamily="18" charset="0"/>
              </a:rPr>
              <a:t>môn </a:t>
            </a:r>
            <a:r>
              <a:rPr lang="en-US" sz="2000" b="1">
                <a:solidFill>
                  <a:schemeClr val="bg1"/>
                </a:solidFill>
                <a:latin typeface="Times New Roman" panose="02020603050405020304" pitchFamily="18" charset="0"/>
                <a:cs typeface="Times New Roman" panose="02020603050405020304" pitchFamily="18" charset="0"/>
              </a:rPr>
              <a:t>Mạng Máy Tính và Tryền Thông</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a:solidFill>
                  <a:schemeClr val="bg1"/>
                </a:solidFill>
                <a:latin typeface="Times New Roman" panose="02020603050405020304" pitchFamily="18" charset="0"/>
                <a:cs typeface="Times New Roman" panose="02020603050405020304" pitchFamily="18" charset="0"/>
              </a:rPr>
              <a:t>Khoa </a:t>
            </a:r>
            <a:r>
              <a:rPr lang="en-US" sz="2000" b="1">
                <a:solidFill>
                  <a:schemeClr val="bg1"/>
                </a:solidFill>
                <a:latin typeface="Times New Roman" panose="02020603050405020304" pitchFamily="18" charset="0"/>
                <a:cs typeface="Times New Roman" panose="02020603050405020304" pitchFamily="18" charset="0"/>
              </a:rPr>
              <a:t>Công Nghệ Thông Tin</a:t>
            </a:r>
            <a:endParaRPr lang="vi-VN" sz="2000" b="1" dirty="0">
              <a:solidFill>
                <a:schemeClr val="bg1"/>
              </a:solidFill>
              <a:latin typeface="Times New Roman" panose="02020603050405020304" pitchFamily="18" charset="0"/>
              <a:cs typeface="Times New Roman" panose="02020603050405020304" pitchFamily="18" charset="0"/>
            </a:endParaRPr>
          </a:p>
          <a:p>
            <a:r>
              <a:rPr lang="vi-VN" sz="2000" b="1" dirty="0">
                <a:solidFill>
                  <a:schemeClr val="bg1"/>
                </a:solidFill>
                <a:latin typeface="Times New Roman" panose="02020603050405020304" pitchFamily="18" charset="0"/>
                <a:cs typeface="Times New Roman" panose="02020603050405020304" pitchFamily="18" charset="0"/>
              </a:rPr>
              <a:t>Trường Đại học Nha Trang</a:t>
            </a:r>
          </a:p>
          <a:p>
            <a:r>
              <a:rPr lang="vi-VN" sz="2000" b="1">
                <a:solidFill>
                  <a:schemeClr val="bg1"/>
                </a:solidFill>
                <a:latin typeface="Times New Roman" panose="02020603050405020304" pitchFamily="18" charset="0"/>
                <a:cs typeface="Times New Roman" panose="02020603050405020304" pitchFamily="18" charset="0"/>
              </a:rPr>
              <a:t>Email:</a:t>
            </a:r>
            <a:r>
              <a:rPr lang="en-US" sz="2000" b="1">
                <a:solidFill>
                  <a:schemeClr val="bg1"/>
                </a:solidFill>
                <a:latin typeface="Times New Roman" panose="02020603050405020304" pitchFamily="18" charset="0"/>
                <a:cs typeface="Times New Roman" panose="02020603050405020304" pitchFamily="18" charset="0"/>
              </a:rPr>
              <a:t>huynh</a:t>
            </a:r>
            <a:r>
              <a:rPr lang="vi-VN" sz="2000" b="1">
                <a:solidFill>
                  <a:schemeClr val="bg1"/>
                </a:solidFill>
                <a:latin typeface="Times New Roman" panose="02020603050405020304" pitchFamily="18" charset="0"/>
                <a:cs typeface="Times New Roman" panose="02020603050405020304" pitchFamily="18" charset="0"/>
              </a:rPr>
              <a:t>@ntu.edu.vn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4339650"/>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Campus </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Cung cấp kết nối đến người dung cuối</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Phân bổ thiết bị đến từng vị trí cơ sở hạ tầng</a:t>
            </a:r>
          </a:p>
          <a:p>
            <a:pPr lvl="1" algn="just"/>
            <a:r>
              <a:rPr lang="en-US" sz="2400">
                <a:latin typeface="Times New Roman" panose="02020603050405020304" pitchFamily="18" charset="0"/>
                <a:cs typeface="Times New Roman" panose="02020603050405020304" pitchFamily="18" charset="0"/>
              </a:rPr>
              <a:t>Ex: Nhiều tầng của tòa nhà, nhà tòa nhà, nhiều khu vực…</a:t>
            </a:r>
          </a:p>
          <a:p>
            <a:pPr marL="800100" lvl="1"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 Cung cấp các dịch vụ ứng dụng đến người dung cuối như data, voice, video..</a:t>
            </a:r>
          </a:p>
          <a:p>
            <a:pPr marL="800100" lvl="1"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Campus nên được thiết kế đảm bảo cung cấp kết nối an toàn đến Data center và truy cập ra ngoài internet</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88201DD6-88A0-44AA-ABE6-48B53E6C069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0" name="TextBox 9">
            <a:extLst>
              <a:ext uri="{FF2B5EF4-FFF2-40B4-BE49-F238E27FC236}">
                <a16:creationId xmlns:a16="http://schemas.microsoft.com/office/drawing/2014/main" id="{CA39D8DE-F769-40E3-BE71-5483AA53A973}"/>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4814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3231654"/>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Management</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Cung cấp các theo dõi, phân tích hệ thống, xác thực, các truy cập…</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Quản lý mạng được chia làm hai loại: in-band và out-of-band</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Nên được thiết kế một switch chuyên dụng hoặc Vlan riêng biệt cho quản lý</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7A3BEF84-28F7-4A66-9860-8493A135DA66}"/>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0" name="TextBox 9">
            <a:extLst>
              <a:ext uri="{FF2B5EF4-FFF2-40B4-BE49-F238E27FC236}">
                <a16:creationId xmlns:a16="http://schemas.microsoft.com/office/drawing/2014/main" id="{F02ECBE2-1392-45C9-B90C-1F65B2E322C1}"/>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6595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92990"/>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Management</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In-band: Sử dụng các giao thức SSH, HTTP, Telnet</a:t>
            </a:r>
          </a:p>
          <a:p>
            <a:pPr marL="914400" lvl="1" indent="-4572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Out-of-band: sử dụng kết nết trực tiếp đến thiết bị quản lý của hệ thống qua cổng console, aux </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AE2134FE-99F4-4C84-A6E0-977E52BC7BC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0" name="TextBox 9">
            <a:extLst>
              <a:ext uri="{FF2B5EF4-FFF2-40B4-BE49-F238E27FC236}">
                <a16:creationId xmlns:a16="http://schemas.microsoft.com/office/drawing/2014/main" id="{BA224031-E3C6-4EF1-B710-9355534D6035}"/>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161785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015663"/>
          </a:xfrm>
          <a:prstGeom prst="rect">
            <a:avLst/>
          </a:prstGeom>
          <a:noFill/>
        </p:spPr>
        <p:txBody>
          <a:bodyPr wrap="square" rtlCol="0">
            <a:spAutoFit/>
          </a:bodyPr>
          <a:lstStyle/>
          <a:p>
            <a:pPr marL="514350" indent="-514350" algn="just">
              <a:buFont typeface="Wingdings" panose="05000000000000000000" pitchFamily="2" charset="2"/>
              <a:buChar char="q"/>
            </a:pPr>
            <a:r>
              <a:rPr lang="en-US" sz="3000">
                <a:latin typeface="Times New Roman" panose="02020603050405020304" pitchFamily="18" charset="0"/>
                <a:cs typeface="Times New Roman" panose="02020603050405020304" pitchFamily="18" charset="0"/>
              </a:rPr>
              <a:t>Management</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8E92894A-CE50-46C8-82FD-FC0DBB73B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200992"/>
            <a:ext cx="6070609" cy="3666408"/>
          </a:xfrm>
          <a:prstGeom prst="rect">
            <a:avLst/>
          </a:prstGeom>
        </p:spPr>
      </p:pic>
      <p:sp>
        <p:nvSpPr>
          <p:cNvPr id="9" name="Title 1">
            <a:extLst>
              <a:ext uri="{FF2B5EF4-FFF2-40B4-BE49-F238E27FC236}">
                <a16:creationId xmlns:a16="http://schemas.microsoft.com/office/drawing/2014/main" id="{E5E6C2F9-A3D4-4E01-A483-CBB051E10E1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III : DESIGN (2)</a:t>
            </a:r>
          </a:p>
        </p:txBody>
      </p:sp>
      <p:sp>
        <p:nvSpPr>
          <p:cNvPr id="11" name="TextBox 10">
            <a:extLst>
              <a:ext uri="{FF2B5EF4-FFF2-40B4-BE49-F238E27FC236}">
                <a16:creationId xmlns:a16="http://schemas.microsoft.com/office/drawing/2014/main" id="{BCE7B9DD-FB12-446A-9CE1-D32C8FF167CE}"/>
              </a:ext>
            </a:extLst>
          </p:cNvPr>
          <p:cNvSpPr txBox="1"/>
          <p:nvPr/>
        </p:nvSpPr>
        <p:spPr>
          <a:xfrm>
            <a:off x="1124857" y="990600"/>
            <a:ext cx="7848600" cy="523220"/>
          </a:xfrm>
          <a:prstGeom prst="rect">
            <a:avLst/>
          </a:prstGeom>
          <a:noFill/>
        </p:spPr>
        <p:txBody>
          <a:bodyPr wrap="square" rtlCol="0">
            <a:spAutoFit/>
          </a:bodyPr>
          <a:lstStyle/>
          <a:p>
            <a:r>
              <a:rPr lang="en-US" sz="2800" i="1">
                <a:latin typeface="Times New Roman" panose="02020603050405020304" pitchFamily="18" charset="0"/>
                <a:ea typeface="Verdana" panose="020B0604030504040204" pitchFamily="34" charset="0"/>
                <a:cs typeface="Times New Roman" panose="02020603050405020304" pitchFamily="18" charset="0"/>
              </a:rPr>
              <a:t>3. Các module của một hệ thống mạng</a:t>
            </a:r>
          </a:p>
        </p:txBody>
      </p:sp>
    </p:spTree>
    <p:extLst>
      <p:ext uri="{BB962C8B-B14F-4D97-AF65-F5344CB8AC3E}">
        <p14:creationId xmlns:p14="http://schemas.microsoft.com/office/powerpoint/2010/main" val="2188177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THIẾT KẾ CÀI ĐẶT MẠNG&amp;quot;&quot;/&gt;&lt;property id=&quot;20307&quot; value=&quot;256&quot;/&gt;&lt;/object&gt;&lt;object type=&quot;3&quot; unique_id=&quot;24778&quot;&gt;&lt;property id=&quot;20148&quot; value=&quot;5&quot;/&gt;&lt;property id=&quot;20300&quot; value=&quot;Slide 2 - &amp;quot;CHAPTER III DESIGN (2)&amp;quot;&quot;/&gt;&lt;property id=&quot;20307&quot; value=&quot;258&quot;/&gt;&lt;/object&gt;&lt;object type=&quot;3&quot; unique_id=&quot;24824&quot;&gt;&lt;property id=&quot;20148&quot; value=&quot;5&quot;/&gt;&lt;property id=&quot;20300&quot; value=&quot;Slide 58&quot;/&gt;&lt;property id=&quot;20307&quot; value=&quot;332&quot;/&gt;&lt;/object&gt;&lt;object type=&quot;3&quot; unique_id=&quot;33860&quot;&gt;&lt;property id=&quot;20148&quot; value=&quot;5&quot;/&gt;&lt;property id=&quot;20300&quot; value=&quot;Slide 3 - &amp;quot;CHƯƠNG III : DESIGN (2)&amp;quot;&quot;/&gt;&lt;property id=&quot;20307&quot; value=&quot;259&quot;/&gt;&lt;/object&gt;&lt;object type=&quot;3&quot; unique_id=&quot;33861&quot;&gt;&lt;property id=&quot;20148&quot; value=&quot;5&quot;/&gt;&lt;property id=&quot;20300&quot; value=&quot;Slide 4&quot;/&gt;&lt;property id=&quot;20307&quot; value=&quot;441&quot;/&gt;&lt;/object&gt;&lt;object type=&quot;3&quot; unique_id=&quot;33862&quot;&gt;&lt;property id=&quot;20148&quot; value=&quot;5&quot;/&gt;&lt;property id=&quot;20300&quot; value=&quot;Slide 5&quot;/&gt;&lt;property id=&quot;20307&quot; value=&quot;442&quot;/&gt;&lt;/object&gt;&lt;object type=&quot;3&quot; unique_id=&quot;34090&quot;&gt;&lt;property id=&quot;20148&quot; value=&quot;5&quot;/&gt;&lt;property id=&quot;20300&quot; value=&quot;Slide 6&quot;/&gt;&lt;property id=&quot;20307&quot; value=&quot;443&quot;/&gt;&lt;/object&gt;&lt;object type=&quot;3&quot; unique_id=&quot;34283&quot;&gt;&lt;property id=&quot;20148&quot; value=&quot;5&quot;/&gt;&lt;property id=&quot;20300&quot; value=&quot;Slide 7&quot;/&gt;&lt;property id=&quot;20307&quot; value=&quot;444&quot;/&gt;&lt;/object&gt;&lt;object type=&quot;3&quot; unique_id=&quot;34484&quot;&gt;&lt;property id=&quot;20148&quot; value=&quot;5&quot;/&gt;&lt;property id=&quot;20300&quot; value=&quot;Slide 8&quot;/&gt;&lt;property id=&quot;20307&quot; value=&quot;445&quot;/&gt;&lt;/object&gt;&lt;object type=&quot;3&quot; unique_id=&quot;34485&quot;&gt;&lt;property id=&quot;20148&quot; value=&quot;5&quot;/&gt;&lt;property id=&quot;20300&quot; value=&quot;Slide 9&quot;/&gt;&lt;property id=&quot;20307&quot; value=&quot;446&quot;/&gt;&lt;/object&gt;&lt;object type=&quot;3&quot; unique_id=&quot;34945&quot;&gt;&lt;property id=&quot;20148&quot; value=&quot;5&quot;/&gt;&lt;property id=&quot;20300&quot; value=&quot;Slide 10 - &amp;quot;CHƯƠNG III : DESIGN (2)&amp;quot;&quot;/&gt;&lt;property id=&quot;20307&quot; value=&quot;447&quot;/&gt;&lt;/object&gt;&lt;object type=&quot;3&quot; unique_id=&quot;34946&quot;&gt;&lt;property id=&quot;20148&quot; value=&quot;5&quot;/&gt;&lt;property id=&quot;20300&quot; value=&quot;Slide 12 - &amp;quot;CHƯƠNG II : DESIGN (2)&amp;quot;&quot;/&gt;&lt;property id=&quot;20307&quot; value=&quot;448&quot;/&gt;&lt;/object&gt;&lt;object type=&quot;3&quot; unique_id=&quot;34947&quot;&gt;&lt;property id=&quot;20148&quot; value=&quot;5&quot;/&gt;&lt;property id=&quot;20300&quot; value=&quot;Slide 14 - &amp;quot;CHƯƠNG II : GENERAL NETWORK DESIGN (2)&amp;quot;&quot;/&gt;&lt;property id=&quot;20307&quot; value=&quot;449&quot;/&gt;&lt;/object&gt;&lt;object type=&quot;3&quot; unique_id=&quot;34948&quot;&gt;&lt;property id=&quot;20148&quot; value=&quot;5&quot;/&gt;&lt;property id=&quot;20300&quot; value=&quot;Slide 15 - &amp;quot;CHƯƠNG III : DESIGN (2)&amp;quot;&quot;/&gt;&lt;property id=&quot;20307&quot; value=&quot;450&quot;/&gt;&lt;/object&gt;&lt;object type=&quot;3&quot; unique_id=&quot;34949&quot;&gt;&lt;property id=&quot;20148&quot; value=&quot;5&quot;/&gt;&lt;property id=&quot;20300&quot; value=&quot;Slide 16 - &amp;quot;CHƯƠNG III : DESIGN (2)&amp;quot;&quot;/&gt;&lt;property id=&quot;20307&quot; value=&quot;451&quot;/&gt;&lt;/object&gt;&lt;object type=&quot;3&quot; unique_id=&quot;34950&quot;&gt;&lt;property id=&quot;20148&quot; value=&quot;5&quot;/&gt;&lt;property id=&quot;20300&quot; value=&quot;Slide 17 - &amp;quot;CHƯƠNG III : DESIGN (2)&amp;quot;&quot;/&gt;&lt;property id=&quot;20307&quot; value=&quot;452&quot;/&gt;&lt;/object&gt;&lt;object type=&quot;3&quot; unique_id=&quot;35122&quot;&gt;&lt;property id=&quot;20148&quot; value=&quot;5&quot;/&gt;&lt;property id=&quot;20300&quot; value=&quot;Slide 18 - &amp;quot;CHƯƠNG III : DESIGN (2)&amp;quot;&quot;/&gt;&lt;property id=&quot;20307&quot; value=&quot;453&quot;/&gt;&lt;/object&gt;&lt;object type=&quot;3&quot; unique_id=&quot;35297&quot;&gt;&lt;property id=&quot;20148&quot; value=&quot;5&quot;/&gt;&lt;property id=&quot;20300&quot; value=&quot;Slide 19 - &amp;quot;CHƯƠNG III : DESIGN (2)&amp;quot;&quot;/&gt;&lt;property id=&quot;20307&quot; value=&quot;454&quot;/&gt;&lt;/object&gt;&lt;object type=&quot;3&quot; unique_id=&quot;35794&quot;&gt;&lt;property id=&quot;20148&quot; value=&quot;5&quot;/&gt;&lt;property id=&quot;20300&quot; value=&quot;Slide 22 - &amp;quot;CHƯƠNG III : DESIGN (2)&amp;quot;&quot;/&gt;&lt;property id=&quot;20307&quot; value=&quot;455&quot;/&gt;&lt;/object&gt;&lt;object type=&quot;3&quot; unique_id=&quot;35893&quot;&gt;&lt;property id=&quot;20148&quot; value=&quot;5&quot;/&gt;&lt;property id=&quot;20300&quot; value=&quot;Slide 20 - &amp;quot;CHƯƠNG III : DESIGN (2)&amp;quot;&quot;/&gt;&lt;property id=&quot;20307&quot; value=&quot;457&quot;/&gt;&lt;/object&gt;&lt;object type=&quot;3&quot; unique_id=&quot;35894&quot;&gt;&lt;property id=&quot;20148&quot; value=&quot;5&quot;/&gt;&lt;property id=&quot;20300&quot; value=&quot;Slide 21 - &amp;quot;CHƯƠNG III : DESIGN (2)&amp;quot;&quot;/&gt;&lt;property id=&quot;20307&quot; value=&quot;458&quot;/&gt;&lt;/object&gt;&lt;object type=&quot;3&quot; unique_id=&quot;36198&quot;&gt;&lt;property id=&quot;20148&quot; value=&quot;5&quot;/&gt;&lt;property id=&quot;20300&quot; value=&quot;Slide 27 - &amp;quot;CHƯƠNG III : DESIGN (2)&amp;quot;&quot;/&gt;&lt;property id=&quot;20307&quot; value=&quot;463&quot;/&gt;&lt;/object&gt;&lt;object type=&quot;3&quot; unique_id=&quot;36199&quot;&gt;&lt;property id=&quot;20148&quot; value=&quot;5&quot;/&gt;&lt;property id=&quot;20300&quot; value=&quot;Slide 30 - &amp;quot;CHƯƠNG III : DESIGN (2)&amp;quot;&quot;/&gt;&lt;property id=&quot;20307&quot; value=&quot;464&quot;/&gt;&lt;/object&gt;&lt;object type=&quot;3&quot; unique_id=&quot;36200&quot;&gt;&lt;property id=&quot;20148&quot; value=&quot;5&quot;/&gt;&lt;property id=&quot;20300&quot; value=&quot;Slide 33 - &amp;quot;CHƯƠNG III : DESIGN (2)&amp;quot;&quot;/&gt;&lt;property id=&quot;20307&quot; value=&quot;465&quot;/&gt;&lt;/object&gt;&lt;object type=&quot;3&quot; unique_id=&quot;36645&quot;&gt;&lt;property id=&quot;20148&quot; value=&quot;5&quot;/&gt;&lt;property id=&quot;20300&quot; value=&quot;Slide 37 - &amp;quot;CHƯƠNG III : DESIGN (2)&amp;quot;&quot;/&gt;&lt;property id=&quot;20307&quot; value=&quot;466&quot;/&gt;&lt;/object&gt;&lt;object type=&quot;3&quot; unique_id=&quot;36646&quot;&gt;&lt;property id=&quot;20148&quot; value=&quot;5&quot;/&gt;&lt;property id=&quot;20300&quot; value=&quot;Slide 40 - &amp;quot;CHƯƠNG III : DESIGN (2)&amp;quot;&quot;/&gt;&lt;property id=&quot;20307&quot; value=&quot;470&quot;/&gt;&lt;/object&gt;&lt;object type=&quot;3&quot; unique_id=&quot;36647&quot;&gt;&lt;property id=&quot;20148&quot; value=&quot;5&quot;/&gt;&lt;property id=&quot;20300&quot; value=&quot;Slide 42 - &amp;quot;CHƯƠNG III : DESIGN (2)&amp;quot;&quot;/&gt;&lt;property id=&quot;20307&quot; value=&quot;471&quot;/&gt;&lt;/object&gt;&lt;object type=&quot;3&quot; unique_id=&quot;36648&quot;&gt;&lt;property id=&quot;20148&quot; value=&quot;5&quot;/&gt;&lt;property id=&quot;20300&quot; value=&quot;Slide 45 - &amp;quot;CHƯƠNG III : DESIGN (2)&amp;quot;&quot;/&gt;&lt;property id=&quot;20307&quot; value=&quot;472&quot;/&gt;&lt;/object&gt;&lt;object type=&quot;3&quot; unique_id=&quot;36649&quot;&gt;&lt;property id=&quot;20148&quot; value=&quot;5&quot;/&gt;&lt;property id=&quot;20300&quot; value=&quot;Slide 51 - &amp;quot;CHƯƠNG III : DESIGN (2)&amp;quot;&quot;/&gt;&lt;property id=&quot;20307&quot; value=&quot;473&quot;/&gt;&lt;/object&gt;&lt;object type=&quot;3&quot; unique_id=&quot;36650&quot;&gt;&lt;property id=&quot;20148&quot; value=&quot;5&quot;/&gt;&lt;property id=&quot;20300&quot; value=&quot;Slide 53 - &amp;quot;CHƯƠNG II : DESIGN (2)&amp;quot;&quot;/&gt;&lt;property id=&quot;20307&quot; value=&quot;475&quot;/&gt;&lt;/object&gt;&lt;object type=&quot;3&quot; unique_id=&quot;36651&quot;&gt;&lt;property id=&quot;20148&quot; value=&quot;5&quot;/&gt;&lt;property id=&quot;20300&quot; value=&quot;Slide 54 - &amp;quot;CHƯƠNG II : DESIGN (2)&amp;quot;&quot;/&gt;&lt;property id=&quot;20307&quot; value=&quot;476&quot;/&gt;&lt;/object&gt;&lt;object type=&quot;3&quot; unique_id=&quot;36833&quot;&gt;&lt;property id=&quot;20148&quot; value=&quot;5&quot;/&gt;&lt;property id=&quot;20300&quot; value=&quot;Slide 28 - &amp;quot;CHƯƠNG III : DESIGN (2)&amp;quot;&quot;/&gt;&lt;property id=&quot;20307&quot; value=&quot;477&quot;/&gt;&lt;/object&gt;&lt;object type=&quot;3&quot; unique_id=&quot;36834&quot;&gt;&lt;property id=&quot;20148&quot; value=&quot;5&quot;/&gt;&lt;property id=&quot;20300&quot; value=&quot;Slide 29 - &amp;quot;CHƯƠNG III : DESIGN (2)&amp;quot;&quot;/&gt;&lt;property id=&quot;20307&quot; value=&quot;478&quot;/&gt;&lt;/object&gt;&lt;object type=&quot;3&quot; unique_id=&quot;36835&quot;&gt;&lt;property id=&quot;20148&quot; value=&quot;5&quot;/&gt;&lt;property id=&quot;20300&quot; value=&quot;Slide 31 - &amp;quot;CHƯƠNG III : DESIGN (2)&amp;quot;&quot;/&gt;&lt;property id=&quot;20307&quot; value=&quot;479&quot;/&gt;&lt;/object&gt;&lt;object type=&quot;3&quot; unique_id=&quot;37119&quot;&gt;&lt;property id=&quot;20148&quot; value=&quot;5&quot;/&gt;&lt;property id=&quot;20300&quot; value=&quot;Slide 32 - &amp;quot;CHƯƠNG III : DESIGN (2)&amp;quot;&quot;/&gt;&lt;property id=&quot;20307&quot; value=&quot;480&quot;/&gt;&lt;/object&gt;&lt;object type=&quot;3&quot; unique_id=&quot;37120&quot;&gt;&lt;property id=&quot;20148&quot; value=&quot;5&quot;/&gt;&lt;property id=&quot;20300&quot; value=&quot;Slide 36 - &amp;quot;CHƯƠNG III : DESIGN (2)&amp;quot;&quot;/&gt;&lt;property id=&quot;20307&quot; value=&quot;481&quot;/&gt;&lt;/object&gt;&lt;object type=&quot;3&quot; unique_id=&quot;37367&quot;&gt;&lt;property id=&quot;20148&quot; value=&quot;5&quot;/&gt;&lt;property id=&quot;20300&quot; value=&quot;Slide 41 - &amp;quot;CHƯƠNG III : DESIGN (2)&amp;quot;&quot;/&gt;&lt;property id=&quot;20307&quot; value=&quot;482&quot;/&gt;&lt;/object&gt;&lt;object type=&quot;3&quot; unique_id=&quot;37536&quot;&gt;&lt;property id=&quot;20148&quot; value=&quot;5&quot;/&gt;&lt;property id=&quot;20300&quot; value=&quot;Slide 43 - &amp;quot;CHƯƠNG III : DESIGN (2)&amp;quot;&quot;/&gt;&lt;property id=&quot;20307&quot; value=&quot;483&quot;/&gt;&lt;/object&gt;&lt;object type=&quot;3&quot; unique_id=&quot;37537&quot;&gt;&lt;property id=&quot;20148&quot; value=&quot;5&quot;/&gt;&lt;property id=&quot;20300&quot; value=&quot;Slide 44 - &amp;quot;CHƯƠNG III : DESIGN (2)&amp;quot;&quot;/&gt;&lt;property id=&quot;20307&quot; value=&quot;484&quot;/&gt;&lt;/object&gt;&lt;object type=&quot;3&quot; unique_id=&quot;37714&quot;&gt;&lt;property id=&quot;20148&quot; value=&quot;5&quot;/&gt;&lt;property id=&quot;20300&quot; value=&quot;Slide 49 - &amp;quot;CHƯƠNG III : DESIGN (2)&amp;quot;&quot;/&gt;&lt;property id=&quot;20307&quot; value=&quot;486&quot;/&gt;&lt;/object&gt;&lt;object type=&quot;3&quot; unique_id=&quot;37715&quot;&gt;&lt;property id=&quot;20148&quot; value=&quot;5&quot;/&gt;&lt;property id=&quot;20300&quot; value=&quot;Slide 52 - &amp;quot;CHƯƠNG III : DESIGN (2)&amp;quot;&quot;/&gt;&lt;property id=&quot;20307&quot; value=&quot;485&quot;/&gt;&lt;/object&gt;&lt;object type=&quot;3&quot; unique_id=&quot;37854&quot;&gt;&lt;property id=&quot;20148&quot; value=&quot;5&quot;/&gt;&lt;property id=&quot;20300&quot; value=&quot;Slide 50 - &amp;quot;CHƯƠNG III : DESIGN (2)&amp;quot;&quot;/&gt;&lt;property id=&quot;20307&quot; value=&quot;487&quot;/&gt;&lt;/object&gt;&lt;object type=&quot;3&quot; unique_id=&quot;38090&quot;&gt;&lt;property id=&quot;20148&quot; value=&quot;5&quot;/&gt;&lt;property id=&quot;20300&quot; value=&quot;Slide 55 - &amp;quot;CHƯƠNG III : DESIGN (2)&amp;quot;&quot;/&gt;&lt;property id=&quot;20307&quot; value=&quot;489&quot;/&gt;&lt;/object&gt;&lt;object type=&quot;3&quot; unique_id=&quot;38091&quot;&gt;&lt;property id=&quot;20148&quot; value=&quot;5&quot;/&gt;&lt;property id=&quot;20300&quot; value=&quot;Slide 56 - &amp;quot;CHƯƠNG III : DESIGN (2)&amp;quot;&quot;/&gt;&lt;property id=&quot;20307&quot; value=&quot;488&quot;/&gt;&lt;/object&gt;&lt;object type=&quot;3&quot; unique_id=&quot;38239&quot;&gt;&lt;property id=&quot;20148&quot; value=&quot;5&quot;/&gt;&lt;property id=&quot;20300&quot; value=&quot;Slide 57 - &amp;quot;CHƯƠNG III : DESIGN (2)&amp;quot;&quot;/&gt;&lt;property id=&quot;20307&quot; value=&quot;490&quot;/&gt;&lt;/object&gt;&lt;object type=&quot;3&quot; unique_id=&quot;38585&quot;&gt;&lt;property id=&quot;20148&quot; value=&quot;5&quot;/&gt;&lt;property id=&quot;20300&quot; value=&quot;Slide 24 - &amp;quot;CHƯƠNG III : DESIGN (2)&amp;quot;&quot;/&gt;&lt;property id=&quot;20307&quot; value=&quot;460&quot;/&gt;&lt;/object&gt;&lt;object type=&quot;3&quot; unique_id=&quot;38586&quot;&gt;&lt;property id=&quot;20148&quot; value=&quot;5&quot;/&gt;&lt;property id=&quot;20300&quot; value=&quot;Slide 25 - &amp;quot;CHƯƠNG III : DESIGN (2)&amp;quot;&quot;/&gt;&lt;property id=&quot;20307&quot; value=&quot;462&quot;/&gt;&lt;/object&gt;&lt;object type=&quot;3&quot; unique_id=&quot;38587&quot;&gt;&lt;property id=&quot;20148&quot; value=&quot;5&quot;/&gt;&lt;property id=&quot;20300&quot; value=&quot;Slide 26 - &amp;quot;CHƯƠNG III : DESIGN (2)&amp;quot;&quot;/&gt;&lt;property id=&quot;20307&quot; value=&quot;461&quot;/&gt;&lt;/object&gt;&lt;object type=&quot;3&quot; unique_id=&quot;40761&quot;&gt;&lt;property id=&quot;20148&quot; value=&quot;5&quot;/&gt;&lt;property id=&quot;20300&quot; value=&quot;Slide 11 - &amp;quot;CHƯƠNG III : DESIGN (2)&amp;quot;&quot;/&gt;&lt;property id=&quot;20307&quot; value=&quot;491&quot;/&gt;&lt;/object&gt;&lt;object type=&quot;3&quot; unique_id=&quot;41017&quot;&gt;&lt;property id=&quot;20148&quot; value=&quot;5&quot;/&gt;&lt;property id=&quot;20300&quot; value=&quot;Slide 13 - &amp;quot;CHƯƠNG II : DESIGN (2)&amp;quot;&quot;/&gt;&lt;property id=&quot;20307&quot; value=&quot;492&quot;/&gt;&lt;/object&gt;&lt;object type=&quot;3&quot; unique_id=&quot;41018&quot;&gt;&lt;property id=&quot;20148&quot; value=&quot;5&quot;/&gt;&lt;property id=&quot;20300&quot; value=&quot;Slide 23 - &amp;quot;CHƯƠNG III : DESIGN (2)&amp;quot;&quot;/&gt;&lt;property id=&quot;20307&quot; value=&quot;493&quot;/&gt;&lt;/object&gt;&lt;object type=&quot;3&quot; unique_id=&quot;41602&quot;&gt;&lt;property id=&quot;20148&quot; value=&quot;5&quot;/&gt;&lt;property id=&quot;20300&quot; value=&quot;Slide 34 - &amp;quot;CHƯƠNG III : DESIGN (2)&amp;quot;&quot;/&gt;&lt;property id=&quot;20307&quot; value=&quot;495&quot;/&gt;&lt;/object&gt;&lt;object type=&quot;3&quot; unique_id=&quot;41603&quot;&gt;&lt;property id=&quot;20148&quot; value=&quot;5&quot;/&gt;&lt;property id=&quot;20300&quot; value=&quot;Slide 35 - &amp;quot;CHƯƠNG III : DESIGN (2)&amp;quot;&quot;/&gt;&lt;property id=&quot;20307&quot; value=&quot;496&quot;/&gt;&lt;/object&gt;&lt;object type=&quot;3&quot; unique_id=&quot;41604&quot;&gt;&lt;property id=&quot;20148&quot; value=&quot;5&quot;/&gt;&lt;property id=&quot;20300&quot; value=&quot;Slide 38 - &amp;quot;CHƯƠNG III : DESIGN (2)&amp;quot;&quot;/&gt;&lt;property id=&quot;20307&quot; value=&quot;497&quot;/&gt;&lt;/object&gt;&lt;object type=&quot;3&quot; unique_id=&quot;41605&quot;&gt;&lt;property id=&quot;20148&quot; value=&quot;5&quot;/&gt;&lt;property id=&quot;20300&quot; value=&quot;Slide 39 - &amp;quot;CHƯƠNG III : DESIGN (2)&amp;quot;&quot;/&gt;&lt;property id=&quot;20307&quot; value=&quot;498&quot;/&gt;&lt;/object&gt;&lt;object type=&quot;3&quot; unique_id=&quot;41891&quot;&gt;&lt;property id=&quot;20148&quot; value=&quot;5&quot;/&gt;&lt;property id=&quot;20300&quot; value=&quot;Slide 46 - &amp;quot;CHƯƠNG III : DESIGN (2)&amp;quot;&quot;/&gt;&lt;property id=&quot;20307&quot; value=&quot;499&quot;/&gt;&lt;/object&gt;&lt;object type=&quot;3&quot; unique_id=&quot;41892&quot;&gt;&lt;property id=&quot;20148&quot; value=&quot;5&quot;/&gt;&lt;property id=&quot;20300&quot; value=&quot;Slide 47 - &amp;quot;CHƯƠNG III : DESIGN (2)&amp;quot;&quot;/&gt;&lt;property id=&quot;20307&quot; value=&quot;500&quot;/&gt;&lt;/object&gt;&lt;object type=&quot;3&quot; unique_id=&quot;41893&quot;&gt;&lt;property id=&quot;20148&quot; value=&quot;5&quot;/&gt;&lt;property id=&quot;20300&quot; value=&quot;Slide 48 - &amp;quot;CHƯƠNG III : DESIGN (2)&amp;quot;&quot;/&gt;&lt;property id=&quot;20307&quot; value=&quot;501&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4652</TotalTime>
  <Words>2731</Words>
  <Application>Microsoft Office PowerPoint</Application>
  <PresentationFormat>On-screen Show (4:3)</PresentationFormat>
  <Paragraphs>357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Courier New</vt:lpstr>
      <vt:lpstr>Times New Roman</vt:lpstr>
      <vt:lpstr>Wingdings</vt:lpstr>
      <vt:lpstr>Office Theme</vt:lpstr>
      <vt:lpstr>THIẾT KẾ CÀI ĐẶT MẠNG</vt:lpstr>
      <vt:lpstr>CHAPTER III DESIGN (2)</vt:lpstr>
      <vt:lpstr>CHƯƠNG III : DESIGN (2)</vt:lpstr>
      <vt:lpstr>PowerPoint Presentation</vt:lpstr>
      <vt:lpstr>PowerPoint Presentation</vt:lpstr>
      <vt:lpstr>PowerPoint Presentation</vt:lpstr>
      <vt:lpstr>PowerPoint Presentation</vt:lpstr>
      <vt:lpstr>PowerPoint Presentation</vt:lpstr>
      <vt:lpstr>PowerPoint Presentation</vt:lpstr>
      <vt:lpstr>CHƯƠNG III : DESIGN (2)</vt:lpstr>
      <vt:lpstr>CHƯƠNG III : DESIGN (2)</vt:lpstr>
      <vt:lpstr>CHƯƠNG II : DESIGN (2)</vt:lpstr>
      <vt:lpstr>CHƯƠNG II : DESIGN (2)</vt:lpstr>
      <vt:lpstr>CHƯƠNG II : GENERAL NETWORK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 : DESIGN (2)</vt:lpstr>
      <vt:lpstr>CHƯƠNG II : DESIGN (2)</vt:lpstr>
      <vt:lpstr>CHƯƠNG III : DESIGN (2)</vt:lpstr>
      <vt:lpstr>CHƯƠNG III : DESIGN (2)</vt:lpstr>
      <vt:lpstr>CHƯƠNG III : DESIGN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273</cp:revision>
  <dcterms:created xsi:type="dcterms:W3CDTF">2016-06-06T04:40:13Z</dcterms:created>
  <dcterms:modified xsi:type="dcterms:W3CDTF">2021-02-21T11:49:02Z</dcterms:modified>
</cp:coreProperties>
</file>