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8" r:id="rId3"/>
    <p:sldId id="441" r:id="rId4"/>
    <p:sldId id="443" r:id="rId5"/>
    <p:sldId id="444" r:id="rId6"/>
    <p:sldId id="442" r:id="rId7"/>
    <p:sldId id="446" r:id="rId8"/>
    <p:sldId id="447" r:id="rId9"/>
    <p:sldId id="445" r:id="rId10"/>
    <p:sldId id="448" r:id="rId11"/>
    <p:sldId id="449" r:id="rId12"/>
    <p:sldId id="450" r:id="rId13"/>
    <p:sldId id="451" r:id="rId14"/>
    <p:sldId id="452" r:id="rId15"/>
    <p:sldId id="454" r:id="rId16"/>
    <p:sldId id="453" r:id="rId17"/>
    <p:sldId id="455" r:id="rId18"/>
    <p:sldId id="456" r:id="rId19"/>
    <p:sldId id="457" r:id="rId20"/>
    <p:sldId id="458" r:id="rId21"/>
    <p:sldId id="460" r:id="rId22"/>
    <p:sldId id="462" r:id="rId23"/>
    <p:sldId id="461" r:id="rId24"/>
    <p:sldId id="463" r:id="rId25"/>
    <p:sldId id="464" r:id="rId26"/>
    <p:sldId id="465" r:id="rId27"/>
    <p:sldId id="466" r:id="rId28"/>
    <p:sldId id="467" r:id="rId29"/>
    <p:sldId id="468" r:id="rId30"/>
    <p:sldId id="469" r:id="rId31"/>
    <p:sldId id="470" r:id="rId32"/>
    <p:sldId id="471" r:id="rId33"/>
    <p:sldId id="472" r:id="rId34"/>
    <p:sldId id="473" r:id="rId35"/>
    <p:sldId id="475" r:id="rId36"/>
    <p:sldId id="476" r:id="rId37"/>
    <p:sldId id="477" r:id="rId38"/>
    <p:sldId id="478" r:id="rId39"/>
    <p:sldId id="479" r:id="rId40"/>
    <p:sldId id="480" r:id="rId41"/>
    <p:sldId id="481" r:id="rId42"/>
    <p:sldId id="482" r:id="rId43"/>
    <p:sldId id="483" r:id="rId44"/>
    <p:sldId id="484" r:id="rId45"/>
    <p:sldId id="486" r:id="rId46"/>
    <p:sldId id="487" r:id="rId47"/>
    <p:sldId id="488" r:id="rId48"/>
    <p:sldId id="332" r:id="rId49"/>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1682" autoAdjust="0"/>
  </p:normalViewPr>
  <p:slideViewPr>
    <p:cSldViewPr>
      <p:cViewPr varScale="1">
        <p:scale>
          <a:sx n="64" d="100"/>
          <a:sy n="64" d="100"/>
        </p:scale>
        <p:origin x="142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11/11/2020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11/11/2020</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www.cisco.com/c/en/us/td/docs/ios-xml/ios/ipapp_fhrp/configuration/15-mt/fhp-15-mt-book/Configuring-GLBP.html"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a:solidFill>
                  <a:srgbClr val="FFFF00"/>
                </a:solidFill>
                <a:latin typeface="Times New Roman" pitchFamily="18" charset="0"/>
                <a:cs typeface="Times New Roman" pitchFamily="18" charset="0"/>
              </a:rPr>
              <a:t>THIẾT KẾ VÀ CÀI ĐẶT MẠNG</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1" y="1523999"/>
            <a:ext cx="7315200" cy="461665"/>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Mô hình vật lý</a:t>
            </a:r>
          </a:p>
        </p:txBody>
      </p:sp>
      <p:pic>
        <p:nvPicPr>
          <p:cNvPr id="10" name="Picture 9">
            <a:extLst>
              <a:ext uri="{FF2B5EF4-FFF2-40B4-BE49-F238E27FC236}">
                <a16:creationId xmlns:a16="http://schemas.microsoft.com/office/drawing/2014/main" id="{3A6EFD41-9BFA-4CAC-A353-E158FAC38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252" y="2209800"/>
            <a:ext cx="6696075" cy="3305175"/>
          </a:xfrm>
          <a:prstGeom prst="rect">
            <a:avLst/>
          </a:prstGeom>
        </p:spPr>
      </p:pic>
    </p:spTree>
    <p:extLst>
      <p:ext uri="{BB962C8B-B14F-4D97-AF65-F5344CB8AC3E}">
        <p14:creationId xmlns:p14="http://schemas.microsoft.com/office/powerpoint/2010/main" val="37781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1511508" y="1521501"/>
            <a:ext cx="7315200"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Spanning Tree (STP)</a:t>
            </a:r>
          </a:p>
          <a:p>
            <a:pPr marL="342900" indent="-342900">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Virtual LAN (VLAN)</a:t>
            </a:r>
          </a:p>
          <a:p>
            <a:pPr marL="342900" indent="-342900">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Wireless Standard</a:t>
            </a:r>
          </a:p>
          <a:p>
            <a:pPr marL="342900" indent="-342900">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Load Balacing và Mutihoming Internet Connection</a:t>
            </a:r>
          </a:p>
          <a:p>
            <a:pPr marL="342900" indent="-342900">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Virtual Private Networking (VPN)</a:t>
            </a:r>
          </a:p>
        </p:txBody>
      </p:sp>
    </p:spTree>
    <p:extLst>
      <p:ext uri="{BB962C8B-B14F-4D97-AF65-F5344CB8AC3E}">
        <p14:creationId xmlns:p14="http://schemas.microsoft.com/office/powerpoint/2010/main" val="400959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234619"/>
            <a:ext cx="7315200" cy="4708981"/>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a:t>
            </a:r>
          </a:p>
          <a:p>
            <a:pPr algn="just"/>
            <a:r>
              <a:rPr lang="en-US" sz="2400">
                <a:latin typeface="Times New Roman" panose="02020603050405020304" pitchFamily="18" charset="0"/>
                <a:cs typeface="Times New Roman" panose="02020603050405020304" pitchFamily="18" charset="0"/>
              </a:rPr>
              <a:t>Đây là giao thức giúp cho các sơ độ mạng lưới (Mesh), mạng dự phòng (redundant topology) một cách logic và tránh loop.</a:t>
            </a:r>
          </a:p>
          <a:p>
            <a:pPr algn="just"/>
            <a:r>
              <a:rPr lang="en-US" sz="2400">
                <a:latin typeface="Times New Roman" panose="02020603050405020304" pitchFamily="18" charset="0"/>
                <a:cs typeface="Times New Roman" panose="02020603050405020304" pitchFamily="18" charset="0"/>
              </a:rPr>
              <a:t>Việc lựa chọn tạo cây gồm các yếu tố:</a:t>
            </a:r>
          </a:p>
          <a:p>
            <a:pPr marL="800100" lvl="1"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Lựa chọn Switch Root (Root Bridge)</a:t>
            </a:r>
          </a:p>
          <a:p>
            <a:pPr marL="800100" lvl="1"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Root Port</a:t>
            </a:r>
          </a:p>
          <a:p>
            <a:pPr marL="800100" lvl="1"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Designated Port</a:t>
            </a:r>
          </a:p>
          <a:p>
            <a:pPr marL="800100" lvl="1"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Alternated Port</a:t>
            </a:r>
          </a:p>
          <a:p>
            <a:pPr lvl="1" algn="just"/>
            <a:r>
              <a:rPr lang="en-US" sz="2400">
                <a:latin typeface="Times New Roman" panose="02020603050405020304" pitchFamily="18" charset="0"/>
                <a:cs typeface="Times New Roman" panose="02020603050405020304" pitchFamily="18" charset="0"/>
              </a:rPr>
              <a:t>Dựa trên các tham số như: giá trị MAC và giá trị ưu tiên (Priority), Root Path Cost (giá trị đường truyền). </a:t>
            </a:r>
          </a:p>
          <a:p>
            <a:pPr algn="just"/>
            <a:r>
              <a:rPr lang="en-US"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105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a:t>
            </a:r>
          </a:p>
        </p:txBody>
      </p:sp>
      <p:pic>
        <p:nvPicPr>
          <p:cNvPr id="6" name="Picture 5">
            <a:extLst>
              <a:ext uri="{FF2B5EF4-FFF2-40B4-BE49-F238E27FC236}">
                <a16:creationId xmlns:a16="http://schemas.microsoft.com/office/drawing/2014/main" id="{33CB46F7-53A2-43D6-B887-CB9DD48912E5}"/>
              </a:ext>
            </a:extLst>
          </p:cNvPr>
          <p:cNvPicPr>
            <a:picLocks noChangeAspect="1"/>
          </p:cNvPicPr>
          <p:nvPr/>
        </p:nvPicPr>
        <p:blipFill>
          <a:blip r:embed="rId3"/>
          <a:stretch>
            <a:fillRect/>
          </a:stretch>
        </p:blipFill>
        <p:spPr>
          <a:xfrm>
            <a:off x="931888" y="2021879"/>
            <a:ext cx="5468912" cy="4137388"/>
          </a:xfrm>
          <a:prstGeom prst="rect">
            <a:avLst/>
          </a:prstGeom>
        </p:spPr>
      </p:pic>
    </p:spTree>
    <p:extLst>
      <p:ext uri="{BB962C8B-B14F-4D97-AF65-F5344CB8AC3E}">
        <p14:creationId xmlns:p14="http://schemas.microsoft.com/office/powerpoint/2010/main" val="244634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a:t>
            </a:r>
          </a:p>
        </p:txBody>
      </p:sp>
      <p:pic>
        <p:nvPicPr>
          <p:cNvPr id="7" name="Picture 6">
            <a:extLst>
              <a:ext uri="{FF2B5EF4-FFF2-40B4-BE49-F238E27FC236}">
                <a16:creationId xmlns:a16="http://schemas.microsoft.com/office/drawing/2014/main" id="{635A4A62-7C40-4A70-991F-75F4D59E79DE}"/>
              </a:ext>
            </a:extLst>
          </p:cNvPr>
          <p:cNvPicPr>
            <a:picLocks noChangeAspect="1"/>
          </p:cNvPicPr>
          <p:nvPr/>
        </p:nvPicPr>
        <p:blipFill rotWithShape="1">
          <a:blip r:embed="rId3">
            <a:extLst>
              <a:ext uri="{28A0092B-C50C-407E-A947-70E740481C1C}">
                <a14:useLocalDpi xmlns:a14="http://schemas.microsoft.com/office/drawing/2010/main" val="0"/>
              </a:ext>
            </a:extLst>
          </a:blip>
          <a:srcRect l="7978" t="18897" r="9800" b="8201"/>
          <a:stretch/>
        </p:blipFill>
        <p:spPr>
          <a:xfrm>
            <a:off x="1295400" y="2054311"/>
            <a:ext cx="6019800" cy="3660689"/>
          </a:xfrm>
          <a:prstGeom prst="rect">
            <a:avLst/>
          </a:prstGeom>
        </p:spPr>
      </p:pic>
    </p:spTree>
    <p:extLst>
      <p:ext uri="{BB962C8B-B14F-4D97-AF65-F5344CB8AC3E}">
        <p14:creationId xmlns:p14="http://schemas.microsoft.com/office/powerpoint/2010/main" val="188262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3600986"/>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Spanning Tree (STP) – Các định nghĩa </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Root Bride: </a:t>
            </a:r>
            <a:r>
              <a:rPr lang="en-US" sz="2400">
                <a:latin typeface="Times New Roman" panose="02020603050405020304" pitchFamily="18" charset="0"/>
                <a:cs typeface="Times New Roman" panose="02020603050405020304" pitchFamily="18" charset="0"/>
              </a:rPr>
              <a:t>Đây là thiết bị trung tâm sẽ đóng vai trò chuyển tiếp các gói tin bridge protocol data unit (BPDU) giúp thiết lập và duy trì cây.</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Bridge Protocol Data Unit (BPDU):</a:t>
            </a:r>
            <a:r>
              <a:rPr lang="en-US" sz="2400">
                <a:latin typeface="Times New Roman" panose="02020603050405020304" pitchFamily="18" charset="0"/>
                <a:cs typeface="Times New Roman" panose="02020603050405020304" pitchFamily="18" charset="0"/>
              </a:rPr>
              <a:t> Là gói tin giao tiếp thiết lập cây và gói tin hiệu chỉnh cây</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Root Path Cost: </a:t>
            </a:r>
            <a:r>
              <a:rPr lang="en-US" sz="2400">
                <a:latin typeface="Times New Roman" panose="02020603050405020304" pitchFamily="18" charset="0"/>
                <a:cs typeface="Times New Roman" panose="02020603050405020304" pitchFamily="18" charset="0"/>
              </a:rPr>
              <a:t>Giá trị được đo đạt dựa vào bằng thông đường truyền</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3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339650"/>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 – Các chế độ port</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Root Port (RP): </a:t>
            </a:r>
            <a:r>
              <a:rPr lang="en-US" sz="2400">
                <a:latin typeface="Times New Roman" panose="02020603050405020304" pitchFamily="18" charset="0"/>
                <a:cs typeface="Times New Roman" panose="02020603050405020304" pitchFamily="18" charset="0"/>
              </a:rPr>
              <a:t>Là port kết nối đến Root Bridge, hoặc một Switch trên trong mô hình cây. Nên chỉ có 1 RP trên 1 VLAN trên Switch</a:t>
            </a:r>
            <a:r>
              <a:rPr lang="en-US" sz="2400" b="1">
                <a:latin typeface="Times New Roman" panose="02020603050405020304" pitchFamily="18" charset="0"/>
                <a:cs typeface="Times New Roman" panose="02020603050405020304" pitchFamily="18" charset="0"/>
              </a:rPr>
              <a:t> </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Designated Port (DP): </a:t>
            </a:r>
            <a:r>
              <a:rPr lang="en-US" sz="2400">
                <a:latin typeface="Times New Roman" panose="02020603050405020304" pitchFamily="18" charset="0"/>
                <a:cs typeface="Times New Roman" panose="02020603050405020304" pitchFamily="18" charset="0"/>
              </a:rPr>
              <a:t>Là port nhận gói tin (BPDU) và chuyển tiếp cho các switch khác, kết nối đến các Switch dưới, và nên chỉ có 1 DP trên 1 Switch</a:t>
            </a:r>
          </a:p>
          <a:p>
            <a:pPr marL="800100" lvl="1" indent="-342900" algn="just">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Blocking Port: </a:t>
            </a:r>
            <a:r>
              <a:rPr lang="en-US" sz="2400">
                <a:latin typeface="Times New Roman" panose="02020603050405020304" pitchFamily="18" charset="0"/>
                <a:cs typeface="Times New Roman" panose="02020603050405020304" pitchFamily="18" charset="0"/>
              </a:rPr>
              <a:t>Port bị khóa và không thể cho các traffic thông quá bởi STP</a:t>
            </a:r>
          </a:p>
          <a:p>
            <a:pPr marL="800100" lvl="1" indent="-3429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75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 – Các trạng thái port</a:t>
            </a:r>
          </a:p>
          <a:p>
            <a:pPr lvl="1"/>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A4E63C-1C74-49EF-9FA2-3E7178B43393}"/>
              </a:ext>
            </a:extLst>
          </p:cNvPr>
          <p:cNvPicPr>
            <a:picLocks noChangeAspect="1"/>
          </p:cNvPicPr>
          <p:nvPr/>
        </p:nvPicPr>
        <p:blipFill>
          <a:blip r:embed="rId3"/>
          <a:stretch>
            <a:fillRect/>
          </a:stretch>
        </p:blipFill>
        <p:spPr>
          <a:xfrm>
            <a:off x="914401" y="2028825"/>
            <a:ext cx="7543800" cy="3457575"/>
          </a:xfrm>
          <a:prstGeom prst="rect">
            <a:avLst/>
          </a:prstGeom>
        </p:spPr>
      </p:pic>
    </p:spTree>
    <p:extLst>
      <p:ext uri="{BB962C8B-B14F-4D97-AF65-F5344CB8AC3E}">
        <p14:creationId xmlns:p14="http://schemas.microsoft.com/office/powerpoint/2010/main" val="279038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(STP) – Các trạng thái port</a:t>
            </a:r>
          </a:p>
          <a:p>
            <a:pPr lvl="1"/>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CA2952-834D-4527-9AD3-BCBBF102D697}"/>
              </a:ext>
            </a:extLst>
          </p:cNvPr>
          <p:cNvPicPr>
            <a:picLocks noChangeAspect="1"/>
          </p:cNvPicPr>
          <p:nvPr/>
        </p:nvPicPr>
        <p:blipFill>
          <a:blip r:embed="rId3"/>
          <a:stretch>
            <a:fillRect/>
          </a:stretch>
        </p:blipFill>
        <p:spPr>
          <a:xfrm>
            <a:off x="1008088" y="2057399"/>
            <a:ext cx="6519082" cy="3850333"/>
          </a:xfrm>
          <a:prstGeom prst="rect">
            <a:avLst/>
          </a:prstGeom>
        </p:spPr>
      </p:pic>
    </p:spTree>
    <p:extLst>
      <p:ext uri="{BB962C8B-B14F-4D97-AF65-F5344CB8AC3E}">
        <p14:creationId xmlns:p14="http://schemas.microsoft.com/office/powerpoint/2010/main" val="412008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457952"/>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(RSTP) – Nâng cao tốc độ tạo cây</a:t>
            </a:r>
          </a:p>
          <a:p>
            <a:pPr>
              <a:lnSpc>
                <a:spcPct val="150000"/>
              </a:lnSpc>
            </a:pPr>
            <a:r>
              <a:rPr lang="en-US" sz="2400" i="1">
                <a:latin typeface="Times New Roman" panose="02020603050405020304" pitchFamily="18" charset="0"/>
                <a:cs typeface="Times New Roman" panose="02020603050405020304" pitchFamily="18" charset="0"/>
              </a:rPr>
              <a:t>Giảm thiểu số lượng trạng thái port còn ba</a:t>
            </a:r>
          </a:p>
          <a:p>
            <a:pPr marL="800100" lvl="1"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Discarding: </a:t>
            </a:r>
            <a:r>
              <a:rPr lang="en-US" sz="2400">
                <a:latin typeface="Times New Roman" panose="02020603050405020304" pitchFamily="18" charset="0"/>
                <a:cs typeface="Times New Roman" panose="02020603050405020304" pitchFamily="18" charset="0"/>
              </a:rPr>
              <a:t>port không có khả năng chuyển tiếp gói tin.</a:t>
            </a:r>
          </a:p>
          <a:p>
            <a:pPr marL="800100" lvl="1"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Learning:  </a:t>
            </a:r>
            <a:r>
              <a:rPr lang="en-US" sz="2400">
                <a:latin typeface="Times New Roman" panose="02020603050405020304" pitchFamily="18" charset="0"/>
                <a:cs typeface="Times New Roman" panose="02020603050405020304" pitchFamily="18" charset="0"/>
              </a:rPr>
              <a:t>Port có nhiệm vụ nhận các gói tin BPDUs cho việc tạo và hiệu chỉnh cây.</a:t>
            </a:r>
          </a:p>
          <a:p>
            <a:pPr marL="800100" lvl="1"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Forwarding: </a:t>
            </a:r>
            <a:r>
              <a:rPr lang="en-US" sz="2400">
                <a:latin typeface="Times New Roman" panose="02020603050405020304" pitchFamily="18" charset="0"/>
                <a:cs typeface="Times New Roman" panose="02020603050405020304" pitchFamily="18" charset="0"/>
              </a:rPr>
              <a:t>Chuyển tiếp tất cả các traffic và update địa chỉ MAC trong hệ thống</a:t>
            </a:r>
          </a:p>
        </p:txBody>
      </p:sp>
    </p:spTree>
    <p:extLst>
      <p:ext uri="{BB962C8B-B14F-4D97-AF65-F5344CB8AC3E}">
        <p14:creationId xmlns:p14="http://schemas.microsoft.com/office/powerpoint/2010/main" val="332930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CHAPTER IV</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LAN DESIGN</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133965"/>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Spanning Tree (RSTP)</a:t>
            </a:r>
          </a:p>
          <a:p>
            <a:pPr>
              <a:lnSpc>
                <a:spcPct val="150000"/>
              </a:lnSpc>
            </a:pPr>
            <a:r>
              <a:rPr lang="en-US" sz="2400" i="1">
                <a:latin typeface="Times New Roman" panose="02020603050405020304" pitchFamily="18" charset="0"/>
                <a:cs typeface="Times New Roman" panose="02020603050405020304" pitchFamily="18" charset="0"/>
              </a:rPr>
              <a:t>Định nghĩa lại về các loại port</a:t>
            </a:r>
          </a:p>
        </p:txBody>
      </p:sp>
      <p:pic>
        <p:nvPicPr>
          <p:cNvPr id="6" name="Picture 5">
            <a:extLst>
              <a:ext uri="{FF2B5EF4-FFF2-40B4-BE49-F238E27FC236}">
                <a16:creationId xmlns:a16="http://schemas.microsoft.com/office/drawing/2014/main" id="{A34EC381-D584-4E0F-8A78-984B71E4C44C}"/>
              </a:ext>
            </a:extLst>
          </p:cNvPr>
          <p:cNvPicPr>
            <a:picLocks noChangeAspect="1"/>
          </p:cNvPicPr>
          <p:nvPr/>
        </p:nvPicPr>
        <p:blipFill>
          <a:blip r:embed="rId3"/>
          <a:stretch>
            <a:fillRect/>
          </a:stretch>
        </p:blipFill>
        <p:spPr>
          <a:xfrm>
            <a:off x="978108" y="2667000"/>
            <a:ext cx="7315200" cy="2993082"/>
          </a:xfrm>
          <a:prstGeom prst="rect">
            <a:avLst/>
          </a:prstGeom>
        </p:spPr>
      </p:pic>
    </p:spTree>
    <p:extLst>
      <p:ext uri="{BB962C8B-B14F-4D97-AF65-F5344CB8AC3E}">
        <p14:creationId xmlns:p14="http://schemas.microsoft.com/office/powerpoint/2010/main" val="341177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457952"/>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VLAN – Virtual LAN </a:t>
            </a:r>
          </a:p>
          <a:p>
            <a:pPr algn="just">
              <a:lnSpc>
                <a:spcPct val="150000"/>
              </a:lnSpc>
            </a:pPr>
            <a:r>
              <a:rPr lang="en-US" sz="2400">
                <a:latin typeface="Times New Roman" panose="02020603050405020304" pitchFamily="18" charset="0"/>
                <a:cs typeface="Times New Roman" panose="02020603050405020304" pitchFamily="18" charset="0"/>
              </a:rPr>
              <a:t>Được hiểu như là một mạng riêng ảo giúp chia các port switch thành nhiều group khác nhau nhằm mục đích nâng cao khả năng quản trị, bảo đảm an toàn bảo mật</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Broadcast, multicast, unicast là khác nhau trên các VLAN khác nhau</a:t>
            </a:r>
          </a:p>
          <a:p>
            <a:pPr marL="800100" lvl="1" indent="-342900" algn="just">
              <a:lnSpc>
                <a:spcPct val="150000"/>
              </a:lnSpc>
              <a:buFont typeface="Wingdings" panose="05000000000000000000" pitchFamily="2" charset="2"/>
              <a:buChar char="§"/>
            </a:pPr>
            <a:r>
              <a:rPr lang="en-US" sz="2400" i="1">
                <a:latin typeface="Times New Roman" panose="02020603050405020304" pitchFamily="18" charset="0"/>
                <a:cs typeface="Times New Roman" panose="02020603050405020304" pitchFamily="18" charset="0"/>
              </a:rPr>
              <a:t> Mỗi VLAN có giải IP riêng</a:t>
            </a:r>
          </a:p>
          <a:p>
            <a:pPr marL="800100" lvl="1" indent="-342900" algn="just">
              <a:lnSpc>
                <a:spcPct val="150000"/>
              </a:lnSpc>
              <a:buFont typeface="Wingdings" panose="05000000000000000000" pitchFamily="2" charset="2"/>
              <a:buChar char="§"/>
            </a:pPr>
            <a:r>
              <a:rPr lang="en-US" sz="2400" i="1">
                <a:latin typeface="Times New Roman" panose="02020603050405020304" pitchFamily="18" charset="0"/>
                <a:cs typeface="Times New Roman" panose="02020603050405020304" pitchFamily="18" charset="0"/>
              </a:rPr>
              <a:t>Giảm miền broadcast tang hiệu năng mạng</a:t>
            </a:r>
          </a:p>
        </p:txBody>
      </p:sp>
    </p:spTree>
    <p:extLst>
      <p:ext uri="{BB962C8B-B14F-4D97-AF65-F5344CB8AC3E}">
        <p14:creationId xmlns:p14="http://schemas.microsoft.com/office/powerpoint/2010/main" val="3166880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3903954"/>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VLAN – Virtual LAN </a:t>
            </a:r>
          </a:p>
          <a:p>
            <a:pPr algn="just">
              <a:lnSpc>
                <a:spcPct val="150000"/>
              </a:lnSpc>
            </a:pPr>
            <a:r>
              <a:rPr lang="en-US" sz="2400">
                <a:latin typeface="Times New Roman" panose="02020603050405020304" pitchFamily="18" charset="0"/>
                <a:cs typeface="Times New Roman" panose="02020603050405020304" pitchFamily="18" charset="0"/>
              </a:rPr>
              <a:t>Lợi ích:</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Thu nhỏ miền quảng bá – Nâng cao hiệu năng</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Bảo mật</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Phân nhóm, quản trị</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Giảm thiểu chi phí</a:t>
            </a:r>
          </a:p>
          <a:p>
            <a:pPr algn="just">
              <a:lnSpc>
                <a:spcPct val="150000"/>
              </a:lnSpc>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55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VLAN – Virtual LAN </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5D70A4-709F-48DD-AF52-21B0C5853C6F}"/>
              </a:ext>
            </a:extLst>
          </p:cNvPr>
          <p:cNvPicPr>
            <a:picLocks noChangeAspect="1"/>
          </p:cNvPicPr>
          <p:nvPr/>
        </p:nvPicPr>
        <p:blipFill>
          <a:blip r:embed="rId3"/>
          <a:stretch>
            <a:fillRect/>
          </a:stretch>
        </p:blipFill>
        <p:spPr>
          <a:xfrm>
            <a:off x="1371600" y="1937252"/>
            <a:ext cx="6088071" cy="3970481"/>
          </a:xfrm>
          <a:prstGeom prst="rect">
            <a:avLst/>
          </a:prstGeom>
        </p:spPr>
      </p:pic>
    </p:spTree>
    <p:extLst>
      <p:ext uri="{BB962C8B-B14F-4D97-AF65-F5344CB8AC3E}">
        <p14:creationId xmlns:p14="http://schemas.microsoft.com/office/powerpoint/2010/main" val="205064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4457952"/>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VLAN – Virtual LAN </a:t>
            </a:r>
          </a:p>
          <a:p>
            <a:pPr algn="just">
              <a:lnSpc>
                <a:spcPct val="150000"/>
              </a:lnSpc>
            </a:pPr>
            <a:r>
              <a:rPr lang="en-US" sz="2400">
                <a:latin typeface="Times New Roman" panose="02020603050405020304" pitchFamily="18" charset="0"/>
                <a:cs typeface="Times New Roman" panose="02020603050405020304" pitchFamily="18" charset="0"/>
              </a:rPr>
              <a:t>Cái loại VLAN: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Default VLAN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Data VLAN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Native VLAN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Management VLAN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Voice VLAN</a:t>
            </a:r>
          </a:p>
          <a:p>
            <a:pPr algn="just">
              <a:lnSpc>
                <a:spcPct val="150000"/>
              </a:lnSpc>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98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133965"/>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VLAN – Virtual LAN </a:t>
            </a:r>
          </a:p>
          <a:p>
            <a:pPr algn="just">
              <a:lnSpc>
                <a:spcPct val="150000"/>
              </a:lnSpc>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339AD2-665D-4977-B58C-0DC0F07EB9FB}"/>
              </a:ext>
            </a:extLst>
          </p:cNvPr>
          <p:cNvPicPr>
            <a:picLocks noChangeAspect="1"/>
          </p:cNvPicPr>
          <p:nvPr/>
        </p:nvPicPr>
        <p:blipFill>
          <a:blip r:embed="rId3"/>
          <a:stretch>
            <a:fillRect/>
          </a:stretch>
        </p:blipFill>
        <p:spPr>
          <a:xfrm>
            <a:off x="1600201" y="1954920"/>
            <a:ext cx="5105400" cy="4094067"/>
          </a:xfrm>
          <a:prstGeom prst="rect">
            <a:avLst/>
          </a:prstGeom>
        </p:spPr>
      </p:pic>
    </p:spTree>
    <p:extLst>
      <p:ext uri="{BB962C8B-B14F-4D97-AF65-F5344CB8AC3E}">
        <p14:creationId xmlns:p14="http://schemas.microsoft.com/office/powerpoint/2010/main" val="3292707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system</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Cung cấp các kết nối không dây đến người dung</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Thường thấy ở các LAN, Home, Office</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Giúp người dung linh hoạt hơn trong việc kết nối đến hệ thống chính</a:t>
            </a:r>
          </a:p>
          <a:p>
            <a:pPr marL="800100" lvl="1" indent="-342900" algn="just">
              <a:lnSpc>
                <a:spcPct val="150000"/>
              </a:lnSpc>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133965"/>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Standard</a:t>
            </a:r>
          </a:p>
          <a:p>
            <a:pPr marL="800100" lvl="1" indent="-342900" algn="just">
              <a:lnSpc>
                <a:spcPct val="150000"/>
              </a:lnSpc>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0A6DBF-7F69-4EEE-A7AF-531188370736}"/>
              </a:ext>
            </a:extLst>
          </p:cNvPr>
          <p:cNvPicPr>
            <a:picLocks noChangeAspect="1"/>
          </p:cNvPicPr>
          <p:nvPr/>
        </p:nvPicPr>
        <p:blipFill>
          <a:blip r:embed="rId3"/>
          <a:stretch>
            <a:fillRect/>
          </a:stretch>
        </p:blipFill>
        <p:spPr>
          <a:xfrm>
            <a:off x="1030879" y="2209800"/>
            <a:ext cx="7434900" cy="3236268"/>
          </a:xfrm>
          <a:prstGeom prst="rect">
            <a:avLst/>
          </a:prstGeom>
        </p:spPr>
      </p:pic>
    </p:spTree>
    <p:extLst>
      <p:ext uri="{BB962C8B-B14F-4D97-AF65-F5344CB8AC3E}">
        <p14:creationId xmlns:p14="http://schemas.microsoft.com/office/powerpoint/2010/main" val="58340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thành phần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Antennas (ăng-ten, Wireless Card)</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Wireless Router (Router WiFi)</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Internet Port (WAN Port)</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Wireless Access Point (AP)</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Autonomous and controller-based access points </a:t>
            </a:r>
          </a:p>
        </p:txBody>
      </p:sp>
    </p:spTree>
    <p:extLst>
      <p:ext uri="{BB962C8B-B14F-4D97-AF65-F5344CB8AC3E}">
        <p14:creationId xmlns:p14="http://schemas.microsoft.com/office/powerpoint/2010/main" val="117023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687963"/>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thành phần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Antennas (ăng-ten, Wireless Card, NIC)</a:t>
            </a:r>
          </a:p>
          <a:p>
            <a:pPr lvl="1" algn="just">
              <a:lnSpc>
                <a:spcPct val="150000"/>
              </a:lnSpc>
            </a:pPr>
            <a:r>
              <a:rPr lang="en-US" sz="2400">
                <a:latin typeface="Times New Roman" panose="02020603050405020304" pitchFamily="18" charset="0"/>
                <a:cs typeface="Times New Roman" panose="02020603050405020304" pitchFamily="18" charset="0"/>
              </a:rPr>
              <a:t>Thường được gắng trực tiếp trên thiết bị hoặc rời.</a:t>
            </a:r>
          </a:p>
        </p:txBody>
      </p:sp>
      <p:pic>
        <p:nvPicPr>
          <p:cNvPr id="5" name="Picture 4">
            <a:extLst>
              <a:ext uri="{FF2B5EF4-FFF2-40B4-BE49-F238E27FC236}">
                <a16:creationId xmlns:a16="http://schemas.microsoft.com/office/drawing/2014/main" id="{4DD354A5-53B0-4D11-A466-75B6B1E3151C}"/>
              </a:ext>
            </a:extLst>
          </p:cNvPr>
          <p:cNvPicPr>
            <a:picLocks noChangeAspect="1"/>
          </p:cNvPicPr>
          <p:nvPr/>
        </p:nvPicPr>
        <p:blipFill>
          <a:blip r:embed="rId3"/>
          <a:stretch>
            <a:fillRect/>
          </a:stretch>
        </p:blipFill>
        <p:spPr>
          <a:xfrm>
            <a:off x="4937110" y="3198359"/>
            <a:ext cx="3368690" cy="2288041"/>
          </a:xfrm>
          <a:prstGeom prst="rect">
            <a:avLst/>
          </a:prstGeom>
        </p:spPr>
      </p:pic>
      <p:pic>
        <p:nvPicPr>
          <p:cNvPr id="6" name="Picture 5">
            <a:extLst>
              <a:ext uri="{FF2B5EF4-FFF2-40B4-BE49-F238E27FC236}">
                <a16:creationId xmlns:a16="http://schemas.microsoft.com/office/drawing/2014/main" id="{6BA08197-5944-44BB-9CD7-EA2CC5763C51}"/>
              </a:ext>
            </a:extLst>
          </p:cNvPr>
          <p:cNvPicPr>
            <a:picLocks noChangeAspect="1"/>
          </p:cNvPicPr>
          <p:nvPr/>
        </p:nvPicPr>
        <p:blipFill>
          <a:blip r:embed="rId4"/>
          <a:stretch>
            <a:fillRect/>
          </a:stretch>
        </p:blipFill>
        <p:spPr>
          <a:xfrm>
            <a:off x="1603197" y="3099895"/>
            <a:ext cx="2813005" cy="2563905"/>
          </a:xfrm>
          <a:prstGeom prst="rect">
            <a:avLst/>
          </a:prstGeom>
        </p:spPr>
      </p:pic>
    </p:spTree>
    <p:extLst>
      <p:ext uri="{BB962C8B-B14F-4D97-AF65-F5344CB8AC3E}">
        <p14:creationId xmlns:p14="http://schemas.microsoft.com/office/powerpoint/2010/main" val="216128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Chủ đề</a:t>
            </a:r>
          </a:p>
        </p:txBody>
      </p:sp>
      <p:sp>
        <p:nvSpPr>
          <p:cNvPr id="6" name="TextBox 5">
            <a:extLst>
              <a:ext uri="{FF2B5EF4-FFF2-40B4-BE49-F238E27FC236}">
                <a16:creationId xmlns:a16="http://schemas.microsoft.com/office/drawing/2014/main" id="{737990E1-8567-455E-9C98-5C5081D5FB79}"/>
              </a:ext>
            </a:extLst>
          </p:cNvPr>
          <p:cNvSpPr txBox="1"/>
          <p:nvPr/>
        </p:nvSpPr>
        <p:spPr>
          <a:xfrm>
            <a:off x="839107" y="1666220"/>
            <a:ext cx="7542894" cy="1569660"/>
          </a:xfrm>
          <a:prstGeom prst="rect">
            <a:avLst/>
          </a:prstGeom>
          <a:noFill/>
        </p:spPr>
        <p:txBody>
          <a:bodyPr wrap="square" rtlCol="0">
            <a:spAutoFit/>
          </a:bodyPr>
          <a:lstStyle/>
          <a:p>
            <a:pPr marL="971550" lvl="1" indent="-514350">
              <a:buFont typeface="+mj-lt"/>
              <a:buAutoNum type="romanUcPeriod"/>
            </a:pPr>
            <a:r>
              <a:rPr lang="en-US" sz="2400">
                <a:latin typeface="Times New Roman" panose="02020603050405020304" pitchFamily="18" charset="0"/>
                <a:cs typeface="Times New Roman" panose="02020603050405020304" pitchFamily="18" charset="0"/>
              </a:rPr>
              <a:t>Mô hình logic – Mô hình vật lý</a:t>
            </a:r>
          </a:p>
          <a:p>
            <a:pPr marL="971550" lvl="1" indent="-514350">
              <a:buFont typeface="+mj-lt"/>
              <a:buAutoNum type="romanUcPeriod"/>
            </a:pPr>
            <a:r>
              <a:rPr lang="en-US" sz="2400">
                <a:latin typeface="Times New Roman" panose="02020603050405020304" pitchFamily="18" charset="0"/>
                <a:cs typeface="Times New Roman" panose="02020603050405020304" pitchFamily="18" charset="0"/>
              </a:rPr>
              <a:t>Giao thức, kỹ thuật trong thiết kế LAN</a:t>
            </a:r>
          </a:p>
          <a:p>
            <a:pPr marL="971550" lvl="1" indent="-514350">
              <a:buFont typeface="+mj-lt"/>
              <a:buAutoNum type="romanUcPeriod"/>
            </a:pPr>
            <a:endParaRPr lang="en-US" sz="240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847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2241960"/>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thành phần</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Wireless Router (Router WiFi)</a:t>
            </a:r>
          </a:p>
          <a:p>
            <a:pPr lvl="1" algn="just">
              <a:lnSpc>
                <a:spcPct val="150000"/>
              </a:lnSpc>
            </a:pPr>
            <a:r>
              <a:rPr lang="en-US" sz="2400">
                <a:latin typeface="Times New Roman" panose="02020603050405020304" pitchFamily="18" charset="0"/>
                <a:cs typeface="Times New Roman" panose="02020603050405020304" pitchFamily="18" charset="0"/>
              </a:rPr>
              <a:t>Vừa định tuyến vừa có khả năng cung cấp kết nối wireless</a:t>
            </a:r>
          </a:p>
        </p:txBody>
      </p:sp>
      <p:pic>
        <p:nvPicPr>
          <p:cNvPr id="7" name="Picture 6">
            <a:extLst>
              <a:ext uri="{FF2B5EF4-FFF2-40B4-BE49-F238E27FC236}">
                <a16:creationId xmlns:a16="http://schemas.microsoft.com/office/drawing/2014/main" id="{79CAEB9C-59D1-4160-8492-BCF9EE059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653892"/>
            <a:ext cx="4064743" cy="2241960"/>
          </a:xfrm>
          <a:prstGeom prst="rect">
            <a:avLst/>
          </a:prstGeom>
        </p:spPr>
      </p:pic>
    </p:spTree>
    <p:extLst>
      <p:ext uri="{BB962C8B-B14F-4D97-AF65-F5344CB8AC3E}">
        <p14:creationId xmlns:p14="http://schemas.microsoft.com/office/powerpoint/2010/main" val="153041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2241960"/>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topology</a:t>
            </a:r>
          </a:p>
          <a:p>
            <a:pPr marL="800100" lvl="1" indent="-342900" algn="just">
              <a:lnSpc>
                <a:spcPct val="150000"/>
              </a:lnSpc>
              <a:buFont typeface="Wingdings" panose="05000000000000000000" pitchFamily="2" charset="2"/>
              <a:buChar char="§"/>
            </a:pPr>
            <a:r>
              <a:rPr lang="en-US" sz="2400" b="1" i="1">
                <a:latin typeface="Times New Roman" panose="02020603050405020304" pitchFamily="18" charset="0"/>
                <a:cs typeface="Times New Roman" panose="02020603050405020304" pitchFamily="18" charset="0"/>
              </a:rPr>
              <a:t>Ad hoc mode</a:t>
            </a:r>
          </a:p>
          <a:p>
            <a:pPr marL="800100" lvl="1" indent="-342900" algn="just">
              <a:lnSpc>
                <a:spcPct val="150000"/>
              </a:lnSpc>
              <a:buFont typeface="Wingdings" panose="05000000000000000000" pitchFamily="2" charset="2"/>
              <a:buChar char="§"/>
            </a:pPr>
            <a:r>
              <a:rPr lang="en-US" sz="2400" b="1" i="1">
                <a:latin typeface="Times New Roman" panose="02020603050405020304" pitchFamily="18" charset="0"/>
                <a:cs typeface="Times New Roman" panose="02020603050405020304" pitchFamily="18" charset="0"/>
              </a:rPr>
              <a:t>Infrastructure mode (cellular)</a:t>
            </a:r>
          </a:p>
          <a:p>
            <a:pPr marL="800100" lvl="1" indent="-342900" algn="just">
              <a:lnSpc>
                <a:spcPct val="150000"/>
              </a:lnSpc>
              <a:buFont typeface="Wingdings" panose="05000000000000000000" pitchFamily="2" charset="2"/>
              <a:buChar char="§"/>
            </a:pPr>
            <a:r>
              <a:rPr lang="en-US" sz="2400" b="1" i="1">
                <a:latin typeface="Times New Roman" panose="02020603050405020304" pitchFamily="18" charset="0"/>
                <a:cs typeface="Times New Roman" panose="02020603050405020304" pitchFamily="18" charset="0"/>
              </a:rPr>
              <a:t>Tethering</a:t>
            </a:r>
          </a:p>
        </p:txBody>
      </p:sp>
    </p:spTree>
    <p:extLst>
      <p:ext uri="{BB962C8B-B14F-4D97-AF65-F5344CB8AC3E}">
        <p14:creationId xmlns:p14="http://schemas.microsoft.com/office/powerpoint/2010/main" val="3591835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topology</a:t>
            </a:r>
          </a:p>
        </p:txBody>
      </p:sp>
      <p:pic>
        <p:nvPicPr>
          <p:cNvPr id="6" name="Picture 5">
            <a:extLst>
              <a:ext uri="{FF2B5EF4-FFF2-40B4-BE49-F238E27FC236}">
                <a16:creationId xmlns:a16="http://schemas.microsoft.com/office/drawing/2014/main" id="{19358BDD-581A-4717-A844-8C42A7A67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226" y="2453564"/>
            <a:ext cx="6812949" cy="3190875"/>
          </a:xfrm>
          <a:prstGeom prst="rect">
            <a:avLst/>
          </a:prstGeom>
        </p:spPr>
      </p:pic>
    </p:spTree>
    <p:extLst>
      <p:ext uri="{BB962C8B-B14F-4D97-AF65-F5344CB8AC3E}">
        <p14:creationId xmlns:p14="http://schemas.microsoft.com/office/powerpoint/2010/main" val="2810296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tham số</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SSID</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Password</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Network mode (Standard)</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Security mode (WEP, WPA1, WPA2)</a:t>
            </a:r>
          </a:p>
          <a:p>
            <a:pPr marL="800100" lvl="1" indent="-342900" algn="just">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Channel</a:t>
            </a:r>
          </a:p>
        </p:txBody>
      </p:sp>
    </p:spTree>
    <p:extLst>
      <p:ext uri="{BB962C8B-B14F-4D97-AF65-F5344CB8AC3E}">
        <p14:creationId xmlns:p14="http://schemas.microsoft.com/office/powerpoint/2010/main" val="2153144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gn="just">
              <a:lnSpc>
                <a:spcPct val="150000"/>
              </a:lnSpc>
            </a:pPr>
            <a:r>
              <a:rPr lang="en-US" sz="2400" b="1" i="1">
                <a:latin typeface="Times New Roman" panose="02020603050405020304" pitchFamily="18" charset="0"/>
                <a:cs typeface="Times New Roman" panose="02020603050405020304" pitchFamily="18" charset="0"/>
              </a:rPr>
              <a:t>Wireless mode</a:t>
            </a:r>
          </a:p>
        </p:txBody>
      </p:sp>
      <p:pic>
        <p:nvPicPr>
          <p:cNvPr id="5" name="Picture 4">
            <a:extLst>
              <a:ext uri="{FF2B5EF4-FFF2-40B4-BE49-F238E27FC236}">
                <a16:creationId xmlns:a16="http://schemas.microsoft.com/office/drawing/2014/main" id="{A73B26CA-5732-472F-8441-FB37AE788A75}"/>
              </a:ext>
            </a:extLst>
          </p:cNvPr>
          <p:cNvPicPr>
            <a:picLocks noChangeAspect="1"/>
          </p:cNvPicPr>
          <p:nvPr/>
        </p:nvPicPr>
        <p:blipFill>
          <a:blip r:embed="rId3"/>
          <a:stretch>
            <a:fillRect/>
          </a:stretch>
        </p:blipFill>
        <p:spPr>
          <a:xfrm>
            <a:off x="1447800" y="2019381"/>
            <a:ext cx="5562600" cy="3927327"/>
          </a:xfrm>
          <a:prstGeom prst="rect">
            <a:avLst/>
          </a:prstGeom>
        </p:spPr>
      </p:pic>
    </p:spTree>
    <p:extLst>
      <p:ext uri="{BB962C8B-B14F-4D97-AF65-F5344CB8AC3E}">
        <p14:creationId xmlns:p14="http://schemas.microsoft.com/office/powerpoint/2010/main" val="840139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pic>
        <p:nvPicPr>
          <p:cNvPr id="6" name="Picture 5">
            <a:extLst>
              <a:ext uri="{FF2B5EF4-FFF2-40B4-BE49-F238E27FC236}">
                <a16:creationId xmlns:a16="http://schemas.microsoft.com/office/drawing/2014/main" id="{93FC35AE-5818-4D37-96EF-ABCAB7A897D8}"/>
              </a:ext>
            </a:extLst>
          </p:cNvPr>
          <p:cNvPicPr>
            <a:picLocks noChangeAspect="1"/>
          </p:cNvPicPr>
          <p:nvPr/>
        </p:nvPicPr>
        <p:blipFill>
          <a:blip r:embed="rId3"/>
          <a:stretch>
            <a:fillRect/>
          </a:stretch>
        </p:blipFill>
        <p:spPr>
          <a:xfrm>
            <a:off x="5181600" y="2018905"/>
            <a:ext cx="3048000" cy="3888828"/>
          </a:xfrm>
          <a:prstGeom prst="rect">
            <a:avLst/>
          </a:prstGeom>
        </p:spPr>
      </p:pic>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585323"/>
          </a:xfrm>
          <a:prstGeom prst="rect">
            <a:avLst/>
          </a:prstGeom>
          <a:noFill/>
        </p:spPr>
        <p:txBody>
          <a:bodyPr wrap="square" rtlCol="0">
            <a:spAutoFit/>
          </a:bodyPr>
          <a:lstStyle/>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WAN backup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Chi phí thấp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Làm việc với một ISP</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Không có tính dự phòng ISP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Router không có tính dự phòng</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Yêu cầu ISP phải có hai node truy cập gần doanh nghiệp</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1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031325"/>
          </a:xfrm>
          <a:prstGeom prst="rect">
            <a:avLst/>
          </a:prstGeom>
          <a:noFill/>
        </p:spPr>
        <p:txBody>
          <a:bodyPr wrap="square" rtlCol="0">
            <a:spAutoFit/>
          </a:bodyPr>
          <a:lstStyle/>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WAN backup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Chi phí thấp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Có tính dự phòng ISP</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Router không có tính dự phòng</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Khó trong cấu hình các chính sách thiết lập</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70597A-4C0B-4975-B40D-6909AB5EFFE9}"/>
              </a:ext>
            </a:extLst>
          </p:cNvPr>
          <p:cNvPicPr>
            <a:picLocks noChangeAspect="1"/>
          </p:cNvPicPr>
          <p:nvPr/>
        </p:nvPicPr>
        <p:blipFill>
          <a:blip r:embed="rId3"/>
          <a:stretch>
            <a:fillRect/>
          </a:stretch>
        </p:blipFill>
        <p:spPr>
          <a:xfrm>
            <a:off x="5628807" y="2286000"/>
            <a:ext cx="2514600" cy="3288323"/>
          </a:xfrm>
          <a:prstGeom prst="rect">
            <a:avLst/>
          </a:prstGeom>
        </p:spPr>
      </p:pic>
    </p:spTree>
    <p:extLst>
      <p:ext uri="{BB962C8B-B14F-4D97-AF65-F5344CB8AC3E}">
        <p14:creationId xmlns:p14="http://schemas.microsoft.com/office/powerpoint/2010/main" val="2878281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031325"/>
          </a:xfrm>
          <a:prstGeom prst="rect">
            <a:avLst/>
          </a:prstGeom>
          <a:noFill/>
        </p:spPr>
        <p:txBody>
          <a:bodyPr wrap="square" rtlCol="0">
            <a:spAutoFit/>
          </a:bodyPr>
          <a:lstStyle/>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WAN backup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Chi phí trung bình</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Phù hợp với doanh nghiệp nhiều chi nhánh</a:t>
            </a:r>
          </a:p>
          <a:p>
            <a:pPr marL="342900" indent="-342900">
              <a:buFont typeface="Wingdings" panose="05000000000000000000" pitchFamily="2" charset="2"/>
              <a:buChar char="§"/>
            </a:pPr>
            <a:r>
              <a:rPr lang="en-US">
                <a:solidFill>
                  <a:srgbClr val="231F20"/>
                </a:solidFill>
                <a:latin typeface="Times New Roman" panose="02020603050405020304" pitchFamily="18" charset="0"/>
                <a:cs typeface="Times New Roman" panose="02020603050405020304" pitchFamily="18" charset="0"/>
              </a:rPr>
              <a:t>Làm việc với 1 ISP</a:t>
            </a:r>
            <a:endParaRPr lang="en-US" sz="1800" b="0" i="0">
              <a:solidFill>
                <a:srgbClr val="231F2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a:latin typeface="Times New Roman" panose="02020603050405020304" pitchFamily="18" charset="0"/>
                <a:cs typeface="Times New Roman" panose="02020603050405020304" pitchFamily="18" charset="0"/>
              </a:rPr>
              <a:t>Không có tính dự phòng</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A1134F-29FA-4F7D-92B8-D89F2F4B1A40}"/>
              </a:ext>
            </a:extLst>
          </p:cNvPr>
          <p:cNvPicPr>
            <a:picLocks noChangeAspect="1"/>
          </p:cNvPicPr>
          <p:nvPr/>
        </p:nvPicPr>
        <p:blipFill>
          <a:blip r:embed="rId3"/>
          <a:stretch>
            <a:fillRect/>
          </a:stretch>
        </p:blipFill>
        <p:spPr>
          <a:xfrm>
            <a:off x="5621311" y="2368271"/>
            <a:ext cx="2543175" cy="3293871"/>
          </a:xfrm>
          <a:prstGeom prst="rect">
            <a:avLst/>
          </a:prstGeom>
        </p:spPr>
      </p:pic>
    </p:spTree>
    <p:extLst>
      <p:ext uri="{BB962C8B-B14F-4D97-AF65-F5344CB8AC3E}">
        <p14:creationId xmlns:p14="http://schemas.microsoft.com/office/powerpoint/2010/main" val="1090869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308324"/>
          </a:xfrm>
          <a:prstGeom prst="rect">
            <a:avLst/>
          </a:prstGeom>
          <a:noFill/>
        </p:spPr>
        <p:txBody>
          <a:bodyPr wrap="square" rtlCol="0">
            <a:spAutoFit/>
          </a:bodyPr>
          <a:lstStyle/>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WAN backup</a:t>
            </a:r>
          </a:p>
          <a:p>
            <a:pPr marL="342900" indent="-342900">
              <a:buFont typeface="Wingdings" panose="05000000000000000000" pitchFamily="2" charset="2"/>
              <a:buChar char="§"/>
            </a:pPr>
            <a:r>
              <a:rPr lang="en-US" sz="1800" b="0" i="0">
                <a:solidFill>
                  <a:srgbClr val="231F20"/>
                </a:solidFill>
                <a:effectLst/>
                <a:latin typeface="Times New Roman" panose="02020603050405020304" pitchFamily="18" charset="0"/>
                <a:cs typeface="Times New Roman" panose="02020603050405020304" pitchFamily="18" charset="0"/>
              </a:rPr>
              <a:t>Có tính dự phòng ISP</a:t>
            </a:r>
          </a:p>
          <a:p>
            <a:pPr marL="342900" indent="-342900">
              <a:buFont typeface="Wingdings" panose="05000000000000000000" pitchFamily="2" charset="2"/>
              <a:buChar char="§"/>
            </a:pPr>
            <a:r>
              <a:rPr lang="en-US">
                <a:solidFill>
                  <a:srgbClr val="231F20"/>
                </a:solidFill>
                <a:latin typeface="Times New Roman" panose="02020603050405020304" pitchFamily="18" charset="0"/>
                <a:cs typeface="Times New Roman" panose="02020603050405020304" pitchFamily="18" charset="0"/>
              </a:rPr>
              <a:t>Phù hợp cho doanh nghiệp có nhiều chi nhánh</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a:solidFill>
                  <a:srgbClr val="231F20"/>
                </a:solidFill>
                <a:latin typeface="Times New Roman" panose="02020603050405020304" pitchFamily="18" charset="0"/>
                <a:cs typeface="Times New Roman" panose="02020603050405020304" pitchFamily="18" charset="0"/>
              </a:rPr>
              <a:t>Chi phí cao</a:t>
            </a:r>
          </a:p>
          <a:p>
            <a:pPr marL="342900" indent="-342900">
              <a:buFont typeface="Wingdings" panose="05000000000000000000" pitchFamily="2" charset="2"/>
              <a:buChar char="§"/>
            </a:pPr>
            <a:r>
              <a:rPr lang="en-US">
                <a:latin typeface="Times New Roman" panose="02020603050405020304" pitchFamily="18" charset="0"/>
                <a:cs typeface="Times New Roman" panose="02020603050405020304" pitchFamily="18" charset="0"/>
              </a:rPr>
              <a:t>Khó cài đặt thiết lập cấu hình</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7C501F-614B-47C7-A35F-DD71C09DC827}"/>
              </a:ext>
            </a:extLst>
          </p:cNvPr>
          <p:cNvPicPr>
            <a:picLocks noChangeAspect="1"/>
          </p:cNvPicPr>
          <p:nvPr/>
        </p:nvPicPr>
        <p:blipFill>
          <a:blip r:embed="rId3"/>
          <a:stretch>
            <a:fillRect/>
          </a:stretch>
        </p:blipFill>
        <p:spPr>
          <a:xfrm>
            <a:off x="5638800" y="2245512"/>
            <a:ext cx="2933700" cy="3248025"/>
          </a:xfrm>
          <a:prstGeom prst="rect">
            <a:avLst/>
          </a:prstGeom>
        </p:spPr>
      </p:pic>
    </p:spTree>
    <p:extLst>
      <p:ext uri="{BB962C8B-B14F-4D97-AF65-F5344CB8AC3E}">
        <p14:creationId xmlns:p14="http://schemas.microsoft.com/office/powerpoint/2010/main" val="252502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7162800"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HSRP</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VRRPv2  - VRRPv3)</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GLBP (IPv4, IPv6)</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IRDP</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Đây là các bộ giao thức hỗ trợ việc cấu hình load balancing (load sharing) trên Router (Core, Distribution)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72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pic>
        <p:nvPicPr>
          <p:cNvPr id="5" name="Picture 4">
            <a:extLst>
              <a:ext uri="{FF2B5EF4-FFF2-40B4-BE49-F238E27FC236}">
                <a16:creationId xmlns:a16="http://schemas.microsoft.com/office/drawing/2014/main" id="{415920E2-3726-49AA-8CB0-4B1D523693D1}"/>
              </a:ext>
            </a:extLst>
          </p:cNvPr>
          <p:cNvPicPr>
            <a:picLocks noChangeAspect="1"/>
          </p:cNvPicPr>
          <p:nvPr/>
        </p:nvPicPr>
        <p:blipFill rotWithShape="1">
          <a:blip r:embed="rId3">
            <a:extLst>
              <a:ext uri="{28A0092B-C50C-407E-A947-70E740481C1C}">
                <a14:useLocalDpi xmlns:a14="http://schemas.microsoft.com/office/drawing/2010/main" val="0"/>
              </a:ext>
            </a:extLst>
          </a:blip>
          <a:srcRect t="1" b="52221"/>
          <a:stretch/>
        </p:blipFill>
        <p:spPr>
          <a:xfrm>
            <a:off x="999344" y="1524000"/>
            <a:ext cx="7264098" cy="4567535"/>
          </a:xfrm>
          <a:prstGeom prst="rect">
            <a:avLst/>
          </a:prstGeom>
          <a:ln>
            <a:noFill/>
          </a:ln>
          <a:effectLst>
            <a:softEdge rad="112500"/>
          </a:effectLst>
        </p:spPr>
      </p:pic>
    </p:spTree>
    <p:extLst>
      <p:ext uri="{BB962C8B-B14F-4D97-AF65-F5344CB8AC3E}">
        <p14:creationId xmlns:p14="http://schemas.microsoft.com/office/powerpoint/2010/main" val="871039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7162800" cy="2585323"/>
          </a:xfrm>
          <a:prstGeom prst="rect">
            <a:avLst/>
          </a:prstGeom>
          <a:noFill/>
        </p:spPr>
        <p:txBody>
          <a:bodyPr wrap="square" rtlCol="0">
            <a:spAutoFit/>
          </a:bodyPr>
          <a:lstStyle/>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HSRP: Gom các router lại với nhau tạo thành một router ảo, router chính hoạt động khi có sự cố router phụ sẽ được sử dụng</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84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HSRP</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6A13B2-6DAA-4C13-9B4A-408F200A319A}"/>
              </a:ext>
            </a:extLst>
          </p:cNvPr>
          <p:cNvPicPr>
            <a:picLocks noChangeAspect="1"/>
          </p:cNvPicPr>
          <p:nvPr/>
        </p:nvPicPr>
        <p:blipFill>
          <a:blip r:embed="rId3"/>
          <a:stretch>
            <a:fillRect/>
          </a:stretch>
        </p:blipFill>
        <p:spPr>
          <a:xfrm>
            <a:off x="2105025" y="2831040"/>
            <a:ext cx="5086350" cy="3174970"/>
          </a:xfrm>
          <a:prstGeom prst="rect">
            <a:avLst/>
          </a:prstGeom>
        </p:spPr>
      </p:pic>
    </p:spTree>
    <p:extLst>
      <p:ext uri="{BB962C8B-B14F-4D97-AF65-F5344CB8AC3E}">
        <p14:creationId xmlns:p14="http://schemas.microsoft.com/office/powerpoint/2010/main" val="2019796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HSRP các trạng thái</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B5AD3E-7925-44F7-9C5B-4DB5AFB86BAC}"/>
              </a:ext>
            </a:extLst>
          </p:cNvPr>
          <p:cNvPicPr>
            <a:picLocks noChangeAspect="1"/>
          </p:cNvPicPr>
          <p:nvPr/>
        </p:nvPicPr>
        <p:blipFill>
          <a:blip r:embed="rId3"/>
          <a:stretch>
            <a:fillRect/>
          </a:stretch>
        </p:blipFill>
        <p:spPr>
          <a:xfrm>
            <a:off x="990600" y="2971800"/>
            <a:ext cx="7249757" cy="2474268"/>
          </a:xfrm>
          <a:prstGeom prst="rect">
            <a:avLst/>
          </a:prstGeom>
        </p:spPr>
      </p:pic>
    </p:spTree>
    <p:extLst>
      <p:ext uri="{BB962C8B-B14F-4D97-AF65-F5344CB8AC3E}">
        <p14:creationId xmlns:p14="http://schemas.microsoft.com/office/powerpoint/2010/main" val="3393047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332398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VRRP (v2, v3): Hoạt động tương tự như HSRP nhưng việc lựa chọn router active, và các standby sẽ được tự động. Giao thức này không được yêu tiên </a:t>
            </a:r>
          </a:p>
          <a:p>
            <a:pPr lvl="1"/>
            <a:r>
              <a:rPr lang="en-US" sz="2400">
                <a:latin typeface="Times New Roman" panose="02020603050405020304" pitchFamily="18" charset="0"/>
                <a:cs typeface="Times New Roman" panose="02020603050405020304" pitchFamily="18" charset="0"/>
              </a:rPr>
              <a:t> </a:t>
            </a:r>
          </a:p>
          <a:p>
            <a:pPr lvl="1"/>
            <a:r>
              <a:rPr lang="en-US" sz="2400" i="1">
                <a:latin typeface="Times New Roman" panose="02020603050405020304" pitchFamily="18" charset="0"/>
                <a:cs typeface="Times New Roman" panose="02020603050405020304" pitchFamily="18" charset="0"/>
              </a:rPr>
              <a:t>VRRPv3 hỗ trợ cả IPv4 và cả IPv6</a:t>
            </a: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725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2215991"/>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GPBP (IPv4 và IPv6): hoạt động tương tự như HSRP và VRRP nhưng đồng thời hỗ trợ load balancing (load sharing)</a:t>
            </a:r>
            <a:endParaRPr lang="en-US" sz="2400" i="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00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Load Balacing và Mutihoming Internet Connection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First Hop Redundancy Protocols Option</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IRDP: tương tự như các giao thức trên, nhưng dành riêng cho việc đi ra ngoài hệ thống mạng  </a:t>
            </a:r>
            <a:endParaRPr lang="en-US" sz="2400" i="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E0C3EB-F24C-4216-AAEF-333BC4C30E1C}"/>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9175" r="9167" b="5274"/>
          <a:stretch/>
        </p:blipFill>
        <p:spPr>
          <a:xfrm>
            <a:off x="2895600" y="3418648"/>
            <a:ext cx="4621919" cy="2418690"/>
          </a:xfrm>
          <a:prstGeom prst="rect">
            <a:avLst/>
          </a:prstGeom>
        </p:spPr>
      </p:pic>
      <p:sp>
        <p:nvSpPr>
          <p:cNvPr id="6" name="TextBox 5">
            <a:extLst>
              <a:ext uri="{FF2B5EF4-FFF2-40B4-BE49-F238E27FC236}">
                <a16:creationId xmlns:a16="http://schemas.microsoft.com/office/drawing/2014/main" id="{62523CB8-0A83-4CE2-843D-8C55A389C857}"/>
              </a:ext>
            </a:extLst>
          </p:cNvPr>
          <p:cNvSpPr txBox="1"/>
          <p:nvPr/>
        </p:nvSpPr>
        <p:spPr>
          <a:xfrm>
            <a:off x="1752600" y="5943600"/>
            <a:ext cx="130356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hlinkClick r:id="rId4"/>
              </a:rPr>
              <a:t>Cấu hình</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166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VPN Virtual Private Network </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2215991"/>
          </a:xfrm>
          <a:prstGeom prst="rect">
            <a:avLst/>
          </a:prstGeom>
          <a:noFill/>
        </p:spPr>
        <p:txBody>
          <a:bodyPr wrap="square" rtlCol="0">
            <a:spAutoFit/>
          </a:bodyPr>
          <a:lstStyle/>
          <a:p>
            <a:pPr marL="800100" lvl="1"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Tạo kết nối end to end các kết nối riêng tư trên môi trường internet</a:t>
            </a:r>
          </a:p>
          <a:p>
            <a:pPr marL="800100" lvl="1"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Dữ liệu được mã hóa giúp quá trình truyền tải an toàn và bảo đảm</a:t>
            </a: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333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thiết kế LAN</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a:lnSpc>
                <a:spcPct val="150000"/>
              </a:lnSpc>
            </a:pPr>
            <a:r>
              <a:rPr lang="en-US" sz="2400" b="1" i="1">
                <a:latin typeface="Times New Roman" panose="02020603050405020304" pitchFamily="18" charset="0"/>
                <a:cs typeface="Times New Roman" panose="02020603050405020304" pitchFamily="18" charset="0"/>
              </a:rPr>
              <a:t>VPN Virtual Private Network </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738664"/>
          </a:xfrm>
          <a:prstGeom prst="rect">
            <a:avLst/>
          </a:prstGeom>
          <a:noFill/>
        </p:spPr>
        <p:txBody>
          <a:bodyPr wrap="square" rtlCol="0">
            <a:spAutoFit/>
          </a:bodyPr>
          <a:lstStyle/>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38D6BE5-6042-44F3-BAC8-C69154565203}"/>
              </a:ext>
            </a:extLst>
          </p:cNvPr>
          <p:cNvPicPr>
            <a:picLocks noChangeAspect="1"/>
          </p:cNvPicPr>
          <p:nvPr/>
        </p:nvPicPr>
        <p:blipFill rotWithShape="1">
          <a:blip r:embed="rId3"/>
          <a:srcRect l="2765"/>
          <a:stretch/>
        </p:blipFill>
        <p:spPr>
          <a:xfrm>
            <a:off x="1676400" y="1991899"/>
            <a:ext cx="5357813" cy="4063931"/>
          </a:xfrm>
          <a:prstGeom prst="rect">
            <a:avLst/>
          </a:prstGeom>
        </p:spPr>
      </p:pic>
    </p:spTree>
    <p:extLst>
      <p:ext uri="{BB962C8B-B14F-4D97-AF65-F5344CB8AC3E}">
        <p14:creationId xmlns:p14="http://schemas.microsoft.com/office/powerpoint/2010/main" val="3316030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90600" y="869430"/>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pic>
        <p:nvPicPr>
          <p:cNvPr id="5" name="Picture 4">
            <a:extLst>
              <a:ext uri="{FF2B5EF4-FFF2-40B4-BE49-F238E27FC236}">
                <a16:creationId xmlns:a16="http://schemas.microsoft.com/office/drawing/2014/main" id="{415920E2-3726-49AA-8CB0-4B1D523693D1}"/>
              </a:ext>
            </a:extLst>
          </p:cNvPr>
          <p:cNvPicPr>
            <a:picLocks noChangeAspect="1"/>
          </p:cNvPicPr>
          <p:nvPr/>
        </p:nvPicPr>
        <p:blipFill rotWithShape="1">
          <a:blip r:embed="rId3">
            <a:extLst>
              <a:ext uri="{28A0092B-C50C-407E-A947-70E740481C1C}">
                <a14:useLocalDpi xmlns:a14="http://schemas.microsoft.com/office/drawing/2010/main" val="0"/>
              </a:ext>
            </a:extLst>
          </a:blip>
          <a:srcRect t="47531"/>
          <a:stretch/>
        </p:blipFill>
        <p:spPr>
          <a:xfrm>
            <a:off x="1143000" y="1524000"/>
            <a:ext cx="7239000" cy="4522715"/>
          </a:xfrm>
          <a:prstGeom prst="rect">
            <a:avLst/>
          </a:prstGeom>
          <a:ln>
            <a:noFill/>
          </a:ln>
          <a:effectLst>
            <a:softEdge rad="112500"/>
          </a:effectLst>
        </p:spPr>
      </p:pic>
    </p:spTree>
    <p:extLst>
      <p:ext uri="{BB962C8B-B14F-4D97-AF65-F5344CB8AC3E}">
        <p14:creationId xmlns:p14="http://schemas.microsoft.com/office/powerpoint/2010/main" val="253675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A642DF-CCDA-4765-9830-FA7180AB6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34455" cy="6858000"/>
          </a:xfrm>
          <a:prstGeom prst="rect">
            <a:avLst/>
          </a:prstGeom>
        </p:spPr>
      </p:pic>
    </p:spTree>
    <p:extLst>
      <p:ext uri="{BB962C8B-B14F-4D97-AF65-F5344CB8AC3E}">
        <p14:creationId xmlns:p14="http://schemas.microsoft.com/office/powerpoint/2010/main" val="20030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0" y="1523999"/>
            <a:ext cx="7239000" cy="3416320"/>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Mô hình Logic</a:t>
            </a:r>
          </a:p>
          <a:p>
            <a:r>
              <a:rPr lang="en-US" sz="2400">
                <a:latin typeface="Times New Roman" panose="02020603050405020304" pitchFamily="18" charset="0"/>
                <a:cs typeface="Times New Roman" panose="02020603050405020304" pitchFamily="18" charset="0"/>
              </a:rPr>
              <a:t>Đây là bản phát thảo về các luận lý thiết kế trong hệ thống mạng nhằm giúp người thi công triển khai dễ dàng việc cấu hình thiết lập.</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Có thể bao gồm:</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Topology</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Phân hoạch IP và Tên các site</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Các loại hình kết nối</a:t>
            </a:r>
          </a:p>
        </p:txBody>
      </p:sp>
    </p:spTree>
    <p:extLst>
      <p:ext uri="{BB962C8B-B14F-4D97-AF65-F5344CB8AC3E}">
        <p14:creationId xmlns:p14="http://schemas.microsoft.com/office/powerpoint/2010/main" val="129339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0" y="1523999"/>
            <a:ext cx="7239000" cy="461665"/>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Mô hình Logic</a:t>
            </a:r>
          </a:p>
        </p:txBody>
      </p:sp>
      <p:pic>
        <p:nvPicPr>
          <p:cNvPr id="6" name="Picture 5">
            <a:extLst>
              <a:ext uri="{FF2B5EF4-FFF2-40B4-BE49-F238E27FC236}">
                <a16:creationId xmlns:a16="http://schemas.microsoft.com/office/drawing/2014/main" id="{4EFE7845-DF41-44FE-9605-E704A0CDE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39" y="1985665"/>
            <a:ext cx="5577793" cy="4186536"/>
          </a:xfrm>
          <a:prstGeom prst="rect">
            <a:avLst/>
          </a:prstGeom>
        </p:spPr>
      </p:pic>
    </p:spTree>
    <p:extLst>
      <p:ext uri="{BB962C8B-B14F-4D97-AF65-F5344CB8AC3E}">
        <p14:creationId xmlns:p14="http://schemas.microsoft.com/office/powerpoint/2010/main" val="203250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IV : LAN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I. Mô hình logic – Mô hình vật lý</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1" y="1523999"/>
            <a:ext cx="7315200" cy="3046988"/>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Mô hình vật lý</a:t>
            </a:r>
          </a:p>
          <a:p>
            <a:r>
              <a:rPr lang="en-US" sz="2400">
                <a:latin typeface="Times New Roman" panose="02020603050405020304" pitchFamily="18" charset="0"/>
                <a:cs typeface="Times New Roman" panose="02020603050405020304" pitchFamily="18" charset="0"/>
              </a:rPr>
              <a:t>Đây là mô hình các thiết bị phần cứng nhằm rõ ràng cho việc lựa chọn thiết bị khi thi công.</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Có thể bao gồm: </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Thể hiện các loại dây, kết nối</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Topology </a:t>
            </a:r>
          </a:p>
          <a:p>
            <a:pPr marL="800100" lvl="1" indent="-342900">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Thiết bị</a:t>
            </a:r>
          </a:p>
        </p:txBody>
      </p:sp>
    </p:spTree>
    <p:extLst>
      <p:ext uri="{BB962C8B-B14F-4D97-AF65-F5344CB8AC3E}">
        <p14:creationId xmlns:p14="http://schemas.microsoft.com/office/powerpoint/2010/main" val="3367764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THIẾT KẾ VÀ CÀI ĐẶT MẠNG&amp;quot;&quot;/&gt;&lt;property id=&quot;20307&quot; value=&quot;256&quot;/&gt;&lt;/object&gt;&lt;object type=&quot;3&quot; unique_id=&quot;24778&quot;&gt;&lt;property id=&quot;20148&quot; value=&quot;5&quot;/&gt;&lt;property id=&quot;20300&quot; value=&quot;Slide 2 - &amp;quot;CHAPTER IV LAN DESIGN&amp;quot;&quot;/&gt;&lt;property id=&quot;20307&quot; value=&quot;258&quot;/&gt;&lt;/object&gt;&lt;object type=&quot;3&quot; unique_id=&quot;24824&quot;&gt;&lt;property id=&quot;20148&quot; value=&quot;5&quot;/&gt;&lt;property id=&quot;20300&quot; value=&quot;Slide 48&quot;/&gt;&lt;property id=&quot;20307&quot; value=&quot;332&quot;/&gt;&lt;/object&gt;&lt;object type=&quot;3&quot; unique_id=&quot;33861&quot;&gt;&lt;property id=&quot;20148&quot; value=&quot;5&quot;/&gt;&lt;property id=&quot;20300&quot; value=&quot;Slide 3 - &amp;quot;CHƯƠNG IV : LAN Design&amp;quot;&quot;/&gt;&lt;property id=&quot;20307&quot; value=&quot;441&quot;/&gt;&lt;/object&gt;&lt;object type=&quot;3&quot; unique_id=&quot;39174&quot;&gt;&lt;property id=&quot;20148&quot; value=&quot;5&quot;/&gt;&lt;property id=&quot;20300&quot; value=&quot;Slide 4 - &amp;quot;CHƯƠNG IV : LAN Design&amp;quot;&quot;/&gt;&lt;property id=&quot;20307&quot; value=&quot;443&quot;/&gt;&lt;/object&gt;&lt;object type=&quot;3&quot; unique_id=&quot;39175&quot;&gt;&lt;property id=&quot;20148&quot; value=&quot;5&quot;/&gt;&lt;property id=&quot;20300&quot; value=&quot;Slide 5 - &amp;quot;CHƯƠNG IV : LAN Design&amp;quot;&quot;/&gt;&lt;property id=&quot;20307&quot; value=&quot;444&quot;/&gt;&lt;/object&gt;&lt;object type=&quot;3&quot; unique_id=&quot;39176&quot;&gt;&lt;property id=&quot;20148&quot; value=&quot;5&quot;/&gt;&lt;property id=&quot;20300&quot; value=&quot;Slide 6&quot;/&gt;&lt;property id=&quot;20307&quot; value=&quot;442&quot;/&gt;&lt;/object&gt;&lt;object type=&quot;3&quot; unique_id=&quot;39177&quot;&gt;&lt;property id=&quot;20148&quot; value=&quot;5&quot;/&gt;&lt;property id=&quot;20300&quot; value=&quot;Slide 7 - &amp;quot;CHƯƠNG IV : LAN Design&amp;quot;&quot;/&gt;&lt;property id=&quot;20307&quot; value=&quot;446&quot;/&gt;&lt;/object&gt;&lt;object type=&quot;3&quot; unique_id=&quot;39178&quot;&gt;&lt;property id=&quot;20148&quot; value=&quot;5&quot;/&gt;&lt;property id=&quot;20300&quot; value=&quot;Slide 8 - &amp;quot;CHƯƠNG IV : LAN Design&amp;quot;&quot;/&gt;&lt;property id=&quot;20307&quot; value=&quot;447&quot;/&gt;&lt;/object&gt;&lt;object type=&quot;3&quot; unique_id=&quot;39179&quot;&gt;&lt;property id=&quot;20148&quot; value=&quot;5&quot;/&gt;&lt;property id=&quot;20300&quot; value=&quot;Slide 9 - &amp;quot;CHƯƠNG IV : LAN Design&amp;quot;&quot;/&gt;&lt;property id=&quot;20307&quot; value=&quot;445&quot;/&gt;&lt;/object&gt;&lt;object type=&quot;3&quot; unique_id=&quot;39180&quot;&gt;&lt;property id=&quot;20148&quot; value=&quot;5&quot;/&gt;&lt;property id=&quot;20300&quot; value=&quot;Slide 10 - &amp;quot;CHƯƠNG IV : LAN Design&amp;quot;&quot;/&gt;&lt;property id=&quot;20307&quot; value=&quot;448&quot;/&gt;&lt;/object&gt;&lt;object type=&quot;3&quot; unique_id=&quot;39181&quot;&gt;&lt;property id=&quot;20148&quot; value=&quot;5&quot;/&gt;&lt;property id=&quot;20300&quot; value=&quot;Slide 11 - &amp;quot;CHƯƠNG IV : LAN Design&amp;quot;&quot;/&gt;&lt;property id=&quot;20307&quot; value=&quot;449&quot;/&gt;&lt;/object&gt;&lt;object type=&quot;3&quot; unique_id=&quot;39267&quot;&gt;&lt;property id=&quot;20148&quot; value=&quot;5&quot;/&gt;&lt;property id=&quot;20300&quot; value=&quot;Slide 12 - &amp;quot;CHƯƠNG IV : LAN Design&amp;quot;&quot;/&gt;&lt;property id=&quot;20307&quot; value=&quot;450&quot;/&gt;&lt;/object&gt;&lt;object type=&quot;3&quot; unique_id=&quot;39268&quot;&gt;&lt;property id=&quot;20148&quot; value=&quot;5&quot;/&gt;&lt;property id=&quot;20300&quot; value=&quot;Slide 13 - &amp;quot;CHƯƠNG IV : LAN Design&amp;quot;&quot;/&gt;&lt;property id=&quot;20307&quot; value=&quot;451&quot;/&gt;&lt;/object&gt;&lt;object type=&quot;3&quot; unique_id=&quot;39269&quot;&gt;&lt;property id=&quot;20148&quot; value=&quot;5&quot;/&gt;&lt;property id=&quot;20300&quot; value=&quot;Slide 14 - &amp;quot;CHƯƠNG IV : LAN Design&amp;quot;&quot;/&gt;&lt;property id=&quot;20307&quot; value=&quot;452&quot;/&gt;&lt;/object&gt;&lt;object type=&quot;3&quot; unique_id=&quot;39270&quot;&gt;&lt;property id=&quot;20148&quot; value=&quot;5&quot;/&gt;&lt;property id=&quot;20300&quot; value=&quot;Slide 16 - &amp;quot;CHƯƠNG IV : LAN Design&amp;quot;&quot;/&gt;&lt;property id=&quot;20307&quot; value=&quot;453&quot;/&gt;&lt;/object&gt;&lt;object type=&quot;3&quot; unique_id=&quot;39344&quot;&gt;&lt;property id=&quot;20148&quot; value=&quot;5&quot;/&gt;&lt;property id=&quot;20300&quot; value=&quot;Slide 17 - &amp;quot;CHƯƠNG IV : LAN Design&amp;quot;&quot;/&gt;&lt;property id=&quot;20307&quot; value=&quot;455&quot;/&gt;&lt;/object&gt;&lt;object type=&quot;3&quot; unique_id=&quot;39345&quot;&gt;&lt;property id=&quot;20148&quot; value=&quot;5&quot;/&gt;&lt;property id=&quot;20300&quot; value=&quot;Slide 15 - &amp;quot;CHƯƠNG IV : LAN Design&amp;quot;&quot;/&gt;&lt;property id=&quot;20307&quot; value=&quot;454&quot;/&gt;&lt;/object&gt;&lt;object type=&quot;3&quot; unique_id=&quot;39546&quot;&gt;&lt;property id=&quot;20148&quot; value=&quot;5&quot;/&gt;&lt;property id=&quot;20300&quot; value=&quot;Slide 18 - &amp;quot;CHƯƠNG IV : LAN Design&amp;quot;&quot;/&gt;&lt;property id=&quot;20307&quot; value=&quot;456&quot;/&gt;&lt;/object&gt;&lt;object type=&quot;3&quot; unique_id=&quot;39547&quot;&gt;&lt;property id=&quot;20148&quot; value=&quot;5&quot;/&gt;&lt;property id=&quot;20300&quot; value=&quot;Slide 19 - &amp;quot;CHƯƠNG IV : LAN Design&amp;quot;&quot;/&gt;&lt;property id=&quot;20307&quot; value=&quot;457&quot;/&gt;&lt;/object&gt;&lt;object type=&quot;3&quot; unique_id=&quot;39548&quot;&gt;&lt;property id=&quot;20148&quot; value=&quot;5&quot;/&gt;&lt;property id=&quot;20300&quot; value=&quot;Slide 20 - &amp;quot;CHƯƠNG IV : LAN Design&amp;quot;&quot;/&gt;&lt;property id=&quot;20307&quot; value=&quot;458&quot;/&gt;&lt;/object&gt;&lt;object type=&quot;3&quot; unique_id=&quot;40363&quot;&gt;&lt;property id=&quot;20148&quot; value=&quot;5&quot;/&gt;&lt;property id=&quot;20300&quot; value=&quot;Slide 21 - &amp;quot;CHƯƠNG IV : LAN Design&amp;quot;&quot;/&gt;&lt;property id=&quot;20307&quot; value=&quot;460&quot;/&gt;&lt;/object&gt;&lt;object type=&quot;3&quot; unique_id=&quot;40364&quot;&gt;&lt;property id=&quot;20148&quot; value=&quot;5&quot;/&gt;&lt;property id=&quot;20300&quot; value=&quot;Slide 22 - &amp;quot;CHƯƠNG IV : LAN Design&amp;quot;&quot;/&gt;&lt;property id=&quot;20307&quot; value=&quot;462&quot;/&gt;&lt;/object&gt;&lt;object type=&quot;3&quot; unique_id=&quot;40365&quot;&gt;&lt;property id=&quot;20148&quot; value=&quot;5&quot;/&gt;&lt;property id=&quot;20300&quot; value=&quot;Slide 23 - &amp;quot;CHƯƠNG IV : LAN Design&amp;quot;&quot;/&gt;&lt;property id=&quot;20307&quot; value=&quot;461&quot;/&gt;&lt;/object&gt;&lt;object type=&quot;3&quot; unique_id=&quot;40366&quot;&gt;&lt;property id=&quot;20148&quot; value=&quot;5&quot;/&gt;&lt;property id=&quot;20300&quot; value=&quot;Slide 24 - &amp;quot;CHƯƠNG IV : LAN Design&amp;quot;&quot;/&gt;&lt;property id=&quot;20307&quot; value=&quot;463&quot;/&gt;&lt;/object&gt;&lt;object type=&quot;3&quot; unique_id=&quot;40475&quot;&gt;&lt;property id=&quot;20148&quot; value=&quot;5&quot;/&gt;&lt;property id=&quot;20300&quot; value=&quot;Slide 25 - &amp;quot;CHƯƠNG IV : LAN Design&amp;quot;&quot;/&gt;&lt;property id=&quot;20307&quot; value=&quot;464&quot;/&gt;&lt;/object&gt;&lt;object type=&quot;3&quot; unique_id=&quot;42818&quot;&gt;&lt;property id=&quot;20148&quot; value=&quot;5&quot;/&gt;&lt;property id=&quot;20300&quot; value=&quot;Slide 26 - &amp;quot;CHƯƠNG IV : LAN Design&amp;quot;&quot;/&gt;&lt;property id=&quot;20307&quot; value=&quot;465&quot;/&gt;&lt;/object&gt;&lt;object type=&quot;3&quot; unique_id=&quot;42819&quot;&gt;&lt;property id=&quot;20148&quot; value=&quot;5&quot;/&gt;&lt;property id=&quot;20300&quot; value=&quot;Slide 27 - &amp;quot;CHƯƠNG IV : LAN Design&amp;quot;&quot;/&gt;&lt;property id=&quot;20307&quot; value=&quot;466&quot;/&gt;&lt;/object&gt;&lt;object type=&quot;3&quot; unique_id=&quot;42820&quot;&gt;&lt;property id=&quot;20148&quot; value=&quot;5&quot;/&gt;&lt;property id=&quot;20300&quot; value=&quot;Slide 28 - &amp;quot;CHƯƠNG IV : LAN Design&amp;quot;&quot;/&gt;&lt;property id=&quot;20307&quot; value=&quot;467&quot;/&gt;&lt;/object&gt;&lt;object type=&quot;3&quot; unique_id=&quot;42821&quot;&gt;&lt;property id=&quot;20148&quot; value=&quot;5&quot;/&gt;&lt;property id=&quot;20300&quot; value=&quot;Slide 29 - &amp;quot;CHƯƠNG IV : LAN Design&amp;quot;&quot;/&gt;&lt;property id=&quot;20307&quot; value=&quot;468&quot;/&gt;&lt;/object&gt;&lt;object type=&quot;3&quot; unique_id=&quot;42822&quot;&gt;&lt;property id=&quot;20148&quot; value=&quot;5&quot;/&gt;&lt;property id=&quot;20300&quot; value=&quot;Slide 30 - &amp;quot;CHƯƠNG IV : LAN Design&amp;quot;&quot;/&gt;&lt;property id=&quot;20307&quot; value=&quot;469&quot;/&gt;&lt;/object&gt;&lt;object type=&quot;3&quot; unique_id=&quot;42823&quot;&gt;&lt;property id=&quot;20148&quot; value=&quot;5&quot;/&gt;&lt;property id=&quot;20300&quot; value=&quot;Slide 31 - &amp;quot;CHƯƠNG IV : LAN Design&amp;quot;&quot;/&gt;&lt;property id=&quot;20307&quot; value=&quot;470&quot;/&gt;&lt;/object&gt;&lt;object type=&quot;3&quot; unique_id=&quot;42824&quot;&gt;&lt;property id=&quot;20148&quot; value=&quot;5&quot;/&gt;&lt;property id=&quot;20300&quot; value=&quot;Slide 32 - &amp;quot;CHƯƠNG IV : LAN Design&amp;quot;&quot;/&gt;&lt;property id=&quot;20307&quot; value=&quot;471&quot;/&gt;&lt;/object&gt;&lt;object type=&quot;3&quot; unique_id=&quot;42825&quot;&gt;&lt;property id=&quot;20148&quot; value=&quot;5&quot;/&gt;&lt;property id=&quot;20300&quot; value=&quot;Slide 33 - &amp;quot;CHƯƠNG IV : LAN Design&amp;quot;&quot;/&gt;&lt;property id=&quot;20307&quot; value=&quot;472&quot;/&gt;&lt;/object&gt;&lt;object type=&quot;3&quot; unique_id=&quot;42826&quot;&gt;&lt;property id=&quot;20148&quot; value=&quot;5&quot;/&gt;&lt;property id=&quot;20300&quot; value=&quot;Slide 34 - &amp;quot;CHƯƠNG IV : LAN Design&amp;quot;&quot;/&gt;&lt;property id=&quot;20307&quot; value=&quot;473&quot;/&gt;&lt;/object&gt;&lt;object type=&quot;3&quot; unique_id=&quot;43123&quot;&gt;&lt;property id=&quot;20148&quot; value=&quot;5&quot;/&gt;&lt;property id=&quot;20300&quot; value=&quot;Slide 35 - &amp;quot;CHƯƠNG IV : LAN Design&amp;quot;&quot;/&gt;&lt;property id=&quot;20307&quot; value=&quot;475&quot;/&gt;&lt;/object&gt;&lt;object type=&quot;3&quot; unique_id=&quot;43124&quot;&gt;&lt;property id=&quot;20148&quot; value=&quot;5&quot;/&gt;&lt;property id=&quot;20300&quot; value=&quot;Slide 36 - &amp;quot;CHƯƠNG IV : LAN Design&amp;quot;&quot;/&gt;&lt;property id=&quot;20307&quot; value=&quot;476&quot;/&gt;&lt;/object&gt;&lt;object type=&quot;3&quot; unique_id=&quot;43125&quot;&gt;&lt;property id=&quot;20148&quot; value=&quot;5&quot;/&gt;&lt;property id=&quot;20300&quot; value=&quot;Slide 37 - &amp;quot;CHƯƠNG IV : LAN Design&amp;quot;&quot;/&gt;&lt;property id=&quot;20307&quot; value=&quot;477&quot;/&gt;&lt;/object&gt;&lt;object type=&quot;3&quot; unique_id=&quot;43126&quot;&gt;&lt;property id=&quot;20148&quot; value=&quot;5&quot;/&gt;&lt;property id=&quot;20300&quot; value=&quot;Slide 38 - &amp;quot;CHƯƠNG IV : LAN Design&amp;quot;&quot;/&gt;&lt;property id=&quot;20307&quot; value=&quot;478&quot;/&gt;&lt;/object&gt;&lt;object type=&quot;3&quot; unique_id=&quot;43250&quot;&gt;&lt;property id=&quot;20148&quot; value=&quot;5&quot;/&gt;&lt;property id=&quot;20300&quot; value=&quot;Slide 39 - &amp;quot;CHƯƠNG IV : LAN Design&amp;quot;&quot;/&gt;&lt;property id=&quot;20307&quot; value=&quot;479&quot;/&gt;&lt;/object&gt;&lt;object type=&quot;3&quot; unique_id=&quot;43419&quot;&gt;&lt;property id=&quot;20148&quot; value=&quot;5&quot;/&gt;&lt;property id=&quot;20300&quot; value=&quot;Slide 40 - &amp;quot;CHƯƠNG IV : LAN Design&amp;quot;&quot;/&gt;&lt;property id=&quot;20307&quot; value=&quot;480&quot;/&gt;&lt;/object&gt;&lt;object type=&quot;3&quot; unique_id=&quot;43420&quot;&gt;&lt;property id=&quot;20148&quot; value=&quot;5&quot;/&gt;&lt;property id=&quot;20300&quot; value=&quot;Slide 41 - &amp;quot;CHƯƠNG IV : LAN Design&amp;quot;&quot;/&gt;&lt;property id=&quot;20307&quot; value=&quot;481&quot;/&gt;&lt;/object&gt;&lt;object type=&quot;3&quot; unique_id=&quot;43729&quot;&gt;&lt;property id=&quot;20148&quot; value=&quot;5&quot;/&gt;&lt;property id=&quot;20300&quot; value=&quot;Slide 42 - &amp;quot;CHƯƠNG IV : LAN Design&amp;quot;&quot;/&gt;&lt;property id=&quot;20307&quot; value=&quot;482&quot;/&gt;&lt;/object&gt;&lt;object type=&quot;3&quot; unique_id=&quot;43730&quot;&gt;&lt;property id=&quot;20148&quot; value=&quot;5&quot;/&gt;&lt;property id=&quot;20300&quot; value=&quot;Slide 43 - &amp;quot;CHƯƠNG IV : LAN Design&amp;quot;&quot;/&gt;&lt;property id=&quot;20307&quot; value=&quot;483&quot;/&gt;&lt;/object&gt;&lt;object type=&quot;3&quot; unique_id=&quot;43731&quot;&gt;&lt;property id=&quot;20148&quot; value=&quot;5&quot;/&gt;&lt;property id=&quot;20300&quot; value=&quot;Slide 44 - &amp;quot;CHƯƠNG IV : LAN Design&amp;quot;&quot;/&gt;&lt;property id=&quot;20307&quot; value=&quot;484&quot;/&gt;&lt;/object&gt;&lt;object type=&quot;3&quot; unique_id=&quot;43732&quot;&gt;&lt;property id=&quot;20148&quot; value=&quot;5&quot;/&gt;&lt;property id=&quot;20300&quot; value=&quot;Slide 45 - &amp;quot;CHƯƠNG IV : LAN Design&amp;quot;&quot;/&gt;&lt;property id=&quot;20307&quot; value=&quot;486&quot;/&gt;&lt;/object&gt;&lt;object type=&quot;3&quot; unique_id=&quot;43925&quot;&gt;&lt;property id=&quot;20148&quot; value=&quot;5&quot;/&gt;&lt;property id=&quot;20300&quot; value=&quot;Slide 46 - &amp;quot;CHƯƠNG IV : LAN Design&amp;quot;&quot;/&gt;&lt;property id=&quot;20307&quot; value=&quot;487&quot;/&gt;&lt;/object&gt;&lt;object type=&quot;3&quot; unique_id=&quot;43926&quot;&gt;&lt;property id=&quot;20148&quot; value=&quot;5&quot;/&gt;&lt;property id=&quot;20300&quot; value=&quot;Slide 47 - &amp;quot;CHƯƠNG IV : LAN Design&amp;quot;&quot;/&gt;&lt;property id=&quot;20307&quot; value=&quot;488&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5829</TotalTime>
  <Words>2060</Words>
  <Application>Microsoft Office PowerPoint</Application>
  <PresentationFormat>On-screen Show (4:3)</PresentationFormat>
  <Paragraphs>266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Courier New</vt:lpstr>
      <vt:lpstr>Times New Roman</vt:lpstr>
      <vt:lpstr>Wingdings</vt:lpstr>
      <vt:lpstr>Office Theme</vt:lpstr>
      <vt:lpstr>THIẾT KẾ VÀ CÀI ĐẶT MẠNG</vt:lpstr>
      <vt:lpstr>CHAPTER IV LAN DESIGN</vt:lpstr>
      <vt:lpstr>CHƯƠNG IV : LAN Design</vt:lpstr>
      <vt:lpstr>CHƯƠNG IV : LAN Design</vt:lpstr>
      <vt:lpstr>CHƯƠNG IV : LAN Design</vt:lpstr>
      <vt:lpstr>PowerPoint Presentation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Mr. Huy</cp:lastModifiedBy>
  <cp:revision>305</cp:revision>
  <dcterms:created xsi:type="dcterms:W3CDTF">2016-06-06T04:40:13Z</dcterms:created>
  <dcterms:modified xsi:type="dcterms:W3CDTF">2020-11-11T08:39:20Z</dcterms:modified>
</cp:coreProperties>
</file>