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1"/>
  </p:notesMasterIdLst>
  <p:sldIdLst>
    <p:sldId id="256" r:id="rId2"/>
    <p:sldId id="258" r:id="rId3"/>
    <p:sldId id="432" r:id="rId4"/>
    <p:sldId id="443" r:id="rId5"/>
    <p:sldId id="446" r:id="rId6"/>
    <p:sldId id="445" r:id="rId7"/>
    <p:sldId id="447" r:id="rId8"/>
    <p:sldId id="448" r:id="rId9"/>
    <p:sldId id="452" r:id="rId10"/>
    <p:sldId id="451" r:id="rId11"/>
    <p:sldId id="449" r:id="rId12"/>
    <p:sldId id="459" r:id="rId13"/>
    <p:sldId id="456" r:id="rId14"/>
    <p:sldId id="457" r:id="rId15"/>
    <p:sldId id="454" r:id="rId16"/>
    <p:sldId id="455" r:id="rId17"/>
    <p:sldId id="453" r:id="rId18"/>
    <p:sldId id="458" r:id="rId19"/>
    <p:sldId id="461" r:id="rId20"/>
    <p:sldId id="462" r:id="rId21"/>
    <p:sldId id="463" r:id="rId22"/>
    <p:sldId id="464" r:id="rId23"/>
    <p:sldId id="466" r:id="rId24"/>
    <p:sldId id="469" r:id="rId25"/>
    <p:sldId id="467" r:id="rId26"/>
    <p:sldId id="470" r:id="rId27"/>
    <p:sldId id="471" r:id="rId28"/>
    <p:sldId id="472" r:id="rId29"/>
    <p:sldId id="473" r:id="rId30"/>
    <p:sldId id="474" r:id="rId31"/>
    <p:sldId id="475" r:id="rId32"/>
    <p:sldId id="476" r:id="rId33"/>
    <p:sldId id="477" r:id="rId34"/>
    <p:sldId id="478" r:id="rId35"/>
    <p:sldId id="479" r:id="rId36"/>
    <p:sldId id="484" r:id="rId37"/>
    <p:sldId id="485" r:id="rId38"/>
    <p:sldId id="486" r:id="rId39"/>
    <p:sldId id="487" r:id="rId40"/>
    <p:sldId id="488" r:id="rId41"/>
    <p:sldId id="489" r:id="rId42"/>
    <p:sldId id="491" r:id="rId43"/>
    <p:sldId id="492" r:id="rId44"/>
    <p:sldId id="493" r:id="rId45"/>
    <p:sldId id="494" r:id="rId46"/>
    <p:sldId id="495" r:id="rId47"/>
    <p:sldId id="497" r:id="rId48"/>
    <p:sldId id="496" r:id="rId49"/>
    <p:sldId id="332" r:id="rId50"/>
  </p:sldIdLst>
  <p:sldSz cx="9144000" cy="6858000" type="screen4x3"/>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94660"/>
  </p:normalViewPr>
  <p:slideViewPr>
    <p:cSldViewPr>
      <p:cViewPr varScale="1">
        <p:scale>
          <a:sx n="66" d="100"/>
          <a:sy n="66" d="100"/>
        </p:scale>
        <p:origin x="108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AD17A-F0BD-4183-9173-D2785CEBA10F}" type="datetimeFigureOut">
              <a:rPr lang="en-US" smtClean="0"/>
              <a:t>2/21/2021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FB663-F64D-43D2-93A8-37F96C151144}" type="slidenum">
              <a:rPr lang="en-US" smtClean="0"/>
              <a:t>‹#›</a:t>
            </a:fld>
            <a:endParaRPr lang="en-US"/>
          </a:p>
        </p:txBody>
      </p:sp>
    </p:spTree>
    <p:extLst>
      <p:ext uri="{BB962C8B-B14F-4D97-AF65-F5344CB8AC3E}">
        <p14:creationId xmlns:p14="http://schemas.microsoft.com/office/powerpoint/2010/main" val="2111758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120089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115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08440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790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98235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8122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FFDC0D-3CAB-4C2C-9345-734B75CBDBD5}"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88982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FFDC0D-3CAB-4C2C-9345-734B75CBDBD5}"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86183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FDC0D-3CAB-4C2C-9345-734B75CBDBD5}"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7315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603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4778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FDC0D-3CAB-4C2C-9345-734B75CBDBD5}" type="datetimeFigureOut">
              <a:rPr lang="en-US" smtClean="0"/>
              <a:t>2/21/2021</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D3166-557A-4B50-85E4-EC05C47C98AF}" type="slidenum">
              <a:rPr lang="en-US" smtClean="0"/>
              <a:t>‹#›</a:t>
            </a:fld>
            <a:endParaRPr lang="en-US"/>
          </a:p>
        </p:txBody>
      </p:sp>
    </p:spTree>
    <p:extLst>
      <p:ext uri="{BB962C8B-B14F-4D97-AF65-F5344CB8AC3E}">
        <p14:creationId xmlns:p14="http://schemas.microsoft.com/office/powerpoint/2010/main" val="2763011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377" rtl="0" eaLnBrk="1" latinLnBrk="0" hangingPunct="1">
        <a:spcBef>
          <a:spcPct val="0"/>
        </a:spcBef>
        <a:buNone/>
        <a:defRPr sz="4400" b="0" i="0" u="none"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www.iol.unh.edu" TargetMode="External"/><Relationship Id="rId7" Type="http://schemas.openxmlformats.org/officeDocument/2006/relationships/hyperlink" Target="http://www.tolly.com" TargetMode="Externa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hyperlink" Target="http://www.applabs.com" TargetMode="External"/><Relationship Id="rId5" Type="http://schemas.openxmlformats.org/officeDocument/2006/relationships/hyperlink" Target="http://www.miercom.com" TargetMode="External"/><Relationship Id="rId4" Type="http://schemas.openxmlformats.org/officeDocument/2006/relationships/hyperlink" Target="http://www.icsalabs.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paessler.com/learn/videos"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http://www.topdownbook.com/tools.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1115"/>
            <a:ext cx="7772400" cy="841375"/>
          </a:xfrm>
        </p:spPr>
        <p:txBody>
          <a:bodyPr>
            <a:normAutofit/>
          </a:bodyPr>
          <a:lstStyle/>
          <a:p>
            <a:r>
              <a:rPr lang="en-US" sz="3200" b="1" dirty="0">
                <a:solidFill>
                  <a:srgbClr val="FFFF00"/>
                </a:solidFill>
                <a:latin typeface="Times New Roman" pitchFamily="18" charset="0"/>
                <a:cs typeface="Times New Roman" pitchFamily="18" charset="0"/>
              </a:rPr>
              <a:t>GENERAL NETWORK DESIGN</a:t>
            </a:r>
          </a:p>
        </p:txBody>
      </p:sp>
      <p:sp>
        <p:nvSpPr>
          <p:cNvPr id="3" name="Subtitle 2"/>
          <p:cNvSpPr>
            <a:spLocks noGrp="1"/>
          </p:cNvSpPr>
          <p:nvPr>
            <p:ph type="subTitle" idx="1"/>
          </p:nvPr>
        </p:nvSpPr>
        <p:spPr>
          <a:xfrm>
            <a:off x="3962400" y="4419600"/>
            <a:ext cx="3886200" cy="1295400"/>
          </a:xfrm>
        </p:spPr>
        <p:txBody>
          <a:bodyPr>
            <a:noAutofit/>
          </a:bodyPr>
          <a:lstStyle/>
          <a:p>
            <a:pPr algn="l"/>
            <a:r>
              <a:rPr lang="en-US" sz="1600" b="1" dirty="0" err="1">
                <a:solidFill>
                  <a:schemeClr val="bg1"/>
                </a:solidFill>
                <a:latin typeface="Times New Roman" panose="02020603050405020304" pitchFamily="18" charset="0"/>
                <a:cs typeface="Times New Roman" panose="02020603050405020304" pitchFamily="18" charset="0"/>
              </a:rPr>
              <a:t>Nguyễn</a:t>
            </a:r>
            <a:r>
              <a:rPr lang="en-US" sz="1600" b="1">
                <a:solidFill>
                  <a:schemeClr val="bg1"/>
                </a:solidFill>
                <a:latin typeface="Times New Roman" panose="02020603050405020304" pitchFamily="18" charset="0"/>
                <a:cs typeface="Times New Roman" panose="02020603050405020304" pitchFamily="18" charset="0"/>
              </a:rPr>
              <a:t> Huỳnh Huy</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VN" sz="1600" b="1">
                <a:solidFill>
                  <a:schemeClr val="bg1"/>
                </a:solidFill>
                <a:latin typeface="Times New Roman" panose="02020603050405020304" pitchFamily="18" charset="0"/>
                <a:cs typeface="Times New Roman" panose="02020603050405020304" pitchFamily="18" charset="0"/>
              </a:rPr>
              <a:t>B</a:t>
            </a:r>
            <a:r>
              <a:rPr lang="en-US" sz="1600" b="1">
                <a:solidFill>
                  <a:schemeClr val="bg1"/>
                </a:solidFill>
                <a:latin typeface="Times New Roman" panose="02020603050405020304" pitchFamily="18" charset="0"/>
                <a:cs typeface="Times New Roman" panose="02020603050405020304" pitchFamily="18" charset="0"/>
              </a:rPr>
              <a:t>M</a:t>
            </a:r>
            <a:r>
              <a:rPr lang="vi-VN" sz="1600" b="1">
                <a:solidFill>
                  <a:schemeClr val="bg1"/>
                </a:solidFill>
                <a:latin typeface="Times New Roman" panose="02020603050405020304" pitchFamily="18" charset="0"/>
                <a:cs typeface="Times New Roman" panose="02020603050405020304" pitchFamily="18" charset="0"/>
              </a:rPr>
              <a:t> </a:t>
            </a:r>
            <a:r>
              <a:rPr lang="en-US" sz="1600" b="1">
                <a:solidFill>
                  <a:schemeClr val="bg1"/>
                </a:solidFill>
                <a:latin typeface="Times New Roman" panose="02020603050405020304" pitchFamily="18" charset="0"/>
                <a:cs typeface="Times New Roman" panose="02020603050405020304" pitchFamily="18" charset="0"/>
              </a:rPr>
              <a:t>Mạng Máy Tính và Tryền Thông</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VN" sz="1600" b="1">
                <a:solidFill>
                  <a:schemeClr val="bg1"/>
                </a:solidFill>
                <a:latin typeface="Times New Roman" panose="02020603050405020304" pitchFamily="18" charset="0"/>
                <a:cs typeface="Times New Roman" panose="02020603050405020304" pitchFamily="18" charset="0"/>
              </a:rPr>
              <a:t>Khoa </a:t>
            </a:r>
            <a:r>
              <a:rPr lang="en-US" sz="1600" b="1">
                <a:solidFill>
                  <a:schemeClr val="bg1"/>
                </a:solidFill>
                <a:latin typeface="Times New Roman" panose="02020603050405020304" pitchFamily="18" charset="0"/>
                <a:cs typeface="Times New Roman" panose="02020603050405020304" pitchFamily="18" charset="0"/>
              </a:rPr>
              <a:t>Công Nghệ Thông Tin</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VN" sz="1600" b="1" dirty="0">
                <a:solidFill>
                  <a:schemeClr val="bg1"/>
                </a:solidFill>
                <a:latin typeface="Times New Roman" panose="02020603050405020304" pitchFamily="18" charset="0"/>
                <a:cs typeface="Times New Roman" panose="02020603050405020304" pitchFamily="18" charset="0"/>
              </a:rPr>
              <a:t>Trường Đại học Nha Trang</a:t>
            </a:r>
          </a:p>
          <a:p>
            <a:pPr algn="l"/>
            <a:r>
              <a:rPr lang="vi-VN" sz="1600" b="1">
                <a:solidFill>
                  <a:schemeClr val="bg1"/>
                </a:solidFill>
                <a:latin typeface="Times New Roman" panose="02020603050405020304" pitchFamily="18" charset="0"/>
                <a:cs typeface="Times New Roman" panose="02020603050405020304" pitchFamily="18" charset="0"/>
              </a:rPr>
              <a:t>Email:</a:t>
            </a:r>
            <a:r>
              <a:rPr lang="en-US" sz="1600" b="1">
                <a:solidFill>
                  <a:schemeClr val="bg1"/>
                </a:solidFill>
                <a:latin typeface="Times New Roman" panose="02020603050405020304" pitchFamily="18" charset="0"/>
                <a:cs typeface="Times New Roman" panose="02020603050405020304" pitchFamily="18" charset="0"/>
              </a:rPr>
              <a:t>huynh</a:t>
            </a:r>
            <a:r>
              <a:rPr lang="vi-VN" sz="1600" b="1">
                <a:solidFill>
                  <a:schemeClr val="bg1"/>
                </a:solidFill>
                <a:latin typeface="Times New Roman" panose="02020603050405020304" pitchFamily="18" charset="0"/>
                <a:cs typeface="Times New Roman" panose="02020603050405020304" pitchFamily="18" charset="0"/>
              </a:rPr>
              <a:t>@ntu.edu.vn</a:t>
            </a:r>
            <a:endParaRPr lang="en-US"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2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752600" y="2274838"/>
            <a:ext cx="6150429" cy="954107"/>
          </a:xfrm>
          <a:prstGeom prst="rect">
            <a:avLst/>
          </a:prstGeom>
          <a:noFill/>
        </p:spPr>
        <p:txBody>
          <a:bodyPr wrap="square">
            <a:spAutoFit/>
          </a:bodyPr>
          <a:lstStyle/>
          <a:p>
            <a:pPr algn="just"/>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Testing bằng cách nào?</a:t>
            </a:r>
          </a:p>
        </p:txBody>
      </p:sp>
      <p:sp>
        <p:nvSpPr>
          <p:cNvPr id="2" name="Title 1">
            <a:extLst>
              <a:ext uri="{FF2B5EF4-FFF2-40B4-BE49-F238E27FC236}">
                <a16:creationId xmlns:a16="http://schemas.microsoft.com/office/drawing/2014/main" id="{9394C608-CBF7-42E1-99CA-6A1566E5E1C2}"/>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algn="l">
              <a:lnSpc>
                <a:spcPct val="120000"/>
              </a:lnSpc>
            </a:pPr>
            <a:r>
              <a:rPr lang="en-US" sz="2000" b="1">
                <a:latin typeface="Times New Roman" panose="02020603050405020304" pitchFamily="18" charset="0"/>
                <a:cs typeface="Times New Roman" panose="02020603050405020304" pitchFamily="18" charset="0"/>
              </a:rPr>
              <a:t>CHƯƠNG V : IMPLEMENT – TESTING – OPTIMIZING - DOCUMENTING</a:t>
            </a:r>
          </a:p>
        </p:txBody>
      </p:sp>
      <p:sp>
        <p:nvSpPr>
          <p:cNvPr id="5" name="TextBox 4">
            <a:extLst>
              <a:ext uri="{FF2B5EF4-FFF2-40B4-BE49-F238E27FC236}">
                <a16:creationId xmlns:a16="http://schemas.microsoft.com/office/drawing/2014/main" id="{82DCC5BB-4A3C-429E-B3E8-7C3CFF465084}"/>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Tree>
    <p:extLst>
      <p:ext uri="{BB962C8B-B14F-4D97-AF65-F5344CB8AC3E}">
        <p14:creationId xmlns:p14="http://schemas.microsoft.com/office/powerpoint/2010/main" val="43619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1" y="1981200"/>
            <a:ext cx="6477000" cy="2569934"/>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 Dịch vụ testing</a:t>
            </a:r>
          </a:p>
          <a:p>
            <a:pPr marL="285750" indent="-285750">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 Xây dựng và testing trên mô hình, mô phỏng</a:t>
            </a:r>
          </a:p>
          <a:p>
            <a:pPr marL="285750" indent="-285750">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Sử dụng các tool hỗ trợ</a:t>
            </a:r>
          </a:p>
          <a:p>
            <a:pPr marL="285750" indent="-285750">
              <a:lnSpc>
                <a:spcPct val="150000"/>
              </a:lnSpc>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1A76113-7F59-4925-86B9-4E8009B732F5}"/>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algn="l">
              <a:lnSpc>
                <a:spcPct val="120000"/>
              </a:lnSpc>
            </a:pPr>
            <a:r>
              <a:rPr lang="en-US" sz="2000" b="1">
                <a:latin typeface="Times New Roman" panose="02020603050405020304" pitchFamily="18" charset="0"/>
                <a:cs typeface="Times New Roman" panose="02020603050405020304" pitchFamily="18" charset="0"/>
              </a:rPr>
              <a:t>CHƯƠNG V : IMPLEMENT – TESTING – OPTIMIZING - DOCUMENTING</a:t>
            </a:r>
          </a:p>
        </p:txBody>
      </p:sp>
      <p:sp>
        <p:nvSpPr>
          <p:cNvPr id="5" name="TextBox 4">
            <a:extLst>
              <a:ext uri="{FF2B5EF4-FFF2-40B4-BE49-F238E27FC236}">
                <a16:creationId xmlns:a16="http://schemas.microsoft.com/office/drawing/2014/main" id="{EEAA1F3B-55AA-4BA1-9D2E-6EA5846BF495}"/>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Tree>
    <p:extLst>
      <p:ext uri="{BB962C8B-B14F-4D97-AF65-F5344CB8AC3E}">
        <p14:creationId xmlns:p14="http://schemas.microsoft.com/office/powerpoint/2010/main" val="277673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1" y="1981200"/>
            <a:ext cx="6477000" cy="3724096"/>
          </a:xfrm>
          <a:prstGeom prst="rect">
            <a:avLst/>
          </a:prstGeom>
          <a:noFill/>
        </p:spPr>
        <p:txBody>
          <a:bodyPr wrap="square" rtlCol="0">
            <a:spAutoFit/>
          </a:bodyPr>
          <a:lstStyle/>
          <a:p>
            <a:pPr>
              <a:lnSpc>
                <a:spcPct val="150000"/>
              </a:lnSpc>
            </a:pPr>
            <a:r>
              <a:rPr lang="en-US" sz="2300">
                <a:latin typeface="Times New Roman" panose="02020603050405020304" pitchFamily="18" charset="0"/>
                <a:cs typeface="Times New Roman" panose="02020603050405020304" pitchFamily="18" charset="0"/>
              </a:rPr>
              <a:t>Dịch vụ testing</a:t>
            </a:r>
          </a:p>
          <a:p>
            <a:r>
              <a:rPr lang="en-US" altLang="en-US" sz="2400">
                <a:hlinkClick r:id="rId3"/>
              </a:rPr>
              <a:t>The Interoperability Lab at the University of New Hampshire (IOL)</a:t>
            </a:r>
            <a:endParaRPr lang="en-US" altLang="en-US" sz="2400"/>
          </a:p>
          <a:p>
            <a:r>
              <a:rPr lang="en-US" altLang="en-US" sz="2400">
                <a:hlinkClick r:id="rId4"/>
              </a:rPr>
              <a:t>ICSA Labs</a:t>
            </a:r>
            <a:endParaRPr lang="en-US" altLang="en-US" sz="2400"/>
          </a:p>
          <a:p>
            <a:r>
              <a:rPr lang="en-US" altLang="en-US" sz="2400">
                <a:hlinkClick r:id="rId5"/>
              </a:rPr>
              <a:t>Miercom Labs</a:t>
            </a:r>
            <a:endParaRPr lang="en-US" altLang="en-US" sz="2400"/>
          </a:p>
          <a:p>
            <a:r>
              <a:rPr lang="en-US" altLang="en-US" sz="2400">
                <a:hlinkClick r:id="rId6"/>
              </a:rPr>
              <a:t>AppLabs</a:t>
            </a:r>
            <a:endParaRPr lang="en-US" altLang="en-US" sz="2400"/>
          </a:p>
          <a:p>
            <a:r>
              <a:rPr lang="en-US" altLang="en-US" sz="2400">
                <a:hlinkClick r:id="rId7"/>
              </a:rPr>
              <a:t>The Tolly Group</a:t>
            </a:r>
            <a:endParaRPr lang="en-US" altLang="en-US" sz="2400"/>
          </a:p>
          <a:p>
            <a:pPr marL="285750" indent="-285750">
              <a:lnSpc>
                <a:spcPct val="150000"/>
              </a:lnSpc>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F6ED4FF-5BE0-4BE2-8F88-984BBA281A82}"/>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algn="l">
              <a:lnSpc>
                <a:spcPct val="120000"/>
              </a:lnSpc>
            </a:pPr>
            <a:r>
              <a:rPr lang="en-US" sz="2000" b="1">
                <a:latin typeface="Times New Roman" panose="02020603050405020304" pitchFamily="18" charset="0"/>
                <a:cs typeface="Times New Roman" panose="02020603050405020304" pitchFamily="18" charset="0"/>
              </a:rPr>
              <a:t>CHƯƠNG V : IMPLEMENT – TESTING – OPTIMIZING - DOCUMENTING</a:t>
            </a:r>
          </a:p>
        </p:txBody>
      </p:sp>
      <p:sp>
        <p:nvSpPr>
          <p:cNvPr id="5" name="TextBox 4">
            <a:extLst>
              <a:ext uri="{FF2B5EF4-FFF2-40B4-BE49-F238E27FC236}">
                <a16:creationId xmlns:a16="http://schemas.microsoft.com/office/drawing/2014/main" id="{539ED743-11AF-431E-894C-6FAB6FFAD33D}"/>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Tree>
    <p:extLst>
      <p:ext uri="{BB962C8B-B14F-4D97-AF65-F5344CB8AC3E}">
        <p14:creationId xmlns:p14="http://schemas.microsoft.com/office/powerpoint/2010/main" val="1522518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1" y="1981200"/>
            <a:ext cx="6477000" cy="3631763"/>
          </a:xfrm>
          <a:prstGeom prst="rect">
            <a:avLst/>
          </a:prstGeom>
          <a:noFill/>
        </p:spPr>
        <p:txBody>
          <a:bodyPr wrap="square" rtlCol="0">
            <a:spAutoFit/>
          </a:bodyPr>
          <a:lstStyle/>
          <a:p>
            <a:pPr>
              <a:lnSpc>
                <a:spcPct val="150000"/>
              </a:lnSpc>
            </a:pPr>
            <a:r>
              <a:rPr lang="en-US" sz="2300">
                <a:latin typeface="Times New Roman" panose="02020603050405020304" pitchFamily="18" charset="0"/>
                <a:cs typeface="Times New Roman" panose="02020603050405020304" pitchFamily="18" charset="0"/>
              </a:rPr>
              <a:t>Xây dựng và testing trên hệ thống, mô phỏng</a:t>
            </a:r>
          </a:p>
          <a:p>
            <a:pPr marL="342900" indent="-342900">
              <a:lnSpc>
                <a:spcPct val="150000"/>
              </a:lnSpc>
              <a:buFontTx/>
              <a:buChar char="-"/>
            </a:pPr>
            <a:r>
              <a:rPr lang="en-US" sz="2300">
                <a:latin typeface="Times New Roman" panose="02020603050405020304" pitchFamily="18" charset="0"/>
                <a:cs typeface="Times New Roman" panose="02020603050405020304" pitchFamily="18" charset="0"/>
              </a:rPr>
              <a:t>Tạo các bài Lab</a:t>
            </a:r>
          </a:p>
          <a:p>
            <a:pPr marL="342900" indent="-342900">
              <a:lnSpc>
                <a:spcPct val="150000"/>
              </a:lnSpc>
              <a:buFontTx/>
              <a:buChar char="-"/>
            </a:pPr>
            <a:r>
              <a:rPr lang="en-US" sz="2300">
                <a:latin typeface="Times New Roman" panose="02020603050405020304" pitchFamily="18" charset="0"/>
                <a:cs typeface="Times New Roman" panose="02020603050405020304" pitchFamily="18" charset="0"/>
              </a:rPr>
              <a:t>Test trực tiếp trên hệ thống ngoài giờ</a:t>
            </a:r>
          </a:p>
          <a:p>
            <a:pPr marL="342900" indent="-342900">
              <a:lnSpc>
                <a:spcPct val="150000"/>
              </a:lnSpc>
              <a:buFontTx/>
              <a:buChar char="-"/>
            </a:pPr>
            <a:r>
              <a:rPr lang="en-US" sz="2300" i="1">
                <a:latin typeface="Times New Roman" panose="02020603050405020304" pitchFamily="18" charset="0"/>
                <a:cs typeface="Times New Roman" panose="02020603050405020304" pitchFamily="18" charset="0"/>
              </a:rPr>
              <a:t>Test trực tiếp trên hệ thống trong giờ</a:t>
            </a:r>
          </a:p>
          <a:p>
            <a:pPr marL="342900" indent="-342900">
              <a:lnSpc>
                <a:spcPct val="150000"/>
              </a:lnSpc>
              <a:buFontTx/>
              <a:buChar char="-"/>
            </a:pPr>
            <a:endParaRPr lang="en-US" sz="2300">
              <a:latin typeface="Times New Roman" panose="02020603050405020304" pitchFamily="18" charset="0"/>
              <a:cs typeface="Times New Roman" panose="02020603050405020304" pitchFamily="18" charset="0"/>
            </a:endParaRPr>
          </a:p>
          <a:p>
            <a:pPr>
              <a:lnSpc>
                <a:spcPct val="150000"/>
              </a:lnSpc>
            </a:pPr>
            <a:endParaRPr lang="en-US" sz="23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A7016A2-D684-4A29-8C95-F58C90FC4716}"/>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algn="l">
              <a:lnSpc>
                <a:spcPct val="120000"/>
              </a:lnSpc>
            </a:pPr>
            <a:r>
              <a:rPr lang="en-US" sz="2000" b="1">
                <a:latin typeface="Times New Roman" panose="02020603050405020304" pitchFamily="18" charset="0"/>
                <a:cs typeface="Times New Roman" panose="02020603050405020304" pitchFamily="18" charset="0"/>
              </a:rPr>
              <a:t>CHƯƠNG V : IMPLEMENT – TESTING – OPTIMIZING - DOCUMENTING</a:t>
            </a:r>
          </a:p>
        </p:txBody>
      </p:sp>
      <p:sp>
        <p:nvSpPr>
          <p:cNvPr id="5" name="TextBox 4">
            <a:extLst>
              <a:ext uri="{FF2B5EF4-FFF2-40B4-BE49-F238E27FC236}">
                <a16:creationId xmlns:a16="http://schemas.microsoft.com/office/drawing/2014/main" id="{50707882-053C-4C60-95BF-993163213C24}"/>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Tree>
    <p:extLst>
      <p:ext uri="{BB962C8B-B14F-4D97-AF65-F5344CB8AC3E}">
        <p14:creationId xmlns:p14="http://schemas.microsoft.com/office/powerpoint/2010/main" val="2924577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0" y="1981200"/>
            <a:ext cx="6781799" cy="6817251"/>
          </a:xfrm>
          <a:prstGeom prst="rect">
            <a:avLst/>
          </a:prstGeom>
          <a:noFill/>
        </p:spPr>
        <p:txBody>
          <a:bodyPr wrap="square" rtlCol="0">
            <a:spAutoFit/>
          </a:bodyPr>
          <a:lstStyle/>
          <a:p>
            <a:pPr>
              <a:lnSpc>
                <a:spcPct val="150000"/>
              </a:lnSpc>
            </a:pPr>
            <a:r>
              <a:rPr lang="en-US" sz="2300" i="1">
                <a:latin typeface="Times New Roman" panose="02020603050405020304" pitchFamily="18" charset="0"/>
                <a:cs typeface="Times New Roman" panose="02020603050405020304" pitchFamily="18" charset="0"/>
              </a:rPr>
              <a:t>Test trực tiếp trên mô hình trong giờ (lưu ý)</a:t>
            </a:r>
          </a:p>
          <a:p>
            <a:pPr marL="34290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Thông báo đến người dùng về những gián đoạn có thể xảy ra trong quá trình test</a:t>
            </a:r>
            <a:r>
              <a:rPr lang="en-US" sz="2000" i="1">
                <a:latin typeface="Times New Roman" panose="02020603050405020304" pitchFamily="18" charset="0"/>
                <a:cs typeface="Times New Roman" panose="02020603050405020304" pitchFamily="18" charset="0"/>
              </a:rPr>
              <a:t> (nhưng yêu cầu người dùng vẫn hoạt động như bình thường tránh ảnh hưởng đến kết quả test)</a:t>
            </a:r>
          </a:p>
          <a:p>
            <a:pPr marL="34290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Tổ chức test nhiều lần, nhiều thời điểm</a:t>
            </a:r>
          </a:p>
          <a:p>
            <a:pPr marL="34290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Bắt đầu với khối lượng nhỏ và tăng dần </a:t>
            </a:r>
          </a:p>
          <a:p>
            <a:pPr marL="342900" indent="-342900" algn="just">
              <a:lnSpc>
                <a:spcPct val="150000"/>
              </a:lnSpc>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300" i="1">
              <a:latin typeface="Times New Roman" panose="02020603050405020304" pitchFamily="18" charset="0"/>
              <a:cs typeface="Times New Roman" panose="02020603050405020304" pitchFamily="18" charset="0"/>
            </a:endParaRPr>
          </a:p>
          <a:p>
            <a:pPr marL="342900" indent="-342900">
              <a:lnSpc>
                <a:spcPct val="150000"/>
              </a:lnSpc>
              <a:buFontTx/>
              <a:buChar char="-"/>
            </a:pPr>
            <a:endParaRPr lang="en-US" sz="2300">
              <a:latin typeface="Times New Roman" panose="02020603050405020304" pitchFamily="18" charset="0"/>
              <a:cs typeface="Times New Roman" panose="02020603050405020304" pitchFamily="18" charset="0"/>
            </a:endParaRPr>
          </a:p>
          <a:p>
            <a:pPr>
              <a:lnSpc>
                <a:spcPct val="150000"/>
              </a:lnSpc>
            </a:pPr>
            <a:endParaRPr lang="en-US" sz="23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883787A-D092-44C6-B3E1-55D6DE2BDFE2}"/>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algn="l">
              <a:lnSpc>
                <a:spcPct val="120000"/>
              </a:lnSpc>
            </a:pPr>
            <a:r>
              <a:rPr lang="en-US" sz="2000" b="1">
                <a:latin typeface="Times New Roman" panose="02020603050405020304" pitchFamily="18" charset="0"/>
                <a:cs typeface="Times New Roman" panose="02020603050405020304" pitchFamily="18" charset="0"/>
              </a:rPr>
              <a:t>CHƯƠNG V : IMPLEMENT – TESTING – OPTIMIZING - DOCUMENTING</a:t>
            </a:r>
          </a:p>
        </p:txBody>
      </p:sp>
      <p:sp>
        <p:nvSpPr>
          <p:cNvPr id="5" name="TextBox 4">
            <a:extLst>
              <a:ext uri="{FF2B5EF4-FFF2-40B4-BE49-F238E27FC236}">
                <a16:creationId xmlns:a16="http://schemas.microsoft.com/office/drawing/2014/main" id="{EFC4624C-3D86-40B9-9291-7339C7C264C1}"/>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Tree>
    <p:extLst>
      <p:ext uri="{BB962C8B-B14F-4D97-AF65-F5344CB8AC3E}">
        <p14:creationId xmlns:p14="http://schemas.microsoft.com/office/powerpoint/2010/main" val="226070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371600" y="1671310"/>
            <a:ext cx="6781800" cy="4693593"/>
          </a:xfrm>
          <a:prstGeom prst="rect">
            <a:avLst/>
          </a:prstGeom>
          <a:noFill/>
        </p:spPr>
        <p:txBody>
          <a:bodyPr wrap="square" rtlCol="0">
            <a:spAutoFit/>
          </a:bodyPr>
          <a:lstStyle/>
          <a:p>
            <a:pPr>
              <a:lnSpc>
                <a:spcPct val="150000"/>
              </a:lnSpc>
            </a:pPr>
            <a:r>
              <a:rPr lang="en-US" sz="2300">
                <a:latin typeface="Times New Roman" panose="02020603050405020304" pitchFamily="18" charset="0"/>
                <a:cs typeface="Times New Roman" panose="02020603050405020304" pitchFamily="18" charset="0"/>
              </a:rPr>
              <a:t>Xây dựng và testing trên mô hình mô phỏng</a:t>
            </a:r>
          </a:p>
          <a:p>
            <a:pPr marL="800100" lvl="1" indent="-342900" algn="just">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Không nhắm đến cả hệ thống lớn</a:t>
            </a:r>
          </a:p>
          <a:p>
            <a:pPr marL="800100" lvl="1" indent="-342900" algn="just">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Nên tập vào các nhiệm vụ, chức năng quan trọng</a:t>
            </a:r>
          </a:p>
          <a:p>
            <a:pPr marL="800100" lvl="1" indent="-342900" algn="just">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Những chức năng có tỉnh rủi ro cao, phức tạp, những chức năng đóng vai trò trong việc cân bằng</a:t>
            </a:r>
          </a:p>
          <a:p>
            <a:pPr marL="800100" lvl="1" indent="-342900">
              <a:lnSpc>
                <a:spcPct val="150000"/>
              </a:lnSpc>
              <a:buFont typeface="Wingdings" panose="05000000000000000000" pitchFamily="2" charset="2"/>
              <a:buChar char="§"/>
            </a:pPr>
            <a:endParaRPr lang="en-US" sz="230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FFAE6FE-2F55-4732-AE23-2676A78C2E26}"/>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algn="l">
              <a:lnSpc>
                <a:spcPct val="120000"/>
              </a:lnSpc>
            </a:pPr>
            <a:r>
              <a:rPr lang="en-US" sz="2000" b="1">
                <a:latin typeface="Times New Roman" panose="02020603050405020304" pitchFamily="18" charset="0"/>
                <a:cs typeface="Times New Roman" panose="02020603050405020304" pitchFamily="18" charset="0"/>
              </a:rPr>
              <a:t>CHƯƠNG V : IMPLEMENT – TESTING – OPTIMIZING - DOCUMENTING</a:t>
            </a:r>
          </a:p>
        </p:txBody>
      </p:sp>
      <p:sp>
        <p:nvSpPr>
          <p:cNvPr id="5" name="TextBox 4">
            <a:extLst>
              <a:ext uri="{FF2B5EF4-FFF2-40B4-BE49-F238E27FC236}">
                <a16:creationId xmlns:a16="http://schemas.microsoft.com/office/drawing/2014/main" id="{02A8A210-10AD-486B-805A-E29AF12F535A}"/>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Tree>
    <p:extLst>
      <p:ext uri="{BB962C8B-B14F-4D97-AF65-F5344CB8AC3E}">
        <p14:creationId xmlns:p14="http://schemas.microsoft.com/office/powerpoint/2010/main" val="348943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752600" y="2274838"/>
            <a:ext cx="6150429" cy="954107"/>
          </a:xfrm>
          <a:prstGeom prst="rect">
            <a:avLst/>
          </a:prstGeom>
          <a:noFill/>
        </p:spPr>
        <p:txBody>
          <a:bodyPr wrap="square">
            <a:spAutoFit/>
          </a:bodyPr>
          <a:lstStyle/>
          <a:p>
            <a:pPr algn="just"/>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Lập kế hoạch test?</a:t>
            </a:r>
          </a:p>
        </p:txBody>
      </p:sp>
      <p:sp>
        <p:nvSpPr>
          <p:cNvPr id="2" name="Title 1">
            <a:extLst>
              <a:ext uri="{FF2B5EF4-FFF2-40B4-BE49-F238E27FC236}">
                <a16:creationId xmlns:a16="http://schemas.microsoft.com/office/drawing/2014/main" id="{E35F7D3A-67C0-49F6-88DF-AD2BFBFE7463}"/>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algn="l">
              <a:lnSpc>
                <a:spcPct val="120000"/>
              </a:lnSpc>
            </a:pPr>
            <a:r>
              <a:rPr lang="en-US" sz="2000" b="1">
                <a:latin typeface="Times New Roman" panose="02020603050405020304" pitchFamily="18" charset="0"/>
                <a:cs typeface="Times New Roman" panose="02020603050405020304" pitchFamily="18" charset="0"/>
              </a:rPr>
              <a:t>CHƯƠNG V : IMPLEMENT – TESTING – OPTIMIZING - DOCUMENTING</a:t>
            </a:r>
          </a:p>
        </p:txBody>
      </p:sp>
      <p:sp>
        <p:nvSpPr>
          <p:cNvPr id="5" name="TextBox 4">
            <a:extLst>
              <a:ext uri="{FF2B5EF4-FFF2-40B4-BE49-F238E27FC236}">
                <a16:creationId xmlns:a16="http://schemas.microsoft.com/office/drawing/2014/main" id="{8D8EFFBF-65C8-4615-AC15-64DDB776B818}"/>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Tree>
    <p:extLst>
      <p:ext uri="{BB962C8B-B14F-4D97-AF65-F5344CB8AC3E}">
        <p14:creationId xmlns:p14="http://schemas.microsoft.com/office/powerpoint/2010/main" val="4006372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990600" y="1671310"/>
            <a:ext cx="7162800" cy="3631763"/>
          </a:xfrm>
          <a:prstGeom prst="rect">
            <a:avLst/>
          </a:prstGeom>
          <a:noFill/>
        </p:spPr>
        <p:txBody>
          <a:bodyPr wrap="square" rtlCol="0">
            <a:spAutoFit/>
          </a:bodyPr>
          <a:lstStyle/>
          <a:p>
            <a:pPr marL="800100" lvl="1" indent="-342900">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Viết ra các đối tượng, tiêu chuẩn đánh giá</a:t>
            </a:r>
          </a:p>
          <a:p>
            <a:pPr marL="800100" lvl="1" indent="-342900">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Lên kế hoạch test, môi trường test</a:t>
            </a:r>
          </a:p>
          <a:p>
            <a:pPr marL="800100" lvl="1" indent="-342900">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Chuẩn bị các thiết bị phần cứng, phần mềm cần thiết</a:t>
            </a:r>
          </a:p>
          <a:p>
            <a:pPr marL="800100" lvl="1" indent="-342900">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Chuẩn bị các tools cần thiết</a:t>
            </a:r>
          </a:p>
          <a:p>
            <a:pPr marL="800100" lvl="1" indent="-342900">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Viết kịch bản test</a:t>
            </a:r>
          </a:p>
          <a:p>
            <a:pPr>
              <a:lnSpc>
                <a:spcPct val="150000"/>
              </a:lnSpc>
            </a:pPr>
            <a:endParaRPr lang="en-US" sz="23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2E34C63-6B3B-4670-9E1D-F1A08FF911DC}"/>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algn="l">
              <a:lnSpc>
                <a:spcPct val="120000"/>
              </a:lnSpc>
            </a:pPr>
            <a:r>
              <a:rPr lang="en-US" sz="2000" b="1">
                <a:latin typeface="Times New Roman" panose="02020603050405020304" pitchFamily="18" charset="0"/>
                <a:cs typeface="Times New Roman" panose="02020603050405020304" pitchFamily="18" charset="0"/>
              </a:rPr>
              <a:t>CHƯƠNG V : IMPLEMENT – TESTING – OPTIMIZING - DOCUMENTING</a:t>
            </a:r>
          </a:p>
        </p:txBody>
      </p:sp>
      <p:sp>
        <p:nvSpPr>
          <p:cNvPr id="5" name="TextBox 4">
            <a:extLst>
              <a:ext uri="{FF2B5EF4-FFF2-40B4-BE49-F238E27FC236}">
                <a16:creationId xmlns:a16="http://schemas.microsoft.com/office/drawing/2014/main" id="{67FDED0D-1885-4F8A-927A-BD74423444C8}"/>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Tree>
    <p:extLst>
      <p:ext uri="{BB962C8B-B14F-4D97-AF65-F5344CB8AC3E}">
        <p14:creationId xmlns:p14="http://schemas.microsoft.com/office/powerpoint/2010/main" val="456446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990600" y="1671310"/>
            <a:ext cx="7162800" cy="3631763"/>
          </a:xfrm>
          <a:prstGeom prst="rect">
            <a:avLst/>
          </a:prstGeom>
          <a:noFill/>
        </p:spPr>
        <p:txBody>
          <a:bodyPr wrap="square" rtlCol="0">
            <a:spAutoFit/>
          </a:bodyPr>
          <a:lstStyle/>
          <a:p>
            <a:pPr marL="800100" lvl="1" indent="-342900">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Thiết lập cài đặt các thiết bị, tool test</a:t>
            </a:r>
          </a:p>
          <a:p>
            <a:pPr marL="800100" lvl="1" indent="-342900">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Test</a:t>
            </a:r>
          </a:p>
          <a:p>
            <a:pPr marL="800100" lvl="1" indent="-342900">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Ghi  nhận kết quả test</a:t>
            </a:r>
          </a:p>
          <a:p>
            <a:pPr marL="800100" lvl="1" indent="-342900">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Review và đánh giá kết quả</a:t>
            </a:r>
          </a:p>
          <a:p>
            <a:pPr marL="800100" lvl="1" indent="-342900">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Trình bày kết quả  trước khách hàng</a:t>
            </a:r>
          </a:p>
          <a:p>
            <a:pPr marL="285750" indent="-285750">
              <a:lnSpc>
                <a:spcPct val="150000"/>
              </a:lnSpc>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FC209C8-4B0D-4DD5-A799-06AEE14BE789}"/>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algn="l">
              <a:lnSpc>
                <a:spcPct val="120000"/>
              </a:lnSpc>
            </a:pPr>
            <a:r>
              <a:rPr lang="en-US" sz="2000" b="1">
                <a:latin typeface="Times New Roman" panose="02020603050405020304" pitchFamily="18" charset="0"/>
                <a:cs typeface="Times New Roman" panose="02020603050405020304" pitchFamily="18" charset="0"/>
              </a:rPr>
              <a:t>CHƯƠNG V : IMPLEMENT – TESTING – OPTIMIZING - DOCUMENTING</a:t>
            </a:r>
          </a:p>
        </p:txBody>
      </p:sp>
      <p:sp>
        <p:nvSpPr>
          <p:cNvPr id="5" name="TextBox 4">
            <a:extLst>
              <a:ext uri="{FF2B5EF4-FFF2-40B4-BE49-F238E27FC236}">
                <a16:creationId xmlns:a16="http://schemas.microsoft.com/office/drawing/2014/main" id="{1C091CF0-93CE-40EC-883C-6A4E4421B40B}"/>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Tree>
    <p:extLst>
      <p:ext uri="{BB962C8B-B14F-4D97-AF65-F5344CB8AC3E}">
        <p14:creationId xmlns:p14="http://schemas.microsoft.com/office/powerpoint/2010/main" val="1355411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752600" y="2274838"/>
            <a:ext cx="6150429" cy="954107"/>
          </a:xfrm>
          <a:prstGeom prst="rect">
            <a:avLst/>
          </a:prstGeom>
          <a:noFill/>
        </p:spPr>
        <p:txBody>
          <a:bodyPr wrap="square">
            <a:spAutoFit/>
          </a:bodyPr>
          <a:lstStyle/>
          <a:p>
            <a:pPr algn="just"/>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Testing những yếu tố gì?</a:t>
            </a:r>
          </a:p>
        </p:txBody>
      </p:sp>
      <p:sp>
        <p:nvSpPr>
          <p:cNvPr id="2" name="Title 1">
            <a:extLst>
              <a:ext uri="{FF2B5EF4-FFF2-40B4-BE49-F238E27FC236}">
                <a16:creationId xmlns:a16="http://schemas.microsoft.com/office/drawing/2014/main" id="{32BA2FB5-6226-4872-9169-410BD72A689F}"/>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algn="l">
              <a:lnSpc>
                <a:spcPct val="120000"/>
              </a:lnSpc>
            </a:pPr>
            <a:r>
              <a:rPr lang="en-US" sz="2000" b="1">
                <a:latin typeface="Times New Roman" panose="02020603050405020304" pitchFamily="18" charset="0"/>
                <a:cs typeface="Times New Roman" panose="02020603050405020304" pitchFamily="18" charset="0"/>
              </a:rPr>
              <a:t>CHƯƠNG V : IMPLEMENT – TESTING – OPTIMIZING - DOCUMENTING</a:t>
            </a:r>
          </a:p>
        </p:txBody>
      </p:sp>
      <p:sp>
        <p:nvSpPr>
          <p:cNvPr id="5" name="TextBox 4">
            <a:extLst>
              <a:ext uri="{FF2B5EF4-FFF2-40B4-BE49-F238E27FC236}">
                <a16:creationId xmlns:a16="http://schemas.microsoft.com/office/drawing/2014/main" id="{2B5B5D12-D252-4DAF-B327-5546E4DEF641}"/>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Tree>
    <p:extLst>
      <p:ext uri="{BB962C8B-B14F-4D97-AF65-F5344CB8AC3E}">
        <p14:creationId xmlns:p14="http://schemas.microsoft.com/office/powerpoint/2010/main" val="238687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8"/>
            <a:ext cx="7772400" cy="1470025"/>
          </a:xfrm>
        </p:spPr>
        <p:txBody>
          <a:bodyPr>
            <a:normAutofit/>
          </a:bodyPr>
          <a:lstStyle/>
          <a:p>
            <a:r>
              <a:rPr lang="en-US" sz="4000" b="1">
                <a:latin typeface="Times New Roman" panose="02020603050405020304" pitchFamily="18" charset="0"/>
                <a:cs typeface="Times New Roman" panose="02020603050405020304" pitchFamily="18" charset="0"/>
              </a:rPr>
              <a:t>CHAPTER V</a:t>
            </a:r>
            <a:br>
              <a:rPr lang="en-US" sz="4000" b="1">
                <a:latin typeface="Times New Roman" panose="02020603050405020304" pitchFamily="18" charset="0"/>
                <a:cs typeface="Times New Roman" panose="02020603050405020304" pitchFamily="18" charset="0"/>
              </a:rPr>
            </a:br>
            <a:r>
              <a:rPr lang="en-US" sz="4000" b="1">
                <a:latin typeface="Times New Roman" panose="02020603050405020304" pitchFamily="18" charset="0"/>
                <a:cs typeface="Times New Roman" panose="02020603050405020304" pitchFamily="18" charset="0"/>
              </a:rPr>
              <a:t>IMPLEMENT AND TESTING (1)</a:t>
            </a:r>
          </a:p>
        </p:txBody>
      </p:sp>
    </p:spTree>
    <p:extLst>
      <p:ext uri="{BB962C8B-B14F-4D97-AF65-F5344CB8AC3E}">
        <p14:creationId xmlns:p14="http://schemas.microsoft.com/office/powerpoint/2010/main" val="3362716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496785" y="1828800"/>
            <a:ext cx="6150429" cy="3246530"/>
          </a:xfrm>
          <a:prstGeom prst="rect">
            <a:avLst/>
          </a:prstGeom>
          <a:noFill/>
        </p:spPr>
        <p:txBody>
          <a:bodyPr wrap="square">
            <a:spAutoFit/>
          </a:bodyPr>
          <a:lstStyle/>
          <a:p>
            <a:pPr marL="457200" indent="-457200" algn="just">
              <a:lnSpc>
                <a:spcPct val="150000"/>
              </a:lnSpc>
              <a:buFont typeface="Wingdings" panose="05000000000000000000" pitchFamily="2" charset="2"/>
              <a:buChar char="q"/>
            </a:pPr>
            <a:r>
              <a:rPr lang="en-US" sz="2800">
                <a:latin typeface="Times New Roman" panose="02020603050405020304" pitchFamily="18" charset="0"/>
                <a:cs typeface="Times New Roman" panose="02020603050405020304" pitchFamily="18" charset="0"/>
              </a:rPr>
              <a:t>Thời gian phản hồi của các ứng dụng</a:t>
            </a:r>
          </a:p>
          <a:p>
            <a:pPr marL="457200" indent="-457200" algn="just">
              <a:lnSpc>
                <a:spcPct val="150000"/>
              </a:lnSpc>
              <a:buFont typeface="Wingdings" panose="05000000000000000000" pitchFamily="2" charset="2"/>
              <a:buChar char="q"/>
            </a:pPr>
            <a:r>
              <a:rPr lang="en-US" sz="2800">
                <a:latin typeface="Times New Roman" panose="02020603050405020304" pitchFamily="18" charset="0"/>
                <a:cs typeface="Times New Roman" panose="02020603050405020304" pitchFamily="18" charset="0"/>
              </a:rPr>
              <a:t>Thông lượng </a:t>
            </a:r>
          </a:p>
          <a:p>
            <a:pPr marL="457200" indent="-457200" algn="just">
              <a:lnSpc>
                <a:spcPct val="150000"/>
              </a:lnSpc>
              <a:buFont typeface="Wingdings" panose="05000000000000000000" pitchFamily="2" charset="2"/>
              <a:buChar char="q"/>
            </a:pPr>
            <a:r>
              <a:rPr lang="en-US" sz="2800">
                <a:latin typeface="Times New Roman" panose="02020603050405020304" pitchFamily="18" charset="0"/>
                <a:cs typeface="Times New Roman" panose="02020603050405020304" pitchFamily="18" charset="0"/>
              </a:rPr>
              <a:t>Tính dự phòng, sẵn sàng</a:t>
            </a:r>
          </a:p>
          <a:p>
            <a:pPr marL="457200" indent="-457200" algn="just">
              <a:lnSpc>
                <a:spcPct val="150000"/>
              </a:lnSpc>
              <a:buFont typeface="Wingdings" panose="05000000000000000000" pitchFamily="2" charset="2"/>
              <a:buChar char="q"/>
            </a:pPr>
            <a:r>
              <a:rPr lang="en-US" sz="2800">
                <a:latin typeface="Times New Roman" panose="02020603050405020304" pitchFamily="18" charset="0"/>
                <a:cs typeface="Times New Roman" panose="02020603050405020304" pitchFamily="18" charset="0"/>
              </a:rPr>
              <a:t>Chu kỳ</a:t>
            </a:r>
          </a:p>
          <a:p>
            <a:pPr marL="457200" indent="-457200" algn="just">
              <a:lnSpc>
                <a:spcPct val="150000"/>
              </a:lnSpc>
              <a:buFont typeface="Wingdings" panose="05000000000000000000" pitchFamily="2" charset="2"/>
              <a:buChar char="q"/>
            </a:pPr>
            <a:r>
              <a:rPr lang="en-US" sz="2800">
                <a:latin typeface="Times New Roman" panose="02020603050405020304" pitchFamily="18" charset="0"/>
                <a:cs typeface="Times New Roman" panose="02020603050405020304" pitchFamily="18" charset="0"/>
              </a:rPr>
              <a:t>Các tham số hiệu năng</a:t>
            </a:r>
          </a:p>
        </p:txBody>
      </p:sp>
      <p:sp>
        <p:nvSpPr>
          <p:cNvPr id="2" name="Title 1">
            <a:extLst>
              <a:ext uri="{FF2B5EF4-FFF2-40B4-BE49-F238E27FC236}">
                <a16:creationId xmlns:a16="http://schemas.microsoft.com/office/drawing/2014/main" id="{A2E7DC8F-5FBE-4612-8E73-FDE70FEEC521}"/>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algn="l">
              <a:lnSpc>
                <a:spcPct val="120000"/>
              </a:lnSpc>
            </a:pPr>
            <a:r>
              <a:rPr lang="en-US" sz="2000" b="1">
                <a:latin typeface="Times New Roman" panose="02020603050405020304" pitchFamily="18" charset="0"/>
                <a:cs typeface="Times New Roman" panose="02020603050405020304" pitchFamily="18" charset="0"/>
              </a:rPr>
              <a:t>CHƯƠNG V : IMPLEMENT – TESTING – OPTIMIZING - DOCUMENTING</a:t>
            </a:r>
          </a:p>
        </p:txBody>
      </p:sp>
      <p:sp>
        <p:nvSpPr>
          <p:cNvPr id="5" name="TextBox 4">
            <a:extLst>
              <a:ext uri="{FF2B5EF4-FFF2-40B4-BE49-F238E27FC236}">
                <a16:creationId xmlns:a16="http://schemas.microsoft.com/office/drawing/2014/main" id="{361D6267-FFF3-45A1-BBE0-9F8D963D765B}"/>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Tree>
    <p:extLst>
      <p:ext uri="{BB962C8B-B14F-4D97-AF65-F5344CB8AC3E}">
        <p14:creationId xmlns:p14="http://schemas.microsoft.com/office/powerpoint/2010/main" val="1369755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752600" y="2274838"/>
            <a:ext cx="6150429" cy="954107"/>
          </a:xfrm>
          <a:prstGeom prst="rect">
            <a:avLst/>
          </a:prstGeom>
          <a:noFill/>
        </p:spPr>
        <p:txBody>
          <a:bodyPr wrap="square">
            <a:spAutoFit/>
          </a:bodyPr>
          <a:lstStyle/>
          <a:p>
            <a:pPr algn="just"/>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Các chuẩn bị cần thiết?</a:t>
            </a:r>
          </a:p>
        </p:txBody>
      </p:sp>
      <p:sp>
        <p:nvSpPr>
          <p:cNvPr id="2" name="Title 1">
            <a:extLst>
              <a:ext uri="{FF2B5EF4-FFF2-40B4-BE49-F238E27FC236}">
                <a16:creationId xmlns:a16="http://schemas.microsoft.com/office/drawing/2014/main" id="{E37C92C2-E7EC-4F67-BAC2-ADFA1BCF4C76}"/>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algn="l">
              <a:lnSpc>
                <a:spcPct val="120000"/>
              </a:lnSpc>
            </a:pPr>
            <a:r>
              <a:rPr lang="en-US" sz="2000" b="1">
                <a:latin typeface="Times New Roman" panose="02020603050405020304" pitchFamily="18" charset="0"/>
                <a:cs typeface="Times New Roman" panose="02020603050405020304" pitchFamily="18" charset="0"/>
              </a:rPr>
              <a:t>CHƯƠNG V : IMPLEMENT – TESTING – OPTIMIZING - DOCUMENTING</a:t>
            </a:r>
          </a:p>
        </p:txBody>
      </p:sp>
      <p:sp>
        <p:nvSpPr>
          <p:cNvPr id="5" name="TextBox 4">
            <a:extLst>
              <a:ext uri="{FF2B5EF4-FFF2-40B4-BE49-F238E27FC236}">
                <a16:creationId xmlns:a16="http://schemas.microsoft.com/office/drawing/2014/main" id="{FA7A6EEB-67E5-433D-A62F-9B929008B5F5}"/>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Tree>
    <p:extLst>
      <p:ext uri="{BB962C8B-B14F-4D97-AF65-F5344CB8AC3E}">
        <p14:creationId xmlns:p14="http://schemas.microsoft.com/office/powerpoint/2010/main" val="3570308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496785" y="1828800"/>
            <a:ext cx="7037615" cy="3431196"/>
          </a:xfrm>
          <a:prstGeom prst="rect">
            <a:avLst/>
          </a:prstGeom>
          <a:noFill/>
        </p:spPr>
        <p:txBody>
          <a:bodyPr wrap="square">
            <a:spAutoFit/>
          </a:bodyPr>
          <a:lstStyle/>
          <a:p>
            <a:pPr marL="457200" indent="-457200" algn="just">
              <a:lnSpc>
                <a:spcPct val="150000"/>
              </a:lnSpc>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Thời gian cả inside và outside</a:t>
            </a:r>
          </a:p>
          <a:p>
            <a:pPr marL="457200" indent="-457200" algn="just">
              <a:lnSpc>
                <a:spcPct val="150000"/>
              </a:lnSpc>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Các thành phần cứng, nguồn, điều hòa, tủ rack, các thiết bị cứng khác</a:t>
            </a:r>
          </a:p>
          <a:p>
            <a:pPr marL="457200" indent="-457200" algn="just">
              <a:lnSpc>
                <a:spcPct val="150000"/>
              </a:lnSpc>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 Sự trợ giúp của đồng nghiệp, users, khách hang</a:t>
            </a:r>
          </a:p>
          <a:p>
            <a:pPr marL="457200" indent="-457200" algn="just">
              <a:lnSpc>
                <a:spcPct val="150000"/>
              </a:lnSpc>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Network address và Name</a:t>
            </a:r>
          </a:p>
          <a:p>
            <a:pPr marL="457200" indent="-457200" algn="just">
              <a:lnSpc>
                <a:spcPct val="150000"/>
              </a:lnSpc>
              <a:buFont typeface="Wingdings" panose="05000000000000000000" pitchFamily="2" charset="2"/>
              <a:buChar char="q"/>
            </a:pPr>
            <a:endParaRPr lang="en-US" sz="280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3419E576-F6AF-42C3-8893-A68A1D1874F2}"/>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algn="l">
              <a:lnSpc>
                <a:spcPct val="120000"/>
              </a:lnSpc>
            </a:pPr>
            <a:r>
              <a:rPr lang="en-US" sz="2000" b="1">
                <a:latin typeface="Times New Roman" panose="02020603050405020304" pitchFamily="18" charset="0"/>
                <a:cs typeface="Times New Roman" panose="02020603050405020304" pitchFamily="18" charset="0"/>
              </a:rPr>
              <a:t>CHƯƠNG V : IMPLEMENT – TESTING – OPTIMIZING - DOCUMENTING</a:t>
            </a:r>
          </a:p>
        </p:txBody>
      </p:sp>
      <p:sp>
        <p:nvSpPr>
          <p:cNvPr id="5" name="TextBox 4">
            <a:extLst>
              <a:ext uri="{FF2B5EF4-FFF2-40B4-BE49-F238E27FC236}">
                <a16:creationId xmlns:a16="http://schemas.microsoft.com/office/drawing/2014/main" id="{804E155F-DA0E-4250-9C7C-22A31BFC43AC}"/>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Tree>
    <p:extLst>
      <p:ext uri="{BB962C8B-B14F-4D97-AF65-F5344CB8AC3E}">
        <p14:creationId xmlns:p14="http://schemas.microsoft.com/office/powerpoint/2010/main" val="1473983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371600" y="1666220"/>
            <a:ext cx="7037615" cy="1307537"/>
          </a:xfrm>
          <a:prstGeom prst="rect">
            <a:avLst/>
          </a:prstGeom>
          <a:noFill/>
        </p:spPr>
        <p:txBody>
          <a:bodyPr wrap="square">
            <a:spAutoFit/>
          </a:bodyPr>
          <a:lstStyle/>
          <a:p>
            <a:pPr algn="just">
              <a:lnSpc>
                <a:spcPct val="150000"/>
              </a:lnSpc>
            </a:pPr>
            <a:r>
              <a:rPr lang="en-US" sz="2800">
                <a:latin typeface="Times New Roman" panose="02020603050405020304" pitchFamily="18" charset="0"/>
                <a:cs typeface="Times New Roman" panose="02020603050405020304" pitchFamily="18" charset="0"/>
              </a:rPr>
              <a:t>Viết một kịch bản chuẩn bị test như thế nào?</a:t>
            </a:r>
          </a:p>
          <a:p>
            <a:pPr marL="457200" indent="-457200" algn="just">
              <a:lnSpc>
                <a:spcPct val="150000"/>
              </a:lnSpc>
              <a:buFont typeface="Wingdings" panose="05000000000000000000" pitchFamily="2" charset="2"/>
              <a:buChar char="q"/>
            </a:pPr>
            <a:endParaRPr lang="en-US" sz="280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64D6A3E6-9C13-4F9D-90FB-DDBFE44C9E88}"/>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VN" sz="2000" b="1">
                <a:latin typeface="Times New Roman" panose="02020603050405020304" pitchFamily="18" charset="0"/>
                <a:cs typeface="Times New Roman" panose="02020603050405020304" pitchFamily="18" charset="0"/>
              </a:rPr>
              <a:t>CHƯƠNG V : IMPLEMENT – TESTING – OPTIMIZING - DOCUMENTING</a:t>
            </a:r>
            <a:endParaRPr lang="en-US" sz="2000" b="1">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80E377D-F1F9-4DB4-AD92-7539D72859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529567"/>
            <a:ext cx="4620987" cy="3185433"/>
          </a:xfrm>
          <a:prstGeom prst="rect">
            <a:avLst/>
          </a:prstGeom>
        </p:spPr>
      </p:pic>
      <p:sp>
        <p:nvSpPr>
          <p:cNvPr id="2" name="TextBox 1">
            <a:extLst>
              <a:ext uri="{FF2B5EF4-FFF2-40B4-BE49-F238E27FC236}">
                <a16:creationId xmlns:a16="http://schemas.microsoft.com/office/drawing/2014/main" id="{16E214D2-54DD-4481-A224-803FFB1B62FA}"/>
              </a:ext>
            </a:extLst>
          </p:cNvPr>
          <p:cNvSpPr txBox="1"/>
          <p:nvPr/>
        </p:nvSpPr>
        <p:spPr>
          <a:xfrm>
            <a:off x="5763988" y="2446065"/>
            <a:ext cx="2645228" cy="3268652"/>
          </a:xfrm>
          <a:prstGeom prst="rect">
            <a:avLst/>
          </a:prstGeom>
          <a:noFill/>
        </p:spPr>
        <p:txBody>
          <a:bodyPr wrap="square">
            <a:spAutoFit/>
          </a:bodyPr>
          <a:lstStyle/>
          <a:p>
            <a:pPr algn="just">
              <a:lnSpc>
                <a:spcPct val="150000"/>
              </a:lnSpc>
            </a:pPr>
            <a:r>
              <a:rPr lang="en-US" sz="2000">
                <a:solidFill>
                  <a:srgbClr val="FF0000"/>
                </a:solidFill>
                <a:latin typeface="Times New Roman" panose="02020603050405020304" pitchFamily="18" charset="0"/>
                <a:cs typeface="Times New Roman" panose="02020603050405020304" pitchFamily="18" charset="0"/>
              </a:rPr>
              <a:t>Test khả năng access của firewall với các traffic của các ứng dụng giữa A và B, trong các điều kiện khác khối lượng và kiểu dữ liệu khác nhau! </a:t>
            </a:r>
          </a:p>
        </p:txBody>
      </p:sp>
      <p:sp>
        <p:nvSpPr>
          <p:cNvPr id="7" name="TextBox 6">
            <a:extLst>
              <a:ext uri="{FF2B5EF4-FFF2-40B4-BE49-F238E27FC236}">
                <a16:creationId xmlns:a16="http://schemas.microsoft.com/office/drawing/2014/main" id="{5E1234BC-2D4B-42DF-8502-DCE4F3D9CA8F}"/>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Tree>
    <p:extLst>
      <p:ext uri="{BB962C8B-B14F-4D97-AF65-F5344CB8AC3E}">
        <p14:creationId xmlns:p14="http://schemas.microsoft.com/office/powerpoint/2010/main" val="523818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371600" y="1666220"/>
            <a:ext cx="7037615" cy="1307537"/>
          </a:xfrm>
          <a:prstGeom prst="rect">
            <a:avLst/>
          </a:prstGeom>
          <a:noFill/>
        </p:spPr>
        <p:txBody>
          <a:bodyPr wrap="square">
            <a:spAutoFit/>
          </a:bodyPr>
          <a:lstStyle/>
          <a:p>
            <a:pPr algn="just">
              <a:lnSpc>
                <a:spcPct val="150000"/>
              </a:lnSpc>
            </a:pPr>
            <a:r>
              <a:rPr lang="en-US" sz="2800">
                <a:latin typeface="Times New Roman" panose="02020603050405020304" pitchFamily="18" charset="0"/>
                <a:cs typeface="Times New Roman" panose="02020603050405020304" pitchFamily="18" charset="0"/>
              </a:rPr>
              <a:t>Viết một kịch bản chuẩn bị test như thế nào?</a:t>
            </a:r>
          </a:p>
          <a:p>
            <a:pPr marL="457200" indent="-457200" algn="just">
              <a:lnSpc>
                <a:spcPct val="150000"/>
              </a:lnSpc>
              <a:buFont typeface="Wingdings" panose="05000000000000000000" pitchFamily="2" charset="2"/>
              <a:buChar char="q"/>
            </a:pPr>
            <a:endParaRPr lang="en-US" sz="280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64D6A3E6-9C13-4F9D-90FB-DDBFE44C9E88}"/>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VN" sz="2000" b="1">
                <a:latin typeface="Times New Roman" panose="02020603050405020304" pitchFamily="18" charset="0"/>
                <a:cs typeface="Times New Roman" panose="02020603050405020304" pitchFamily="18" charset="0"/>
              </a:rPr>
              <a:t>CHƯƠNG V : IMPLEMENT – TESTING – OPTIMIZING - DOCUMENTING</a:t>
            </a:r>
            <a:endParaRPr lang="en-US" sz="2000" b="1">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80E377D-F1F9-4DB4-AD92-7539D72859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529567"/>
            <a:ext cx="4495800" cy="3185433"/>
          </a:xfrm>
          <a:prstGeom prst="rect">
            <a:avLst/>
          </a:prstGeom>
        </p:spPr>
      </p:pic>
      <p:sp>
        <p:nvSpPr>
          <p:cNvPr id="2" name="TextBox 1">
            <a:extLst>
              <a:ext uri="{FF2B5EF4-FFF2-40B4-BE49-F238E27FC236}">
                <a16:creationId xmlns:a16="http://schemas.microsoft.com/office/drawing/2014/main" id="{16E214D2-54DD-4481-A224-803FFB1B62FA}"/>
              </a:ext>
            </a:extLst>
          </p:cNvPr>
          <p:cNvSpPr txBox="1"/>
          <p:nvPr/>
        </p:nvSpPr>
        <p:spPr>
          <a:xfrm>
            <a:off x="5763988" y="2446065"/>
            <a:ext cx="2645228" cy="1883657"/>
          </a:xfrm>
          <a:prstGeom prst="rect">
            <a:avLst/>
          </a:prstGeom>
          <a:noFill/>
        </p:spPr>
        <p:txBody>
          <a:bodyPr wrap="square">
            <a:spAutoFit/>
          </a:bodyPr>
          <a:lstStyle/>
          <a:p>
            <a:pPr algn="just">
              <a:lnSpc>
                <a:spcPct val="150000"/>
              </a:lnSpc>
            </a:pPr>
            <a:r>
              <a:rPr lang="en-US" sz="2000">
                <a:solidFill>
                  <a:srgbClr val="FF0000"/>
                </a:solidFill>
                <a:latin typeface="Times New Roman" panose="02020603050405020304" pitchFamily="18" charset="0"/>
                <a:cs typeface="Times New Roman" panose="02020603050405020304" pitchFamily="18" charset="0"/>
              </a:rPr>
              <a:t>Yêu cầu: Firewall block các gói tin SYN từ clien network A đến Server network B?</a:t>
            </a:r>
          </a:p>
        </p:txBody>
      </p:sp>
      <p:sp>
        <p:nvSpPr>
          <p:cNvPr id="7" name="TextBox 6">
            <a:extLst>
              <a:ext uri="{FF2B5EF4-FFF2-40B4-BE49-F238E27FC236}">
                <a16:creationId xmlns:a16="http://schemas.microsoft.com/office/drawing/2014/main" id="{9072CE17-1B77-4A10-83F0-33FFA0DD1459}"/>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Tree>
    <p:extLst>
      <p:ext uri="{BB962C8B-B14F-4D97-AF65-F5344CB8AC3E}">
        <p14:creationId xmlns:p14="http://schemas.microsoft.com/office/powerpoint/2010/main" val="4115424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496785" y="1828800"/>
            <a:ext cx="7037615" cy="3046988"/>
          </a:xfrm>
          <a:prstGeom prst="rect">
            <a:avLst/>
          </a:prstGeom>
          <a:noFill/>
        </p:spPr>
        <p:txBody>
          <a:bodyPr wrap="square">
            <a:spAutoFit/>
          </a:bodyPr>
          <a:lstStyle/>
          <a:p>
            <a:pPr algn="just"/>
            <a:r>
              <a:rPr lang="en-US" altLang="en-US" sz="2400">
                <a:latin typeface="Times New Roman" panose="02020603050405020304" pitchFamily="18" charset="0"/>
                <a:cs typeface="Times New Roman" panose="02020603050405020304" pitchFamily="18" charset="0"/>
              </a:rPr>
              <a:t>1. Start capturing network traffic on the protocol analyzer on Network A.</a:t>
            </a:r>
          </a:p>
          <a:p>
            <a:pPr algn="just"/>
            <a:r>
              <a:rPr lang="en-US" altLang="en-US" sz="2400">
                <a:latin typeface="Times New Roman" panose="02020603050405020304" pitchFamily="18" charset="0"/>
                <a:cs typeface="Times New Roman" panose="02020603050405020304" pitchFamily="18" charset="0"/>
              </a:rPr>
              <a:t>2. Start capturing network traffic on the protocol analyzer on Network B.</a:t>
            </a:r>
          </a:p>
          <a:p>
            <a:pPr algn="just"/>
            <a:r>
              <a:rPr lang="en-US" altLang="en-US" sz="2400">
                <a:latin typeface="Times New Roman" panose="02020603050405020304" pitchFamily="18" charset="0"/>
                <a:cs typeface="Times New Roman" panose="02020603050405020304" pitchFamily="18" charset="0"/>
              </a:rPr>
              <a:t>3. Run Application ABC on a workstation located on Network A and access Server 1 on Network B.</a:t>
            </a:r>
          </a:p>
          <a:p>
            <a:pPr algn="just"/>
            <a:r>
              <a:rPr lang="en-US" altLang="en-US" sz="2400">
                <a:latin typeface="Times New Roman" panose="02020603050405020304" pitchFamily="18" charset="0"/>
                <a:cs typeface="Times New Roman" panose="02020603050405020304" pitchFamily="18" charset="0"/>
              </a:rPr>
              <a:t>4. Stop capturing network traffic on the protocol analyzers</a:t>
            </a:r>
            <a:endParaRPr lang="en-US" sz="240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64D6A3E6-9C13-4F9D-90FB-DDBFE44C9E88}"/>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VN" sz="2000" b="1">
                <a:latin typeface="Times New Roman" panose="02020603050405020304" pitchFamily="18" charset="0"/>
                <a:cs typeface="Times New Roman" panose="02020603050405020304" pitchFamily="18" charset="0"/>
              </a:rPr>
              <a:t>CHƯƠNG V : IMPLEMENT – TESTING – OPTIMIZING - DOCUMENTING</a:t>
            </a:r>
            <a:endParaRPr lang="en-US" sz="2000" b="1">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AC68800-7D36-4AD4-8F77-58550E111ACC}"/>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Tree>
    <p:extLst>
      <p:ext uri="{BB962C8B-B14F-4D97-AF65-F5344CB8AC3E}">
        <p14:creationId xmlns:p14="http://schemas.microsoft.com/office/powerpoint/2010/main" val="2114960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496785" y="1828800"/>
            <a:ext cx="7037615" cy="2677656"/>
          </a:xfrm>
          <a:prstGeom prst="rect">
            <a:avLst/>
          </a:prstGeom>
          <a:noFill/>
        </p:spPr>
        <p:txBody>
          <a:bodyPr wrap="square">
            <a:spAutoFit/>
          </a:bodyPr>
          <a:lstStyle/>
          <a:p>
            <a:pPr algn="just"/>
            <a:r>
              <a:rPr lang="en-US" altLang="en-US" sz="2400"/>
              <a:t>5</a:t>
            </a:r>
            <a:r>
              <a:rPr lang="en-US" altLang="en-US" sz="2400">
                <a:latin typeface="Times New Roman" panose="02020603050405020304" pitchFamily="18" charset="0"/>
                <a:cs typeface="Times New Roman" panose="02020603050405020304" pitchFamily="18" charset="0"/>
              </a:rPr>
              <a:t>. Display data on Network A’s protocol analyzer and verify that the analyzer captured a TCP SYN packet from the workstation. Verify that the network layer destination address is Server 1 on Network B, and the destination port is port 1234 (the port number for Application ABC). Verify that the firewall responded to the workstation with a TCP RST packet</a:t>
            </a:r>
            <a:endParaRPr lang="en-US" sz="240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64D6A3E6-9C13-4F9D-90FB-DDBFE44C9E88}"/>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VN" sz="2000" b="1">
                <a:latin typeface="Times New Roman" panose="02020603050405020304" pitchFamily="18" charset="0"/>
                <a:cs typeface="Times New Roman" panose="02020603050405020304" pitchFamily="18" charset="0"/>
              </a:rPr>
              <a:t>CHƯƠNG V : IMPLEMENT – TESTING – OPTIMIZING - DOCUMENTING</a:t>
            </a:r>
            <a:endParaRPr lang="en-US" sz="20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1B85F3F-2AAA-4363-A1ED-0D1ADC28CB0B}"/>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Tree>
    <p:extLst>
      <p:ext uri="{BB962C8B-B14F-4D97-AF65-F5344CB8AC3E}">
        <p14:creationId xmlns:p14="http://schemas.microsoft.com/office/powerpoint/2010/main" val="107285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496785" y="1828800"/>
            <a:ext cx="7037615" cy="2677656"/>
          </a:xfrm>
          <a:prstGeom prst="rect">
            <a:avLst/>
          </a:prstGeom>
          <a:noFill/>
        </p:spPr>
        <p:txBody>
          <a:bodyPr wrap="square">
            <a:spAutoFit/>
          </a:bodyPr>
          <a:lstStyle/>
          <a:p>
            <a:pPr algn="just"/>
            <a:r>
              <a:rPr lang="en-US" altLang="en-US" sz="2400">
                <a:latin typeface="Times New Roman" panose="02020603050405020304" pitchFamily="18" charset="0"/>
                <a:cs typeface="Times New Roman" panose="02020603050405020304" pitchFamily="18" charset="0"/>
              </a:rPr>
              <a:t>6. Display data on Network B’s protocol analyzer and verify that the analyzer did not capture any Application-ABC traffic from the workstation.</a:t>
            </a:r>
          </a:p>
          <a:p>
            <a:pPr algn="just"/>
            <a:r>
              <a:rPr lang="en-US" altLang="en-US" sz="2400">
                <a:latin typeface="Times New Roman" panose="02020603050405020304" pitchFamily="18" charset="0"/>
                <a:cs typeface="Times New Roman" panose="02020603050405020304" pitchFamily="18" charset="0"/>
              </a:rPr>
              <a:t>7. Log the results of the test in the project log file.</a:t>
            </a:r>
          </a:p>
          <a:p>
            <a:pPr algn="just"/>
            <a:r>
              <a:rPr lang="en-US" altLang="en-US" sz="2400">
                <a:latin typeface="Times New Roman" panose="02020603050405020304" pitchFamily="18" charset="0"/>
                <a:cs typeface="Times New Roman" panose="02020603050405020304" pitchFamily="18" charset="0"/>
              </a:rPr>
              <a:t>8. Save the protocol-analyzer trace files to the project trace-file directory.</a:t>
            </a:r>
          </a:p>
          <a:p>
            <a:pPr algn="just"/>
            <a:endParaRPr lang="en-US" sz="240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64D6A3E6-9C13-4F9D-90FB-DDBFE44C9E88}"/>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VN" sz="2000" b="1">
                <a:latin typeface="Times New Roman" panose="02020603050405020304" pitchFamily="18" charset="0"/>
                <a:cs typeface="Times New Roman" panose="02020603050405020304" pitchFamily="18" charset="0"/>
              </a:rPr>
              <a:t>CHƯƠNG V : IMPLEMENT – TESTING – OPTIMIZING - DOCUMENTING</a:t>
            </a:r>
            <a:endParaRPr lang="en-US" sz="20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2E7812D-D7EE-4DEA-A279-223416B5BDDF}"/>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Tree>
    <p:extLst>
      <p:ext uri="{BB962C8B-B14F-4D97-AF65-F5344CB8AC3E}">
        <p14:creationId xmlns:p14="http://schemas.microsoft.com/office/powerpoint/2010/main" val="321186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496785" y="1828800"/>
            <a:ext cx="6961415" cy="2677656"/>
          </a:xfrm>
          <a:prstGeom prst="rect">
            <a:avLst/>
          </a:prstGeom>
          <a:noFill/>
        </p:spPr>
        <p:txBody>
          <a:bodyPr wrap="square">
            <a:spAutoFit/>
          </a:bodyPr>
          <a:lstStyle/>
          <a:p>
            <a:pPr algn="just"/>
            <a:r>
              <a:rPr lang="en-US" altLang="en-US" sz="2400">
                <a:latin typeface="Times New Roman" panose="02020603050405020304" pitchFamily="18" charset="0"/>
                <a:cs typeface="Times New Roman" panose="02020603050405020304" pitchFamily="18" charset="0"/>
              </a:rPr>
              <a:t>9. Gradually increase the workload on the firewall, by increasing the number of workstations on Network A one at a time, until 50 workstations are running Application ABC and attempting to reach Server 1. Repeat steps 1 through 8 after each workstation is added to the test.</a:t>
            </a:r>
          </a:p>
          <a:p>
            <a:pPr algn="just"/>
            <a:endParaRPr lang="en-US" sz="240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64D6A3E6-9C13-4F9D-90FB-DDBFE44C9E88}"/>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VN" sz="2000" b="1">
                <a:latin typeface="Times New Roman" panose="02020603050405020304" pitchFamily="18" charset="0"/>
                <a:cs typeface="Times New Roman" panose="02020603050405020304" pitchFamily="18" charset="0"/>
              </a:rPr>
              <a:t>CHƯƠNG V : IMPLEMENT – TESTING – OPTIMIZING - DOCUMENTING</a:t>
            </a:r>
            <a:endParaRPr lang="en-US" sz="20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48994FF-A5C7-4190-855C-DE231C552E0F}"/>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Tree>
    <p:extLst>
      <p:ext uri="{BB962C8B-B14F-4D97-AF65-F5344CB8AC3E}">
        <p14:creationId xmlns:p14="http://schemas.microsoft.com/office/powerpoint/2010/main" val="749831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496785" y="1828800"/>
            <a:ext cx="6961415" cy="5565947"/>
          </a:xfrm>
          <a:prstGeom prst="rect">
            <a:avLst/>
          </a:prstGeom>
          <a:noFill/>
        </p:spPr>
        <p:txBody>
          <a:bodyPr wrap="square">
            <a:spAutoFit/>
          </a:bodyPr>
          <a:lstStyle/>
          <a:p>
            <a:pPr algn="just">
              <a:lnSpc>
                <a:spcPct val="150000"/>
              </a:lnSpc>
            </a:pPr>
            <a:r>
              <a:rPr lang="en-US" altLang="en-US" sz="2400">
                <a:latin typeface="Times New Roman" panose="02020603050405020304" pitchFamily="18" charset="0"/>
                <a:cs typeface="Times New Roman" panose="02020603050405020304" pitchFamily="18" charset="0"/>
              </a:rPr>
              <a:t>Các công cụ cho việc testing hệ thống</a:t>
            </a:r>
          </a:p>
          <a:p>
            <a:pPr marL="800100" lvl="1" indent="-342900" algn="just">
              <a:lnSpc>
                <a:spcPct val="150000"/>
              </a:lnSpc>
              <a:buFont typeface="Wingdings" panose="05000000000000000000" pitchFamily="2" charset="2"/>
              <a:buChar char="q"/>
            </a:pPr>
            <a:r>
              <a:rPr lang="en-US" altLang="en-US" sz="2400">
                <a:latin typeface="Times New Roman" panose="02020603050405020304" pitchFamily="18" charset="0"/>
                <a:cs typeface="Times New Roman" panose="02020603050405020304" pitchFamily="18" charset="0"/>
              </a:rPr>
              <a:t>Network-management and monitoring tools</a:t>
            </a:r>
          </a:p>
          <a:p>
            <a:pPr lvl="1" algn="just">
              <a:lnSpc>
                <a:spcPct val="150000"/>
              </a:lnSpc>
            </a:pPr>
            <a:r>
              <a:rPr lang="en-US" altLang="en-US" sz="2400">
                <a:latin typeface="Times New Roman" panose="02020603050405020304" pitchFamily="18" charset="0"/>
                <a:cs typeface="Times New Roman" panose="02020603050405020304" pitchFamily="18" charset="0"/>
                <a:hlinkClick r:id="rId3"/>
              </a:rPr>
              <a:t>https://www.paessler.com/learn/videos</a:t>
            </a:r>
            <a:endParaRPr lang="en-US" altLang="en-US" sz="2400">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q"/>
            </a:pPr>
            <a:r>
              <a:rPr lang="en-US" altLang="en-US" sz="2400">
                <a:latin typeface="Times New Roman" panose="02020603050405020304" pitchFamily="18" charset="0"/>
                <a:cs typeface="Times New Roman" panose="02020603050405020304" pitchFamily="18" charset="0"/>
              </a:rPr>
              <a:t>Traffic generation tools</a:t>
            </a:r>
          </a:p>
          <a:p>
            <a:pPr marL="800100" lvl="1" indent="-342900" algn="just">
              <a:lnSpc>
                <a:spcPct val="150000"/>
              </a:lnSpc>
              <a:buFont typeface="Wingdings" panose="05000000000000000000" pitchFamily="2" charset="2"/>
              <a:buChar char="q"/>
            </a:pPr>
            <a:r>
              <a:rPr lang="en-US" altLang="en-US" sz="2400">
                <a:latin typeface="Times New Roman" panose="02020603050405020304" pitchFamily="18" charset="0"/>
                <a:cs typeface="Times New Roman" panose="02020603050405020304" pitchFamily="18" charset="0"/>
              </a:rPr>
              <a:t>Modeling and simulation tools</a:t>
            </a:r>
          </a:p>
          <a:p>
            <a:pPr marL="800100" lvl="1" indent="-342900" algn="just">
              <a:lnSpc>
                <a:spcPct val="150000"/>
              </a:lnSpc>
              <a:buFont typeface="Wingdings" panose="05000000000000000000" pitchFamily="2" charset="2"/>
              <a:buChar char="q"/>
            </a:pPr>
            <a:r>
              <a:rPr lang="en-US" altLang="en-US" sz="2400">
                <a:latin typeface="Times New Roman" panose="02020603050405020304" pitchFamily="18" charset="0"/>
                <a:cs typeface="Times New Roman" panose="02020603050405020304" pitchFamily="18" charset="0"/>
              </a:rPr>
              <a:t>QoS and service-level management tools</a:t>
            </a:r>
          </a:p>
          <a:p>
            <a:pPr marL="800100" lvl="1" indent="-342900" algn="just">
              <a:lnSpc>
                <a:spcPct val="150000"/>
              </a:lnSpc>
              <a:buFont typeface="Wingdings" panose="05000000000000000000" pitchFamily="2" charset="2"/>
              <a:buChar char="q"/>
            </a:pPr>
            <a:r>
              <a:rPr lang="en-US" altLang="en-US" sz="2400">
                <a:latin typeface="Times New Roman" panose="02020603050405020304" pitchFamily="18" charset="0"/>
                <a:cs typeface="Times New Roman" panose="02020603050405020304" pitchFamily="18" charset="0"/>
                <a:hlinkClick r:id="rId4"/>
              </a:rPr>
              <a:t>http://www.topdownbook.com/tools.html</a:t>
            </a:r>
            <a:endParaRPr lang="en-US" altLang="en-US" sz="2400">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q"/>
            </a:pPr>
            <a:endParaRPr lang="en-US" altLang="en-US" sz="2400">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q"/>
            </a:pPr>
            <a:endParaRPr lang="en-US" altLang="en-US" sz="2400">
              <a:latin typeface="Times New Roman" panose="02020603050405020304" pitchFamily="18" charset="0"/>
              <a:cs typeface="Times New Roman" panose="02020603050405020304" pitchFamily="18" charset="0"/>
            </a:endParaRPr>
          </a:p>
          <a:p>
            <a:pPr algn="just">
              <a:lnSpc>
                <a:spcPct val="150000"/>
              </a:lnSpc>
            </a:pPr>
            <a:endParaRPr lang="en-US" sz="240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64D6A3E6-9C13-4F9D-90FB-DDBFE44C9E88}"/>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VN" sz="2000" b="1">
                <a:latin typeface="Times New Roman" panose="02020603050405020304" pitchFamily="18" charset="0"/>
                <a:cs typeface="Times New Roman" panose="02020603050405020304" pitchFamily="18" charset="0"/>
              </a:rPr>
              <a:t>CHƯƠNG V : IMPLEMENT – TESTING – OPTIMIZING - DOCUMENTING</a:t>
            </a:r>
            <a:endParaRPr lang="en-US" sz="20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F4553BF-06FF-4337-A2F4-B5C26B3183B5}"/>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Tree>
    <p:extLst>
      <p:ext uri="{BB962C8B-B14F-4D97-AF65-F5344CB8AC3E}">
        <p14:creationId xmlns:p14="http://schemas.microsoft.com/office/powerpoint/2010/main" val="679519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225242-2A33-40E5-9DA4-47D68327AC1D}"/>
              </a:ext>
            </a:extLst>
          </p:cNvPr>
          <p:cNvSpPr txBox="1"/>
          <p:nvPr/>
        </p:nvSpPr>
        <p:spPr>
          <a:xfrm>
            <a:off x="1295400" y="18288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Nội dung</a:t>
            </a:r>
          </a:p>
        </p:txBody>
      </p:sp>
      <p:sp>
        <p:nvSpPr>
          <p:cNvPr id="6" name="TextBox 5">
            <a:extLst>
              <a:ext uri="{FF2B5EF4-FFF2-40B4-BE49-F238E27FC236}">
                <a16:creationId xmlns:a16="http://schemas.microsoft.com/office/drawing/2014/main" id="{737990E1-8567-455E-9C98-5C5081D5FB79}"/>
              </a:ext>
            </a:extLst>
          </p:cNvPr>
          <p:cNvSpPr txBox="1"/>
          <p:nvPr/>
        </p:nvSpPr>
        <p:spPr>
          <a:xfrm>
            <a:off x="2192182" y="2514600"/>
            <a:ext cx="3262432" cy="3471848"/>
          </a:xfrm>
          <a:prstGeom prst="rect">
            <a:avLst/>
          </a:prstGeom>
          <a:noFill/>
        </p:spPr>
        <p:txBody>
          <a:bodyPr wrap="none" rtlCol="0">
            <a:spAutoFit/>
          </a:bodyPr>
          <a:lstStyle/>
          <a:p>
            <a:pPr marL="971550" lvl="1" indent="-514350">
              <a:lnSpc>
                <a:spcPct val="150000"/>
              </a:lnSpc>
              <a:buAutoNum type="arabicPeriod"/>
            </a:pPr>
            <a:r>
              <a:rPr lang="en-US" sz="3000">
                <a:latin typeface="Times New Roman" panose="02020603050405020304" pitchFamily="18" charset="0"/>
                <a:cs typeface="Times New Roman" panose="02020603050405020304" pitchFamily="18" charset="0"/>
              </a:rPr>
              <a:t>Implement</a:t>
            </a:r>
          </a:p>
          <a:p>
            <a:pPr marL="971550" lvl="1" indent="-514350">
              <a:lnSpc>
                <a:spcPct val="150000"/>
              </a:lnSpc>
              <a:buAutoNum type="arabicPeriod"/>
            </a:pPr>
            <a:r>
              <a:rPr lang="en-US" sz="3000">
                <a:latin typeface="Times New Roman" panose="02020603050405020304" pitchFamily="18" charset="0"/>
                <a:cs typeface="Times New Roman" panose="02020603050405020304" pitchFamily="18" charset="0"/>
              </a:rPr>
              <a:t>Testing</a:t>
            </a:r>
          </a:p>
          <a:p>
            <a:pPr marL="971550" lvl="1" indent="-514350">
              <a:lnSpc>
                <a:spcPct val="150000"/>
              </a:lnSpc>
              <a:buAutoNum type="arabicPeriod"/>
            </a:pPr>
            <a:r>
              <a:rPr lang="en-US" sz="3000">
                <a:latin typeface="Times New Roman" panose="02020603050405020304" pitchFamily="18" charset="0"/>
                <a:cs typeface="Times New Roman" panose="02020603050405020304" pitchFamily="18" charset="0"/>
              </a:rPr>
              <a:t>Optimizing</a:t>
            </a:r>
          </a:p>
          <a:p>
            <a:pPr marL="971550" lvl="1" indent="-514350">
              <a:lnSpc>
                <a:spcPct val="150000"/>
              </a:lnSpc>
              <a:buAutoNum type="arabicPeriod"/>
            </a:pPr>
            <a:r>
              <a:rPr lang="en-US" sz="3000">
                <a:latin typeface="Times New Roman" panose="02020603050405020304" pitchFamily="18" charset="0"/>
                <a:cs typeface="Times New Roman" panose="02020603050405020304" pitchFamily="18" charset="0"/>
              </a:rPr>
              <a:t>Documenting</a:t>
            </a:r>
          </a:p>
          <a:p>
            <a:pPr marL="971550" lvl="1" indent="-514350">
              <a:lnSpc>
                <a:spcPct val="150000"/>
              </a:lnSpc>
              <a:buAutoNum type="arabicPeriod"/>
            </a:pPr>
            <a:endParaRPr lang="en-US" sz="300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45A9AF4A-A048-4AAC-A7B8-AB1D1216507B}"/>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algn="l">
              <a:lnSpc>
                <a:spcPct val="120000"/>
              </a:lnSpc>
            </a:pPr>
            <a:r>
              <a:rPr lang="en-US" sz="2000" b="1">
                <a:latin typeface="Times New Roman" panose="02020603050405020304" pitchFamily="18" charset="0"/>
                <a:cs typeface="Times New Roman" panose="02020603050405020304" pitchFamily="18" charset="0"/>
              </a:rPr>
              <a:t>CHƯƠNG V : IMPLEMENT – TESTING – OPTIMIZING - DOCUMENTING</a:t>
            </a:r>
          </a:p>
        </p:txBody>
      </p:sp>
    </p:spTree>
    <p:extLst>
      <p:ext uri="{BB962C8B-B14F-4D97-AF65-F5344CB8AC3E}">
        <p14:creationId xmlns:p14="http://schemas.microsoft.com/office/powerpoint/2010/main" val="1846737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962FA2A-634E-41C5-BAD3-E083CDFA4C4E}"/>
              </a:ext>
            </a:extLst>
          </p:cNvPr>
          <p:cNvSpPr txBox="1"/>
          <p:nvPr/>
        </p:nvSpPr>
        <p:spPr>
          <a:xfrm>
            <a:off x="1143000" y="1143000"/>
            <a:ext cx="7848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3. OPTIMIZING</a:t>
            </a:r>
          </a:p>
        </p:txBody>
      </p:sp>
      <p:sp>
        <p:nvSpPr>
          <p:cNvPr id="11" name="TextBox 10">
            <a:extLst>
              <a:ext uri="{FF2B5EF4-FFF2-40B4-BE49-F238E27FC236}">
                <a16:creationId xmlns:a16="http://schemas.microsoft.com/office/drawing/2014/main" id="{3DBC0938-E08A-4731-90F6-07937D625280}"/>
              </a:ext>
            </a:extLst>
          </p:cNvPr>
          <p:cNvSpPr txBox="1"/>
          <p:nvPr/>
        </p:nvSpPr>
        <p:spPr>
          <a:xfrm>
            <a:off x="1752601" y="2274838"/>
            <a:ext cx="5486400" cy="138499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br>
              <a:rPr kumimoji="0" 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Tại sao chúng ta cần phải tối ưu hệ thống?</a:t>
            </a:r>
          </a:p>
        </p:txBody>
      </p:sp>
      <p:sp>
        <p:nvSpPr>
          <p:cNvPr id="3" name="Title 1">
            <a:extLst>
              <a:ext uri="{FF2B5EF4-FFF2-40B4-BE49-F238E27FC236}">
                <a16:creationId xmlns:a16="http://schemas.microsoft.com/office/drawing/2014/main" id="{64D6A3E6-9C13-4F9D-90FB-DDBFE44C9E88}"/>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vi-VN"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 IMPLEMENT – TESTING – OPTIMIZING - DOCUMENTING</a:t>
            </a:r>
            <a:endPar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858879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1" y="1981200"/>
            <a:ext cx="6477000" cy="4162678"/>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Đáp ứng được các yêu cầu của doanh nghiệp ban đầu và các yêu cầu về công nghệ</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Sử dụng tài nguyên hợp lý</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Kiểm soát các tham số hiệu năng</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Độ ưu tiên (ứng dịch dịch vụ, site…)</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Đáp ứng yêu cầu QoS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BDB76EAE-88A0-4443-82BB-08CF09C9678E}"/>
              </a:ext>
            </a:extLst>
          </p:cNvPr>
          <p:cNvSpPr txBox="1"/>
          <p:nvPr/>
        </p:nvSpPr>
        <p:spPr>
          <a:xfrm>
            <a:off x="1143000" y="1143000"/>
            <a:ext cx="7848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3. OPTIMIZING</a:t>
            </a:r>
          </a:p>
        </p:txBody>
      </p:sp>
      <p:sp>
        <p:nvSpPr>
          <p:cNvPr id="6" name="Title 1">
            <a:extLst>
              <a:ext uri="{FF2B5EF4-FFF2-40B4-BE49-F238E27FC236}">
                <a16:creationId xmlns:a16="http://schemas.microsoft.com/office/drawing/2014/main" id="{24A4FB4A-516D-4F2C-BECD-38E3AE592EA6}"/>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vi-VN"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 IMPLEMENT – TESTING – OPTIMIZING - DOCUMENTING</a:t>
            </a:r>
            <a:endPar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660069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752600" y="2274838"/>
            <a:ext cx="6150429" cy="954107"/>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br>
              <a:rPr kumimoji="0" 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Tối ưu những yếu tố nào?</a:t>
            </a:r>
          </a:p>
        </p:txBody>
      </p:sp>
      <p:sp>
        <p:nvSpPr>
          <p:cNvPr id="2" name="TextBox 1">
            <a:extLst>
              <a:ext uri="{FF2B5EF4-FFF2-40B4-BE49-F238E27FC236}">
                <a16:creationId xmlns:a16="http://schemas.microsoft.com/office/drawing/2014/main" id="{872E6C89-48F4-42CA-8A47-8E178CDF873A}"/>
              </a:ext>
            </a:extLst>
          </p:cNvPr>
          <p:cNvSpPr txBox="1"/>
          <p:nvPr/>
        </p:nvSpPr>
        <p:spPr>
          <a:xfrm>
            <a:off x="1143000" y="1143000"/>
            <a:ext cx="7848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3. OPTIMIZING</a:t>
            </a:r>
          </a:p>
        </p:txBody>
      </p:sp>
      <p:sp>
        <p:nvSpPr>
          <p:cNvPr id="4" name="Title 1">
            <a:extLst>
              <a:ext uri="{FF2B5EF4-FFF2-40B4-BE49-F238E27FC236}">
                <a16:creationId xmlns:a16="http://schemas.microsoft.com/office/drawing/2014/main" id="{BB213CB4-19FD-4916-A576-D114DDFA61D3}"/>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vi-VN"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 IMPLEMENT – TESTING – OPTIMIZING - DOCUMENTING</a:t>
            </a:r>
            <a:endPar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596736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1" y="1981200"/>
            <a:ext cx="5943599" cy="4693593"/>
          </a:xfrm>
          <a:prstGeom prst="rect">
            <a:avLst/>
          </a:prstGeom>
          <a:noFill/>
        </p:spPr>
        <p:txBody>
          <a:bodyPr wrap="square" rtlCol="0">
            <a:spAutoFit/>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IP Address (multicast, broadcast domain)</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Giao thức định tuyến</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Các nhóm dịch vụ (Real-time, none Realtime, Basic data)</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Các chính sách QoS (Controll load service, Guaranteed)</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3. OPTIMIZING</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vi-VN"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 IMPLEMENT – TESTING – OPTIMIZING - DOCUMENTING</a:t>
            </a:r>
            <a:endPar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043868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600200" y="1676400"/>
            <a:ext cx="5943599" cy="4693593"/>
          </a:xfrm>
          <a:prstGeom prst="rect">
            <a:avLst/>
          </a:prstGeom>
          <a:noFill/>
        </p:spPr>
        <p:txBody>
          <a:bodyPr wrap="square" rtlCol="0">
            <a:spAutoFit/>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IP Address (multicast, broadcast domain)</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Giao thức định tuyến</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Các nhóm dịch vụ (Real-time, none Realtime, Basic data)</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Các chính sách QoS (Controll load service, Guaranteed)</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3. OPTIMIZING</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vi-VN"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 IMPLEMENT – TESTING – OPTIMIZING - DOCUMENTING</a:t>
            </a:r>
            <a:endPar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348095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1" y="1981200"/>
            <a:ext cx="6857999" cy="3100849"/>
          </a:xfrm>
          <a:prstGeom prst="rect">
            <a:avLst/>
          </a:prstGeom>
          <a:noFill/>
        </p:spPr>
        <p:txBody>
          <a:bodyPr wrap="square" rtlCol="0">
            <a:spAutoFit/>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Nhà đầu tư (RFP)</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Nh</a:t>
            </a:r>
            <a:r>
              <a:rPr lang="en-US" sz="2300">
                <a:solidFill>
                  <a:prstClr val="black"/>
                </a:solidFill>
                <a:latin typeface="Times New Roman" panose="02020603050405020304" pitchFamily="18" charset="0"/>
                <a:cs typeface="Times New Roman" panose="02020603050405020304" pitchFamily="18" charset="0"/>
              </a:rPr>
              <a:t>à thầu (RCR)</a:t>
            </a: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Network Design </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DOCUMENTING</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vi-VN"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 IMPLEMENT – TESTING – OPTIMIZING - DOCUMENTING</a:t>
            </a:r>
            <a:endPar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281586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371600" y="1543110"/>
            <a:ext cx="6857999" cy="4739759"/>
          </a:xfrm>
          <a:prstGeom prst="rect">
            <a:avLst/>
          </a:prstGeom>
          <a:noFill/>
        </p:spPr>
        <p:txBody>
          <a:bodyPr wrap="square" rtlCol="0">
            <a:spAutoFit/>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Responding to a Customer’s Request  </a:t>
            </a:r>
          </a:p>
          <a:p>
            <a:pPr marR="0" lvl="0" algn="just" defTabSz="914400" rtl="0" eaLnBrk="1" fontAlgn="auto" latinLnBrk="0" hangingPunct="1">
              <a:lnSpc>
                <a:spcPct val="150000"/>
              </a:lnSpc>
              <a:spcBef>
                <a:spcPts val="0"/>
              </a:spcBef>
              <a:spcAft>
                <a:spcPts val="0"/>
              </a:spcAft>
              <a:buClrTx/>
              <a:buSzTx/>
              <a:tabLst/>
              <a:defRPr/>
            </a:pPr>
            <a:r>
              <a:rPr lang="en-US" sz="2000" i="1">
                <a:solidFill>
                  <a:prstClr val="black"/>
                </a:solidFill>
                <a:latin typeface="Times New Roman" panose="02020603050405020304" pitchFamily="18" charset="0"/>
                <a:cs typeface="Times New Roman" panose="02020603050405020304" pitchFamily="18" charset="0"/>
              </a:rPr>
              <a:t>Chủ đầu tư sẽ gửi</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yêu cầu của mình và có thể là giải pháp mong muốn đến các nhà thiết kế, tư vấn giải pháp, nhà thầu, nhà cung cấp (RFP)</a:t>
            </a:r>
            <a:endParaRPr kumimoji="0" lang="en-US" sz="23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R="0" lvl="0" algn="just" defTabSz="914400" rtl="0" eaLnBrk="1" fontAlgn="auto" latinLnBrk="0" hangingPunct="1">
              <a:lnSpc>
                <a:spcPct val="150000"/>
              </a:lnSpc>
              <a:spcBef>
                <a:spcPts val="0"/>
              </a:spcBef>
              <a:spcAft>
                <a:spcPts val="0"/>
              </a:spcAft>
              <a:buClrTx/>
              <a:buSzTx/>
              <a:tabLst/>
              <a:defRPr/>
            </a:pPr>
            <a:r>
              <a:rPr kumimoji="0" 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Tài liệu này sẽ trình bày các giải pháp cho yêu cầu của doanh nghiệp tổ chức nhăm thuyết phục và tổ chức so sánh và lựa chọn ra nhà thầu thích hợp nhất dựa trên: Giá, thiết kế, khả năng đáp ứng được các yêu cầu, dịch vụ và hỗ trợ… (RCR)</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DOCUMENTING</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vi-VN"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 IMPLEMENT – TESTING – OPTIMIZING - DOCUMENTING</a:t>
            </a:r>
            <a:endPar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071309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0" y="1676400"/>
            <a:ext cx="7391400" cy="4806957"/>
          </a:xfrm>
          <a:prstGeom prst="rect">
            <a:avLst/>
          </a:prstGeom>
          <a:noFill/>
        </p:spPr>
        <p:txBody>
          <a:bodyPr wrap="square" rtlCol="0">
            <a:spAutoFit/>
          </a:bodyPr>
          <a:lstStyle/>
          <a:p>
            <a:pPr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Nhà đầu tư (RFP)</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Business goals for the project</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Scope of the project</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Information on the existing network and applications</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Information on new applications</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Technical requirements, including scalability, availability, network performance, security, manageability, usability, adaptability, and affordability</a:t>
            </a:r>
          </a:p>
          <a:p>
            <a:pPr marR="0" lvl="0" defTabSz="914400" rtl="0" eaLnBrk="1" fontAlgn="auto" latinLnBrk="0" hangingPunct="1">
              <a:lnSpc>
                <a:spcPct val="150000"/>
              </a:lnSpc>
              <a:spcBef>
                <a:spcPts val="0"/>
              </a:spcBef>
              <a:spcAft>
                <a:spcPts val="0"/>
              </a:spcAft>
              <a:buClrTx/>
              <a:buSzTx/>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DOCUMENTING</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vi-VN"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 IMPLEMENT – TESTING – OPTIMIZING - DOCUMENTING</a:t>
            </a:r>
            <a:endPar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925931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0" y="1676400"/>
            <a:ext cx="6857999" cy="5755422"/>
          </a:xfrm>
          <a:prstGeom prst="rect">
            <a:avLst/>
          </a:prstGeom>
          <a:noFill/>
        </p:spPr>
        <p:txBody>
          <a:bodyPr wrap="square" rtlCol="0">
            <a:spAutoFit/>
          </a:bodyPr>
          <a:lstStyle/>
          <a:p>
            <a:pPr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Nhà đầu tư (RFP)</a:t>
            </a:r>
          </a:p>
          <a:p>
            <a:pPr marL="342900" marR="0" lvl="0" indent="-342900"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Warranty requirements for products</a:t>
            </a:r>
          </a:p>
          <a:p>
            <a:pPr marL="342900" marR="0" lvl="0" indent="-342900"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Environmental or architectural constraints that could affect implementation</a:t>
            </a:r>
          </a:p>
          <a:p>
            <a:pPr marL="342900" marR="0" lvl="0" indent="-342900"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Training and support requirements</a:t>
            </a:r>
          </a:p>
          <a:p>
            <a:pPr marL="342900" marR="0" lvl="0" indent="-342900"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Preliminary schedule with milestones and deliverables</a:t>
            </a:r>
          </a:p>
          <a:p>
            <a:pPr marL="342900" marR="0" lvl="0" indent="-342900"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Legal contractual terms and conditions</a:t>
            </a:r>
          </a:p>
          <a:p>
            <a:pPr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DOCUMENTING</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vi-VN"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 IMPLEMENT – TESTING – OPTIMIZING - DOCUMENTING</a:t>
            </a:r>
            <a:endPar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189520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0" y="1676400"/>
            <a:ext cx="7391400" cy="3214213"/>
          </a:xfrm>
          <a:prstGeom prst="rect">
            <a:avLst/>
          </a:prstGeom>
          <a:noFill/>
        </p:spPr>
        <p:txBody>
          <a:bodyPr wrap="square" rtlCol="0">
            <a:spAutoFit/>
          </a:bodyPr>
          <a:lstStyle/>
          <a:p>
            <a:pPr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Nhà </a:t>
            </a:r>
            <a:r>
              <a:rPr lang="en-US" sz="2300">
                <a:solidFill>
                  <a:prstClr val="black"/>
                </a:solidFill>
                <a:latin typeface="Times New Roman" panose="02020603050405020304" pitchFamily="18" charset="0"/>
                <a:cs typeface="Times New Roman" panose="02020603050405020304" pitchFamily="18" charset="0"/>
              </a:rPr>
              <a:t>thầu</a:t>
            </a: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(RCR)</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 network topology for the new design</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Information on the protocols, technologies, and products that form the design</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An implementation plan</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 training plan</a:t>
            </a: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DOCUMENTING</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vi-VN"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 IMPLEMENT – TESTING – OPTIMIZING - DOCUMENTING</a:t>
            </a:r>
            <a:endPar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4309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A37CE-421D-4C5A-83AE-FB67EF963336}"/>
              </a:ext>
            </a:extLst>
          </p:cNvPr>
          <p:cNvSpPr txBox="1"/>
          <p:nvPr/>
        </p:nvSpPr>
        <p:spPr>
          <a:xfrm>
            <a:off x="1143001" y="1066800"/>
            <a:ext cx="2286000" cy="1815882"/>
          </a:xfrm>
          <a:prstGeom prst="rect">
            <a:avLst/>
          </a:prstGeom>
          <a:noFill/>
        </p:spPr>
        <p:txBody>
          <a:bodyPr wrap="square">
            <a:spAutoFit/>
          </a:bodyPr>
          <a:lstStyle/>
          <a:p>
            <a:r>
              <a:rPr lang="en-US" sz="2800" b="1">
                <a:latin typeface="Times New Roman" panose="02020603050405020304" pitchFamily="18" charset="0"/>
                <a:cs typeface="Times New Roman" panose="02020603050405020304" pitchFamily="18" charset="0"/>
              </a:rPr>
              <a:t>1. Implement</a:t>
            </a:r>
          </a:p>
          <a:p>
            <a:endParaRPr lang="en-US" sz="2800" i="1">
              <a:latin typeface="Times New Roman" panose="02020603050405020304" pitchFamily="18" charset="0"/>
              <a:cs typeface="Times New Roman" panose="02020603050405020304" pitchFamily="18" charset="0"/>
            </a:endParaRPr>
          </a:p>
          <a:p>
            <a:endParaRPr lang="en-US" sz="2800" i="1">
              <a:latin typeface="Times New Roman" panose="02020603050405020304" pitchFamily="18" charset="0"/>
              <a:cs typeface="Times New Roman" panose="02020603050405020304" pitchFamily="18" charset="0"/>
            </a:endParaRPr>
          </a:p>
          <a:p>
            <a:endParaRPr lang="en-US" sz="2800" i="1">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A6E5FF1-E36F-42CA-96F2-48C3BFDD69A2}"/>
              </a:ext>
            </a:extLst>
          </p:cNvPr>
          <p:cNvSpPr txBox="1"/>
          <p:nvPr/>
        </p:nvSpPr>
        <p:spPr>
          <a:xfrm>
            <a:off x="1612780" y="2076322"/>
            <a:ext cx="6629400" cy="446276"/>
          </a:xfrm>
          <a:prstGeom prst="rect">
            <a:avLst/>
          </a:prstGeom>
          <a:noFill/>
        </p:spPr>
        <p:txBody>
          <a:bodyPr wrap="square">
            <a:spAutoFit/>
          </a:bodyPr>
          <a:lstStyle/>
          <a:p>
            <a:endParaRPr lang="en-US" sz="23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1C59FCA-3E84-4AE5-A394-C03BE91A582B}"/>
              </a:ext>
            </a:extLst>
          </p:cNvPr>
          <p:cNvSpPr txBox="1"/>
          <p:nvPr/>
        </p:nvSpPr>
        <p:spPr>
          <a:xfrm>
            <a:off x="1088571" y="2096457"/>
            <a:ext cx="6760029" cy="800219"/>
          </a:xfrm>
          <a:prstGeom prst="rect">
            <a:avLst/>
          </a:prstGeom>
          <a:noFill/>
        </p:spPr>
        <p:txBody>
          <a:bodyPr wrap="square">
            <a:spAutoFit/>
          </a:bodyPr>
          <a:lstStyle/>
          <a:p>
            <a:pPr algn="just"/>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86C3C26-2FAD-4698-B63F-A7F1291A1F6A}"/>
              </a:ext>
            </a:extLst>
          </p:cNvPr>
          <p:cNvSpPr txBox="1"/>
          <p:nvPr/>
        </p:nvSpPr>
        <p:spPr>
          <a:xfrm>
            <a:off x="1143000" y="1664891"/>
            <a:ext cx="7315200" cy="1508105"/>
          </a:xfrm>
          <a:prstGeom prst="rect">
            <a:avLst/>
          </a:prstGeom>
          <a:noFill/>
        </p:spPr>
        <p:txBody>
          <a:bodyPr wrap="square">
            <a:spAutoFit/>
          </a:bodyPr>
          <a:lstStyle/>
          <a:p>
            <a:r>
              <a:rPr lang="en-US" sz="2300" b="0" i="0">
                <a:solidFill>
                  <a:srgbClr val="231F20"/>
                </a:solidFill>
                <a:effectLst/>
                <a:latin typeface="Times New Roman" panose="02020603050405020304" pitchFamily="18" charset="0"/>
                <a:cs typeface="Times New Roman" panose="02020603050405020304" pitchFamily="18" charset="0"/>
              </a:rPr>
              <a:t>Việc triển khai một một hệ thống mạng bao gồm nhiều giai đoạn, mỗi giai đoạn nên được tuân theo:</a:t>
            </a:r>
            <a:br>
              <a:rPr lang="en-US" sz="2300" b="0" i="0">
                <a:solidFill>
                  <a:srgbClr val="231F20"/>
                </a:solidFill>
                <a:effectLst/>
                <a:latin typeface="Times New Roman" panose="02020603050405020304" pitchFamily="18" charset="0"/>
                <a:cs typeface="Times New Roman" panose="02020603050405020304" pitchFamily="18" charset="0"/>
              </a:rPr>
            </a:br>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BA91739-E186-4C7E-ACAB-B0A42875A16A}"/>
              </a:ext>
            </a:extLst>
          </p:cNvPr>
          <p:cNvSpPr txBox="1"/>
          <p:nvPr/>
        </p:nvSpPr>
        <p:spPr>
          <a:xfrm>
            <a:off x="1905000" y="2470001"/>
            <a:ext cx="4572000" cy="3221075"/>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2300" b="0" i="0">
                <a:solidFill>
                  <a:srgbClr val="231F20"/>
                </a:solidFill>
                <a:effectLst/>
                <a:latin typeface="Times New Roman" panose="02020603050405020304" pitchFamily="18" charset="0"/>
                <a:cs typeface="Times New Roman" panose="02020603050405020304" pitchFamily="18" charset="0"/>
              </a:rPr>
              <a:t> Mô tả các bước</a:t>
            </a:r>
          </a:p>
          <a:p>
            <a:pPr marL="285750" indent="-285750">
              <a:lnSpc>
                <a:spcPct val="150000"/>
              </a:lnSpc>
              <a:buFont typeface="Wingdings" panose="05000000000000000000" pitchFamily="2" charset="2"/>
              <a:buChar char="q"/>
            </a:pPr>
            <a:r>
              <a:rPr lang="en-US" sz="2300" b="0" i="0">
                <a:solidFill>
                  <a:srgbClr val="231F20"/>
                </a:solidFill>
                <a:effectLst/>
                <a:latin typeface="Times New Roman" panose="02020603050405020304" pitchFamily="18" charset="0"/>
                <a:cs typeface="Times New Roman" panose="02020603050405020304" pitchFamily="18" charset="0"/>
              </a:rPr>
              <a:t> Tuân theo tài liệu thiết kế</a:t>
            </a:r>
          </a:p>
          <a:p>
            <a:pPr marL="285750" indent="-285750">
              <a:lnSpc>
                <a:spcPct val="150000"/>
              </a:lnSpc>
              <a:buFont typeface="Wingdings" panose="05000000000000000000" pitchFamily="2" charset="2"/>
              <a:buChar char="q"/>
            </a:pPr>
            <a:r>
              <a:rPr lang="en-US" sz="2300" b="0" i="0">
                <a:solidFill>
                  <a:srgbClr val="231F20"/>
                </a:solidFill>
                <a:effectLst/>
                <a:latin typeface="Times New Roman" panose="02020603050405020304" pitchFamily="18" charset="0"/>
                <a:cs typeface="Times New Roman" panose="02020603050405020304" pitchFamily="18" charset="0"/>
              </a:rPr>
              <a:t> Chi tiết về việc triển khai</a:t>
            </a:r>
          </a:p>
          <a:p>
            <a:pPr marL="285750" indent="-285750">
              <a:lnSpc>
                <a:spcPct val="150000"/>
              </a:lnSpc>
              <a:buFont typeface="Wingdings" panose="05000000000000000000" pitchFamily="2" charset="2"/>
              <a:buChar char="q"/>
            </a:pPr>
            <a:r>
              <a:rPr lang="en-US" sz="2300">
                <a:solidFill>
                  <a:srgbClr val="231F20"/>
                </a:solidFill>
                <a:latin typeface="Times New Roman" panose="02020603050405020304" pitchFamily="18" charset="0"/>
                <a:cs typeface="Times New Roman" panose="02020603050405020304" pitchFamily="18" charset="0"/>
              </a:rPr>
              <a:t> Chỉ dẫn</a:t>
            </a:r>
            <a:endParaRPr lang="en-US" sz="2300" b="0" i="0">
              <a:solidFill>
                <a:srgbClr val="231F20"/>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US" sz="2300" b="0" i="0">
                <a:solidFill>
                  <a:srgbClr val="231F20"/>
                </a:solidFill>
                <a:effectLst/>
                <a:latin typeface="Times New Roman" panose="02020603050405020304" pitchFamily="18" charset="0"/>
                <a:cs typeface="Times New Roman" panose="02020603050405020304" pitchFamily="18" charset="0"/>
              </a:rPr>
              <a:t> Lưu lại chỉ tiết chỉ dẫn</a:t>
            </a:r>
          </a:p>
          <a:p>
            <a:pPr marL="285750" indent="-285750">
              <a:lnSpc>
                <a:spcPct val="150000"/>
              </a:lnSpc>
              <a:buFont typeface="Wingdings" panose="05000000000000000000" pitchFamily="2" charset="2"/>
              <a:buChar char="q"/>
            </a:pPr>
            <a:r>
              <a:rPr lang="en-US" sz="2300">
                <a:solidFill>
                  <a:srgbClr val="231F20"/>
                </a:solidFill>
                <a:latin typeface="Times New Roman" panose="02020603050405020304" pitchFamily="18" charset="0"/>
                <a:cs typeface="Times New Roman" panose="02020603050405020304" pitchFamily="18" charset="0"/>
              </a:rPr>
              <a:t> Ước lượng thời gian thi công</a:t>
            </a:r>
            <a:endParaRPr lang="en-US" sz="2300"/>
          </a:p>
        </p:txBody>
      </p:sp>
      <p:sp>
        <p:nvSpPr>
          <p:cNvPr id="3" name="Title 1">
            <a:extLst>
              <a:ext uri="{FF2B5EF4-FFF2-40B4-BE49-F238E27FC236}">
                <a16:creationId xmlns:a16="http://schemas.microsoft.com/office/drawing/2014/main" id="{603D4C15-2BD4-4D49-8331-F15DBFB8E51E}"/>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algn="l">
              <a:lnSpc>
                <a:spcPct val="120000"/>
              </a:lnSpc>
            </a:pPr>
            <a:r>
              <a:rPr lang="en-US" sz="2000" b="1">
                <a:latin typeface="Times New Roman" panose="02020603050405020304" pitchFamily="18" charset="0"/>
                <a:cs typeface="Times New Roman" panose="02020603050405020304" pitchFamily="18" charset="0"/>
              </a:rPr>
              <a:t>CHƯƠNG V : IMPLEMENT – TESTING – OPTIMIZING - DOCUMENTING</a:t>
            </a:r>
          </a:p>
        </p:txBody>
      </p:sp>
    </p:spTree>
    <p:extLst>
      <p:ext uri="{BB962C8B-B14F-4D97-AF65-F5344CB8AC3E}">
        <p14:creationId xmlns:p14="http://schemas.microsoft.com/office/powerpoint/2010/main" val="4212149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0" y="1676400"/>
            <a:ext cx="7391400" cy="3745128"/>
          </a:xfrm>
          <a:prstGeom prst="rect">
            <a:avLst/>
          </a:prstGeom>
          <a:noFill/>
        </p:spPr>
        <p:txBody>
          <a:bodyPr wrap="square" rtlCol="0">
            <a:spAutoFit/>
          </a:bodyPr>
          <a:lstStyle/>
          <a:p>
            <a:pPr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Nhà thầu (RCR)</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Support and service information</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Prices and payment options</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Qualifications of the responding vendor or supplier</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Recommendations from other customers for whom the supplier has provided a solution</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Legal contractual terms and conditions</a:t>
            </a: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DOCUMENTING</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vi-VN"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 IMPLEMENT – TESTING – OPTIMIZING - DOCUMENTING</a:t>
            </a:r>
            <a:endPar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327993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0" y="1676400"/>
            <a:ext cx="7391400" cy="3745128"/>
          </a:xfrm>
          <a:prstGeom prst="rect">
            <a:avLst/>
          </a:prstGeom>
          <a:noFill/>
        </p:spPr>
        <p:txBody>
          <a:bodyPr wrap="square" rtlCol="0">
            <a:spAutoFit/>
          </a:bodyPr>
          <a:lstStyle/>
          <a:p>
            <a:pPr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Nhà thầu (RCR)</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Support and service information</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Prices and payment options</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Qualifications of the responding vendor or supplier</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Recommendations from other customers for whom the supplier has provided a solution</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Legal contractual terms and conditions</a:t>
            </a: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DOCUMENTING</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vi-VN"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 IMPLEMENT – TESTING – OPTIMIZING - DOCUMENTING</a:t>
            </a:r>
            <a:endPar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1770381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0" y="1676400"/>
            <a:ext cx="7391400" cy="3745128"/>
          </a:xfrm>
          <a:prstGeom prst="rect">
            <a:avLst/>
          </a:prstGeom>
          <a:noFill/>
        </p:spPr>
        <p:txBody>
          <a:bodyPr wrap="square" rtlCol="0">
            <a:spAutoFit/>
          </a:bodyPr>
          <a:lstStyle/>
          <a:p>
            <a:pPr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Network Design</a:t>
            </a:r>
          </a:p>
          <a:p>
            <a:pPr marL="800100" lvl="1" indent="-342900">
              <a:lnSpc>
                <a:spcPct val="150000"/>
              </a:lnSpc>
              <a:buFont typeface="Wingdings" panose="05000000000000000000" pitchFamily="2" charset="2"/>
              <a:buChar char="§"/>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Executive summary</a:t>
            </a:r>
          </a:p>
          <a:p>
            <a:pPr marL="800100" lvl="1" indent="-342900">
              <a:lnSpc>
                <a:spcPct val="150000"/>
              </a:lnSpc>
              <a:buFont typeface="Wingdings" panose="05000000000000000000" pitchFamily="2" charset="2"/>
              <a:buChar char="§"/>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Project goal</a:t>
            </a:r>
          </a:p>
          <a:p>
            <a:pPr marL="800100" lvl="1" indent="-342900">
              <a:lnSpc>
                <a:spcPct val="150000"/>
              </a:lnSpc>
              <a:buFont typeface="Wingdings" panose="05000000000000000000" pitchFamily="2" charset="2"/>
              <a:buChar char="§"/>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Project scope</a:t>
            </a:r>
          </a:p>
          <a:p>
            <a:pPr marL="800100" lvl="1" indent="-342900">
              <a:lnSpc>
                <a:spcPct val="150000"/>
              </a:lnSpc>
              <a:buFont typeface="Wingdings" panose="05000000000000000000" pitchFamily="2" charset="2"/>
              <a:buChar char="§"/>
              <a:defRPr/>
            </a:pPr>
            <a:r>
              <a:rPr kumimoji="0" lang="en-US" sz="23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Design requirements</a:t>
            </a:r>
          </a:p>
          <a:p>
            <a:pPr marL="800100" lvl="1" indent="-342900">
              <a:lnSpc>
                <a:spcPct val="150000"/>
              </a:lnSpc>
              <a:buFont typeface="Wingdings" panose="05000000000000000000" pitchFamily="2" charset="2"/>
              <a:buChar char="§"/>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Current state of the network</a:t>
            </a:r>
          </a:p>
          <a:p>
            <a:pPr marL="800100" lvl="1" indent="-342900">
              <a:lnSpc>
                <a:spcPct val="150000"/>
              </a:lnSpc>
              <a:buFont typeface="Wingdings" panose="05000000000000000000" pitchFamily="2" charset="2"/>
              <a:buChar char="§"/>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DOCUMENTING</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vi-VN"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 IMPLEMENT – TESTING – OPTIMIZING - DOCUMENTING</a:t>
            </a:r>
            <a:endPar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814708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0" y="1676400"/>
            <a:ext cx="7391400" cy="3745128"/>
          </a:xfrm>
          <a:prstGeom prst="rect">
            <a:avLst/>
          </a:prstGeom>
          <a:noFill/>
        </p:spPr>
        <p:txBody>
          <a:bodyPr wrap="square" rtlCol="0">
            <a:spAutoFit/>
          </a:bodyPr>
          <a:lstStyle/>
          <a:p>
            <a:pPr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Network Design</a:t>
            </a:r>
          </a:p>
          <a:p>
            <a:pPr marL="800100" lvl="1" indent="-342900">
              <a:lnSpc>
                <a:spcPct val="150000"/>
              </a:lnSpc>
              <a:buFont typeface="Wingdings" panose="05000000000000000000" pitchFamily="2" charset="2"/>
              <a:buChar char="§"/>
              <a:defRPr/>
            </a:pPr>
            <a:r>
              <a:rPr kumimoji="0" lang="en-US" sz="23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New logical and physical design</a:t>
            </a:r>
          </a:p>
          <a:p>
            <a:pPr marL="800100" lvl="1" indent="-342900">
              <a:lnSpc>
                <a:spcPct val="150000"/>
              </a:lnSpc>
              <a:buFont typeface="Wingdings" panose="05000000000000000000" pitchFamily="2" charset="2"/>
              <a:buChar char="§"/>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Results of network design testing</a:t>
            </a:r>
          </a:p>
          <a:p>
            <a:pPr marL="800100" lvl="1" indent="-342900">
              <a:lnSpc>
                <a:spcPct val="150000"/>
              </a:lnSpc>
              <a:buFont typeface="Wingdings" panose="05000000000000000000" pitchFamily="2" charset="2"/>
              <a:buChar char="§"/>
              <a:defRPr/>
            </a:pPr>
            <a:r>
              <a:rPr kumimoji="0" lang="en-US" sz="23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Implementation plan</a:t>
            </a:r>
          </a:p>
          <a:p>
            <a:pPr marL="800100" lvl="1" indent="-342900">
              <a:lnSpc>
                <a:spcPct val="150000"/>
              </a:lnSpc>
              <a:buFont typeface="Wingdings" panose="05000000000000000000" pitchFamily="2" charset="2"/>
              <a:buChar char="§"/>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Project budget</a:t>
            </a:r>
          </a:p>
          <a:p>
            <a:pPr marL="800100" lvl="1" indent="-342900">
              <a:lnSpc>
                <a:spcPct val="150000"/>
              </a:lnSpc>
              <a:buFont typeface="Wingdings" panose="05000000000000000000" pitchFamily="2" charset="2"/>
              <a:buChar char="§"/>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Possible Appendixes</a:t>
            </a:r>
          </a:p>
          <a:p>
            <a:pPr marL="800100" lvl="1" indent="-342900">
              <a:lnSpc>
                <a:spcPct val="150000"/>
              </a:lnSpc>
              <a:buFont typeface="Wingdings" panose="05000000000000000000" pitchFamily="2" charset="2"/>
              <a:buChar char="§"/>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DOCUMENTING</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vi-VN"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 IMPLEMENT – TESTING – OPTIMIZING - DOCUMENTING</a:t>
            </a:r>
            <a:endPar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9984309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0" y="1676400"/>
            <a:ext cx="7391400" cy="3745128"/>
          </a:xfrm>
          <a:prstGeom prst="rect">
            <a:avLst/>
          </a:prstGeom>
          <a:noFill/>
        </p:spPr>
        <p:txBody>
          <a:bodyPr wrap="square" rtlCol="0">
            <a:spAutoFit/>
          </a:bodyPr>
          <a:lstStyle/>
          <a:p>
            <a:pPr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Network Design - </a:t>
            </a:r>
            <a:r>
              <a:rPr kumimoji="0" lang="en-US" sz="23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Design requirements</a:t>
            </a:r>
          </a:p>
          <a:p>
            <a:pPr marL="1257300" lvl="2" indent="-342900">
              <a:lnSpc>
                <a:spcPct val="150000"/>
              </a:lnSpc>
              <a:buFont typeface="Arial" panose="020B0604020202020204" pitchFamily="34" charset="0"/>
              <a:buChar char="•"/>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Business goals explain the role the network design will play in helping an organization succeed</a:t>
            </a:r>
          </a:p>
          <a:p>
            <a:pPr marL="1257300" lvl="2" indent="-342900">
              <a:lnSpc>
                <a:spcPct val="150000"/>
              </a:lnSpc>
              <a:buFont typeface="Arial" panose="020B0604020202020204" pitchFamily="34" charset="0"/>
              <a:buChar char="•"/>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Technical goals include scalability, performance, security, manageability, usability, adaptability, and affordability</a:t>
            </a:r>
          </a:p>
          <a:p>
            <a:pPr lvl="2">
              <a:lnSpc>
                <a:spcPct val="150000"/>
              </a:lnSpc>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DOCUMENTING</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vi-VN"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 IMPLEMENT – TESTING – OPTIMIZING - DOCUMENTING</a:t>
            </a:r>
            <a:endPar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8568078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371600" y="1498357"/>
            <a:ext cx="7391400" cy="4806957"/>
          </a:xfrm>
          <a:prstGeom prst="rect">
            <a:avLst/>
          </a:prstGeom>
          <a:noFill/>
        </p:spPr>
        <p:txBody>
          <a:bodyPr wrap="square" rtlCol="0">
            <a:spAutoFit/>
          </a:bodyPr>
          <a:lstStyle/>
          <a:p>
            <a:pPr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Network Design - </a:t>
            </a:r>
            <a:r>
              <a:rPr kumimoji="0" lang="en-US" sz="23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Logical and Physical Design</a:t>
            </a:r>
          </a:p>
          <a:p>
            <a:pPr marR="0" lvl="0" defTabSz="914400" rtl="0" eaLnBrk="1" fontAlgn="auto" latinLnBrk="0" hangingPunct="1">
              <a:lnSpc>
                <a:spcPct val="150000"/>
              </a:lnSpc>
              <a:spcBef>
                <a:spcPts val="0"/>
              </a:spcBef>
              <a:spcAft>
                <a:spcPts val="0"/>
              </a:spcAft>
              <a:buClrTx/>
              <a:buSzTx/>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Logical design</a:t>
            </a:r>
          </a:p>
          <a:p>
            <a:pPr marL="1257300" lvl="2" indent="-342900">
              <a:lnSpc>
                <a:spcPct val="150000"/>
              </a:lnSpc>
              <a:buFont typeface="Arial" panose="020B0604020202020204" pitchFamily="34" charset="0"/>
              <a:buChar char="•"/>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Topology</a:t>
            </a:r>
          </a:p>
          <a:p>
            <a:pPr marL="1257300" lvl="2" indent="-342900">
              <a:lnSpc>
                <a:spcPct val="150000"/>
              </a:lnSpc>
              <a:buFont typeface="Arial" panose="020B0604020202020204" pitchFamily="34" charset="0"/>
              <a:buChar char="•"/>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Models for addressing and naming</a:t>
            </a:r>
          </a:p>
          <a:p>
            <a:pPr marL="1257300" lvl="2" indent="-342900">
              <a:lnSpc>
                <a:spcPct val="150000"/>
              </a:lnSpc>
              <a:buFont typeface="Arial" panose="020B0604020202020204" pitchFamily="34" charset="0"/>
              <a:buChar char="•"/>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Switching and routing protocols</a:t>
            </a:r>
          </a:p>
          <a:p>
            <a:pPr marL="1257300" lvl="2" indent="-342900">
              <a:lnSpc>
                <a:spcPct val="150000"/>
              </a:lnSpc>
              <a:buFont typeface="Arial" panose="020B0604020202020204" pitchFamily="34" charset="0"/>
              <a:buChar char="•"/>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Security strategies</a:t>
            </a:r>
          </a:p>
          <a:p>
            <a:pPr marL="1257300" lvl="2" indent="-342900">
              <a:lnSpc>
                <a:spcPct val="150000"/>
              </a:lnSpc>
              <a:buFont typeface="Arial" panose="020B0604020202020204" pitchFamily="34" charset="0"/>
              <a:buChar char="•"/>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Network management strategies</a:t>
            </a:r>
          </a:p>
          <a:p>
            <a:pPr lvl="2">
              <a:lnSpc>
                <a:spcPct val="150000"/>
              </a:lnSpc>
              <a:defRPr/>
            </a:pPr>
            <a:r>
              <a:rPr kumimoji="0" lang="en-US" sz="23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Physical design</a:t>
            </a:r>
          </a:p>
          <a:p>
            <a:pPr marL="1257300" lvl="2" indent="-342900">
              <a:lnSpc>
                <a:spcPct val="150000"/>
              </a:lnSpc>
              <a:buFont typeface="Arial" panose="020B0604020202020204" pitchFamily="34" charset="0"/>
              <a:buChar char="•"/>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Actual technologies and devices</a:t>
            </a: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DOCUMENTING</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vi-VN"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 IMPLEMENT – TESTING – OPTIMIZING - DOCUMENTING</a:t>
            </a:r>
            <a:endPar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476823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371600" y="1498357"/>
            <a:ext cx="7772400" cy="4737707"/>
          </a:xfrm>
          <a:prstGeom prst="rect">
            <a:avLst/>
          </a:prstGeom>
          <a:noFill/>
        </p:spPr>
        <p:txBody>
          <a:bodyPr wrap="square" rtlCol="0">
            <a:spAutoFit/>
          </a:bodyPr>
          <a:lstStyle/>
          <a:p>
            <a:pPr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Network Design - </a:t>
            </a:r>
            <a:r>
              <a:rPr kumimoji="0" lang="en-US" sz="23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Implementation Plan</a:t>
            </a:r>
          </a:p>
          <a:p>
            <a:pPr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Recommendations for deploying the network design</a:t>
            </a:r>
          </a:p>
          <a:p>
            <a:pPr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Project schedule - </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Including any dates and times for service provider installations</a:t>
            </a:r>
            <a:endParaRPr kumimoji="0" lang="en-US" sz="23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Any plans for outsourcing</a:t>
            </a:r>
          </a:p>
          <a:p>
            <a:pPr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Training</a:t>
            </a:r>
          </a:p>
          <a:p>
            <a:pPr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Risks</a:t>
            </a:r>
          </a:p>
          <a:p>
            <a:pPr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 fallback plan if the implementation should fail</a:t>
            </a:r>
          </a:p>
          <a:p>
            <a:pPr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 plan for evolving the design as new requirements arise</a:t>
            </a: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DOCUMENTING</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vi-VN"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 IMPLEMENT – TESTING – OPTIMIZING - DOCUMENTING</a:t>
            </a:r>
            <a:endPar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9401933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371600" y="1498357"/>
            <a:ext cx="7772400" cy="3214213"/>
          </a:xfrm>
          <a:prstGeom prst="rect">
            <a:avLst/>
          </a:prstGeom>
          <a:noFill/>
        </p:spPr>
        <p:txBody>
          <a:bodyPr wrap="square" rtlCol="0">
            <a:spAutoFit/>
          </a:bodyPr>
          <a:lstStyle/>
          <a:p>
            <a:pPr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Network Design - </a:t>
            </a:r>
            <a:r>
              <a:rPr kumimoji="0" lang="en-US" sz="23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Possible Appendixes</a:t>
            </a:r>
          </a:p>
          <a:p>
            <a:pPr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Detailed topology maps</a:t>
            </a:r>
          </a:p>
          <a:p>
            <a:pPr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Device configurations</a:t>
            </a:r>
          </a:p>
          <a:p>
            <a:pPr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Addressing and naming details</a:t>
            </a:r>
          </a:p>
          <a:p>
            <a:pPr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Network design testing results</a:t>
            </a:r>
          </a:p>
          <a:p>
            <a:pPr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Contact information</a:t>
            </a: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DOCUMENTING</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vi-VN"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 IMPLEMENT – TESTING – OPTIMIZING - DOCUMENTING</a:t>
            </a:r>
            <a:endPar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566366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371600" y="1498357"/>
            <a:ext cx="7772400" cy="3214213"/>
          </a:xfrm>
          <a:prstGeom prst="rect">
            <a:avLst/>
          </a:prstGeom>
          <a:noFill/>
        </p:spPr>
        <p:txBody>
          <a:bodyPr wrap="square" rtlCol="0">
            <a:spAutoFit/>
          </a:bodyPr>
          <a:lstStyle/>
          <a:p>
            <a:pPr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Network Design - </a:t>
            </a:r>
            <a:r>
              <a:rPr kumimoji="0" lang="en-US" sz="23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Possible Appendixes</a:t>
            </a:r>
          </a:p>
          <a:p>
            <a:pPr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Pricing and payment options</a:t>
            </a:r>
          </a:p>
          <a:p>
            <a:pPr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More information about the company that is presenting the design</a:t>
            </a:r>
          </a:p>
          <a:p>
            <a:pPr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Annual reports, product catalogs, press releases</a:t>
            </a:r>
          </a:p>
          <a:p>
            <a:pPr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Legal contractual terms and conditions</a:t>
            </a: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DOCUMENTING</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vi-VN"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 IMPLEMENT – TESTING – OPTIMIZING - DOCUMENTING</a:t>
            </a:r>
            <a:endPar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9152980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5451" y="2781300"/>
            <a:ext cx="5753100" cy="1295400"/>
          </a:xfrm>
        </p:spPr>
        <p:txBody>
          <a:bodyPr>
            <a:noAutofit/>
          </a:bodyPr>
          <a:lstStyle/>
          <a:p>
            <a:r>
              <a:rPr lang="en-US" sz="2000" b="1">
                <a:solidFill>
                  <a:schemeClr val="bg1"/>
                </a:solidFill>
                <a:latin typeface="Times New Roman" panose="02020603050405020304" pitchFamily="18" charset="0"/>
                <a:cs typeface="Times New Roman" panose="02020603050405020304" pitchFamily="18" charset="0"/>
              </a:rPr>
              <a:t>Nguyễn Huỳnh Huy</a:t>
            </a:r>
            <a:endParaRPr lang="vi-VN" sz="2000" b="1" dirty="0">
              <a:solidFill>
                <a:schemeClr val="bg1"/>
              </a:solidFill>
              <a:latin typeface="Times New Roman" panose="02020603050405020304" pitchFamily="18" charset="0"/>
              <a:cs typeface="Times New Roman" panose="02020603050405020304" pitchFamily="18" charset="0"/>
            </a:endParaRPr>
          </a:p>
          <a:p>
            <a:r>
              <a:rPr lang="vi-VN" sz="2000" b="1" dirty="0">
                <a:solidFill>
                  <a:schemeClr val="bg1"/>
                </a:solidFill>
                <a:latin typeface="Times New Roman" panose="02020603050405020304" pitchFamily="18" charset="0"/>
                <a:cs typeface="Times New Roman" panose="02020603050405020304" pitchFamily="18" charset="0"/>
              </a:rPr>
              <a:t>Bộ </a:t>
            </a:r>
            <a:r>
              <a:rPr lang="vi-VN" sz="2000" b="1">
                <a:solidFill>
                  <a:schemeClr val="bg1"/>
                </a:solidFill>
                <a:latin typeface="Times New Roman" panose="02020603050405020304" pitchFamily="18" charset="0"/>
                <a:cs typeface="Times New Roman" panose="02020603050405020304" pitchFamily="18" charset="0"/>
              </a:rPr>
              <a:t>môn </a:t>
            </a:r>
            <a:r>
              <a:rPr lang="en-US" sz="2000" b="1">
                <a:solidFill>
                  <a:schemeClr val="bg1"/>
                </a:solidFill>
                <a:latin typeface="Times New Roman" panose="02020603050405020304" pitchFamily="18" charset="0"/>
                <a:cs typeface="Times New Roman" panose="02020603050405020304" pitchFamily="18" charset="0"/>
              </a:rPr>
              <a:t>Mạng Máy Tính và Tryền Thông</a:t>
            </a:r>
            <a:endParaRPr lang="vi-VN" sz="2000" b="1" dirty="0">
              <a:solidFill>
                <a:schemeClr val="bg1"/>
              </a:solidFill>
              <a:latin typeface="Times New Roman" panose="02020603050405020304" pitchFamily="18" charset="0"/>
              <a:cs typeface="Times New Roman" panose="02020603050405020304" pitchFamily="18" charset="0"/>
            </a:endParaRPr>
          </a:p>
          <a:p>
            <a:r>
              <a:rPr lang="vi-VN" sz="2000" b="1">
                <a:solidFill>
                  <a:schemeClr val="bg1"/>
                </a:solidFill>
                <a:latin typeface="Times New Roman" panose="02020603050405020304" pitchFamily="18" charset="0"/>
                <a:cs typeface="Times New Roman" panose="02020603050405020304" pitchFamily="18" charset="0"/>
              </a:rPr>
              <a:t>Khoa </a:t>
            </a:r>
            <a:r>
              <a:rPr lang="en-US" sz="2000" b="1">
                <a:solidFill>
                  <a:schemeClr val="bg1"/>
                </a:solidFill>
                <a:latin typeface="Times New Roman" panose="02020603050405020304" pitchFamily="18" charset="0"/>
                <a:cs typeface="Times New Roman" panose="02020603050405020304" pitchFamily="18" charset="0"/>
              </a:rPr>
              <a:t>Công Nghệ Thông Tin</a:t>
            </a:r>
            <a:endParaRPr lang="vi-VN" sz="2000" b="1" dirty="0">
              <a:solidFill>
                <a:schemeClr val="bg1"/>
              </a:solidFill>
              <a:latin typeface="Times New Roman" panose="02020603050405020304" pitchFamily="18" charset="0"/>
              <a:cs typeface="Times New Roman" panose="02020603050405020304" pitchFamily="18" charset="0"/>
            </a:endParaRPr>
          </a:p>
          <a:p>
            <a:r>
              <a:rPr lang="vi-VN" sz="2000" b="1" dirty="0">
                <a:solidFill>
                  <a:schemeClr val="bg1"/>
                </a:solidFill>
                <a:latin typeface="Times New Roman" panose="02020603050405020304" pitchFamily="18" charset="0"/>
                <a:cs typeface="Times New Roman" panose="02020603050405020304" pitchFamily="18" charset="0"/>
              </a:rPr>
              <a:t>Trường Đại học Nha Trang</a:t>
            </a:r>
          </a:p>
          <a:p>
            <a:r>
              <a:rPr lang="vi-VN" sz="2000" b="1">
                <a:solidFill>
                  <a:schemeClr val="bg1"/>
                </a:solidFill>
                <a:latin typeface="Times New Roman" panose="02020603050405020304" pitchFamily="18" charset="0"/>
                <a:cs typeface="Times New Roman" panose="02020603050405020304" pitchFamily="18" charset="0"/>
              </a:rPr>
              <a:t>Email:</a:t>
            </a:r>
            <a:r>
              <a:rPr lang="en-US" sz="2000" b="1">
                <a:solidFill>
                  <a:schemeClr val="bg1"/>
                </a:solidFill>
                <a:latin typeface="Times New Roman" panose="02020603050405020304" pitchFamily="18" charset="0"/>
                <a:cs typeface="Times New Roman" panose="02020603050405020304" pitchFamily="18" charset="0"/>
              </a:rPr>
              <a:t>huynh</a:t>
            </a:r>
            <a:r>
              <a:rPr lang="vi-VN" sz="2000" b="1">
                <a:solidFill>
                  <a:schemeClr val="bg1"/>
                </a:solidFill>
                <a:latin typeface="Times New Roman" panose="02020603050405020304" pitchFamily="18" charset="0"/>
                <a:cs typeface="Times New Roman" panose="02020603050405020304" pitchFamily="18" charset="0"/>
              </a:rPr>
              <a:t>@ntu.edu.vn</a:t>
            </a:r>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43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A6E5FF1-E36F-42CA-96F2-48C3BFDD69A2}"/>
              </a:ext>
            </a:extLst>
          </p:cNvPr>
          <p:cNvSpPr txBox="1"/>
          <p:nvPr/>
        </p:nvSpPr>
        <p:spPr>
          <a:xfrm>
            <a:off x="1612780" y="2076322"/>
            <a:ext cx="6629400" cy="446276"/>
          </a:xfrm>
          <a:prstGeom prst="rect">
            <a:avLst/>
          </a:prstGeom>
          <a:noFill/>
        </p:spPr>
        <p:txBody>
          <a:bodyPr wrap="square">
            <a:spAutoFit/>
          </a:bodyPr>
          <a:lstStyle/>
          <a:p>
            <a:endParaRPr lang="en-US" sz="23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1C59FCA-3E84-4AE5-A394-C03BE91A582B}"/>
              </a:ext>
            </a:extLst>
          </p:cNvPr>
          <p:cNvSpPr txBox="1"/>
          <p:nvPr/>
        </p:nvSpPr>
        <p:spPr>
          <a:xfrm>
            <a:off x="1088571" y="2096457"/>
            <a:ext cx="6760029" cy="800219"/>
          </a:xfrm>
          <a:prstGeom prst="rect">
            <a:avLst/>
          </a:prstGeom>
          <a:noFill/>
        </p:spPr>
        <p:txBody>
          <a:bodyPr wrap="square">
            <a:spAutoFit/>
          </a:bodyPr>
          <a:lstStyle/>
          <a:p>
            <a:pPr algn="just"/>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86C3C26-2FAD-4698-B63F-A7F1291A1F6A}"/>
              </a:ext>
            </a:extLst>
          </p:cNvPr>
          <p:cNvSpPr txBox="1"/>
          <p:nvPr/>
        </p:nvSpPr>
        <p:spPr>
          <a:xfrm>
            <a:off x="1143000" y="1664891"/>
            <a:ext cx="7315200" cy="2923877"/>
          </a:xfrm>
          <a:prstGeom prst="rect">
            <a:avLst/>
          </a:prstGeom>
          <a:noFill/>
        </p:spPr>
        <p:txBody>
          <a:bodyPr wrap="square">
            <a:spAutoFit/>
          </a:bodyPr>
          <a:lstStyle/>
          <a:p>
            <a:r>
              <a:rPr lang="en-US" sz="2300">
                <a:solidFill>
                  <a:srgbClr val="231F20"/>
                </a:solidFill>
                <a:latin typeface="Times New Roman" panose="02020603050405020304" pitchFamily="18" charset="0"/>
                <a:cs typeface="Times New Roman" panose="02020603050405020304" pitchFamily="18" charset="0"/>
              </a:rPr>
              <a:t>V</a:t>
            </a:r>
            <a:r>
              <a:rPr lang="en-US" sz="2300" b="0" i="0">
                <a:solidFill>
                  <a:srgbClr val="231F20"/>
                </a:solidFill>
                <a:effectLst/>
                <a:latin typeface="Times New Roman" panose="02020603050405020304" pitchFamily="18" charset="0"/>
                <a:cs typeface="Times New Roman" panose="02020603050405020304" pitchFamily="18" charset="0"/>
              </a:rPr>
              <a:t>iệc triển khai nên được chia ra từng phần tách biệt, và không triển khai toàn bộ một lúc.</a:t>
            </a:r>
          </a:p>
          <a:p>
            <a:endParaRPr lang="en-US" sz="2300">
              <a:solidFill>
                <a:srgbClr val="231F20"/>
              </a:solidFill>
              <a:latin typeface="Times New Roman" panose="02020603050405020304" pitchFamily="18" charset="0"/>
              <a:cs typeface="Times New Roman" panose="02020603050405020304" pitchFamily="18" charset="0"/>
            </a:endParaRPr>
          </a:p>
          <a:p>
            <a:r>
              <a:rPr lang="en-US" sz="2300" b="0" i="0">
                <a:solidFill>
                  <a:srgbClr val="231F20"/>
                </a:solidFill>
                <a:effectLst/>
                <a:latin typeface="Times New Roman" panose="02020603050405020304" pitchFamily="18" charset="0"/>
                <a:cs typeface="Times New Roman" panose="02020603050405020304" pitchFamily="18" charset="0"/>
              </a:rPr>
              <a:t>Việc triển khai này sẽ giúp:</a:t>
            </a:r>
          </a:p>
          <a:p>
            <a:r>
              <a:rPr lang="en-US" sz="2300">
                <a:solidFill>
                  <a:srgbClr val="231F20"/>
                </a:solidFill>
                <a:latin typeface="Times New Roman" panose="02020603050405020304" pitchFamily="18" charset="0"/>
                <a:cs typeface="Times New Roman" panose="02020603050405020304" pitchFamily="18" charset="0"/>
              </a:rPr>
              <a:t>- Giải quyết các lỗi trong trường hợp sự cố dễ dàng</a:t>
            </a:r>
          </a:p>
          <a:p>
            <a:r>
              <a:rPr lang="en-US" sz="2300" b="0" i="0">
                <a:solidFill>
                  <a:srgbClr val="231F20"/>
                </a:solidFill>
                <a:effectLst/>
                <a:latin typeface="Times New Roman" panose="02020603050405020304" pitchFamily="18" charset="0"/>
                <a:cs typeface="Times New Roman" panose="02020603050405020304" pitchFamily="18" charset="0"/>
              </a:rPr>
              <a:t>- Giảm bớt thời gian triển khai</a:t>
            </a:r>
            <a:br>
              <a:rPr lang="en-US" sz="2300" b="0" i="0">
                <a:solidFill>
                  <a:srgbClr val="231F20"/>
                </a:solidFill>
                <a:effectLst/>
                <a:latin typeface="Times New Roman" panose="02020603050405020304" pitchFamily="18" charset="0"/>
                <a:cs typeface="Times New Roman" panose="02020603050405020304" pitchFamily="18" charset="0"/>
              </a:rPr>
            </a:br>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80D79660-903B-4B50-A577-409028CA4286}"/>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algn="l">
              <a:lnSpc>
                <a:spcPct val="120000"/>
              </a:lnSpc>
            </a:pPr>
            <a:r>
              <a:rPr lang="en-US" sz="2000" b="1">
                <a:latin typeface="Times New Roman" panose="02020603050405020304" pitchFamily="18" charset="0"/>
                <a:cs typeface="Times New Roman" panose="02020603050405020304" pitchFamily="18" charset="0"/>
              </a:rPr>
              <a:t>CHƯƠNG V : IMPLEMENT – TESTING – OPTIMIZING - DOCUMENTING</a:t>
            </a:r>
          </a:p>
        </p:txBody>
      </p:sp>
      <p:sp>
        <p:nvSpPr>
          <p:cNvPr id="8" name="TextBox 7">
            <a:extLst>
              <a:ext uri="{FF2B5EF4-FFF2-40B4-BE49-F238E27FC236}">
                <a16:creationId xmlns:a16="http://schemas.microsoft.com/office/drawing/2014/main" id="{BDB1AF5E-3D48-4217-802C-A1BAB8E3814C}"/>
              </a:ext>
            </a:extLst>
          </p:cNvPr>
          <p:cNvSpPr txBox="1"/>
          <p:nvPr/>
        </p:nvSpPr>
        <p:spPr>
          <a:xfrm>
            <a:off x="1143001" y="1066800"/>
            <a:ext cx="2286000" cy="1815882"/>
          </a:xfrm>
          <a:prstGeom prst="rect">
            <a:avLst/>
          </a:prstGeom>
          <a:noFill/>
        </p:spPr>
        <p:txBody>
          <a:bodyPr wrap="square">
            <a:spAutoFit/>
          </a:bodyPr>
          <a:lstStyle/>
          <a:p>
            <a:r>
              <a:rPr lang="en-US" sz="2800" b="1">
                <a:latin typeface="Times New Roman" panose="02020603050405020304" pitchFamily="18" charset="0"/>
                <a:cs typeface="Times New Roman" panose="02020603050405020304" pitchFamily="18" charset="0"/>
              </a:rPr>
              <a:t>1. Implement</a:t>
            </a:r>
          </a:p>
          <a:p>
            <a:endParaRPr lang="en-US" sz="2800" i="1">
              <a:latin typeface="Times New Roman" panose="02020603050405020304" pitchFamily="18" charset="0"/>
              <a:cs typeface="Times New Roman" panose="02020603050405020304" pitchFamily="18" charset="0"/>
            </a:endParaRPr>
          </a:p>
          <a:p>
            <a:endParaRPr lang="en-US" sz="2800" i="1">
              <a:latin typeface="Times New Roman" panose="02020603050405020304" pitchFamily="18" charset="0"/>
              <a:cs typeface="Times New Roman" panose="02020603050405020304" pitchFamily="18" charset="0"/>
            </a:endParaRPr>
          </a:p>
          <a:p>
            <a:endParaRPr lang="en-US" sz="28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82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164771" y="2700529"/>
            <a:ext cx="6760029" cy="800219"/>
          </a:xfrm>
          <a:prstGeom prst="rect">
            <a:avLst/>
          </a:prstGeom>
          <a:noFill/>
        </p:spPr>
        <p:txBody>
          <a:bodyPr wrap="square">
            <a:spAutoFit/>
          </a:bodyPr>
          <a:lstStyle/>
          <a:p>
            <a:pPr algn="just"/>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43DB46C4-9E98-473C-9A36-90DB6021BB57}"/>
              </a:ext>
            </a:extLst>
          </p:cNvPr>
          <p:cNvPicPr>
            <a:picLocks noChangeAspect="1"/>
          </p:cNvPicPr>
          <p:nvPr/>
        </p:nvPicPr>
        <p:blipFill>
          <a:blip r:embed="rId3"/>
          <a:stretch>
            <a:fillRect/>
          </a:stretch>
        </p:blipFill>
        <p:spPr>
          <a:xfrm>
            <a:off x="1268213" y="1836200"/>
            <a:ext cx="5894588" cy="4120093"/>
          </a:xfrm>
          <a:prstGeom prst="rect">
            <a:avLst/>
          </a:prstGeom>
        </p:spPr>
      </p:pic>
      <p:sp>
        <p:nvSpPr>
          <p:cNvPr id="2" name="Title 1">
            <a:extLst>
              <a:ext uri="{FF2B5EF4-FFF2-40B4-BE49-F238E27FC236}">
                <a16:creationId xmlns:a16="http://schemas.microsoft.com/office/drawing/2014/main" id="{61F2F4EA-EEED-412B-9515-D67B47F50CFA}"/>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algn="l">
              <a:lnSpc>
                <a:spcPct val="120000"/>
              </a:lnSpc>
            </a:pPr>
            <a:r>
              <a:rPr lang="en-US" sz="2000" b="1">
                <a:latin typeface="Times New Roman" panose="02020603050405020304" pitchFamily="18" charset="0"/>
                <a:cs typeface="Times New Roman" panose="02020603050405020304" pitchFamily="18" charset="0"/>
              </a:rPr>
              <a:t>CHƯƠNG V : IMPLEMENT – TESTING – OPTIMIZING - DOCUMENTING</a:t>
            </a:r>
          </a:p>
        </p:txBody>
      </p:sp>
      <p:sp>
        <p:nvSpPr>
          <p:cNvPr id="6" name="TextBox 5">
            <a:extLst>
              <a:ext uri="{FF2B5EF4-FFF2-40B4-BE49-F238E27FC236}">
                <a16:creationId xmlns:a16="http://schemas.microsoft.com/office/drawing/2014/main" id="{FBF248B6-9F8A-4A52-AD27-ED2876A33CFD}"/>
              </a:ext>
            </a:extLst>
          </p:cNvPr>
          <p:cNvSpPr txBox="1"/>
          <p:nvPr/>
        </p:nvSpPr>
        <p:spPr>
          <a:xfrm>
            <a:off x="1143001" y="1066800"/>
            <a:ext cx="2286000" cy="1815882"/>
          </a:xfrm>
          <a:prstGeom prst="rect">
            <a:avLst/>
          </a:prstGeom>
          <a:noFill/>
        </p:spPr>
        <p:txBody>
          <a:bodyPr wrap="square">
            <a:spAutoFit/>
          </a:bodyPr>
          <a:lstStyle/>
          <a:p>
            <a:r>
              <a:rPr lang="en-US" sz="2800" b="1">
                <a:latin typeface="Times New Roman" panose="02020603050405020304" pitchFamily="18" charset="0"/>
                <a:cs typeface="Times New Roman" panose="02020603050405020304" pitchFamily="18" charset="0"/>
              </a:rPr>
              <a:t>1. Implement</a:t>
            </a:r>
          </a:p>
          <a:p>
            <a:endParaRPr lang="en-US" sz="2800" i="1">
              <a:latin typeface="Times New Roman" panose="02020603050405020304" pitchFamily="18" charset="0"/>
              <a:cs typeface="Times New Roman" panose="02020603050405020304" pitchFamily="18" charset="0"/>
            </a:endParaRPr>
          </a:p>
          <a:p>
            <a:endParaRPr lang="en-US" sz="2800" i="1">
              <a:latin typeface="Times New Roman" panose="02020603050405020304" pitchFamily="18" charset="0"/>
              <a:cs typeface="Times New Roman" panose="02020603050405020304" pitchFamily="18" charset="0"/>
            </a:endParaRPr>
          </a:p>
          <a:p>
            <a:endParaRPr lang="en-US" sz="28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65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164771" y="2700529"/>
            <a:ext cx="6760029" cy="800219"/>
          </a:xfrm>
          <a:prstGeom prst="rect">
            <a:avLst/>
          </a:prstGeom>
          <a:noFill/>
        </p:spPr>
        <p:txBody>
          <a:bodyPr wrap="square">
            <a:spAutoFit/>
          </a:bodyPr>
          <a:lstStyle/>
          <a:p>
            <a:pPr algn="just"/>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79AAEA0-DC5D-460F-9EEA-90ADA3F41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183386"/>
            <a:ext cx="7437249" cy="4455414"/>
          </a:xfrm>
          <a:prstGeom prst="rect">
            <a:avLst/>
          </a:prstGeom>
        </p:spPr>
      </p:pic>
      <p:sp>
        <p:nvSpPr>
          <p:cNvPr id="2" name="Title 1">
            <a:extLst>
              <a:ext uri="{FF2B5EF4-FFF2-40B4-BE49-F238E27FC236}">
                <a16:creationId xmlns:a16="http://schemas.microsoft.com/office/drawing/2014/main" id="{75169459-8B1F-473D-8002-ABE7163F77EA}"/>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algn="l">
              <a:lnSpc>
                <a:spcPct val="120000"/>
              </a:lnSpc>
            </a:pPr>
            <a:r>
              <a:rPr lang="en-US" sz="2000" b="1">
                <a:latin typeface="Times New Roman" panose="02020603050405020304" pitchFamily="18" charset="0"/>
                <a:cs typeface="Times New Roman" panose="02020603050405020304" pitchFamily="18" charset="0"/>
              </a:rPr>
              <a:t>CHƯƠNG V : IMPLEMENT – TESTING – OPTIMIZING - DOCUMENTING</a:t>
            </a:r>
          </a:p>
        </p:txBody>
      </p:sp>
    </p:spTree>
    <p:extLst>
      <p:ext uri="{BB962C8B-B14F-4D97-AF65-F5344CB8AC3E}">
        <p14:creationId xmlns:p14="http://schemas.microsoft.com/office/powerpoint/2010/main" val="13778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962FA2A-634E-41C5-BAD3-E083CDFA4C4E}"/>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
        <p:nvSpPr>
          <p:cNvPr id="11" name="TextBox 10">
            <a:extLst>
              <a:ext uri="{FF2B5EF4-FFF2-40B4-BE49-F238E27FC236}">
                <a16:creationId xmlns:a16="http://schemas.microsoft.com/office/drawing/2014/main" id="{3DBC0938-E08A-4731-90F6-07937D625280}"/>
              </a:ext>
            </a:extLst>
          </p:cNvPr>
          <p:cNvSpPr txBox="1"/>
          <p:nvPr/>
        </p:nvSpPr>
        <p:spPr>
          <a:xfrm>
            <a:off x="1763485" y="1901333"/>
            <a:ext cx="6150429" cy="1384995"/>
          </a:xfrm>
          <a:prstGeom prst="rect">
            <a:avLst/>
          </a:prstGeom>
          <a:noFill/>
        </p:spPr>
        <p:txBody>
          <a:bodyPr wrap="square">
            <a:spAutoFit/>
          </a:bodyPr>
          <a:lstStyle/>
          <a:p>
            <a:pPr algn="just"/>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Tại sao chúng ta cần phải testing trước khi đưa vào vận hành?</a:t>
            </a:r>
          </a:p>
        </p:txBody>
      </p:sp>
      <p:sp>
        <p:nvSpPr>
          <p:cNvPr id="2" name="Title 1">
            <a:extLst>
              <a:ext uri="{FF2B5EF4-FFF2-40B4-BE49-F238E27FC236}">
                <a16:creationId xmlns:a16="http://schemas.microsoft.com/office/drawing/2014/main" id="{1B2BE4E6-005F-4EA8-AA44-123A443403A5}"/>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algn="l">
              <a:lnSpc>
                <a:spcPct val="120000"/>
              </a:lnSpc>
            </a:pPr>
            <a:r>
              <a:rPr lang="en-US" sz="2000" b="1">
                <a:latin typeface="Times New Roman" panose="02020603050405020304" pitchFamily="18" charset="0"/>
                <a:cs typeface="Times New Roman" panose="02020603050405020304" pitchFamily="18" charset="0"/>
              </a:rPr>
              <a:t>CHƯƠNG V : IMPLEMENT – TESTING – OPTIMIZING - DOCUMENTING</a:t>
            </a:r>
          </a:p>
        </p:txBody>
      </p:sp>
    </p:spTree>
    <p:extLst>
      <p:ext uri="{BB962C8B-B14F-4D97-AF65-F5344CB8AC3E}">
        <p14:creationId xmlns:p14="http://schemas.microsoft.com/office/powerpoint/2010/main" val="1436172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1" y="1981200"/>
            <a:ext cx="6477000" cy="416267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 Đáp ứng được các yêu cầu của doanh nghiệp ban đầu và các yêu cầu về công nghệ</a:t>
            </a:r>
          </a:p>
          <a:p>
            <a:pPr marL="285750" indent="-285750">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 LAN, WAN, Thiết bị có đáp ứng yêu cầu</a:t>
            </a:r>
          </a:p>
          <a:p>
            <a:pPr marL="285750" indent="-285750">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 Các dịch vụ</a:t>
            </a:r>
          </a:p>
          <a:p>
            <a:pPr marL="285750" indent="-285750">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 Kết nối, Cổ chai</a:t>
            </a:r>
          </a:p>
          <a:p>
            <a:pPr marL="285750" indent="-285750">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 Sự cần thiết của các tối ưu của hệ thống</a:t>
            </a:r>
          </a:p>
          <a:p>
            <a:pPr marL="285750" indent="-285750">
              <a:lnSpc>
                <a:spcPct val="150000"/>
              </a:lnSpc>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4F03E8F2-3F4E-4A8F-A67D-AD8F03312D68}"/>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algn="l">
              <a:lnSpc>
                <a:spcPct val="120000"/>
              </a:lnSpc>
            </a:pPr>
            <a:r>
              <a:rPr lang="en-US" sz="2000" b="1">
                <a:latin typeface="Times New Roman" panose="02020603050405020304" pitchFamily="18" charset="0"/>
                <a:cs typeface="Times New Roman" panose="02020603050405020304" pitchFamily="18" charset="0"/>
              </a:rPr>
              <a:t>CHƯƠNG V : IMPLEMENT – TESTING – OPTIMIZING - DOCUMENTING</a:t>
            </a:r>
          </a:p>
        </p:txBody>
      </p:sp>
      <p:sp>
        <p:nvSpPr>
          <p:cNvPr id="5" name="TextBox 4">
            <a:extLst>
              <a:ext uri="{FF2B5EF4-FFF2-40B4-BE49-F238E27FC236}">
                <a16:creationId xmlns:a16="http://schemas.microsoft.com/office/drawing/2014/main" id="{EB9D7AC3-D3EB-400D-9E5E-DE5F433A5406}"/>
              </a:ext>
            </a:extLst>
          </p:cNvPr>
          <p:cNvSpPr txBox="1"/>
          <p:nvPr/>
        </p:nvSpPr>
        <p:spPr>
          <a:xfrm>
            <a:off x="1204686" y="11430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2. Testing</a:t>
            </a:r>
          </a:p>
        </p:txBody>
      </p:sp>
    </p:spTree>
    <p:extLst>
      <p:ext uri="{BB962C8B-B14F-4D97-AF65-F5344CB8AC3E}">
        <p14:creationId xmlns:p14="http://schemas.microsoft.com/office/powerpoint/2010/main" val="641459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24705&quot;&gt;&lt;object type=&quot;3&quot; unique_id=&quot;24706&quot;&gt;&lt;property id=&quot;20148&quot; value=&quot;5&quot;/&gt;&lt;property id=&quot;20300&quot; value=&quot;Slide 1 - &amp;quot;GENERAL NETWORK DESIGN&amp;quot;&quot;/&gt;&lt;property id=&quot;20307&quot; value=&quot;256&quot;/&gt;&lt;/object&gt;&lt;object type=&quot;3&quot; unique_id=&quot;24778&quot;&gt;&lt;property id=&quot;20148&quot; value=&quot;5&quot;/&gt;&lt;property id=&quot;20300&quot; value=&quot;Slide 2 - &amp;quot;CHAPTER V IMPLEMENT AND TESTING (1)&amp;quot;&quot;/&gt;&lt;property id=&quot;20307&quot; value=&quot;258&quot;/&gt;&lt;/object&gt;&lt;object type=&quot;3&quot; unique_id=&quot;24824&quot;&gt;&lt;property id=&quot;20148&quot; value=&quot;5&quot;/&gt;&lt;property id=&quot;20300&quot; value=&quot;Slide 49&quot;/&gt;&lt;property id=&quot;20307&quot; value=&quot;332&quot;/&gt;&lt;/object&gt;&lt;object type=&quot;3&quot; unique_id=&quot;31848&quot;&gt;&lt;property id=&quot;20148&quot; value=&quot;5&quot;/&gt;&lt;property id=&quot;20300&quot; value=&quot;Slide 3&quot;/&gt;&lt;property id=&quot;20307&quot; value=&quot;432&quot;/&gt;&lt;/object&gt;&lt;object type=&quot;3&quot; unique_id=&quot;38613&quot;&gt;&lt;property id=&quot;20148&quot; value=&quot;5&quot;/&gt;&lt;property id=&quot;20300&quot; value=&quot;Slide 4&quot;/&gt;&lt;property id=&quot;20307&quot; value=&quot;443&quot;/&gt;&lt;/object&gt;&lt;object type=&quot;3&quot; unique_id=&quot;38615&quot;&gt;&lt;property id=&quot;20148&quot; value=&quot;5&quot;/&gt;&lt;property id=&quot;20300&quot; value=&quot;Slide 6&quot;/&gt;&lt;property id=&quot;20307&quot; value=&quot;445&quot;/&gt;&lt;/object&gt;&lt;object type=&quot;3&quot; unique_id=&quot;42119&quot;&gt;&lt;property id=&quot;20148&quot; value=&quot;5&quot;/&gt;&lt;property id=&quot;20300&quot; value=&quot;Slide 5&quot;/&gt;&lt;property id=&quot;20307&quot; value=&quot;446&quot;/&gt;&lt;/object&gt;&lt;object type=&quot;3&quot; unique_id=&quot;42228&quot;&gt;&lt;property id=&quot;20148&quot; value=&quot;5&quot;/&gt;&lt;property id=&quot;20300&quot; value=&quot;Slide 7&quot;/&gt;&lt;property id=&quot;20307&quot; value=&quot;447&quot;/&gt;&lt;/object&gt;&lt;object type=&quot;3&quot; unique_id=&quot;42229&quot;&gt;&lt;property id=&quot;20148&quot; value=&quot;5&quot;/&gt;&lt;property id=&quot;20300&quot; value=&quot;Slide 8&quot;/&gt;&lt;property id=&quot;20307&quot; value=&quot;448&quot;/&gt;&lt;/object&gt;&lt;object type=&quot;3&quot; unique_id=&quot;42230&quot;&gt;&lt;property id=&quot;20148&quot; value=&quot;5&quot;/&gt;&lt;property id=&quot;20300&quot; value=&quot;Slide 10&quot;/&gt;&lt;property id=&quot;20307&quot; value=&quot;451&quot;/&gt;&lt;/object&gt;&lt;object type=&quot;3&quot; unique_id=&quot;42231&quot;&gt;&lt;property id=&quot;20148&quot; value=&quot;5&quot;/&gt;&lt;property id=&quot;20300&quot; value=&quot;Slide 11&quot;/&gt;&lt;property id=&quot;20307&quot; value=&quot;449&quot;/&gt;&lt;/object&gt;&lt;object type=&quot;3&quot; unique_id=&quot;42331&quot;&gt;&lt;property id=&quot;20148&quot; value=&quot;5&quot;/&gt;&lt;property id=&quot;20300&quot; value=&quot;Slide 9&quot;/&gt;&lt;property id=&quot;20307&quot; value=&quot;452&quot;/&gt;&lt;/object&gt;&lt;object type=&quot;3&quot; unique_id=&quot;42333&quot;&gt;&lt;property id=&quot;20148&quot; value=&quot;5&quot;/&gt;&lt;property id=&quot;20300&quot; value=&quot;Slide 16&quot;/&gt;&lt;property id=&quot;20307&quot; value=&quot;455&quot;/&gt;&lt;/object&gt;&lt;object type=&quot;3&quot; unique_id=&quot;42334&quot;&gt;&lt;property id=&quot;20148&quot; value=&quot;5&quot;/&gt;&lt;property id=&quot;20300&quot; value=&quot;Slide 15&quot;/&gt;&lt;property id=&quot;20307&quot; value=&quot;454&quot;/&gt;&lt;/object&gt;&lt;object type=&quot;3&quot; unique_id=&quot;42436&quot;&gt;&lt;property id=&quot;20148&quot; value=&quot;5&quot;/&gt;&lt;property id=&quot;20300&quot; value=&quot;Slide 13&quot;/&gt;&lt;property id=&quot;20307&quot; value=&quot;456&quot;/&gt;&lt;/object&gt;&lt;object type=&quot;3&quot; unique_id=&quot;42437&quot;&gt;&lt;property id=&quot;20148&quot; value=&quot;5&quot;/&gt;&lt;property id=&quot;20300&quot; value=&quot;Slide 14&quot;/&gt;&lt;property id=&quot;20307&quot; value=&quot;457&quot;/&gt;&lt;/object&gt;&lt;object type=&quot;3&quot; unique_id=&quot;42438&quot;&gt;&lt;property id=&quot;20148&quot; value=&quot;5&quot;/&gt;&lt;property id=&quot;20300&quot; value=&quot;Slide 17&quot;/&gt;&lt;property id=&quot;20307&quot; value=&quot;453&quot;/&gt;&lt;/object&gt;&lt;object type=&quot;3&quot; unique_id=&quot;42439&quot;&gt;&lt;property id=&quot;20148&quot; value=&quot;5&quot;/&gt;&lt;property id=&quot;20300&quot; value=&quot;Slide 18&quot;/&gt;&lt;property id=&quot;20307&quot; value=&quot;458&quot;/&gt;&lt;/object&gt;&lt;object type=&quot;3&quot; unique_id=&quot;42740&quot;&gt;&lt;property id=&quot;20148&quot; value=&quot;5&quot;/&gt;&lt;property id=&quot;20300&quot; value=&quot;Slide 12&quot;/&gt;&lt;property id=&quot;20307&quot; value=&quot;459&quot;/&gt;&lt;/object&gt;&lt;object type=&quot;3&quot; unique_id=&quot;42741&quot;&gt;&lt;property id=&quot;20148&quot; value=&quot;5&quot;/&gt;&lt;property id=&quot;20300&quot; value=&quot;Slide 19&quot;/&gt;&lt;property id=&quot;20307&quot; value=&quot;461&quot;/&gt;&lt;/object&gt;&lt;object type=&quot;3&quot; unique_id=&quot;42742&quot;&gt;&lt;property id=&quot;20148&quot; value=&quot;5&quot;/&gt;&lt;property id=&quot;20300&quot; value=&quot;Slide 20&quot;/&gt;&lt;property id=&quot;20307&quot; value=&quot;462&quot;/&gt;&lt;/object&gt;&lt;object type=&quot;3&quot; unique_id=&quot;42743&quot;&gt;&lt;property id=&quot;20148&quot; value=&quot;5&quot;/&gt;&lt;property id=&quot;20300&quot; value=&quot;Slide 21&quot;/&gt;&lt;property id=&quot;20307&quot; value=&quot;463&quot;/&gt;&lt;/object&gt;&lt;object type=&quot;3&quot; unique_id=&quot;42744&quot;&gt;&lt;property id=&quot;20148&quot; value=&quot;5&quot;/&gt;&lt;property id=&quot;20300&quot; value=&quot;Slide 22&quot;/&gt;&lt;property id=&quot;20307&quot; value=&quot;464&quot;/&gt;&lt;/object&gt;&lt;object type=&quot;3&quot; unique_id=&quot;42995&quot;&gt;&lt;property id=&quot;20148&quot; value=&quot;5&quot;/&gt;&lt;property id=&quot;20300&quot; value=&quot;Slide 23&quot;/&gt;&lt;property id=&quot;20307&quot; value=&quot;466&quot;/&gt;&lt;/object&gt;&lt;object type=&quot;3&quot; unique_id=&quot;42997&quot;&gt;&lt;property id=&quot;20148&quot; value=&quot;5&quot;/&gt;&lt;property id=&quot;20300&quot; value=&quot;Slide 24&quot;/&gt;&lt;property id=&quot;20307&quot; value=&quot;469&quot;/&gt;&lt;/object&gt;&lt;object type=&quot;3&quot; unique_id=&quot;42998&quot;&gt;&lt;property id=&quot;20148&quot; value=&quot;5&quot;/&gt;&lt;property id=&quot;20300&quot; value=&quot;Slide 25&quot;/&gt;&lt;property id=&quot;20307&quot; value=&quot;467&quot;/&gt;&lt;/object&gt;&lt;object type=&quot;3&quot; unique_id=&quot;42999&quot;&gt;&lt;property id=&quot;20148&quot; value=&quot;5&quot;/&gt;&lt;property id=&quot;20300&quot; value=&quot;Slide 26&quot;/&gt;&lt;property id=&quot;20307&quot; value=&quot;470&quot;/&gt;&lt;/object&gt;&lt;object type=&quot;3&quot; unique_id=&quot;43000&quot;&gt;&lt;property id=&quot;20148&quot; value=&quot;5&quot;/&gt;&lt;property id=&quot;20300&quot; value=&quot;Slide 27&quot;/&gt;&lt;property id=&quot;20307&quot; value=&quot;471&quot;/&gt;&lt;/object&gt;&lt;object type=&quot;3&quot; unique_id=&quot;43001&quot;&gt;&lt;property id=&quot;20148&quot; value=&quot;5&quot;/&gt;&lt;property id=&quot;20300&quot; value=&quot;Slide 28&quot;/&gt;&lt;property id=&quot;20307&quot; value=&quot;472&quot;/&gt;&lt;/object&gt;&lt;object type=&quot;3&quot; unique_id=&quot;43098&quot;&gt;&lt;property id=&quot;20148&quot; value=&quot;5&quot;/&gt;&lt;property id=&quot;20300&quot; value=&quot;Slide 29&quot;/&gt;&lt;property id=&quot;20307&quot; value=&quot;473&quot;/&gt;&lt;/object&gt;&lt;object type=&quot;3&quot; unique_id=&quot;43940&quot;&gt;&lt;property id=&quot;20148&quot; value=&quot;5&quot;/&gt;&lt;property id=&quot;20300&quot; value=&quot;Slide 30&quot;/&gt;&lt;property id=&quot;20307&quot; value=&quot;474&quot;/&gt;&lt;/object&gt;&lt;object type=&quot;3&quot; unique_id=&quot;43941&quot;&gt;&lt;property id=&quot;20148&quot; value=&quot;5&quot;/&gt;&lt;property id=&quot;20300&quot; value=&quot;Slide 31&quot;/&gt;&lt;property id=&quot;20307&quot; value=&quot;475&quot;/&gt;&lt;/object&gt;&lt;object type=&quot;3&quot; unique_id=&quot;43942&quot;&gt;&lt;property id=&quot;20148&quot; value=&quot;5&quot;/&gt;&lt;property id=&quot;20300&quot; value=&quot;Slide 32&quot;/&gt;&lt;property id=&quot;20307&quot; value=&quot;476&quot;/&gt;&lt;/object&gt;&lt;object type=&quot;3&quot; unique_id=&quot;43943&quot;&gt;&lt;property id=&quot;20148&quot; value=&quot;5&quot;/&gt;&lt;property id=&quot;20300&quot; value=&quot;Slide 33&quot;/&gt;&lt;property id=&quot;20307&quot; value=&quot;477&quot;/&gt;&lt;/object&gt;&lt;object type=&quot;3&quot; unique_id=&quot;44292&quot;&gt;&lt;property id=&quot;20148&quot; value=&quot;5&quot;/&gt;&lt;property id=&quot;20300&quot; value=&quot;Slide 34&quot;/&gt;&lt;property id=&quot;20307&quot; value=&quot;478&quot;/&gt;&lt;/object&gt;&lt;object type=&quot;3&quot; unique_id=&quot;44293&quot;&gt;&lt;property id=&quot;20148&quot; value=&quot;5&quot;/&gt;&lt;property id=&quot;20300&quot; value=&quot;Slide 35&quot;/&gt;&lt;property id=&quot;20307&quot; value=&quot;479&quot;/&gt;&lt;/object&gt;&lt;object type=&quot;3&quot; unique_id=&quot;44294&quot;&gt;&lt;property id=&quot;20148&quot; value=&quot;5&quot;/&gt;&lt;property id=&quot;20300&quot; value=&quot;Slide 36&quot;/&gt;&lt;property id=&quot;20307&quot; value=&quot;484&quot;/&gt;&lt;/object&gt;&lt;object type=&quot;3&quot; unique_id=&quot;44686&quot;&gt;&lt;property id=&quot;20148&quot; value=&quot;5&quot;/&gt;&lt;property id=&quot;20300&quot; value=&quot;Slide 37&quot;/&gt;&lt;property id=&quot;20307&quot; value=&quot;485&quot;/&gt;&lt;/object&gt;&lt;object type=&quot;3&quot; unique_id=&quot;44687&quot;&gt;&lt;property id=&quot;20148&quot; value=&quot;5&quot;/&gt;&lt;property id=&quot;20300&quot; value=&quot;Slide 38&quot;/&gt;&lt;property id=&quot;20307&quot; value=&quot;486&quot;/&gt;&lt;/object&gt;&lt;object type=&quot;3&quot; unique_id=&quot;44688&quot;&gt;&lt;property id=&quot;20148&quot; value=&quot;5&quot;/&gt;&lt;property id=&quot;20300&quot; value=&quot;Slide 39&quot;/&gt;&lt;property id=&quot;20307&quot; value=&quot;487&quot;/&gt;&lt;/object&gt;&lt;object type=&quot;3&quot; unique_id=&quot;44689&quot;&gt;&lt;property id=&quot;20148&quot; value=&quot;5&quot;/&gt;&lt;property id=&quot;20300&quot; value=&quot;Slide 40&quot;/&gt;&lt;property id=&quot;20307&quot; value=&quot;488&quot;/&gt;&lt;/object&gt;&lt;object type=&quot;3&quot; unique_id=&quot;45081&quot;&gt;&lt;property id=&quot;20148&quot; value=&quot;5&quot;/&gt;&lt;property id=&quot;20300&quot; value=&quot;Slide 41&quot;/&gt;&lt;property id=&quot;20307&quot; value=&quot;489&quot;/&gt;&lt;/object&gt;&lt;object type=&quot;3&quot; unique_id=&quot;45082&quot;&gt;&lt;property id=&quot;20148&quot; value=&quot;5&quot;/&gt;&lt;property id=&quot;20300&quot; value=&quot;Slide 42&quot;/&gt;&lt;property id=&quot;20307&quot; value=&quot;491&quot;/&gt;&lt;/object&gt;&lt;object type=&quot;3&quot; unique_id=&quot;45083&quot;&gt;&lt;property id=&quot;20148&quot; value=&quot;5&quot;/&gt;&lt;property id=&quot;20300&quot; value=&quot;Slide 43&quot;/&gt;&lt;property id=&quot;20307&quot; value=&quot;492&quot;/&gt;&lt;/object&gt;&lt;object type=&quot;3&quot; unique_id=&quot;45084&quot;&gt;&lt;property id=&quot;20148&quot; value=&quot;5&quot;/&gt;&lt;property id=&quot;20300&quot; value=&quot;Slide 44&quot;/&gt;&lt;property id=&quot;20307&quot; value=&quot;493&quot;/&gt;&lt;/object&gt;&lt;object type=&quot;3&quot; unique_id=&quot;45085&quot;&gt;&lt;property id=&quot;20148&quot; value=&quot;5&quot;/&gt;&lt;property id=&quot;20300&quot; value=&quot;Slide 45&quot;/&gt;&lt;property id=&quot;20307&quot; value=&quot;494&quot;/&gt;&lt;/object&gt;&lt;object type=&quot;3&quot; unique_id=&quot;45086&quot;&gt;&lt;property id=&quot;20148&quot; value=&quot;5&quot;/&gt;&lt;property id=&quot;20300&quot; value=&quot;Slide 46&quot;/&gt;&lt;property id=&quot;20307&quot; value=&quot;495&quot;/&gt;&lt;/object&gt;&lt;object type=&quot;3&quot; unique_id=&quot;45283&quot;&gt;&lt;property id=&quot;20148&quot; value=&quot;5&quot;/&gt;&lt;property id=&quot;20300&quot; value=&quot;Slide 47&quot;/&gt;&lt;property id=&quot;20307&quot; value=&quot;497&quot;/&gt;&lt;/object&gt;&lt;object type=&quot;3&quot; unique_id=&quot;45284&quot;&gt;&lt;property id=&quot;20148&quot; value=&quot;5&quot;/&gt;&lt;property id=&quot;20300&quot; value=&quot;Slide 48&quot;/&gt;&lt;property id=&quot;20307&quot; value=&quot;496&quot;/&gt;&lt;/object&gt;&lt;/object&gt;&lt;object type=&quot;8&quot; unique_id=&quot;24777&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3204</TotalTime>
  <Words>2207</Words>
  <Application>Microsoft Office PowerPoint</Application>
  <PresentationFormat>On-screen Show (4:3)</PresentationFormat>
  <Paragraphs>300</Paragraphs>
  <Slides>49</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Times New Roman</vt:lpstr>
      <vt:lpstr>Wingdings</vt:lpstr>
      <vt:lpstr>Office Theme</vt:lpstr>
      <vt:lpstr>GENERAL NETWORK DESIGN</vt:lpstr>
      <vt:lpstr>CHAPTER V IMPLEMENT AND TESTING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BÁO CÁO</dc:title>
  <dc:creator>Hien Le Trong</dc:creator>
  <cp:lastModifiedBy>Huy Nguyễn Huỳnh</cp:lastModifiedBy>
  <cp:revision>246</cp:revision>
  <dcterms:created xsi:type="dcterms:W3CDTF">2016-06-06T04:40:13Z</dcterms:created>
  <dcterms:modified xsi:type="dcterms:W3CDTF">2021-02-21T12:25:08Z</dcterms:modified>
</cp:coreProperties>
</file>