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2"/>
  </p:notesMasterIdLst>
  <p:sldIdLst>
    <p:sldId id="256" r:id="rId2"/>
    <p:sldId id="283" r:id="rId3"/>
    <p:sldId id="257" r:id="rId4"/>
    <p:sldId id="284" r:id="rId5"/>
    <p:sldId id="258" r:id="rId6"/>
    <p:sldId id="293" r:id="rId7"/>
    <p:sldId id="291" r:id="rId8"/>
    <p:sldId id="292" r:id="rId9"/>
    <p:sldId id="290" r:id="rId10"/>
    <p:sldId id="260" r:id="rId11"/>
    <p:sldId id="261" r:id="rId12"/>
    <p:sldId id="262" r:id="rId13"/>
    <p:sldId id="263" r:id="rId14"/>
    <p:sldId id="285" r:id="rId15"/>
    <p:sldId id="286" r:id="rId16"/>
    <p:sldId id="264" r:id="rId17"/>
    <p:sldId id="287" r:id="rId18"/>
    <p:sldId id="265" r:id="rId19"/>
    <p:sldId id="288" r:id="rId20"/>
    <p:sldId id="266" r:id="rId21"/>
    <p:sldId id="289" r:id="rId22"/>
    <p:sldId id="267" r:id="rId23"/>
    <p:sldId id="268" r:id="rId24"/>
    <p:sldId id="295" r:id="rId25"/>
    <p:sldId id="269" r:id="rId26"/>
    <p:sldId id="270" r:id="rId27"/>
    <p:sldId id="296" r:id="rId28"/>
    <p:sldId id="271" r:id="rId29"/>
    <p:sldId id="272" r:id="rId30"/>
    <p:sldId id="273" r:id="rId31"/>
    <p:sldId id="274" r:id="rId32"/>
    <p:sldId id="275" r:id="rId33"/>
    <p:sldId id="276" r:id="rId34"/>
    <p:sldId id="277" r:id="rId35"/>
    <p:sldId id="278" r:id="rId36"/>
    <p:sldId id="279" r:id="rId37"/>
    <p:sldId id="294" r:id="rId38"/>
    <p:sldId id="280" r:id="rId39"/>
    <p:sldId id="281" r:id="rId40"/>
    <p:sldId id="282" r:id="rId41"/>
  </p:sldIdLst>
  <p:sldSz cx="9144000" cy="6858000" type="screen4x3"/>
  <p:notesSz cx="6934200" cy="9283700"/>
  <p:defaultTextStyle>
    <a:defPPr>
      <a:defRPr lang="en-GB"/>
    </a:defPPr>
    <a:lvl1pPr algn="l" defTabSz="457200" rtl="0" eaLnBrk="0" fontAlgn="base" hangingPunct="0">
      <a:spcBef>
        <a:spcPct val="0"/>
      </a:spcBef>
      <a:spcAft>
        <a:spcPct val="0"/>
      </a:spcAft>
      <a:defRPr sz="2400" kern="1200">
        <a:solidFill>
          <a:schemeClr val="bg1"/>
        </a:solidFill>
        <a:latin typeface="Times New Roman" panose="02020603050405020304" pitchFamily="18" charset="0"/>
        <a:ea typeface="ＭＳ Ｐゴシック"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bg1"/>
        </a:solidFill>
        <a:latin typeface="Times New Roman" panose="02020603050405020304" pitchFamily="18" charset="0"/>
        <a:ea typeface="ＭＳ Ｐゴシック"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ＭＳ Ｐゴシック"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ＭＳ Ｐゴシック"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bg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bg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bg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bg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9" autoAdjust="0"/>
    <p:restoredTop sz="94660"/>
  </p:normalViewPr>
  <p:slideViewPr>
    <p:cSldViewPr>
      <p:cViewPr varScale="1">
        <p:scale>
          <a:sx n="76" d="100"/>
          <a:sy n="76" d="100"/>
        </p:scale>
        <p:origin x="76" y="51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p:cNvSpPr>
            <a:spLocks noChangeArrowheads="1"/>
          </p:cNvSpPr>
          <p:nvPr/>
        </p:nvSpPr>
        <p:spPr bwMode="auto">
          <a:xfrm>
            <a:off x="0" y="0"/>
            <a:ext cx="6934200" cy="92837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051" name="Rectangle 2"/>
          <p:cNvSpPr>
            <a:spLocks noGrp="1" noChangeArrowheads="1"/>
          </p:cNvSpPr>
          <p:nvPr>
            <p:ph type="sldImg"/>
          </p:nvPr>
        </p:nvSpPr>
        <p:spPr bwMode="auto">
          <a:xfrm>
            <a:off x="1146175" y="696913"/>
            <a:ext cx="4640263" cy="34798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3"/>
          <p:cNvSpPr>
            <a:spLocks noGrp="1" noChangeArrowheads="1"/>
          </p:cNvSpPr>
          <p:nvPr>
            <p:ph type="body"/>
          </p:nvPr>
        </p:nvSpPr>
        <p:spPr bwMode="auto">
          <a:xfrm>
            <a:off x="923925" y="4410075"/>
            <a:ext cx="5084763" cy="417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20" tIns="46440" rIns="92520" bIns="46440" numCol="1" anchor="t" anchorCtr="0" compatLnSpc="1">
            <a:prstTxWarp prst="textNoShape">
              <a:avLst/>
            </a:prstTxWarp>
          </a:bodyPr>
          <a:lstStyle/>
          <a:p>
            <a:pPr lvl="0"/>
            <a:endParaRPr lang="en-US" altLang="en-US" noProof="0" smtClean="0"/>
          </a:p>
        </p:txBody>
      </p:sp>
      <p:sp>
        <p:nvSpPr>
          <p:cNvPr id="2052" name="Text Box 4"/>
          <p:cNvSpPr txBox="1">
            <a:spLocks noChangeArrowheads="1"/>
          </p:cNvSpPr>
          <p:nvPr/>
        </p:nvSpPr>
        <p:spPr bwMode="auto">
          <a:xfrm>
            <a:off x="5746750" y="8991600"/>
            <a:ext cx="114935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SzPct val="100000"/>
              <a:defRPr/>
            </a:pPr>
            <a:r>
              <a:rPr lang="en-US" altLang="en-US" sz="1200" dirty="0" smtClean="0"/>
              <a:t>Page </a:t>
            </a:r>
            <a:fld id="{FB37AEF7-7EE9-4424-958F-02BD56DE036E}" type="slidenum">
              <a:rPr lang="en-US" altLang="en-US" sz="1200" smtClean="0"/>
              <a:pPr>
                <a:buSzPct val="100000"/>
                <a:defRPr/>
              </a:pPr>
              <a:t>‹#›</a:t>
            </a:fld>
            <a:endParaRPr lang="en-US" altLang="en-US" sz="1200" dirty="0" smtClean="0"/>
          </a:p>
        </p:txBody>
      </p:sp>
      <p:sp>
        <p:nvSpPr>
          <p:cNvPr id="2053" name="Text Box 5"/>
          <p:cNvSpPr txBox="1">
            <a:spLocks noChangeArrowheads="1"/>
          </p:cNvSpPr>
          <p:nvPr/>
        </p:nvSpPr>
        <p:spPr bwMode="auto">
          <a:xfrm>
            <a:off x="6350" y="8991600"/>
            <a:ext cx="344805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SzPct val="100000"/>
              <a:defRPr/>
            </a:pPr>
            <a:r>
              <a:rPr lang="en-US" altLang="en-US" sz="1200" dirty="0" smtClean="0"/>
              <a:t>Copyright 2004 Cisco Press &amp; Priscilla Oppenheimer</a:t>
            </a:r>
          </a:p>
        </p:txBody>
      </p:sp>
      <p:sp>
        <p:nvSpPr>
          <p:cNvPr id="2054" name="Text Box 6"/>
          <p:cNvSpPr txBox="1">
            <a:spLocks noChangeArrowheads="1"/>
          </p:cNvSpPr>
          <p:nvPr/>
        </p:nvSpPr>
        <p:spPr bwMode="auto">
          <a:xfrm>
            <a:off x="1588" y="23813"/>
            <a:ext cx="657383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SzPct val="100000"/>
              <a:defRPr/>
            </a:pPr>
            <a:r>
              <a:rPr lang="en-US" altLang="en-US" sz="1600" dirty="0" smtClean="0"/>
              <a:t>Top-Down Network Design, Ch. 1: Analyzing Business Goals and Constraints</a:t>
            </a:r>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9"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7"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5"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3"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1"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9"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7"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5"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3"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7"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1"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9"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7"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5"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3"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1" name="Text Box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ea typeface="ＭＳ Ｐゴシック" panose="020B0600070205080204" pitchFamily="34" charset="-128"/>
              </a:rPr>
              <a:t>Resiliency means how much stress a network can handle and how quickly the network can rebound from problems, including security breaches, natural and unnatural disasters, human error, and catastrophic software or hardware failures. </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ea typeface="ＭＳ Ｐゴシック" panose="020B0600070205080204" pitchFamily="34" charset="-128"/>
              </a:rPr>
              <a:t>Some experts, including Howard Berkowitz, have a mild dislike of the word “resiliency” as it sounds too much like a stretched rubber band or a trampoline. As Berkowitz says in his excellent book, </a:t>
            </a:r>
            <a:r>
              <a:rPr lang="en-US" altLang="en-US" u="sng" smtClean="0">
                <a:ea typeface="ＭＳ Ｐゴシック" panose="020B0600070205080204" pitchFamily="34" charset="-128"/>
              </a:rPr>
              <a:t>WAN Survival Guide</a:t>
            </a:r>
            <a:r>
              <a:rPr lang="en-US" altLang="en-US" smtClean="0">
                <a:ea typeface="ＭＳ Ｐゴシック" panose="020B0600070205080204" pitchFamily="34" charset="-128"/>
              </a:rPr>
              <a:t> (Wiley 2001), “I avoid designing networks that stretch too far, bounce up and down, or oscillate between normal and backup states.”</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ea typeface="ＭＳ Ｐゴシック" panose="020B0600070205080204" pitchFamily="34" charset="-128"/>
              </a:rPr>
              <a:t>So he likes “fault tolerance,” but he points out that it does not mean “immune to any conceivable threat.” Berkowitz states that, “A sufficient quantity of explosives can overcome the tolerance of any network.”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9"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7"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5"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3"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5"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1"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9"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7"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5"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3"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1" name="Text Box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ea typeface="ＭＳ Ｐゴシック" panose="020B0600070205080204" pitchFamily="34" charset="-128"/>
              </a:rPr>
              <a:t>User communities, data stores, protocols, and the current architecture and performance will be discussed in the next few chapters. This chapter focuses on business needs and applications, which should be the first area of research in a top-down network design project. Network design is iterative, however, so many topics are addressed more than once as the designer gathers more detailed information and conducts more precise planning. So, gaining a general understanding of the size and location of user communities, for example, might be appropriate at this stage of the design project, but user communities should be investigated again when characterizing network traffic.</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9"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7"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5"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3"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3" name="Text Box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ea typeface="ＭＳ Ｐゴシック" panose="020B0600070205080204" pitchFamily="34" charset="-128"/>
              </a:rPr>
              <a:t>Layer 8 of the OSI model encompasses office politics, budgets, training, and other human factors.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1" name="Rectangle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1" name="Text Box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ea typeface="ＭＳ Ｐゴシック" panose="020B0600070205080204" pitchFamily="34" charset="-128"/>
              </a:rPr>
              <a:t>Layer 8 of the OSI model encompasses office politics, budgets, training, and other human factors.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9" name="Text Box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ea typeface="ＭＳ Ｐゴシック" panose="020B0600070205080204" pitchFamily="34" charset="-128"/>
              </a:rPr>
              <a:t>Layer 8 of the OSI model encompasses office politics, budgets, training, and other human factors.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7" name="Text Box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ea typeface="ＭＳ Ｐゴシック" panose="020B0600070205080204" pitchFamily="34" charset="-128"/>
              </a:rPr>
              <a:t>Layer 8 of the OSI model encompasses office politics, budgets, training, and other human factors.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5" name="Text Box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ea typeface="ＭＳ Ｐゴシック" panose="020B0600070205080204" pitchFamily="34" charset="-128"/>
              </a:rPr>
              <a:t>Layer 8 of the OSI model encompasses office politics, budgets, training, and other human factors.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a:spLocks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3" name="Text Box 2"/>
          <p:cNvSpPr>
            <a:spLocks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ea typeface="ＭＳ Ｐゴシック" panose="020B0600070205080204" pitchFamily="34" charset="-128"/>
              </a:rPr>
              <a:t>Layer 8 of the OSI model encompasses office politics, budgets, training, and other human factors.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287927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030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1513" cy="58658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581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4605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0849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61632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08413" cy="41132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981200"/>
            <a:ext cx="3810000" cy="41132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5382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50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1473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992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333232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678670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85800" y="228600"/>
            <a:ext cx="7770813"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685800" y="1981200"/>
            <a:ext cx="7770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ＭＳ Ｐゴシック" panose="020B0600070205080204" pitchFamily="34" charset="-128"/>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ＭＳ Ｐゴシック" panose="020B0600070205080204" pitchFamily="34" charset="-128"/>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ＭＳ Ｐゴシック" panose="020B0600070205080204" pitchFamily="34" charset="-128"/>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ＭＳ Ｐゴシック" panose="020B0600070205080204" pitchFamily="34" charset="-128"/>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ＭＳ Ｐゴシック" panose="020B0600070205080204" pitchFamily="34" charset="-128"/>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ＭＳ Ｐゴシック" panose="020B0600070205080204" pitchFamily="34" charset="-128"/>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ＭＳ Ｐゴシック" panose="020B0600070205080204" pitchFamily="34" charset="-128"/>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ＭＳ Ｐゴシック" panose="020B0600070205080204" pitchFamily="34" charset="-128"/>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8.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0.wmf"/><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755650" y="2060575"/>
            <a:ext cx="7848600" cy="154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800" b="1"/>
              <a:t/>
            </a:r>
            <a:br>
              <a:rPr lang="en-US" altLang="en-US" sz="4800" b="1"/>
            </a:br>
            <a:r>
              <a:rPr lang="en-US" altLang="en-US" sz="4000" b="1"/>
              <a:t>THIẾT KẾ VÀ CÀI ĐẶT MẠNG</a:t>
            </a:r>
            <a:r>
              <a:rPr lang="en-US" altLang="en-US" sz="4800" b="1"/>
              <a:t/>
            </a:r>
            <a:br>
              <a:rPr lang="en-US" altLang="en-US" sz="4800" b="1"/>
            </a:br>
            <a:endParaRPr lang="en-US" altLang="en-US" sz="4800" b="1"/>
          </a:p>
          <a:p>
            <a:pPr algn="ctr">
              <a:spcBef>
                <a:spcPct val="0"/>
              </a:spcBef>
              <a:buClrTx/>
              <a:buFontTx/>
              <a:buNone/>
            </a:pPr>
            <a:r>
              <a:rPr lang="en-US" altLang="en-US" sz="2400"/>
              <a:t/>
            </a:r>
            <a:br>
              <a:rPr lang="en-US" altLang="en-US" sz="2400"/>
            </a:br>
            <a:endParaRPr lang="en-US" altLang="en-US" sz="2400"/>
          </a:p>
        </p:txBody>
      </p:sp>
      <p:sp>
        <p:nvSpPr>
          <p:cNvPr id="3075" name="Rectangle 1"/>
          <p:cNvSpPr>
            <a:spLocks noChangeArrowheads="1"/>
          </p:cNvSpPr>
          <p:nvPr/>
        </p:nvSpPr>
        <p:spPr bwMode="auto">
          <a:xfrm>
            <a:off x="3635375" y="3598863"/>
            <a:ext cx="417671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chemeClr val="tx1"/>
                </a:solidFill>
              </a:rPr>
              <a:t>Ths. Nguyễn Huỳnh Huy</a:t>
            </a:r>
            <a:r>
              <a:rPr lang="en-US" altLang="en-US" sz="4000">
                <a:solidFill>
                  <a:schemeClr val="tx1"/>
                </a:solidFill>
              </a:rPr>
              <a:t/>
            </a:r>
            <a:br>
              <a:rPr lang="en-US" altLang="en-US" sz="4000">
                <a:solidFill>
                  <a:schemeClr val="tx1"/>
                </a:solidFill>
              </a:rPr>
            </a:br>
            <a:r>
              <a:rPr lang="en-US" altLang="en-US">
                <a:solidFill>
                  <a:schemeClr val="tx1"/>
                </a:solidFill>
              </a:rPr>
              <a:t>Khoa: CNTT – ĐH Nha Trang</a:t>
            </a:r>
          </a:p>
          <a:p>
            <a:r>
              <a:rPr lang="en-US" altLang="en-US">
                <a:solidFill>
                  <a:schemeClr val="tx1"/>
                </a:solidFill>
              </a:rPr>
              <a:t>Email: huynh@ntu.edu.vn</a:t>
            </a:r>
          </a:p>
          <a:p>
            <a:r>
              <a:rPr lang="en-US" altLang="en-US">
                <a:solidFill>
                  <a:schemeClr val="tx1"/>
                </a:solidFill>
              </a:rPr>
              <a:t>SĐT: 077.2567899</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Structured Design</a:t>
            </a:r>
          </a:p>
        </p:txBody>
      </p:sp>
      <p:sp>
        <p:nvSpPr>
          <p:cNvPr id="21507" name="Text Box 2"/>
          <p:cNvSpPr txBox="1">
            <a:spLocks noChangeArrowheads="1"/>
          </p:cNvSpPr>
          <p:nvPr/>
        </p:nvSpPr>
        <p:spPr bwMode="auto">
          <a:xfrm>
            <a:off x="609600" y="1371600"/>
            <a:ext cx="8305800" cy="496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ts val="600"/>
              </a:spcBef>
              <a:buFont typeface="Times New Roman" panose="02020603050405020304" pitchFamily="18" charset="0"/>
              <a:buChar char="•"/>
            </a:pPr>
            <a:r>
              <a:rPr lang="en-US" altLang="en-US" sz="2400" dirty="0"/>
              <a:t>A focus is placed on understanding </a:t>
            </a:r>
            <a:r>
              <a:rPr lang="en-US" altLang="en-US" sz="2400" b="1" i="1" dirty="0"/>
              <a:t>data flow, data types</a:t>
            </a:r>
            <a:r>
              <a:rPr lang="en-US" altLang="en-US" sz="2400" dirty="0"/>
              <a:t>, and </a:t>
            </a:r>
            <a:r>
              <a:rPr lang="en-US" altLang="en-US" sz="2400" b="1" dirty="0"/>
              <a:t>processes</a:t>
            </a:r>
            <a:r>
              <a:rPr lang="en-US" altLang="en-US" sz="2400" dirty="0"/>
              <a:t> that access or change the data.</a:t>
            </a:r>
          </a:p>
          <a:p>
            <a:pPr>
              <a:spcBef>
                <a:spcPts val="600"/>
              </a:spcBef>
              <a:buFont typeface="Times New Roman" panose="02020603050405020304" pitchFamily="18" charset="0"/>
              <a:buChar char="•"/>
            </a:pPr>
            <a:r>
              <a:rPr lang="en-US" altLang="en-US" sz="2400" dirty="0"/>
              <a:t>A focus is placed on understanding the </a:t>
            </a:r>
            <a:r>
              <a:rPr lang="en-US" altLang="en-US" sz="2400" b="1" dirty="0"/>
              <a:t>location </a:t>
            </a:r>
            <a:r>
              <a:rPr lang="en-US" altLang="en-US" sz="2400" dirty="0"/>
              <a:t>and </a:t>
            </a:r>
            <a:r>
              <a:rPr lang="en-US" altLang="en-US" sz="2400" b="1" dirty="0"/>
              <a:t>needs</a:t>
            </a:r>
            <a:r>
              <a:rPr lang="en-US" altLang="en-US" sz="2400" dirty="0"/>
              <a:t> of </a:t>
            </a:r>
            <a:r>
              <a:rPr lang="en-US" altLang="en-US" sz="2400" b="1" dirty="0"/>
              <a:t>user communities </a:t>
            </a:r>
            <a:r>
              <a:rPr lang="en-US" altLang="en-US" sz="2400" dirty="0"/>
              <a:t>that access or change data and processes.</a:t>
            </a:r>
          </a:p>
          <a:p>
            <a:pPr>
              <a:spcBef>
                <a:spcPts val="600"/>
              </a:spcBef>
              <a:buFont typeface="Times New Roman" panose="02020603050405020304" pitchFamily="18" charset="0"/>
              <a:buChar char="•"/>
            </a:pPr>
            <a:r>
              <a:rPr lang="en-US" altLang="en-US" sz="2400" dirty="0"/>
              <a:t>Several techniques and models can be used to characterize the </a:t>
            </a:r>
            <a:r>
              <a:rPr lang="en-US" altLang="en-US" sz="2400" b="1" dirty="0"/>
              <a:t>existing system</a:t>
            </a:r>
            <a:r>
              <a:rPr lang="en-US" altLang="en-US" sz="2400" dirty="0"/>
              <a:t>, </a:t>
            </a:r>
            <a:r>
              <a:rPr lang="en-US" altLang="en-US" sz="2400" b="1" dirty="0"/>
              <a:t>new user requirements</a:t>
            </a:r>
            <a:r>
              <a:rPr lang="en-US" altLang="en-US" sz="2400" dirty="0"/>
              <a:t>, and a structure for the future system. </a:t>
            </a:r>
          </a:p>
          <a:p>
            <a:pPr>
              <a:spcBef>
                <a:spcPts val="600"/>
              </a:spcBef>
              <a:buFont typeface="Times New Roman" panose="02020603050405020304" pitchFamily="18" charset="0"/>
              <a:buChar char="•"/>
            </a:pPr>
            <a:r>
              <a:rPr lang="en-US" altLang="en-US" sz="2400" dirty="0"/>
              <a:t>A </a:t>
            </a:r>
            <a:r>
              <a:rPr lang="en-US" altLang="en-US" sz="2400" b="1" dirty="0"/>
              <a:t>logical model </a:t>
            </a:r>
            <a:r>
              <a:rPr lang="en-US" altLang="en-US" sz="2400" dirty="0"/>
              <a:t>is developed before the </a:t>
            </a:r>
            <a:r>
              <a:rPr lang="en-US" altLang="en-US" sz="2400" b="1" dirty="0"/>
              <a:t>physical model</a:t>
            </a:r>
            <a:r>
              <a:rPr lang="en-US" altLang="en-US" sz="2400" dirty="0"/>
              <a:t>. </a:t>
            </a:r>
          </a:p>
          <a:p>
            <a:pPr lvl="1">
              <a:spcBef>
                <a:spcPts val="500"/>
              </a:spcBef>
              <a:buFont typeface="Times New Roman" panose="02020603050405020304" pitchFamily="18" charset="0"/>
              <a:buChar char="–"/>
            </a:pPr>
            <a:r>
              <a:rPr lang="en-US" altLang="en-US" sz="2000" dirty="0"/>
              <a:t>The logical model represents the basic </a:t>
            </a:r>
            <a:r>
              <a:rPr lang="en-US" altLang="en-US" sz="2000" b="1" dirty="0"/>
              <a:t>building blocks</a:t>
            </a:r>
            <a:r>
              <a:rPr lang="en-US" altLang="en-US" sz="2000" dirty="0"/>
              <a:t>, divided by function, and the </a:t>
            </a:r>
            <a:r>
              <a:rPr lang="en-US" altLang="en-US" sz="2000" b="1" dirty="0"/>
              <a:t>structure of the system</a:t>
            </a:r>
            <a:r>
              <a:rPr lang="en-US" altLang="en-US" sz="2000" dirty="0"/>
              <a:t>. </a:t>
            </a:r>
          </a:p>
          <a:p>
            <a:pPr lvl="1">
              <a:spcBef>
                <a:spcPts val="500"/>
              </a:spcBef>
              <a:buFont typeface="Times New Roman" panose="02020603050405020304" pitchFamily="18" charset="0"/>
              <a:buChar char="–"/>
            </a:pPr>
            <a:r>
              <a:rPr lang="en-US" altLang="en-US" sz="2000" dirty="0"/>
              <a:t>The physical model represents </a:t>
            </a:r>
            <a:r>
              <a:rPr lang="en-US" altLang="en-US" sz="2000" b="1" dirty="0"/>
              <a:t>devices</a:t>
            </a:r>
            <a:r>
              <a:rPr lang="en-US" altLang="en-US" sz="2000" dirty="0"/>
              <a:t> and </a:t>
            </a:r>
            <a:r>
              <a:rPr lang="en-US" altLang="en-US" sz="2000" b="1" dirty="0"/>
              <a:t>specific technologies and implementations.</a:t>
            </a:r>
          </a:p>
          <a:p>
            <a:pPr>
              <a:spcBef>
                <a:spcPts val="500"/>
              </a:spcBef>
            </a:pPr>
            <a:endParaRPr lang="en-US" altLang="en-US" sz="20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p:cNvPicPr>
            <a:picLocks noChangeAspect="1"/>
          </p:cNvPicPr>
          <p:nvPr/>
        </p:nvPicPr>
        <p:blipFill>
          <a:blip r:embed="rId3">
            <a:extLst>
              <a:ext uri="{28A0092B-C50C-407E-A947-70E740481C1C}">
                <a14:useLocalDpi xmlns:a14="http://schemas.microsoft.com/office/drawing/2010/main" val="0"/>
              </a:ext>
            </a:extLst>
          </a:blip>
          <a:srcRect l="1688" t="9479" r="3802" b="1785"/>
          <a:stretch>
            <a:fillRect/>
          </a:stretch>
        </p:blipFill>
        <p:spPr bwMode="auto">
          <a:xfrm>
            <a:off x="1311275" y="1804988"/>
            <a:ext cx="570865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ext Box 1"/>
          <p:cNvSpPr txBox="1">
            <a:spLocks noChangeArrowheads="1"/>
          </p:cNvSpPr>
          <p:nvPr/>
        </p:nvSpPr>
        <p:spPr bwMode="auto">
          <a:xfrm>
            <a:off x="650875" y="188913"/>
            <a:ext cx="7772400"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3600"/>
              <a:t>Systems Development Life Cycles</a:t>
            </a:r>
          </a:p>
        </p:txBody>
      </p:sp>
      <p:sp>
        <p:nvSpPr>
          <p:cNvPr id="23556" name="Text Box 2"/>
          <p:cNvSpPr txBox="1">
            <a:spLocks noChangeArrowheads="1"/>
          </p:cNvSpPr>
          <p:nvPr/>
        </p:nvSpPr>
        <p:spPr bwMode="auto">
          <a:xfrm>
            <a:off x="755650" y="969963"/>
            <a:ext cx="7777163"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lnSpc>
                <a:spcPct val="90000"/>
              </a:lnSpc>
              <a:buFont typeface="Times New Roman" panose="02020603050405020304" pitchFamily="18" charset="0"/>
              <a:buChar char="•"/>
            </a:pPr>
            <a:r>
              <a:rPr lang="en-US" altLang="en-US" sz="2400"/>
              <a:t>Typical systems are developed and continue to exist over a period of time, often called a systems development life cycle (SDLC).</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3703638" y="1198563"/>
            <a:ext cx="1730375"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125"/>
              </a:spcBef>
              <a:buClrTx/>
              <a:buFontTx/>
              <a:buNone/>
            </a:pPr>
            <a:r>
              <a:rPr lang="en-US" altLang="en-US" sz="1800" b="1"/>
              <a:t>Analyze requirements</a:t>
            </a:r>
          </a:p>
        </p:txBody>
      </p:sp>
      <p:sp>
        <p:nvSpPr>
          <p:cNvPr id="25603" name="Oval 2"/>
          <p:cNvSpPr>
            <a:spLocks noChangeArrowheads="1"/>
          </p:cNvSpPr>
          <p:nvPr/>
        </p:nvSpPr>
        <p:spPr bwMode="auto">
          <a:xfrm>
            <a:off x="1524000" y="990600"/>
            <a:ext cx="5949950" cy="5327650"/>
          </a:xfrm>
          <a:prstGeom prst="ellipse">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5604" name="Oval 3"/>
          <p:cNvSpPr>
            <a:spLocks noChangeArrowheads="1"/>
          </p:cNvSpPr>
          <p:nvPr/>
        </p:nvSpPr>
        <p:spPr bwMode="auto">
          <a:xfrm>
            <a:off x="3089275" y="2028825"/>
            <a:ext cx="2957513" cy="2957513"/>
          </a:xfrm>
          <a:prstGeom prst="ellipse">
            <a:avLst/>
          </a:prstGeom>
          <a:solidFill>
            <a:srgbClr val="B2B2B2"/>
          </a:solidFill>
          <a:ln w="284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5605" name="Text Box 4"/>
          <p:cNvSpPr txBox="1">
            <a:spLocks noChangeArrowheads="1"/>
          </p:cNvSpPr>
          <p:nvPr/>
        </p:nvSpPr>
        <p:spPr bwMode="auto">
          <a:xfrm>
            <a:off x="5883275" y="2374900"/>
            <a:ext cx="131445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125"/>
              </a:spcBef>
              <a:buClrTx/>
              <a:buFontTx/>
              <a:buNone/>
            </a:pPr>
            <a:r>
              <a:rPr lang="en-US" altLang="en-US" sz="1800" b="1"/>
              <a:t>Develop logical design</a:t>
            </a:r>
          </a:p>
        </p:txBody>
      </p:sp>
      <p:sp>
        <p:nvSpPr>
          <p:cNvPr id="25606" name="Text Box 5"/>
          <p:cNvSpPr txBox="1">
            <a:spLocks noChangeArrowheads="1"/>
          </p:cNvSpPr>
          <p:nvPr/>
        </p:nvSpPr>
        <p:spPr bwMode="auto">
          <a:xfrm>
            <a:off x="5745163" y="4240213"/>
            <a:ext cx="131445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125"/>
              </a:spcBef>
              <a:buClrTx/>
              <a:buFontTx/>
              <a:buNone/>
            </a:pPr>
            <a:r>
              <a:rPr lang="en-US" altLang="en-US" sz="1800" b="1"/>
              <a:t>Develop physical design</a:t>
            </a:r>
          </a:p>
        </p:txBody>
      </p:sp>
      <p:sp>
        <p:nvSpPr>
          <p:cNvPr id="25607" name="Text Box 6"/>
          <p:cNvSpPr txBox="1">
            <a:spLocks noChangeArrowheads="1"/>
          </p:cNvSpPr>
          <p:nvPr/>
        </p:nvSpPr>
        <p:spPr bwMode="auto">
          <a:xfrm>
            <a:off x="3733800" y="5105400"/>
            <a:ext cx="166052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125"/>
              </a:spcBef>
              <a:buClrTx/>
              <a:buFontTx/>
              <a:buNone/>
            </a:pPr>
            <a:r>
              <a:rPr lang="en-US" altLang="en-US" sz="1800" b="1"/>
              <a:t>Test, optimize, and document design</a:t>
            </a:r>
          </a:p>
        </p:txBody>
      </p:sp>
      <p:sp>
        <p:nvSpPr>
          <p:cNvPr id="25608" name="Text Box 7"/>
          <p:cNvSpPr txBox="1">
            <a:spLocks noChangeArrowheads="1"/>
          </p:cNvSpPr>
          <p:nvPr/>
        </p:nvSpPr>
        <p:spPr bwMode="auto">
          <a:xfrm>
            <a:off x="1731963" y="2374900"/>
            <a:ext cx="1522412"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000"/>
              </a:spcBef>
              <a:buClrTx/>
              <a:buFontTx/>
              <a:buNone/>
            </a:pPr>
            <a:r>
              <a:rPr lang="en-US" altLang="en-US" sz="1600" b="1"/>
              <a:t>Monitor and optimize network performance</a:t>
            </a:r>
          </a:p>
        </p:txBody>
      </p:sp>
      <p:sp>
        <p:nvSpPr>
          <p:cNvPr id="25609" name="Text Box 8"/>
          <p:cNvSpPr txBox="1">
            <a:spLocks noChangeArrowheads="1"/>
          </p:cNvSpPr>
          <p:nvPr/>
        </p:nvSpPr>
        <p:spPr bwMode="auto">
          <a:xfrm>
            <a:off x="1939925" y="4311650"/>
            <a:ext cx="131445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125"/>
              </a:spcBef>
              <a:buClrTx/>
              <a:buFontTx/>
              <a:buNone/>
            </a:pPr>
            <a:r>
              <a:rPr lang="en-US" altLang="en-US" sz="1800" b="1"/>
              <a:t>Implement and test network</a:t>
            </a:r>
          </a:p>
        </p:txBody>
      </p:sp>
      <p:grpSp>
        <p:nvGrpSpPr>
          <p:cNvPr id="25610" name="Group 9"/>
          <p:cNvGrpSpPr>
            <a:grpSpLocks/>
          </p:cNvGrpSpPr>
          <p:nvPr/>
        </p:nvGrpSpPr>
        <p:grpSpPr bwMode="auto">
          <a:xfrm>
            <a:off x="5053013" y="1198563"/>
            <a:ext cx="1036637" cy="896937"/>
            <a:chOff x="3183" y="755"/>
            <a:chExt cx="653" cy="565"/>
          </a:xfrm>
        </p:grpSpPr>
        <p:sp>
          <p:nvSpPr>
            <p:cNvPr id="25622" name="Line 10"/>
            <p:cNvSpPr>
              <a:spLocks noChangeShapeType="1"/>
            </p:cNvSpPr>
            <p:nvPr/>
          </p:nvSpPr>
          <p:spPr bwMode="auto">
            <a:xfrm>
              <a:off x="3183" y="1321"/>
              <a:ext cx="653"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5623" name="Line 11"/>
            <p:cNvSpPr>
              <a:spLocks noChangeShapeType="1"/>
            </p:cNvSpPr>
            <p:nvPr/>
          </p:nvSpPr>
          <p:spPr bwMode="auto">
            <a:xfrm flipH="1" flipV="1">
              <a:off x="3575" y="754"/>
              <a:ext cx="262" cy="56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grpSp>
      <p:sp>
        <p:nvSpPr>
          <p:cNvPr id="25611" name="Line 12"/>
          <p:cNvSpPr>
            <a:spLocks noChangeShapeType="1"/>
          </p:cNvSpPr>
          <p:nvPr/>
        </p:nvSpPr>
        <p:spPr bwMode="auto">
          <a:xfrm flipV="1">
            <a:off x="6577013" y="3044825"/>
            <a:ext cx="833437" cy="98742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5612" name="Line 13"/>
          <p:cNvSpPr>
            <a:spLocks noChangeShapeType="1"/>
          </p:cNvSpPr>
          <p:nvPr/>
        </p:nvSpPr>
        <p:spPr bwMode="auto">
          <a:xfrm flipH="1" flipV="1">
            <a:off x="3113088" y="5208588"/>
            <a:ext cx="349250" cy="90328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5613" name="Line 14"/>
          <p:cNvSpPr>
            <a:spLocks noChangeShapeType="1"/>
          </p:cNvSpPr>
          <p:nvPr/>
        </p:nvSpPr>
        <p:spPr bwMode="auto">
          <a:xfrm flipV="1">
            <a:off x="1652588" y="3475038"/>
            <a:ext cx="844550" cy="101600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5614" name="Line 15"/>
          <p:cNvSpPr>
            <a:spLocks noChangeShapeType="1"/>
          </p:cNvSpPr>
          <p:nvPr/>
        </p:nvSpPr>
        <p:spPr bwMode="auto">
          <a:xfrm>
            <a:off x="2495550" y="3490913"/>
            <a:ext cx="871538" cy="85725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5615" name="Line 16"/>
          <p:cNvSpPr>
            <a:spLocks noChangeShapeType="1"/>
          </p:cNvSpPr>
          <p:nvPr/>
        </p:nvSpPr>
        <p:spPr bwMode="auto">
          <a:xfrm flipV="1">
            <a:off x="2420938" y="1627188"/>
            <a:ext cx="1247775" cy="10318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5616" name="Line 17"/>
          <p:cNvSpPr>
            <a:spLocks noChangeShapeType="1"/>
          </p:cNvSpPr>
          <p:nvPr/>
        </p:nvSpPr>
        <p:spPr bwMode="auto">
          <a:xfrm flipH="1">
            <a:off x="3368675" y="1617663"/>
            <a:ext cx="317500" cy="102076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5617" name="Line 18"/>
          <p:cNvSpPr>
            <a:spLocks noChangeShapeType="1"/>
          </p:cNvSpPr>
          <p:nvPr/>
        </p:nvSpPr>
        <p:spPr bwMode="auto">
          <a:xfrm>
            <a:off x="6021388" y="3205163"/>
            <a:ext cx="554037" cy="83026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5618" name="Line 19"/>
          <p:cNvSpPr>
            <a:spLocks noChangeShapeType="1"/>
          </p:cNvSpPr>
          <p:nvPr/>
        </p:nvSpPr>
        <p:spPr bwMode="auto">
          <a:xfrm flipV="1">
            <a:off x="3114675" y="4932363"/>
            <a:ext cx="1038225" cy="27940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5619" name="Line 20"/>
          <p:cNvSpPr>
            <a:spLocks noChangeShapeType="1"/>
          </p:cNvSpPr>
          <p:nvPr/>
        </p:nvSpPr>
        <p:spPr bwMode="auto">
          <a:xfrm flipH="1">
            <a:off x="5605463" y="4379913"/>
            <a:ext cx="141287" cy="110807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5620" name="Line 21"/>
          <p:cNvSpPr>
            <a:spLocks noChangeShapeType="1"/>
          </p:cNvSpPr>
          <p:nvPr/>
        </p:nvSpPr>
        <p:spPr bwMode="auto">
          <a:xfrm flipV="1">
            <a:off x="5607050" y="5416550"/>
            <a:ext cx="1106488" cy="7302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5621" name="Text Box 22"/>
          <p:cNvSpPr txBox="1">
            <a:spLocks noChangeArrowheads="1"/>
          </p:cNvSpPr>
          <p:nvPr/>
        </p:nvSpPr>
        <p:spPr bwMode="auto">
          <a:xfrm>
            <a:off x="460375" y="41275"/>
            <a:ext cx="8077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3600"/>
              <a:t>Top-Down Network Design Steps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Network Design Steps</a:t>
            </a:r>
          </a:p>
        </p:txBody>
      </p:sp>
      <p:sp>
        <p:nvSpPr>
          <p:cNvPr id="27651" name="Text Box 2"/>
          <p:cNvSpPr txBox="1">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en-US" altLang="en-US"/>
              <a:t>Phase 1 – Analyze Requirements</a:t>
            </a:r>
          </a:p>
          <a:p>
            <a:pPr lvl="1">
              <a:buFont typeface="Times New Roman" panose="02020603050405020304" pitchFamily="18" charset="0"/>
              <a:buChar char="–"/>
            </a:pPr>
            <a:r>
              <a:rPr lang="en-US" altLang="en-US"/>
              <a:t>Analyze business goals and constraints</a:t>
            </a:r>
          </a:p>
          <a:p>
            <a:pPr lvl="1">
              <a:buFont typeface="Times New Roman" panose="02020603050405020304" pitchFamily="18" charset="0"/>
              <a:buChar char="–"/>
            </a:pPr>
            <a:r>
              <a:rPr lang="en-US" altLang="en-US"/>
              <a:t>Analyze technical goals and tradeoffs</a:t>
            </a:r>
          </a:p>
          <a:p>
            <a:pPr lvl="1">
              <a:buFont typeface="Times New Roman" panose="02020603050405020304" pitchFamily="18" charset="0"/>
              <a:buChar char="–"/>
            </a:pPr>
            <a:r>
              <a:rPr lang="en-US" altLang="en-US"/>
              <a:t>Characterize the existing network</a:t>
            </a:r>
          </a:p>
          <a:p>
            <a:pPr lvl="1">
              <a:buFont typeface="Times New Roman" panose="02020603050405020304" pitchFamily="18" charset="0"/>
              <a:buChar char="–"/>
            </a:pPr>
            <a:r>
              <a:rPr lang="en-US" altLang="en-US"/>
              <a:t>Characterize network traffic</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Network Design Steps</a:t>
            </a:r>
          </a:p>
        </p:txBody>
      </p:sp>
      <p:sp>
        <p:nvSpPr>
          <p:cNvPr id="29699" name="Text Box 2"/>
          <p:cNvSpPr txBox="1">
            <a:spLocks noChangeArrowheads="1"/>
          </p:cNvSpPr>
          <p:nvPr/>
        </p:nvSpPr>
        <p:spPr bwMode="auto">
          <a:xfrm>
            <a:off x="611188" y="13716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en-US" altLang="en-US"/>
              <a:t>Phase 1 – Analyze Requirements</a:t>
            </a:r>
          </a:p>
        </p:txBody>
      </p:sp>
      <p:pic>
        <p:nvPicPr>
          <p:cNvPr id="29700" name="Picture 3"/>
          <p:cNvPicPr>
            <a:picLocks noChangeAspect="1"/>
          </p:cNvPicPr>
          <p:nvPr/>
        </p:nvPicPr>
        <p:blipFill>
          <a:blip r:embed="rId3">
            <a:extLst>
              <a:ext uri="{28A0092B-C50C-407E-A947-70E740481C1C}">
                <a14:useLocalDpi xmlns:a14="http://schemas.microsoft.com/office/drawing/2010/main" val="0"/>
              </a:ext>
            </a:extLst>
          </a:blip>
          <a:srcRect l="4710" t="12920"/>
          <a:stretch>
            <a:fillRect/>
          </a:stretch>
        </p:blipFill>
        <p:spPr bwMode="auto">
          <a:xfrm>
            <a:off x="1116013" y="1989138"/>
            <a:ext cx="6049962"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Network Design Steps</a:t>
            </a:r>
          </a:p>
        </p:txBody>
      </p:sp>
      <p:sp>
        <p:nvSpPr>
          <p:cNvPr id="31747" name="Text Box 2"/>
          <p:cNvSpPr txBox="1">
            <a:spLocks noChangeArrowheads="1"/>
          </p:cNvSpPr>
          <p:nvPr/>
        </p:nvSpPr>
        <p:spPr bwMode="auto">
          <a:xfrm>
            <a:off x="611188" y="13716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en-US" altLang="en-US"/>
              <a:t>Phase 1 – Analyze Requirements</a:t>
            </a:r>
          </a:p>
        </p:txBody>
      </p:sp>
      <p:pic>
        <p:nvPicPr>
          <p:cNvPr id="31748" name="Picture 4"/>
          <p:cNvPicPr>
            <a:picLocks noChangeAspect="1"/>
          </p:cNvPicPr>
          <p:nvPr/>
        </p:nvPicPr>
        <p:blipFill>
          <a:blip r:embed="rId3">
            <a:extLst>
              <a:ext uri="{28A0092B-C50C-407E-A947-70E740481C1C}">
                <a14:useLocalDpi xmlns:a14="http://schemas.microsoft.com/office/drawing/2010/main" val="0"/>
              </a:ext>
            </a:extLst>
          </a:blip>
          <a:srcRect t="22633"/>
          <a:stretch>
            <a:fillRect/>
          </a:stretch>
        </p:blipFill>
        <p:spPr bwMode="auto">
          <a:xfrm>
            <a:off x="684213" y="1916113"/>
            <a:ext cx="7239000"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Network Design Steps</a:t>
            </a:r>
          </a:p>
        </p:txBody>
      </p:sp>
      <p:sp>
        <p:nvSpPr>
          <p:cNvPr id="33795" name="Text Box 2"/>
          <p:cNvSpPr txBox="1">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en-US" altLang="en-US"/>
              <a:t>Phase 2 – Logical Network Design</a:t>
            </a:r>
          </a:p>
          <a:p>
            <a:pPr lvl="1">
              <a:buFont typeface="Times New Roman" panose="02020603050405020304" pitchFamily="18" charset="0"/>
              <a:buChar char="–"/>
            </a:pPr>
            <a:r>
              <a:rPr lang="en-US" altLang="en-US"/>
              <a:t>Design a network topology</a:t>
            </a:r>
          </a:p>
          <a:p>
            <a:pPr lvl="1">
              <a:buFont typeface="Times New Roman" panose="02020603050405020304" pitchFamily="18" charset="0"/>
              <a:buChar char="–"/>
            </a:pPr>
            <a:r>
              <a:rPr lang="en-US" altLang="en-US"/>
              <a:t>Design models for addressing and naming</a:t>
            </a:r>
          </a:p>
          <a:p>
            <a:pPr lvl="1">
              <a:buFont typeface="Times New Roman" panose="02020603050405020304" pitchFamily="18" charset="0"/>
              <a:buChar char="–"/>
            </a:pPr>
            <a:r>
              <a:rPr lang="en-US" altLang="en-US"/>
              <a:t>Select switching and routing protocols</a:t>
            </a:r>
          </a:p>
          <a:p>
            <a:pPr lvl="1">
              <a:buFont typeface="Times New Roman" panose="02020603050405020304" pitchFamily="18" charset="0"/>
              <a:buChar char="–"/>
            </a:pPr>
            <a:r>
              <a:rPr lang="en-US" altLang="en-US"/>
              <a:t>Develop network security strategies</a:t>
            </a:r>
          </a:p>
          <a:p>
            <a:pPr lvl="1">
              <a:buFont typeface="Times New Roman" panose="02020603050405020304" pitchFamily="18" charset="0"/>
              <a:buChar char="–"/>
            </a:pPr>
            <a:r>
              <a:rPr lang="en-US" altLang="en-US"/>
              <a:t>Develop network management strategies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Network Design Steps</a:t>
            </a:r>
          </a:p>
        </p:txBody>
      </p:sp>
      <p:sp>
        <p:nvSpPr>
          <p:cNvPr id="35843" name="Text Box 2"/>
          <p:cNvSpPr txBox="1">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en-US" altLang="en-US"/>
              <a:t>Phase 2 – Logical Network Design</a:t>
            </a:r>
          </a:p>
        </p:txBody>
      </p:sp>
      <p:pic>
        <p:nvPicPr>
          <p:cNvPr id="35844" name="Picture 3"/>
          <p:cNvPicPr>
            <a:picLocks noChangeAspect="1"/>
          </p:cNvPicPr>
          <p:nvPr/>
        </p:nvPicPr>
        <p:blipFill>
          <a:blip r:embed="rId3">
            <a:extLst>
              <a:ext uri="{28A0092B-C50C-407E-A947-70E740481C1C}">
                <a14:useLocalDpi xmlns:a14="http://schemas.microsoft.com/office/drawing/2010/main" val="0"/>
              </a:ext>
            </a:extLst>
          </a:blip>
          <a:srcRect r="24728"/>
          <a:stretch>
            <a:fillRect/>
          </a:stretch>
        </p:blipFill>
        <p:spPr bwMode="auto">
          <a:xfrm>
            <a:off x="720725" y="3205163"/>
            <a:ext cx="3656013"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4"/>
          <p:cNvPicPr>
            <a:picLocks noChangeAspect="1"/>
          </p:cNvPicPr>
          <p:nvPr/>
        </p:nvPicPr>
        <p:blipFill>
          <a:blip r:embed="rId4">
            <a:extLst>
              <a:ext uri="{28A0092B-C50C-407E-A947-70E740481C1C}">
                <a14:useLocalDpi xmlns:a14="http://schemas.microsoft.com/office/drawing/2010/main" val="0"/>
              </a:ext>
            </a:extLst>
          </a:blip>
          <a:srcRect l="4634" t="10001" b="3333"/>
          <a:stretch>
            <a:fillRect/>
          </a:stretch>
        </p:blipFill>
        <p:spPr bwMode="auto">
          <a:xfrm>
            <a:off x="4451350" y="2559050"/>
            <a:ext cx="3890963" cy="29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Network Design Steps</a:t>
            </a:r>
          </a:p>
        </p:txBody>
      </p:sp>
      <p:sp>
        <p:nvSpPr>
          <p:cNvPr id="37891" name="Text Box 2"/>
          <p:cNvSpPr txBox="1">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en-US" altLang="en-US"/>
              <a:t>Phase 3 – Physical Network Design</a:t>
            </a:r>
          </a:p>
          <a:p>
            <a:pPr lvl="1">
              <a:buFont typeface="Times New Roman" panose="02020603050405020304" pitchFamily="18" charset="0"/>
              <a:buChar char="–"/>
            </a:pPr>
            <a:r>
              <a:rPr lang="en-US" altLang="en-US"/>
              <a:t>Select technologies and devices for campus networks</a:t>
            </a:r>
          </a:p>
          <a:p>
            <a:pPr lvl="1">
              <a:buFont typeface="Times New Roman" panose="02020603050405020304" pitchFamily="18" charset="0"/>
              <a:buChar char="–"/>
            </a:pPr>
            <a:r>
              <a:rPr lang="en-US" altLang="en-US"/>
              <a:t>Select technologies and devices for enterprise networks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Network Design Steps</a:t>
            </a:r>
          </a:p>
        </p:txBody>
      </p:sp>
      <p:sp>
        <p:nvSpPr>
          <p:cNvPr id="39939" name="Text Box 2"/>
          <p:cNvSpPr txBox="1">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en-US" altLang="en-US"/>
              <a:t>Phase 3 – Physical Network Design</a:t>
            </a:r>
          </a:p>
        </p:txBody>
      </p:sp>
      <p:pic>
        <p:nvPicPr>
          <p:cNvPr id="39940" name="Picture 3"/>
          <p:cNvPicPr>
            <a:picLocks noChangeAspect="1" noChangeArrowheads="1"/>
          </p:cNvPicPr>
          <p:nvPr/>
        </p:nvPicPr>
        <p:blipFill>
          <a:blip r:embed="rId3">
            <a:extLst>
              <a:ext uri="{28A0092B-C50C-407E-A947-70E740481C1C}">
                <a14:useLocalDpi xmlns:a14="http://schemas.microsoft.com/office/drawing/2010/main" val="0"/>
              </a:ext>
            </a:extLst>
          </a:blip>
          <a:srcRect t="16447" r="48184" b="16679"/>
          <a:stretch>
            <a:fillRect/>
          </a:stretch>
        </p:blipFill>
        <p:spPr bwMode="auto">
          <a:xfrm>
            <a:off x="1258888" y="2636838"/>
            <a:ext cx="4465637"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609600" y="914400"/>
            <a:ext cx="7848600" cy="449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800" b="1"/>
              <a:t/>
            </a:r>
            <a:br>
              <a:rPr lang="en-US" altLang="en-US" sz="4800" b="1"/>
            </a:br>
            <a:r>
              <a:rPr lang="en-US" altLang="en-US" sz="4000"/>
              <a:t>Chapter One</a:t>
            </a:r>
            <a:br>
              <a:rPr lang="en-US" altLang="en-US" sz="4000"/>
            </a:br>
            <a:r>
              <a:rPr lang="en-US" altLang="en-US" sz="4000"/>
              <a:t/>
            </a:r>
            <a:br>
              <a:rPr lang="en-US" altLang="en-US" sz="4000"/>
            </a:br>
            <a:r>
              <a:rPr lang="en-US" altLang="en-US" sz="2400"/>
              <a:t>Analyzing Business Goals and Constraints</a:t>
            </a:r>
            <a:br>
              <a:rPr lang="en-US" altLang="en-US" sz="2400"/>
            </a:br>
            <a:endParaRPr lang="en-US" altLang="en-US" sz="2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Network Design Steps</a:t>
            </a:r>
          </a:p>
        </p:txBody>
      </p:sp>
      <p:sp>
        <p:nvSpPr>
          <p:cNvPr id="41987" name="Text Box 2"/>
          <p:cNvSpPr txBox="1">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en-US" altLang="en-US"/>
              <a:t>Phase 4 – Testing, Optimizing, and Documenting the Network Design</a:t>
            </a:r>
          </a:p>
          <a:p>
            <a:pPr lvl="1">
              <a:buFont typeface="Times New Roman" panose="02020603050405020304" pitchFamily="18" charset="0"/>
              <a:buChar char="–"/>
            </a:pPr>
            <a:r>
              <a:rPr lang="en-US" altLang="en-US"/>
              <a:t>Test the network design</a:t>
            </a:r>
          </a:p>
          <a:p>
            <a:pPr lvl="1">
              <a:buFont typeface="Times New Roman" panose="02020603050405020304" pitchFamily="18" charset="0"/>
              <a:buChar char="–"/>
            </a:pPr>
            <a:r>
              <a:rPr lang="en-US" altLang="en-US"/>
              <a:t>Optimize the network design</a:t>
            </a:r>
          </a:p>
          <a:p>
            <a:pPr lvl="1">
              <a:buFont typeface="Times New Roman" panose="02020603050405020304" pitchFamily="18" charset="0"/>
              <a:buChar char="–"/>
            </a:pPr>
            <a:r>
              <a:rPr lang="en-US" altLang="en-US"/>
              <a:t>Document the network design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Network Design Steps</a:t>
            </a:r>
          </a:p>
        </p:txBody>
      </p:sp>
      <p:pic>
        <p:nvPicPr>
          <p:cNvPr id="44035" name="Picture 3"/>
          <p:cNvPicPr>
            <a:picLocks noChangeAspect="1"/>
          </p:cNvPicPr>
          <p:nvPr/>
        </p:nvPicPr>
        <p:blipFill>
          <a:blip r:embed="rId3">
            <a:extLst>
              <a:ext uri="{28A0092B-C50C-407E-A947-70E740481C1C}">
                <a14:useLocalDpi xmlns:a14="http://schemas.microsoft.com/office/drawing/2010/main" val="0"/>
              </a:ext>
            </a:extLst>
          </a:blip>
          <a:srcRect t="14148" r="3194" b="1669"/>
          <a:stretch>
            <a:fillRect/>
          </a:stretch>
        </p:blipFill>
        <p:spPr bwMode="auto">
          <a:xfrm>
            <a:off x="795338" y="1773238"/>
            <a:ext cx="6840537"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TextBox 4"/>
          <p:cNvSpPr txBox="1">
            <a:spLocks noChangeArrowheads="1"/>
          </p:cNvSpPr>
          <p:nvPr/>
        </p:nvSpPr>
        <p:spPr bwMode="auto">
          <a:xfrm>
            <a:off x="773113" y="1139825"/>
            <a:ext cx="72390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en-US" altLang="en-US" sz="2300">
                <a:solidFill>
                  <a:schemeClr val="tx1"/>
                </a:solidFill>
                <a:cs typeface="Times New Roman" panose="02020603050405020304" pitchFamily="18" charset="0"/>
              </a:rPr>
              <a:t>Phase 5 - Implement Phase</a:t>
            </a:r>
          </a:p>
          <a:p>
            <a:pPr algn="just"/>
            <a:endParaRPr lang="en-US" altLang="en-US" sz="2300">
              <a:solidFill>
                <a:schemeClr val="tx1"/>
              </a:solidFill>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407988" y="-17463"/>
            <a:ext cx="7772400" cy="11430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3600"/>
              <a:t>The PDIOO Network Life Cycle</a:t>
            </a:r>
          </a:p>
        </p:txBody>
      </p:sp>
      <p:sp>
        <p:nvSpPr>
          <p:cNvPr id="46083" name="Text Box 2"/>
          <p:cNvSpPr txBox="1">
            <a:spLocks noChangeArrowheads="1"/>
          </p:cNvSpPr>
          <p:nvPr/>
        </p:nvSpPr>
        <p:spPr bwMode="auto">
          <a:xfrm>
            <a:off x="3429000" y="1447800"/>
            <a:ext cx="17303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125"/>
              </a:spcBef>
              <a:buClrTx/>
              <a:buFontTx/>
              <a:buNone/>
            </a:pPr>
            <a:r>
              <a:rPr lang="en-US" altLang="en-US" sz="1800" b="1"/>
              <a:t>Plan</a:t>
            </a:r>
          </a:p>
        </p:txBody>
      </p:sp>
      <p:sp>
        <p:nvSpPr>
          <p:cNvPr id="46084" name="Oval 3"/>
          <p:cNvSpPr>
            <a:spLocks noChangeArrowheads="1"/>
          </p:cNvSpPr>
          <p:nvPr/>
        </p:nvSpPr>
        <p:spPr bwMode="auto">
          <a:xfrm>
            <a:off x="1524000" y="990600"/>
            <a:ext cx="5949950" cy="5327650"/>
          </a:xfrm>
          <a:prstGeom prst="ellipse">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6085" name="Oval 4"/>
          <p:cNvSpPr>
            <a:spLocks noChangeArrowheads="1"/>
          </p:cNvSpPr>
          <p:nvPr/>
        </p:nvSpPr>
        <p:spPr bwMode="auto">
          <a:xfrm>
            <a:off x="3089275" y="2028825"/>
            <a:ext cx="2957513" cy="2957513"/>
          </a:xfrm>
          <a:prstGeom prst="ellipse">
            <a:avLst/>
          </a:prstGeom>
          <a:solidFill>
            <a:srgbClr val="B2B2B2"/>
          </a:solidFill>
          <a:ln w="284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6086" name="Text Box 5"/>
          <p:cNvSpPr txBox="1">
            <a:spLocks noChangeArrowheads="1"/>
          </p:cNvSpPr>
          <p:nvPr/>
        </p:nvSpPr>
        <p:spPr bwMode="auto">
          <a:xfrm>
            <a:off x="5883275" y="2374900"/>
            <a:ext cx="13144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125"/>
              </a:spcBef>
              <a:buClrTx/>
              <a:buFontTx/>
              <a:buNone/>
            </a:pPr>
            <a:r>
              <a:rPr lang="en-US" altLang="en-US" sz="1800" b="1"/>
              <a:t>Design</a:t>
            </a:r>
          </a:p>
        </p:txBody>
      </p:sp>
      <p:sp>
        <p:nvSpPr>
          <p:cNvPr id="46087" name="Text Box 6"/>
          <p:cNvSpPr txBox="1">
            <a:spLocks noChangeArrowheads="1"/>
          </p:cNvSpPr>
          <p:nvPr/>
        </p:nvSpPr>
        <p:spPr bwMode="auto">
          <a:xfrm>
            <a:off x="5562600" y="4724400"/>
            <a:ext cx="13144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125"/>
              </a:spcBef>
              <a:buClrTx/>
              <a:buFontTx/>
              <a:buNone/>
            </a:pPr>
            <a:r>
              <a:rPr lang="en-US" altLang="en-US" sz="1800" b="1"/>
              <a:t>Implement</a:t>
            </a:r>
          </a:p>
        </p:txBody>
      </p:sp>
      <p:sp>
        <p:nvSpPr>
          <p:cNvPr id="46088" name="Text Box 7"/>
          <p:cNvSpPr txBox="1">
            <a:spLocks noChangeArrowheads="1"/>
          </p:cNvSpPr>
          <p:nvPr/>
        </p:nvSpPr>
        <p:spPr bwMode="auto">
          <a:xfrm>
            <a:off x="3200400" y="5181600"/>
            <a:ext cx="166052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125"/>
              </a:spcBef>
              <a:buClrTx/>
              <a:buFontTx/>
              <a:buNone/>
            </a:pPr>
            <a:r>
              <a:rPr lang="en-US" altLang="en-US" sz="1800" b="1"/>
              <a:t>Operate</a:t>
            </a:r>
          </a:p>
        </p:txBody>
      </p:sp>
      <p:sp>
        <p:nvSpPr>
          <p:cNvPr id="46089" name="Text Box 8"/>
          <p:cNvSpPr txBox="1">
            <a:spLocks noChangeArrowheads="1"/>
          </p:cNvSpPr>
          <p:nvPr/>
        </p:nvSpPr>
        <p:spPr bwMode="auto">
          <a:xfrm>
            <a:off x="1752600" y="3276600"/>
            <a:ext cx="13144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125"/>
              </a:spcBef>
              <a:buClrTx/>
              <a:buFontTx/>
              <a:buNone/>
            </a:pPr>
            <a:r>
              <a:rPr lang="en-US" altLang="en-US" sz="1800" b="1"/>
              <a:t>Optimize</a:t>
            </a:r>
          </a:p>
        </p:txBody>
      </p:sp>
      <p:grpSp>
        <p:nvGrpSpPr>
          <p:cNvPr id="46090" name="Group 9"/>
          <p:cNvGrpSpPr>
            <a:grpSpLocks/>
          </p:cNvGrpSpPr>
          <p:nvPr/>
        </p:nvGrpSpPr>
        <p:grpSpPr bwMode="auto">
          <a:xfrm>
            <a:off x="5053013" y="1198563"/>
            <a:ext cx="1036637" cy="896937"/>
            <a:chOff x="3183" y="755"/>
            <a:chExt cx="653" cy="565"/>
          </a:xfrm>
        </p:grpSpPr>
        <p:sp>
          <p:nvSpPr>
            <p:cNvPr id="46101" name="Line 10"/>
            <p:cNvSpPr>
              <a:spLocks noChangeShapeType="1"/>
            </p:cNvSpPr>
            <p:nvPr/>
          </p:nvSpPr>
          <p:spPr bwMode="auto">
            <a:xfrm>
              <a:off x="3183" y="1321"/>
              <a:ext cx="653"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6102" name="Line 11"/>
            <p:cNvSpPr>
              <a:spLocks noChangeShapeType="1"/>
            </p:cNvSpPr>
            <p:nvPr/>
          </p:nvSpPr>
          <p:spPr bwMode="auto">
            <a:xfrm flipH="1" flipV="1">
              <a:off x="3575" y="754"/>
              <a:ext cx="262" cy="56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grpSp>
      <p:sp>
        <p:nvSpPr>
          <p:cNvPr id="46091" name="Line 12"/>
          <p:cNvSpPr>
            <a:spLocks noChangeShapeType="1"/>
          </p:cNvSpPr>
          <p:nvPr/>
        </p:nvSpPr>
        <p:spPr bwMode="auto">
          <a:xfrm flipV="1">
            <a:off x="6577013" y="3044825"/>
            <a:ext cx="833437" cy="98742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6092" name="Line 13"/>
          <p:cNvSpPr>
            <a:spLocks noChangeShapeType="1"/>
          </p:cNvSpPr>
          <p:nvPr/>
        </p:nvSpPr>
        <p:spPr bwMode="auto">
          <a:xfrm flipV="1">
            <a:off x="2209800" y="4494213"/>
            <a:ext cx="381000" cy="82708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6093" name="Line 14"/>
          <p:cNvSpPr>
            <a:spLocks noChangeShapeType="1"/>
          </p:cNvSpPr>
          <p:nvPr/>
        </p:nvSpPr>
        <p:spPr bwMode="auto">
          <a:xfrm flipV="1">
            <a:off x="1825625" y="1993900"/>
            <a:ext cx="1076325" cy="48736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6094" name="Line 15"/>
          <p:cNvSpPr>
            <a:spLocks noChangeShapeType="1"/>
          </p:cNvSpPr>
          <p:nvPr/>
        </p:nvSpPr>
        <p:spPr bwMode="auto">
          <a:xfrm>
            <a:off x="2909888" y="1976438"/>
            <a:ext cx="350837" cy="84772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6095" name="Line 16"/>
          <p:cNvSpPr>
            <a:spLocks noChangeShapeType="1"/>
          </p:cNvSpPr>
          <p:nvPr/>
        </p:nvSpPr>
        <p:spPr bwMode="auto">
          <a:xfrm>
            <a:off x="6021388" y="3205163"/>
            <a:ext cx="554037" cy="83026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6096" name="Line 17"/>
          <p:cNvSpPr>
            <a:spLocks noChangeShapeType="1"/>
          </p:cNvSpPr>
          <p:nvPr/>
        </p:nvSpPr>
        <p:spPr bwMode="auto">
          <a:xfrm>
            <a:off x="2590800" y="4495800"/>
            <a:ext cx="990600" cy="7620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6097" name="Line 18"/>
          <p:cNvSpPr>
            <a:spLocks noChangeShapeType="1"/>
          </p:cNvSpPr>
          <p:nvPr/>
        </p:nvSpPr>
        <p:spPr bwMode="auto">
          <a:xfrm flipH="1">
            <a:off x="5027613" y="4800600"/>
            <a:ext cx="231775" cy="91440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6098" name="Line 19"/>
          <p:cNvSpPr>
            <a:spLocks noChangeShapeType="1"/>
          </p:cNvSpPr>
          <p:nvPr/>
        </p:nvSpPr>
        <p:spPr bwMode="auto">
          <a:xfrm>
            <a:off x="5029200" y="5708650"/>
            <a:ext cx="1066800" cy="15875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6099" name="AutoShape 20"/>
          <p:cNvSpPr>
            <a:spLocks noChangeArrowheads="1"/>
          </p:cNvSpPr>
          <p:nvPr/>
        </p:nvSpPr>
        <p:spPr bwMode="auto">
          <a:xfrm>
            <a:off x="3581400" y="2895600"/>
            <a:ext cx="2209800" cy="16764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0 60000 65536"/>
              <a:gd name="T11" fmla="*/ 0 60000 65536"/>
              <a:gd name="T12" fmla="*/ 0 60000 65536"/>
              <a:gd name="T13" fmla="*/ 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lnTo>
                  <a:pt x="15662" y="14285"/>
                </a:lnTo>
                <a:close/>
              </a:path>
            </a:pathLst>
          </a:custGeom>
          <a:solidFill>
            <a:srgbClr val="CCCC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6100" name="Text Box 21"/>
          <p:cNvSpPr txBox="1">
            <a:spLocks noChangeArrowheads="1"/>
          </p:cNvSpPr>
          <p:nvPr/>
        </p:nvSpPr>
        <p:spPr bwMode="auto">
          <a:xfrm>
            <a:off x="3657600" y="2971800"/>
            <a:ext cx="166052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125"/>
              </a:spcBef>
              <a:buClrTx/>
              <a:buFontTx/>
              <a:buNone/>
            </a:pPr>
            <a:r>
              <a:rPr lang="en-US" altLang="en-US" sz="1800" b="1"/>
              <a:t>Retire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Business Goals</a:t>
            </a:r>
          </a:p>
        </p:txBody>
      </p:sp>
      <p:sp>
        <p:nvSpPr>
          <p:cNvPr id="48131" name="Text Box 2"/>
          <p:cNvSpPr txBox="1">
            <a:spLocks noChangeArrowheads="1"/>
          </p:cNvSpPr>
          <p:nvPr/>
        </p:nvSpPr>
        <p:spPr bwMode="auto">
          <a:xfrm>
            <a:off x="762000" y="1524000"/>
            <a:ext cx="7772400" cy="460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en-US" altLang="en-US" sz="2800"/>
              <a:t>Increase revenue</a:t>
            </a:r>
          </a:p>
          <a:p>
            <a:pPr>
              <a:buFont typeface="Times New Roman" panose="02020603050405020304" pitchFamily="18" charset="0"/>
              <a:buChar char="•"/>
            </a:pPr>
            <a:r>
              <a:rPr lang="en-US" altLang="en-US" sz="2800"/>
              <a:t>Reduce operating costs</a:t>
            </a:r>
          </a:p>
          <a:p>
            <a:pPr>
              <a:buFont typeface="Times New Roman" panose="02020603050405020304" pitchFamily="18" charset="0"/>
              <a:buChar char="•"/>
            </a:pPr>
            <a:r>
              <a:rPr lang="en-US" altLang="en-US" sz="2800"/>
              <a:t>Improve communications</a:t>
            </a:r>
          </a:p>
          <a:p>
            <a:pPr>
              <a:buFont typeface="Times New Roman" panose="02020603050405020304" pitchFamily="18" charset="0"/>
              <a:buChar char="•"/>
            </a:pPr>
            <a:r>
              <a:rPr lang="en-US" altLang="en-US" sz="2800"/>
              <a:t>Shorten product development cycle</a:t>
            </a:r>
          </a:p>
          <a:p>
            <a:pPr>
              <a:buFont typeface="Times New Roman" panose="02020603050405020304" pitchFamily="18" charset="0"/>
              <a:buChar char="•"/>
            </a:pPr>
            <a:r>
              <a:rPr lang="en-US" altLang="en-US" sz="2800"/>
              <a:t>Expand into worldwide markets</a:t>
            </a:r>
          </a:p>
          <a:p>
            <a:pPr>
              <a:buFont typeface="Times New Roman" panose="02020603050405020304" pitchFamily="18" charset="0"/>
              <a:buChar char="•"/>
            </a:pPr>
            <a:r>
              <a:rPr lang="en-US" altLang="en-US" sz="2800"/>
              <a:t>Build partnerships with other companies</a:t>
            </a:r>
          </a:p>
          <a:p>
            <a:pPr>
              <a:buFont typeface="Times New Roman" panose="02020603050405020304" pitchFamily="18" charset="0"/>
              <a:buChar char="•"/>
            </a:pPr>
            <a:r>
              <a:rPr lang="en-US" altLang="en-US" sz="2800"/>
              <a:t>Offer better customer support or new customer services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Business Goals</a:t>
            </a:r>
          </a:p>
        </p:txBody>
      </p:sp>
      <p:sp>
        <p:nvSpPr>
          <p:cNvPr id="50179" name="Rectangle 1"/>
          <p:cNvSpPr>
            <a:spLocks noChangeArrowheads="1"/>
          </p:cNvSpPr>
          <p:nvPr/>
        </p:nvSpPr>
        <p:spPr bwMode="auto">
          <a:xfrm>
            <a:off x="6259513" y="3429000"/>
            <a:ext cx="647700" cy="50482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buClr>
                <a:srgbClr val="000000"/>
              </a:buClr>
              <a:buSzPct val="100000"/>
              <a:buFont typeface="Times New Roman" panose="02020603050405020304" pitchFamily="18" charset="0"/>
              <a:buNone/>
            </a:pPr>
            <a:endParaRPr lang="en-US" altLang="en-US"/>
          </a:p>
        </p:txBody>
      </p:sp>
      <p:pic>
        <p:nvPicPr>
          <p:cNvPr id="50180" name="Picture 6"/>
          <p:cNvPicPr>
            <a:picLocks noChangeAspect="1"/>
          </p:cNvPicPr>
          <p:nvPr/>
        </p:nvPicPr>
        <p:blipFill>
          <a:blip r:embed="rId3">
            <a:extLst>
              <a:ext uri="{28A0092B-C50C-407E-A947-70E740481C1C}">
                <a14:useLocalDpi xmlns:a14="http://schemas.microsoft.com/office/drawing/2010/main" val="0"/>
              </a:ext>
            </a:extLst>
          </a:blip>
          <a:srcRect r="1680" b="2043"/>
          <a:stretch>
            <a:fillRect/>
          </a:stretch>
        </p:blipFill>
        <p:spPr bwMode="auto">
          <a:xfrm>
            <a:off x="936625" y="1371600"/>
            <a:ext cx="727075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Recent Business Priorities</a:t>
            </a:r>
          </a:p>
        </p:txBody>
      </p:sp>
      <p:sp>
        <p:nvSpPr>
          <p:cNvPr id="52227" name="Text Box 2"/>
          <p:cNvSpPr txBox="1">
            <a:spLocks noChangeArrowheads="1"/>
          </p:cNvSpPr>
          <p:nvPr/>
        </p:nvSpPr>
        <p:spPr bwMode="auto">
          <a:xfrm>
            <a:off x="685800" y="1295400"/>
            <a:ext cx="7772400" cy="449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en-US" altLang="en-US"/>
              <a:t>Mobility</a:t>
            </a:r>
          </a:p>
          <a:p>
            <a:pPr>
              <a:buFont typeface="Times New Roman" panose="02020603050405020304" pitchFamily="18" charset="0"/>
              <a:buChar char="•"/>
            </a:pPr>
            <a:r>
              <a:rPr lang="en-US" altLang="en-US"/>
              <a:t>Security</a:t>
            </a:r>
          </a:p>
          <a:p>
            <a:pPr>
              <a:buFont typeface="Times New Roman" panose="02020603050405020304" pitchFamily="18" charset="0"/>
              <a:buChar char="•"/>
            </a:pPr>
            <a:r>
              <a:rPr lang="en-US" altLang="en-US"/>
              <a:t>Resiliency (fault tolerance)</a:t>
            </a:r>
          </a:p>
          <a:p>
            <a:pPr>
              <a:buFont typeface="Times New Roman" panose="02020603050405020304" pitchFamily="18" charset="0"/>
              <a:buChar char="•"/>
            </a:pPr>
            <a:r>
              <a:rPr lang="en-US" altLang="en-US"/>
              <a:t>Business continuity after a disaster</a:t>
            </a:r>
          </a:p>
          <a:p>
            <a:pPr>
              <a:buFont typeface="Times New Roman" panose="02020603050405020304" pitchFamily="18" charset="0"/>
              <a:buChar char="•"/>
            </a:pPr>
            <a:r>
              <a:rPr lang="en-US" altLang="en-US"/>
              <a:t>Network projects must be prioritized based on fiscal goals</a:t>
            </a:r>
          </a:p>
          <a:p>
            <a:pPr>
              <a:buFont typeface="Times New Roman" panose="02020603050405020304" pitchFamily="18" charset="0"/>
              <a:buChar char="•"/>
            </a:pPr>
            <a:r>
              <a:rPr lang="en-US" altLang="en-US"/>
              <a:t>Networks must offer the low delay required for real-time applications such as VoIP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Business Constraints</a:t>
            </a:r>
          </a:p>
        </p:txBody>
      </p:sp>
      <p:sp>
        <p:nvSpPr>
          <p:cNvPr id="54275" name="Text Box 2"/>
          <p:cNvSpPr txBox="1">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en-US" altLang="en-US"/>
              <a:t>Budget</a:t>
            </a:r>
          </a:p>
          <a:p>
            <a:pPr>
              <a:buFont typeface="Times New Roman" panose="02020603050405020304" pitchFamily="18" charset="0"/>
              <a:buChar char="•"/>
            </a:pPr>
            <a:r>
              <a:rPr lang="en-US" altLang="en-US"/>
              <a:t>Staffing</a:t>
            </a:r>
          </a:p>
          <a:p>
            <a:pPr>
              <a:buFont typeface="Times New Roman" panose="02020603050405020304" pitchFamily="18" charset="0"/>
              <a:buChar char="•"/>
            </a:pPr>
            <a:r>
              <a:rPr lang="en-US" altLang="en-US"/>
              <a:t>Schedule</a:t>
            </a:r>
          </a:p>
          <a:p>
            <a:pPr>
              <a:buFont typeface="Times New Roman" panose="02020603050405020304" pitchFamily="18" charset="0"/>
              <a:buChar char="•"/>
            </a:pPr>
            <a:r>
              <a:rPr lang="en-US" altLang="en-US"/>
              <a:t>Politics and policies</a:t>
            </a:r>
          </a:p>
        </p:txBody>
      </p:sp>
      <p:graphicFrame>
        <p:nvGraphicFramePr>
          <p:cNvPr id="54276" name="Object 3"/>
          <p:cNvGraphicFramePr>
            <a:graphicFrameLocks noChangeAspect="1"/>
          </p:cNvGraphicFramePr>
          <p:nvPr/>
        </p:nvGraphicFramePr>
        <p:xfrm>
          <a:off x="4114800" y="1752600"/>
          <a:ext cx="4540250" cy="3497263"/>
        </p:xfrm>
        <a:graphic>
          <a:graphicData uri="http://schemas.openxmlformats.org/presentationml/2006/ole">
            <mc:AlternateContent xmlns:mc="http://schemas.openxmlformats.org/markup-compatibility/2006">
              <mc:Choice xmlns:v="urn:schemas-microsoft-com:vml" Requires="v">
                <p:oleObj spid="_x0000_s54279" r:id="rId4" imgW="1965762" imgH="1965762" progId="">
                  <p:embed/>
                </p:oleObj>
              </mc:Choice>
              <mc:Fallback>
                <p:oleObj r:id="rId4" imgW="1965762" imgH="1965762"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1752600"/>
                        <a:ext cx="4540250" cy="34972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Business Constraints</a:t>
            </a:r>
          </a:p>
        </p:txBody>
      </p:sp>
      <p:pic>
        <p:nvPicPr>
          <p:cNvPr id="56323" name="Picture 4"/>
          <p:cNvPicPr>
            <a:picLocks noChangeAspect="1"/>
          </p:cNvPicPr>
          <p:nvPr/>
        </p:nvPicPr>
        <p:blipFill>
          <a:blip r:embed="rId3">
            <a:extLst>
              <a:ext uri="{28A0092B-C50C-407E-A947-70E740481C1C}">
                <a14:useLocalDpi xmlns:a14="http://schemas.microsoft.com/office/drawing/2010/main" val="0"/>
              </a:ext>
            </a:extLst>
          </a:blip>
          <a:srcRect r="1881" b="3665"/>
          <a:stretch>
            <a:fillRect/>
          </a:stretch>
        </p:blipFill>
        <p:spPr bwMode="auto">
          <a:xfrm>
            <a:off x="685800" y="1371600"/>
            <a:ext cx="7527925"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685800" y="84138"/>
            <a:ext cx="7772400"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3600"/>
              <a:t>Collect Information Before the First Meeting</a:t>
            </a:r>
          </a:p>
        </p:txBody>
      </p:sp>
      <p:sp>
        <p:nvSpPr>
          <p:cNvPr id="58371" name="Text Box 2"/>
          <p:cNvSpPr txBox="1">
            <a:spLocks noChangeArrowheads="1"/>
          </p:cNvSpPr>
          <p:nvPr/>
        </p:nvSpPr>
        <p:spPr bwMode="auto">
          <a:xfrm>
            <a:off x="685800" y="1752600"/>
            <a:ext cx="7772400" cy="471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en-US" altLang="en-US" sz="2400"/>
              <a:t>Before meeting with the client, whether internal or external, collect some basic business-related information</a:t>
            </a:r>
          </a:p>
          <a:p>
            <a:pPr>
              <a:buFont typeface="Times New Roman" panose="02020603050405020304" pitchFamily="18" charset="0"/>
              <a:buChar char="•"/>
            </a:pPr>
            <a:r>
              <a:rPr lang="en-US" altLang="en-US" sz="2400"/>
              <a:t>Such as</a:t>
            </a:r>
          </a:p>
          <a:p>
            <a:pPr lvl="1">
              <a:buFont typeface="Times New Roman" panose="02020603050405020304" pitchFamily="18" charset="0"/>
              <a:buChar char="–"/>
            </a:pPr>
            <a:r>
              <a:rPr lang="en-US" altLang="en-US" sz="2400"/>
              <a:t>Products produced/Services supplied</a:t>
            </a:r>
          </a:p>
          <a:p>
            <a:pPr lvl="1">
              <a:buFont typeface="Times New Roman" panose="02020603050405020304" pitchFamily="18" charset="0"/>
              <a:buChar char="–"/>
            </a:pPr>
            <a:r>
              <a:rPr lang="en-US" altLang="en-US" sz="2400"/>
              <a:t>Financial viability</a:t>
            </a:r>
          </a:p>
          <a:p>
            <a:pPr lvl="1">
              <a:buFont typeface="Times New Roman" panose="02020603050405020304" pitchFamily="18" charset="0"/>
              <a:buChar char="–"/>
            </a:pPr>
            <a:r>
              <a:rPr lang="en-US" altLang="en-US" sz="2400"/>
              <a:t>Customers, suppliers, competitors</a:t>
            </a:r>
          </a:p>
          <a:p>
            <a:pPr lvl="1">
              <a:buFont typeface="Times New Roman" panose="02020603050405020304" pitchFamily="18" charset="0"/>
              <a:buChar char="–"/>
            </a:pPr>
            <a:r>
              <a:rPr lang="en-US" altLang="en-US" sz="2400"/>
              <a:t>Competitive advantage</a:t>
            </a:r>
          </a:p>
          <a:p>
            <a:pPr lvl="1"/>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Meet With the Customer</a:t>
            </a:r>
          </a:p>
        </p:txBody>
      </p:sp>
      <p:sp>
        <p:nvSpPr>
          <p:cNvPr id="60419" name="Text Box 2"/>
          <p:cNvSpPr txBox="1">
            <a:spLocks noChangeArrowheads="1"/>
          </p:cNvSpPr>
          <p:nvPr/>
        </p:nvSpPr>
        <p:spPr bwMode="auto">
          <a:xfrm>
            <a:off x="457200" y="1600200"/>
            <a:ext cx="6707188"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en-US" altLang="en-US"/>
              <a:t>Try to get</a:t>
            </a:r>
          </a:p>
          <a:p>
            <a:pPr lvl="1">
              <a:spcBef>
                <a:spcPts val="600"/>
              </a:spcBef>
              <a:buFont typeface="Times New Roman" panose="02020603050405020304" pitchFamily="18" charset="0"/>
              <a:buChar char="–"/>
            </a:pPr>
            <a:r>
              <a:rPr lang="en-US" altLang="en-US" sz="2400"/>
              <a:t>A concise statement of the goals of the project</a:t>
            </a:r>
          </a:p>
          <a:p>
            <a:pPr lvl="2">
              <a:buFont typeface="Times New Roman" panose="02020603050405020304" pitchFamily="18" charset="0"/>
              <a:buChar char="•"/>
            </a:pPr>
            <a:r>
              <a:rPr lang="en-US" altLang="en-US"/>
              <a:t>What problem are they trying to solve?</a:t>
            </a:r>
          </a:p>
          <a:p>
            <a:pPr lvl="2">
              <a:buFont typeface="Times New Roman" panose="02020603050405020304" pitchFamily="18" charset="0"/>
              <a:buChar char="•"/>
            </a:pPr>
            <a:r>
              <a:rPr lang="en-US" altLang="en-US"/>
              <a:t>How will new technology help them be more successful in their business?</a:t>
            </a:r>
          </a:p>
          <a:p>
            <a:pPr lvl="2">
              <a:buFont typeface="Times New Roman" panose="02020603050405020304" pitchFamily="18" charset="0"/>
              <a:buChar char="•"/>
            </a:pPr>
            <a:r>
              <a:rPr lang="en-US" altLang="en-US"/>
              <a:t>What must happen for the project to succeed?</a:t>
            </a:r>
          </a:p>
        </p:txBody>
      </p:sp>
      <p:pic>
        <p:nvPicPr>
          <p:cNvPr id="6042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1447800"/>
            <a:ext cx="1838325" cy="3810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What is Network Design?</a:t>
            </a:r>
          </a:p>
        </p:txBody>
      </p:sp>
      <p:sp>
        <p:nvSpPr>
          <p:cNvPr id="7171" name="Text Box 2"/>
          <p:cNvSpPr txBox="1">
            <a:spLocks noChangeArrowheads="1"/>
          </p:cNvSpPr>
          <p:nvPr/>
        </p:nvSpPr>
        <p:spPr bwMode="auto">
          <a:xfrm>
            <a:off x="685800" y="1676400"/>
            <a:ext cx="79248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en-US" altLang="en-US" sz="2800"/>
              <a:t>Network design should be a complete process that </a:t>
            </a:r>
            <a:r>
              <a:rPr lang="en-US" altLang="en-US" sz="2800" b="1"/>
              <a:t>matches business needs </a:t>
            </a:r>
            <a:r>
              <a:rPr lang="en-US" altLang="en-US" sz="2800"/>
              <a:t>to available </a:t>
            </a:r>
            <a:r>
              <a:rPr lang="en-US" altLang="en-US" sz="2800" b="1"/>
              <a:t>technology</a:t>
            </a:r>
            <a:r>
              <a:rPr lang="en-US" altLang="en-US" sz="2800"/>
              <a:t> to deliver </a:t>
            </a:r>
            <a:r>
              <a:rPr lang="en-US" altLang="en-US" sz="2800" b="1"/>
              <a:t>a system </a:t>
            </a:r>
            <a:r>
              <a:rPr lang="en-US" altLang="en-US" sz="2800"/>
              <a:t>that will maximize an organization’s success.</a:t>
            </a:r>
          </a:p>
          <a:p>
            <a:pPr lvl="1">
              <a:buFont typeface="Times New Roman" panose="02020603050405020304" pitchFamily="18" charset="0"/>
              <a:buChar char="–"/>
            </a:pPr>
            <a:r>
              <a:rPr lang="en-US" altLang="en-US"/>
              <a:t>In the LAN area it is more than just buying a few devices. </a:t>
            </a:r>
          </a:p>
          <a:p>
            <a:pPr lvl="1">
              <a:buFont typeface="Times New Roman" panose="02020603050405020304" pitchFamily="18" charset="0"/>
              <a:buChar char="–"/>
            </a:pPr>
            <a:r>
              <a:rPr lang="en-US" altLang="en-US"/>
              <a:t>In the WAN area it is more than just calling the phone company.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Meet With the Customer</a:t>
            </a:r>
          </a:p>
        </p:txBody>
      </p:sp>
      <p:sp>
        <p:nvSpPr>
          <p:cNvPr id="62467" name="Text Box 2"/>
          <p:cNvSpPr txBox="1">
            <a:spLocks noChangeArrowheads="1"/>
          </p:cNvSpPr>
          <p:nvPr/>
        </p:nvSpPr>
        <p:spPr bwMode="auto">
          <a:xfrm>
            <a:off x="609600" y="15240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en-US" altLang="en-US"/>
              <a:t>What will happen if the project is a failure?</a:t>
            </a:r>
          </a:p>
          <a:p>
            <a:pPr lvl="1">
              <a:buFont typeface="Times New Roman" panose="02020603050405020304" pitchFamily="18" charset="0"/>
              <a:buChar char="–"/>
            </a:pPr>
            <a:r>
              <a:rPr lang="en-US" altLang="en-US"/>
              <a:t>Is this a critical business function?</a:t>
            </a:r>
          </a:p>
          <a:p>
            <a:pPr lvl="1">
              <a:buFont typeface="Times New Roman" panose="02020603050405020304" pitchFamily="18" charset="0"/>
              <a:buChar char="–"/>
            </a:pPr>
            <a:r>
              <a:rPr lang="en-US" altLang="en-US"/>
              <a:t>Is this project visible to upper management?</a:t>
            </a:r>
          </a:p>
          <a:p>
            <a:pPr lvl="1">
              <a:buFont typeface="Times New Roman" panose="02020603050405020304" pitchFamily="18" charset="0"/>
              <a:buChar char="–"/>
            </a:pPr>
            <a:r>
              <a:rPr lang="en-US" altLang="en-US"/>
              <a:t>Who’s on your side?</a:t>
            </a:r>
          </a:p>
        </p:txBody>
      </p:sp>
      <p:graphicFrame>
        <p:nvGraphicFramePr>
          <p:cNvPr id="62468" name="Object 3"/>
          <p:cNvGraphicFramePr>
            <a:graphicFrameLocks noChangeAspect="1"/>
          </p:cNvGraphicFramePr>
          <p:nvPr/>
        </p:nvGraphicFramePr>
        <p:xfrm>
          <a:off x="5105400" y="3962400"/>
          <a:ext cx="2895600" cy="2105025"/>
        </p:xfrm>
        <a:graphic>
          <a:graphicData uri="http://schemas.openxmlformats.org/presentationml/2006/ole">
            <mc:AlternateContent xmlns:mc="http://schemas.openxmlformats.org/markup-compatibility/2006">
              <mc:Choice xmlns:v="urn:schemas-microsoft-com:vml" Requires="v">
                <p:oleObj spid="_x0000_s62474" r:id="rId4" imgW="1965891" imgH="1965891" progId="">
                  <p:embed/>
                </p:oleObj>
              </mc:Choice>
              <mc:Fallback>
                <p:oleObj r:id="rId4" imgW="1965891" imgH="1965891"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3962400"/>
                        <a:ext cx="2895600" cy="2105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69" name="Object 4"/>
          <p:cNvGraphicFramePr>
            <a:graphicFrameLocks noChangeAspect="1"/>
          </p:cNvGraphicFramePr>
          <p:nvPr/>
        </p:nvGraphicFramePr>
        <p:xfrm>
          <a:off x="838200" y="4038600"/>
          <a:ext cx="2971800" cy="1995488"/>
        </p:xfrm>
        <a:graphic>
          <a:graphicData uri="http://schemas.openxmlformats.org/presentationml/2006/ole">
            <mc:AlternateContent xmlns:mc="http://schemas.openxmlformats.org/markup-compatibility/2006">
              <mc:Choice xmlns:v="urn:schemas-microsoft-com:vml" Requires="v">
                <p:oleObj spid="_x0000_s62475" r:id="rId6" imgW="1966020" imgH="1828800" progId="">
                  <p:embed/>
                </p:oleObj>
              </mc:Choice>
              <mc:Fallback>
                <p:oleObj r:id="rId6" imgW="1966020" imgH="1828800" progId="">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4038600"/>
                        <a:ext cx="2971800" cy="19954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Meet With the Customer</a:t>
            </a:r>
          </a:p>
        </p:txBody>
      </p:sp>
      <p:sp>
        <p:nvSpPr>
          <p:cNvPr id="64515" name="Text Box 2"/>
          <p:cNvSpPr txBox="1">
            <a:spLocks noChangeArrowheads="1"/>
          </p:cNvSpPr>
          <p:nvPr/>
        </p:nvSpPr>
        <p:spPr bwMode="auto">
          <a:xfrm>
            <a:off x="2667000" y="1447800"/>
            <a:ext cx="6248400"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en-US" altLang="en-US"/>
              <a:t>Discover any biases </a:t>
            </a:r>
          </a:p>
          <a:p>
            <a:pPr lvl="1">
              <a:buFont typeface="Times New Roman" panose="02020603050405020304" pitchFamily="18" charset="0"/>
              <a:buChar char="–"/>
            </a:pPr>
            <a:r>
              <a:rPr lang="en-US" altLang="en-US"/>
              <a:t>For example</a:t>
            </a:r>
          </a:p>
          <a:p>
            <a:pPr lvl="2">
              <a:buFont typeface="Times New Roman" panose="02020603050405020304" pitchFamily="18" charset="0"/>
              <a:buChar char="•"/>
            </a:pPr>
            <a:r>
              <a:rPr lang="en-US" altLang="en-US"/>
              <a:t>Will they only use certain company’s products?</a:t>
            </a:r>
          </a:p>
          <a:p>
            <a:pPr lvl="2">
              <a:buFont typeface="Times New Roman" panose="02020603050405020304" pitchFamily="18" charset="0"/>
              <a:buChar char="•"/>
            </a:pPr>
            <a:r>
              <a:rPr lang="en-US" altLang="en-US"/>
              <a:t>Do they avoid certain technologies?</a:t>
            </a:r>
          </a:p>
          <a:p>
            <a:pPr lvl="2">
              <a:buFont typeface="Times New Roman" panose="02020603050405020304" pitchFamily="18" charset="0"/>
              <a:buChar char="•"/>
            </a:pPr>
            <a:r>
              <a:rPr lang="en-US" altLang="en-US"/>
              <a:t>Do the data people look down on the voice people or vice versa?</a:t>
            </a:r>
          </a:p>
          <a:p>
            <a:pPr lvl="1">
              <a:buFont typeface="Times New Roman" panose="02020603050405020304" pitchFamily="18" charset="0"/>
              <a:buChar char="–"/>
            </a:pPr>
            <a:r>
              <a:rPr lang="en-US" altLang="en-US"/>
              <a:t>Talk to the technical and management staff</a:t>
            </a:r>
          </a:p>
        </p:txBody>
      </p:sp>
      <p:graphicFrame>
        <p:nvGraphicFramePr>
          <p:cNvPr id="64516" name="Object 3"/>
          <p:cNvGraphicFramePr>
            <a:graphicFrameLocks noChangeAspect="1"/>
          </p:cNvGraphicFramePr>
          <p:nvPr/>
        </p:nvGraphicFramePr>
        <p:xfrm>
          <a:off x="762000" y="1676400"/>
          <a:ext cx="1728788" cy="3252788"/>
        </p:xfrm>
        <a:graphic>
          <a:graphicData uri="http://schemas.openxmlformats.org/presentationml/2006/ole">
            <mc:AlternateContent xmlns:mc="http://schemas.openxmlformats.org/markup-compatibility/2006">
              <mc:Choice xmlns:v="urn:schemas-microsoft-com:vml" Requires="v">
                <p:oleObj spid="_x0000_s64519" r:id="rId4" imgW="1728699" imgH="1964087" progId="">
                  <p:embed/>
                </p:oleObj>
              </mc:Choice>
              <mc:Fallback>
                <p:oleObj r:id="rId4" imgW="1728699" imgH="1964087"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676400"/>
                        <a:ext cx="1728788" cy="3252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Meet With the Customer</a:t>
            </a:r>
          </a:p>
        </p:txBody>
      </p:sp>
      <p:sp>
        <p:nvSpPr>
          <p:cNvPr id="66563" name="Text Box 2"/>
          <p:cNvSpPr txBox="1">
            <a:spLocks noChangeArrowheads="1"/>
          </p:cNvSpPr>
          <p:nvPr/>
        </p:nvSpPr>
        <p:spPr bwMode="auto">
          <a:xfrm>
            <a:off x="533400" y="1371600"/>
            <a:ext cx="83058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lvl="1">
              <a:buFont typeface="Times New Roman" panose="02020603050405020304" pitchFamily="18" charset="0"/>
              <a:buChar char="–"/>
            </a:pPr>
            <a:r>
              <a:rPr lang="en-US" altLang="en-US"/>
              <a:t>Get a copy of the organization chart</a:t>
            </a:r>
          </a:p>
          <a:p>
            <a:pPr lvl="2">
              <a:buFont typeface="Times New Roman" panose="02020603050405020304" pitchFamily="18" charset="0"/>
              <a:buChar char="•"/>
            </a:pPr>
            <a:r>
              <a:rPr lang="en-US" altLang="en-US"/>
              <a:t>This will show the general structure of the organization</a:t>
            </a:r>
          </a:p>
          <a:p>
            <a:pPr lvl="2">
              <a:buFont typeface="Times New Roman" panose="02020603050405020304" pitchFamily="18" charset="0"/>
              <a:buChar char="•"/>
            </a:pPr>
            <a:r>
              <a:rPr lang="en-US" altLang="en-US"/>
              <a:t>It will suggest users to account for</a:t>
            </a:r>
          </a:p>
          <a:p>
            <a:pPr lvl="2">
              <a:buFont typeface="Times New Roman" panose="02020603050405020304" pitchFamily="18" charset="0"/>
              <a:buChar char="•"/>
            </a:pPr>
            <a:r>
              <a:rPr lang="en-US" altLang="en-US"/>
              <a:t>It will suggest geographical locations to account for</a:t>
            </a:r>
          </a:p>
        </p:txBody>
      </p:sp>
      <p:pic>
        <p:nvPicPr>
          <p:cNvPr id="665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3429000"/>
            <a:ext cx="3984625" cy="2736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Meet With the Customer</a:t>
            </a:r>
          </a:p>
        </p:txBody>
      </p:sp>
      <p:sp>
        <p:nvSpPr>
          <p:cNvPr id="68611" name="Text Box 2"/>
          <p:cNvSpPr txBox="1">
            <a:spLocks noChangeArrowheads="1"/>
          </p:cNvSpPr>
          <p:nvPr/>
        </p:nvSpPr>
        <p:spPr bwMode="auto">
          <a:xfrm>
            <a:off x="685800" y="1295400"/>
            <a:ext cx="7772400" cy="469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lvl="1">
              <a:lnSpc>
                <a:spcPct val="90000"/>
              </a:lnSpc>
              <a:buFont typeface="Times New Roman" panose="02020603050405020304" pitchFamily="18" charset="0"/>
              <a:buChar char="–"/>
            </a:pPr>
            <a:r>
              <a:rPr lang="en-US" altLang="en-US"/>
              <a:t>Get a copy of the security policy</a:t>
            </a:r>
          </a:p>
          <a:p>
            <a:pPr lvl="2">
              <a:lnSpc>
                <a:spcPct val="90000"/>
              </a:lnSpc>
              <a:buFont typeface="Times New Roman" panose="02020603050405020304" pitchFamily="18" charset="0"/>
              <a:buChar char="•"/>
            </a:pPr>
            <a:r>
              <a:rPr lang="en-US" altLang="en-US"/>
              <a:t>How does the policy affect the new design?</a:t>
            </a:r>
          </a:p>
          <a:p>
            <a:pPr lvl="2">
              <a:lnSpc>
                <a:spcPct val="90000"/>
              </a:lnSpc>
              <a:buFont typeface="Times New Roman" panose="02020603050405020304" pitchFamily="18" charset="0"/>
              <a:buChar char="•"/>
            </a:pPr>
            <a:r>
              <a:rPr lang="en-US" altLang="en-US"/>
              <a:t>How does the new design affect the policy?</a:t>
            </a:r>
          </a:p>
          <a:p>
            <a:pPr lvl="2">
              <a:lnSpc>
                <a:spcPct val="90000"/>
              </a:lnSpc>
              <a:buFont typeface="Times New Roman" panose="02020603050405020304" pitchFamily="18" charset="0"/>
              <a:buChar char="•"/>
            </a:pPr>
            <a:r>
              <a:rPr lang="en-US" altLang="en-US"/>
              <a:t>Is the policy so strict that you (the network designer) won’t be able to do your job?</a:t>
            </a:r>
          </a:p>
          <a:p>
            <a:pPr lvl="1">
              <a:lnSpc>
                <a:spcPct val="90000"/>
              </a:lnSpc>
              <a:buFont typeface="Times New Roman" panose="02020603050405020304" pitchFamily="18" charset="0"/>
              <a:buChar char="–"/>
            </a:pPr>
            <a:r>
              <a:rPr lang="en-US" altLang="en-US"/>
              <a:t>Start cataloging network assets that security should protect</a:t>
            </a:r>
          </a:p>
          <a:p>
            <a:pPr lvl="2">
              <a:lnSpc>
                <a:spcPct val="90000"/>
              </a:lnSpc>
              <a:buFont typeface="Times New Roman" panose="02020603050405020304" pitchFamily="18" charset="0"/>
              <a:buChar char="•"/>
            </a:pPr>
            <a:r>
              <a:rPr lang="en-US" altLang="en-US"/>
              <a:t>Hardware, software, applications, and data </a:t>
            </a:r>
          </a:p>
          <a:p>
            <a:pPr lvl="2">
              <a:lnSpc>
                <a:spcPct val="90000"/>
              </a:lnSpc>
              <a:spcBef>
                <a:spcPts val="500"/>
              </a:spcBef>
              <a:buFont typeface="Times New Roman" panose="02020603050405020304" pitchFamily="18" charset="0"/>
              <a:buChar char="•"/>
            </a:pPr>
            <a:r>
              <a:rPr lang="en-US" altLang="en-US"/>
              <a:t>Less obvious, but still important, intellectual property, trade secrets, and a company's reputation</a:t>
            </a:r>
            <a:r>
              <a:rPr lang="en-US" altLang="en-US" sz="2000"/>
              <a:t> </a:t>
            </a:r>
          </a:p>
          <a:p>
            <a:pPr lvl="2">
              <a:lnSpc>
                <a:spcPct val="90000"/>
              </a:lnSpc>
              <a:spcBef>
                <a:spcPts val="500"/>
              </a:spcBef>
            </a:pPr>
            <a:endParaRPr lang="en-US" altLang="en-US" sz="2000"/>
          </a:p>
          <a:p>
            <a:pPr lvl="2">
              <a:lnSpc>
                <a:spcPct val="90000"/>
              </a:lnSpc>
              <a:spcBef>
                <a:spcPts val="500"/>
              </a:spcBef>
            </a:pPr>
            <a:endParaRPr lang="en-US" altLang="en-US" sz="20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1"/>
          <p:cNvSpPr txBox="1">
            <a:spLocks noChangeArrowheads="1"/>
          </p:cNvSpPr>
          <p:nvPr/>
        </p:nvSpPr>
        <p:spPr bwMode="auto">
          <a:xfrm>
            <a:off x="685800" y="-3175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000"/>
              <a:t>The Scope of the Design Project</a:t>
            </a:r>
          </a:p>
        </p:txBody>
      </p:sp>
      <p:sp>
        <p:nvSpPr>
          <p:cNvPr id="70659" name="Text Box 2"/>
          <p:cNvSpPr txBox="1">
            <a:spLocks noChangeArrowheads="1"/>
          </p:cNvSpPr>
          <p:nvPr/>
        </p:nvSpPr>
        <p:spPr bwMode="auto">
          <a:xfrm>
            <a:off x="685800" y="1111250"/>
            <a:ext cx="7918450" cy="523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en-US" altLang="en-US"/>
              <a:t>Small in scope?</a:t>
            </a:r>
          </a:p>
          <a:p>
            <a:pPr lvl="1">
              <a:buFont typeface="Times New Roman" panose="02020603050405020304" pitchFamily="18" charset="0"/>
              <a:buChar char="–"/>
            </a:pPr>
            <a:r>
              <a:rPr lang="en-US" altLang="en-US"/>
              <a:t>Allow sales people to access network via a VPN</a:t>
            </a:r>
          </a:p>
          <a:p>
            <a:pPr>
              <a:buFont typeface="Times New Roman" panose="02020603050405020304" pitchFamily="18" charset="0"/>
              <a:buChar char="•"/>
            </a:pPr>
            <a:r>
              <a:rPr lang="en-US" altLang="en-US"/>
              <a:t>Large in scope?</a:t>
            </a:r>
          </a:p>
          <a:p>
            <a:pPr lvl="1">
              <a:buFont typeface="Times New Roman" panose="02020603050405020304" pitchFamily="18" charset="0"/>
              <a:buChar char="–"/>
            </a:pPr>
            <a:r>
              <a:rPr lang="en-US" altLang="en-US"/>
              <a:t>An entire redesign of an enterprise network</a:t>
            </a:r>
          </a:p>
          <a:p>
            <a:pPr>
              <a:buFont typeface="Times New Roman" panose="02020603050405020304" pitchFamily="18" charset="0"/>
              <a:buChar char="•"/>
            </a:pPr>
            <a:r>
              <a:rPr lang="en-US" altLang="en-US"/>
              <a:t>Use the OSI model to clarify the scope</a:t>
            </a:r>
          </a:p>
          <a:p>
            <a:pPr lvl="1">
              <a:buFont typeface="Times New Roman" panose="02020603050405020304" pitchFamily="18" charset="0"/>
              <a:buChar char="–"/>
            </a:pPr>
            <a:r>
              <a:rPr lang="en-US" altLang="en-US"/>
              <a:t>New financial reporting application versus new routing protocol versus new data link (wireless, for example)</a:t>
            </a:r>
          </a:p>
          <a:p>
            <a:pPr>
              <a:buFont typeface="Times New Roman" panose="02020603050405020304" pitchFamily="18" charset="0"/>
              <a:buChar char="•"/>
            </a:pPr>
            <a:r>
              <a:rPr lang="en-US" altLang="en-US"/>
              <a:t>Does the scope fit the budget, capabilities of staff and consultants, schedule?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1"/>
          <p:cNvSpPr txBox="1">
            <a:spLocks noChangeArrowheads="1"/>
          </p:cNvSpPr>
          <p:nvPr/>
        </p:nvSpPr>
        <p:spPr bwMode="auto">
          <a:xfrm>
            <a:off x="685800" y="0"/>
            <a:ext cx="8077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000"/>
              <a:t>Gather More Detailed Information</a:t>
            </a:r>
          </a:p>
        </p:txBody>
      </p:sp>
      <p:sp>
        <p:nvSpPr>
          <p:cNvPr id="72707" name="Text Box 2"/>
          <p:cNvSpPr txBox="1">
            <a:spLocks noChangeArrowheads="1"/>
          </p:cNvSpPr>
          <p:nvPr/>
        </p:nvSpPr>
        <p:spPr bwMode="auto">
          <a:xfrm>
            <a:off x="990600" y="1143000"/>
            <a:ext cx="7772400" cy="542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en-US" altLang="en-US"/>
              <a:t>Applications</a:t>
            </a:r>
          </a:p>
          <a:p>
            <a:pPr lvl="1">
              <a:buFont typeface="Times New Roman" panose="02020603050405020304" pitchFamily="18" charset="0"/>
              <a:buChar char="–"/>
            </a:pPr>
            <a:r>
              <a:rPr lang="en-US" altLang="en-US"/>
              <a:t>Now and after the project is completed</a:t>
            </a:r>
          </a:p>
          <a:p>
            <a:pPr lvl="1">
              <a:buFont typeface="Times New Roman" panose="02020603050405020304" pitchFamily="18" charset="0"/>
              <a:buChar char="–"/>
            </a:pPr>
            <a:r>
              <a:rPr lang="en-US" altLang="en-US"/>
              <a:t>Include both productivity applications and system management applications</a:t>
            </a:r>
          </a:p>
          <a:p>
            <a:pPr>
              <a:buFont typeface="Times New Roman" panose="02020603050405020304" pitchFamily="18" charset="0"/>
              <a:buChar char="•"/>
            </a:pPr>
            <a:r>
              <a:rPr lang="en-US" altLang="en-US"/>
              <a:t>User communities</a:t>
            </a:r>
          </a:p>
          <a:p>
            <a:pPr>
              <a:buFont typeface="Times New Roman" panose="02020603050405020304" pitchFamily="18" charset="0"/>
              <a:buChar char="•"/>
            </a:pPr>
            <a:r>
              <a:rPr lang="en-US" altLang="en-US"/>
              <a:t>Data stores</a:t>
            </a:r>
          </a:p>
          <a:p>
            <a:pPr>
              <a:buFont typeface="Times New Roman" panose="02020603050405020304" pitchFamily="18" charset="0"/>
              <a:buChar char="•"/>
            </a:pPr>
            <a:r>
              <a:rPr lang="en-US" altLang="en-US"/>
              <a:t>Protocols</a:t>
            </a:r>
          </a:p>
          <a:p>
            <a:pPr>
              <a:buFont typeface="Times New Roman" panose="02020603050405020304" pitchFamily="18" charset="0"/>
              <a:buChar char="•"/>
            </a:pPr>
            <a:r>
              <a:rPr lang="en-US" altLang="en-US"/>
              <a:t>Current logical and physical architecture</a:t>
            </a:r>
          </a:p>
          <a:p>
            <a:pPr>
              <a:buFont typeface="Times New Roman" panose="02020603050405020304" pitchFamily="18" charset="0"/>
              <a:buChar char="•"/>
            </a:pPr>
            <a:r>
              <a:rPr lang="en-US" altLang="en-US"/>
              <a:t>Current performance</a:t>
            </a:r>
          </a:p>
          <a:p>
            <a:pPr lvl="2"/>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Network Applications</a:t>
            </a:r>
          </a:p>
        </p:txBody>
      </p:sp>
      <p:sp>
        <p:nvSpPr>
          <p:cNvPr id="74755" name="Rectangle 2"/>
          <p:cNvSpPr>
            <a:spLocks noChangeArrowheads="1"/>
          </p:cNvSpPr>
          <p:nvPr/>
        </p:nvSpPr>
        <p:spPr bwMode="auto">
          <a:xfrm>
            <a:off x="5405438" y="1600200"/>
            <a:ext cx="1573212" cy="3475038"/>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4756" name="Text Box 3"/>
          <p:cNvSpPr txBox="1">
            <a:spLocks noChangeArrowheads="1"/>
          </p:cNvSpPr>
          <p:nvPr/>
        </p:nvSpPr>
        <p:spPr bwMode="auto">
          <a:xfrm>
            <a:off x="741363" y="1600200"/>
            <a:ext cx="1719262"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en-US" altLang="en-US" sz="2000" b="1"/>
              <a:t>Name of Application</a:t>
            </a:r>
          </a:p>
        </p:txBody>
      </p:sp>
      <p:sp>
        <p:nvSpPr>
          <p:cNvPr id="74757" name="Text Box 4"/>
          <p:cNvSpPr txBox="1">
            <a:spLocks noChangeArrowheads="1"/>
          </p:cNvSpPr>
          <p:nvPr/>
        </p:nvSpPr>
        <p:spPr bwMode="auto">
          <a:xfrm>
            <a:off x="2263775" y="1600200"/>
            <a:ext cx="1717675"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en-US" altLang="en-US" sz="2000" b="1"/>
              <a:t>Type of Application</a:t>
            </a:r>
          </a:p>
        </p:txBody>
      </p:sp>
      <p:sp>
        <p:nvSpPr>
          <p:cNvPr id="74758" name="Text Box 5"/>
          <p:cNvSpPr txBox="1">
            <a:spLocks noChangeArrowheads="1"/>
          </p:cNvSpPr>
          <p:nvPr/>
        </p:nvSpPr>
        <p:spPr bwMode="auto">
          <a:xfrm>
            <a:off x="3886200" y="1600200"/>
            <a:ext cx="1719263"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en-US" altLang="en-US" sz="2000" b="1"/>
              <a:t>New Application?</a:t>
            </a:r>
          </a:p>
        </p:txBody>
      </p:sp>
      <p:sp>
        <p:nvSpPr>
          <p:cNvPr id="74759" name="Text Box 6"/>
          <p:cNvSpPr txBox="1">
            <a:spLocks noChangeArrowheads="1"/>
          </p:cNvSpPr>
          <p:nvPr/>
        </p:nvSpPr>
        <p:spPr bwMode="auto">
          <a:xfrm>
            <a:off x="5410200" y="1600200"/>
            <a:ext cx="171767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en-US" altLang="en-US" sz="2000" b="1"/>
              <a:t>Criticality</a:t>
            </a:r>
          </a:p>
        </p:txBody>
      </p:sp>
      <p:sp>
        <p:nvSpPr>
          <p:cNvPr id="74760" name="Line 7"/>
          <p:cNvSpPr>
            <a:spLocks noChangeShapeType="1"/>
          </p:cNvSpPr>
          <p:nvPr/>
        </p:nvSpPr>
        <p:spPr bwMode="auto">
          <a:xfrm>
            <a:off x="685800" y="2779713"/>
            <a:ext cx="6292850" cy="158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74761" name="Rectangle 8"/>
          <p:cNvSpPr>
            <a:spLocks noChangeArrowheads="1"/>
          </p:cNvSpPr>
          <p:nvPr/>
        </p:nvSpPr>
        <p:spPr bwMode="auto">
          <a:xfrm>
            <a:off x="685800" y="2779713"/>
            <a:ext cx="7867650" cy="460375"/>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4762" name="Rectangle 9"/>
          <p:cNvSpPr>
            <a:spLocks noChangeArrowheads="1"/>
          </p:cNvSpPr>
          <p:nvPr/>
        </p:nvSpPr>
        <p:spPr bwMode="auto">
          <a:xfrm>
            <a:off x="685800" y="3240088"/>
            <a:ext cx="7867650" cy="458787"/>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4763" name="Rectangle 10"/>
          <p:cNvSpPr>
            <a:spLocks noChangeArrowheads="1"/>
          </p:cNvSpPr>
          <p:nvPr/>
        </p:nvSpPr>
        <p:spPr bwMode="auto">
          <a:xfrm>
            <a:off x="685800" y="3698875"/>
            <a:ext cx="7867650" cy="458788"/>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4764" name="Rectangle 11"/>
          <p:cNvSpPr>
            <a:spLocks noChangeArrowheads="1"/>
          </p:cNvSpPr>
          <p:nvPr/>
        </p:nvSpPr>
        <p:spPr bwMode="auto">
          <a:xfrm>
            <a:off x="685800" y="4157663"/>
            <a:ext cx="7867650" cy="458787"/>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4765" name="Rectangle 12"/>
          <p:cNvSpPr>
            <a:spLocks noChangeArrowheads="1"/>
          </p:cNvSpPr>
          <p:nvPr/>
        </p:nvSpPr>
        <p:spPr bwMode="auto">
          <a:xfrm>
            <a:off x="685800" y="4616450"/>
            <a:ext cx="6292850" cy="458788"/>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4766" name="Rectangle 13"/>
          <p:cNvSpPr>
            <a:spLocks noChangeArrowheads="1"/>
          </p:cNvSpPr>
          <p:nvPr/>
        </p:nvSpPr>
        <p:spPr bwMode="auto">
          <a:xfrm>
            <a:off x="3832225" y="1600200"/>
            <a:ext cx="1573213" cy="3475038"/>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4767" name="Rectangle 14"/>
          <p:cNvSpPr>
            <a:spLocks noChangeArrowheads="1"/>
          </p:cNvSpPr>
          <p:nvPr/>
        </p:nvSpPr>
        <p:spPr bwMode="auto">
          <a:xfrm>
            <a:off x="2259013" y="1600200"/>
            <a:ext cx="1573212" cy="3475038"/>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4768" name="Rectangle 15"/>
          <p:cNvSpPr>
            <a:spLocks noChangeArrowheads="1"/>
          </p:cNvSpPr>
          <p:nvPr/>
        </p:nvSpPr>
        <p:spPr bwMode="auto">
          <a:xfrm>
            <a:off x="685800" y="1600200"/>
            <a:ext cx="1573213" cy="3475038"/>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4769" name="Rectangle 16"/>
          <p:cNvSpPr>
            <a:spLocks noChangeArrowheads="1"/>
          </p:cNvSpPr>
          <p:nvPr/>
        </p:nvSpPr>
        <p:spPr bwMode="auto">
          <a:xfrm>
            <a:off x="6978650" y="1600200"/>
            <a:ext cx="1574800" cy="3475038"/>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4770" name="Text Box 17"/>
          <p:cNvSpPr txBox="1">
            <a:spLocks noChangeArrowheads="1"/>
          </p:cNvSpPr>
          <p:nvPr/>
        </p:nvSpPr>
        <p:spPr bwMode="auto">
          <a:xfrm>
            <a:off x="7045325" y="1600200"/>
            <a:ext cx="171767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en-US" altLang="en-US" sz="2000" b="1"/>
              <a:t>Comments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Network Applications</a:t>
            </a:r>
          </a:p>
        </p:txBody>
      </p:sp>
      <p:pic>
        <p:nvPicPr>
          <p:cNvPr id="76803" name="Picture 18"/>
          <p:cNvPicPr>
            <a:picLocks noChangeAspect="1"/>
          </p:cNvPicPr>
          <p:nvPr/>
        </p:nvPicPr>
        <p:blipFill>
          <a:blip r:embed="rId3">
            <a:extLst>
              <a:ext uri="{28A0092B-C50C-407E-A947-70E740481C1C}">
                <a14:useLocalDpi xmlns:a14="http://schemas.microsoft.com/office/drawing/2010/main" val="0"/>
              </a:ext>
            </a:extLst>
          </a:blip>
          <a:srcRect r="2298" b="2170"/>
          <a:stretch>
            <a:fillRect/>
          </a:stretch>
        </p:blipFill>
        <p:spPr bwMode="auto">
          <a:xfrm>
            <a:off x="1042988" y="1268413"/>
            <a:ext cx="6557962"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Summary</a:t>
            </a:r>
          </a:p>
        </p:txBody>
      </p:sp>
      <p:sp>
        <p:nvSpPr>
          <p:cNvPr id="78851" name="Text Box 2"/>
          <p:cNvSpPr txBox="1">
            <a:spLocks noChangeArrowheads="1"/>
          </p:cNvSpPr>
          <p:nvPr/>
        </p:nvSpPr>
        <p:spPr bwMode="auto">
          <a:xfrm>
            <a:off x="1025525" y="1557338"/>
            <a:ext cx="8153400" cy="498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en-US" altLang="en-US"/>
              <a:t>Systematic approach</a:t>
            </a:r>
          </a:p>
          <a:p>
            <a:pPr>
              <a:buFont typeface="Times New Roman" panose="02020603050405020304" pitchFamily="18" charset="0"/>
              <a:buChar char="•"/>
            </a:pPr>
            <a:r>
              <a:rPr lang="en-US" altLang="en-US"/>
              <a:t>Focus first on business requirements and constraints, and applications</a:t>
            </a:r>
          </a:p>
          <a:p>
            <a:pPr>
              <a:buFont typeface="Times New Roman" panose="02020603050405020304" pitchFamily="18" charset="0"/>
              <a:buChar char="•"/>
            </a:pPr>
            <a:r>
              <a:rPr lang="en-US" altLang="en-US"/>
              <a:t>Gain an understanding of the customer’s corporate structure</a:t>
            </a:r>
          </a:p>
          <a:p>
            <a:pPr>
              <a:buFont typeface="Times New Roman" panose="02020603050405020304" pitchFamily="18" charset="0"/>
              <a:buChar char="•"/>
            </a:pPr>
            <a:r>
              <a:rPr lang="en-US" altLang="en-US"/>
              <a:t>Gain an understanding of the customer’s business style</a:t>
            </a:r>
          </a:p>
          <a:p>
            <a:endParaRPr lang="en-US" altLang="en-US"/>
          </a:p>
          <a:p>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Review Questions</a:t>
            </a:r>
          </a:p>
        </p:txBody>
      </p:sp>
      <p:sp>
        <p:nvSpPr>
          <p:cNvPr id="80899" name="Text Box 2"/>
          <p:cNvSpPr txBox="1">
            <a:spLocks noChangeArrowheads="1"/>
          </p:cNvSpPr>
          <p:nvPr/>
        </p:nvSpPr>
        <p:spPr bwMode="auto">
          <a:xfrm>
            <a:off x="685800" y="1752600"/>
            <a:ext cx="8153400" cy="428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ts val="700"/>
              </a:spcBef>
              <a:buFont typeface="Times New Roman" panose="02020603050405020304" pitchFamily="18" charset="0"/>
              <a:buChar char="•"/>
            </a:pPr>
            <a:r>
              <a:rPr lang="en-US" altLang="en-US" sz="2800"/>
              <a:t>What are the main phases of network design per the top-down network design approach?</a:t>
            </a:r>
          </a:p>
          <a:p>
            <a:pPr>
              <a:spcBef>
                <a:spcPts val="700"/>
              </a:spcBef>
              <a:buFont typeface="Times New Roman" panose="02020603050405020304" pitchFamily="18" charset="0"/>
              <a:buChar char="•"/>
            </a:pPr>
            <a:r>
              <a:rPr lang="en-US" altLang="en-US" sz="2800"/>
              <a:t>What are the main phases of network design per the PDIOO approach?</a:t>
            </a:r>
          </a:p>
          <a:p>
            <a:pPr>
              <a:spcBef>
                <a:spcPts val="700"/>
              </a:spcBef>
              <a:buFont typeface="Times New Roman" panose="02020603050405020304" pitchFamily="18" charset="0"/>
              <a:buChar char="•"/>
            </a:pPr>
            <a:r>
              <a:rPr lang="en-US" altLang="en-US" sz="2800"/>
              <a:t>Why is it important to understand your customer’s business style?</a:t>
            </a:r>
          </a:p>
          <a:p>
            <a:pPr>
              <a:spcBef>
                <a:spcPts val="700"/>
              </a:spcBef>
              <a:buFont typeface="Times New Roman" panose="02020603050405020304" pitchFamily="18" charset="0"/>
              <a:buChar char="•"/>
            </a:pPr>
            <a:r>
              <a:rPr lang="en-US" altLang="en-US" sz="2800"/>
              <a:t>What are some typical business goals for organizations today?</a:t>
            </a:r>
          </a:p>
          <a:p>
            <a:pPr>
              <a:spcBef>
                <a:spcPts val="700"/>
              </a:spcBef>
            </a:pPr>
            <a:endParaRPr lang="en-US" altLang="en-US" sz="28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Step by step</a:t>
            </a:r>
          </a:p>
        </p:txBody>
      </p:sp>
      <p:pic>
        <p:nvPicPr>
          <p:cNvPr id="921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3475" y="1371600"/>
            <a:ext cx="687705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1"/>
          <p:cNvSpPr txBox="1">
            <a:spLocks noChangeArrowheads="1"/>
          </p:cNvSpPr>
          <p:nvPr/>
        </p:nvSpPr>
        <p:spPr bwMode="auto">
          <a:xfrm>
            <a:off x="539750" y="27813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Q&amp;A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762000" y="1447800"/>
            <a:ext cx="7772400" cy="540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en-US" altLang="en-US" sz="2800" dirty="0"/>
              <a:t>Top-Down</a:t>
            </a:r>
          </a:p>
          <a:p>
            <a:pPr>
              <a:buFont typeface="Times New Roman" panose="02020603050405020304" pitchFamily="18" charset="0"/>
              <a:buChar char="•"/>
            </a:pPr>
            <a:r>
              <a:rPr lang="en-US" altLang="en-US" sz="2800" dirty="0"/>
              <a:t>Bottom - Up</a:t>
            </a:r>
          </a:p>
          <a:p>
            <a:pPr lvl="1"/>
            <a:endParaRPr lang="en-US" altLang="en-US" dirty="0"/>
          </a:p>
        </p:txBody>
      </p:sp>
      <p:sp>
        <p:nvSpPr>
          <p:cNvPr id="11267" name="Text Box 1"/>
          <p:cNvSpPr txBox="1">
            <a:spLocks noChangeArrowheads="1"/>
          </p:cNvSpPr>
          <p:nvPr/>
        </p:nvSpPr>
        <p:spPr bwMode="auto">
          <a:xfrm>
            <a:off x="981075" y="257175"/>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000"/>
              <a:t>Layers of the OSI Model Approach</a:t>
            </a:r>
          </a:p>
        </p:txBody>
      </p:sp>
      <p:grpSp>
        <p:nvGrpSpPr>
          <p:cNvPr id="11268" name="Group 2"/>
          <p:cNvGrpSpPr>
            <a:grpSpLocks/>
          </p:cNvGrpSpPr>
          <p:nvPr/>
        </p:nvGrpSpPr>
        <p:grpSpPr bwMode="auto">
          <a:xfrm>
            <a:off x="3708400" y="1628775"/>
            <a:ext cx="3844925" cy="4194175"/>
            <a:chOff x="1296" y="864"/>
            <a:chExt cx="2860" cy="3119"/>
          </a:xfrm>
        </p:grpSpPr>
        <p:sp>
          <p:nvSpPr>
            <p:cNvPr id="11269" name="Rectangle 3"/>
            <p:cNvSpPr>
              <a:spLocks noChangeArrowheads="1"/>
            </p:cNvSpPr>
            <p:nvPr/>
          </p:nvSpPr>
          <p:spPr bwMode="auto">
            <a:xfrm>
              <a:off x="2212" y="1310"/>
              <a:ext cx="1944" cy="445"/>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1270" name="Rectangle 4"/>
            <p:cNvSpPr>
              <a:spLocks noChangeArrowheads="1"/>
            </p:cNvSpPr>
            <p:nvPr/>
          </p:nvSpPr>
          <p:spPr bwMode="auto">
            <a:xfrm>
              <a:off x="2212" y="1755"/>
              <a:ext cx="1944" cy="445"/>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1271" name="Rectangle 5"/>
            <p:cNvSpPr>
              <a:spLocks noChangeArrowheads="1"/>
            </p:cNvSpPr>
            <p:nvPr/>
          </p:nvSpPr>
          <p:spPr bwMode="auto">
            <a:xfrm>
              <a:off x="2212" y="2647"/>
              <a:ext cx="1944" cy="445"/>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1272" name="Rectangle 6"/>
            <p:cNvSpPr>
              <a:spLocks noChangeArrowheads="1"/>
            </p:cNvSpPr>
            <p:nvPr/>
          </p:nvSpPr>
          <p:spPr bwMode="auto">
            <a:xfrm>
              <a:off x="2212" y="2201"/>
              <a:ext cx="1944" cy="445"/>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1273" name="Rectangle 7"/>
            <p:cNvSpPr>
              <a:spLocks noChangeArrowheads="1"/>
            </p:cNvSpPr>
            <p:nvPr/>
          </p:nvSpPr>
          <p:spPr bwMode="auto">
            <a:xfrm>
              <a:off x="2212" y="864"/>
              <a:ext cx="1944" cy="445"/>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1274" name="Rectangle 8"/>
            <p:cNvSpPr>
              <a:spLocks noChangeArrowheads="1"/>
            </p:cNvSpPr>
            <p:nvPr/>
          </p:nvSpPr>
          <p:spPr bwMode="auto">
            <a:xfrm>
              <a:off x="2212" y="3092"/>
              <a:ext cx="1944" cy="445"/>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1275" name="Rectangle 9"/>
            <p:cNvSpPr>
              <a:spLocks noChangeArrowheads="1"/>
            </p:cNvSpPr>
            <p:nvPr/>
          </p:nvSpPr>
          <p:spPr bwMode="auto">
            <a:xfrm>
              <a:off x="2212" y="3538"/>
              <a:ext cx="1944" cy="445"/>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1276" name="Text Box 10"/>
            <p:cNvSpPr txBox="1">
              <a:spLocks noChangeArrowheads="1"/>
            </p:cNvSpPr>
            <p:nvPr/>
          </p:nvSpPr>
          <p:spPr bwMode="auto">
            <a:xfrm>
              <a:off x="2724" y="986"/>
              <a:ext cx="102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2400"/>
                <a:t>Application</a:t>
              </a:r>
            </a:p>
          </p:txBody>
        </p:sp>
        <p:sp>
          <p:nvSpPr>
            <p:cNvPr id="11277" name="Text Box 11"/>
            <p:cNvSpPr txBox="1">
              <a:spLocks noChangeArrowheads="1"/>
            </p:cNvSpPr>
            <p:nvPr/>
          </p:nvSpPr>
          <p:spPr bwMode="auto">
            <a:xfrm>
              <a:off x="2702" y="1431"/>
              <a:ext cx="1064"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2400"/>
                <a:t>Presentation</a:t>
              </a:r>
            </a:p>
          </p:txBody>
        </p:sp>
        <p:sp>
          <p:nvSpPr>
            <p:cNvPr id="11278" name="Text Box 12"/>
            <p:cNvSpPr txBox="1">
              <a:spLocks noChangeArrowheads="1"/>
            </p:cNvSpPr>
            <p:nvPr/>
          </p:nvSpPr>
          <p:spPr bwMode="auto">
            <a:xfrm>
              <a:off x="2884" y="1877"/>
              <a:ext cx="700"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2400"/>
                <a:t>Session</a:t>
              </a:r>
            </a:p>
          </p:txBody>
        </p:sp>
        <p:sp>
          <p:nvSpPr>
            <p:cNvPr id="11279" name="Text Box 13"/>
            <p:cNvSpPr txBox="1">
              <a:spLocks noChangeArrowheads="1"/>
            </p:cNvSpPr>
            <p:nvPr/>
          </p:nvSpPr>
          <p:spPr bwMode="auto">
            <a:xfrm>
              <a:off x="2804" y="2323"/>
              <a:ext cx="86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2400"/>
                <a:t>Transport</a:t>
              </a:r>
            </a:p>
          </p:txBody>
        </p:sp>
        <p:sp>
          <p:nvSpPr>
            <p:cNvPr id="11280" name="Text Box 14"/>
            <p:cNvSpPr txBox="1">
              <a:spLocks noChangeArrowheads="1"/>
            </p:cNvSpPr>
            <p:nvPr/>
          </p:nvSpPr>
          <p:spPr bwMode="auto">
            <a:xfrm>
              <a:off x="2843" y="2768"/>
              <a:ext cx="785"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2400"/>
                <a:t>Network</a:t>
              </a:r>
            </a:p>
          </p:txBody>
        </p:sp>
        <p:sp>
          <p:nvSpPr>
            <p:cNvPr id="11281" name="Text Box 15"/>
            <p:cNvSpPr txBox="1">
              <a:spLocks noChangeArrowheads="1"/>
            </p:cNvSpPr>
            <p:nvPr/>
          </p:nvSpPr>
          <p:spPr bwMode="auto">
            <a:xfrm>
              <a:off x="2791" y="3214"/>
              <a:ext cx="887"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2400"/>
                <a:t>Data Link</a:t>
              </a:r>
            </a:p>
          </p:txBody>
        </p:sp>
        <p:sp>
          <p:nvSpPr>
            <p:cNvPr id="11282" name="Text Box 16"/>
            <p:cNvSpPr txBox="1">
              <a:spLocks noChangeArrowheads="1"/>
            </p:cNvSpPr>
            <p:nvPr/>
          </p:nvSpPr>
          <p:spPr bwMode="auto">
            <a:xfrm>
              <a:off x="2853" y="3619"/>
              <a:ext cx="765"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2400"/>
                <a:t>Physical</a:t>
              </a:r>
            </a:p>
          </p:txBody>
        </p:sp>
        <p:sp>
          <p:nvSpPr>
            <p:cNvPr id="11283" name="Text Box 17"/>
            <p:cNvSpPr txBox="1">
              <a:spLocks noChangeArrowheads="1"/>
            </p:cNvSpPr>
            <p:nvPr/>
          </p:nvSpPr>
          <p:spPr bwMode="auto">
            <a:xfrm>
              <a:off x="1296" y="3619"/>
              <a:ext cx="55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en-US" altLang="en-US" sz="1800"/>
                <a:t>Layer 1</a:t>
              </a:r>
            </a:p>
          </p:txBody>
        </p:sp>
        <p:sp>
          <p:nvSpPr>
            <p:cNvPr id="11284" name="Text Box 18"/>
            <p:cNvSpPr txBox="1">
              <a:spLocks noChangeArrowheads="1"/>
            </p:cNvSpPr>
            <p:nvPr/>
          </p:nvSpPr>
          <p:spPr bwMode="auto">
            <a:xfrm>
              <a:off x="1296" y="986"/>
              <a:ext cx="55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en-US" altLang="en-US" sz="1800"/>
                <a:t>Layer 7</a:t>
              </a:r>
            </a:p>
          </p:txBody>
        </p:sp>
        <p:sp>
          <p:nvSpPr>
            <p:cNvPr id="11285" name="Text Box 19"/>
            <p:cNvSpPr txBox="1">
              <a:spLocks noChangeArrowheads="1"/>
            </p:cNvSpPr>
            <p:nvPr/>
          </p:nvSpPr>
          <p:spPr bwMode="auto">
            <a:xfrm>
              <a:off x="1296" y="1431"/>
              <a:ext cx="55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en-US" altLang="en-US" sz="1800"/>
                <a:t>Layer 6</a:t>
              </a:r>
            </a:p>
          </p:txBody>
        </p:sp>
        <p:sp>
          <p:nvSpPr>
            <p:cNvPr id="11286" name="Text Box 20"/>
            <p:cNvSpPr txBox="1">
              <a:spLocks noChangeArrowheads="1"/>
            </p:cNvSpPr>
            <p:nvPr/>
          </p:nvSpPr>
          <p:spPr bwMode="auto">
            <a:xfrm>
              <a:off x="1296" y="1877"/>
              <a:ext cx="55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en-US" altLang="en-US" sz="1800"/>
                <a:t>Layer 5</a:t>
              </a:r>
            </a:p>
          </p:txBody>
        </p:sp>
        <p:sp>
          <p:nvSpPr>
            <p:cNvPr id="11287" name="Text Box 21"/>
            <p:cNvSpPr txBox="1">
              <a:spLocks noChangeArrowheads="1"/>
            </p:cNvSpPr>
            <p:nvPr/>
          </p:nvSpPr>
          <p:spPr bwMode="auto">
            <a:xfrm>
              <a:off x="1296" y="2323"/>
              <a:ext cx="55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en-US" altLang="en-US" sz="1800"/>
                <a:t>Layer 4</a:t>
              </a:r>
            </a:p>
          </p:txBody>
        </p:sp>
        <p:sp>
          <p:nvSpPr>
            <p:cNvPr id="11288" name="Text Box 22"/>
            <p:cNvSpPr txBox="1">
              <a:spLocks noChangeArrowheads="1"/>
            </p:cNvSpPr>
            <p:nvPr/>
          </p:nvSpPr>
          <p:spPr bwMode="auto">
            <a:xfrm>
              <a:off x="1296" y="2768"/>
              <a:ext cx="55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en-US" altLang="en-US" sz="1800"/>
                <a:t>Layer 3</a:t>
              </a:r>
            </a:p>
          </p:txBody>
        </p:sp>
        <p:sp>
          <p:nvSpPr>
            <p:cNvPr id="11289" name="Text Box 23"/>
            <p:cNvSpPr txBox="1">
              <a:spLocks noChangeArrowheads="1"/>
            </p:cNvSpPr>
            <p:nvPr/>
          </p:nvSpPr>
          <p:spPr bwMode="auto">
            <a:xfrm>
              <a:off x="1296" y="3214"/>
              <a:ext cx="55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en-US" altLang="en-US" sz="1800"/>
                <a:t>Layer 2</a:t>
              </a:r>
            </a:p>
          </p:txBody>
        </p:sp>
      </p:gr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762000" y="1447800"/>
            <a:ext cx="7772400" cy="540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en-US" altLang="en-US" sz="2800"/>
              <a:t>Top-Down</a:t>
            </a:r>
          </a:p>
          <a:p>
            <a:pPr>
              <a:buFont typeface="Times New Roman" panose="02020603050405020304" pitchFamily="18" charset="0"/>
              <a:buChar char="•"/>
            </a:pPr>
            <a:r>
              <a:rPr lang="en-US" altLang="en-US" sz="2800"/>
              <a:t>Bottom - Up</a:t>
            </a:r>
          </a:p>
          <a:p>
            <a:pPr lvl="1"/>
            <a:endParaRPr lang="en-US" altLang="en-US"/>
          </a:p>
        </p:txBody>
      </p:sp>
      <p:sp>
        <p:nvSpPr>
          <p:cNvPr id="13315" name="Text Box 1"/>
          <p:cNvSpPr txBox="1">
            <a:spLocks noChangeArrowheads="1"/>
          </p:cNvSpPr>
          <p:nvPr/>
        </p:nvSpPr>
        <p:spPr bwMode="auto">
          <a:xfrm>
            <a:off x="981075" y="257175"/>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000"/>
              <a:t>Layers of the OSI Model Approach</a:t>
            </a:r>
          </a:p>
        </p:txBody>
      </p:sp>
      <p:pic>
        <p:nvPicPr>
          <p:cNvPr id="13316" name="Picture 2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2708275"/>
            <a:ext cx="7577138" cy="33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762000" y="1447800"/>
            <a:ext cx="7772400" cy="540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en-US" altLang="en-US" sz="2800"/>
              <a:t>Top-Down</a:t>
            </a:r>
          </a:p>
          <a:p>
            <a:pPr lvl="1"/>
            <a:endParaRPr lang="en-US" altLang="en-US"/>
          </a:p>
        </p:txBody>
      </p:sp>
      <p:sp>
        <p:nvSpPr>
          <p:cNvPr id="15363" name="Text Box 1"/>
          <p:cNvSpPr txBox="1">
            <a:spLocks noChangeArrowheads="1"/>
          </p:cNvSpPr>
          <p:nvPr/>
        </p:nvSpPr>
        <p:spPr bwMode="auto">
          <a:xfrm>
            <a:off x="981075" y="257175"/>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000"/>
              <a:t>Layers of the OSI Model Approach</a:t>
            </a:r>
          </a:p>
        </p:txBody>
      </p:sp>
      <p:pic>
        <p:nvPicPr>
          <p:cNvPr id="15364" name="Picture 26"/>
          <p:cNvPicPr>
            <a:picLocks noChangeAspect="1"/>
          </p:cNvPicPr>
          <p:nvPr/>
        </p:nvPicPr>
        <p:blipFill>
          <a:blip r:embed="rId3">
            <a:extLst>
              <a:ext uri="{28A0092B-C50C-407E-A947-70E740481C1C}">
                <a14:useLocalDpi xmlns:a14="http://schemas.microsoft.com/office/drawing/2010/main" val="0"/>
              </a:ext>
            </a:extLst>
          </a:blip>
          <a:srcRect r="2849"/>
          <a:stretch>
            <a:fillRect/>
          </a:stretch>
        </p:blipFill>
        <p:spPr bwMode="auto">
          <a:xfrm>
            <a:off x="960438" y="1989138"/>
            <a:ext cx="7415212"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762000" y="1447800"/>
            <a:ext cx="7772400" cy="540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en-US" altLang="en-US" sz="2800"/>
              <a:t>Top-Down</a:t>
            </a:r>
          </a:p>
          <a:p>
            <a:pPr lvl="1"/>
            <a:endParaRPr lang="en-US" altLang="en-US"/>
          </a:p>
        </p:txBody>
      </p:sp>
      <p:sp>
        <p:nvSpPr>
          <p:cNvPr id="17411" name="Text Box 1"/>
          <p:cNvSpPr txBox="1">
            <a:spLocks noChangeArrowheads="1"/>
          </p:cNvSpPr>
          <p:nvPr/>
        </p:nvSpPr>
        <p:spPr bwMode="auto">
          <a:xfrm>
            <a:off x="981075" y="257175"/>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000"/>
              <a:t>Layers of the OSI Model Approach</a:t>
            </a:r>
          </a:p>
        </p:txBody>
      </p:sp>
      <p:pic>
        <p:nvPicPr>
          <p:cNvPr id="17412" name="Picture 4"/>
          <p:cNvPicPr>
            <a:picLocks noChangeAspect="1"/>
          </p:cNvPicPr>
          <p:nvPr/>
        </p:nvPicPr>
        <p:blipFill>
          <a:blip r:embed="rId3">
            <a:extLst>
              <a:ext uri="{28A0092B-C50C-407E-A947-70E740481C1C}">
                <a14:useLocalDpi xmlns:a14="http://schemas.microsoft.com/office/drawing/2010/main" val="0"/>
              </a:ext>
            </a:extLst>
          </a:blip>
          <a:srcRect t="20206" r="31694" b="49487"/>
          <a:stretch>
            <a:fillRect/>
          </a:stretch>
        </p:blipFill>
        <p:spPr bwMode="auto">
          <a:xfrm>
            <a:off x="765175" y="2024063"/>
            <a:ext cx="3735388"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
          <p:cNvPicPr>
            <a:picLocks noChangeAspect="1"/>
          </p:cNvPicPr>
          <p:nvPr/>
        </p:nvPicPr>
        <p:blipFill>
          <a:blip r:embed="rId4">
            <a:extLst>
              <a:ext uri="{28A0092B-C50C-407E-A947-70E740481C1C}">
                <a14:useLocalDpi xmlns:a14="http://schemas.microsoft.com/office/drawing/2010/main" val="0"/>
              </a:ext>
            </a:extLst>
          </a:blip>
          <a:srcRect r="3078" b="5183"/>
          <a:stretch>
            <a:fillRect/>
          </a:stretch>
        </p:blipFill>
        <p:spPr bwMode="auto">
          <a:xfrm>
            <a:off x="1116013" y="3213100"/>
            <a:ext cx="4535487"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en-US" altLang="en-US" sz="4400"/>
              <a:t>Start at the Top</a:t>
            </a:r>
          </a:p>
        </p:txBody>
      </p:sp>
      <p:sp>
        <p:nvSpPr>
          <p:cNvPr id="19459" name="Text Box 2"/>
          <p:cNvSpPr txBox="1">
            <a:spLocks noChangeArrowheads="1"/>
          </p:cNvSpPr>
          <p:nvPr/>
        </p:nvSpPr>
        <p:spPr bwMode="auto">
          <a:xfrm>
            <a:off x="762000" y="1447800"/>
            <a:ext cx="7772400" cy="540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en-US" altLang="en-US" sz="2800"/>
              <a:t>Don’t just start connecting the dots. </a:t>
            </a:r>
          </a:p>
          <a:p>
            <a:pPr>
              <a:buFont typeface="Times New Roman" panose="02020603050405020304" pitchFamily="18" charset="0"/>
              <a:buChar char="•"/>
            </a:pPr>
            <a:r>
              <a:rPr lang="en-US" altLang="en-US" sz="2800"/>
              <a:t>Analyze business and technical goals first.</a:t>
            </a:r>
          </a:p>
          <a:p>
            <a:pPr>
              <a:buFont typeface="Times New Roman" panose="02020603050405020304" pitchFamily="18" charset="0"/>
              <a:buChar char="•"/>
            </a:pPr>
            <a:r>
              <a:rPr lang="en-US" altLang="en-US" sz="2800"/>
              <a:t>Explore divisional and group structures to find out who the network serves and where they reside.</a:t>
            </a:r>
          </a:p>
          <a:p>
            <a:pPr>
              <a:buFont typeface="Times New Roman" panose="02020603050405020304" pitchFamily="18" charset="0"/>
              <a:buChar char="•"/>
            </a:pPr>
            <a:r>
              <a:rPr lang="en-US" altLang="en-US" sz="2800"/>
              <a:t>Determine what applications will run on the network and how those applications behave on a network.</a:t>
            </a:r>
          </a:p>
          <a:p>
            <a:pPr>
              <a:buFont typeface="Times New Roman" panose="02020603050405020304" pitchFamily="18" charset="0"/>
              <a:buChar char="•"/>
            </a:pPr>
            <a:r>
              <a:rPr lang="en-US" altLang="en-US" sz="2800"/>
              <a:t>Focus on Layer 7 and above first.</a:t>
            </a:r>
          </a:p>
          <a:p>
            <a:pPr lvl="1"/>
            <a:endParaRPr lang="en-US" alt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ea typeface="ＭＳ Ｐゴシック"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ea typeface="ＭＳ Ｐゴシック"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2031</TotalTime>
  <Words>1442</Words>
  <Application>Microsoft Office PowerPoint</Application>
  <PresentationFormat>On-screen Show (4:3)</PresentationFormat>
  <Paragraphs>201</Paragraphs>
  <Slides>40</Slides>
  <Notes>40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0</vt:i4>
      </vt:variant>
      <vt:variant>
        <vt:lpstr>Slide Titles</vt:lpstr>
      </vt:variant>
      <vt:variant>
        <vt:i4>40</vt:i4>
      </vt:variant>
    </vt:vector>
  </HeadingPairs>
  <TitlesOfParts>
    <vt:vector size="44" baseType="lpstr">
      <vt:lpstr>Times New Roman</vt:lpstr>
      <vt:lpstr>ＭＳ Ｐゴシック</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Top-Down Network Design</dc:title>
  <dc:creator>Priscilla Oppenheimer</dc:creator>
  <cp:lastModifiedBy>Phung Poto</cp:lastModifiedBy>
  <cp:revision>133</cp:revision>
  <cp:lastPrinted>2004-07-22T01:14:22Z</cp:lastPrinted>
  <dcterms:created xsi:type="dcterms:W3CDTF">1999-03-05T02:17:39Z</dcterms:created>
  <dcterms:modified xsi:type="dcterms:W3CDTF">2022-04-22T13:38:19Z</dcterms:modified>
</cp:coreProperties>
</file>