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5"/>
  </p:notesMasterIdLst>
  <p:handoutMasterIdLst>
    <p:handoutMasterId r:id="rId46"/>
  </p:handoutMasterIdLst>
  <p:sldIdLst>
    <p:sldId id="415" r:id="rId2"/>
    <p:sldId id="256" r:id="rId3"/>
    <p:sldId id="387" r:id="rId4"/>
    <p:sldId id="388" r:id="rId5"/>
    <p:sldId id="389" r:id="rId6"/>
    <p:sldId id="390" r:id="rId7"/>
    <p:sldId id="391" r:id="rId8"/>
    <p:sldId id="392" r:id="rId9"/>
    <p:sldId id="393" r:id="rId10"/>
    <p:sldId id="395" r:id="rId11"/>
    <p:sldId id="396" r:id="rId12"/>
    <p:sldId id="397" r:id="rId13"/>
    <p:sldId id="399" r:id="rId14"/>
    <p:sldId id="401" r:id="rId15"/>
    <p:sldId id="402" r:id="rId16"/>
    <p:sldId id="403" r:id="rId17"/>
    <p:sldId id="404" r:id="rId18"/>
    <p:sldId id="405" r:id="rId19"/>
    <p:sldId id="406" r:id="rId20"/>
    <p:sldId id="412" r:id="rId21"/>
    <p:sldId id="413" r:id="rId22"/>
    <p:sldId id="407" r:id="rId23"/>
    <p:sldId id="408" r:id="rId24"/>
    <p:sldId id="409" r:id="rId25"/>
    <p:sldId id="410" r:id="rId26"/>
    <p:sldId id="414" r:id="rId27"/>
    <p:sldId id="411" r:id="rId28"/>
    <p:sldId id="275" r:id="rId29"/>
    <p:sldId id="386" r:id="rId30"/>
    <p:sldId id="417" r:id="rId31"/>
    <p:sldId id="418" r:id="rId32"/>
    <p:sldId id="419" r:id="rId33"/>
    <p:sldId id="420" r:id="rId34"/>
    <p:sldId id="421" r:id="rId35"/>
    <p:sldId id="422" r:id="rId36"/>
    <p:sldId id="423" r:id="rId37"/>
    <p:sldId id="424" r:id="rId38"/>
    <p:sldId id="425" r:id="rId39"/>
    <p:sldId id="426" r:id="rId40"/>
    <p:sldId id="427" r:id="rId41"/>
    <p:sldId id="428" r:id="rId42"/>
    <p:sldId id="429" r:id="rId43"/>
    <p:sldId id="416" r:id="rId44"/>
  </p:sldIdLst>
  <p:sldSz cx="9144000" cy="6858000" type="screen4x3"/>
  <p:notesSz cx="6934200"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851" autoAdjust="0"/>
  </p:normalViewPr>
  <p:slideViewPr>
    <p:cSldViewPr>
      <p:cViewPr varScale="1">
        <p:scale>
          <a:sx n="93" d="100"/>
          <a:sy n="93" d="100"/>
        </p:scale>
        <p:origin x="1674" y="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20"/>
    </p:cViewPr>
  </p:sorterViewPr>
  <p:notesViewPr>
    <p:cSldViewPr>
      <p:cViewPr>
        <p:scale>
          <a:sx n="150" d="100"/>
          <a:sy n="150" d="100"/>
        </p:scale>
        <p:origin x="-288" y="3648"/>
      </p:cViewPr>
      <p:guideLst>
        <p:guide orient="horz" pos="2924"/>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6" name="Text Box 8"/>
          <p:cNvSpPr txBox="1">
            <a:spLocks noChangeArrowheads="1"/>
          </p:cNvSpPr>
          <p:nvPr/>
        </p:nvSpPr>
        <p:spPr bwMode="auto">
          <a:xfrm>
            <a:off x="5981700" y="8940800"/>
            <a:ext cx="866775" cy="336550"/>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sz="1600" smtClean="0"/>
              <a:t>Page </a:t>
            </a:r>
            <a:fld id="{A70980B0-0053-425F-836A-732243AAA3F4}" type="slidenum">
              <a:rPr lang="en-US" altLang="en-US" sz="1600" smtClean="0"/>
              <a:pPr>
                <a:defRPr/>
              </a:pPr>
              <a:t>‹#›</a:t>
            </a:fld>
            <a:endParaRPr lang="en-US" altLang="en-US" sz="1600" smtClean="0"/>
          </a:p>
        </p:txBody>
      </p:sp>
      <p:sp>
        <p:nvSpPr>
          <p:cNvPr id="3075" name="Text Box 9"/>
          <p:cNvSpPr txBox="1">
            <a:spLocks noChangeArrowheads="1"/>
          </p:cNvSpPr>
          <p:nvPr/>
        </p:nvSpPr>
        <p:spPr bwMode="auto">
          <a:xfrm>
            <a:off x="0" y="8940800"/>
            <a:ext cx="4541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sz="1600" smtClean="0"/>
              <a:t>Copyright 2004 Cisco Press &amp; Priscilla Oppenheimer</a:t>
            </a:r>
          </a:p>
        </p:txBody>
      </p:sp>
      <p:sp>
        <p:nvSpPr>
          <p:cNvPr id="3076" name="Text Box 10"/>
          <p:cNvSpPr txBox="1">
            <a:spLocks noChangeArrowheads="1"/>
          </p:cNvSpPr>
          <p:nvPr/>
        </p:nvSpPr>
        <p:spPr bwMode="auto">
          <a:xfrm>
            <a:off x="0" y="23813"/>
            <a:ext cx="6521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sz="1600" smtClean="0"/>
              <a:t>Top-Down Network Design, Ch. 2: Analyzing Technical Goals and Tradeoffs</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noTextEdit="1"/>
          </p:cNvSpPr>
          <p:nvPr>
            <p:ph type="sldImg" idx="2"/>
          </p:nvPr>
        </p:nvSpPr>
        <p:spPr bwMode="auto">
          <a:xfrm>
            <a:off x="114617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23925" y="4410075"/>
            <a:ext cx="5086350" cy="4176713"/>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4" name="Text Box 8"/>
          <p:cNvSpPr txBox="1">
            <a:spLocks noChangeArrowheads="1"/>
          </p:cNvSpPr>
          <p:nvPr/>
        </p:nvSpPr>
        <p:spPr bwMode="auto">
          <a:xfrm>
            <a:off x="5981700" y="8991600"/>
            <a:ext cx="679450" cy="274638"/>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sz="1200" smtClean="0"/>
              <a:t>Page </a:t>
            </a:r>
            <a:fld id="{AC01D4E6-C3F2-400B-A518-6FDBDEE97419}" type="slidenum">
              <a:rPr lang="en-US" altLang="en-US" sz="1200" smtClean="0"/>
              <a:pPr>
                <a:defRPr/>
              </a:pPr>
              <a:t>‹#›</a:t>
            </a:fld>
            <a:endParaRPr lang="en-US" altLang="en-US" sz="1200" smtClean="0"/>
          </a:p>
        </p:txBody>
      </p:sp>
      <p:sp>
        <p:nvSpPr>
          <p:cNvPr id="9225" name="Text Box 9"/>
          <p:cNvSpPr txBox="1">
            <a:spLocks noChangeArrowheads="1"/>
          </p:cNvSpPr>
          <p:nvPr/>
        </p:nvSpPr>
        <p:spPr bwMode="auto">
          <a:xfrm>
            <a:off x="0" y="8991600"/>
            <a:ext cx="3460750" cy="274638"/>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sz="1200" smtClean="0"/>
              <a:t>Copyright 2004 Cisco Press &amp; Priscilla Oppenheimer</a:t>
            </a:r>
            <a:endParaRPr lang="en-US" altLang="en-US" sz="1600" smtClean="0"/>
          </a:p>
        </p:txBody>
      </p:sp>
      <p:sp>
        <p:nvSpPr>
          <p:cNvPr id="2054" name="Text Box 10"/>
          <p:cNvSpPr txBox="1">
            <a:spLocks noChangeArrowheads="1"/>
          </p:cNvSpPr>
          <p:nvPr/>
        </p:nvSpPr>
        <p:spPr bwMode="auto">
          <a:xfrm>
            <a:off x="0" y="23813"/>
            <a:ext cx="6521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sz="1600" smtClean="0"/>
              <a:t>Top-Down Network Design, Ch. 2: Analyzing Technical Goals and Tradeoffs</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09"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ChangeArrowheads="1" noTextEdit="1"/>
          </p:cNvSpPr>
          <p:nvPr>
            <p:ph type="sldImg"/>
          </p:nvPr>
        </p:nvSpPr>
        <p:spPr>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3" name="Rectangle 2"/>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noTextEdit="1"/>
          </p:cNvSpPr>
          <p:nvPr>
            <p:ph type="sldImg"/>
          </p:nvPr>
        </p:nvSpPr>
        <p:spPr>
          <a:solidFill>
            <a:srgbClr val="FFFFFF"/>
          </a:solidFill>
          <a:ln/>
        </p:spPr>
      </p:sp>
      <p:sp>
        <p:nvSpPr>
          <p:cNvPr id="23555"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noTextEdit="1"/>
          </p:cNvSpPr>
          <p:nvPr>
            <p:ph type="sldImg"/>
          </p:nvPr>
        </p:nvSpPr>
        <p:spPr>
          <a:solidFill>
            <a:srgbClr val="FFFFFF"/>
          </a:solidFill>
          <a:ln/>
        </p:spPr>
      </p:sp>
      <p:sp>
        <p:nvSpPr>
          <p:cNvPr id="25603"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noTextEdit="1"/>
          </p:cNvSpPr>
          <p:nvPr>
            <p:ph type="sldImg"/>
          </p:nvPr>
        </p:nvSpPr>
        <p:spPr>
          <a:solidFill>
            <a:srgbClr val="FFFFFF"/>
          </a:solidFill>
          <a:ln/>
        </p:spPr>
      </p:sp>
      <p:sp>
        <p:nvSpPr>
          <p:cNvPr id="27651"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noTextEdit="1"/>
          </p:cNvSpPr>
          <p:nvPr>
            <p:ph type="sldImg"/>
          </p:nvPr>
        </p:nvSpPr>
        <p:spPr>
          <a:solidFill>
            <a:srgbClr val="FFFFFF"/>
          </a:solidFill>
          <a:ln/>
        </p:spPr>
      </p:sp>
      <p:sp>
        <p:nvSpPr>
          <p:cNvPr id="29699"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noTextEdit="1"/>
          </p:cNvSpPr>
          <p:nvPr>
            <p:ph type="sldImg"/>
          </p:nvPr>
        </p:nvSpPr>
        <p:spPr>
          <a:solidFill>
            <a:srgbClr val="FFFFFF"/>
          </a:solidFill>
          <a:ln/>
        </p:spPr>
      </p:sp>
      <p:sp>
        <p:nvSpPr>
          <p:cNvPr id="31747"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a:solidFill>
            <a:srgbClr val="FFFFFF"/>
          </a:solidFill>
          <a:ln/>
        </p:spPr>
      </p:sp>
      <p:sp>
        <p:nvSpPr>
          <p:cNvPr id="33795"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a:solidFill>
            <a:srgbClr val="FFFFFF"/>
          </a:solidFill>
          <a:ln/>
        </p:spPr>
      </p:sp>
      <p:sp>
        <p:nvSpPr>
          <p:cNvPr id="35843"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a:solidFill>
            <a:srgbClr val="FFFFFF"/>
          </a:solidFill>
          <a:ln/>
        </p:spPr>
      </p:sp>
      <p:sp>
        <p:nvSpPr>
          <p:cNvPr id="37891"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a:solidFill>
            <a:srgbClr val="FFFFFF"/>
          </a:solidFill>
          <a:ln/>
        </p:spPr>
      </p:sp>
      <p:sp>
        <p:nvSpPr>
          <p:cNvPr id="39939"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noTextEdit="1"/>
          </p:cNvSpPr>
          <p:nvPr>
            <p:ph type="sldImg"/>
          </p:nvPr>
        </p:nvSpPr>
        <p:spPr>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ChangeArrowheads="1" noTextEdit="1"/>
          </p:cNvSpPr>
          <p:nvPr>
            <p:ph type="sldImg"/>
          </p:nvPr>
        </p:nvSpPr>
        <p:spPr>
          <a:ln/>
        </p:spPr>
      </p:sp>
      <p:sp>
        <p:nvSpPr>
          <p:cNvPr id="4403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a:solidFill>
            <a:srgbClr val="FFFFFF"/>
          </a:solidFill>
          <a:ln/>
        </p:spPr>
      </p:sp>
      <p:sp>
        <p:nvSpPr>
          <p:cNvPr id="56323"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noTextEdit="1"/>
          </p:cNvSpPr>
          <p:nvPr>
            <p:ph type="sldImg"/>
          </p:nvPr>
        </p:nvSpPr>
        <p:spPr>
          <a:solidFill>
            <a:srgbClr val="FFFFFF"/>
          </a:solidFill>
          <a:ln/>
        </p:spPr>
      </p:sp>
      <p:sp>
        <p:nvSpPr>
          <p:cNvPr id="9219" name="Rectangle 3"/>
          <p:cNvSpPr>
            <a:spLocks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Scalability: How much growth a network design must support.</a:t>
            </a:r>
          </a:p>
          <a:p>
            <a:r>
              <a:rPr lang="en-US" altLang="en-US" smtClean="0">
                <a:latin typeface="Times New Roman" panose="02020603050405020304" pitchFamily="18" charset="0"/>
                <a:ea typeface="ＭＳ Ｐゴシック" panose="020B0600070205080204" pitchFamily="34" charset="-128"/>
              </a:rPr>
              <a:t>Availability: The amount of time a network is available to users, often expressed as a percent uptime, or as a mean time between failure (MTBF) and mean time to repair (MTTR). Availability goals can also document any monetary cost associated with network downtime. </a:t>
            </a:r>
          </a:p>
          <a:p>
            <a:r>
              <a:rPr lang="en-US" altLang="en-US" smtClean="0">
                <a:latin typeface="Times New Roman" panose="02020603050405020304" pitchFamily="18" charset="0"/>
                <a:ea typeface="ＭＳ Ｐゴシック" panose="020B0600070205080204" pitchFamily="34" charset="-128"/>
              </a:rPr>
              <a:t>Security: Goals for protecting the organization's ability to conduct business without interference from intruders inappropriately accessing or damaging equipment, data, or operations. Specific security risks should be documented.</a:t>
            </a:r>
          </a:p>
          <a:p>
            <a:r>
              <a:rPr lang="en-US" altLang="en-US" smtClean="0">
                <a:latin typeface="Times New Roman" panose="02020603050405020304" pitchFamily="18" charset="0"/>
                <a:ea typeface="ＭＳ Ｐゴシック" panose="020B0600070205080204" pitchFamily="34" charset="-128"/>
              </a:rPr>
              <a:t>Manageability: Goals for fault, configuration, accounting, performance, and security (FCAPS) management </a:t>
            </a:r>
          </a:p>
          <a:p>
            <a:r>
              <a:rPr lang="en-US" altLang="en-US" smtClean="0">
                <a:latin typeface="Times New Roman" panose="02020603050405020304" pitchFamily="18" charset="0"/>
                <a:ea typeface="ＭＳ Ｐゴシック" panose="020B0600070205080204" pitchFamily="34" charset="-128"/>
              </a:rPr>
              <a:t>Usability: Goals regarding the ease with which network users can access the network and its services, including goals for simplifying user tasks related to network addressing, naming, and resource discovery.</a:t>
            </a:r>
          </a:p>
          <a:p>
            <a:r>
              <a:rPr lang="en-US" altLang="en-US" smtClean="0">
                <a:latin typeface="Times New Roman" panose="02020603050405020304" pitchFamily="18" charset="0"/>
                <a:ea typeface="ＭＳ Ｐゴシック" panose="020B0600070205080204" pitchFamily="34" charset="-128"/>
              </a:rPr>
              <a:t>Adaptability: The ease with which a network design and implementation can adapt to network faults, changing traffic patterns, additional business or technical requirements, new business practices, and other changes.</a:t>
            </a:r>
          </a:p>
          <a:p>
            <a:r>
              <a:rPr lang="en-US" altLang="en-US" smtClean="0">
                <a:latin typeface="Times New Roman" panose="02020603050405020304" pitchFamily="18" charset="0"/>
                <a:ea typeface="ＭＳ Ｐゴシック" panose="020B0600070205080204" pitchFamily="34" charset="-128"/>
              </a:rPr>
              <a:t>Affordability: The importance of containing the costs associated with purchasing and operating network equipment and services.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a:solidFill>
            <a:srgbClr val="FFFFFF"/>
          </a:solidFill>
          <a:ln/>
        </p:spPr>
      </p:sp>
      <p:sp>
        <p:nvSpPr>
          <p:cNvPr id="66563"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a:solidFill>
            <a:srgbClr val="FFFFFF"/>
          </a:solidFill>
          <a:ln/>
        </p:spPr>
      </p:sp>
      <p:sp>
        <p:nvSpPr>
          <p:cNvPr id="68611"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a:solidFill>
            <a:srgbClr val="FFFFFF"/>
          </a:solidFill>
          <a:ln/>
        </p:spPr>
      </p:sp>
      <p:sp>
        <p:nvSpPr>
          <p:cNvPr id="70659"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noTextEdit="1"/>
          </p:cNvSpPr>
          <p:nvPr>
            <p:ph type="sldImg"/>
          </p:nvPr>
        </p:nvSpPr>
        <p:spPr>
          <a:solidFill>
            <a:srgbClr val="FFFFFF"/>
          </a:solidFill>
          <a:ln/>
        </p:spPr>
      </p:sp>
      <p:sp>
        <p:nvSpPr>
          <p:cNvPr id="11267"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ChangeArrowheads="1" noTextEdit="1"/>
          </p:cNvSpPr>
          <p:nvPr>
            <p:ph type="sldImg"/>
          </p:nvPr>
        </p:nvSpPr>
        <p:spPr>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9" name="Rectangle 2"/>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noTextEdit="1"/>
          </p:cNvSpPr>
          <p:nvPr>
            <p:ph type="sldImg"/>
          </p:nvPr>
        </p:nvSpPr>
        <p:spPr>
          <a:solidFill>
            <a:srgbClr val="FFFFFF"/>
          </a:solidFill>
          <a:ln/>
        </p:spPr>
      </p:sp>
      <p:sp>
        <p:nvSpPr>
          <p:cNvPr id="13315"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noTextEdit="1"/>
          </p:cNvSpPr>
          <p:nvPr>
            <p:ph type="sldImg"/>
          </p:nvPr>
        </p:nvSpPr>
        <p:spPr>
          <a:solidFill>
            <a:srgbClr val="FFFFFF"/>
          </a:solidFill>
          <a:ln/>
        </p:spPr>
      </p:sp>
      <p:sp>
        <p:nvSpPr>
          <p:cNvPr id="15363" name="Rectangle 3"/>
          <p:cNvSpPr>
            <a:spLocks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99.70% availability sounds pretty good, but it could mean that the network is down for 0.18 minutes every hour. This is 11 seconds. If those 11 seconds were spread out over the hour, nobody would notice possibly. But if there were some bug, for example, that caused the network to fail for 11 seconds every hour on the hour, people would notice. Users these days are very impatient.</a:t>
            </a:r>
          </a:p>
          <a:p>
            <a:r>
              <a:rPr lang="en-US" altLang="en-US" smtClean="0">
                <a:latin typeface="Times New Roman" panose="02020603050405020304" pitchFamily="18" charset="0"/>
                <a:ea typeface="ＭＳ Ｐゴシック" panose="020B0600070205080204" pitchFamily="34" charset="-128"/>
              </a:rPr>
              <a:t>Notice that 99.70% availability also could mean one catastrophic problem caused the network to be down for 1577 minutes all at once. That’s 26 hours. If it were on a Saturday and the network was never down for the rest of the year, that might actually be OK. So, you have to consider time frames with percent availability numbers.</a:t>
            </a:r>
          </a:p>
          <a:p>
            <a:r>
              <a:rPr lang="en-US" altLang="en-US" smtClean="0">
                <a:latin typeface="Times New Roman" panose="02020603050405020304" pitchFamily="18" charset="0"/>
                <a:ea typeface="ＭＳ Ｐゴシック" panose="020B0600070205080204" pitchFamily="34" charset="-128"/>
              </a:rPr>
              <a:t>Consider the holy grail: 99.999% availability. That’s 5 minutes downtime per year! Be sure to explain to the customer that scheduled maintenance and upgrades don’t count! Either that or plan for a network with triple redundancy (that could be extremely expensive to implement and operate).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noTextEdit="1"/>
          </p:cNvSpPr>
          <p:nvPr>
            <p:ph type="sldImg"/>
          </p:nvPr>
        </p:nvSpPr>
        <p:spPr>
          <a:solidFill>
            <a:srgbClr val="FFFFFF"/>
          </a:solidFill>
          <a:ln/>
        </p:spPr>
      </p:sp>
      <p:sp>
        <p:nvSpPr>
          <p:cNvPr id="17411" name="Rectangle 3"/>
          <p:cNvSpPr>
            <a:spLocks noChangeArrowheads="1"/>
          </p:cNvSpPr>
          <p:nvPr>
            <p:ph type="body" idx="1"/>
          </p:nvPr>
        </p:nvSpPr>
        <p:spPr>
          <a:xfrm>
            <a:off x="539750" y="4410075"/>
            <a:ext cx="5854700" cy="4176713"/>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ea typeface="ＭＳ Ｐゴシック" panose="020B0600070205080204" pitchFamily="34" charset="-128"/>
              </a:rPr>
              <a:t>In the event of failure of the primary router, the secondary becomes the primary and still has a backup. Fix the previous primary and have it become the tertiary. </a:t>
            </a:r>
          </a:p>
          <a:p>
            <a:r>
              <a:rPr lang="en-US" altLang="en-US" smtClean="0">
                <a:latin typeface="Times New Roman" panose="02020603050405020304" pitchFamily="18" charset="0"/>
                <a:ea typeface="ＭＳ Ｐゴシック" panose="020B0600070205080204" pitchFamily="34" charset="-128"/>
              </a:rPr>
              <a:t>This helps with maintenance too. Pull out the tertiary and upgrade it. The primary still has a backup. After extensive testing, put the tertiary back in as the primary. Pull out the original primary and upgrade it. Put it back as the secondary. Finally pull out the original secondary and upgrade it.</a:t>
            </a:r>
          </a:p>
          <a:p>
            <a:r>
              <a:rPr lang="en-US" altLang="en-US" smtClean="0">
                <a:latin typeface="Times New Roman" panose="02020603050405020304" pitchFamily="18" charset="0"/>
                <a:ea typeface="ＭＳ Ｐゴシック" panose="020B0600070205080204" pitchFamily="34" charset="-128"/>
              </a:rPr>
              <a:t>Of course, the picture brings up all sorts of other questions because it uses an ISP example.</a:t>
            </a:r>
          </a:p>
          <a:p>
            <a:pPr lvl="1"/>
            <a:r>
              <a:rPr lang="en-US" altLang="en-US" smtClean="0">
                <a:latin typeface="Times New Roman" panose="02020603050405020304" pitchFamily="18" charset="0"/>
                <a:ea typeface="ＭＳ Ｐゴシック" panose="020B0600070205080204" pitchFamily="34" charset="-128"/>
              </a:rPr>
              <a:t>Does the customer have provider independent addressing?</a:t>
            </a:r>
          </a:p>
          <a:p>
            <a:pPr lvl="1"/>
            <a:r>
              <a:rPr lang="en-US" altLang="en-US" smtClean="0">
                <a:latin typeface="Times New Roman" panose="02020603050405020304" pitchFamily="18" charset="0"/>
                <a:ea typeface="ＭＳ Ｐゴシック" panose="020B0600070205080204" pitchFamily="34" charset="-128"/>
              </a:rPr>
              <a:t>Does the customer have an autonomous system number?</a:t>
            </a:r>
          </a:p>
          <a:p>
            <a:pPr lvl="1"/>
            <a:r>
              <a:rPr lang="en-US" altLang="en-US" smtClean="0">
                <a:latin typeface="Times New Roman" panose="02020603050405020304" pitchFamily="18" charset="0"/>
                <a:ea typeface="ＭＳ Ｐゴシック" panose="020B0600070205080204" pitchFamily="34" charset="-128"/>
              </a:rPr>
              <a:t>Are the ISPs really independent? Is there true circuit diversity?</a:t>
            </a:r>
          </a:p>
          <a:p>
            <a:pPr lvl="1"/>
            <a:r>
              <a:rPr lang="en-US" altLang="en-US" smtClean="0">
                <a:latin typeface="Times New Roman" panose="02020603050405020304" pitchFamily="18" charset="0"/>
                <a:ea typeface="ＭＳ Ｐゴシック" panose="020B0600070205080204" pitchFamily="34" charset="-128"/>
              </a:rPr>
              <a:t>Are the speeds the same on the three links to the ISPs so that performance degradation is minimized during upgrades or failures? </a:t>
            </a:r>
          </a:p>
          <a:p>
            <a:pPr lvl="1"/>
            <a:r>
              <a:rPr lang="en-US" altLang="en-US" smtClean="0">
                <a:latin typeface="Times New Roman" panose="02020603050405020304" pitchFamily="18" charset="0"/>
                <a:ea typeface="ＭＳ Ｐゴシック" panose="020B0600070205080204" pitchFamily="34" charset="-128"/>
              </a:rPr>
              <a:t>Can load balancing be used when all three routers are operational?</a:t>
            </a:r>
          </a:p>
          <a:p>
            <a:pPr lvl="1"/>
            <a:r>
              <a:rPr lang="en-US" altLang="en-US" smtClean="0">
                <a:latin typeface="Times New Roman" panose="02020603050405020304" pitchFamily="18" charset="0"/>
                <a:ea typeface="ＭＳ Ｐゴシック" panose="020B0600070205080204" pitchFamily="34" charset="-128"/>
              </a:rPr>
              <a:t>What are the routing protocols inside the enterprise network? Can traffic really get to all three routers, regardless of failures inside the enterprise network? Can the routing protocols adjust to changes?</a:t>
            </a:r>
          </a:p>
          <a:p>
            <a:pPr lvl="1"/>
            <a:r>
              <a:rPr lang="en-US" altLang="en-US" smtClean="0">
                <a:latin typeface="Times New Roman" panose="02020603050405020304" pitchFamily="18" charset="0"/>
                <a:ea typeface="ＭＳ Ｐゴシック" panose="020B0600070205080204" pitchFamily="34" charset="-128"/>
              </a:rPr>
              <a:t>Will traffic flow out the “closest” router? Will traffic come in from the Internet via the “closest” entry?</a:t>
            </a:r>
          </a:p>
          <a:p>
            <a:pPr lvl="1"/>
            <a:endParaRPr lang="en-US" altLang="en-US" smtClean="0">
              <a:latin typeface="Times New Roman" panose="02020603050405020304" pitchFamily="18" charset="0"/>
              <a:ea typeface="ＭＳ Ｐゴシック" panose="020B0600070205080204" pitchFamily="34" charset="-128"/>
            </a:endParaRPr>
          </a:p>
          <a:p>
            <a:r>
              <a:rPr lang="en-US" altLang="en-US" smtClean="0">
                <a:latin typeface="Times New Roman" panose="02020603050405020304" pitchFamily="18" charset="0"/>
                <a:ea typeface="ＭＳ Ｐゴシック" panose="020B0600070205080204" pitchFamily="34" charset="-128"/>
              </a:rPr>
              <a:t>Instructor note: The slide is not meant to be a design recommendation! It’s just a slide to get a discussion going on the ramifications of 99.999% availability.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noTextEdit="1"/>
          </p:cNvSpPr>
          <p:nvPr>
            <p:ph type="sldImg"/>
          </p:nvPr>
        </p:nvSpPr>
        <p:spPr>
          <a:solidFill>
            <a:srgbClr val="FFFFFF"/>
          </a:solidFill>
          <a:ln/>
        </p:spPr>
      </p:sp>
      <p:sp>
        <p:nvSpPr>
          <p:cNvPr id="19459"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ChangeArrowheads="1" noTextEdit="1"/>
          </p:cNvSpPr>
          <p:nvPr>
            <p:ph type="sldImg"/>
          </p:nvPr>
        </p:nvSpPr>
        <p:spPr>
          <a:solidFill>
            <a:srgbClr val="FFFFFF"/>
          </a:solidFill>
          <a:ln/>
        </p:spPr>
      </p:sp>
      <p:sp>
        <p:nvSpPr>
          <p:cNvPr id="21507" name="Rectangle 1027"/>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905298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2376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1735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Tree>
    <p:extLst>
      <p:ext uri="{BB962C8B-B14F-4D97-AF65-F5344CB8AC3E}">
        <p14:creationId xmlns:p14="http://schemas.microsoft.com/office/powerpoint/2010/main" val="200774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761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2322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82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668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318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66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6983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389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ＭＳ Ｐゴシック" pitchFamily="-109" charset="-128"/>
          <a:cs typeface="ＭＳ Ｐゴシック" pitchFamily="-109" charset="-128"/>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itchFamily="-109" charset="-128"/>
          <a:cs typeface="ＭＳ Ｐゴシック" pitchFamily="-109"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itchFamily="-109" charset="-128"/>
          <a:cs typeface="ＭＳ Ｐゴシック" pitchFamily="-109"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itchFamily="-109" charset="-128"/>
          <a:cs typeface="ＭＳ Ｐゴシック" pitchFamily="-109"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itchFamily="-109" charset="-128"/>
          <a:cs typeface="ＭＳ Ｐゴシック" pitchFamily="-109"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9" charset="-128"/>
          <a:cs typeface="ＭＳ Ｐゴシック" pitchFamily="-109"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0"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0"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755650" y="2060575"/>
            <a:ext cx="7848600"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4800" b="1">
                <a:solidFill>
                  <a:srgbClr val="000000"/>
                </a:solidFill>
              </a:rPr>
              <a:t/>
            </a:r>
            <a:br>
              <a:rPr lang="en-US" altLang="en-US" sz="4800" b="1">
                <a:solidFill>
                  <a:srgbClr val="000000"/>
                </a:solidFill>
              </a:rPr>
            </a:br>
            <a:r>
              <a:rPr lang="en-US" altLang="en-US" sz="4000" b="1">
                <a:solidFill>
                  <a:srgbClr val="000000"/>
                </a:solidFill>
              </a:rPr>
              <a:t>THIẾT KẾ VÀ CÀI ĐẶT MẠNG</a:t>
            </a:r>
            <a:r>
              <a:rPr lang="en-US" altLang="en-US" sz="4800" b="1">
                <a:solidFill>
                  <a:srgbClr val="000000"/>
                </a:solidFill>
              </a:rPr>
              <a:t/>
            </a:r>
            <a:br>
              <a:rPr lang="en-US" altLang="en-US" sz="4800" b="1">
                <a:solidFill>
                  <a:srgbClr val="000000"/>
                </a:solidFill>
              </a:rPr>
            </a:br>
            <a:endParaRPr lang="en-US" altLang="en-US" sz="4800" b="1">
              <a:solidFill>
                <a:srgbClr val="000000"/>
              </a:solidFill>
            </a:endParaRPr>
          </a:p>
          <a:p>
            <a:pPr algn="ctr">
              <a:spcBef>
                <a:spcPct val="0"/>
              </a:spcBef>
              <a:buFontTx/>
              <a:buNone/>
            </a:pPr>
            <a:r>
              <a:rPr lang="en-US" altLang="en-US" sz="2400">
                <a:solidFill>
                  <a:srgbClr val="000000"/>
                </a:solidFill>
              </a:rPr>
              <a:t/>
            </a:r>
            <a:br>
              <a:rPr lang="en-US" altLang="en-US" sz="2400">
                <a:solidFill>
                  <a:srgbClr val="000000"/>
                </a:solidFill>
              </a:rPr>
            </a:br>
            <a:endParaRPr lang="en-US" altLang="en-US" sz="2400">
              <a:solidFill>
                <a:srgbClr val="000000"/>
              </a:solidFill>
            </a:endParaRPr>
          </a:p>
        </p:txBody>
      </p:sp>
      <p:sp>
        <p:nvSpPr>
          <p:cNvPr id="4099" name="Rectangle 1"/>
          <p:cNvSpPr>
            <a:spLocks noChangeArrowheads="1"/>
          </p:cNvSpPr>
          <p:nvPr/>
        </p:nvSpPr>
        <p:spPr bwMode="auto">
          <a:xfrm>
            <a:off x="3635375" y="3598863"/>
            <a:ext cx="417671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400"/>
              <a:t>Ths. Nguyễn Huỳnh Huy</a:t>
            </a:r>
            <a:r>
              <a:rPr lang="en-US" altLang="en-US" sz="4000"/>
              <a:t/>
            </a:r>
            <a:br>
              <a:rPr lang="en-US" altLang="en-US" sz="4000"/>
            </a:br>
            <a:r>
              <a:rPr lang="en-US" altLang="en-US" sz="2400"/>
              <a:t>Khoa: CNTT – ĐH Nha Trang</a:t>
            </a:r>
          </a:p>
          <a:p>
            <a:pPr>
              <a:spcBef>
                <a:spcPct val="0"/>
              </a:spcBef>
              <a:buFontTx/>
              <a:buNone/>
            </a:pPr>
            <a:r>
              <a:rPr lang="en-US" altLang="en-US" sz="2400"/>
              <a:t>Email: huynh@ntu.edu.vn</a:t>
            </a:r>
          </a:p>
          <a:p>
            <a:pPr>
              <a:spcBef>
                <a:spcPct val="0"/>
              </a:spcBef>
              <a:buFontTx/>
              <a:buNone/>
            </a:pPr>
            <a:r>
              <a:rPr lang="en-US" altLang="en-US" sz="2400"/>
              <a:t>SĐT: 077.2567899</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ea typeface="ＭＳ Ｐゴシック" panose="020B0600070205080204" pitchFamily="34" charset="-128"/>
              </a:rPr>
              <a:t>Bandwidth Vs. Throughput</a:t>
            </a:r>
          </a:p>
        </p:txBody>
      </p:sp>
      <p:sp>
        <p:nvSpPr>
          <p:cNvPr id="22531" name="Rectangle 3"/>
          <p:cNvSpPr>
            <a:spLocks noGrp="1" noChangeArrowheads="1"/>
          </p:cNvSpPr>
          <p:nvPr>
            <p:ph type="body" idx="1"/>
          </p:nvPr>
        </p:nvSpPr>
        <p:spPr>
          <a:xfrm>
            <a:off x="685800" y="1447800"/>
            <a:ext cx="7772400" cy="4114800"/>
          </a:xfrm>
        </p:spPr>
        <p:txBody>
          <a:bodyPr/>
          <a:lstStyle/>
          <a:p>
            <a:r>
              <a:rPr lang="en-US" altLang="en-US" smtClean="0">
                <a:ea typeface="ＭＳ Ｐゴシック" panose="020B0600070205080204" pitchFamily="34" charset="-128"/>
              </a:rPr>
              <a:t>Bandwidth and throughput are not the same thing</a:t>
            </a:r>
          </a:p>
          <a:p>
            <a:r>
              <a:rPr lang="en-US" altLang="en-US" smtClean="0">
                <a:ea typeface="ＭＳ Ｐゴシック" panose="020B0600070205080204" pitchFamily="34" charset="-128"/>
              </a:rPr>
              <a:t>Bandwidth is the data carrying capacity of a circuit</a:t>
            </a:r>
          </a:p>
          <a:p>
            <a:pPr lvl="2"/>
            <a:r>
              <a:rPr lang="en-US" altLang="en-US" smtClean="0">
                <a:ea typeface="ＭＳ Ｐゴシック" panose="020B0600070205080204" pitchFamily="34" charset="-128"/>
              </a:rPr>
              <a:t>Usually specified in bits per second</a:t>
            </a:r>
          </a:p>
          <a:p>
            <a:r>
              <a:rPr lang="en-US" altLang="en-US" smtClean="0">
                <a:ea typeface="ＭＳ Ｐゴシック" panose="020B0600070205080204" pitchFamily="34" charset="-128"/>
              </a:rPr>
              <a:t>Throughput is the quantity of error free data transmitted per unit of time</a:t>
            </a:r>
          </a:p>
          <a:p>
            <a:pPr lvl="2"/>
            <a:r>
              <a:rPr lang="en-US" altLang="en-US" smtClean="0">
                <a:ea typeface="ＭＳ Ｐゴシック" panose="020B0600070205080204" pitchFamily="34" charset="-128"/>
              </a:rPr>
              <a:t>Measured in bps, Bps, or packets per second (pps)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28600"/>
            <a:ext cx="8229600" cy="1143000"/>
          </a:xfrm>
        </p:spPr>
        <p:txBody>
          <a:bodyPr/>
          <a:lstStyle/>
          <a:p>
            <a:r>
              <a:rPr lang="en-US" altLang="en-US" smtClean="0">
                <a:ea typeface="ＭＳ Ｐゴシック" panose="020B0600070205080204" pitchFamily="34" charset="-128"/>
              </a:rPr>
              <a:t>Bandwidth, Throughput, Load</a:t>
            </a:r>
          </a:p>
        </p:txBody>
      </p:sp>
      <p:sp>
        <p:nvSpPr>
          <p:cNvPr id="24579" name="Line 3"/>
          <p:cNvSpPr>
            <a:spLocks noChangeShapeType="1"/>
          </p:cNvSpPr>
          <p:nvPr/>
        </p:nvSpPr>
        <p:spPr bwMode="auto">
          <a:xfrm>
            <a:off x="1676400" y="1371600"/>
            <a:ext cx="0" cy="464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580" name="Line 4"/>
          <p:cNvSpPr>
            <a:spLocks noChangeShapeType="1"/>
          </p:cNvSpPr>
          <p:nvPr/>
        </p:nvSpPr>
        <p:spPr bwMode="auto">
          <a:xfrm>
            <a:off x="1676400" y="6019800"/>
            <a:ext cx="5715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581" name="Line 5"/>
          <p:cNvSpPr>
            <a:spLocks noChangeShapeType="1"/>
          </p:cNvSpPr>
          <p:nvPr/>
        </p:nvSpPr>
        <p:spPr bwMode="auto">
          <a:xfrm>
            <a:off x="5638800" y="2057400"/>
            <a:ext cx="1447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582" name="Oval 6"/>
          <p:cNvSpPr>
            <a:spLocks noChangeArrowheads="1"/>
          </p:cNvSpPr>
          <p:nvPr/>
        </p:nvSpPr>
        <p:spPr bwMode="auto">
          <a:xfrm>
            <a:off x="4572000" y="2743200"/>
            <a:ext cx="1905000" cy="1219200"/>
          </a:xfrm>
          <a:prstGeom prst="ellipse">
            <a:avLst/>
          </a:prstGeom>
          <a:noFill/>
          <a:ln w="127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4583" name="Line 7"/>
          <p:cNvSpPr>
            <a:spLocks noChangeShapeType="1"/>
          </p:cNvSpPr>
          <p:nvPr/>
        </p:nvSpPr>
        <p:spPr bwMode="auto">
          <a:xfrm flipV="1">
            <a:off x="1752600" y="3124200"/>
            <a:ext cx="2895600" cy="28956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584" name="Rectangle 8"/>
          <p:cNvSpPr>
            <a:spLocks noChangeArrowheads="1"/>
          </p:cNvSpPr>
          <p:nvPr/>
        </p:nvSpPr>
        <p:spPr bwMode="auto">
          <a:xfrm>
            <a:off x="4648200" y="3124200"/>
            <a:ext cx="2286000" cy="1219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4585" name="Rectangle 9"/>
          <p:cNvSpPr>
            <a:spLocks noChangeArrowheads="1"/>
          </p:cNvSpPr>
          <p:nvPr/>
        </p:nvSpPr>
        <p:spPr bwMode="auto">
          <a:xfrm>
            <a:off x="5943600" y="2971800"/>
            <a:ext cx="15240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4586" name="Text Box 10"/>
          <p:cNvSpPr txBox="1">
            <a:spLocks noChangeArrowheads="1"/>
          </p:cNvSpPr>
          <p:nvPr/>
        </p:nvSpPr>
        <p:spPr bwMode="auto">
          <a:xfrm>
            <a:off x="2819400" y="6096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2400" b="1"/>
              <a:t>Offered Load</a:t>
            </a:r>
            <a:endParaRPr lang="en-US" altLang="en-US" sz="2400"/>
          </a:p>
        </p:txBody>
      </p:sp>
      <p:sp>
        <p:nvSpPr>
          <p:cNvPr id="24587" name="Text Box 11"/>
          <p:cNvSpPr txBox="1">
            <a:spLocks noChangeArrowheads="1"/>
          </p:cNvSpPr>
          <p:nvPr/>
        </p:nvSpPr>
        <p:spPr bwMode="auto">
          <a:xfrm flipH="1">
            <a:off x="1066800" y="1981200"/>
            <a:ext cx="3841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2400" b="1"/>
              <a:t>Throughput</a:t>
            </a:r>
            <a:endParaRPr lang="en-US" altLang="en-US" sz="2400"/>
          </a:p>
        </p:txBody>
      </p:sp>
      <p:sp>
        <p:nvSpPr>
          <p:cNvPr id="24588" name="Text Box 12"/>
          <p:cNvSpPr txBox="1">
            <a:spLocks noChangeArrowheads="1"/>
          </p:cNvSpPr>
          <p:nvPr/>
        </p:nvSpPr>
        <p:spPr bwMode="auto">
          <a:xfrm>
            <a:off x="6019800" y="28194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800"/>
              <a:t>Actual</a:t>
            </a:r>
            <a:endParaRPr lang="en-US" altLang="en-US" sz="2400"/>
          </a:p>
        </p:txBody>
      </p:sp>
      <p:sp>
        <p:nvSpPr>
          <p:cNvPr id="24589" name="Text Box 13"/>
          <p:cNvSpPr txBox="1">
            <a:spLocks noChangeArrowheads="1"/>
          </p:cNvSpPr>
          <p:nvPr/>
        </p:nvSpPr>
        <p:spPr bwMode="auto">
          <a:xfrm rot="-2545441">
            <a:off x="3048000" y="3581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800"/>
              <a:t>Ideal</a:t>
            </a:r>
            <a:endParaRPr lang="en-US" altLang="en-US" sz="2400"/>
          </a:p>
        </p:txBody>
      </p:sp>
      <p:sp>
        <p:nvSpPr>
          <p:cNvPr id="24590" name="Text Box 14"/>
          <p:cNvSpPr txBox="1">
            <a:spLocks noChangeArrowheads="1"/>
          </p:cNvSpPr>
          <p:nvPr/>
        </p:nvSpPr>
        <p:spPr bwMode="auto">
          <a:xfrm>
            <a:off x="5410200" y="57150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400"/>
              <a:t>100 % of Capacity</a:t>
            </a:r>
            <a:endParaRPr lang="en-US" altLang="en-US" sz="2400"/>
          </a:p>
        </p:txBody>
      </p:sp>
      <p:sp>
        <p:nvSpPr>
          <p:cNvPr id="24591" name="Line 15"/>
          <p:cNvSpPr>
            <a:spLocks noChangeShapeType="1"/>
          </p:cNvSpPr>
          <p:nvPr/>
        </p:nvSpPr>
        <p:spPr bwMode="auto">
          <a:xfrm>
            <a:off x="5638800" y="5791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592" name="Line 16"/>
          <p:cNvSpPr>
            <a:spLocks noChangeShapeType="1"/>
          </p:cNvSpPr>
          <p:nvPr/>
        </p:nvSpPr>
        <p:spPr bwMode="auto">
          <a:xfrm>
            <a:off x="1600200" y="2057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593" name="Oval 17"/>
          <p:cNvSpPr>
            <a:spLocks noChangeArrowheads="1"/>
          </p:cNvSpPr>
          <p:nvPr/>
        </p:nvSpPr>
        <p:spPr bwMode="auto">
          <a:xfrm>
            <a:off x="4419600" y="31242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24594" name="Line 18"/>
          <p:cNvSpPr>
            <a:spLocks noChangeShapeType="1"/>
          </p:cNvSpPr>
          <p:nvPr/>
        </p:nvSpPr>
        <p:spPr bwMode="auto">
          <a:xfrm flipV="1">
            <a:off x="1676400" y="2057400"/>
            <a:ext cx="3962400" cy="396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4595" name="Text Box 19"/>
          <p:cNvSpPr txBox="1">
            <a:spLocks noChangeArrowheads="1"/>
          </p:cNvSpPr>
          <p:nvPr/>
        </p:nvSpPr>
        <p:spPr bwMode="auto">
          <a:xfrm>
            <a:off x="1524000" y="17526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400"/>
              <a:t>100 % of Capacity</a:t>
            </a:r>
            <a:endParaRPr lang="en-US" altLang="en-US" sz="2400"/>
          </a:p>
        </p:txBody>
      </p:sp>
      <p:sp>
        <p:nvSpPr>
          <p:cNvPr id="24596" name="Oval 20"/>
          <p:cNvSpPr>
            <a:spLocks noChangeArrowheads="1"/>
          </p:cNvSpPr>
          <p:nvPr/>
        </p:nvSpPr>
        <p:spPr bwMode="auto">
          <a:xfrm>
            <a:off x="4495800" y="3124200"/>
            <a:ext cx="685800" cy="5334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533400"/>
            <a:ext cx="7772400" cy="1143000"/>
          </a:xfrm>
        </p:spPr>
        <p:txBody>
          <a:bodyPr/>
          <a:lstStyle/>
          <a:p>
            <a:r>
              <a:rPr lang="en-US" altLang="en-US" smtClean="0">
                <a:ea typeface="ＭＳ Ｐゴシック" panose="020B0600070205080204" pitchFamily="34" charset="-128"/>
              </a:rPr>
              <a:t>Other Factors that Affect Throughput</a:t>
            </a:r>
          </a:p>
        </p:txBody>
      </p:sp>
      <p:sp>
        <p:nvSpPr>
          <p:cNvPr id="26627" name="Rectangle 3"/>
          <p:cNvSpPr>
            <a:spLocks noGrp="1" noChangeArrowheads="1"/>
          </p:cNvSpPr>
          <p:nvPr>
            <p:ph type="body" idx="1"/>
          </p:nvPr>
        </p:nvSpPr>
        <p:spPr>
          <a:xfrm>
            <a:off x="838200" y="1981200"/>
            <a:ext cx="8153400" cy="4114800"/>
          </a:xfrm>
        </p:spPr>
        <p:txBody>
          <a:bodyPr/>
          <a:lstStyle/>
          <a:p>
            <a:pPr>
              <a:lnSpc>
                <a:spcPct val="90000"/>
              </a:lnSpc>
            </a:pPr>
            <a:r>
              <a:rPr lang="en-US" altLang="en-US" sz="2400" smtClean="0">
                <a:ea typeface="ＭＳ Ｐゴシック" panose="020B0600070205080204" pitchFamily="34" charset="-128"/>
              </a:rPr>
              <a:t>The size of packets </a:t>
            </a:r>
          </a:p>
          <a:p>
            <a:pPr>
              <a:lnSpc>
                <a:spcPct val="90000"/>
              </a:lnSpc>
            </a:pPr>
            <a:r>
              <a:rPr lang="en-US" altLang="en-US" sz="2400" smtClean="0">
                <a:ea typeface="ＭＳ Ｐゴシック" panose="020B0600070205080204" pitchFamily="34" charset="-128"/>
              </a:rPr>
              <a:t>Inter-frame gaps between packets</a:t>
            </a:r>
          </a:p>
          <a:p>
            <a:pPr>
              <a:lnSpc>
                <a:spcPct val="90000"/>
              </a:lnSpc>
            </a:pPr>
            <a:r>
              <a:rPr lang="en-US" altLang="en-US" sz="2400" smtClean="0">
                <a:ea typeface="ＭＳ Ｐゴシック" panose="020B0600070205080204" pitchFamily="34" charset="-128"/>
              </a:rPr>
              <a:t>Packets-per-second ratings of devices that forward packets</a:t>
            </a:r>
          </a:p>
          <a:p>
            <a:pPr>
              <a:lnSpc>
                <a:spcPct val="85000"/>
              </a:lnSpc>
            </a:pPr>
            <a:r>
              <a:rPr lang="en-US" altLang="en-US" sz="2400" smtClean="0">
                <a:ea typeface="ＭＳ Ｐゴシック" panose="020B0600070205080204" pitchFamily="34" charset="-128"/>
              </a:rPr>
              <a:t>Client speed (CPU, memory, and HD access speeds)</a:t>
            </a:r>
          </a:p>
          <a:p>
            <a:pPr>
              <a:lnSpc>
                <a:spcPct val="85000"/>
              </a:lnSpc>
            </a:pPr>
            <a:r>
              <a:rPr lang="en-US" altLang="en-US" sz="2400" smtClean="0">
                <a:ea typeface="ＭＳ Ｐゴシック" panose="020B0600070205080204" pitchFamily="34" charset="-128"/>
              </a:rPr>
              <a:t>Server speed (CPU, memory, and HD access speeds)</a:t>
            </a:r>
          </a:p>
          <a:p>
            <a:pPr>
              <a:lnSpc>
                <a:spcPct val="85000"/>
              </a:lnSpc>
            </a:pPr>
            <a:r>
              <a:rPr lang="en-US" altLang="en-US" sz="2400" smtClean="0">
                <a:ea typeface="ＭＳ Ｐゴシック" panose="020B0600070205080204" pitchFamily="34" charset="-128"/>
              </a:rPr>
              <a:t>Network design</a:t>
            </a:r>
          </a:p>
          <a:p>
            <a:pPr>
              <a:lnSpc>
                <a:spcPct val="85000"/>
              </a:lnSpc>
            </a:pPr>
            <a:r>
              <a:rPr lang="en-US" altLang="en-US" sz="2400" smtClean="0">
                <a:ea typeface="ＭＳ Ｐゴシック" panose="020B0600070205080204" pitchFamily="34" charset="-128"/>
              </a:rPr>
              <a:t>Protocols</a:t>
            </a:r>
          </a:p>
          <a:p>
            <a:pPr>
              <a:lnSpc>
                <a:spcPct val="85000"/>
              </a:lnSpc>
            </a:pPr>
            <a:r>
              <a:rPr lang="en-US" altLang="en-US" sz="2400" smtClean="0">
                <a:ea typeface="ＭＳ Ｐゴシック" panose="020B0600070205080204" pitchFamily="34" charset="-128"/>
              </a:rPr>
              <a:t>Distance</a:t>
            </a:r>
          </a:p>
          <a:p>
            <a:pPr>
              <a:lnSpc>
                <a:spcPct val="85000"/>
              </a:lnSpc>
            </a:pPr>
            <a:r>
              <a:rPr lang="en-US" altLang="en-US" sz="2400" smtClean="0">
                <a:ea typeface="ＭＳ Ｐゴシック" panose="020B0600070205080204" pitchFamily="34" charset="-128"/>
              </a:rPr>
              <a:t>Errors</a:t>
            </a:r>
          </a:p>
          <a:p>
            <a:pPr>
              <a:lnSpc>
                <a:spcPct val="85000"/>
              </a:lnSpc>
            </a:pPr>
            <a:r>
              <a:rPr lang="en-US" altLang="en-US" sz="2400" smtClean="0">
                <a:ea typeface="ＭＳ Ｐゴシック" panose="020B0600070205080204" pitchFamily="34" charset="-128"/>
              </a:rPr>
              <a:t>Time of day, etc., etc., etc.</a:t>
            </a:r>
            <a:endParaRPr lang="en-US" altLang="en-US" sz="28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ea typeface="ＭＳ Ｐゴシック" panose="020B0600070205080204" pitchFamily="34" charset="-128"/>
              </a:rPr>
              <a:t>Performance (continued)</a:t>
            </a:r>
          </a:p>
        </p:txBody>
      </p:sp>
      <p:sp>
        <p:nvSpPr>
          <p:cNvPr id="28675" name="Rectangle 3"/>
          <p:cNvSpPr>
            <a:spLocks noGrp="1" noChangeArrowheads="1"/>
          </p:cNvSpPr>
          <p:nvPr>
            <p:ph type="body" idx="1"/>
          </p:nvPr>
        </p:nvSpPr>
        <p:spPr>
          <a:xfrm>
            <a:off x="685800" y="1676400"/>
            <a:ext cx="7772400" cy="4114800"/>
          </a:xfrm>
        </p:spPr>
        <p:txBody>
          <a:bodyPr/>
          <a:lstStyle/>
          <a:p>
            <a:r>
              <a:rPr lang="en-US" altLang="en-US" smtClean="0">
                <a:ea typeface="ＭＳ Ｐゴシック" panose="020B0600070205080204" pitchFamily="34" charset="-128"/>
              </a:rPr>
              <a:t>Efficiency</a:t>
            </a:r>
          </a:p>
          <a:p>
            <a:pPr lvl="1"/>
            <a:r>
              <a:rPr lang="en-US" altLang="en-US" smtClean="0">
                <a:ea typeface="ＭＳ Ｐゴシック" panose="020B0600070205080204" pitchFamily="34" charset="-128"/>
              </a:rPr>
              <a:t>How much overhead is required to deliver an amount of data?</a:t>
            </a:r>
          </a:p>
          <a:p>
            <a:pPr lvl="1"/>
            <a:r>
              <a:rPr lang="en-US" altLang="en-US" smtClean="0">
                <a:ea typeface="ＭＳ Ｐゴシック" panose="020B0600070205080204" pitchFamily="34" charset="-128"/>
              </a:rPr>
              <a:t>How large can packets be?</a:t>
            </a:r>
          </a:p>
          <a:p>
            <a:pPr lvl="2"/>
            <a:r>
              <a:rPr lang="en-US" altLang="en-US" smtClean="0">
                <a:ea typeface="ＭＳ Ｐゴシック" panose="020B0600070205080204" pitchFamily="34" charset="-128"/>
              </a:rPr>
              <a:t>Larger better for efficiency (and goodput)</a:t>
            </a:r>
          </a:p>
          <a:p>
            <a:pPr lvl="2"/>
            <a:r>
              <a:rPr lang="en-US" altLang="en-US" smtClean="0">
                <a:ea typeface="ＭＳ Ｐゴシック" panose="020B0600070205080204" pitchFamily="34" charset="-128"/>
              </a:rPr>
              <a:t>But too large means too much data is lost if a packet is damaged</a:t>
            </a:r>
          </a:p>
          <a:p>
            <a:pPr lvl="2"/>
            <a:r>
              <a:rPr lang="en-US" altLang="en-US" smtClean="0">
                <a:ea typeface="ＭＳ Ｐゴシック" panose="020B0600070205080204" pitchFamily="34" charset="-128"/>
              </a:rPr>
              <a:t>How many packets can be sent in one bunch without an acknowledgment?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0"/>
            <a:ext cx="7772400" cy="1143000"/>
          </a:xfrm>
        </p:spPr>
        <p:txBody>
          <a:bodyPr/>
          <a:lstStyle/>
          <a:p>
            <a:r>
              <a:rPr lang="en-US" altLang="en-US" sz="3600" smtClean="0">
                <a:ea typeface="ＭＳ Ｐゴシック" panose="020B0600070205080204" pitchFamily="34" charset="-128"/>
              </a:rPr>
              <a:t>Delay from the User’s Point of View</a:t>
            </a:r>
          </a:p>
        </p:txBody>
      </p:sp>
      <p:sp>
        <p:nvSpPr>
          <p:cNvPr id="30723" name="Rectangle 3"/>
          <p:cNvSpPr>
            <a:spLocks noGrp="1" noChangeArrowheads="1"/>
          </p:cNvSpPr>
          <p:nvPr>
            <p:ph type="body" idx="1"/>
          </p:nvPr>
        </p:nvSpPr>
        <p:spPr>
          <a:xfrm>
            <a:off x="4648200" y="1600200"/>
            <a:ext cx="3810000" cy="4114800"/>
          </a:xfrm>
        </p:spPr>
        <p:txBody>
          <a:bodyPr/>
          <a:lstStyle/>
          <a:p>
            <a:pPr>
              <a:lnSpc>
                <a:spcPct val="90000"/>
              </a:lnSpc>
            </a:pPr>
            <a:r>
              <a:rPr lang="en-US" altLang="en-US" smtClean="0">
                <a:ea typeface="ＭＳ Ｐゴシック" panose="020B0600070205080204" pitchFamily="34" charset="-128"/>
              </a:rPr>
              <a:t>Response Time</a:t>
            </a:r>
          </a:p>
          <a:p>
            <a:pPr lvl="1">
              <a:lnSpc>
                <a:spcPct val="90000"/>
              </a:lnSpc>
            </a:pPr>
            <a:r>
              <a:rPr lang="en-US" altLang="en-US" smtClean="0">
                <a:ea typeface="ＭＳ Ｐゴシック" panose="020B0600070205080204" pitchFamily="34" charset="-128"/>
              </a:rPr>
              <a:t>A function of the application and the equipment the application is running on, not just the network</a:t>
            </a:r>
          </a:p>
          <a:p>
            <a:pPr lvl="1">
              <a:lnSpc>
                <a:spcPct val="90000"/>
              </a:lnSpc>
            </a:pPr>
            <a:r>
              <a:rPr lang="en-US" altLang="en-US" smtClean="0">
                <a:ea typeface="ＭＳ Ｐゴシック" panose="020B0600070205080204" pitchFamily="34" charset="-128"/>
              </a:rPr>
              <a:t>Most users expect to see something on the screen in 100 to 200 milliseconds</a:t>
            </a:r>
          </a:p>
        </p:txBody>
      </p:sp>
      <p:graphicFrame>
        <p:nvGraphicFramePr>
          <p:cNvPr id="30724" name="Object 2"/>
          <p:cNvGraphicFramePr>
            <a:graphicFrameLocks noChangeAspect="1"/>
          </p:cNvGraphicFramePr>
          <p:nvPr/>
        </p:nvGraphicFramePr>
        <p:xfrm>
          <a:off x="381000" y="2133600"/>
          <a:ext cx="4000500" cy="3148013"/>
        </p:xfrm>
        <a:graphic>
          <a:graphicData uri="http://schemas.openxmlformats.org/presentationml/2006/ole">
            <mc:AlternateContent xmlns:mc="http://schemas.openxmlformats.org/markup-compatibility/2006">
              <mc:Choice xmlns:v="urn:schemas-microsoft-com:vml" Requires="v">
                <p:oleObj spid="_x0000_s30725" name="ClipArt" r:id="rId4" imgW="4000500" imgH="3148013" progId="MS_ClipArt_Gallery.2">
                  <p:embed/>
                </p:oleObj>
              </mc:Choice>
              <mc:Fallback>
                <p:oleObj name="ClipArt" r:id="rId4" imgW="4000500" imgH="3148013"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133600"/>
                        <a:ext cx="4000500" cy="314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66800" y="0"/>
            <a:ext cx="7772400" cy="1143000"/>
          </a:xfrm>
        </p:spPr>
        <p:txBody>
          <a:bodyPr/>
          <a:lstStyle/>
          <a:p>
            <a:r>
              <a:rPr lang="en-US" altLang="en-US" sz="3600" smtClean="0">
                <a:ea typeface="ＭＳ Ｐゴシック" panose="020B0600070205080204" pitchFamily="34" charset="-128"/>
              </a:rPr>
              <a:t>Delay from the Engineer’s Point of View</a:t>
            </a:r>
          </a:p>
        </p:txBody>
      </p:sp>
      <p:sp>
        <p:nvSpPr>
          <p:cNvPr id="32771" name="Rectangle 3"/>
          <p:cNvSpPr>
            <a:spLocks noGrp="1" noChangeArrowheads="1"/>
          </p:cNvSpPr>
          <p:nvPr>
            <p:ph type="body" idx="1"/>
          </p:nvPr>
        </p:nvSpPr>
        <p:spPr>
          <a:xfrm>
            <a:off x="1031875" y="1447800"/>
            <a:ext cx="7772400" cy="4114800"/>
          </a:xfrm>
        </p:spPr>
        <p:txBody>
          <a:bodyPr/>
          <a:lstStyle/>
          <a:p>
            <a:pPr>
              <a:lnSpc>
                <a:spcPct val="90000"/>
              </a:lnSpc>
            </a:pPr>
            <a:r>
              <a:rPr lang="en-US" altLang="en-US" smtClean="0">
                <a:ea typeface="ＭＳ Ｐゴシック" panose="020B0600070205080204" pitchFamily="34" charset="-128"/>
              </a:rPr>
              <a:t>Propagation delay</a:t>
            </a:r>
          </a:p>
          <a:p>
            <a:pPr lvl="1">
              <a:lnSpc>
                <a:spcPct val="90000"/>
              </a:lnSpc>
            </a:pPr>
            <a:r>
              <a:rPr lang="en-US" altLang="en-US" smtClean="0">
                <a:ea typeface="ＭＳ Ｐゴシック" panose="020B0600070205080204" pitchFamily="34" charset="-128"/>
              </a:rPr>
              <a:t>A signal travels in a cable at about 2/3 the speed of light in a vacuum</a:t>
            </a:r>
          </a:p>
          <a:p>
            <a:pPr>
              <a:lnSpc>
                <a:spcPct val="90000"/>
              </a:lnSpc>
            </a:pPr>
            <a:r>
              <a:rPr lang="en-US" altLang="en-US" smtClean="0">
                <a:ea typeface="ＭＳ Ｐゴシック" panose="020B0600070205080204" pitchFamily="34" charset="-128"/>
              </a:rPr>
              <a:t>Transmission delay (also known as serialization delay)</a:t>
            </a:r>
          </a:p>
          <a:p>
            <a:pPr lvl="1">
              <a:lnSpc>
                <a:spcPct val="90000"/>
              </a:lnSpc>
            </a:pPr>
            <a:r>
              <a:rPr lang="en-US" altLang="en-US" smtClean="0">
                <a:ea typeface="ＭＳ Ｐゴシック" panose="020B0600070205080204" pitchFamily="34" charset="-128"/>
              </a:rPr>
              <a:t>Time to put digital data onto a transmission line </a:t>
            </a:r>
          </a:p>
          <a:p>
            <a:pPr lvl="2">
              <a:lnSpc>
                <a:spcPct val="90000"/>
              </a:lnSpc>
            </a:pPr>
            <a:r>
              <a:rPr lang="en-US" altLang="en-US" smtClean="0">
                <a:ea typeface="ＭＳ Ｐゴシック" panose="020B0600070205080204" pitchFamily="34" charset="-128"/>
              </a:rPr>
              <a:t>For example, it takes about 5 ms to output a 1,024 byte packet on a 1.544 Mbps T1 line </a:t>
            </a:r>
          </a:p>
          <a:p>
            <a:pPr>
              <a:lnSpc>
                <a:spcPct val="90000"/>
              </a:lnSpc>
            </a:pPr>
            <a:r>
              <a:rPr lang="en-US" altLang="en-US" smtClean="0">
                <a:ea typeface="ＭＳ Ｐゴシック" panose="020B0600070205080204" pitchFamily="34" charset="-128"/>
              </a:rPr>
              <a:t>Packet-switching delay</a:t>
            </a:r>
          </a:p>
          <a:p>
            <a:pPr>
              <a:lnSpc>
                <a:spcPct val="90000"/>
              </a:lnSpc>
            </a:pPr>
            <a:r>
              <a:rPr lang="en-US" altLang="en-US" smtClean="0">
                <a:ea typeface="ＭＳ Ｐゴシック" panose="020B0600070205080204" pitchFamily="34" charset="-128"/>
              </a:rPr>
              <a:t>Queuing delay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8438" y="217488"/>
            <a:ext cx="8763000" cy="609600"/>
          </a:xfrm>
        </p:spPr>
        <p:txBody>
          <a:bodyPr/>
          <a:lstStyle/>
          <a:p>
            <a:r>
              <a:rPr lang="en-US" altLang="en-US" sz="3200" smtClean="0">
                <a:ea typeface="ＭＳ Ｐゴシック" panose="020B0600070205080204" pitchFamily="34" charset="-128"/>
              </a:rPr>
              <a:t>Queuing Delay and Bandwidth Utilization</a:t>
            </a:r>
          </a:p>
        </p:txBody>
      </p:sp>
      <p:sp>
        <p:nvSpPr>
          <p:cNvPr id="34819" name="Rectangle 3"/>
          <p:cNvSpPr>
            <a:spLocks noGrp="1" noChangeArrowheads="1"/>
          </p:cNvSpPr>
          <p:nvPr>
            <p:ph type="body" idx="1"/>
          </p:nvPr>
        </p:nvSpPr>
        <p:spPr>
          <a:xfrm>
            <a:off x="1752600" y="5486400"/>
            <a:ext cx="6400800" cy="228600"/>
          </a:xfrm>
        </p:spPr>
        <p:txBody>
          <a:bodyPr/>
          <a:lstStyle/>
          <a:p>
            <a:r>
              <a:rPr lang="en-US" altLang="en-US" sz="1800" smtClean="0">
                <a:ea typeface="ＭＳ Ｐゴシック" panose="020B0600070205080204" pitchFamily="34" charset="-128"/>
              </a:rPr>
              <a:t>Number of packets in a queue increases exponentially as utilization increases</a:t>
            </a:r>
            <a:endParaRPr lang="en-US" altLang="en-US" sz="2400" smtClean="0">
              <a:ea typeface="ＭＳ Ｐゴシック" panose="020B0600070205080204" pitchFamily="34" charset="-128"/>
            </a:endParaRPr>
          </a:p>
        </p:txBody>
      </p:sp>
      <p:graphicFrame>
        <p:nvGraphicFramePr>
          <p:cNvPr id="34820" name="Object 2">
            <a:hlinkClick r:id="" action="ppaction://ole?verb=0"/>
          </p:cNvPr>
          <p:cNvGraphicFramePr>
            <a:graphicFrameLocks/>
          </p:cNvGraphicFramePr>
          <p:nvPr/>
        </p:nvGraphicFramePr>
        <p:xfrm>
          <a:off x="990600" y="914400"/>
          <a:ext cx="7178675" cy="4479925"/>
        </p:xfrm>
        <a:graphic>
          <a:graphicData uri="http://schemas.openxmlformats.org/presentationml/2006/ole">
            <mc:AlternateContent xmlns:mc="http://schemas.openxmlformats.org/markup-compatibility/2006">
              <mc:Choice xmlns:v="urn:schemas-microsoft-com:vml" Requires="v">
                <p:oleObj spid="_x0000_s34821" name="Worksheet" r:id="rId4" imgW="3953372" imgH="2467216" progId="Excel.Sheet.8">
                  <p:embed/>
                </p:oleObj>
              </mc:Choice>
              <mc:Fallback>
                <p:oleObj name="Worksheet" r:id="rId4" imgW="3953372" imgH="2467216" progId="Excel.Shee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914400"/>
                        <a:ext cx="7178675"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ea typeface="ＭＳ Ｐゴシック" panose="020B0600070205080204" pitchFamily="34" charset="-128"/>
              </a:rPr>
              <a:t>Example</a:t>
            </a:r>
          </a:p>
        </p:txBody>
      </p:sp>
      <p:sp>
        <p:nvSpPr>
          <p:cNvPr id="36867" name="Rectangle 3"/>
          <p:cNvSpPr>
            <a:spLocks noGrp="1" noChangeArrowheads="1"/>
          </p:cNvSpPr>
          <p:nvPr>
            <p:ph type="body" idx="1"/>
          </p:nvPr>
        </p:nvSpPr>
        <p:spPr>
          <a:xfrm>
            <a:off x="533400" y="1219200"/>
            <a:ext cx="8229600" cy="4114800"/>
          </a:xfrm>
        </p:spPr>
        <p:txBody>
          <a:bodyPr/>
          <a:lstStyle/>
          <a:p>
            <a:r>
              <a:rPr lang="en-US" altLang="en-US" smtClean="0">
                <a:ea typeface="ＭＳ Ｐゴシック" panose="020B0600070205080204" pitchFamily="34" charset="-128"/>
              </a:rPr>
              <a:t>A packet switch has 5 users, each offering packets at a rate of 10 packets per second</a:t>
            </a:r>
          </a:p>
          <a:p>
            <a:r>
              <a:rPr lang="en-US" altLang="en-US" smtClean="0">
                <a:ea typeface="ＭＳ Ｐゴシック" panose="020B0600070205080204" pitchFamily="34" charset="-128"/>
              </a:rPr>
              <a:t>The average length of the packets is 1,024 bits</a:t>
            </a:r>
          </a:p>
          <a:p>
            <a:r>
              <a:rPr lang="en-US" altLang="en-US" smtClean="0">
                <a:ea typeface="ＭＳ Ｐゴシック" panose="020B0600070205080204" pitchFamily="34" charset="-128"/>
              </a:rPr>
              <a:t>The packet switch needs to transmit this data over a 56-Kbps WAN circuit</a:t>
            </a:r>
          </a:p>
          <a:p>
            <a:pPr lvl="1"/>
            <a:r>
              <a:rPr lang="en-US" altLang="en-US" smtClean="0">
                <a:ea typeface="ＭＳ Ｐゴシック" panose="020B0600070205080204" pitchFamily="34" charset="-128"/>
              </a:rPr>
              <a:t>Load = 5 x 10 x 1,024 = 51,200 bps</a:t>
            </a:r>
          </a:p>
          <a:p>
            <a:pPr lvl="1"/>
            <a:r>
              <a:rPr lang="en-US" altLang="en-US" smtClean="0">
                <a:ea typeface="ＭＳ Ｐゴシック" panose="020B0600070205080204" pitchFamily="34" charset="-128"/>
              </a:rPr>
              <a:t>Utilization = 51,200/56,000 = 91.4%</a:t>
            </a:r>
          </a:p>
          <a:p>
            <a:pPr lvl="1"/>
            <a:r>
              <a:rPr lang="en-US" altLang="en-US" smtClean="0">
                <a:ea typeface="ＭＳ Ｐゴシック" panose="020B0600070205080204" pitchFamily="34" charset="-128"/>
              </a:rPr>
              <a:t>Average number of packets in queue = </a:t>
            </a:r>
          </a:p>
          <a:p>
            <a:pPr lvl="2">
              <a:buFontTx/>
              <a:buNone/>
            </a:pPr>
            <a:r>
              <a:rPr lang="en-US" altLang="en-US" smtClean="0">
                <a:ea typeface="ＭＳ Ｐゴシック" panose="020B0600070205080204" pitchFamily="34" charset="-128"/>
              </a:rPr>
              <a:t>(0.914)/(1-0.914) = 10.63 packets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ea typeface="ＭＳ Ｐゴシック" panose="020B0600070205080204" pitchFamily="34" charset="-128"/>
              </a:rPr>
              <a:t>Delay Variation</a:t>
            </a:r>
          </a:p>
        </p:txBody>
      </p:sp>
      <p:sp>
        <p:nvSpPr>
          <p:cNvPr id="38915" name="Rectangle 3"/>
          <p:cNvSpPr>
            <a:spLocks noGrp="1" noChangeArrowheads="1"/>
          </p:cNvSpPr>
          <p:nvPr>
            <p:ph type="body" idx="1"/>
          </p:nvPr>
        </p:nvSpPr>
        <p:spPr>
          <a:xfrm>
            <a:off x="304800" y="1295400"/>
            <a:ext cx="7239000" cy="5029200"/>
          </a:xfrm>
        </p:spPr>
        <p:txBody>
          <a:bodyPr/>
          <a:lstStyle/>
          <a:p>
            <a:r>
              <a:rPr lang="en-US" altLang="en-US" smtClean="0">
                <a:ea typeface="ＭＳ Ｐゴシック" panose="020B0600070205080204" pitchFamily="34" charset="-128"/>
              </a:rPr>
              <a:t>The amount of time average delay varies</a:t>
            </a:r>
          </a:p>
          <a:p>
            <a:pPr lvl="1"/>
            <a:r>
              <a:rPr lang="en-US" altLang="en-US" smtClean="0">
                <a:ea typeface="ＭＳ Ｐゴシック" panose="020B0600070205080204" pitchFamily="34" charset="-128"/>
              </a:rPr>
              <a:t>Also known as jitter</a:t>
            </a:r>
          </a:p>
          <a:p>
            <a:r>
              <a:rPr lang="en-US" altLang="en-US" smtClean="0">
                <a:ea typeface="ＭＳ Ｐゴシック" panose="020B0600070205080204" pitchFamily="34" charset="-128"/>
              </a:rPr>
              <a:t>Voice, video, and audio are              intolerant of delay variation</a:t>
            </a:r>
          </a:p>
          <a:p>
            <a:r>
              <a:rPr lang="en-US" altLang="en-US" smtClean="0">
                <a:ea typeface="ＭＳ Ｐゴシック" panose="020B0600070205080204" pitchFamily="34" charset="-128"/>
              </a:rPr>
              <a:t>So forget everything we said            about maximizing packet sizes</a:t>
            </a:r>
          </a:p>
          <a:p>
            <a:pPr lvl="1"/>
            <a:r>
              <a:rPr lang="en-US" altLang="en-US" smtClean="0">
                <a:ea typeface="ＭＳ Ｐゴシック" panose="020B0600070205080204" pitchFamily="34" charset="-128"/>
              </a:rPr>
              <a:t>There are always tradeoffs</a:t>
            </a:r>
          </a:p>
          <a:p>
            <a:pPr lvl="1"/>
            <a:r>
              <a:rPr lang="en-US" altLang="en-US" smtClean="0">
                <a:ea typeface="ＭＳ Ｐゴシック" panose="020B0600070205080204" pitchFamily="34" charset="-128"/>
              </a:rPr>
              <a:t>Efficiency for high-volume applications versus low and non-varying delay for multimedia </a:t>
            </a:r>
          </a:p>
        </p:txBody>
      </p:sp>
      <p:graphicFrame>
        <p:nvGraphicFramePr>
          <p:cNvPr id="38916" name="Object 2"/>
          <p:cNvGraphicFramePr>
            <a:graphicFrameLocks noChangeAspect="1"/>
          </p:cNvGraphicFramePr>
          <p:nvPr/>
        </p:nvGraphicFramePr>
        <p:xfrm>
          <a:off x="5715000" y="1981200"/>
          <a:ext cx="3124200" cy="2963863"/>
        </p:xfrm>
        <a:graphic>
          <a:graphicData uri="http://schemas.openxmlformats.org/presentationml/2006/ole">
            <mc:AlternateContent xmlns:mc="http://schemas.openxmlformats.org/markup-compatibility/2006">
              <mc:Choice xmlns:v="urn:schemas-microsoft-com:vml" Requires="v">
                <p:oleObj spid="_x0000_s38917" name="ClipArt" r:id="rId4" imgW="3656091" imgH="3468986" progId="MS_ClipArt_Gallery.2">
                  <p:embed/>
                </p:oleObj>
              </mc:Choice>
              <mc:Fallback>
                <p:oleObj name="ClipArt" r:id="rId4" imgW="3656091" imgH="3468986"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981200"/>
                        <a:ext cx="3124200" cy="296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ea typeface="ＭＳ Ｐゴシック" panose="020B0600070205080204" pitchFamily="34" charset="-128"/>
              </a:rPr>
              <a:t>Security</a:t>
            </a:r>
          </a:p>
        </p:txBody>
      </p:sp>
      <p:sp>
        <p:nvSpPr>
          <p:cNvPr id="40963" name="Rectangle 3"/>
          <p:cNvSpPr>
            <a:spLocks noGrp="1" noChangeArrowheads="1"/>
          </p:cNvSpPr>
          <p:nvPr>
            <p:ph type="body" idx="1"/>
          </p:nvPr>
        </p:nvSpPr>
        <p:spPr/>
        <p:txBody>
          <a:bodyPr/>
          <a:lstStyle/>
          <a:p>
            <a:r>
              <a:rPr lang="en-US" altLang="en-US" smtClean="0">
                <a:ea typeface="ＭＳ Ｐゴシック" panose="020B0600070205080204" pitchFamily="34" charset="-128"/>
              </a:rPr>
              <a:t>Focus on requirements first</a:t>
            </a:r>
          </a:p>
          <a:p>
            <a:r>
              <a:rPr lang="en-US" altLang="en-US" smtClean="0">
                <a:ea typeface="ＭＳ Ｐゴシック" panose="020B0600070205080204" pitchFamily="34" charset="-128"/>
              </a:rPr>
              <a:t>Detailed security planning later (Chapter 8)</a:t>
            </a:r>
          </a:p>
          <a:p>
            <a:r>
              <a:rPr lang="en-US" altLang="en-US" smtClean="0">
                <a:ea typeface="ＭＳ Ｐゴシック" panose="020B0600070205080204" pitchFamily="34" charset="-128"/>
              </a:rPr>
              <a:t>Identify network assets</a:t>
            </a:r>
          </a:p>
          <a:p>
            <a:pPr lvl="1"/>
            <a:r>
              <a:rPr lang="en-US" altLang="en-US" smtClean="0">
                <a:ea typeface="ＭＳ Ｐゴシック" panose="020B0600070205080204" pitchFamily="34" charset="-128"/>
              </a:rPr>
              <a:t>Including their value and the expected cost associated with losing them due to a security problem</a:t>
            </a:r>
          </a:p>
          <a:p>
            <a:r>
              <a:rPr lang="en-US" altLang="en-US" smtClean="0">
                <a:ea typeface="ＭＳ Ｐゴシック" panose="020B0600070205080204" pitchFamily="34" charset="-128"/>
              </a:rPr>
              <a:t>Analyze security risks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09600" y="533400"/>
            <a:ext cx="7848600" cy="4495800"/>
          </a:xfrm>
        </p:spPr>
        <p:txBody>
          <a:bodyPr/>
          <a:lstStyle/>
          <a:p>
            <a:r>
              <a:rPr lang="en-US" altLang="en-US" sz="4800" b="1" smtClean="0">
                <a:ea typeface="ＭＳ Ｐゴシック" panose="020B0600070205080204" pitchFamily="34" charset="-128"/>
              </a:rPr>
              <a:t/>
            </a:r>
            <a:br>
              <a:rPr lang="en-US" altLang="en-US" sz="4800" b="1" smtClean="0">
                <a:ea typeface="ＭＳ Ｐゴシック" panose="020B0600070205080204" pitchFamily="34" charset="-128"/>
              </a:rPr>
            </a:br>
            <a:r>
              <a:rPr lang="en-US" altLang="en-US" sz="4800" smtClean="0">
                <a:ea typeface="ＭＳ Ｐゴシック" panose="020B0600070205080204" pitchFamily="34" charset="-128"/>
              </a:rPr>
              <a:t/>
            </a:r>
            <a:br>
              <a:rPr lang="en-US" altLang="en-US" sz="4800" smtClean="0">
                <a:ea typeface="ＭＳ Ｐゴシック" panose="020B0600070205080204" pitchFamily="34" charset="-128"/>
              </a:rPr>
            </a:br>
            <a:r>
              <a:rPr lang="en-US" altLang="en-US" sz="4000" smtClean="0">
                <a:ea typeface="ＭＳ Ｐゴシック" panose="020B0600070205080204" pitchFamily="34" charset="-128"/>
              </a:rPr>
              <a:t>Chapter Two</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
            </a:r>
            <a:br>
              <a:rPr lang="en-US" altLang="en-US" sz="4000" smtClean="0">
                <a:ea typeface="ＭＳ Ｐゴシック" panose="020B0600070205080204" pitchFamily="34" charset="-128"/>
              </a:rPr>
            </a:br>
            <a:r>
              <a:rPr lang="en-US" altLang="en-US" sz="2400" smtClean="0">
                <a:ea typeface="ＭＳ Ｐゴシック" panose="020B0600070205080204" pitchFamily="34" charset="-128"/>
              </a:rPr>
              <a:t>Analyzing Technical Goals and Tradeoffs</a:t>
            </a:r>
            <a:br>
              <a:rPr lang="en-US" altLang="en-US" sz="2400" smtClean="0">
                <a:ea typeface="ＭＳ Ｐゴシック" panose="020B0600070205080204" pitchFamily="34" charset="-128"/>
              </a:rPr>
            </a:br>
            <a:endParaRPr lang="en-US" altLang="en-US" sz="24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mtClean="0">
                <a:ea typeface="ＭＳ Ｐゴシック" panose="020B0600070205080204" pitchFamily="34" charset="-128"/>
              </a:rPr>
              <a:t>Network Assets</a:t>
            </a:r>
          </a:p>
        </p:txBody>
      </p:sp>
      <p:sp>
        <p:nvSpPr>
          <p:cNvPr id="43011" name="Rectangle 3"/>
          <p:cNvSpPr>
            <a:spLocks noGrp="1" noChangeArrowheads="1"/>
          </p:cNvSpPr>
          <p:nvPr>
            <p:ph type="body" idx="1"/>
          </p:nvPr>
        </p:nvSpPr>
        <p:spPr>
          <a:xfrm>
            <a:off x="685800" y="1676400"/>
            <a:ext cx="7772400" cy="4114800"/>
          </a:xfrm>
        </p:spPr>
        <p:txBody>
          <a:bodyPr/>
          <a:lstStyle/>
          <a:p>
            <a:r>
              <a:rPr lang="en-US" altLang="en-US" smtClean="0">
                <a:ea typeface="ＭＳ Ｐゴシック" panose="020B0600070205080204" pitchFamily="34" charset="-128"/>
              </a:rPr>
              <a:t>Hardware</a:t>
            </a:r>
          </a:p>
          <a:p>
            <a:r>
              <a:rPr lang="en-US" altLang="en-US" smtClean="0">
                <a:ea typeface="ＭＳ Ｐゴシック" panose="020B0600070205080204" pitchFamily="34" charset="-128"/>
              </a:rPr>
              <a:t>Software</a:t>
            </a:r>
          </a:p>
          <a:p>
            <a:r>
              <a:rPr lang="en-US" altLang="en-US" smtClean="0">
                <a:ea typeface="ＭＳ Ｐゴシック" panose="020B0600070205080204" pitchFamily="34" charset="-128"/>
              </a:rPr>
              <a:t>Applications</a:t>
            </a:r>
          </a:p>
          <a:p>
            <a:r>
              <a:rPr lang="en-US" altLang="en-US" smtClean="0">
                <a:ea typeface="ＭＳ Ｐゴシック" panose="020B0600070205080204" pitchFamily="34" charset="-128"/>
              </a:rPr>
              <a:t>Data</a:t>
            </a:r>
          </a:p>
          <a:p>
            <a:r>
              <a:rPr lang="en-US" altLang="en-US" smtClean="0">
                <a:ea typeface="ＭＳ Ｐゴシック" panose="020B0600070205080204" pitchFamily="34" charset="-128"/>
              </a:rPr>
              <a:t>Intellectual property</a:t>
            </a:r>
          </a:p>
          <a:p>
            <a:r>
              <a:rPr lang="en-US" altLang="en-US" smtClean="0">
                <a:ea typeface="ＭＳ Ｐゴシック" panose="020B0600070205080204" pitchFamily="34" charset="-128"/>
              </a:rPr>
              <a:t>Trade secrets</a:t>
            </a:r>
          </a:p>
          <a:p>
            <a:r>
              <a:rPr lang="en-US" altLang="en-US" smtClean="0">
                <a:ea typeface="ＭＳ Ｐゴシック" panose="020B0600070205080204" pitchFamily="34" charset="-128"/>
              </a:rPr>
              <a:t>Company’s reputation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mtClean="0">
                <a:ea typeface="ＭＳ Ｐゴシック" panose="020B0600070205080204" pitchFamily="34" charset="-128"/>
              </a:rPr>
              <a:t>Security Risks</a:t>
            </a:r>
          </a:p>
        </p:txBody>
      </p:sp>
      <p:sp>
        <p:nvSpPr>
          <p:cNvPr id="45059" name="Rectangle 3"/>
          <p:cNvSpPr>
            <a:spLocks noGrp="1" noChangeArrowheads="1"/>
          </p:cNvSpPr>
          <p:nvPr>
            <p:ph type="body" idx="1"/>
          </p:nvPr>
        </p:nvSpPr>
        <p:spPr>
          <a:xfrm>
            <a:off x="685800" y="1676400"/>
            <a:ext cx="7772400" cy="4114800"/>
          </a:xfrm>
        </p:spPr>
        <p:txBody>
          <a:bodyPr/>
          <a:lstStyle/>
          <a:p>
            <a:r>
              <a:rPr lang="en-US" altLang="en-US" smtClean="0">
                <a:ea typeface="ＭＳ Ｐゴシック" panose="020B0600070205080204" pitchFamily="34" charset="-128"/>
              </a:rPr>
              <a:t>Hacked network devices</a:t>
            </a:r>
          </a:p>
          <a:p>
            <a:pPr lvl="1"/>
            <a:r>
              <a:rPr lang="en-US" altLang="en-US" smtClean="0">
                <a:ea typeface="ＭＳ Ｐゴシック" panose="020B0600070205080204" pitchFamily="34" charset="-128"/>
              </a:rPr>
              <a:t>Data can be intercepted, analyzed, altered, or deleted</a:t>
            </a:r>
          </a:p>
          <a:p>
            <a:pPr lvl="1"/>
            <a:r>
              <a:rPr lang="en-US" altLang="en-US" smtClean="0">
                <a:ea typeface="ＭＳ Ｐゴシック" panose="020B0600070205080204" pitchFamily="34" charset="-128"/>
              </a:rPr>
              <a:t>User passwords can be compromised</a:t>
            </a:r>
          </a:p>
          <a:p>
            <a:pPr lvl="1"/>
            <a:r>
              <a:rPr lang="en-US" altLang="en-US" smtClean="0">
                <a:ea typeface="ＭＳ Ｐゴシック" panose="020B0600070205080204" pitchFamily="34" charset="-128"/>
              </a:rPr>
              <a:t>Device configurations can be changed</a:t>
            </a:r>
          </a:p>
          <a:p>
            <a:r>
              <a:rPr lang="en-US" altLang="en-US" smtClean="0">
                <a:ea typeface="ＭＳ Ｐゴシック" panose="020B0600070205080204" pitchFamily="34" charset="-128"/>
              </a:rPr>
              <a:t>Reconnaissance attacks</a:t>
            </a:r>
          </a:p>
          <a:p>
            <a:r>
              <a:rPr lang="en-US" altLang="en-US" smtClean="0">
                <a:ea typeface="ＭＳ Ｐゴシック" panose="020B0600070205080204" pitchFamily="34" charset="-128"/>
              </a:rPr>
              <a:t>Denial-of-service attacks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smtClean="0">
                <a:ea typeface="ＭＳ Ｐゴシック" panose="020B0600070205080204" pitchFamily="34" charset="-128"/>
              </a:rPr>
              <a:t>Manageability</a:t>
            </a:r>
          </a:p>
        </p:txBody>
      </p:sp>
      <p:sp>
        <p:nvSpPr>
          <p:cNvPr id="47107" name="Rectangle 3"/>
          <p:cNvSpPr>
            <a:spLocks noGrp="1" noChangeArrowheads="1"/>
          </p:cNvSpPr>
          <p:nvPr>
            <p:ph type="body" idx="1"/>
          </p:nvPr>
        </p:nvSpPr>
        <p:spPr/>
        <p:txBody>
          <a:bodyPr/>
          <a:lstStyle/>
          <a:p>
            <a:r>
              <a:rPr lang="en-US" altLang="en-US" smtClean="0">
                <a:ea typeface="ＭＳ Ｐゴシック" panose="020B0600070205080204" pitchFamily="34" charset="-128"/>
              </a:rPr>
              <a:t>Fault management</a:t>
            </a:r>
          </a:p>
          <a:p>
            <a:r>
              <a:rPr lang="en-US" altLang="en-US" smtClean="0">
                <a:ea typeface="ＭＳ Ｐゴシック" panose="020B0600070205080204" pitchFamily="34" charset="-128"/>
              </a:rPr>
              <a:t>Configuration management</a:t>
            </a:r>
          </a:p>
          <a:p>
            <a:r>
              <a:rPr lang="en-US" altLang="en-US" smtClean="0">
                <a:ea typeface="ＭＳ Ｐゴシック" panose="020B0600070205080204" pitchFamily="34" charset="-128"/>
              </a:rPr>
              <a:t>Accounting management</a:t>
            </a:r>
          </a:p>
          <a:p>
            <a:r>
              <a:rPr lang="en-US" altLang="en-US" smtClean="0">
                <a:ea typeface="ＭＳ Ｐゴシック" panose="020B0600070205080204" pitchFamily="34" charset="-128"/>
              </a:rPr>
              <a:t>Performance management</a:t>
            </a:r>
          </a:p>
          <a:p>
            <a:r>
              <a:rPr lang="en-US" altLang="en-US" smtClean="0">
                <a:ea typeface="ＭＳ Ｐゴシック" panose="020B0600070205080204" pitchFamily="34" charset="-128"/>
              </a:rPr>
              <a:t>Security management</a:t>
            </a:r>
          </a:p>
          <a:p>
            <a:endParaRPr lang="en-US" altLang="en-US" smtClean="0">
              <a:ea typeface="ＭＳ Ｐゴシック" panose="020B0600070205080204" pitchFamily="34" charset="-128"/>
            </a:endParaRPr>
          </a:p>
          <a:p>
            <a:endParaRPr lang="en-US" altLang="en-US"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smtClean="0">
                <a:ea typeface="ＭＳ Ｐゴシック" panose="020B0600070205080204" pitchFamily="34" charset="-128"/>
              </a:rPr>
              <a:t>Usability</a:t>
            </a:r>
          </a:p>
        </p:txBody>
      </p:sp>
      <p:sp>
        <p:nvSpPr>
          <p:cNvPr id="49155" name="Rectangle 3"/>
          <p:cNvSpPr>
            <a:spLocks noGrp="1" noChangeArrowheads="1"/>
          </p:cNvSpPr>
          <p:nvPr>
            <p:ph type="body" idx="1"/>
          </p:nvPr>
        </p:nvSpPr>
        <p:spPr/>
        <p:txBody>
          <a:bodyPr/>
          <a:lstStyle/>
          <a:p>
            <a:r>
              <a:rPr lang="en-US" altLang="en-US" smtClean="0">
                <a:ea typeface="ＭＳ Ｐゴシック" panose="020B0600070205080204" pitchFamily="34" charset="-128"/>
              </a:rPr>
              <a:t>Usability: the ease of use with which network users can access the network and services</a:t>
            </a:r>
          </a:p>
          <a:p>
            <a:r>
              <a:rPr lang="en-US" altLang="en-US" smtClean="0">
                <a:ea typeface="ＭＳ Ｐゴシック" panose="020B0600070205080204" pitchFamily="34" charset="-128"/>
              </a:rPr>
              <a:t>Networks should make users’ jobs easier</a:t>
            </a:r>
          </a:p>
          <a:p>
            <a:r>
              <a:rPr lang="en-US" altLang="en-US" smtClean="0">
                <a:ea typeface="ＭＳ Ｐゴシック" panose="020B0600070205080204" pitchFamily="34" charset="-128"/>
              </a:rPr>
              <a:t>Some design decisions will have a negative affect on usability:</a:t>
            </a:r>
          </a:p>
          <a:p>
            <a:pPr lvl="1"/>
            <a:r>
              <a:rPr lang="en-US" altLang="en-US" smtClean="0">
                <a:ea typeface="ＭＳ Ｐゴシック" panose="020B0600070205080204" pitchFamily="34" charset="-128"/>
              </a:rPr>
              <a:t>Strict security, for example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smtClean="0">
                <a:ea typeface="ＭＳ Ｐゴシック" panose="020B0600070205080204" pitchFamily="34" charset="-128"/>
              </a:rPr>
              <a:t>Adaptability</a:t>
            </a:r>
          </a:p>
        </p:txBody>
      </p:sp>
      <p:sp>
        <p:nvSpPr>
          <p:cNvPr id="51203" name="Rectangle 3"/>
          <p:cNvSpPr>
            <a:spLocks noGrp="1" noChangeArrowheads="1"/>
          </p:cNvSpPr>
          <p:nvPr>
            <p:ph type="body" idx="1"/>
          </p:nvPr>
        </p:nvSpPr>
        <p:spPr>
          <a:xfrm>
            <a:off x="685800" y="1524000"/>
            <a:ext cx="7772400" cy="4114800"/>
          </a:xfrm>
        </p:spPr>
        <p:txBody>
          <a:bodyPr/>
          <a:lstStyle/>
          <a:p>
            <a:r>
              <a:rPr lang="en-US" altLang="en-US" smtClean="0">
                <a:ea typeface="ＭＳ Ｐゴシック" panose="020B0600070205080204" pitchFamily="34" charset="-128"/>
              </a:rPr>
              <a:t>Avoid incorporating any design elements that would make it hard to implement new technologies in the future</a:t>
            </a:r>
          </a:p>
          <a:p>
            <a:r>
              <a:rPr lang="en-US" altLang="en-US" smtClean="0">
                <a:ea typeface="ＭＳ Ｐゴシック" panose="020B0600070205080204" pitchFamily="34" charset="-128"/>
              </a:rPr>
              <a:t>Change can come in the form of new protocols, new business practices, new fiscal goals, new legislation</a:t>
            </a:r>
          </a:p>
          <a:p>
            <a:r>
              <a:rPr lang="en-US" altLang="en-US" smtClean="0">
                <a:ea typeface="ＭＳ Ｐゴシック" panose="020B0600070205080204" pitchFamily="34" charset="-128"/>
              </a:rPr>
              <a:t>A flexible design can adapt to changing traffic patterns and Quality of Service (QoS) requirements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mtClean="0">
                <a:ea typeface="ＭＳ Ｐゴシック" panose="020B0600070205080204" pitchFamily="34" charset="-128"/>
              </a:rPr>
              <a:t>Affordability</a:t>
            </a:r>
          </a:p>
        </p:txBody>
      </p:sp>
      <p:sp>
        <p:nvSpPr>
          <p:cNvPr id="53251" name="Rectangle 3"/>
          <p:cNvSpPr>
            <a:spLocks noGrp="1" noChangeArrowheads="1"/>
          </p:cNvSpPr>
          <p:nvPr>
            <p:ph type="body" idx="1"/>
          </p:nvPr>
        </p:nvSpPr>
        <p:spPr>
          <a:xfrm>
            <a:off x="685800" y="1524000"/>
            <a:ext cx="7772400" cy="4114800"/>
          </a:xfrm>
        </p:spPr>
        <p:txBody>
          <a:bodyPr/>
          <a:lstStyle/>
          <a:p>
            <a:r>
              <a:rPr lang="en-US" altLang="en-US" smtClean="0">
                <a:ea typeface="ＭＳ Ｐゴシック" panose="020B0600070205080204" pitchFamily="34" charset="-128"/>
              </a:rPr>
              <a:t>A network should carry the maximum amount of traffic possible for a given financial cost</a:t>
            </a:r>
          </a:p>
          <a:p>
            <a:r>
              <a:rPr lang="en-US" altLang="en-US" smtClean="0">
                <a:ea typeface="ＭＳ Ｐゴシック" panose="020B0600070205080204" pitchFamily="34" charset="-128"/>
              </a:rPr>
              <a:t>Affordability is especially important in campus network designs</a:t>
            </a:r>
          </a:p>
          <a:p>
            <a:r>
              <a:rPr lang="en-US" altLang="en-US" smtClean="0">
                <a:ea typeface="ＭＳ Ｐゴシック" panose="020B0600070205080204" pitchFamily="34" charset="-128"/>
              </a:rPr>
              <a:t>WANs are expected to cost more, but costs can be reduced with the proper use of technology</a:t>
            </a:r>
          </a:p>
          <a:p>
            <a:pPr lvl="1"/>
            <a:r>
              <a:rPr lang="en-US" altLang="en-US" smtClean="0">
                <a:ea typeface="ＭＳ Ｐゴシック" panose="020B0600070205080204" pitchFamily="34" charset="-128"/>
              </a:rPr>
              <a:t>Quiet routing protocols, for example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47700" y="471488"/>
            <a:ext cx="7772400" cy="1143000"/>
          </a:xfrm>
        </p:spPr>
        <p:txBody>
          <a:bodyPr/>
          <a:lstStyle/>
          <a:p>
            <a:r>
              <a:rPr lang="en-US" altLang="en-US" smtClean="0">
                <a:ea typeface="ＭＳ Ｐゴシック" panose="020B0600070205080204" pitchFamily="34" charset="-128"/>
              </a:rPr>
              <a:t>Network Applications</a:t>
            </a:r>
            <a:br>
              <a:rPr lang="en-US" altLang="en-US" smtClean="0">
                <a:ea typeface="ＭＳ Ｐゴシック" panose="020B0600070205080204" pitchFamily="34" charset="-128"/>
              </a:rPr>
            </a:br>
            <a:r>
              <a:rPr lang="en-US" altLang="en-US" sz="4000" smtClean="0">
                <a:ea typeface="ＭＳ Ｐゴシック" panose="020B0600070205080204" pitchFamily="34" charset="-128"/>
              </a:rPr>
              <a:t>Technical Requirements</a:t>
            </a:r>
            <a:endParaRPr lang="en-US" altLang="en-US" smtClean="0">
              <a:ea typeface="ＭＳ Ｐゴシック" panose="020B0600070205080204" pitchFamily="34" charset="-128"/>
            </a:endParaRPr>
          </a:p>
        </p:txBody>
      </p:sp>
      <p:sp>
        <p:nvSpPr>
          <p:cNvPr id="55299" name="Text Box 3"/>
          <p:cNvSpPr txBox="1">
            <a:spLocks noChangeArrowheads="1"/>
          </p:cNvSpPr>
          <p:nvPr/>
        </p:nvSpPr>
        <p:spPr bwMode="auto">
          <a:xfrm>
            <a:off x="228600" y="2209800"/>
            <a:ext cx="152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1400" b="1"/>
              <a:t>Name of Application</a:t>
            </a:r>
            <a:endParaRPr lang="en-US" altLang="en-US" sz="2400"/>
          </a:p>
        </p:txBody>
      </p:sp>
      <p:sp>
        <p:nvSpPr>
          <p:cNvPr id="55300" name="Text Box 4"/>
          <p:cNvSpPr txBox="1">
            <a:spLocks noChangeArrowheads="1"/>
          </p:cNvSpPr>
          <p:nvPr/>
        </p:nvSpPr>
        <p:spPr bwMode="auto">
          <a:xfrm>
            <a:off x="1295400" y="2209800"/>
            <a:ext cx="1066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1400" b="1"/>
              <a:t>Cost of Downtime</a:t>
            </a:r>
            <a:endParaRPr lang="en-US" altLang="en-US" sz="2400"/>
          </a:p>
        </p:txBody>
      </p:sp>
      <p:sp>
        <p:nvSpPr>
          <p:cNvPr id="55301" name="Text Box 5"/>
          <p:cNvSpPr txBox="1">
            <a:spLocks noChangeArrowheads="1"/>
          </p:cNvSpPr>
          <p:nvPr/>
        </p:nvSpPr>
        <p:spPr bwMode="auto">
          <a:xfrm>
            <a:off x="2362200" y="2209800"/>
            <a:ext cx="1295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1400" b="1"/>
              <a:t>Acceptable MTBF</a:t>
            </a:r>
            <a:endParaRPr lang="en-US" altLang="en-US" sz="2400"/>
          </a:p>
        </p:txBody>
      </p:sp>
      <p:sp>
        <p:nvSpPr>
          <p:cNvPr id="55302" name="Text Box 6"/>
          <p:cNvSpPr txBox="1">
            <a:spLocks noChangeArrowheads="1"/>
          </p:cNvSpPr>
          <p:nvPr/>
        </p:nvSpPr>
        <p:spPr bwMode="auto">
          <a:xfrm>
            <a:off x="3581400" y="2209800"/>
            <a:ext cx="152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1400" b="1"/>
              <a:t>Acceptable MTTR</a:t>
            </a:r>
            <a:endParaRPr lang="en-US" altLang="en-US" sz="2400"/>
          </a:p>
        </p:txBody>
      </p:sp>
      <p:sp>
        <p:nvSpPr>
          <p:cNvPr id="55303" name="Text Box 7"/>
          <p:cNvSpPr txBox="1">
            <a:spLocks noChangeArrowheads="1"/>
          </p:cNvSpPr>
          <p:nvPr/>
        </p:nvSpPr>
        <p:spPr bwMode="auto">
          <a:xfrm>
            <a:off x="4876800" y="2209800"/>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1400" b="1"/>
              <a:t>Throughput Goal</a:t>
            </a:r>
            <a:endParaRPr lang="en-US" altLang="en-US" sz="2400"/>
          </a:p>
        </p:txBody>
      </p:sp>
      <p:sp>
        <p:nvSpPr>
          <p:cNvPr id="55304" name="Text Box 8"/>
          <p:cNvSpPr txBox="1">
            <a:spLocks noChangeArrowheads="1"/>
          </p:cNvSpPr>
          <p:nvPr/>
        </p:nvSpPr>
        <p:spPr bwMode="auto">
          <a:xfrm>
            <a:off x="6248400" y="2209800"/>
            <a:ext cx="152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1400" b="1"/>
              <a:t>Delay Must be Less Than:</a:t>
            </a:r>
            <a:endParaRPr lang="en-US" altLang="en-US" sz="2400"/>
          </a:p>
        </p:txBody>
      </p:sp>
      <p:sp>
        <p:nvSpPr>
          <p:cNvPr id="55305" name="Text Box 9"/>
          <p:cNvSpPr txBox="1">
            <a:spLocks noChangeArrowheads="1"/>
          </p:cNvSpPr>
          <p:nvPr/>
        </p:nvSpPr>
        <p:spPr bwMode="auto">
          <a:xfrm>
            <a:off x="7543800" y="2209800"/>
            <a:ext cx="1295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buFontTx/>
              <a:buNone/>
            </a:pPr>
            <a:r>
              <a:rPr lang="en-US" altLang="en-US" sz="1400" b="1"/>
              <a:t>Delay Variation Must be Less Than:</a:t>
            </a:r>
            <a:endParaRPr lang="en-US" altLang="en-US" sz="2400"/>
          </a:p>
        </p:txBody>
      </p:sp>
      <p:sp>
        <p:nvSpPr>
          <p:cNvPr id="55306" name="Rectangle 10"/>
          <p:cNvSpPr>
            <a:spLocks noChangeArrowheads="1"/>
          </p:cNvSpPr>
          <p:nvPr/>
        </p:nvSpPr>
        <p:spPr bwMode="auto">
          <a:xfrm>
            <a:off x="228600" y="2209800"/>
            <a:ext cx="86106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07" name="Rectangle 11"/>
          <p:cNvSpPr>
            <a:spLocks noChangeArrowheads="1"/>
          </p:cNvSpPr>
          <p:nvPr/>
        </p:nvSpPr>
        <p:spPr bwMode="auto">
          <a:xfrm>
            <a:off x="228600" y="3200400"/>
            <a:ext cx="861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08" name="Rectangle 12"/>
          <p:cNvSpPr>
            <a:spLocks noChangeArrowheads="1"/>
          </p:cNvSpPr>
          <p:nvPr/>
        </p:nvSpPr>
        <p:spPr bwMode="auto">
          <a:xfrm>
            <a:off x="228600" y="3733800"/>
            <a:ext cx="861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09" name="Rectangle 13"/>
          <p:cNvSpPr>
            <a:spLocks noChangeArrowheads="1"/>
          </p:cNvSpPr>
          <p:nvPr/>
        </p:nvSpPr>
        <p:spPr bwMode="auto">
          <a:xfrm>
            <a:off x="228600" y="4267200"/>
            <a:ext cx="861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10" name="Rectangle 14"/>
          <p:cNvSpPr>
            <a:spLocks noChangeArrowheads="1"/>
          </p:cNvSpPr>
          <p:nvPr/>
        </p:nvSpPr>
        <p:spPr bwMode="auto">
          <a:xfrm>
            <a:off x="228600" y="4800600"/>
            <a:ext cx="8610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11" name="Rectangle 15"/>
          <p:cNvSpPr>
            <a:spLocks noChangeArrowheads="1"/>
          </p:cNvSpPr>
          <p:nvPr/>
        </p:nvSpPr>
        <p:spPr bwMode="auto">
          <a:xfrm>
            <a:off x="228600" y="2209800"/>
            <a:ext cx="106680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12" name="Rectangle 16"/>
          <p:cNvSpPr>
            <a:spLocks noChangeArrowheads="1"/>
          </p:cNvSpPr>
          <p:nvPr/>
        </p:nvSpPr>
        <p:spPr bwMode="auto">
          <a:xfrm>
            <a:off x="1295400" y="2209800"/>
            <a:ext cx="99060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13" name="Rectangle 17"/>
          <p:cNvSpPr>
            <a:spLocks noChangeArrowheads="1"/>
          </p:cNvSpPr>
          <p:nvPr/>
        </p:nvSpPr>
        <p:spPr bwMode="auto">
          <a:xfrm>
            <a:off x="2286000" y="2209800"/>
            <a:ext cx="121920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14" name="Rectangle 18"/>
          <p:cNvSpPr>
            <a:spLocks noChangeArrowheads="1"/>
          </p:cNvSpPr>
          <p:nvPr/>
        </p:nvSpPr>
        <p:spPr bwMode="auto">
          <a:xfrm>
            <a:off x="3505200" y="2209800"/>
            <a:ext cx="129540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15" name="Rectangle 19"/>
          <p:cNvSpPr>
            <a:spLocks noChangeArrowheads="1"/>
          </p:cNvSpPr>
          <p:nvPr/>
        </p:nvSpPr>
        <p:spPr bwMode="auto">
          <a:xfrm>
            <a:off x="4800600" y="2209800"/>
            <a:ext cx="144780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55316" name="Rectangle 20"/>
          <p:cNvSpPr>
            <a:spLocks noChangeArrowheads="1"/>
          </p:cNvSpPr>
          <p:nvPr/>
        </p:nvSpPr>
        <p:spPr bwMode="auto">
          <a:xfrm>
            <a:off x="6248400" y="2209800"/>
            <a:ext cx="1295400" cy="312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mtClean="0">
                <a:ea typeface="ＭＳ Ｐゴシック" panose="020B0600070205080204" pitchFamily="34" charset="-128"/>
              </a:rPr>
              <a:t>Making Tradeoffs</a:t>
            </a:r>
          </a:p>
        </p:txBody>
      </p:sp>
      <p:sp>
        <p:nvSpPr>
          <p:cNvPr id="57347" name="Rectangle 3"/>
          <p:cNvSpPr>
            <a:spLocks noGrp="1" noChangeArrowheads="1"/>
          </p:cNvSpPr>
          <p:nvPr>
            <p:ph type="body" idx="1"/>
          </p:nvPr>
        </p:nvSpPr>
        <p:spPr>
          <a:xfrm>
            <a:off x="1676400" y="1295400"/>
            <a:ext cx="6553200" cy="4114800"/>
          </a:xfrm>
        </p:spPr>
        <p:txBody>
          <a:bodyPr/>
          <a:lstStyle/>
          <a:p>
            <a:r>
              <a:rPr lang="en-US" altLang="en-US" smtClean="0">
                <a:ea typeface="ＭＳ Ｐゴシック" panose="020B0600070205080204" pitchFamily="34" charset="-128"/>
              </a:rPr>
              <a:t>Scalability			 20</a:t>
            </a:r>
          </a:p>
          <a:p>
            <a:r>
              <a:rPr lang="en-US" altLang="en-US" smtClean="0">
                <a:ea typeface="ＭＳ Ｐゴシック" panose="020B0600070205080204" pitchFamily="34" charset="-128"/>
              </a:rPr>
              <a:t>Availability			 30</a:t>
            </a:r>
          </a:p>
          <a:p>
            <a:r>
              <a:rPr lang="en-US" altLang="en-US" smtClean="0">
                <a:ea typeface="ＭＳ Ｐゴシック" panose="020B0600070205080204" pitchFamily="34" charset="-128"/>
              </a:rPr>
              <a:t>Network performance	 15</a:t>
            </a:r>
          </a:p>
          <a:p>
            <a:r>
              <a:rPr lang="en-US" altLang="en-US" smtClean="0">
                <a:ea typeface="ＭＳ Ｐゴシック" panose="020B0600070205080204" pitchFamily="34" charset="-128"/>
              </a:rPr>
              <a:t>Security				  5</a:t>
            </a:r>
          </a:p>
          <a:p>
            <a:r>
              <a:rPr lang="en-US" altLang="en-US" smtClean="0">
                <a:ea typeface="ＭＳ Ｐゴシック" panose="020B0600070205080204" pitchFamily="34" charset="-128"/>
              </a:rPr>
              <a:t>Manageability			  5</a:t>
            </a:r>
          </a:p>
          <a:p>
            <a:r>
              <a:rPr lang="en-US" altLang="en-US" smtClean="0">
                <a:ea typeface="ＭＳ Ｐゴシック" panose="020B0600070205080204" pitchFamily="34" charset="-128"/>
              </a:rPr>
              <a:t>Usability			  5</a:t>
            </a:r>
          </a:p>
          <a:p>
            <a:r>
              <a:rPr lang="en-US" altLang="en-US" smtClean="0">
                <a:ea typeface="ＭＳ Ｐゴシック" panose="020B0600070205080204" pitchFamily="34" charset="-128"/>
              </a:rPr>
              <a:t>Adaptability			  5</a:t>
            </a:r>
          </a:p>
          <a:p>
            <a:r>
              <a:rPr lang="en-US" altLang="en-US" smtClean="0">
                <a:ea typeface="ＭＳ Ｐゴシック" panose="020B0600070205080204" pitchFamily="34" charset="-128"/>
              </a:rPr>
              <a:t>Affordability			 15</a:t>
            </a:r>
          </a:p>
          <a:p>
            <a:pPr>
              <a:buFontTx/>
              <a:buNone/>
            </a:pPr>
            <a:r>
              <a:rPr lang="en-US" altLang="en-US" smtClean="0">
                <a:ea typeface="ＭＳ Ｐゴシック" panose="020B0600070205080204" pitchFamily="34" charset="-128"/>
              </a:rPr>
              <a:t>Total </a:t>
            </a:r>
            <a:r>
              <a:rPr lang="en-US" altLang="en-US" sz="2800" smtClean="0">
                <a:ea typeface="ＭＳ Ｐゴシック" panose="020B0600070205080204" pitchFamily="34" charset="-128"/>
              </a:rPr>
              <a:t>(must add up to 100)</a:t>
            </a:r>
            <a:r>
              <a:rPr lang="en-US" altLang="en-US" smtClean="0">
                <a:ea typeface="ＭＳ Ｐゴシック" panose="020B0600070205080204" pitchFamily="34" charset="-128"/>
              </a:rPr>
              <a:t>	100</a:t>
            </a:r>
          </a:p>
        </p:txBody>
      </p:sp>
      <p:sp>
        <p:nvSpPr>
          <p:cNvPr id="57348" name="Line 4"/>
          <p:cNvSpPr>
            <a:spLocks noChangeShapeType="1"/>
          </p:cNvSpPr>
          <p:nvPr/>
        </p:nvSpPr>
        <p:spPr bwMode="auto">
          <a:xfrm>
            <a:off x="1219200" y="5943600"/>
            <a:ext cx="6629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smtClean="0">
                <a:ea typeface="ＭＳ Ｐゴシック" panose="020B0600070205080204" pitchFamily="34" charset="-128"/>
              </a:rPr>
              <a:t>Summary</a:t>
            </a:r>
          </a:p>
        </p:txBody>
      </p:sp>
      <p:sp>
        <p:nvSpPr>
          <p:cNvPr id="59395" name="Rectangle 3"/>
          <p:cNvSpPr>
            <a:spLocks noGrp="1" noChangeArrowheads="1"/>
          </p:cNvSpPr>
          <p:nvPr>
            <p:ph type="body" idx="1"/>
          </p:nvPr>
        </p:nvSpPr>
        <p:spPr>
          <a:xfrm>
            <a:off x="685800" y="1752600"/>
            <a:ext cx="8153400" cy="4191000"/>
          </a:xfrm>
        </p:spPr>
        <p:txBody>
          <a:bodyPr/>
          <a:lstStyle/>
          <a:p>
            <a:r>
              <a:rPr lang="en-US" altLang="en-US" smtClean="0">
                <a:ea typeface="ＭＳ Ｐゴシック" panose="020B0600070205080204" pitchFamily="34" charset="-128"/>
              </a:rPr>
              <a:t>Continue to use a systematic, top-down approach</a:t>
            </a:r>
          </a:p>
          <a:p>
            <a:r>
              <a:rPr lang="en-US" altLang="en-US" smtClean="0">
                <a:ea typeface="ＭＳ Ｐゴシック" panose="020B0600070205080204" pitchFamily="34" charset="-128"/>
              </a:rPr>
              <a:t>Don’t select products until you understand goals for scalability, availability, performance, security, manageability, usability, adaptability, and affordability</a:t>
            </a:r>
          </a:p>
          <a:p>
            <a:r>
              <a:rPr lang="en-US" altLang="en-US" smtClean="0">
                <a:ea typeface="ＭＳ Ｐゴシック" panose="020B0600070205080204" pitchFamily="34" charset="-128"/>
              </a:rPr>
              <a:t>Tradeoffs are almost always necessary</a:t>
            </a:r>
            <a:endParaRPr lang="en-US" altLang="en-US" sz="28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smtClean="0">
                <a:ea typeface="ＭＳ Ｐゴシック" panose="020B0600070205080204" pitchFamily="34" charset="-128"/>
              </a:rPr>
              <a:t>Review Questions</a:t>
            </a:r>
          </a:p>
        </p:txBody>
      </p:sp>
      <p:sp>
        <p:nvSpPr>
          <p:cNvPr id="61443" name="Rectangle 3"/>
          <p:cNvSpPr>
            <a:spLocks noGrp="1" noChangeArrowheads="1"/>
          </p:cNvSpPr>
          <p:nvPr>
            <p:ph type="body" idx="1"/>
          </p:nvPr>
        </p:nvSpPr>
        <p:spPr>
          <a:xfrm>
            <a:off x="685800" y="1752600"/>
            <a:ext cx="8153400" cy="4191000"/>
          </a:xfrm>
        </p:spPr>
        <p:txBody>
          <a:bodyPr/>
          <a:lstStyle/>
          <a:p>
            <a:r>
              <a:rPr lang="en-US" altLang="en-US" sz="2800" smtClean="0">
                <a:ea typeface="ＭＳ Ｐゴシック" panose="020B0600070205080204" pitchFamily="34" charset="-128"/>
              </a:rPr>
              <a:t>What are some typical technical goals for organizations today? </a:t>
            </a:r>
          </a:p>
          <a:p>
            <a:r>
              <a:rPr lang="en-US" altLang="en-US" sz="2800" smtClean="0">
                <a:ea typeface="ＭＳ Ｐゴシック" panose="020B0600070205080204" pitchFamily="34" charset="-128"/>
              </a:rPr>
              <a:t>How do bandwidth and throughput differ?</a:t>
            </a:r>
          </a:p>
          <a:p>
            <a:r>
              <a:rPr lang="en-US" altLang="en-US" sz="2800" smtClean="0">
                <a:ea typeface="ＭＳ Ｐゴシック" panose="020B0600070205080204" pitchFamily="34" charset="-128"/>
              </a:rPr>
              <a:t>How can one improve network efficiency?</a:t>
            </a:r>
          </a:p>
          <a:p>
            <a:r>
              <a:rPr lang="en-US" altLang="en-US" sz="2800" smtClean="0">
                <a:ea typeface="ＭＳ Ｐゴシック" panose="020B0600070205080204" pitchFamily="34" charset="-128"/>
              </a:rPr>
              <a:t>What tradeoffs may be necessary in order to improve network efficiency?</a:t>
            </a:r>
          </a:p>
          <a:p>
            <a:endParaRPr lang="en-US" altLang="en-US" sz="2800" smtClean="0">
              <a:ea typeface="ＭＳ Ｐゴシック" panose="020B0600070205080204" pitchFamily="34" charset="-128"/>
            </a:endParaRPr>
          </a:p>
          <a:p>
            <a:endParaRPr lang="en-US" altLang="en-US" sz="28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ea typeface="ＭＳ Ｐゴシック" panose="020B0600070205080204" pitchFamily="34" charset="-128"/>
              </a:rPr>
              <a:t>Technical Goals</a:t>
            </a:r>
          </a:p>
        </p:txBody>
      </p:sp>
      <p:sp>
        <p:nvSpPr>
          <p:cNvPr id="8195" name="Rectangle 3"/>
          <p:cNvSpPr>
            <a:spLocks noGrp="1" noChangeArrowheads="1"/>
          </p:cNvSpPr>
          <p:nvPr>
            <p:ph type="body" idx="1"/>
          </p:nvPr>
        </p:nvSpPr>
        <p:spPr>
          <a:xfrm>
            <a:off x="1600200" y="1371600"/>
            <a:ext cx="7772400" cy="4114800"/>
          </a:xfrm>
        </p:spPr>
        <p:txBody>
          <a:bodyPr/>
          <a:lstStyle/>
          <a:p>
            <a:r>
              <a:rPr lang="en-US" altLang="en-US" smtClean="0">
                <a:ea typeface="ＭＳ Ｐゴシック" panose="020B0600070205080204" pitchFamily="34" charset="-128"/>
              </a:rPr>
              <a:t>Scalability</a:t>
            </a:r>
          </a:p>
          <a:p>
            <a:r>
              <a:rPr lang="en-US" altLang="en-US" smtClean="0">
                <a:ea typeface="ＭＳ Ｐゴシック" panose="020B0600070205080204" pitchFamily="34" charset="-128"/>
              </a:rPr>
              <a:t>Availability</a:t>
            </a:r>
          </a:p>
          <a:p>
            <a:r>
              <a:rPr lang="en-US" altLang="en-US" smtClean="0">
                <a:ea typeface="ＭＳ Ｐゴシック" panose="020B0600070205080204" pitchFamily="34" charset="-128"/>
              </a:rPr>
              <a:t>Performance</a:t>
            </a:r>
          </a:p>
          <a:p>
            <a:r>
              <a:rPr lang="en-US" altLang="en-US" smtClean="0">
                <a:ea typeface="ＭＳ Ｐゴシック" panose="020B0600070205080204" pitchFamily="34" charset="-128"/>
              </a:rPr>
              <a:t>Security</a:t>
            </a:r>
          </a:p>
          <a:p>
            <a:r>
              <a:rPr lang="en-US" altLang="en-US" smtClean="0">
                <a:ea typeface="ＭＳ Ｐゴシック" panose="020B0600070205080204" pitchFamily="34" charset="-128"/>
              </a:rPr>
              <a:t>Manageability</a:t>
            </a:r>
          </a:p>
          <a:p>
            <a:r>
              <a:rPr lang="en-US" altLang="en-US" smtClean="0">
                <a:ea typeface="ＭＳ Ｐゴシック" panose="020B0600070205080204" pitchFamily="34" charset="-128"/>
              </a:rPr>
              <a:t>Usability</a:t>
            </a:r>
          </a:p>
          <a:p>
            <a:r>
              <a:rPr lang="en-US" altLang="en-US" smtClean="0">
                <a:ea typeface="ＭＳ Ｐゴシック" panose="020B0600070205080204" pitchFamily="34" charset="-128"/>
              </a:rPr>
              <a:t>Adaptability</a:t>
            </a:r>
          </a:p>
          <a:p>
            <a:r>
              <a:rPr lang="en-US" altLang="en-US" smtClean="0">
                <a:ea typeface="ＭＳ Ｐゴシック" panose="020B0600070205080204" pitchFamily="34" charset="-128"/>
              </a:rPr>
              <a:t>Affordability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smtClean="0">
                <a:ea typeface="ＭＳ Ｐゴシック" panose="020B0600070205080204" pitchFamily="34" charset="-128"/>
              </a:rPr>
              <a:t>Network Traffic Factors</a:t>
            </a:r>
          </a:p>
        </p:txBody>
      </p:sp>
      <p:sp>
        <p:nvSpPr>
          <p:cNvPr id="63491" name="Rectangle 3"/>
          <p:cNvSpPr>
            <a:spLocks noGrp="1" noChangeArrowheads="1"/>
          </p:cNvSpPr>
          <p:nvPr>
            <p:ph type="body" idx="1"/>
          </p:nvPr>
        </p:nvSpPr>
        <p:spPr>
          <a:xfrm>
            <a:off x="914400" y="1752600"/>
            <a:ext cx="7772400" cy="4114800"/>
          </a:xfrm>
        </p:spPr>
        <p:txBody>
          <a:bodyPr/>
          <a:lstStyle/>
          <a:p>
            <a:r>
              <a:rPr lang="en-US" altLang="en-US" smtClean="0">
                <a:ea typeface="ＭＳ Ｐゴシック" panose="020B0600070205080204" pitchFamily="34" charset="-128"/>
              </a:rPr>
              <a:t>Traffic flow</a:t>
            </a:r>
          </a:p>
          <a:p>
            <a:r>
              <a:rPr lang="en-US" altLang="en-US" smtClean="0">
                <a:ea typeface="ＭＳ Ｐゴシック" panose="020B0600070205080204" pitchFamily="34" charset="-128"/>
              </a:rPr>
              <a:t>Location of traffic sources and data stores</a:t>
            </a:r>
          </a:p>
          <a:p>
            <a:r>
              <a:rPr lang="en-US" altLang="en-US" smtClean="0">
                <a:ea typeface="ＭＳ Ｐゴシック" panose="020B0600070205080204" pitchFamily="34" charset="-128"/>
              </a:rPr>
              <a:t>Traffic load</a:t>
            </a:r>
          </a:p>
          <a:p>
            <a:r>
              <a:rPr lang="en-US" altLang="en-US" smtClean="0">
                <a:ea typeface="ＭＳ Ｐゴシック" panose="020B0600070205080204" pitchFamily="34" charset="-128"/>
              </a:rPr>
              <a:t>Traffic behavior</a:t>
            </a:r>
          </a:p>
          <a:p>
            <a:r>
              <a:rPr lang="en-US" altLang="en-US" smtClean="0">
                <a:ea typeface="ＭＳ Ｐゴシック" panose="020B0600070205080204" pitchFamily="34" charset="-128"/>
              </a:rPr>
              <a:t>Quality of Service (QoS) requirements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238500" y="2825750"/>
            <a:ext cx="2362200" cy="1143000"/>
          </a:xfrm>
        </p:spPr>
        <p:txBody>
          <a:bodyPr/>
          <a:lstStyle/>
          <a:p>
            <a:r>
              <a:rPr lang="en-US" altLang="en-US" sz="2000" b="1" smtClean="0">
                <a:solidFill>
                  <a:srgbClr val="FF0000"/>
                </a:solidFill>
                <a:ea typeface="ＭＳ Ｐゴシック" panose="020B0600070205080204" pitchFamily="34" charset="-128"/>
              </a:rPr>
              <a:t>Traffic Flow Example</a:t>
            </a:r>
          </a:p>
        </p:txBody>
      </p:sp>
      <p:sp>
        <p:nvSpPr>
          <p:cNvPr id="65539" name="Line 3"/>
          <p:cNvSpPr>
            <a:spLocks noChangeShapeType="1"/>
          </p:cNvSpPr>
          <p:nvPr/>
        </p:nvSpPr>
        <p:spPr bwMode="auto">
          <a:xfrm>
            <a:off x="4419600" y="2057400"/>
            <a:ext cx="2362200" cy="3276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40" name="Line 4"/>
          <p:cNvSpPr>
            <a:spLocks noChangeShapeType="1"/>
          </p:cNvSpPr>
          <p:nvPr/>
        </p:nvSpPr>
        <p:spPr bwMode="auto">
          <a:xfrm flipH="1">
            <a:off x="1676400" y="2057400"/>
            <a:ext cx="2667000" cy="3429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41" name="Line 5"/>
          <p:cNvSpPr>
            <a:spLocks noChangeShapeType="1"/>
          </p:cNvSpPr>
          <p:nvPr/>
        </p:nvSpPr>
        <p:spPr bwMode="auto">
          <a:xfrm>
            <a:off x="4648200" y="2057400"/>
            <a:ext cx="30480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42" name="Line 6"/>
          <p:cNvSpPr>
            <a:spLocks noChangeShapeType="1"/>
          </p:cNvSpPr>
          <p:nvPr/>
        </p:nvSpPr>
        <p:spPr bwMode="auto">
          <a:xfrm flipH="1">
            <a:off x="1447800" y="2057400"/>
            <a:ext cx="27432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43" name="Line 7"/>
          <p:cNvSpPr>
            <a:spLocks noChangeShapeType="1"/>
          </p:cNvSpPr>
          <p:nvPr/>
        </p:nvSpPr>
        <p:spPr bwMode="auto">
          <a:xfrm>
            <a:off x="2057400" y="220980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5544" name="Rectangle 8"/>
          <p:cNvSpPr>
            <a:spLocks noChangeArrowheads="1"/>
          </p:cNvSpPr>
          <p:nvPr/>
        </p:nvSpPr>
        <p:spPr bwMode="auto">
          <a:xfrm>
            <a:off x="533400" y="2590800"/>
            <a:ext cx="15240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65545" name="Text Box 9"/>
          <p:cNvSpPr txBox="1">
            <a:spLocks noChangeArrowheads="1"/>
          </p:cNvSpPr>
          <p:nvPr/>
        </p:nvSpPr>
        <p:spPr bwMode="auto">
          <a:xfrm>
            <a:off x="457200" y="39624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800" b="1"/>
              <a:t>Administration</a:t>
            </a:r>
            <a:endParaRPr lang="en-US" altLang="en-US" sz="1800"/>
          </a:p>
        </p:txBody>
      </p:sp>
      <p:sp>
        <p:nvSpPr>
          <p:cNvPr id="65546" name="Text Box 10"/>
          <p:cNvSpPr txBox="1">
            <a:spLocks noChangeArrowheads="1"/>
          </p:cNvSpPr>
          <p:nvPr/>
        </p:nvSpPr>
        <p:spPr bwMode="auto">
          <a:xfrm>
            <a:off x="762000" y="6156325"/>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800" b="1"/>
              <a:t>Business and Social Sciences</a:t>
            </a:r>
            <a:endParaRPr lang="en-US" altLang="en-US" sz="1800"/>
          </a:p>
        </p:txBody>
      </p:sp>
      <p:sp>
        <p:nvSpPr>
          <p:cNvPr id="65547" name="Rectangle 11"/>
          <p:cNvSpPr>
            <a:spLocks noChangeArrowheads="1"/>
          </p:cNvSpPr>
          <p:nvPr/>
        </p:nvSpPr>
        <p:spPr bwMode="auto">
          <a:xfrm>
            <a:off x="7086600" y="2590800"/>
            <a:ext cx="15240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65548" name="Text Box 12"/>
          <p:cNvSpPr txBox="1">
            <a:spLocks noChangeArrowheads="1"/>
          </p:cNvSpPr>
          <p:nvPr/>
        </p:nvSpPr>
        <p:spPr bwMode="auto">
          <a:xfrm>
            <a:off x="7467600" y="5181600"/>
            <a:ext cx="144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800" b="1"/>
              <a:t>Math and Sciences</a:t>
            </a:r>
            <a:endParaRPr lang="en-US" altLang="en-US" sz="1800"/>
          </a:p>
        </p:txBody>
      </p:sp>
      <p:grpSp>
        <p:nvGrpSpPr>
          <p:cNvPr id="65549" name="Group 13"/>
          <p:cNvGrpSpPr>
            <a:grpSpLocks/>
          </p:cNvGrpSpPr>
          <p:nvPr/>
        </p:nvGrpSpPr>
        <p:grpSpPr bwMode="auto">
          <a:xfrm>
            <a:off x="990600" y="3005138"/>
            <a:ext cx="762000" cy="434975"/>
            <a:chOff x="624" y="1797"/>
            <a:chExt cx="480" cy="274"/>
          </a:xfrm>
        </p:grpSpPr>
        <p:sp>
          <p:nvSpPr>
            <p:cNvPr id="65598" name="Line 14"/>
            <p:cNvSpPr>
              <a:spLocks noChangeShapeType="1"/>
            </p:cNvSpPr>
            <p:nvPr/>
          </p:nvSpPr>
          <p:spPr bwMode="auto">
            <a:xfrm flipH="1">
              <a:off x="624" y="1865"/>
              <a:ext cx="137"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99" name="Line 15"/>
            <p:cNvSpPr>
              <a:spLocks noChangeShapeType="1"/>
            </p:cNvSpPr>
            <p:nvPr/>
          </p:nvSpPr>
          <p:spPr bwMode="auto">
            <a:xfrm flipH="1">
              <a:off x="761" y="1831"/>
              <a:ext cx="69"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600" name="Line 16"/>
            <p:cNvSpPr>
              <a:spLocks noChangeShapeType="1"/>
            </p:cNvSpPr>
            <p:nvPr/>
          </p:nvSpPr>
          <p:spPr bwMode="auto">
            <a:xfrm flipH="1">
              <a:off x="898" y="1797"/>
              <a:ext cx="0" cy="2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601" name="Line 17"/>
            <p:cNvSpPr>
              <a:spLocks noChangeShapeType="1"/>
            </p:cNvSpPr>
            <p:nvPr/>
          </p:nvSpPr>
          <p:spPr bwMode="auto">
            <a:xfrm>
              <a:off x="967" y="1831"/>
              <a:ext cx="137"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pic>
        <p:nvPicPr>
          <p:cNvPr id="65550" name="Picture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352800"/>
            <a:ext cx="4572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51" name="Text Box 19"/>
          <p:cNvSpPr txBox="1">
            <a:spLocks noChangeArrowheads="1"/>
          </p:cNvSpPr>
          <p:nvPr/>
        </p:nvSpPr>
        <p:spPr bwMode="auto">
          <a:xfrm>
            <a:off x="1219200" y="34290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t>50 PCs</a:t>
            </a:r>
            <a:endParaRPr lang="en-US" altLang="en-US" sz="2000"/>
          </a:p>
        </p:txBody>
      </p:sp>
      <p:sp>
        <p:nvSpPr>
          <p:cNvPr id="65552" name="Line 20"/>
          <p:cNvSpPr>
            <a:spLocks noChangeShapeType="1"/>
          </p:cNvSpPr>
          <p:nvPr/>
        </p:nvSpPr>
        <p:spPr bwMode="auto">
          <a:xfrm flipH="1">
            <a:off x="7543800" y="3036888"/>
            <a:ext cx="217488" cy="273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53" name="Line 21"/>
          <p:cNvSpPr>
            <a:spLocks noChangeShapeType="1"/>
          </p:cNvSpPr>
          <p:nvPr/>
        </p:nvSpPr>
        <p:spPr bwMode="auto">
          <a:xfrm flipH="1">
            <a:off x="7761288" y="2982913"/>
            <a:ext cx="10953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54" name="Line 22"/>
          <p:cNvSpPr>
            <a:spLocks noChangeShapeType="1"/>
          </p:cNvSpPr>
          <p:nvPr/>
        </p:nvSpPr>
        <p:spPr bwMode="auto">
          <a:xfrm flipH="1">
            <a:off x="7978775" y="2928938"/>
            <a:ext cx="0" cy="434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55" name="Line 23"/>
          <p:cNvSpPr>
            <a:spLocks noChangeShapeType="1"/>
          </p:cNvSpPr>
          <p:nvPr/>
        </p:nvSpPr>
        <p:spPr bwMode="auto">
          <a:xfrm>
            <a:off x="8088313" y="2982913"/>
            <a:ext cx="21748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65556" name="Picture 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276600"/>
            <a:ext cx="4572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57" name="Text Box 25"/>
          <p:cNvSpPr txBox="1">
            <a:spLocks noChangeArrowheads="1"/>
          </p:cNvSpPr>
          <p:nvPr/>
        </p:nvSpPr>
        <p:spPr bwMode="auto">
          <a:xfrm>
            <a:off x="7772400" y="3352800"/>
            <a:ext cx="914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t>25 Macs</a:t>
            </a:r>
          </a:p>
          <a:p>
            <a:pPr>
              <a:spcBef>
                <a:spcPct val="0"/>
              </a:spcBef>
              <a:buFontTx/>
              <a:buNone/>
            </a:pPr>
            <a:r>
              <a:rPr lang="en-US" altLang="en-US" sz="1400"/>
              <a:t>50 PCs</a:t>
            </a:r>
            <a:endParaRPr lang="en-US" altLang="en-US" sz="2000"/>
          </a:p>
        </p:txBody>
      </p:sp>
      <p:pic>
        <p:nvPicPr>
          <p:cNvPr id="65558" name="Picture 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19400"/>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59" name="Rectangle 27"/>
          <p:cNvSpPr>
            <a:spLocks noChangeArrowheads="1"/>
          </p:cNvSpPr>
          <p:nvPr/>
        </p:nvSpPr>
        <p:spPr bwMode="auto">
          <a:xfrm>
            <a:off x="6096000" y="4876800"/>
            <a:ext cx="15240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65560" name="Line 28"/>
          <p:cNvSpPr>
            <a:spLocks noChangeShapeType="1"/>
          </p:cNvSpPr>
          <p:nvPr/>
        </p:nvSpPr>
        <p:spPr bwMode="auto">
          <a:xfrm flipH="1">
            <a:off x="6477000" y="5475288"/>
            <a:ext cx="217488" cy="273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61" name="Line 29"/>
          <p:cNvSpPr>
            <a:spLocks noChangeShapeType="1"/>
          </p:cNvSpPr>
          <p:nvPr/>
        </p:nvSpPr>
        <p:spPr bwMode="auto">
          <a:xfrm flipH="1">
            <a:off x="6694488" y="5421313"/>
            <a:ext cx="10953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62" name="Line 30"/>
          <p:cNvSpPr>
            <a:spLocks noChangeShapeType="1"/>
          </p:cNvSpPr>
          <p:nvPr/>
        </p:nvSpPr>
        <p:spPr bwMode="auto">
          <a:xfrm flipH="1">
            <a:off x="6911975" y="5367338"/>
            <a:ext cx="0" cy="434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63" name="Line 31"/>
          <p:cNvSpPr>
            <a:spLocks noChangeShapeType="1"/>
          </p:cNvSpPr>
          <p:nvPr/>
        </p:nvSpPr>
        <p:spPr bwMode="auto">
          <a:xfrm>
            <a:off x="7021513" y="5421313"/>
            <a:ext cx="21748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65564"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715000"/>
            <a:ext cx="4572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65" name="Text Box 33"/>
          <p:cNvSpPr txBox="1">
            <a:spLocks noChangeArrowheads="1"/>
          </p:cNvSpPr>
          <p:nvPr/>
        </p:nvSpPr>
        <p:spPr bwMode="auto">
          <a:xfrm>
            <a:off x="6705600" y="57912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t>50 PCs</a:t>
            </a:r>
            <a:endParaRPr lang="en-US" altLang="en-US" sz="2000"/>
          </a:p>
        </p:txBody>
      </p:sp>
      <p:pic>
        <p:nvPicPr>
          <p:cNvPr id="65566" name="Picture 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5181600"/>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67" name="Rectangle 35"/>
          <p:cNvSpPr>
            <a:spLocks noChangeArrowheads="1"/>
          </p:cNvSpPr>
          <p:nvPr/>
        </p:nvSpPr>
        <p:spPr bwMode="auto">
          <a:xfrm>
            <a:off x="990600" y="4876800"/>
            <a:ext cx="15240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65568" name="Line 36"/>
          <p:cNvSpPr>
            <a:spLocks noChangeShapeType="1"/>
          </p:cNvSpPr>
          <p:nvPr/>
        </p:nvSpPr>
        <p:spPr bwMode="auto">
          <a:xfrm flipH="1">
            <a:off x="1371600" y="5475288"/>
            <a:ext cx="217488" cy="273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69" name="Line 37"/>
          <p:cNvSpPr>
            <a:spLocks noChangeShapeType="1"/>
          </p:cNvSpPr>
          <p:nvPr/>
        </p:nvSpPr>
        <p:spPr bwMode="auto">
          <a:xfrm flipH="1">
            <a:off x="1589088" y="5421313"/>
            <a:ext cx="10953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70" name="Line 38"/>
          <p:cNvSpPr>
            <a:spLocks noChangeShapeType="1"/>
          </p:cNvSpPr>
          <p:nvPr/>
        </p:nvSpPr>
        <p:spPr bwMode="auto">
          <a:xfrm flipH="1">
            <a:off x="1806575" y="5367338"/>
            <a:ext cx="0" cy="434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71" name="Line 39"/>
          <p:cNvSpPr>
            <a:spLocks noChangeShapeType="1"/>
          </p:cNvSpPr>
          <p:nvPr/>
        </p:nvSpPr>
        <p:spPr bwMode="auto">
          <a:xfrm>
            <a:off x="1916113" y="5421313"/>
            <a:ext cx="217487"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65572" name="Picture 4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715000"/>
            <a:ext cx="4572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73" name="Text Box 41"/>
          <p:cNvSpPr txBox="1">
            <a:spLocks noChangeArrowheads="1"/>
          </p:cNvSpPr>
          <p:nvPr/>
        </p:nvSpPr>
        <p:spPr bwMode="auto">
          <a:xfrm>
            <a:off x="1600200" y="579120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t>30 PCs</a:t>
            </a:r>
            <a:endParaRPr lang="en-US" altLang="en-US" sz="2000"/>
          </a:p>
        </p:txBody>
      </p:sp>
      <p:pic>
        <p:nvPicPr>
          <p:cNvPr id="65574"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81600"/>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5575" name="Picture 4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743200"/>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76" name="Text Box 44"/>
          <p:cNvSpPr txBox="1">
            <a:spLocks noChangeArrowheads="1"/>
          </p:cNvSpPr>
          <p:nvPr/>
        </p:nvSpPr>
        <p:spPr bwMode="auto">
          <a:xfrm>
            <a:off x="3657600" y="457200"/>
            <a:ext cx="2209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t>30 Library Patrons (PCs) </a:t>
            </a:r>
          </a:p>
          <a:p>
            <a:pPr>
              <a:spcBef>
                <a:spcPct val="0"/>
              </a:spcBef>
              <a:buFontTx/>
              <a:buNone/>
            </a:pPr>
            <a:r>
              <a:rPr lang="en-US" altLang="en-US" sz="1400"/>
              <a:t>30 Macs and 60 PCs in Computing Center</a:t>
            </a:r>
            <a:endParaRPr lang="en-US" altLang="en-US" sz="2000"/>
          </a:p>
        </p:txBody>
      </p:sp>
      <p:sp>
        <p:nvSpPr>
          <p:cNvPr id="65577" name="Rectangle 45"/>
          <p:cNvSpPr>
            <a:spLocks noChangeArrowheads="1"/>
          </p:cNvSpPr>
          <p:nvPr/>
        </p:nvSpPr>
        <p:spPr bwMode="auto">
          <a:xfrm>
            <a:off x="3276600" y="381000"/>
            <a:ext cx="2667000"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grpSp>
        <p:nvGrpSpPr>
          <p:cNvPr id="65578" name="Group 46"/>
          <p:cNvGrpSpPr>
            <a:grpSpLocks/>
          </p:cNvGrpSpPr>
          <p:nvPr/>
        </p:nvGrpSpPr>
        <p:grpSpPr bwMode="auto">
          <a:xfrm flipV="1">
            <a:off x="3962400" y="1600200"/>
            <a:ext cx="762000" cy="434975"/>
            <a:chOff x="624" y="1797"/>
            <a:chExt cx="480" cy="274"/>
          </a:xfrm>
        </p:grpSpPr>
        <p:sp>
          <p:nvSpPr>
            <p:cNvPr id="65594" name="Line 47"/>
            <p:cNvSpPr>
              <a:spLocks noChangeShapeType="1"/>
            </p:cNvSpPr>
            <p:nvPr/>
          </p:nvSpPr>
          <p:spPr bwMode="auto">
            <a:xfrm flipH="1">
              <a:off x="624" y="1865"/>
              <a:ext cx="137" cy="1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95" name="Line 48"/>
            <p:cNvSpPr>
              <a:spLocks noChangeShapeType="1"/>
            </p:cNvSpPr>
            <p:nvPr/>
          </p:nvSpPr>
          <p:spPr bwMode="auto">
            <a:xfrm flipH="1">
              <a:off x="761" y="1831"/>
              <a:ext cx="69"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96" name="Line 49"/>
            <p:cNvSpPr>
              <a:spLocks noChangeShapeType="1"/>
            </p:cNvSpPr>
            <p:nvPr/>
          </p:nvSpPr>
          <p:spPr bwMode="auto">
            <a:xfrm flipH="1">
              <a:off x="898" y="1797"/>
              <a:ext cx="0" cy="2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65597" name="Line 50"/>
            <p:cNvSpPr>
              <a:spLocks noChangeShapeType="1"/>
            </p:cNvSpPr>
            <p:nvPr/>
          </p:nvSpPr>
          <p:spPr bwMode="auto">
            <a:xfrm>
              <a:off x="967" y="1831"/>
              <a:ext cx="137"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pic>
        <p:nvPicPr>
          <p:cNvPr id="65579" name="Picture 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905000"/>
            <a:ext cx="7239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5580" name="Picture 5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371600"/>
            <a:ext cx="4572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81" name="Text Box 54"/>
          <p:cNvSpPr txBox="1">
            <a:spLocks noChangeArrowheads="1"/>
          </p:cNvSpPr>
          <p:nvPr/>
        </p:nvSpPr>
        <p:spPr bwMode="auto">
          <a:xfrm>
            <a:off x="6400800" y="1066800"/>
            <a:ext cx="1676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200">
                <a:latin typeface="Courier New" panose="02070309020205020404" pitchFamily="49" charset="0"/>
              </a:rPr>
              <a:t>App 1  108 Kbps</a:t>
            </a:r>
          </a:p>
          <a:p>
            <a:pPr>
              <a:spcBef>
                <a:spcPct val="0"/>
              </a:spcBef>
              <a:buFontTx/>
              <a:buNone/>
            </a:pPr>
            <a:r>
              <a:rPr lang="en-US" altLang="en-US" sz="1200">
                <a:latin typeface="Courier New" panose="02070309020205020404" pitchFamily="49" charset="0"/>
              </a:rPr>
              <a:t>App 2   60 Kbps</a:t>
            </a:r>
          </a:p>
          <a:p>
            <a:pPr>
              <a:spcBef>
                <a:spcPct val="0"/>
              </a:spcBef>
              <a:buFontTx/>
              <a:buNone/>
            </a:pPr>
            <a:r>
              <a:rPr lang="en-US" altLang="en-US" sz="1200">
                <a:latin typeface="Courier New" panose="02070309020205020404" pitchFamily="49" charset="0"/>
              </a:rPr>
              <a:t>App 3  192 Kbps</a:t>
            </a:r>
          </a:p>
          <a:p>
            <a:pPr>
              <a:spcBef>
                <a:spcPct val="0"/>
              </a:spcBef>
              <a:buFontTx/>
              <a:buNone/>
            </a:pPr>
            <a:r>
              <a:rPr lang="en-US" altLang="en-US" sz="1200">
                <a:latin typeface="Courier New" panose="02070309020205020404" pitchFamily="49" charset="0"/>
              </a:rPr>
              <a:t>App 4   48 Kbps</a:t>
            </a:r>
          </a:p>
          <a:p>
            <a:pPr>
              <a:spcBef>
                <a:spcPct val="0"/>
              </a:spcBef>
              <a:buFontTx/>
              <a:buNone/>
            </a:pPr>
            <a:r>
              <a:rPr lang="en-US" altLang="en-US" sz="1200" u="sng">
                <a:latin typeface="Courier New" panose="02070309020205020404" pitchFamily="49" charset="0"/>
              </a:rPr>
              <a:t>App 7  400 Kbps</a:t>
            </a:r>
            <a:endParaRPr lang="en-US" altLang="en-US" sz="1200">
              <a:latin typeface="Courier New" panose="02070309020205020404" pitchFamily="49" charset="0"/>
            </a:endParaRPr>
          </a:p>
          <a:p>
            <a:pPr>
              <a:spcBef>
                <a:spcPct val="0"/>
              </a:spcBef>
              <a:buFontTx/>
              <a:buNone/>
            </a:pPr>
            <a:r>
              <a:rPr lang="en-US" altLang="en-US" sz="1200" b="1">
                <a:latin typeface="Courier New" panose="02070309020205020404" pitchFamily="49" charset="0"/>
              </a:rPr>
              <a:t>Total  808 Kbps</a:t>
            </a:r>
            <a:endParaRPr lang="en-US" altLang="en-US" sz="1200">
              <a:latin typeface="Courier New" panose="02070309020205020404" pitchFamily="49" charset="0"/>
            </a:endParaRPr>
          </a:p>
        </p:txBody>
      </p:sp>
      <p:sp>
        <p:nvSpPr>
          <p:cNvPr id="65582" name="Line 55"/>
          <p:cNvSpPr>
            <a:spLocks noChangeShapeType="1"/>
          </p:cNvSpPr>
          <p:nvPr/>
        </p:nvSpPr>
        <p:spPr bwMode="auto">
          <a:xfrm flipH="1">
            <a:off x="6553200" y="2209800"/>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5583" name="Text Box 56"/>
          <p:cNvSpPr txBox="1">
            <a:spLocks noChangeArrowheads="1"/>
          </p:cNvSpPr>
          <p:nvPr/>
        </p:nvSpPr>
        <p:spPr bwMode="auto">
          <a:xfrm>
            <a:off x="4495800" y="4495800"/>
            <a:ext cx="1676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200">
                <a:latin typeface="Courier New" panose="02070309020205020404" pitchFamily="49" charset="0"/>
              </a:rPr>
              <a:t>App 1   48 Kbps</a:t>
            </a:r>
          </a:p>
          <a:p>
            <a:pPr>
              <a:spcBef>
                <a:spcPct val="0"/>
              </a:spcBef>
              <a:buFontTx/>
              <a:buNone/>
            </a:pPr>
            <a:r>
              <a:rPr lang="en-US" altLang="en-US" sz="1200">
                <a:latin typeface="Courier New" panose="02070309020205020404" pitchFamily="49" charset="0"/>
              </a:rPr>
              <a:t>App 2   32 Kbps</a:t>
            </a:r>
          </a:p>
          <a:p>
            <a:pPr>
              <a:spcBef>
                <a:spcPct val="0"/>
              </a:spcBef>
              <a:buFontTx/>
              <a:buNone/>
            </a:pPr>
            <a:r>
              <a:rPr lang="en-US" altLang="en-US" sz="1200">
                <a:latin typeface="Courier New" panose="02070309020205020404" pitchFamily="49" charset="0"/>
              </a:rPr>
              <a:t>App 3   96 Kbps</a:t>
            </a:r>
          </a:p>
          <a:p>
            <a:pPr>
              <a:spcBef>
                <a:spcPct val="0"/>
              </a:spcBef>
              <a:buFontTx/>
              <a:buNone/>
            </a:pPr>
            <a:r>
              <a:rPr lang="en-US" altLang="en-US" sz="1200">
                <a:latin typeface="Courier New" panose="02070309020205020404" pitchFamily="49" charset="0"/>
              </a:rPr>
              <a:t>App 4   24 Kbps</a:t>
            </a:r>
          </a:p>
          <a:p>
            <a:pPr>
              <a:spcBef>
                <a:spcPct val="0"/>
              </a:spcBef>
              <a:buFontTx/>
              <a:buNone/>
            </a:pPr>
            <a:r>
              <a:rPr lang="en-US" altLang="en-US" sz="1200">
                <a:latin typeface="Courier New" panose="02070309020205020404" pitchFamily="49" charset="0"/>
              </a:rPr>
              <a:t>App 5  300 Kbps</a:t>
            </a:r>
          </a:p>
          <a:p>
            <a:pPr>
              <a:spcBef>
                <a:spcPct val="0"/>
              </a:spcBef>
              <a:buFontTx/>
              <a:buNone/>
            </a:pPr>
            <a:r>
              <a:rPr lang="en-US" altLang="en-US" sz="1200">
                <a:latin typeface="Courier New" panose="02070309020205020404" pitchFamily="49" charset="0"/>
              </a:rPr>
              <a:t>App 6  200 Kbps</a:t>
            </a:r>
          </a:p>
          <a:p>
            <a:pPr>
              <a:spcBef>
                <a:spcPct val="0"/>
              </a:spcBef>
              <a:buFontTx/>
              <a:buNone/>
            </a:pPr>
            <a:r>
              <a:rPr lang="en-US" altLang="en-US" sz="1200" u="sng">
                <a:latin typeface="Courier New" panose="02070309020205020404" pitchFamily="49" charset="0"/>
              </a:rPr>
              <a:t>App 8 1200 Kbps</a:t>
            </a:r>
            <a:endParaRPr lang="en-US" altLang="en-US" sz="1200">
              <a:latin typeface="Courier New" panose="02070309020205020404" pitchFamily="49" charset="0"/>
            </a:endParaRPr>
          </a:p>
          <a:p>
            <a:pPr>
              <a:spcBef>
                <a:spcPct val="0"/>
              </a:spcBef>
              <a:buFontTx/>
              <a:buNone/>
            </a:pPr>
            <a:r>
              <a:rPr lang="en-US" altLang="en-US" sz="1200" b="1">
                <a:latin typeface="Courier New" panose="02070309020205020404" pitchFamily="49" charset="0"/>
              </a:rPr>
              <a:t>Total 1900 Kbps</a:t>
            </a:r>
            <a:endParaRPr lang="en-US" altLang="en-US" sz="1200">
              <a:latin typeface="Courier New" panose="02070309020205020404" pitchFamily="49" charset="0"/>
            </a:endParaRPr>
          </a:p>
        </p:txBody>
      </p:sp>
      <p:sp>
        <p:nvSpPr>
          <p:cNvPr id="65584" name="Line 57"/>
          <p:cNvSpPr>
            <a:spLocks noChangeShapeType="1"/>
          </p:cNvSpPr>
          <p:nvPr/>
        </p:nvSpPr>
        <p:spPr bwMode="auto">
          <a:xfrm flipV="1">
            <a:off x="5410200" y="39624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5585" name="Text Box 58"/>
          <p:cNvSpPr txBox="1">
            <a:spLocks noChangeArrowheads="1"/>
          </p:cNvSpPr>
          <p:nvPr/>
        </p:nvSpPr>
        <p:spPr bwMode="auto">
          <a:xfrm>
            <a:off x="2514600" y="4343400"/>
            <a:ext cx="1676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200">
                <a:latin typeface="Courier New" panose="02070309020205020404" pitchFamily="49" charset="0"/>
              </a:rPr>
              <a:t>App 1   30 Kbps</a:t>
            </a:r>
          </a:p>
          <a:p>
            <a:pPr>
              <a:spcBef>
                <a:spcPct val="0"/>
              </a:spcBef>
              <a:buFontTx/>
              <a:buNone/>
            </a:pPr>
            <a:r>
              <a:rPr lang="en-US" altLang="en-US" sz="1200">
                <a:latin typeface="Courier New" panose="02070309020205020404" pitchFamily="49" charset="0"/>
              </a:rPr>
              <a:t>App 2   20 Kbps</a:t>
            </a:r>
          </a:p>
          <a:p>
            <a:pPr>
              <a:spcBef>
                <a:spcPct val="0"/>
              </a:spcBef>
              <a:buFontTx/>
              <a:buNone/>
            </a:pPr>
            <a:r>
              <a:rPr lang="en-US" altLang="en-US" sz="1200">
                <a:latin typeface="Courier New" panose="02070309020205020404" pitchFamily="49" charset="0"/>
              </a:rPr>
              <a:t>App 3   60 Kbps</a:t>
            </a:r>
          </a:p>
          <a:p>
            <a:pPr>
              <a:spcBef>
                <a:spcPct val="0"/>
              </a:spcBef>
              <a:buFontTx/>
              <a:buNone/>
            </a:pPr>
            <a:r>
              <a:rPr lang="en-US" altLang="en-US" sz="1200" u="sng">
                <a:latin typeface="Courier New" panose="02070309020205020404" pitchFamily="49" charset="0"/>
              </a:rPr>
              <a:t>App 4   16 Kbps</a:t>
            </a:r>
            <a:endParaRPr lang="en-US" altLang="en-US" sz="1200">
              <a:latin typeface="Courier New" panose="02070309020205020404" pitchFamily="49" charset="0"/>
            </a:endParaRPr>
          </a:p>
          <a:p>
            <a:pPr>
              <a:spcBef>
                <a:spcPct val="0"/>
              </a:spcBef>
              <a:buFontTx/>
              <a:buNone/>
            </a:pPr>
            <a:r>
              <a:rPr lang="en-US" altLang="en-US" sz="1200" b="1">
                <a:latin typeface="Courier New" panose="02070309020205020404" pitchFamily="49" charset="0"/>
              </a:rPr>
              <a:t>Total  126 Kbps</a:t>
            </a:r>
            <a:endParaRPr lang="en-US" altLang="en-US" sz="1200">
              <a:latin typeface="Courier New" panose="02070309020205020404" pitchFamily="49" charset="0"/>
            </a:endParaRPr>
          </a:p>
        </p:txBody>
      </p:sp>
      <p:sp>
        <p:nvSpPr>
          <p:cNvPr id="65586" name="Line 59"/>
          <p:cNvSpPr>
            <a:spLocks noChangeShapeType="1"/>
          </p:cNvSpPr>
          <p:nvPr/>
        </p:nvSpPr>
        <p:spPr bwMode="auto">
          <a:xfrm flipH="1" flipV="1">
            <a:off x="2971800" y="38862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65587" name="Text Box 60"/>
          <p:cNvSpPr txBox="1">
            <a:spLocks noChangeArrowheads="1"/>
          </p:cNvSpPr>
          <p:nvPr/>
        </p:nvSpPr>
        <p:spPr bwMode="auto">
          <a:xfrm>
            <a:off x="990600" y="1219200"/>
            <a:ext cx="1676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200">
                <a:latin typeface="Courier New" panose="02070309020205020404" pitchFamily="49" charset="0"/>
              </a:rPr>
              <a:t>App 2   20 Kbps</a:t>
            </a:r>
          </a:p>
          <a:p>
            <a:pPr>
              <a:spcBef>
                <a:spcPct val="0"/>
              </a:spcBef>
              <a:buFontTx/>
              <a:buNone/>
            </a:pPr>
            <a:r>
              <a:rPr lang="en-US" altLang="en-US" sz="1200">
                <a:latin typeface="Courier New" panose="02070309020205020404" pitchFamily="49" charset="0"/>
              </a:rPr>
              <a:t>App 3   96 Kbps</a:t>
            </a:r>
          </a:p>
          <a:p>
            <a:pPr>
              <a:spcBef>
                <a:spcPct val="0"/>
              </a:spcBef>
              <a:buFontTx/>
              <a:buNone/>
            </a:pPr>
            <a:r>
              <a:rPr lang="en-US" altLang="en-US" sz="1200">
                <a:latin typeface="Courier New" panose="02070309020205020404" pitchFamily="49" charset="0"/>
              </a:rPr>
              <a:t>App 4   24 Kbps</a:t>
            </a:r>
          </a:p>
          <a:p>
            <a:pPr>
              <a:spcBef>
                <a:spcPct val="0"/>
              </a:spcBef>
              <a:buFontTx/>
              <a:buNone/>
            </a:pPr>
            <a:r>
              <a:rPr lang="en-US" altLang="en-US" sz="1200" u="sng">
                <a:latin typeface="Courier New" panose="02070309020205020404" pitchFamily="49" charset="0"/>
              </a:rPr>
              <a:t>App 9   80 Kbps</a:t>
            </a:r>
            <a:endParaRPr lang="en-US" altLang="en-US" sz="1200">
              <a:latin typeface="Courier New" panose="02070309020205020404" pitchFamily="49" charset="0"/>
            </a:endParaRPr>
          </a:p>
          <a:p>
            <a:pPr>
              <a:spcBef>
                <a:spcPct val="0"/>
              </a:spcBef>
              <a:buFontTx/>
              <a:buNone/>
            </a:pPr>
            <a:r>
              <a:rPr lang="en-US" altLang="en-US" sz="1200" b="1">
                <a:latin typeface="Courier New" panose="02070309020205020404" pitchFamily="49" charset="0"/>
              </a:rPr>
              <a:t>Total  220 Kbps</a:t>
            </a:r>
            <a:endParaRPr lang="en-US" altLang="en-US" sz="1200">
              <a:latin typeface="Courier New" panose="02070309020205020404" pitchFamily="49" charset="0"/>
            </a:endParaRPr>
          </a:p>
        </p:txBody>
      </p:sp>
      <p:sp>
        <p:nvSpPr>
          <p:cNvPr id="65588" name="Text Box 61"/>
          <p:cNvSpPr txBox="1">
            <a:spLocks noChangeArrowheads="1"/>
          </p:cNvSpPr>
          <p:nvPr/>
        </p:nvSpPr>
        <p:spPr bwMode="auto">
          <a:xfrm>
            <a:off x="6934200" y="3886200"/>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800" b="1"/>
              <a:t>Arts and Humanities</a:t>
            </a:r>
            <a:endParaRPr lang="en-US" altLang="en-US" sz="2000"/>
          </a:p>
        </p:txBody>
      </p:sp>
      <p:sp>
        <p:nvSpPr>
          <p:cNvPr id="65589" name="Rectangle 62"/>
          <p:cNvSpPr>
            <a:spLocks noChangeArrowheads="1"/>
          </p:cNvSpPr>
          <p:nvPr/>
        </p:nvSpPr>
        <p:spPr bwMode="auto">
          <a:xfrm>
            <a:off x="4343400" y="1371600"/>
            <a:ext cx="1524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endParaRPr lang="en-US" altLang="en-US" sz="2400"/>
          </a:p>
        </p:txBody>
      </p:sp>
      <p:sp>
        <p:nvSpPr>
          <p:cNvPr id="65590" name="Text Box 63"/>
          <p:cNvSpPr txBox="1">
            <a:spLocks noChangeArrowheads="1"/>
          </p:cNvSpPr>
          <p:nvPr/>
        </p:nvSpPr>
        <p:spPr bwMode="auto">
          <a:xfrm>
            <a:off x="3962400" y="1143000"/>
            <a:ext cx="1149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000"/>
              <a:t>Server Farm</a:t>
            </a:r>
            <a:endParaRPr lang="en-US" altLang="en-US" sz="2000"/>
          </a:p>
        </p:txBody>
      </p:sp>
      <p:sp>
        <p:nvSpPr>
          <p:cNvPr id="65591" name="Text Box 64"/>
          <p:cNvSpPr txBox="1">
            <a:spLocks noChangeArrowheads="1"/>
          </p:cNvSpPr>
          <p:nvPr/>
        </p:nvSpPr>
        <p:spPr bwMode="auto">
          <a:xfrm>
            <a:off x="6324600" y="381000"/>
            <a:ext cx="18970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0"/>
              </a:spcBef>
              <a:buFontTx/>
              <a:buNone/>
            </a:pPr>
            <a:r>
              <a:rPr lang="en-US" altLang="en-US" sz="1400"/>
              <a:t>10-Mbps Metro Ethernet to Internet</a:t>
            </a:r>
            <a:endParaRPr lang="en-US" altLang="en-US" sz="2000"/>
          </a:p>
        </p:txBody>
      </p:sp>
      <p:sp>
        <p:nvSpPr>
          <p:cNvPr id="65592" name="Line 65"/>
          <p:cNvSpPr>
            <a:spLocks noChangeShapeType="1"/>
          </p:cNvSpPr>
          <p:nvPr/>
        </p:nvSpPr>
        <p:spPr bwMode="auto">
          <a:xfrm flipV="1">
            <a:off x="5029200" y="533400"/>
            <a:ext cx="1524000" cy="91440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65593" name="Picture 6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371600"/>
            <a:ext cx="533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smtClean="0">
                <a:ea typeface="ＭＳ Ｐゴシック" panose="020B0600070205080204" pitchFamily="34" charset="-128"/>
              </a:rPr>
              <a:t>Types of Traffic Flow</a:t>
            </a:r>
          </a:p>
        </p:txBody>
      </p:sp>
      <p:sp>
        <p:nvSpPr>
          <p:cNvPr id="67587" name="Rectangle 3"/>
          <p:cNvSpPr>
            <a:spLocks noGrp="1" noChangeArrowheads="1"/>
          </p:cNvSpPr>
          <p:nvPr>
            <p:ph type="body" idx="1"/>
          </p:nvPr>
        </p:nvSpPr>
        <p:spPr>
          <a:xfrm>
            <a:off x="1143000" y="1524000"/>
            <a:ext cx="7772400" cy="4114800"/>
          </a:xfrm>
        </p:spPr>
        <p:txBody>
          <a:bodyPr/>
          <a:lstStyle/>
          <a:p>
            <a:r>
              <a:rPr lang="en-US" altLang="en-US" smtClean="0">
                <a:ea typeface="ＭＳ Ｐゴシック" panose="020B0600070205080204" pitchFamily="34" charset="-128"/>
              </a:rPr>
              <a:t>Terminal/host</a:t>
            </a:r>
          </a:p>
          <a:p>
            <a:r>
              <a:rPr lang="en-US" altLang="en-US" smtClean="0">
                <a:ea typeface="ＭＳ Ｐゴシック" panose="020B0600070205080204" pitchFamily="34" charset="-128"/>
              </a:rPr>
              <a:t>Client/server</a:t>
            </a:r>
          </a:p>
          <a:p>
            <a:r>
              <a:rPr lang="en-US" altLang="en-US" smtClean="0">
                <a:ea typeface="ＭＳ Ｐゴシック" panose="020B0600070205080204" pitchFamily="34" charset="-128"/>
              </a:rPr>
              <a:t>Thin client</a:t>
            </a:r>
          </a:p>
          <a:p>
            <a:r>
              <a:rPr lang="en-US" altLang="en-US" smtClean="0">
                <a:ea typeface="ＭＳ Ｐゴシック" panose="020B0600070205080204" pitchFamily="34" charset="-128"/>
              </a:rPr>
              <a:t>Peer-to-peer</a:t>
            </a:r>
          </a:p>
          <a:p>
            <a:r>
              <a:rPr lang="en-US" altLang="en-US" smtClean="0">
                <a:ea typeface="ＭＳ Ｐゴシック" panose="020B0600070205080204" pitchFamily="34" charset="-128"/>
              </a:rPr>
              <a:t>Server/server</a:t>
            </a:r>
          </a:p>
          <a:p>
            <a:r>
              <a:rPr lang="en-US" altLang="en-US" smtClean="0">
                <a:ea typeface="ＭＳ Ｐゴシック" panose="020B0600070205080204" pitchFamily="34" charset="-128"/>
              </a:rPr>
              <a:t>Distributed computing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219200" y="0"/>
            <a:ext cx="7772400" cy="1143000"/>
          </a:xfrm>
        </p:spPr>
        <p:txBody>
          <a:bodyPr/>
          <a:lstStyle/>
          <a:p>
            <a:pPr algn="l"/>
            <a:r>
              <a:rPr lang="en-US" altLang="en-US" sz="2800" smtClean="0">
                <a:ea typeface="ＭＳ Ｐゴシック" panose="020B0600070205080204" pitchFamily="34" charset="-128"/>
              </a:rPr>
              <a:t>Network Applications Traffic Characteristics</a:t>
            </a:r>
          </a:p>
        </p:txBody>
      </p:sp>
      <p:pic>
        <p:nvPicPr>
          <p:cNvPr id="6963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17403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smtClean="0">
                <a:ea typeface="ＭＳ Ｐゴシック" panose="020B0600070205080204" pitchFamily="34" charset="-128"/>
              </a:rPr>
              <a:t>Traffic Load</a:t>
            </a:r>
          </a:p>
        </p:txBody>
      </p:sp>
      <p:sp>
        <p:nvSpPr>
          <p:cNvPr id="71683" name="Rectangle 3"/>
          <p:cNvSpPr>
            <a:spLocks noGrp="1" noChangeArrowheads="1"/>
          </p:cNvSpPr>
          <p:nvPr>
            <p:ph type="body" idx="1"/>
          </p:nvPr>
        </p:nvSpPr>
        <p:spPr>
          <a:xfrm>
            <a:off x="838200" y="1371600"/>
            <a:ext cx="7772400" cy="4114800"/>
          </a:xfrm>
        </p:spPr>
        <p:txBody>
          <a:bodyPr/>
          <a:lstStyle/>
          <a:p>
            <a:r>
              <a:rPr lang="en-US" altLang="en-US" sz="2800" smtClean="0">
                <a:ea typeface="ＭＳ Ｐゴシック" panose="020B0600070205080204" pitchFamily="34" charset="-128"/>
              </a:rPr>
              <a:t>To calculate whether capacity is sufficient, you should know:</a:t>
            </a:r>
          </a:p>
          <a:p>
            <a:pPr lvl="1"/>
            <a:r>
              <a:rPr lang="en-US" altLang="en-US" smtClean="0">
                <a:ea typeface="ＭＳ Ｐゴシック" panose="020B0600070205080204" pitchFamily="34" charset="-128"/>
              </a:rPr>
              <a:t>The number of stations</a:t>
            </a:r>
          </a:p>
          <a:p>
            <a:pPr lvl="1"/>
            <a:r>
              <a:rPr lang="en-US" altLang="en-US" smtClean="0">
                <a:ea typeface="ＭＳ Ｐゴシック" panose="020B0600070205080204" pitchFamily="34" charset="-128"/>
              </a:rPr>
              <a:t>The average time that a station is idle between sending frames</a:t>
            </a:r>
          </a:p>
          <a:p>
            <a:pPr lvl="1"/>
            <a:r>
              <a:rPr lang="en-US" altLang="en-US" smtClean="0">
                <a:ea typeface="ＭＳ Ｐゴシック" panose="020B0600070205080204" pitchFamily="34" charset="-128"/>
              </a:rPr>
              <a:t>The time required to transmit a message once medium access is gained</a:t>
            </a:r>
          </a:p>
          <a:p>
            <a:r>
              <a:rPr lang="en-US" altLang="en-US" sz="2800" smtClean="0">
                <a:ea typeface="ＭＳ Ｐゴシック" panose="020B0600070205080204" pitchFamily="34" charset="-128"/>
              </a:rPr>
              <a:t>That level of detailed information can be hard to gather, however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6988" y="-12700"/>
            <a:ext cx="7772400" cy="1143000"/>
          </a:xfrm>
        </p:spPr>
        <p:txBody>
          <a:bodyPr/>
          <a:lstStyle/>
          <a:p>
            <a:r>
              <a:rPr lang="en-US" altLang="en-US" sz="3600" smtClean="0">
                <a:ea typeface="ＭＳ Ｐゴシック" panose="020B0600070205080204" pitchFamily="34" charset="-128"/>
              </a:rPr>
              <a:t>Size of Objects on Networks</a:t>
            </a:r>
          </a:p>
        </p:txBody>
      </p:sp>
      <p:sp>
        <p:nvSpPr>
          <p:cNvPr id="73731" name="Rectangle 3"/>
          <p:cNvSpPr>
            <a:spLocks noGrp="1" noChangeArrowheads="1"/>
          </p:cNvSpPr>
          <p:nvPr>
            <p:ph type="body" idx="1"/>
          </p:nvPr>
        </p:nvSpPr>
        <p:spPr>
          <a:xfrm>
            <a:off x="762000" y="1524000"/>
            <a:ext cx="7772400" cy="4114800"/>
          </a:xfrm>
        </p:spPr>
        <p:txBody>
          <a:bodyPr/>
          <a:lstStyle/>
          <a:p>
            <a:r>
              <a:rPr lang="en-US" altLang="en-US" smtClean="0">
                <a:ea typeface="ＭＳ Ｐゴシック" panose="020B0600070205080204" pitchFamily="34" charset="-128"/>
              </a:rPr>
              <a:t>Terminal screen: 4 Kbytes</a:t>
            </a:r>
          </a:p>
          <a:p>
            <a:r>
              <a:rPr lang="en-US" altLang="en-US" smtClean="0">
                <a:ea typeface="ＭＳ Ｐゴシック" panose="020B0600070205080204" pitchFamily="34" charset="-128"/>
              </a:rPr>
              <a:t>Simple e-mail: 10 Kbytes</a:t>
            </a:r>
          </a:p>
          <a:p>
            <a:r>
              <a:rPr lang="en-US" altLang="en-US" smtClean="0">
                <a:ea typeface="ＭＳ Ｐゴシック" panose="020B0600070205080204" pitchFamily="34" charset="-128"/>
              </a:rPr>
              <a:t>Simple web page: 50 Kbytes</a:t>
            </a:r>
          </a:p>
          <a:p>
            <a:r>
              <a:rPr lang="en-US" altLang="en-US" smtClean="0">
                <a:ea typeface="ＭＳ Ｐゴシック" panose="020B0600070205080204" pitchFamily="34" charset="-128"/>
              </a:rPr>
              <a:t>High-quality image: 50,000 Kbytes</a:t>
            </a:r>
          </a:p>
          <a:p>
            <a:r>
              <a:rPr lang="en-US" altLang="en-US" smtClean="0">
                <a:ea typeface="ＭＳ Ｐゴシック" panose="020B0600070205080204" pitchFamily="34" charset="-128"/>
              </a:rPr>
              <a:t>Database backup: 1,000,000 Kbytes or more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smtClean="0">
                <a:ea typeface="ＭＳ Ｐゴシック" panose="020B0600070205080204" pitchFamily="34" charset="-128"/>
              </a:rPr>
              <a:t>Traffic Behavior</a:t>
            </a:r>
          </a:p>
        </p:txBody>
      </p:sp>
      <p:sp>
        <p:nvSpPr>
          <p:cNvPr id="75779" name="Rectangle 3"/>
          <p:cNvSpPr>
            <a:spLocks noGrp="1" noChangeArrowheads="1"/>
          </p:cNvSpPr>
          <p:nvPr>
            <p:ph type="body" idx="1"/>
          </p:nvPr>
        </p:nvSpPr>
        <p:spPr>
          <a:xfrm>
            <a:off x="685800" y="1371600"/>
            <a:ext cx="7772400" cy="4114800"/>
          </a:xfrm>
        </p:spPr>
        <p:txBody>
          <a:bodyPr/>
          <a:lstStyle/>
          <a:p>
            <a:r>
              <a:rPr lang="en-US" altLang="en-US" sz="2300" smtClean="0">
                <a:ea typeface="ＭＳ Ｐゴシック" panose="020B0600070205080204" pitchFamily="34" charset="-128"/>
              </a:rPr>
              <a:t>Broadcasts</a:t>
            </a:r>
          </a:p>
          <a:p>
            <a:pPr lvl="1"/>
            <a:r>
              <a:rPr lang="en-US" altLang="en-US" sz="2300" smtClean="0">
                <a:ea typeface="ＭＳ Ｐゴシック" panose="020B0600070205080204" pitchFamily="34" charset="-128"/>
              </a:rPr>
              <a:t>All ones data-link layer destination address</a:t>
            </a:r>
          </a:p>
          <a:p>
            <a:pPr lvl="2"/>
            <a:r>
              <a:rPr lang="en-US" altLang="en-US" sz="2300" smtClean="0">
                <a:ea typeface="ＭＳ Ｐゴシック" panose="020B0600070205080204" pitchFamily="34" charset="-128"/>
              </a:rPr>
              <a:t>FF: FF: FF: FF: FF: FF</a:t>
            </a:r>
          </a:p>
          <a:p>
            <a:pPr lvl="1"/>
            <a:r>
              <a:rPr lang="en-US" altLang="en-US" sz="2300" smtClean="0">
                <a:ea typeface="ＭＳ Ｐゴシック" panose="020B0600070205080204" pitchFamily="34" charset="-128"/>
              </a:rPr>
              <a:t>Doesn’t necessarily use huge amounts of bandwidth</a:t>
            </a:r>
          </a:p>
          <a:p>
            <a:pPr lvl="1"/>
            <a:r>
              <a:rPr lang="en-US" altLang="en-US" sz="2300" smtClean="0">
                <a:ea typeface="ＭＳ Ｐゴシック" panose="020B0600070205080204" pitchFamily="34" charset="-128"/>
              </a:rPr>
              <a:t>But does disturb every CPU in the broadcast domain</a:t>
            </a:r>
          </a:p>
          <a:p>
            <a:r>
              <a:rPr lang="en-US" altLang="en-US" sz="2300" smtClean="0">
                <a:ea typeface="ＭＳ Ｐゴシック" panose="020B0600070205080204" pitchFamily="34" charset="-128"/>
              </a:rPr>
              <a:t>Multicasts</a:t>
            </a:r>
          </a:p>
          <a:p>
            <a:pPr lvl="1"/>
            <a:r>
              <a:rPr lang="en-US" altLang="en-US" sz="2300" smtClean="0">
                <a:ea typeface="ＭＳ Ｐゴシック" panose="020B0600070205080204" pitchFamily="34" charset="-128"/>
              </a:rPr>
              <a:t>First bit sent is a one</a:t>
            </a:r>
          </a:p>
          <a:p>
            <a:pPr lvl="2"/>
            <a:r>
              <a:rPr lang="en-US" altLang="en-US" sz="2300" smtClean="0">
                <a:ea typeface="ＭＳ Ｐゴシック" panose="020B0600070205080204" pitchFamily="34" charset="-128"/>
              </a:rPr>
              <a:t>01:00:0C:CC:CC:CC (Cisco Discovery Protocol)</a:t>
            </a:r>
          </a:p>
          <a:p>
            <a:pPr lvl="1"/>
            <a:r>
              <a:rPr lang="en-US" altLang="en-US" sz="2300" smtClean="0">
                <a:ea typeface="ＭＳ Ｐゴシック" panose="020B0600070205080204" pitchFamily="34" charset="-128"/>
              </a:rPr>
              <a:t>Should just disturb NICs that have registered to receive it</a:t>
            </a:r>
          </a:p>
          <a:p>
            <a:pPr lvl="1"/>
            <a:r>
              <a:rPr lang="en-US" altLang="en-US" sz="2300" smtClean="0">
                <a:ea typeface="ＭＳ Ｐゴシック" panose="020B0600070205080204" pitchFamily="34" charset="-128"/>
              </a:rPr>
              <a:t>Requires multicast routing protocol on internetworks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smtClean="0">
                <a:ea typeface="ＭＳ Ｐゴシック" panose="020B0600070205080204" pitchFamily="34" charset="-128"/>
              </a:rPr>
              <a:t>Network Efficiency</a:t>
            </a:r>
          </a:p>
        </p:txBody>
      </p:sp>
      <p:sp>
        <p:nvSpPr>
          <p:cNvPr id="77827" name="Rectangle 3"/>
          <p:cNvSpPr>
            <a:spLocks noGrp="1" noChangeArrowheads="1"/>
          </p:cNvSpPr>
          <p:nvPr>
            <p:ph type="body" idx="1"/>
          </p:nvPr>
        </p:nvSpPr>
        <p:spPr>
          <a:xfrm>
            <a:off x="1219200" y="1828800"/>
            <a:ext cx="7772400" cy="4114800"/>
          </a:xfrm>
        </p:spPr>
        <p:txBody>
          <a:bodyPr/>
          <a:lstStyle/>
          <a:p>
            <a:r>
              <a:rPr lang="en-US" altLang="en-US" smtClean="0">
                <a:ea typeface="ＭＳ Ｐゴシック" panose="020B0600070205080204" pitchFamily="34" charset="-128"/>
              </a:rPr>
              <a:t>Frame size</a:t>
            </a:r>
          </a:p>
          <a:p>
            <a:r>
              <a:rPr lang="en-US" altLang="en-US" smtClean="0">
                <a:ea typeface="ＭＳ Ｐゴシック" panose="020B0600070205080204" pitchFamily="34" charset="-128"/>
              </a:rPr>
              <a:t>Protocol interaction</a:t>
            </a:r>
          </a:p>
          <a:p>
            <a:r>
              <a:rPr lang="en-US" altLang="en-US" smtClean="0">
                <a:ea typeface="ＭＳ Ｐゴシック" panose="020B0600070205080204" pitchFamily="34" charset="-128"/>
              </a:rPr>
              <a:t>Windowing and flow control</a:t>
            </a:r>
          </a:p>
          <a:p>
            <a:r>
              <a:rPr lang="en-US" altLang="en-US" smtClean="0">
                <a:ea typeface="ＭＳ Ｐゴシック" panose="020B0600070205080204" pitchFamily="34" charset="-128"/>
              </a:rPr>
              <a:t>Error-recovery mechanisms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smtClean="0">
                <a:ea typeface="ＭＳ Ｐゴシック" panose="020B0600070205080204" pitchFamily="34" charset="-128"/>
              </a:rPr>
              <a:t>QoS Requirements</a:t>
            </a:r>
          </a:p>
        </p:txBody>
      </p:sp>
      <p:sp>
        <p:nvSpPr>
          <p:cNvPr id="79875" name="Rectangle 3"/>
          <p:cNvSpPr>
            <a:spLocks noGrp="1" noChangeArrowheads="1"/>
          </p:cNvSpPr>
          <p:nvPr>
            <p:ph type="body" idx="1"/>
          </p:nvPr>
        </p:nvSpPr>
        <p:spPr/>
        <p:txBody>
          <a:bodyPr/>
          <a:lstStyle/>
          <a:p>
            <a:r>
              <a:rPr lang="en-US" altLang="en-US" smtClean="0">
                <a:ea typeface="ＭＳ Ｐゴシック" panose="020B0600070205080204" pitchFamily="34" charset="-128"/>
              </a:rPr>
              <a:t>ATM service specifications</a:t>
            </a:r>
          </a:p>
          <a:p>
            <a:pPr lvl="1"/>
            <a:r>
              <a:rPr lang="en-US" altLang="en-US" smtClean="0">
                <a:ea typeface="ＭＳ Ｐゴシック" panose="020B0600070205080204" pitchFamily="34" charset="-128"/>
              </a:rPr>
              <a:t>Constant bit rate (CBR)</a:t>
            </a:r>
          </a:p>
          <a:p>
            <a:pPr lvl="1"/>
            <a:r>
              <a:rPr lang="en-US" altLang="en-US" smtClean="0">
                <a:ea typeface="ＭＳ Ｐゴシック" panose="020B0600070205080204" pitchFamily="34" charset="-128"/>
              </a:rPr>
              <a:t>Realtime variable bit rate (rt-VBR)</a:t>
            </a:r>
          </a:p>
          <a:p>
            <a:pPr lvl="1"/>
            <a:r>
              <a:rPr lang="en-US" altLang="en-US" smtClean="0">
                <a:ea typeface="ＭＳ Ｐゴシック" panose="020B0600070205080204" pitchFamily="34" charset="-128"/>
              </a:rPr>
              <a:t>Non-realtime variable bit rate (nrt-VBR)</a:t>
            </a:r>
          </a:p>
          <a:p>
            <a:pPr lvl="1"/>
            <a:r>
              <a:rPr lang="en-US" altLang="en-US" smtClean="0">
                <a:ea typeface="ＭＳ Ｐゴシック" panose="020B0600070205080204" pitchFamily="34" charset="-128"/>
              </a:rPr>
              <a:t>Unspecified bit rate (UBR)</a:t>
            </a:r>
          </a:p>
          <a:p>
            <a:pPr lvl="1"/>
            <a:r>
              <a:rPr lang="en-US" altLang="en-US" smtClean="0">
                <a:ea typeface="ＭＳ Ｐゴシック" panose="020B0600070205080204" pitchFamily="34" charset="-128"/>
              </a:rPr>
              <a:t>Available bit rate (ABR)</a:t>
            </a:r>
          </a:p>
          <a:p>
            <a:pPr lvl="1"/>
            <a:r>
              <a:rPr lang="en-US" altLang="en-US" smtClean="0">
                <a:ea typeface="ＭＳ Ｐゴシック" panose="020B0600070205080204" pitchFamily="34" charset="-128"/>
              </a:rPr>
              <a:t>Guaranteed frame rate (GFR)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smtClean="0">
                <a:ea typeface="ＭＳ Ｐゴシック" panose="020B0600070205080204" pitchFamily="34" charset="-128"/>
              </a:rPr>
              <a:t>QoS Requirements per IETF</a:t>
            </a:r>
          </a:p>
        </p:txBody>
      </p:sp>
      <p:sp>
        <p:nvSpPr>
          <p:cNvPr id="81923" name="Rectangle 3"/>
          <p:cNvSpPr>
            <a:spLocks noGrp="1" noChangeArrowheads="1"/>
          </p:cNvSpPr>
          <p:nvPr>
            <p:ph type="body" idx="1"/>
          </p:nvPr>
        </p:nvSpPr>
        <p:spPr>
          <a:xfrm>
            <a:off x="838200" y="1600200"/>
            <a:ext cx="7772400" cy="4114800"/>
          </a:xfrm>
        </p:spPr>
        <p:txBody>
          <a:bodyPr/>
          <a:lstStyle/>
          <a:p>
            <a:r>
              <a:rPr lang="en-US" altLang="en-US" smtClean="0">
                <a:ea typeface="ＭＳ Ｐゴシック" panose="020B0600070205080204" pitchFamily="34" charset="-128"/>
              </a:rPr>
              <a:t>IETF integrated services working group specifications</a:t>
            </a:r>
          </a:p>
          <a:p>
            <a:pPr lvl="1"/>
            <a:r>
              <a:rPr lang="en-US" altLang="en-US" smtClean="0">
                <a:ea typeface="ＭＳ Ｐゴシック" panose="020B0600070205080204" pitchFamily="34" charset="-128"/>
              </a:rPr>
              <a:t>Controlled load service</a:t>
            </a:r>
          </a:p>
          <a:p>
            <a:pPr lvl="2"/>
            <a:r>
              <a:rPr lang="en-US" altLang="en-US" smtClean="0">
                <a:ea typeface="ＭＳ Ｐゴシック" panose="020B0600070205080204" pitchFamily="34" charset="-128"/>
              </a:rPr>
              <a:t>Provides client data flow with a QoS closely approximating the QoS that same flow would receive on an unloaded network</a:t>
            </a:r>
          </a:p>
          <a:p>
            <a:pPr lvl="1"/>
            <a:r>
              <a:rPr lang="en-US" altLang="en-US" smtClean="0">
                <a:ea typeface="ＭＳ Ｐゴシック" panose="020B0600070205080204" pitchFamily="34" charset="-128"/>
              </a:rPr>
              <a:t>Guaranteed service</a:t>
            </a:r>
          </a:p>
          <a:p>
            <a:pPr lvl="2"/>
            <a:r>
              <a:rPr lang="en-US" altLang="en-US" smtClean="0">
                <a:ea typeface="ＭＳ Ｐゴシック" panose="020B0600070205080204" pitchFamily="34" charset="-128"/>
              </a:rPr>
              <a:t>Provides firm (mathematically provable) bounds on end-to-end packet-queuing delays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ea typeface="ＭＳ Ｐゴシック" panose="020B0600070205080204" pitchFamily="34" charset="-128"/>
              </a:rPr>
              <a:t>Scalability</a:t>
            </a:r>
          </a:p>
        </p:txBody>
      </p:sp>
      <p:sp>
        <p:nvSpPr>
          <p:cNvPr id="10243" name="Rectangle 3"/>
          <p:cNvSpPr>
            <a:spLocks noGrp="1" noChangeArrowheads="1"/>
          </p:cNvSpPr>
          <p:nvPr>
            <p:ph type="body" idx="1"/>
          </p:nvPr>
        </p:nvSpPr>
        <p:spPr>
          <a:xfrm>
            <a:off x="685800" y="1219200"/>
            <a:ext cx="7772400" cy="4114800"/>
          </a:xfrm>
        </p:spPr>
        <p:txBody>
          <a:bodyPr/>
          <a:lstStyle/>
          <a:p>
            <a:r>
              <a:rPr lang="en-US" altLang="en-US" smtClean="0">
                <a:ea typeface="ＭＳ Ｐゴシック" panose="020B0600070205080204" pitchFamily="34" charset="-128"/>
              </a:rPr>
              <a:t>Scalability refers to the ability to grow</a:t>
            </a:r>
          </a:p>
          <a:p>
            <a:r>
              <a:rPr lang="en-US" altLang="en-US" smtClean="0">
                <a:ea typeface="ＭＳ Ｐゴシック" panose="020B0600070205080204" pitchFamily="34" charset="-128"/>
              </a:rPr>
              <a:t>Some technologies are more scalable</a:t>
            </a:r>
          </a:p>
          <a:p>
            <a:pPr lvl="1"/>
            <a:r>
              <a:rPr lang="en-US" altLang="en-US" smtClean="0">
                <a:ea typeface="ＭＳ Ｐゴシック" panose="020B0600070205080204" pitchFamily="34" charset="-128"/>
              </a:rPr>
              <a:t>Flat network designs, for example, don’t scale well</a:t>
            </a:r>
          </a:p>
          <a:p>
            <a:r>
              <a:rPr lang="en-US" altLang="en-US" smtClean="0">
                <a:ea typeface="ＭＳ Ｐゴシック" panose="020B0600070205080204" pitchFamily="34" charset="-128"/>
              </a:rPr>
              <a:t>Try to learn</a:t>
            </a:r>
          </a:p>
          <a:p>
            <a:pPr lvl="1"/>
            <a:r>
              <a:rPr lang="en-US" altLang="en-US" smtClean="0">
                <a:ea typeface="ＭＳ Ｐゴシック" panose="020B0600070205080204" pitchFamily="34" charset="-128"/>
              </a:rPr>
              <a:t>Number of sites to be added</a:t>
            </a:r>
          </a:p>
          <a:p>
            <a:pPr lvl="1"/>
            <a:r>
              <a:rPr lang="en-US" altLang="en-US" smtClean="0">
                <a:ea typeface="ＭＳ Ｐゴシック" panose="020B0600070205080204" pitchFamily="34" charset="-128"/>
              </a:rPr>
              <a:t>What will be needed at each of these sites</a:t>
            </a:r>
          </a:p>
          <a:p>
            <a:pPr lvl="1"/>
            <a:r>
              <a:rPr lang="en-US" altLang="en-US" smtClean="0">
                <a:ea typeface="ＭＳ Ｐゴシック" panose="020B0600070205080204" pitchFamily="34" charset="-128"/>
              </a:rPr>
              <a:t>How many users will be added</a:t>
            </a:r>
          </a:p>
          <a:p>
            <a:pPr lvl="1"/>
            <a:r>
              <a:rPr lang="en-US" altLang="en-US" smtClean="0">
                <a:ea typeface="ＭＳ Ｐゴシック" panose="020B0600070205080204" pitchFamily="34" charset="-128"/>
              </a:rPr>
              <a:t>How many more servers will be added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smtClean="0">
                <a:ea typeface="ＭＳ Ｐゴシック" panose="020B0600070205080204" pitchFamily="34" charset="-128"/>
              </a:rPr>
              <a:t>QoS Requirements per IETF</a:t>
            </a:r>
          </a:p>
        </p:txBody>
      </p:sp>
      <p:sp>
        <p:nvSpPr>
          <p:cNvPr id="83971" name="Rectangle 3"/>
          <p:cNvSpPr>
            <a:spLocks noGrp="1" noChangeArrowheads="1"/>
          </p:cNvSpPr>
          <p:nvPr>
            <p:ph type="body" idx="1"/>
          </p:nvPr>
        </p:nvSpPr>
        <p:spPr/>
        <p:txBody>
          <a:bodyPr/>
          <a:lstStyle/>
          <a:p>
            <a:r>
              <a:rPr lang="en-US" altLang="en-US" smtClean="0">
                <a:ea typeface="ＭＳ Ｐゴシック" panose="020B0600070205080204" pitchFamily="34" charset="-128"/>
              </a:rPr>
              <a:t>IETF differentiated services working group specifications</a:t>
            </a:r>
          </a:p>
          <a:p>
            <a:pPr lvl="1"/>
            <a:r>
              <a:rPr lang="en-US" altLang="en-US" smtClean="0">
                <a:ea typeface="ＭＳ Ｐゴシック" panose="020B0600070205080204" pitchFamily="34" charset="-128"/>
              </a:rPr>
              <a:t>RFC 2475</a:t>
            </a:r>
          </a:p>
          <a:p>
            <a:pPr lvl="1"/>
            <a:r>
              <a:rPr lang="en-US" altLang="en-US" smtClean="0">
                <a:ea typeface="ＭＳ Ｐゴシック" panose="020B0600070205080204" pitchFamily="34" charset="-128"/>
              </a:rPr>
              <a:t>IP packets can be marked with a differentiated services codepoint (DSCP) to influence queuing and packet-dropping decisions for IP datagrams on an output interface of a router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smtClean="0">
                <a:ea typeface="ＭＳ Ｐゴシック" panose="020B0600070205080204" pitchFamily="34" charset="-128"/>
              </a:rPr>
              <a:t>Summary</a:t>
            </a:r>
          </a:p>
        </p:txBody>
      </p:sp>
      <p:sp>
        <p:nvSpPr>
          <p:cNvPr id="86019" name="Rectangle 3"/>
          <p:cNvSpPr>
            <a:spLocks noGrp="1" noChangeArrowheads="1"/>
          </p:cNvSpPr>
          <p:nvPr>
            <p:ph type="body" idx="1"/>
          </p:nvPr>
        </p:nvSpPr>
        <p:spPr>
          <a:xfrm>
            <a:off x="685800" y="1752600"/>
            <a:ext cx="8153400" cy="4191000"/>
          </a:xfrm>
        </p:spPr>
        <p:txBody>
          <a:bodyPr/>
          <a:lstStyle/>
          <a:p>
            <a:r>
              <a:rPr lang="en-US" altLang="en-US" smtClean="0">
                <a:ea typeface="ＭＳ Ｐゴシック" panose="020B0600070205080204" pitchFamily="34" charset="-128"/>
              </a:rPr>
              <a:t>Continue to use a systematic, top-down approach</a:t>
            </a:r>
          </a:p>
          <a:p>
            <a:r>
              <a:rPr lang="en-US" altLang="en-US" smtClean="0">
                <a:ea typeface="ＭＳ Ｐゴシック" panose="020B0600070205080204" pitchFamily="34" charset="-128"/>
              </a:rPr>
              <a:t>Don’t select products until you understand network traffic in terms of:</a:t>
            </a:r>
          </a:p>
          <a:p>
            <a:pPr lvl="1"/>
            <a:r>
              <a:rPr lang="en-US" altLang="en-US" sz="2400" smtClean="0">
                <a:ea typeface="ＭＳ Ｐゴシック" panose="020B0600070205080204" pitchFamily="34" charset="-128"/>
              </a:rPr>
              <a:t>Flow</a:t>
            </a:r>
          </a:p>
          <a:p>
            <a:pPr lvl="1"/>
            <a:r>
              <a:rPr lang="en-US" altLang="en-US" sz="2400" smtClean="0">
                <a:ea typeface="ＭＳ Ｐゴシック" panose="020B0600070205080204" pitchFamily="34" charset="-128"/>
              </a:rPr>
              <a:t>Load</a:t>
            </a:r>
          </a:p>
          <a:p>
            <a:pPr lvl="1"/>
            <a:r>
              <a:rPr lang="en-US" altLang="en-US" sz="2400" smtClean="0">
                <a:ea typeface="ＭＳ Ｐゴシック" panose="020B0600070205080204" pitchFamily="34" charset="-128"/>
              </a:rPr>
              <a:t>Behavior</a:t>
            </a:r>
          </a:p>
          <a:p>
            <a:pPr lvl="1"/>
            <a:r>
              <a:rPr lang="en-US" altLang="en-US" sz="2400" smtClean="0">
                <a:ea typeface="ＭＳ Ｐゴシック" panose="020B0600070205080204" pitchFamily="34" charset="-128"/>
              </a:rPr>
              <a:t>QoS requirements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smtClean="0">
                <a:ea typeface="ＭＳ Ｐゴシック" panose="020B0600070205080204" pitchFamily="34" charset="-128"/>
              </a:rPr>
              <a:t>Review Questions</a:t>
            </a:r>
          </a:p>
        </p:txBody>
      </p:sp>
      <p:sp>
        <p:nvSpPr>
          <p:cNvPr id="88067" name="Rectangle 3"/>
          <p:cNvSpPr>
            <a:spLocks noGrp="1" noChangeArrowheads="1"/>
          </p:cNvSpPr>
          <p:nvPr>
            <p:ph type="body" idx="1"/>
          </p:nvPr>
        </p:nvSpPr>
        <p:spPr>
          <a:xfrm>
            <a:off x="685800" y="1752600"/>
            <a:ext cx="8153400" cy="4191000"/>
          </a:xfrm>
        </p:spPr>
        <p:txBody>
          <a:bodyPr/>
          <a:lstStyle/>
          <a:p>
            <a:r>
              <a:rPr lang="en-US" altLang="en-US" sz="2800" smtClean="0">
                <a:ea typeface="ＭＳ Ｐゴシック" panose="020B0600070205080204" pitchFamily="34" charset="-128"/>
              </a:rPr>
              <a:t>List and describe six different types of traffic flows. </a:t>
            </a:r>
          </a:p>
          <a:p>
            <a:r>
              <a:rPr lang="en-US" altLang="en-US" sz="2800" smtClean="0">
                <a:ea typeface="ＭＳ Ｐゴシック" panose="020B0600070205080204" pitchFamily="34" charset="-128"/>
              </a:rPr>
              <a:t>What makes traffic flow in voice over IP networks challenging to characterize and plan for?</a:t>
            </a:r>
          </a:p>
          <a:p>
            <a:r>
              <a:rPr lang="en-US" altLang="en-US" sz="2800" smtClean="0">
                <a:ea typeface="ＭＳ Ｐゴシック" panose="020B0600070205080204" pitchFamily="34" charset="-128"/>
              </a:rPr>
              <a:t>Why should you be concerned about broadcast traffic?</a:t>
            </a:r>
          </a:p>
          <a:p>
            <a:r>
              <a:rPr lang="en-US" altLang="en-US" sz="2800" smtClean="0">
                <a:ea typeface="ＭＳ Ｐゴシック" panose="020B0600070205080204" pitchFamily="34" charset="-128"/>
              </a:rPr>
              <a:t>How do ATM and IETF specifications for QoS differ?</a:t>
            </a:r>
          </a:p>
          <a:p>
            <a:endParaRPr lang="en-US" altLang="en-US" sz="2800" smtClean="0">
              <a:ea typeface="ＭＳ Ｐゴシック" panose="020B0600070205080204" pitchFamily="34" charset="-128"/>
            </a:endParaRPr>
          </a:p>
          <a:p>
            <a:endParaRPr lang="en-US" altLang="en-US" sz="28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539750" y="27813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4400">
                <a:solidFill>
                  <a:srgbClr val="000000"/>
                </a:solidFill>
              </a:rPr>
              <a:t>Q&amp;A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ea typeface="ＭＳ Ｐゴシック" panose="020B0600070205080204" pitchFamily="34" charset="-128"/>
              </a:rPr>
              <a:t>Availability</a:t>
            </a:r>
          </a:p>
        </p:txBody>
      </p:sp>
      <p:sp>
        <p:nvSpPr>
          <p:cNvPr id="12291" name="Rectangle 3"/>
          <p:cNvSpPr>
            <a:spLocks noGrp="1" noChangeArrowheads="1"/>
          </p:cNvSpPr>
          <p:nvPr>
            <p:ph type="body" idx="1"/>
          </p:nvPr>
        </p:nvSpPr>
        <p:spPr>
          <a:xfrm>
            <a:off x="609600" y="1219200"/>
            <a:ext cx="7772400" cy="4114800"/>
          </a:xfrm>
        </p:spPr>
        <p:txBody>
          <a:bodyPr/>
          <a:lstStyle/>
          <a:p>
            <a:pPr>
              <a:lnSpc>
                <a:spcPct val="90000"/>
              </a:lnSpc>
            </a:pPr>
            <a:r>
              <a:rPr lang="en-US" altLang="en-US" smtClean="0">
                <a:ea typeface="ＭＳ Ｐゴシック" panose="020B0600070205080204" pitchFamily="34" charset="-128"/>
              </a:rPr>
              <a:t>Availability can be expressed as a percent uptime per year, month, week, day, or hour, compared to the total time in that period</a:t>
            </a:r>
          </a:p>
          <a:p>
            <a:pPr lvl="1">
              <a:lnSpc>
                <a:spcPct val="90000"/>
              </a:lnSpc>
            </a:pPr>
            <a:r>
              <a:rPr lang="en-US" altLang="en-US" smtClean="0">
                <a:ea typeface="ＭＳ Ｐゴシック" panose="020B0600070205080204" pitchFamily="34" charset="-128"/>
              </a:rPr>
              <a:t>For example:</a:t>
            </a:r>
          </a:p>
          <a:p>
            <a:pPr lvl="2">
              <a:lnSpc>
                <a:spcPct val="90000"/>
              </a:lnSpc>
            </a:pPr>
            <a:r>
              <a:rPr lang="en-US" altLang="en-US" smtClean="0">
                <a:ea typeface="ＭＳ Ｐゴシック" panose="020B0600070205080204" pitchFamily="34" charset="-128"/>
              </a:rPr>
              <a:t>24/7 operation</a:t>
            </a:r>
          </a:p>
          <a:p>
            <a:pPr lvl="2">
              <a:lnSpc>
                <a:spcPct val="90000"/>
              </a:lnSpc>
            </a:pPr>
            <a:r>
              <a:rPr lang="en-US" altLang="en-US" smtClean="0">
                <a:ea typeface="ＭＳ Ｐゴシック" panose="020B0600070205080204" pitchFamily="34" charset="-128"/>
              </a:rPr>
              <a:t>Network is up for 165 hours in the 168-hour week</a:t>
            </a:r>
          </a:p>
          <a:p>
            <a:pPr lvl="2">
              <a:lnSpc>
                <a:spcPct val="90000"/>
              </a:lnSpc>
            </a:pPr>
            <a:r>
              <a:rPr lang="en-US" altLang="en-US" smtClean="0">
                <a:ea typeface="ＭＳ Ｐゴシック" panose="020B0600070205080204" pitchFamily="34" charset="-128"/>
              </a:rPr>
              <a:t>Availability is 98.21%</a:t>
            </a:r>
          </a:p>
          <a:p>
            <a:pPr>
              <a:lnSpc>
                <a:spcPct val="90000"/>
              </a:lnSpc>
            </a:pPr>
            <a:r>
              <a:rPr lang="en-US" altLang="en-US" smtClean="0">
                <a:ea typeface="ＭＳ Ｐゴシック" panose="020B0600070205080204" pitchFamily="34" charset="-128"/>
              </a:rPr>
              <a:t>Different applications may require different levels</a:t>
            </a:r>
          </a:p>
          <a:p>
            <a:pPr>
              <a:lnSpc>
                <a:spcPct val="90000"/>
              </a:lnSpc>
            </a:pPr>
            <a:r>
              <a:rPr lang="en-US" altLang="en-US" smtClean="0">
                <a:ea typeface="ＭＳ Ｐゴシック" panose="020B0600070205080204" pitchFamily="34" charset="-128"/>
              </a:rPr>
              <a:t>Some enterprises may want 99.999% or “Five Nines” availability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457200"/>
            <a:ext cx="8382000" cy="1143000"/>
          </a:xfrm>
        </p:spPr>
        <p:txBody>
          <a:bodyPr/>
          <a:lstStyle/>
          <a:p>
            <a:r>
              <a:rPr lang="en-US" altLang="en-US" sz="4000" smtClean="0">
                <a:ea typeface="ＭＳ Ｐゴシック" panose="020B0600070205080204" pitchFamily="34" charset="-128"/>
              </a:rPr>
              <a:t>Availability</a:t>
            </a:r>
            <a:br>
              <a:rPr lang="en-US" altLang="en-US" sz="4000" smtClean="0">
                <a:ea typeface="ＭＳ Ｐゴシック" panose="020B0600070205080204" pitchFamily="34" charset="-128"/>
              </a:rPr>
            </a:br>
            <a:r>
              <a:rPr lang="en-US" altLang="en-US" sz="4000" smtClean="0">
                <a:ea typeface="ＭＳ Ｐゴシック" panose="020B0600070205080204" pitchFamily="34" charset="-128"/>
              </a:rPr>
              <a:t>Downtime in Minutes</a:t>
            </a:r>
            <a:endParaRPr lang="en-US" altLang="en-US" sz="4000" smtClean="0">
              <a:solidFill>
                <a:schemeClr val="tx1"/>
              </a:solidFill>
              <a:ea typeface="ＭＳ Ｐゴシック" panose="020B0600070205080204" pitchFamily="34" charset="-128"/>
            </a:endParaRPr>
          </a:p>
        </p:txBody>
      </p:sp>
      <p:pic>
        <p:nvPicPr>
          <p:cNvPr id="1433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3138" y="1905000"/>
            <a:ext cx="719772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00400"/>
            <a:ext cx="7162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87" name="Rectangle 3"/>
          <p:cNvSpPr>
            <a:spLocks noGrp="1" noChangeArrowheads="1"/>
          </p:cNvSpPr>
          <p:nvPr>
            <p:ph type="title"/>
          </p:nvPr>
        </p:nvSpPr>
        <p:spPr/>
        <p:txBody>
          <a:bodyPr/>
          <a:lstStyle/>
          <a:p>
            <a:r>
              <a:rPr lang="en-US" altLang="en-US" sz="3600" smtClean="0">
                <a:ea typeface="ＭＳ Ｐゴシック" panose="020B0600070205080204" pitchFamily="34" charset="-128"/>
              </a:rPr>
              <a:t>99.999% Availability May Require Triple Redundancy</a:t>
            </a:r>
          </a:p>
        </p:txBody>
      </p:sp>
      <p:sp>
        <p:nvSpPr>
          <p:cNvPr id="16388" name="Text Box 4"/>
          <p:cNvSpPr txBox="1">
            <a:spLocks noChangeArrowheads="1"/>
          </p:cNvSpPr>
          <p:nvPr/>
        </p:nvSpPr>
        <p:spPr bwMode="auto">
          <a:xfrm>
            <a:off x="3962400" y="4267200"/>
            <a:ext cx="1341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b="1"/>
              <a:t>Enterprise</a:t>
            </a:r>
            <a:endParaRPr lang="en-US" altLang="en-US" sz="2400"/>
          </a:p>
        </p:txBody>
      </p:sp>
      <p:grpSp>
        <p:nvGrpSpPr>
          <p:cNvPr id="16389" name="Group 5"/>
          <p:cNvGrpSpPr>
            <a:grpSpLocks/>
          </p:cNvGrpSpPr>
          <p:nvPr/>
        </p:nvGrpSpPr>
        <p:grpSpPr bwMode="auto">
          <a:xfrm flipH="1">
            <a:off x="2322513" y="2551113"/>
            <a:ext cx="347662" cy="1530350"/>
            <a:chOff x="576" y="576"/>
            <a:chExt cx="432" cy="912"/>
          </a:xfrm>
        </p:grpSpPr>
        <p:sp>
          <p:nvSpPr>
            <p:cNvPr id="346118" name="Line 6"/>
            <p:cNvSpPr>
              <a:spLocks noChangeShapeType="1"/>
            </p:cNvSpPr>
            <p:nvPr/>
          </p:nvSpPr>
          <p:spPr bwMode="auto">
            <a:xfrm flipH="1" flipV="1">
              <a:off x="720" y="1008"/>
              <a:ext cx="288" cy="48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sp>
          <p:nvSpPr>
            <p:cNvPr id="346119" name="Line 7"/>
            <p:cNvSpPr>
              <a:spLocks noChangeShapeType="1"/>
            </p:cNvSpPr>
            <p:nvPr/>
          </p:nvSpPr>
          <p:spPr bwMode="auto">
            <a:xfrm flipH="1" flipV="1">
              <a:off x="576" y="576"/>
              <a:ext cx="329" cy="576"/>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sp>
          <p:nvSpPr>
            <p:cNvPr id="346120" name="Line 8"/>
            <p:cNvSpPr>
              <a:spLocks noChangeShapeType="1"/>
            </p:cNvSpPr>
            <p:nvPr/>
          </p:nvSpPr>
          <p:spPr bwMode="auto">
            <a:xfrm flipH="1" flipV="1">
              <a:off x="720" y="1008"/>
              <a:ext cx="191" cy="144"/>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grpSp>
      <p:pic>
        <p:nvPicPr>
          <p:cNvPr id="16390"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925638"/>
            <a:ext cx="14605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91" name="Text Box 10"/>
          <p:cNvSpPr txBox="1">
            <a:spLocks noChangeArrowheads="1"/>
          </p:cNvSpPr>
          <p:nvPr/>
        </p:nvSpPr>
        <p:spPr bwMode="auto">
          <a:xfrm>
            <a:off x="2322513" y="2133600"/>
            <a:ext cx="769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b="1"/>
              <a:t>ISP 1</a:t>
            </a:r>
            <a:endParaRPr lang="en-US" altLang="en-US" sz="2400"/>
          </a:p>
        </p:txBody>
      </p:sp>
      <p:pic>
        <p:nvPicPr>
          <p:cNvPr id="16392" name="Picture 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700" y="3663950"/>
            <a:ext cx="77628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6393" name="Group 12"/>
          <p:cNvGrpSpPr>
            <a:grpSpLocks/>
          </p:cNvGrpSpPr>
          <p:nvPr/>
        </p:nvGrpSpPr>
        <p:grpSpPr bwMode="auto">
          <a:xfrm flipH="1">
            <a:off x="4548188" y="2620963"/>
            <a:ext cx="417512" cy="1320800"/>
            <a:chOff x="576" y="576"/>
            <a:chExt cx="432" cy="912"/>
          </a:xfrm>
        </p:grpSpPr>
        <p:sp>
          <p:nvSpPr>
            <p:cNvPr id="346125" name="Line 13"/>
            <p:cNvSpPr>
              <a:spLocks noChangeShapeType="1"/>
            </p:cNvSpPr>
            <p:nvPr/>
          </p:nvSpPr>
          <p:spPr bwMode="auto">
            <a:xfrm flipH="1" flipV="1">
              <a:off x="721" y="1008"/>
              <a:ext cx="287" cy="48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sp>
          <p:nvSpPr>
            <p:cNvPr id="346126" name="Line 14"/>
            <p:cNvSpPr>
              <a:spLocks noChangeShapeType="1"/>
            </p:cNvSpPr>
            <p:nvPr/>
          </p:nvSpPr>
          <p:spPr bwMode="auto">
            <a:xfrm flipH="1" flipV="1">
              <a:off x="576" y="576"/>
              <a:ext cx="329" cy="57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sp>
          <p:nvSpPr>
            <p:cNvPr id="346127" name="Line 15"/>
            <p:cNvSpPr>
              <a:spLocks noChangeShapeType="1"/>
            </p:cNvSpPr>
            <p:nvPr/>
          </p:nvSpPr>
          <p:spPr bwMode="auto">
            <a:xfrm flipH="1" flipV="1">
              <a:off x="721" y="1008"/>
              <a:ext cx="192" cy="144"/>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grpSp>
      <p:pic>
        <p:nvPicPr>
          <p:cNvPr id="16394"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413" y="1925638"/>
            <a:ext cx="14605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95" name="Text Box 17"/>
          <p:cNvSpPr txBox="1">
            <a:spLocks noChangeArrowheads="1"/>
          </p:cNvSpPr>
          <p:nvPr/>
        </p:nvSpPr>
        <p:spPr bwMode="auto">
          <a:xfrm>
            <a:off x="4479925" y="2133600"/>
            <a:ext cx="769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b="1"/>
              <a:t>ISP 2</a:t>
            </a:r>
            <a:endParaRPr lang="en-US" altLang="en-US" sz="2400"/>
          </a:p>
        </p:txBody>
      </p:sp>
      <p:pic>
        <p:nvPicPr>
          <p:cNvPr id="16396"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0675" y="3663950"/>
            <a:ext cx="777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6397" name="Group 19"/>
          <p:cNvGrpSpPr>
            <a:grpSpLocks/>
          </p:cNvGrpSpPr>
          <p:nvPr/>
        </p:nvGrpSpPr>
        <p:grpSpPr bwMode="auto">
          <a:xfrm flipH="1">
            <a:off x="6589713" y="2551113"/>
            <a:ext cx="347662" cy="1530350"/>
            <a:chOff x="576" y="576"/>
            <a:chExt cx="432" cy="912"/>
          </a:xfrm>
        </p:grpSpPr>
        <p:sp>
          <p:nvSpPr>
            <p:cNvPr id="346132" name="Line 20"/>
            <p:cNvSpPr>
              <a:spLocks noChangeShapeType="1"/>
            </p:cNvSpPr>
            <p:nvPr/>
          </p:nvSpPr>
          <p:spPr bwMode="auto">
            <a:xfrm flipH="1" flipV="1">
              <a:off x="720" y="1008"/>
              <a:ext cx="288" cy="48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sp>
          <p:nvSpPr>
            <p:cNvPr id="346133" name="Line 21"/>
            <p:cNvSpPr>
              <a:spLocks noChangeShapeType="1"/>
            </p:cNvSpPr>
            <p:nvPr/>
          </p:nvSpPr>
          <p:spPr bwMode="auto">
            <a:xfrm flipH="1" flipV="1">
              <a:off x="576" y="576"/>
              <a:ext cx="329" cy="576"/>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sp>
          <p:nvSpPr>
            <p:cNvPr id="346134" name="Line 22"/>
            <p:cNvSpPr>
              <a:spLocks noChangeShapeType="1"/>
            </p:cNvSpPr>
            <p:nvPr/>
          </p:nvSpPr>
          <p:spPr bwMode="auto">
            <a:xfrm flipH="1" flipV="1">
              <a:off x="720" y="1008"/>
              <a:ext cx="191" cy="144"/>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a:latin typeface="Times New Roman" pitchFamily="-110" charset="0"/>
                <a:ea typeface="+mn-ea"/>
              </a:endParaRPr>
            </a:p>
          </p:txBody>
        </p:sp>
      </p:grpSp>
      <p:pic>
        <p:nvPicPr>
          <p:cNvPr id="16398" name="Picture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925638"/>
            <a:ext cx="14605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399" name="Text Box 24"/>
          <p:cNvSpPr txBox="1">
            <a:spLocks noChangeArrowheads="1"/>
          </p:cNvSpPr>
          <p:nvPr/>
        </p:nvSpPr>
        <p:spPr bwMode="auto">
          <a:xfrm>
            <a:off x="6589713" y="2133600"/>
            <a:ext cx="769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b="1"/>
              <a:t>ISP 3</a:t>
            </a:r>
            <a:endParaRPr lang="en-US" altLang="en-US" sz="2400"/>
          </a:p>
        </p:txBody>
      </p:sp>
      <p:pic>
        <p:nvPicPr>
          <p:cNvPr id="16400" name="Pictur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900" y="3663950"/>
            <a:ext cx="77628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401" name="Rectangle 26"/>
          <p:cNvSpPr>
            <a:spLocks noGrp="1" noChangeArrowheads="1"/>
          </p:cNvSpPr>
          <p:nvPr>
            <p:ph type="body" idx="1"/>
          </p:nvPr>
        </p:nvSpPr>
        <p:spPr>
          <a:xfrm>
            <a:off x="1905000" y="5562600"/>
            <a:ext cx="5410200" cy="762000"/>
          </a:xfrm>
          <a:noFill/>
        </p:spPr>
        <p:txBody>
          <a:bodyPr/>
          <a:lstStyle/>
          <a:p>
            <a:r>
              <a:rPr lang="en-US" altLang="en-US" smtClean="0">
                <a:ea typeface="ＭＳ Ｐゴシック" panose="020B0600070205080204" pitchFamily="34" charset="-128"/>
              </a:rPr>
              <a:t>Can the customer afford this?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ea typeface="ＭＳ Ｐゴシック" panose="020B0600070205080204" pitchFamily="34" charset="-128"/>
              </a:rPr>
              <a:t>Availability</a:t>
            </a:r>
          </a:p>
        </p:txBody>
      </p:sp>
      <p:sp>
        <p:nvSpPr>
          <p:cNvPr id="18435" name="Rectangle 3"/>
          <p:cNvSpPr>
            <a:spLocks noGrp="1" noChangeArrowheads="1"/>
          </p:cNvSpPr>
          <p:nvPr>
            <p:ph type="body" idx="1"/>
          </p:nvPr>
        </p:nvSpPr>
        <p:spPr>
          <a:xfrm>
            <a:off x="762000" y="1524000"/>
            <a:ext cx="7772400" cy="4114800"/>
          </a:xfrm>
        </p:spPr>
        <p:txBody>
          <a:bodyPr/>
          <a:lstStyle/>
          <a:p>
            <a:pPr>
              <a:lnSpc>
                <a:spcPct val="90000"/>
              </a:lnSpc>
            </a:pPr>
            <a:r>
              <a:rPr lang="en-US" altLang="en-US" smtClean="0">
                <a:ea typeface="ＭＳ Ｐゴシック" panose="020B0600070205080204" pitchFamily="34" charset="-128"/>
              </a:rPr>
              <a:t>Availability can also be expressed as a mean time between failure (MTBF) and mean time to repair (MTTR)</a:t>
            </a:r>
          </a:p>
          <a:p>
            <a:pPr>
              <a:lnSpc>
                <a:spcPct val="90000"/>
              </a:lnSpc>
            </a:pPr>
            <a:r>
              <a:rPr lang="en-US" altLang="en-US" smtClean="0">
                <a:ea typeface="ＭＳ Ｐゴシック" panose="020B0600070205080204" pitchFamily="34" charset="-128"/>
              </a:rPr>
              <a:t>Availability = MTBF/(MTBF + MTTR)</a:t>
            </a:r>
          </a:p>
          <a:p>
            <a:pPr lvl="1">
              <a:lnSpc>
                <a:spcPct val="90000"/>
              </a:lnSpc>
            </a:pPr>
            <a:r>
              <a:rPr lang="en-US" altLang="en-US" smtClean="0">
                <a:ea typeface="ＭＳ Ｐゴシック" panose="020B0600070205080204" pitchFamily="34" charset="-128"/>
              </a:rPr>
              <a:t>For example:</a:t>
            </a:r>
          </a:p>
          <a:p>
            <a:pPr lvl="2">
              <a:lnSpc>
                <a:spcPct val="90000"/>
              </a:lnSpc>
            </a:pPr>
            <a:r>
              <a:rPr lang="en-US" altLang="en-US" smtClean="0">
                <a:ea typeface="ＭＳ Ｐゴシック" panose="020B0600070205080204" pitchFamily="34" charset="-128"/>
              </a:rPr>
              <a:t>The network should not fail more than once every 4,000 hours (166 days) and it should be fixed within one hour</a:t>
            </a:r>
          </a:p>
          <a:p>
            <a:pPr lvl="2">
              <a:lnSpc>
                <a:spcPct val="90000"/>
              </a:lnSpc>
            </a:pPr>
            <a:r>
              <a:rPr lang="en-US" altLang="en-US" smtClean="0">
                <a:ea typeface="ＭＳ Ｐゴシック" panose="020B0600070205080204" pitchFamily="34" charset="-128"/>
              </a:rPr>
              <a:t>4,000/4,001 = 99.98% availability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p:spPr>
        <p:txBody>
          <a:bodyPr/>
          <a:lstStyle/>
          <a:p>
            <a:r>
              <a:rPr lang="en-US" altLang="en-US" smtClean="0">
                <a:ea typeface="ＭＳ Ｐゴシック" panose="020B0600070205080204" pitchFamily="34" charset="-128"/>
              </a:rPr>
              <a:t>Network Performance</a:t>
            </a:r>
          </a:p>
        </p:txBody>
      </p:sp>
      <p:sp>
        <p:nvSpPr>
          <p:cNvPr id="20483" name="Rectangle 3"/>
          <p:cNvSpPr>
            <a:spLocks noGrp="1" noChangeArrowheads="1"/>
          </p:cNvSpPr>
          <p:nvPr>
            <p:ph type="body" idx="1"/>
          </p:nvPr>
        </p:nvSpPr>
        <p:spPr>
          <a:xfrm>
            <a:off x="762000" y="1066800"/>
            <a:ext cx="7772400" cy="4114800"/>
          </a:xfrm>
        </p:spPr>
        <p:txBody>
          <a:bodyPr/>
          <a:lstStyle/>
          <a:p>
            <a:r>
              <a:rPr lang="en-US" altLang="en-US" smtClean="0">
                <a:ea typeface="ＭＳ Ｐゴシック" panose="020B0600070205080204" pitchFamily="34" charset="-128"/>
              </a:rPr>
              <a:t>Common performance factors include</a:t>
            </a:r>
          </a:p>
          <a:p>
            <a:pPr lvl="1"/>
            <a:r>
              <a:rPr lang="en-US" altLang="en-US" smtClean="0">
                <a:ea typeface="ＭＳ Ｐゴシック" panose="020B0600070205080204" pitchFamily="34" charset="-128"/>
              </a:rPr>
              <a:t>Bandwidth</a:t>
            </a:r>
          </a:p>
          <a:p>
            <a:pPr lvl="1"/>
            <a:r>
              <a:rPr lang="en-US" altLang="en-US" smtClean="0">
                <a:ea typeface="ＭＳ Ｐゴシック" panose="020B0600070205080204" pitchFamily="34" charset="-128"/>
              </a:rPr>
              <a:t>Throughput</a:t>
            </a:r>
          </a:p>
          <a:p>
            <a:pPr lvl="1"/>
            <a:r>
              <a:rPr lang="en-US" altLang="en-US" smtClean="0">
                <a:ea typeface="ＭＳ Ｐゴシック" panose="020B0600070205080204" pitchFamily="34" charset="-128"/>
              </a:rPr>
              <a:t>Bandwidth utilization</a:t>
            </a:r>
          </a:p>
          <a:p>
            <a:pPr lvl="1"/>
            <a:r>
              <a:rPr lang="en-US" altLang="en-US" smtClean="0">
                <a:ea typeface="ＭＳ Ｐゴシック" panose="020B0600070205080204" pitchFamily="34" charset="-128"/>
              </a:rPr>
              <a:t>Offered load</a:t>
            </a:r>
          </a:p>
          <a:p>
            <a:pPr lvl="1"/>
            <a:r>
              <a:rPr lang="en-US" altLang="en-US" smtClean="0">
                <a:ea typeface="ＭＳ Ｐゴシック" panose="020B0600070205080204" pitchFamily="34" charset="-128"/>
              </a:rPr>
              <a:t>Accuracy</a:t>
            </a:r>
          </a:p>
          <a:p>
            <a:pPr lvl="1"/>
            <a:r>
              <a:rPr lang="en-US" altLang="en-US" smtClean="0">
                <a:ea typeface="ＭＳ Ｐゴシック" panose="020B0600070205080204" pitchFamily="34" charset="-128"/>
              </a:rPr>
              <a:t>Efficiency</a:t>
            </a:r>
          </a:p>
          <a:p>
            <a:pPr lvl="1"/>
            <a:r>
              <a:rPr lang="en-US" altLang="en-US" smtClean="0">
                <a:ea typeface="ＭＳ Ｐゴシック" panose="020B0600070205080204" pitchFamily="34" charset="-128"/>
              </a:rPr>
              <a:t>Delay (latency) and delay variation</a:t>
            </a:r>
          </a:p>
          <a:p>
            <a:pPr lvl="1"/>
            <a:r>
              <a:rPr lang="en-US" altLang="en-US" smtClean="0">
                <a:ea typeface="ＭＳ Ｐゴシック" panose="020B0600070205080204" pitchFamily="34" charset="-128"/>
              </a:rPr>
              <a:t>Response time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1763</TotalTime>
  <Words>2215</Words>
  <Application>Microsoft Office PowerPoint</Application>
  <PresentationFormat>On-screen Show (4:3)</PresentationFormat>
  <Paragraphs>316</Paragraphs>
  <Slides>43</Slides>
  <Notes>43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0" baseType="lpstr">
      <vt:lpstr>Times New Roman</vt:lpstr>
      <vt:lpstr>ＭＳ Ｐゴシック</vt:lpstr>
      <vt:lpstr>Arial</vt:lpstr>
      <vt:lpstr>Courier New</vt:lpstr>
      <vt:lpstr>Blank Presentation</vt:lpstr>
      <vt:lpstr>Microsoft ClipArt Gallery</vt:lpstr>
      <vt:lpstr>Microsoft Excel Worksheet</vt:lpstr>
      <vt:lpstr>PowerPoint Presentation</vt:lpstr>
      <vt:lpstr>  Chapter Two  Analyzing Technical Goals and Tradeoffs </vt:lpstr>
      <vt:lpstr>Technical Goals</vt:lpstr>
      <vt:lpstr>Scalability</vt:lpstr>
      <vt:lpstr>Availability</vt:lpstr>
      <vt:lpstr>Availability Downtime in Minutes</vt:lpstr>
      <vt:lpstr>99.999% Availability May Require Triple Redundancy</vt:lpstr>
      <vt:lpstr>Availability</vt:lpstr>
      <vt:lpstr>Network Performance</vt:lpstr>
      <vt:lpstr>Bandwidth Vs. Throughput</vt:lpstr>
      <vt:lpstr>Bandwidth, Throughput, Load</vt:lpstr>
      <vt:lpstr>Other Factors that Affect Throughput</vt:lpstr>
      <vt:lpstr>Performance (continued)</vt:lpstr>
      <vt:lpstr>Delay from the User’s Point of View</vt:lpstr>
      <vt:lpstr>Delay from the Engineer’s Point of View</vt:lpstr>
      <vt:lpstr>Queuing Delay and Bandwidth Utilization</vt:lpstr>
      <vt:lpstr>Example</vt:lpstr>
      <vt:lpstr>Delay Variation</vt:lpstr>
      <vt:lpstr>Security</vt:lpstr>
      <vt:lpstr>Network Assets</vt:lpstr>
      <vt:lpstr>Security Risks</vt:lpstr>
      <vt:lpstr>Manageability</vt:lpstr>
      <vt:lpstr>Usability</vt:lpstr>
      <vt:lpstr>Adaptability</vt:lpstr>
      <vt:lpstr>Affordability</vt:lpstr>
      <vt:lpstr>Network Applications Technical Requirements</vt:lpstr>
      <vt:lpstr>Making Tradeoffs</vt:lpstr>
      <vt:lpstr>Summary</vt:lpstr>
      <vt:lpstr>Review Questions</vt:lpstr>
      <vt:lpstr>Network Traffic Factors</vt:lpstr>
      <vt:lpstr>Traffic Flow Example</vt:lpstr>
      <vt:lpstr>Types of Traffic Flow</vt:lpstr>
      <vt:lpstr>Network Applications Traffic Characteristics</vt:lpstr>
      <vt:lpstr>Traffic Load</vt:lpstr>
      <vt:lpstr>Size of Objects on Networks</vt:lpstr>
      <vt:lpstr>Traffic Behavior</vt:lpstr>
      <vt:lpstr>Network Efficiency</vt:lpstr>
      <vt:lpstr>QoS Requirements</vt:lpstr>
      <vt:lpstr>QoS Requirements per IETF</vt:lpstr>
      <vt:lpstr>QoS Requirements per IETF</vt:lpstr>
      <vt:lpstr>Summary</vt:lpstr>
      <vt:lpstr>Review Questions</vt:lpstr>
      <vt:lpstr>PowerPoint Presentation</vt:lpstr>
    </vt:vector>
  </TitlesOfParts>
  <Company>priscilla.com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Top-Down Network Design</dc:title>
  <dc:creator>Priscilla Oppenheimer</dc:creator>
  <cp:lastModifiedBy>Phung Poto</cp:lastModifiedBy>
  <cp:revision>113</cp:revision>
  <cp:lastPrinted>2004-07-22T01:14:22Z</cp:lastPrinted>
  <dcterms:created xsi:type="dcterms:W3CDTF">1999-03-05T02:17:39Z</dcterms:created>
  <dcterms:modified xsi:type="dcterms:W3CDTF">2022-04-22T13:14:38Z</dcterms:modified>
</cp:coreProperties>
</file>