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handoutMasterIdLst>
    <p:handoutMasterId r:id="rId22"/>
  </p:handoutMasterIdLst>
  <p:sldIdLst>
    <p:sldId id="412" r:id="rId2"/>
    <p:sldId id="256" r:id="rId3"/>
    <p:sldId id="390" r:id="rId4"/>
    <p:sldId id="388" r:id="rId5"/>
    <p:sldId id="387" r:id="rId6"/>
    <p:sldId id="391" r:id="rId7"/>
    <p:sldId id="392" r:id="rId8"/>
    <p:sldId id="394" r:id="rId9"/>
    <p:sldId id="396" r:id="rId10"/>
    <p:sldId id="401" r:id="rId11"/>
    <p:sldId id="402" r:id="rId12"/>
    <p:sldId id="403" r:id="rId13"/>
    <p:sldId id="404" r:id="rId14"/>
    <p:sldId id="409" r:id="rId15"/>
    <p:sldId id="410" r:id="rId16"/>
    <p:sldId id="413" r:id="rId17"/>
    <p:sldId id="275" r:id="rId18"/>
    <p:sldId id="386" r:id="rId19"/>
    <p:sldId id="411" r:id="rId20"/>
  </p:sldIdLst>
  <p:sldSz cx="9144000" cy="6858000" type="screen4x3"/>
  <p:notesSz cx="6934200"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1592" y="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24" y="3632"/>
      </p:cViewPr>
      <p:guideLst>
        <p:guide orient="horz" pos="292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6" name="Text Box 8"/>
          <p:cNvSpPr txBox="1">
            <a:spLocks noChangeArrowheads="1"/>
          </p:cNvSpPr>
          <p:nvPr/>
        </p:nvSpPr>
        <p:spPr bwMode="auto">
          <a:xfrm>
            <a:off x="5981700" y="8940800"/>
            <a:ext cx="866775" cy="336550"/>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600" smtClean="0"/>
              <a:t>Page </a:t>
            </a:r>
            <a:fld id="{F959FA59-0E76-4B2E-9460-C251FC3E6388}" type="slidenum">
              <a:rPr lang="en-US" altLang="en-US" sz="1600" smtClean="0"/>
              <a:pPr>
                <a:defRPr/>
              </a:pPr>
              <a:t>‹#›</a:t>
            </a:fld>
            <a:endParaRPr lang="en-US" altLang="en-US" sz="1600" smtClean="0"/>
          </a:p>
        </p:txBody>
      </p:sp>
      <p:sp>
        <p:nvSpPr>
          <p:cNvPr id="48131" name="Text Box 9"/>
          <p:cNvSpPr txBox="1">
            <a:spLocks noChangeArrowheads="1"/>
          </p:cNvSpPr>
          <p:nvPr/>
        </p:nvSpPr>
        <p:spPr bwMode="auto">
          <a:xfrm>
            <a:off x="0" y="8940800"/>
            <a:ext cx="4541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10" charset="0"/>
                <a:ea typeface="ＭＳ Ｐゴシック" pitchFamily="-110" charset="-128"/>
              </a:defRPr>
            </a:lvl1pPr>
            <a:lvl2pPr marL="742950" indent="-285750">
              <a:defRPr sz="2400">
                <a:solidFill>
                  <a:schemeClr val="tx1"/>
                </a:solidFill>
                <a:latin typeface="Times New Roman" pitchFamily="-110" charset="0"/>
                <a:ea typeface="ＭＳ Ｐゴシック" pitchFamily="-110" charset="-128"/>
              </a:defRPr>
            </a:lvl2pPr>
            <a:lvl3pPr marL="1143000" indent="-228600">
              <a:defRPr sz="2400">
                <a:solidFill>
                  <a:schemeClr val="tx1"/>
                </a:solidFill>
                <a:latin typeface="Times New Roman" pitchFamily="-110" charset="0"/>
                <a:ea typeface="ＭＳ Ｐゴシック" pitchFamily="-110" charset="-128"/>
              </a:defRPr>
            </a:lvl3pPr>
            <a:lvl4pPr marL="1600200" indent="-228600">
              <a:defRPr sz="2400">
                <a:solidFill>
                  <a:schemeClr val="tx1"/>
                </a:solidFill>
                <a:latin typeface="Times New Roman" pitchFamily="-110" charset="0"/>
                <a:ea typeface="ＭＳ Ｐゴシック" pitchFamily="-110" charset="-128"/>
              </a:defRPr>
            </a:lvl4pPr>
            <a:lvl5pPr marL="2057400" indent="-228600">
              <a:defRPr sz="2400">
                <a:solidFill>
                  <a:schemeClr val="tx1"/>
                </a:solidFill>
                <a:latin typeface="Times New Roman" pitchFamily="-110" charset="0"/>
                <a:ea typeface="ＭＳ Ｐゴシック" pitchFamily="-110" charset="-128"/>
              </a:defRPr>
            </a:lvl5pPr>
            <a:lvl6pPr marL="25146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29718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34290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38862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a:defRPr/>
            </a:pPr>
            <a:r>
              <a:rPr lang="en-US" sz="1600" smtClean="0"/>
              <a:t>Copyright 2004 Cisco Press &amp; Priscilla Oppenheimer</a:t>
            </a:r>
          </a:p>
        </p:txBody>
      </p:sp>
      <p:sp>
        <p:nvSpPr>
          <p:cNvPr id="48132" name="Text Box 10"/>
          <p:cNvSpPr txBox="1">
            <a:spLocks noChangeArrowheads="1"/>
          </p:cNvSpPr>
          <p:nvPr/>
        </p:nvSpPr>
        <p:spPr bwMode="auto">
          <a:xfrm>
            <a:off x="0" y="23813"/>
            <a:ext cx="6437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10" charset="0"/>
                <a:ea typeface="ＭＳ Ｐゴシック" pitchFamily="-110" charset="-128"/>
              </a:defRPr>
            </a:lvl1pPr>
            <a:lvl2pPr marL="742950" indent="-285750">
              <a:defRPr sz="2400">
                <a:solidFill>
                  <a:schemeClr val="tx1"/>
                </a:solidFill>
                <a:latin typeface="Times New Roman" pitchFamily="-110" charset="0"/>
                <a:ea typeface="ＭＳ Ｐゴシック" pitchFamily="-110" charset="-128"/>
              </a:defRPr>
            </a:lvl2pPr>
            <a:lvl3pPr marL="1143000" indent="-228600">
              <a:defRPr sz="2400">
                <a:solidFill>
                  <a:schemeClr val="tx1"/>
                </a:solidFill>
                <a:latin typeface="Times New Roman" pitchFamily="-110" charset="0"/>
                <a:ea typeface="ＭＳ Ｐゴシック" pitchFamily="-110" charset="-128"/>
              </a:defRPr>
            </a:lvl3pPr>
            <a:lvl4pPr marL="1600200" indent="-228600">
              <a:defRPr sz="2400">
                <a:solidFill>
                  <a:schemeClr val="tx1"/>
                </a:solidFill>
                <a:latin typeface="Times New Roman" pitchFamily="-110" charset="0"/>
                <a:ea typeface="ＭＳ Ｐゴシック" pitchFamily="-110" charset="-128"/>
              </a:defRPr>
            </a:lvl4pPr>
            <a:lvl5pPr marL="2057400" indent="-228600">
              <a:defRPr sz="2400">
                <a:solidFill>
                  <a:schemeClr val="tx1"/>
                </a:solidFill>
                <a:latin typeface="Times New Roman" pitchFamily="-110" charset="0"/>
                <a:ea typeface="ＭＳ Ｐゴシック" pitchFamily="-110" charset="-128"/>
              </a:defRPr>
            </a:lvl5pPr>
            <a:lvl6pPr marL="25146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29718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34290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38862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a:defRPr/>
            </a:pPr>
            <a:r>
              <a:rPr lang="en-US" sz="1600" smtClean="0"/>
              <a:t>Top-Down Network Design, Ch. 3: Characterizing the Existing Internetwork</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23925" y="4410075"/>
            <a:ext cx="5086350" cy="417671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4" name="Text Box 8"/>
          <p:cNvSpPr txBox="1">
            <a:spLocks noChangeArrowheads="1"/>
          </p:cNvSpPr>
          <p:nvPr/>
        </p:nvSpPr>
        <p:spPr bwMode="auto">
          <a:xfrm>
            <a:off x="5981700" y="8991600"/>
            <a:ext cx="6794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200" smtClean="0"/>
              <a:t>Page </a:t>
            </a:r>
            <a:fld id="{F643624D-9074-4F69-B946-6E2B74F4E8BB}" type="slidenum">
              <a:rPr lang="en-US" altLang="en-US" sz="1200" smtClean="0"/>
              <a:pPr>
                <a:defRPr/>
              </a:pPr>
              <a:t>‹#›</a:t>
            </a:fld>
            <a:endParaRPr lang="en-US" altLang="en-US" sz="1200" smtClean="0"/>
          </a:p>
        </p:txBody>
      </p:sp>
      <p:sp>
        <p:nvSpPr>
          <p:cNvPr id="9225" name="Text Box 9"/>
          <p:cNvSpPr txBox="1">
            <a:spLocks noChangeArrowheads="1"/>
          </p:cNvSpPr>
          <p:nvPr/>
        </p:nvSpPr>
        <p:spPr bwMode="auto">
          <a:xfrm>
            <a:off x="0" y="8991600"/>
            <a:ext cx="34607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itchFamily="-110" charset="0"/>
                <a:ea typeface="ＭＳ Ｐゴシック" pitchFamily="-110" charset="-128"/>
              </a:defRPr>
            </a:lvl1pPr>
            <a:lvl2pPr marL="37931725" indent="-37474525">
              <a:defRPr sz="2400">
                <a:solidFill>
                  <a:schemeClr val="tx1"/>
                </a:solidFill>
                <a:latin typeface="Times New Roman" pitchFamily="-110" charset="0"/>
                <a:ea typeface="ＭＳ Ｐゴシック" pitchFamily="-110" charset="-128"/>
              </a:defRPr>
            </a:lvl2pPr>
            <a:lvl3pPr>
              <a:defRPr sz="2400">
                <a:solidFill>
                  <a:schemeClr val="tx1"/>
                </a:solidFill>
                <a:latin typeface="Times New Roman" pitchFamily="-110" charset="0"/>
                <a:ea typeface="ＭＳ Ｐゴシック" pitchFamily="-110" charset="-128"/>
              </a:defRPr>
            </a:lvl3pPr>
            <a:lvl4pPr>
              <a:defRPr sz="2400">
                <a:solidFill>
                  <a:schemeClr val="tx1"/>
                </a:solidFill>
                <a:latin typeface="Times New Roman" pitchFamily="-110" charset="0"/>
                <a:ea typeface="ＭＳ Ｐゴシック" pitchFamily="-110" charset="-128"/>
              </a:defRPr>
            </a:lvl4pPr>
            <a:lvl5pPr>
              <a:defRPr sz="2400">
                <a:solidFill>
                  <a:schemeClr val="tx1"/>
                </a:solidFill>
                <a:latin typeface="Times New Roman" pitchFamily="-110" charset="0"/>
                <a:ea typeface="ＭＳ Ｐゴシック" pitchFamily="-110" charset="-128"/>
              </a:defRPr>
            </a:lvl5pPr>
            <a:lvl6pPr marL="4572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9144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1371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18288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a:defRPr/>
            </a:pPr>
            <a:r>
              <a:rPr lang="en-US" sz="1200" smtClean="0"/>
              <a:t>Copyright 2004 Cisco Press &amp; Priscilla Oppenheimer</a:t>
            </a:r>
            <a:endParaRPr lang="en-US" sz="1600" smtClean="0"/>
          </a:p>
        </p:txBody>
      </p:sp>
      <p:sp>
        <p:nvSpPr>
          <p:cNvPr id="24582" name="Text Box 10"/>
          <p:cNvSpPr txBox="1">
            <a:spLocks noChangeArrowheads="1"/>
          </p:cNvSpPr>
          <p:nvPr/>
        </p:nvSpPr>
        <p:spPr bwMode="auto">
          <a:xfrm>
            <a:off x="0" y="23813"/>
            <a:ext cx="6437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10" charset="0"/>
                <a:ea typeface="ＭＳ Ｐゴシック" pitchFamily="-110" charset="-128"/>
              </a:defRPr>
            </a:lvl1pPr>
            <a:lvl2pPr marL="742950" indent="-285750">
              <a:defRPr sz="2400">
                <a:solidFill>
                  <a:schemeClr val="tx1"/>
                </a:solidFill>
                <a:latin typeface="Times New Roman" pitchFamily="-110" charset="0"/>
                <a:ea typeface="ＭＳ Ｐゴシック" pitchFamily="-110" charset="-128"/>
              </a:defRPr>
            </a:lvl2pPr>
            <a:lvl3pPr marL="1143000" indent="-228600">
              <a:defRPr sz="2400">
                <a:solidFill>
                  <a:schemeClr val="tx1"/>
                </a:solidFill>
                <a:latin typeface="Times New Roman" pitchFamily="-110" charset="0"/>
                <a:ea typeface="ＭＳ Ｐゴシック" pitchFamily="-110" charset="-128"/>
              </a:defRPr>
            </a:lvl3pPr>
            <a:lvl4pPr marL="1600200" indent="-228600">
              <a:defRPr sz="2400">
                <a:solidFill>
                  <a:schemeClr val="tx1"/>
                </a:solidFill>
                <a:latin typeface="Times New Roman" pitchFamily="-110" charset="0"/>
                <a:ea typeface="ＭＳ Ｐゴシック" pitchFamily="-110" charset="-128"/>
              </a:defRPr>
            </a:lvl4pPr>
            <a:lvl5pPr marL="2057400" indent="-228600">
              <a:defRPr sz="2400">
                <a:solidFill>
                  <a:schemeClr val="tx1"/>
                </a:solidFill>
                <a:latin typeface="Times New Roman" pitchFamily="-110" charset="0"/>
                <a:ea typeface="ＭＳ Ｐゴシック" pitchFamily="-110" charset="-128"/>
              </a:defRPr>
            </a:lvl5pPr>
            <a:lvl6pPr marL="25146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29718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34290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3886200" indent="-228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a:defRPr/>
            </a:pPr>
            <a:r>
              <a:rPr lang="en-US" sz="1600" smtClean="0"/>
              <a:t>Top-Down Network Design, Ch. 3: Characterizing the Existing Internetwork</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noChangeArrowheads="1" noTextEdit="1"/>
          </p:cNvSpPr>
          <p:nvPr>
            <p:ph type="sldImg"/>
          </p:nvPr>
        </p:nvSpPr>
        <p:spPr>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2">
              <a:spcAft>
                <a:spcPts val="600"/>
              </a:spcAft>
            </a:pPr>
            <a:r>
              <a:rPr lang="en-US" altLang="en-US" sz="900" b="1" smtClean="0">
                <a:latin typeface="Times New Roman" panose="02020603050405020304" pitchFamily="18" charset="0"/>
                <a:ea typeface="ＭＳ Ｐゴシック" panose="020B0600070205080204" pitchFamily="34" charset="-128"/>
              </a:rPr>
              <a:t>Reflection.</a:t>
            </a:r>
            <a:r>
              <a:rPr lang="en-US" altLang="en-US" sz="900" smtClean="0">
                <a:latin typeface="Times New Roman" panose="02020603050405020304" pitchFamily="18" charset="0"/>
                <a:ea typeface="ＭＳ Ｐゴシック" panose="020B0600070205080204" pitchFamily="34" charset="-128"/>
              </a:rPr>
              <a:t> Reflection causes the signal to bounce back on itself. The signal can interfere with itself in the air and affect the receiver’s ability to discriminate between the signal and noise in the environment. Reflection is caused by metal surfaces such as steel girders, scaffolding, shelving units, steel pillars, and metal doors. Implementing a Wireless LAN (WLAN) across a parking lot can be tricky because of metal cars that come and go.</a:t>
            </a:r>
          </a:p>
          <a:p>
            <a:pPr marL="228600" lvl="2">
              <a:spcAft>
                <a:spcPts val="600"/>
              </a:spcAft>
            </a:pPr>
            <a:r>
              <a:rPr lang="en-US" altLang="en-US" sz="900" b="1" smtClean="0">
                <a:latin typeface="Times New Roman" panose="02020603050405020304" pitchFamily="18" charset="0"/>
                <a:ea typeface="ＭＳ Ｐゴシック" panose="020B0600070205080204" pitchFamily="34" charset="-128"/>
              </a:rPr>
              <a:t>Absorption.</a:t>
            </a:r>
            <a:r>
              <a:rPr lang="en-US" altLang="en-US" sz="900" smtClean="0">
                <a:latin typeface="Times New Roman" panose="02020603050405020304" pitchFamily="18" charset="0"/>
                <a:ea typeface="ＭＳ Ｐゴシック" panose="020B0600070205080204" pitchFamily="34" charset="-128"/>
              </a:rPr>
              <a:t> Some of the electromagnetic energy of the signal can be absorbed by the material in objects through which it passes, resulting in a reduced signal level. Water has significant absorption properties, and objects such as trees or thick wooden structures can have a high water content. Implementing a WLAN in a coffee shop can be tricky if there are large canisters of liquid coffee. Coffee-shop WLAN users have also noticed that people coming and going can affect the signal level. (On StarTrek, a non-human character once called a human “an ugly giant bag of mostly water”!)</a:t>
            </a:r>
          </a:p>
          <a:p>
            <a:pPr marL="228600" lvl="2">
              <a:spcAft>
                <a:spcPts val="600"/>
              </a:spcAft>
            </a:pPr>
            <a:r>
              <a:rPr lang="en-US" altLang="en-US" sz="900" b="1" smtClean="0">
                <a:latin typeface="Times New Roman" panose="02020603050405020304" pitchFamily="18" charset="0"/>
                <a:ea typeface="ＭＳ Ｐゴシック" panose="020B0600070205080204" pitchFamily="34" charset="-128"/>
              </a:rPr>
              <a:t>Refraction.</a:t>
            </a:r>
            <a:r>
              <a:rPr lang="en-US" altLang="en-US" sz="900" smtClean="0">
                <a:latin typeface="Times New Roman" panose="02020603050405020304" pitchFamily="18" charset="0"/>
                <a:ea typeface="ＭＳ Ｐゴシック" panose="020B0600070205080204" pitchFamily="34" charset="-128"/>
              </a:rPr>
              <a:t> When an RF signal passes from a medium with one density into a medium with another density, the signal can be bent, much like light passing through a prism. The signal changes direction and may interfere with the non-refracted signal. It can take a different path and encounter other, unexpected obstructions, and arrive at recipients damaged or later than expected. As an example, a water tank not only introduces absorption, but the difference in density between the atmosphere and the water can bend the RF signal.</a:t>
            </a:r>
          </a:p>
          <a:p>
            <a:pPr marL="228600" lvl="2">
              <a:spcAft>
                <a:spcPts val="600"/>
              </a:spcAft>
            </a:pPr>
            <a:r>
              <a:rPr lang="en-US" altLang="en-US" sz="900" b="1" smtClean="0">
                <a:latin typeface="Times New Roman" panose="02020603050405020304" pitchFamily="18" charset="0"/>
                <a:ea typeface="ＭＳ Ｐゴシック" panose="020B0600070205080204" pitchFamily="34" charset="-128"/>
              </a:rPr>
              <a:t>Diffraction.</a:t>
            </a:r>
            <a:r>
              <a:rPr lang="en-US" altLang="en-US" sz="900" smtClean="0">
                <a:latin typeface="Times New Roman" panose="02020603050405020304" pitchFamily="18" charset="0"/>
                <a:ea typeface="ＭＳ Ｐゴシック" panose="020B0600070205080204" pitchFamily="34" charset="-128"/>
              </a:rPr>
              <a:t> Diffraction, which is similar to refraction, results when a region through which the RF signal can pass easily is adjacent to a region in which reflective obstructions exist. Like refraction, the RF signal is bent around the edge of the diffractive region and can then interfere with that part of the RF signal that is not bent.</a:t>
            </a:r>
            <a:endParaRPr lang="en-US" altLang="en-US" sz="900" smtClean="0">
              <a:latin typeface="Courier" pitchFamily="-111" charset="0"/>
              <a:ea typeface="ＭＳ Ｐゴシック" panose="020B0600070205080204" pitchFamily="34" charset="-128"/>
            </a:endParaRPr>
          </a:p>
          <a:p>
            <a:endParaRPr lang="en-US" altLang="en-US" smtClean="0">
              <a:latin typeface="Courier" pitchFamily="-111"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noTextEdit="1"/>
          </p:cNvSpPr>
          <p:nvPr>
            <p:ph type="sldImg"/>
          </p:nvPr>
        </p:nvSpPr>
        <p:spPr>
          <a:solidFill>
            <a:srgbClr val="FFFFFF"/>
          </a:solidFill>
          <a:ln/>
        </p:spPr>
      </p:sp>
      <p:sp>
        <p:nvSpPr>
          <p:cNvPr id="13315"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13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392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9016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smtClean="0"/>
          </a:p>
        </p:txBody>
      </p:sp>
    </p:spTree>
    <p:extLst>
      <p:ext uri="{BB962C8B-B14F-4D97-AF65-F5344CB8AC3E}">
        <p14:creationId xmlns:p14="http://schemas.microsoft.com/office/powerpoint/2010/main" val="33237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927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5004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366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884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550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83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010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583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TextBox 1"/>
          <p:cNvSpPr txBox="1">
            <a:spLocks noChangeArrowheads="1"/>
          </p:cNvSpPr>
          <p:nvPr userDrawn="1"/>
        </p:nvSpPr>
        <p:spPr bwMode="auto">
          <a:xfrm>
            <a:off x="8382000" y="6207125"/>
            <a:ext cx="393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fld id="{40FE477F-4314-4D22-BE05-BDB4F5762F3B}" type="slidenum">
              <a:rPr lang="en-US" altLang="en-US" sz="1400" smtClean="0"/>
              <a:pPr>
                <a:defRPr/>
              </a:pPr>
              <a:t>‹#›</a:t>
            </a:fld>
            <a:endParaRPr lang="en-US" altLang="en-US" sz="140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itchFamily="-110"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itchFamily="-110"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itchFamily="-110"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itchFamily="-110"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itchFamily="-110"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10"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0"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755650" y="2060575"/>
            <a:ext cx="78486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4800" b="1">
                <a:solidFill>
                  <a:srgbClr val="000000"/>
                </a:solidFill>
              </a:rPr>
              <a:t/>
            </a:r>
            <a:br>
              <a:rPr lang="en-US" altLang="en-US" sz="4800" b="1">
                <a:solidFill>
                  <a:srgbClr val="000000"/>
                </a:solidFill>
              </a:rPr>
            </a:br>
            <a:r>
              <a:rPr lang="en-US" altLang="en-US" sz="4000" b="1">
                <a:solidFill>
                  <a:srgbClr val="000000"/>
                </a:solidFill>
              </a:rPr>
              <a:t>THIẾT KẾ VÀ CÀI ĐẶT MẠNG</a:t>
            </a:r>
            <a:r>
              <a:rPr lang="en-US" altLang="en-US" sz="4800" b="1">
                <a:solidFill>
                  <a:srgbClr val="000000"/>
                </a:solidFill>
              </a:rPr>
              <a:t/>
            </a:r>
            <a:br>
              <a:rPr lang="en-US" altLang="en-US" sz="4800" b="1">
                <a:solidFill>
                  <a:srgbClr val="000000"/>
                </a:solidFill>
              </a:rPr>
            </a:br>
            <a:endParaRPr lang="en-US" altLang="en-US" sz="4800" b="1">
              <a:solidFill>
                <a:srgbClr val="000000"/>
              </a:solidFill>
            </a:endParaRPr>
          </a:p>
          <a:p>
            <a:pPr algn="ctr">
              <a:spcBef>
                <a:spcPct val="0"/>
              </a:spcBef>
              <a:buFontTx/>
              <a:buNone/>
            </a:pPr>
            <a:r>
              <a:rPr lang="en-US" altLang="en-US" sz="2400">
                <a:solidFill>
                  <a:srgbClr val="000000"/>
                </a:solidFill>
              </a:rPr>
              <a:t/>
            </a:r>
            <a:br>
              <a:rPr lang="en-US" altLang="en-US" sz="2400">
                <a:solidFill>
                  <a:srgbClr val="000000"/>
                </a:solidFill>
              </a:rPr>
            </a:br>
            <a:endParaRPr lang="en-US" altLang="en-US" sz="2400">
              <a:solidFill>
                <a:srgbClr val="000000"/>
              </a:solidFill>
            </a:endParaRPr>
          </a:p>
        </p:txBody>
      </p:sp>
      <p:sp>
        <p:nvSpPr>
          <p:cNvPr id="4099" name="Rectangle 1"/>
          <p:cNvSpPr>
            <a:spLocks noChangeArrowheads="1"/>
          </p:cNvSpPr>
          <p:nvPr/>
        </p:nvSpPr>
        <p:spPr bwMode="auto">
          <a:xfrm>
            <a:off x="3635375" y="3598863"/>
            <a:ext cx="41767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400"/>
              <a:t>Ths. Nguyễn Huỳnh Huy</a:t>
            </a:r>
            <a:r>
              <a:rPr lang="en-US" altLang="en-US" sz="4000"/>
              <a:t/>
            </a:r>
            <a:br>
              <a:rPr lang="en-US" altLang="en-US" sz="4000"/>
            </a:br>
            <a:r>
              <a:rPr lang="en-US" altLang="en-US" sz="2400"/>
              <a:t>Khoa: CNTT – ĐH Nha Trang</a:t>
            </a:r>
          </a:p>
          <a:p>
            <a:pPr>
              <a:spcBef>
                <a:spcPct val="0"/>
              </a:spcBef>
              <a:buFontTx/>
              <a:buNone/>
            </a:pPr>
            <a:r>
              <a:rPr lang="en-US" altLang="en-US" sz="2400"/>
              <a:t>Email: huynh@ntu.edu.vn</a:t>
            </a:r>
          </a:p>
          <a:p>
            <a:pPr>
              <a:spcBef>
                <a:spcPct val="0"/>
              </a:spcBef>
              <a:buFontTx/>
              <a:buNone/>
            </a:pPr>
            <a:r>
              <a:rPr lang="en-US" altLang="en-US" sz="2400"/>
              <a:t>SĐT: 077.2567899</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solidFill>
                  <a:srgbClr val="FF0000"/>
                </a:solidFill>
                <a:ea typeface="ＭＳ Ｐゴシック" panose="020B0600070205080204" pitchFamily="34" charset="-128"/>
              </a:rPr>
              <a:t>Architectural Constraints</a:t>
            </a:r>
          </a:p>
        </p:txBody>
      </p:sp>
      <p:sp>
        <p:nvSpPr>
          <p:cNvPr id="22531" name="Rectangle 3"/>
          <p:cNvSpPr>
            <a:spLocks noGrp="1" noChangeArrowheads="1"/>
          </p:cNvSpPr>
          <p:nvPr>
            <p:ph idx="1"/>
          </p:nvPr>
        </p:nvSpPr>
        <p:spPr>
          <a:xfrm>
            <a:off x="762000" y="1676400"/>
            <a:ext cx="7772400" cy="4114800"/>
          </a:xfrm>
        </p:spPr>
        <p:txBody>
          <a:bodyPr/>
          <a:lstStyle/>
          <a:p>
            <a:r>
              <a:rPr lang="en-US" altLang="en-US" smtClean="0">
                <a:ea typeface="ＭＳ Ｐゴシック" panose="020B0600070205080204" pitchFamily="34" charset="-128"/>
              </a:rPr>
              <a:t>Make sure the following are sufficient</a:t>
            </a:r>
          </a:p>
          <a:p>
            <a:pPr lvl="1"/>
            <a:r>
              <a:rPr lang="en-US" altLang="en-US" smtClean="0">
                <a:ea typeface="ＭＳ Ｐゴシック" panose="020B0600070205080204" pitchFamily="34" charset="-128"/>
              </a:rPr>
              <a:t>Air conditioning</a:t>
            </a:r>
          </a:p>
          <a:p>
            <a:pPr lvl="1"/>
            <a:r>
              <a:rPr lang="en-US" altLang="en-US" smtClean="0">
                <a:ea typeface="ＭＳ Ｐゴシック" panose="020B0600070205080204" pitchFamily="34" charset="-128"/>
              </a:rPr>
              <a:t>Heating</a:t>
            </a:r>
          </a:p>
          <a:p>
            <a:pPr lvl="1"/>
            <a:r>
              <a:rPr lang="en-US" altLang="en-US" smtClean="0">
                <a:ea typeface="ＭＳ Ｐゴシック" panose="020B0600070205080204" pitchFamily="34" charset="-128"/>
              </a:rPr>
              <a:t>Ventilation</a:t>
            </a:r>
          </a:p>
          <a:p>
            <a:pPr lvl="1"/>
            <a:r>
              <a:rPr lang="en-US" altLang="en-US" smtClean="0">
                <a:ea typeface="ＭＳ Ｐゴシック" panose="020B0600070205080204" pitchFamily="34" charset="-128"/>
              </a:rPr>
              <a:t>Power</a:t>
            </a:r>
          </a:p>
          <a:p>
            <a:pPr lvl="1"/>
            <a:r>
              <a:rPr lang="en-US" altLang="en-US" smtClean="0">
                <a:ea typeface="ＭＳ Ｐゴシック" panose="020B0600070205080204" pitchFamily="34" charset="-128"/>
              </a:rPr>
              <a:t>Protection from electromagnetic interference</a:t>
            </a:r>
          </a:p>
          <a:p>
            <a:pPr lvl="1"/>
            <a:r>
              <a:rPr lang="en-US" altLang="en-US" smtClean="0">
                <a:ea typeface="ＭＳ Ｐゴシック" panose="020B0600070205080204" pitchFamily="34" charset="-128"/>
              </a:rPr>
              <a:t>Doors that can lock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ea typeface="ＭＳ Ｐゴシック" panose="020B0600070205080204" pitchFamily="34" charset="-128"/>
              </a:rPr>
              <a:t>Architectural Constraints</a:t>
            </a:r>
          </a:p>
        </p:txBody>
      </p:sp>
      <p:sp>
        <p:nvSpPr>
          <p:cNvPr id="24579" name="Rectangle 3"/>
          <p:cNvSpPr>
            <a:spLocks noGrp="1" noChangeArrowheads="1"/>
          </p:cNvSpPr>
          <p:nvPr>
            <p:ph idx="1"/>
          </p:nvPr>
        </p:nvSpPr>
        <p:spPr>
          <a:xfrm>
            <a:off x="914400" y="1905000"/>
            <a:ext cx="7772400" cy="4114800"/>
          </a:xfrm>
        </p:spPr>
        <p:txBody>
          <a:bodyPr/>
          <a:lstStyle/>
          <a:p>
            <a:r>
              <a:rPr lang="en-US" altLang="en-US" smtClean="0">
                <a:ea typeface="ＭＳ Ｐゴシック" panose="020B0600070205080204" pitchFamily="34" charset="-128"/>
              </a:rPr>
              <a:t>Make sure there’s space for:</a:t>
            </a:r>
          </a:p>
          <a:p>
            <a:pPr lvl="1"/>
            <a:r>
              <a:rPr lang="en-US" altLang="en-US" smtClean="0">
                <a:ea typeface="ＭＳ Ｐゴシック" panose="020B0600070205080204" pitchFamily="34" charset="-128"/>
              </a:rPr>
              <a:t>Cabling conduits</a:t>
            </a:r>
          </a:p>
          <a:p>
            <a:pPr lvl="1"/>
            <a:r>
              <a:rPr lang="en-US" altLang="en-US" smtClean="0">
                <a:ea typeface="ＭＳ Ｐゴシック" panose="020B0600070205080204" pitchFamily="34" charset="-128"/>
              </a:rPr>
              <a:t>Patch panels</a:t>
            </a:r>
          </a:p>
          <a:p>
            <a:pPr lvl="1"/>
            <a:r>
              <a:rPr lang="en-US" altLang="en-US" smtClean="0">
                <a:ea typeface="ＭＳ Ｐゴシック" panose="020B0600070205080204" pitchFamily="34" charset="-128"/>
              </a:rPr>
              <a:t>Equipment racks</a:t>
            </a:r>
          </a:p>
          <a:p>
            <a:pPr lvl="1"/>
            <a:r>
              <a:rPr lang="en-US" altLang="en-US" smtClean="0">
                <a:ea typeface="ＭＳ Ｐゴシック" panose="020B0600070205080204" pitchFamily="34" charset="-128"/>
              </a:rPr>
              <a:t>Work areas for technicians installing and troubleshooting equipment</a:t>
            </a:r>
          </a:p>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1143000"/>
          </a:xfrm>
        </p:spPr>
        <p:txBody>
          <a:bodyPr/>
          <a:lstStyle/>
          <a:p>
            <a:r>
              <a:rPr lang="en-US" altLang="en-US" sz="4000" smtClean="0">
                <a:ea typeface="ＭＳ Ｐゴシック" panose="020B0600070205080204" pitchFamily="34" charset="-128"/>
              </a:rPr>
              <a:t>Issues for Wireless Installations</a:t>
            </a:r>
          </a:p>
        </p:txBody>
      </p:sp>
      <p:sp>
        <p:nvSpPr>
          <p:cNvPr id="26627" name="Rectangle 3"/>
          <p:cNvSpPr>
            <a:spLocks noGrp="1" noChangeArrowheads="1"/>
          </p:cNvSpPr>
          <p:nvPr>
            <p:ph idx="1"/>
          </p:nvPr>
        </p:nvSpPr>
        <p:spPr>
          <a:xfrm>
            <a:off x="1219200" y="1295400"/>
            <a:ext cx="7772400" cy="4114800"/>
          </a:xfrm>
        </p:spPr>
        <p:txBody>
          <a:bodyPr/>
          <a:lstStyle/>
          <a:p>
            <a:r>
              <a:rPr lang="en-US" altLang="en-US" smtClean="0">
                <a:ea typeface="ＭＳ Ｐゴシック" panose="020B0600070205080204" pitchFamily="34" charset="-128"/>
              </a:rPr>
              <a:t>Reflection</a:t>
            </a:r>
          </a:p>
          <a:p>
            <a:r>
              <a:rPr lang="en-US" altLang="en-US" smtClean="0">
                <a:ea typeface="ＭＳ Ｐゴシック" panose="020B0600070205080204" pitchFamily="34" charset="-128"/>
              </a:rPr>
              <a:t>Absorption</a:t>
            </a:r>
          </a:p>
          <a:p>
            <a:r>
              <a:rPr lang="en-US" altLang="en-US" smtClean="0">
                <a:ea typeface="ＭＳ Ｐゴシック" panose="020B0600070205080204" pitchFamily="34" charset="-128"/>
              </a:rPr>
              <a:t>Refraction</a:t>
            </a:r>
          </a:p>
          <a:p>
            <a:r>
              <a:rPr lang="en-US" altLang="en-US" smtClean="0">
                <a:ea typeface="ＭＳ Ｐゴシック" panose="020B0600070205080204" pitchFamily="34" charset="-128"/>
              </a:rPr>
              <a:t>Diffraction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76200"/>
            <a:ext cx="7772400" cy="1143000"/>
          </a:xfrm>
        </p:spPr>
        <p:txBody>
          <a:bodyPr/>
          <a:lstStyle/>
          <a:p>
            <a:r>
              <a:rPr lang="en-US" altLang="en-US" sz="3200" smtClean="0">
                <a:ea typeface="ＭＳ Ｐゴシック" panose="020B0600070205080204" pitchFamily="34" charset="-128"/>
              </a:rPr>
              <a:t>Check the </a:t>
            </a:r>
            <a:r>
              <a:rPr lang="en-US" altLang="en-US" sz="3200" smtClean="0">
                <a:solidFill>
                  <a:srgbClr val="FF0000"/>
                </a:solidFill>
                <a:ea typeface="ＭＳ Ｐゴシック" panose="020B0600070205080204" pitchFamily="34" charset="-128"/>
              </a:rPr>
              <a:t>Health</a:t>
            </a:r>
            <a:r>
              <a:rPr lang="en-US" altLang="en-US" sz="3200" smtClean="0">
                <a:ea typeface="ＭＳ Ｐゴシック" panose="020B0600070205080204" pitchFamily="34" charset="-128"/>
              </a:rPr>
              <a:t> of the Existing Internetwork</a:t>
            </a:r>
          </a:p>
        </p:txBody>
      </p:sp>
      <p:sp>
        <p:nvSpPr>
          <p:cNvPr id="28675" name="Rectangle 3"/>
          <p:cNvSpPr>
            <a:spLocks noGrp="1" noChangeArrowheads="1"/>
          </p:cNvSpPr>
          <p:nvPr>
            <p:ph idx="1"/>
          </p:nvPr>
        </p:nvSpPr>
        <p:spPr>
          <a:xfrm>
            <a:off x="1371600" y="1219200"/>
            <a:ext cx="7772400" cy="4114800"/>
          </a:xfrm>
        </p:spPr>
        <p:txBody>
          <a:bodyPr/>
          <a:lstStyle/>
          <a:p>
            <a:r>
              <a:rPr lang="en-US" altLang="en-US" smtClean="0">
                <a:ea typeface="ＭＳ Ｐゴシック" panose="020B0600070205080204" pitchFamily="34" charset="-128"/>
              </a:rPr>
              <a:t>Performance</a:t>
            </a:r>
          </a:p>
          <a:p>
            <a:r>
              <a:rPr lang="en-US" altLang="en-US" smtClean="0">
                <a:ea typeface="ＭＳ Ｐゴシック" panose="020B0600070205080204" pitchFamily="34" charset="-128"/>
              </a:rPr>
              <a:t>Availability</a:t>
            </a:r>
          </a:p>
          <a:p>
            <a:r>
              <a:rPr lang="en-US" altLang="en-US" smtClean="0">
                <a:ea typeface="ＭＳ Ｐゴシック" panose="020B0600070205080204" pitchFamily="34" charset="-128"/>
              </a:rPr>
              <a:t>Bandwidth utilization</a:t>
            </a:r>
          </a:p>
          <a:p>
            <a:r>
              <a:rPr lang="en-US" altLang="en-US" smtClean="0">
                <a:ea typeface="ＭＳ Ｐゴシック" panose="020B0600070205080204" pitchFamily="34" charset="-128"/>
              </a:rPr>
              <a:t>Accuracy</a:t>
            </a:r>
          </a:p>
          <a:p>
            <a:r>
              <a:rPr lang="en-US" altLang="en-US" smtClean="0">
                <a:ea typeface="ＭＳ Ｐゴシック" panose="020B0600070205080204" pitchFamily="34" charset="-128"/>
              </a:rPr>
              <a:t>Efficiency</a:t>
            </a:r>
          </a:p>
          <a:p>
            <a:r>
              <a:rPr lang="en-US" altLang="en-US" smtClean="0">
                <a:ea typeface="ＭＳ Ｐゴシック" panose="020B0600070205080204" pitchFamily="34" charset="-128"/>
              </a:rPr>
              <a:t>Response time</a:t>
            </a:r>
          </a:p>
          <a:p>
            <a:r>
              <a:rPr lang="en-US" altLang="en-US" smtClean="0">
                <a:ea typeface="ＭＳ Ｐゴシック" panose="020B0600070205080204" pitchFamily="34" charset="-128"/>
              </a:rPr>
              <a:t>Status of major routers, switches, and firewalls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3600" smtClean="0">
                <a:ea typeface="ＭＳ Ｐゴシック" panose="020B0600070205080204" pitchFamily="34" charset="-128"/>
              </a:rPr>
              <a:t>Check the Status of Major Routers, Switches, and Firewalls</a:t>
            </a:r>
          </a:p>
        </p:txBody>
      </p:sp>
      <p:sp>
        <p:nvSpPr>
          <p:cNvPr id="30723" name="Rectangle 3"/>
          <p:cNvSpPr>
            <a:spLocks noGrp="1" noChangeArrowheads="1"/>
          </p:cNvSpPr>
          <p:nvPr>
            <p:ph idx="1"/>
          </p:nvPr>
        </p:nvSpPr>
        <p:spPr>
          <a:xfrm>
            <a:off x="1143000" y="1752600"/>
            <a:ext cx="7772400" cy="4114800"/>
          </a:xfrm>
        </p:spPr>
        <p:txBody>
          <a:bodyPr/>
          <a:lstStyle/>
          <a:p>
            <a:r>
              <a:rPr lang="en-US" altLang="en-US" smtClean="0">
                <a:ea typeface="ＭＳ Ｐゴシック" panose="020B0600070205080204" pitchFamily="34" charset="-128"/>
              </a:rPr>
              <a:t>show buffers</a:t>
            </a:r>
          </a:p>
          <a:p>
            <a:r>
              <a:rPr lang="en-US" altLang="en-US" smtClean="0">
                <a:ea typeface="ＭＳ Ｐゴシック" panose="020B0600070205080204" pitchFamily="34" charset="-128"/>
              </a:rPr>
              <a:t>show environment</a:t>
            </a:r>
          </a:p>
          <a:p>
            <a:r>
              <a:rPr lang="en-US" altLang="en-US" smtClean="0">
                <a:ea typeface="ＭＳ Ｐゴシック" panose="020B0600070205080204" pitchFamily="34" charset="-128"/>
              </a:rPr>
              <a:t>show interfaces</a:t>
            </a:r>
          </a:p>
          <a:p>
            <a:r>
              <a:rPr lang="en-US" altLang="en-US" smtClean="0">
                <a:ea typeface="ＭＳ Ｐゴシック" panose="020B0600070205080204" pitchFamily="34" charset="-128"/>
              </a:rPr>
              <a:t>show memory</a:t>
            </a:r>
          </a:p>
          <a:p>
            <a:r>
              <a:rPr lang="en-US" altLang="en-US" smtClean="0">
                <a:ea typeface="ＭＳ Ｐゴシック" panose="020B0600070205080204" pitchFamily="34" charset="-128"/>
              </a:rPr>
              <a:t>show processes</a:t>
            </a:r>
          </a:p>
          <a:p>
            <a:r>
              <a:rPr lang="en-US" altLang="en-US" smtClean="0">
                <a:ea typeface="ＭＳ Ｐゴシック" panose="020B0600070205080204" pitchFamily="34" charset="-128"/>
              </a:rPr>
              <a:t>show running-config</a:t>
            </a:r>
          </a:p>
          <a:p>
            <a:r>
              <a:rPr lang="en-US" altLang="en-US" smtClean="0">
                <a:ea typeface="ＭＳ Ｐゴシック" panose="020B0600070205080204" pitchFamily="34" charset="-128"/>
              </a:rPr>
              <a:t>show version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ea typeface="ＭＳ Ｐゴシック" panose="020B0600070205080204" pitchFamily="34" charset="-128"/>
              </a:rPr>
              <a:t>Tools</a:t>
            </a:r>
          </a:p>
        </p:txBody>
      </p:sp>
      <p:sp>
        <p:nvSpPr>
          <p:cNvPr id="32771" name="Rectangle 3"/>
          <p:cNvSpPr>
            <a:spLocks noGrp="1" noChangeArrowheads="1"/>
          </p:cNvSpPr>
          <p:nvPr>
            <p:ph idx="1"/>
          </p:nvPr>
        </p:nvSpPr>
        <p:spPr>
          <a:xfrm>
            <a:off x="838200" y="1600200"/>
            <a:ext cx="8458200" cy="4114800"/>
          </a:xfrm>
        </p:spPr>
        <p:txBody>
          <a:bodyPr/>
          <a:lstStyle/>
          <a:p>
            <a:r>
              <a:rPr lang="en-US" altLang="en-US" smtClean="0">
                <a:ea typeface="ＭＳ Ｐゴシック" panose="020B0600070205080204" pitchFamily="34" charset="-128"/>
              </a:rPr>
              <a:t>Protocol analyzers</a:t>
            </a:r>
          </a:p>
          <a:p>
            <a:r>
              <a:rPr lang="en-US" altLang="en-US" smtClean="0">
                <a:ea typeface="ＭＳ Ｐゴシック" panose="020B0600070205080204" pitchFamily="34" charset="-128"/>
              </a:rPr>
              <a:t>Multi Router Traffic Grapher (MRTG)</a:t>
            </a:r>
          </a:p>
          <a:p>
            <a:r>
              <a:rPr lang="en-US" altLang="en-US" smtClean="0">
                <a:ea typeface="ＭＳ Ｐゴシック" panose="020B0600070205080204" pitchFamily="34" charset="-128"/>
              </a:rPr>
              <a:t>Remote monitoring (RMON) probes</a:t>
            </a:r>
          </a:p>
          <a:p>
            <a:r>
              <a:rPr lang="en-US" altLang="en-US" smtClean="0">
                <a:ea typeface="ＭＳ Ｐゴシック" panose="020B0600070205080204" pitchFamily="34" charset="-128"/>
              </a:rPr>
              <a:t>Cisco Discovery Protocol (CDP)</a:t>
            </a:r>
          </a:p>
          <a:p>
            <a:r>
              <a:rPr lang="en-US" altLang="en-US" smtClean="0">
                <a:ea typeface="ＭＳ Ｐゴシック" panose="020B0600070205080204" pitchFamily="34" charset="-128"/>
              </a:rPr>
              <a:t>Cisco IOS NetFlow technology</a:t>
            </a:r>
          </a:p>
          <a:p>
            <a:r>
              <a:rPr lang="en-US" altLang="en-US" smtClean="0">
                <a:ea typeface="ＭＳ Ｐゴシック" panose="020B0600070205080204" pitchFamily="34" charset="-128"/>
              </a:rPr>
              <a:t>CiscoWorks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14F8A5-688E-4F92-9BD3-7BC32CBF1408}"/>
              </a:ext>
            </a:extLst>
          </p:cNvPr>
          <p:cNvPicPr>
            <a:picLocks noChangeAspect="1"/>
          </p:cNvPicPr>
          <p:nvPr/>
        </p:nvPicPr>
        <p:blipFill>
          <a:blip r:embed="rId3"/>
          <a:stretch>
            <a:fillRect/>
          </a:stretch>
        </p:blipFill>
        <p:spPr>
          <a:xfrm>
            <a:off x="0" y="1036541"/>
            <a:ext cx="9144000" cy="582145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ea typeface="ＭＳ Ｐゴシック" panose="020B0600070205080204" pitchFamily="34" charset="-128"/>
              </a:rPr>
              <a:t>Summary</a:t>
            </a:r>
          </a:p>
        </p:txBody>
      </p:sp>
      <p:sp>
        <p:nvSpPr>
          <p:cNvPr id="36867" name="Rectangle 3"/>
          <p:cNvSpPr>
            <a:spLocks noGrp="1" noChangeArrowheads="1"/>
          </p:cNvSpPr>
          <p:nvPr>
            <p:ph idx="1"/>
          </p:nvPr>
        </p:nvSpPr>
        <p:spPr>
          <a:xfrm>
            <a:off x="801688" y="1600200"/>
            <a:ext cx="7504112" cy="4191000"/>
          </a:xfrm>
        </p:spPr>
        <p:txBody>
          <a:bodyPr/>
          <a:lstStyle/>
          <a:p>
            <a:r>
              <a:rPr lang="en-US" altLang="en-US" sz="2800" smtClean="0">
                <a:ea typeface="ＭＳ Ｐゴシック" panose="020B0600070205080204" pitchFamily="34" charset="-128"/>
              </a:rPr>
              <a:t>Characterize the existing internetwork before designing enhancements</a:t>
            </a:r>
          </a:p>
          <a:p>
            <a:r>
              <a:rPr lang="en-US" altLang="en-US" sz="2800" smtClean="0">
                <a:ea typeface="ＭＳ Ｐゴシック" panose="020B0600070205080204" pitchFamily="34" charset="-128"/>
              </a:rPr>
              <a:t>Helps you verify that a customer’s design goals are realistic</a:t>
            </a:r>
          </a:p>
          <a:p>
            <a:r>
              <a:rPr lang="en-US" altLang="en-US" sz="2800" smtClean="0">
                <a:ea typeface="ＭＳ Ｐゴシック" panose="020B0600070205080204" pitchFamily="34" charset="-128"/>
              </a:rPr>
              <a:t>Helps you locate where new equipment will go</a:t>
            </a:r>
          </a:p>
          <a:p>
            <a:r>
              <a:rPr lang="en-US" altLang="en-US" sz="2800" smtClean="0">
                <a:ea typeface="ＭＳ Ｐゴシック" panose="020B0600070205080204" pitchFamily="34" charset="-128"/>
              </a:rPr>
              <a:t>Helps you cover yourself if the new network has problems due to unresolved problems in the old network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ea typeface="ＭＳ Ｐゴシック" panose="020B0600070205080204" pitchFamily="34" charset="-128"/>
              </a:rPr>
              <a:t>Review Questions</a:t>
            </a:r>
          </a:p>
        </p:txBody>
      </p:sp>
      <p:sp>
        <p:nvSpPr>
          <p:cNvPr id="38915" name="Rectangle 3"/>
          <p:cNvSpPr>
            <a:spLocks noGrp="1" noChangeArrowheads="1"/>
          </p:cNvSpPr>
          <p:nvPr>
            <p:ph idx="1"/>
          </p:nvPr>
        </p:nvSpPr>
        <p:spPr>
          <a:xfrm>
            <a:off x="838200" y="1371600"/>
            <a:ext cx="7772400" cy="4191000"/>
          </a:xfrm>
        </p:spPr>
        <p:txBody>
          <a:bodyPr/>
          <a:lstStyle/>
          <a:p>
            <a:r>
              <a:rPr lang="en-US" altLang="en-US" sz="2400" smtClean="0">
                <a:ea typeface="ＭＳ Ｐゴシック" panose="020B0600070205080204" pitchFamily="34" charset="-128"/>
              </a:rPr>
              <a:t>What factors will help you decide if the existing internetwork is in good enough shape to support new enhancements? </a:t>
            </a:r>
          </a:p>
          <a:p>
            <a:r>
              <a:rPr lang="en-US" altLang="en-US" sz="2400" smtClean="0">
                <a:ea typeface="ＭＳ Ｐゴシック" panose="020B0600070205080204" pitchFamily="34" charset="-128"/>
              </a:rPr>
              <a:t>When considering protocol behavior, what is the difference between relative network utilization and absolute network utilization?</a:t>
            </a:r>
          </a:p>
          <a:p>
            <a:r>
              <a:rPr lang="en-US" altLang="en-US" sz="2400" smtClean="0">
                <a:ea typeface="ＭＳ Ｐゴシック" panose="020B0600070205080204" pitchFamily="34" charset="-128"/>
              </a:rPr>
              <a:t>Why should you characterize the logical structure of an internetwork and not just the physical structure?</a:t>
            </a:r>
          </a:p>
          <a:p>
            <a:r>
              <a:rPr lang="en-US" altLang="en-US" sz="2400" smtClean="0">
                <a:ea typeface="ＭＳ Ｐゴシック" panose="020B0600070205080204" pitchFamily="34" charset="-128"/>
              </a:rPr>
              <a:t>What architectural and environmental factors should you consider for a new wireless installation?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539750" y="27813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4400">
                <a:solidFill>
                  <a:srgbClr val="000000"/>
                </a:solidFill>
              </a:rPr>
              <a:t>Q&amp;A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09600" y="914400"/>
            <a:ext cx="7848600" cy="4495800"/>
          </a:xfrm>
        </p:spPr>
        <p:txBody>
          <a:bodyPr/>
          <a:lstStyle/>
          <a:p>
            <a:r>
              <a:rPr lang="en-US" altLang="en-US" sz="4800" b="1" smtClean="0">
                <a:ea typeface="ＭＳ Ｐゴシック" panose="020B0600070205080204" pitchFamily="34" charset="-128"/>
              </a:rPr>
              <a:t/>
            </a:r>
            <a:br>
              <a:rPr lang="en-US" altLang="en-US" sz="4800" b="1" smtClean="0">
                <a:ea typeface="ＭＳ Ｐゴシック" panose="020B0600070205080204" pitchFamily="34" charset="-128"/>
              </a:rPr>
            </a:br>
            <a:r>
              <a:rPr lang="en-US" altLang="en-US" sz="4000" smtClean="0">
                <a:ea typeface="ＭＳ Ｐゴシック" panose="020B0600070205080204" pitchFamily="34" charset="-128"/>
              </a:rPr>
              <a:t>Chapter Three</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2400" smtClean="0">
                <a:ea typeface="ＭＳ Ｐゴシック" panose="020B0600070205080204" pitchFamily="34" charset="-128"/>
              </a:rPr>
              <a:t>Characterizing the Existing Internetwork</a:t>
            </a:r>
            <a:br>
              <a:rPr lang="en-US" altLang="en-US" sz="2400" smtClean="0">
                <a:ea typeface="ＭＳ Ｐゴシック" panose="020B0600070205080204" pitchFamily="34" charset="-128"/>
              </a:rPr>
            </a:br>
            <a:endParaRPr lang="en-US" altLang="en-US" sz="2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14400" y="420688"/>
            <a:ext cx="7772400" cy="1143000"/>
          </a:xfrm>
        </p:spPr>
        <p:txBody>
          <a:bodyPr/>
          <a:lstStyle/>
          <a:p>
            <a:r>
              <a:rPr lang="en-US" altLang="en-US" sz="3600" smtClean="0">
                <a:ea typeface="ＭＳ Ｐゴシック" panose="020B0600070205080204" pitchFamily="34" charset="-128"/>
              </a:rPr>
              <a:t>What’s the Starting Point?</a:t>
            </a:r>
          </a:p>
        </p:txBody>
      </p:sp>
      <p:sp>
        <p:nvSpPr>
          <p:cNvPr id="8195" name="Rectangle 3"/>
          <p:cNvSpPr>
            <a:spLocks noGrp="1" noChangeArrowheads="1"/>
          </p:cNvSpPr>
          <p:nvPr>
            <p:ph idx="1"/>
          </p:nvPr>
        </p:nvSpPr>
        <p:spPr>
          <a:xfrm>
            <a:off x="685800" y="1371600"/>
            <a:ext cx="7772400" cy="4114800"/>
          </a:xfrm>
        </p:spPr>
        <p:txBody>
          <a:bodyPr/>
          <a:lstStyle/>
          <a:p>
            <a:r>
              <a:rPr lang="en-US" altLang="en-US" smtClean="0">
                <a:ea typeface="ＭＳ Ｐゴシック" panose="020B0600070205080204" pitchFamily="34" charset="-128"/>
              </a:rPr>
              <a:t>According to Abraham Lincoln:</a:t>
            </a:r>
          </a:p>
          <a:p>
            <a:pPr lvl="1"/>
            <a:r>
              <a:rPr lang="en-US" altLang="en-US" smtClean="0">
                <a:ea typeface="ＭＳ Ｐゴシック" panose="020B0600070205080204" pitchFamily="34" charset="-128"/>
              </a:rPr>
              <a:t>“If we could first know where we are and whither we are tending, we could better judge what to do and how to do it.”</a:t>
            </a:r>
          </a:p>
          <a:p>
            <a:endParaRPr lang="en-US" altLang="en-US" smtClean="0">
              <a:ea typeface="ＭＳ Ｐゴシック" panose="020B0600070205080204" pitchFamily="34" charset="-128"/>
            </a:endParaRPr>
          </a:p>
        </p:txBody>
      </p:sp>
      <p:pic>
        <p:nvPicPr>
          <p:cNvPr id="8196" name="Picture 4" descr="lincol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733800"/>
            <a:ext cx="2438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solidFill>
                  <a:srgbClr val="FF0000"/>
                </a:solidFill>
                <a:ea typeface="ＭＳ Ｐゴシック" panose="020B0600070205080204" pitchFamily="34" charset="-128"/>
              </a:rPr>
              <a:t>Where Are We?</a:t>
            </a:r>
          </a:p>
        </p:txBody>
      </p:sp>
      <p:sp>
        <p:nvSpPr>
          <p:cNvPr id="10243" name="Rectangle 3"/>
          <p:cNvSpPr>
            <a:spLocks noGrp="1" noChangeArrowheads="1"/>
          </p:cNvSpPr>
          <p:nvPr>
            <p:ph idx="1"/>
          </p:nvPr>
        </p:nvSpPr>
        <p:spPr>
          <a:xfrm>
            <a:off x="685800" y="1371600"/>
            <a:ext cx="7772400" cy="4114800"/>
          </a:xfrm>
        </p:spPr>
        <p:txBody>
          <a:bodyPr/>
          <a:lstStyle/>
          <a:p>
            <a:r>
              <a:rPr lang="en-US" altLang="en-US" smtClean="0">
                <a:ea typeface="ＭＳ Ｐゴシック" panose="020B0600070205080204" pitchFamily="34" charset="-128"/>
              </a:rPr>
              <a:t>Characterize the existing internetwork in terms of: </a:t>
            </a:r>
          </a:p>
          <a:p>
            <a:pPr lvl="1"/>
            <a:r>
              <a:rPr lang="en-US" altLang="en-US" smtClean="0">
                <a:ea typeface="ＭＳ Ｐゴシック" panose="020B0600070205080204" pitchFamily="34" charset="-128"/>
              </a:rPr>
              <a:t>Its infrastructure</a:t>
            </a:r>
          </a:p>
          <a:p>
            <a:pPr lvl="2"/>
            <a:r>
              <a:rPr lang="en-US" altLang="en-US" smtClean="0">
                <a:ea typeface="ＭＳ Ｐゴシック" panose="020B0600070205080204" pitchFamily="34" charset="-128"/>
              </a:rPr>
              <a:t>Logical structure (modularity, hierarchy, topology)</a:t>
            </a:r>
          </a:p>
          <a:p>
            <a:pPr lvl="2"/>
            <a:r>
              <a:rPr lang="en-US" altLang="en-US" smtClean="0">
                <a:ea typeface="ＭＳ Ｐゴシック" panose="020B0600070205080204" pitchFamily="34" charset="-128"/>
              </a:rPr>
              <a:t>Physical structure</a:t>
            </a:r>
          </a:p>
          <a:p>
            <a:pPr lvl="1"/>
            <a:r>
              <a:rPr lang="en-US" altLang="en-US" smtClean="0">
                <a:ea typeface="ＭＳ Ｐゴシック" panose="020B0600070205080204" pitchFamily="34" charset="-128"/>
              </a:rPr>
              <a:t>Addressing and naming</a:t>
            </a:r>
          </a:p>
          <a:p>
            <a:pPr lvl="1"/>
            <a:r>
              <a:rPr lang="en-US" altLang="en-US" smtClean="0">
                <a:ea typeface="ＭＳ Ｐゴシック" panose="020B0600070205080204" pitchFamily="34" charset="-128"/>
              </a:rPr>
              <a:t>Wiring and media</a:t>
            </a:r>
          </a:p>
          <a:p>
            <a:pPr lvl="1"/>
            <a:r>
              <a:rPr lang="en-US" altLang="en-US" smtClean="0">
                <a:ea typeface="ＭＳ Ｐゴシック" panose="020B0600070205080204" pitchFamily="34" charset="-128"/>
              </a:rPr>
              <a:t>Architectural and environmental constraints</a:t>
            </a:r>
          </a:p>
          <a:p>
            <a:pPr lvl="1"/>
            <a:r>
              <a:rPr lang="en-US" altLang="en-US" smtClean="0">
                <a:ea typeface="ＭＳ Ｐゴシック" panose="020B0600070205080204" pitchFamily="34" charset="-128"/>
              </a:rPr>
              <a:t>Health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44538" y="-26988"/>
            <a:ext cx="7772401" cy="1143001"/>
          </a:xfrm>
        </p:spPr>
        <p:txBody>
          <a:bodyPr/>
          <a:lstStyle/>
          <a:p>
            <a:r>
              <a:rPr lang="en-US" altLang="en-US" sz="3600" smtClean="0">
                <a:solidFill>
                  <a:srgbClr val="FF0000"/>
                </a:solidFill>
                <a:ea typeface="ＭＳ Ｐゴシック" panose="020B0600070205080204" pitchFamily="34" charset="-128"/>
              </a:rPr>
              <a:t>Get a Network Map</a:t>
            </a:r>
          </a:p>
        </p:txBody>
      </p:sp>
      <p:sp>
        <p:nvSpPr>
          <p:cNvPr id="12291" name="Oval 3"/>
          <p:cNvSpPr>
            <a:spLocks noChangeArrowheads="1"/>
          </p:cNvSpPr>
          <p:nvPr/>
        </p:nvSpPr>
        <p:spPr bwMode="auto">
          <a:xfrm>
            <a:off x="3429000" y="2667000"/>
            <a:ext cx="2455863" cy="1939925"/>
          </a:xfrm>
          <a:prstGeom prst="ellipse">
            <a:avLst/>
          </a:prstGeom>
          <a:solidFill>
            <a:schemeClr val="hlink"/>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401412" name="Freeform 4"/>
          <p:cNvSpPr>
            <a:spLocks/>
          </p:cNvSpPr>
          <p:nvPr/>
        </p:nvSpPr>
        <p:spPr bwMode="auto">
          <a:xfrm>
            <a:off x="5473700" y="6030913"/>
            <a:ext cx="1679575" cy="80962"/>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dirty="0">
              <a:latin typeface="Times New Roman" pitchFamily="-110" charset="0"/>
              <a:ea typeface="+mn-ea"/>
            </a:endParaRPr>
          </a:p>
        </p:txBody>
      </p:sp>
      <p:sp>
        <p:nvSpPr>
          <p:cNvPr id="401413" name="Line 5"/>
          <p:cNvSpPr>
            <a:spLocks noChangeShapeType="1"/>
          </p:cNvSpPr>
          <p:nvPr/>
        </p:nvSpPr>
        <p:spPr bwMode="auto">
          <a:xfrm rot="10800000" flipV="1">
            <a:off x="5538788" y="5191125"/>
            <a:ext cx="581025"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14" name="Line 6"/>
          <p:cNvSpPr>
            <a:spLocks noChangeShapeType="1"/>
          </p:cNvSpPr>
          <p:nvPr/>
        </p:nvSpPr>
        <p:spPr bwMode="auto">
          <a:xfrm rot="-5400000">
            <a:off x="4731544" y="5223669"/>
            <a:ext cx="1614488"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15" name="Freeform 7"/>
          <p:cNvSpPr>
            <a:spLocks/>
          </p:cNvSpPr>
          <p:nvPr/>
        </p:nvSpPr>
        <p:spPr bwMode="auto">
          <a:xfrm rot="-978760">
            <a:off x="4503738" y="2347913"/>
            <a:ext cx="2392362" cy="195262"/>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dirty="0">
              <a:latin typeface="Times New Roman" pitchFamily="-110" charset="0"/>
              <a:ea typeface="+mn-ea"/>
            </a:endParaRPr>
          </a:p>
        </p:txBody>
      </p:sp>
      <p:sp>
        <p:nvSpPr>
          <p:cNvPr id="401416" name="Line 8"/>
          <p:cNvSpPr>
            <a:spLocks noChangeShapeType="1"/>
          </p:cNvSpPr>
          <p:nvPr/>
        </p:nvSpPr>
        <p:spPr bwMode="auto">
          <a:xfrm rot="-10800000">
            <a:off x="2565400" y="3575050"/>
            <a:ext cx="1539875"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17" name="Freeform 9"/>
          <p:cNvSpPr>
            <a:spLocks/>
          </p:cNvSpPr>
          <p:nvPr/>
        </p:nvSpPr>
        <p:spPr bwMode="auto">
          <a:xfrm rot="378946">
            <a:off x="1727200" y="2476500"/>
            <a:ext cx="2714625" cy="65088"/>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dirty="0">
              <a:latin typeface="Times New Roman" pitchFamily="-110" charset="0"/>
              <a:ea typeface="+mn-ea"/>
            </a:endParaRPr>
          </a:p>
        </p:txBody>
      </p:sp>
      <p:sp>
        <p:nvSpPr>
          <p:cNvPr id="401418" name="Line 10"/>
          <p:cNvSpPr>
            <a:spLocks noChangeShapeType="1"/>
          </p:cNvSpPr>
          <p:nvPr/>
        </p:nvSpPr>
        <p:spPr bwMode="auto">
          <a:xfrm rot="5400000" flipH="1">
            <a:off x="957263" y="1633537"/>
            <a:ext cx="660400" cy="74612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19" name="Line 11"/>
          <p:cNvSpPr>
            <a:spLocks noChangeShapeType="1"/>
          </p:cNvSpPr>
          <p:nvPr/>
        </p:nvSpPr>
        <p:spPr bwMode="auto">
          <a:xfrm rot="-5400000">
            <a:off x="4181475" y="3122613"/>
            <a:ext cx="904875"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20" name="Line 12"/>
          <p:cNvSpPr>
            <a:spLocks noChangeShapeType="1"/>
          </p:cNvSpPr>
          <p:nvPr/>
        </p:nvSpPr>
        <p:spPr bwMode="auto">
          <a:xfrm>
            <a:off x="7218363" y="3252788"/>
            <a:ext cx="0" cy="167957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21" name="Line 13"/>
          <p:cNvSpPr>
            <a:spLocks noChangeShapeType="1"/>
          </p:cNvSpPr>
          <p:nvPr/>
        </p:nvSpPr>
        <p:spPr bwMode="auto">
          <a:xfrm flipV="1">
            <a:off x="5795963" y="3317875"/>
            <a:ext cx="1035050"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22" name="Line 14"/>
          <p:cNvSpPr>
            <a:spLocks noChangeShapeType="1"/>
          </p:cNvSpPr>
          <p:nvPr/>
        </p:nvSpPr>
        <p:spPr bwMode="auto">
          <a:xfrm flipV="1">
            <a:off x="4695825" y="3317875"/>
            <a:ext cx="1165225" cy="35242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23" name="Line 15"/>
          <p:cNvSpPr>
            <a:spLocks noChangeShapeType="1"/>
          </p:cNvSpPr>
          <p:nvPr/>
        </p:nvSpPr>
        <p:spPr bwMode="auto">
          <a:xfrm>
            <a:off x="4630738" y="3540125"/>
            <a:ext cx="908050" cy="100488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24" name="Line 16"/>
          <p:cNvSpPr>
            <a:spLocks noChangeShapeType="1"/>
          </p:cNvSpPr>
          <p:nvPr/>
        </p:nvSpPr>
        <p:spPr bwMode="auto">
          <a:xfrm flipV="1">
            <a:off x="2303463" y="5634038"/>
            <a:ext cx="257175" cy="287337"/>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01425" name="Freeform 17"/>
          <p:cNvSpPr>
            <a:spLocks/>
          </p:cNvSpPr>
          <p:nvPr/>
        </p:nvSpPr>
        <p:spPr bwMode="auto">
          <a:xfrm rot="-2540130">
            <a:off x="2592388" y="4832350"/>
            <a:ext cx="1541462" cy="115888"/>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dirty="0">
              <a:latin typeface="Times New Roman" pitchFamily="-110" charset="0"/>
              <a:ea typeface="+mn-ea"/>
            </a:endParaRPr>
          </a:p>
        </p:txBody>
      </p:sp>
      <p:sp>
        <p:nvSpPr>
          <p:cNvPr id="401426" name="Line 18"/>
          <p:cNvSpPr>
            <a:spLocks noChangeShapeType="1"/>
          </p:cNvSpPr>
          <p:nvPr/>
        </p:nvSpPr>
        <p:spPr bwMode="auto">
          <a:xfrm flipV="1">
            <a:off x="3857625" y="3770313"/>
            <a:ext cx="560388" cy="58102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2307" name="Rectangle 19"/>
          <p:cNvSpPr>
            <a:spLocks noChangeArrowheads="1"/>
          </p:cNvSpPr>
          <p:nvPr/>
        </p:nvSpPr>
        <p:spPr bwMode="auto">
          <a:xfrm>
            <a:off x="3733800" y="2895600"/>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400" b="1">
                <a:solidFill>
                  <a:srgbClr val="000000"/>
                </a:solidFill>
                <a:latin typeface="Arial" panose="020B0604020202020204" pitchFamily="34" charset="0"/>
              </a:rPr>
              <a:t>Gigabit Ethernet </a:t>
            </a:r>
            <a:endParaRPr lang="en-US" altLang="en-US" sz="1600" b="1"/>
          </a:p>
        </p:txBody>
      </p:sp>
      <p:sp>
        <p:nvSpPr>
          <p:cNvPr id="12308" name="Oval 20"/>
          <p:cNvSpPr>
            <a:spLocks noChangeArrowheads="1"/>
          </p:cNvSpPr>
          <p:nvPr/>
        </p:nvSpPr>
        <p:spPr bwMode="auto">
          <a:xfrm>
            <a:off x="1270000" y="5480050"/>
            <a:ext cx="1055688" cy="941388"/>
          </a:xfrm>
          <a:prstGeom prst="ellipse">
            <a:avLst/>
          </a:prstGeom>
          <a:solidFill>
            <a:srgbClr val="FFFFD5"/>
          </a:solidFill>
          <a:ln w="762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2309" name="Rectangle 21"/>
          <p:cNvSpPr>
            <a:spLocks noChangeArrowheads="1"/>
          </p:cNvSpPr>
          <p:nvPr/>
        </p:nvSpPr>
        <p:spPr bwMode="auto">
          <a:xfrm>
            <a:off x="1433513" y="5715000"/>
            <a:ext cx="635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100" b="1">
                <a:solidFill>
                  <a:srgbClr val="000000"/>
                </a:solidFill>
                <a:latin typeface="Arial" panose="020B0604020202020204" pitchFamily="34" charset="0"/>
              </a:rPr>
              <a:t>Eugene</a:t>
            </a:r>
          </a:p>
          <a:p>
            <a:pPr algn="ctr">
              <a:spcBef>
                <a:spcPct val="0"/>
              </a:spcBef>
              <a:buFontTx/>
              <a:buNone/>
            </a:pPr>
            <a:r>
              <a:rPr lang="en-US" altLang="en-US" sz="1100" b="1">
                <a:solidFill>
                  <a:srgbClr val="000000"/>
                </a:solidFill>
                <a:latin typeface="Arial" panose="020B0604020202020204" pitchFamily="34" charset="0"/>
              </a:rPr>
              <a:t> Ethernet</a:t>
            </a:r>
          </a:p>
          <a:p>
            <a:pPr algn="ctr">
              <a:spcBef>
                <a:spcPct val="0"/>
              </a:spcBef>
              <a:buFontTx/>
              <a:buNone/>
            </a:pPr>
            <a:r>
              <a:rPr lang="en-US" altLang="en-US" sz="1100" b="1">
                <a:solidFill>
                  <a:srgbClr val="000000"/>
                </a:solidFill>
                <a:latin typeface="Arial" panose="020B0604020202020204" pitchFamily="34" charset="0"/>
              </a:rPr>
              <a:t>20 users</a:t>
            </a:r>
          </a:p>
        </p:txBody>
      </p:sp>
      <p:sp>
        <p:nvSpPr>
          <p:cNvPr id="12310" name="Oval 22"/>
          <p:cNvSpPr>
            <a:spLocks noChangeArrowheads="1"/>
          </p:cNvSpPr>
          <p:nvPr/>
        </p:nvSpPr>
        <p:spPr bwMode="auto">
          <a:xfrm>
            <a:off x="6700838" y="2800350"/>
            <a:ext cx="1055687" cy="941388"/>
          </a:xfrm>
          <a:prstGeom prst="ellipse">
            <a:avLst/>
          </a:prstGeom>
          <a:solidFill>
            <a:srgbClr val="FFFFD5"/>
          </a:solidFill>
          <a:ln w="762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2311" name="Rectangle 23"/>
          <p:cNvSpPr>
            <a:spLocks noChangeArrowheads="1"/>
          </p:cNvSpPr>
          <p:nvPr/>
        </p:nvSpPr>
        <p:spPr bwMode="auto">
          <a:xfrm>
            <a:off x="5603875" y="5449888"/>
            <a:ext cx="11049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200">
                <a:solidFill>
                  <a:srgbClr val="000000"/>
                </a:solidFill>
                <a:latin typeface="Arial" panose="020B0604020202020204" pitchFamily="34" charset="0"/>
              </a:rPr>
              <a:t>Web/FTP server</a:t>
            </a:r>
            <a:endParaRPr lang="en-US" altLang="en-US" sz="1600" b="1"/>
          </a:p>
        </p:txBody>
      </p:sp>
      <p:sp>
        <p:nvSpPr>
          <p:cNvPr id="12312" name="Rectangle 24"/>
          <p:cNvSpPr>
            <a:spLocks noChangeArrowheads="1"/>
          </p:cNvSpPr>
          <p:nvPr/>
        </p:nvSpPr>
        <p:spPr bwMode="auto">
          <a:xfrm>
            <a:off x="6791325" y="2895600"/>
            <a:ext cx="904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100" b="1">
                <a:solidFill>
                  <a:srgbClr val="000000"/>
                </a:solidFill>
                <a:latin typeface="Arial" panose="020B0604020202020204" pitchFamily="34" charset="0"/>
              </a:rPr>
              <a:t>Grants Pass</a:t>
            </a:r>
          </a:p>
          <a:p>
            <a:pPr algn="ctr">
              <a:spcBef>
                <a:spcPct val="0"/>
              </a:spcBef>
              <a:buFontTx/>
              <a:buNone/>
            </a:pPr>
            <a:r>
              <a:rPr lang="en-US" altLang="en-US" sz="1100" b="1">
                <a:solidFill>
                  <a:srgbClr val="000000"/>
                </a:solidFill>
                <a:latin typeface="Arial" panose="020B0604020202020204" pitchFamily="34" charset="0"/>
              </a:rPr>
              <a:t>HQ</a:t>
            </a:r>
          </a:p>
          <a:p>
            <a:pPr algn="ctr">
              <a:spcBef>
                <a:spcPct val="0"/>
              </a:spcBef>
              <a:buFontTx/>
              <a:buNone/>
            </a:pPr>
            <a:r>
              <a:rPr lang="en-US" altLang="en-US" sz="1100" b="1">
                <a:solidFill>
                  <a:srgbClr val="000000"/>
                </a:solidFill>
                <a:latin typeface="Arial" panose="020B0604020202020204" pitchFamily="34" charset="0"/>
              </a:rPr>
              <a:t>Gigabit Ethernet</a:t>
            </a:r>
            <a:endParaRPr lang="en-US" altLang="en-US" sz="1100" b="1"/>
          </a:p>
        </p:txBody>
      </p:sp>
      <p:sp>
        <p:nvSpPr>
          <p:cNvPr id="12313" name="Rectangle 25"/>
          <p:cNvSpPr>
            <a:spLocks noChangeArrowheads="1"/>
          </p:cNvSpPr>
          <p:nvPr/>
        </p:nvSpPr>
        <p:spPr bwMode="auto">
          <a:xfrm>
            <a:off x="7221538" y="3963988"/>
            <a:ext cx="1095375"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50000"/>
              </a:spcBef>
              <a:buFontTx/>
              <a:buNone/>
            </a:pPr>
            <a:r>
              <a:rPr lang="en-US" altLang="en-US" sz="1200">
                <a:latin typeface="Arial" panose="020B0604020202020204" pitchFamily="34" charset="0"/>
              </a:rPr>
              <a:t>FEP </a:t>
            </a:r>
            <a:br>
              <a:rPr lang="en-US" altLang="en-US" sz="1200">
                <a:latin typeface="Arial" panose="020B0604020202020204" pitchFamily="34" charset="0"/>
              </a:rPr>
            </a:br>
            <a:r>
              <a:rPr lang="en-US" altLang="en-US" sz="1200">
                <a:latin typeface="Arial" panose="020B0604020202020204" pitchFamily="34" charset="0"/>
              </a:rPr>
              <a:t>(Front End Processor)</a:t>
            </a:r>
            <a:endParaRPr lang="en-US" altLang="en-US" sz="1200" b="1">
              <a:latin typeface="Arial" panose="020B0604020202020204" pitchFamily="34" charset="0"/>
            </a:endParaRPr>
          </a:p>
        </p:txBody>
      </p:sp>
      <p:pic>
        <p:nvPicPr>
          <p:cNvPr id="12314"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600" y="4092575"/>
            <a:ext cx="45561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15" name="Picture 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188" y="467518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316" name="Rectangle 28"/>
          <p:cNvSpPr>
            <a:spLocks noChangeArrowheads="1"/>
          </p:cNvSpPr>
          <p:nvPr/>
        </p:nvSpPr>
        <p:spPr bwMode="auto">
          <a:xfrm>
            <a:off x="7286625" y="4675188"/>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50000"/>
              </a:spcBef>
              <a:buFontTx/>
              <a:buNone/>
            </a:pPr>
            <a:r>
              <a:rPr lang="en-US" altLang="en-US" sz="1200">
                <a:latin typeface="Arial" panose="020B0604020202020204" pitchFamily="34" charset="0"/>
              </a:rPr>
              <a:t>IBM</a:t>
            </a:r>
            <a:br>
              <a:rPr lang="en-US" altLang="en-US" sz="1200">
                <a:latin typeface="Arial" panose="020B0604020202020204" pitchFamily="34" charset="0"/>
              </a:rPr>
            </a:br>
            <a:r>
              <a:rPr lang="en-US" altLang="en-US" sz="1200">
                <a:latin typeface="Arial" panose="020B0604020202020204" pitchFamily="34" charset="0"/>
              </a:rPr>
              <a:t>Mainframe</a:t>
            </a:r>
            <a:endParaRPr lang="en-US" altLang="en-US" sz="1200" b="1">
              <a:latin typeface="Arial" panose="020B0604020202020204" pitchFamily="34" charset="0"/>
            </a:endParaRPr>
          </a:p>
        </p:txBody>
      </p:sp>
      <p:sp>
        <p:nvSpPr>
          <p:cNvPr id="12317" name="Rectangle 29"/>
          <p:cNvSpPr>
            <a:spLocks noChangeArrowheads="1"/>
          </p:cNvSpPr>
          <p:nvPr/>
        </p:nvSpPr>
        <p:spPr bwMode="auto">
          <a:xfrm>
            <a:off x="3521075" y="4997450"/>
            <a:ext cx="1778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200" b="1">
                <a:solidFill>
                  <a:srgbClr val="000000"/>
                </a:solidFill>
                <a:latin typeface="Arial" panose="020B0604020202020204" pitchFamily="34" charset="0"/>
              </a:rPr>
              <a:t>T1</a:t>
            </a:r>
            <a:endParaRPr lang="en-US" altLang="en-US" sz="1800"/>
          </a:p>
        </p:txBody>
      </p:sp>
      <p:pic>
        <p:nvPicPr>
          <p:cNvPr id="12318"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4825" y="2413000"/>
            <a:ext cx="7000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19" name="Picture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6675" y="2089150"/>
            <a:ext cx="7000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320" name="Oval 32"/>
          <p:cNvSpPr>
            <a:spLocks noChangeArrowheads="1"/>
          </p:cNvSpPr>
          <p:nvPr/>
        </p:nvSpPr>
        <p:spPr bwMode="auto">
          <a:xfrm>
            <a:off x="685800" y="990600"/>
            <a:ext cx="1055688" cy="941388"/>
          </a:xfrm>
          <a:prstGeom prst="ellipse">
            <a:avLst/>
          </a:prstGeom>
          <a:solidFill>
            <a:srgbClr val="FFFFD5"/>
          </a:solidFill>
          <a:ln w="762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2321" name="Rectangle 33"/>
          <p:cNvSpPr>
            <a:spLocks noChangeArrowheads="1"/>
          </p:cNvSpPr>
          <p:nvPr/>
        </p:nvSpPr>
        <p:spPr bwMode="auto">
          <a:xfrm>
            <a:off x="785813" y="1249363"/>
            <a:ext cx="9271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100" b="1">
                <a:solidFill>
                  <a:srgbClr val="000000"/>
                </a:solidFill>
                <a:latin typeface="Arial" panose="020B0604020202020204" pitchFamily="34" charset="0"/>
              </a:rPr>
              <a:t>Medford</a:t>
            </a:r>
          </a:p>
          <a:p>
            <a:pPr algn="ctr">
              <a:spcBef>
                <a:spcPct val="0"/>
              </a:spcBef>
              <a:buFontTx/>
              <a:buNone/>
            </a:pPr>
            <a:r>
              <a:rPr lang="en-US" altLang="en-US" sz="1100" b="1">
                <a:solidFill>
                  <a:srgbClr val="000000"/>
                </a:solidFill>
                <a:latin typeface="Arial" panose="020B0604020202020204" pitchFamily="34" charset="0"/>
              </a:rPr>
              <a:t>Fast Ethernet</a:t>
            </a:r>
          </a:p>
          <a:p>
            <a:pPr algn="ctr">
              <a:spcBef>
                <a:spcPct val="0"/>
              </a:spcBef>
              <a:buFontTx/>
              <a:buNone/>
            </a:pPr>
            <a:r>
              <a:rPr lang="en-US" altLang="en-US" sz="1100" b="1">
                <a:solidFill>
                  <a:srgbClr val="000000"/>
                </a:solidFill>
                <a:latin typeface="Arial" panose="020B0604020202020204" pitchFamily="34" charset="0"/>
              </a:rPr>
              <a:t>50 users</a:t>
            </a:r>
            <a:endParaRPr lang="en-US" altLang="en-US" sz="1600" b="1"/>
          </a:p>
        </p:txBody>
      </p:sp>
      <p:sp>
        <p:nvSpPr>
          <p:cNvPr id="401442" name="Line 34"/>
          <p:cNvSpPr>
            <a:spLocks noChangeShapeType="1"/>
          </p:cNvSpPr>
          <p:nvPr/>
        </p:nvSpPr>
        <p:spPr bwMode="auto">
          <a:xfrm rot="-5400000">
            <a:off x="6895306" y="1753394"/>
            <a:ext cx="649288" cy="64770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2323" name="Picture 3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7163" y="2089150"/>
            <a:ext cx="7016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324" name="Oval 36"/>
          <p:cNvSpPr>
            <a:spLocks noChangeArrowheads="1"/>
          </p:cNvSpPr>
          <p:nvPr/>
        </p:nvSpPr>
        <p:spPr bwMode="auto">
          <a:xfrm>
            <a:off x="7391400" y="990600"/>
            <a:ext cx="1055688" cy="941388"/>
          </a:xfrm>
          <a:prstGeom prst="ellipse">
            <a:avLst/>
          </a:prstGeom>
          <a:solidFill>
            <a:srgbClr val="FFFFD5"/>
          </a:solidFill>
          <a:ln w="762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2325" name="Rectangle 37"/>
          <p:cNvSpPr>
            <a:spLocks noChangeArrowheads="1"/>
          </p:cNvSpPr>
          <p:nvPr/>
        </p:nvSpPr>
        <p:spPr bwMode="auto">
          <a:xfrm>
            <a:off x="7450138" y="1249363"/>
            <a:ext cx="9271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100" b="1">
                <a:solidFill>
                  <a:srgbClr val="000000"/>
                </a:solidFill>
                <a:latin typeface="Arial" panose="020B0604020202020204" pitchFamily="34" charset="0"/>
              </a:rPr>
              <a:t>Roseburg</a:t>
            </a:r>
          </a:p>
          <a:p>
            <a:pPr algn="ctr">
              <a:spcBef>
                <a:spcPct val="0"/>
              </a:spcBef>
              <a:buFontTx/>
              <a:buNone/>
            </a:pPr>
            <a:r>
              <a:rPr lang="en-US" altLang="en-US" sz="1100" b="1">
                <a:solidFill>
                  <a:srgbClr val="000000"/>
                </a:solidFill>
                <a:latin typeface="Arial" panose="020B0604020202020204" pitchFamily="34" charset="0"/>
              </a:rPr>
              <a:t>Fast Ethernet</a:t>
            </a:r>
          </a:p>
          <a:p>
            <a:pPr algn="ctr">
              <a:spcBef>
                <a:spcPct val="0"/>
              </a:spcBef>
              <a:buFontTx/>
              <a:buNone/>
            </a:pPr>
            <a:r>
              <a:rPr lang="en-US" altLang="en-US" sz="1100" b="1">
                <a:solidFill>
                  <a:srgbClr val="000000"/>
                </a:solidFill>
                <a:latin typeface="Arial" panose="020B0604020202020204" pitchFamily="34" charset="0"/>
              </a:rPr>
              <a:t>30 users</a:t>
            </a:r>
            <a:endParaRPr lang="en-US" altLang="en-US" sz="1100" b="1"/>
          </a:p>
        </p:txBody>
      </p:sp>
      <p:sp>
        <p:nvSpPr>
          <p:cNvPr id="12326" name="Rectangle 38"/>
          <p:cNvSpPr>
            <a:spLocks noChangeArrowheads="1"/>
          </p:cNvSpPr>
          <p:nvPr/>
        </p:nvSpPr>
        <p:spPr bwMode="auto">
          <a:xfrm>
            <a:off x="2771775" y="1752600"/>
            <a:ext cx="10160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200">
                <a:solidFill>
                  <a:srgbClr val="000000"/>
                </a:solidFill>
                <a:latin typeface="Arial" panose="020B0604020202020204" pitchFamily="34" charset="0"/>
              </a:rPr>
              <a:t>Frame Relay</a:t>
            </a:r>
          </a:p>
          <a:p>
            <a:pPr algn="ctr">
              <a:spcBef>
                <a:spcPct val="0"/>
              </a:spcBef>
              <a:buFontTx/>
              <a:buNone/>
            </a:pPr>
            <a:r>
              <a:rPr lang="en-US" altLang="en-US" sz="1200">
                <a:solidFill>
                  <a:srgbClr val="000000"/>
                </a:solidFill>
                <a:latin typeface="Arial" panose="020B0604020202020204" pitchFamily="34" charset="0"/>
              </a:rPr>
              <a:t>CIR = 56 Kbps</a:t>
            </a:r>
          </a:p>
          <a:p>
            <a:pPr algn="ctr">
              <a:spcBef>
                <a:spcPct val="0"/>
              </a:spcBef>
              <a:buFontTx/>
              <a:buNone/>
            </a:pPr>
            <a:r>
              <a:rPr lang="en-US" altLang="en-US" sz="1200">
                <a:solidFill>
                  <a:srgbClr val="000000"/>
                </a:solidFill>
                <a:latin typeface="Arial" panose="020B0604020202020204" pitchFamily="34" charset="0"/>
              </a:rPr>
              <a:t>DLCI = 5</a:t>
            </a:r>
            <a:endParaRPr lang="en-US" altLang="en-US" sz="1800"/>
          </a:p>
        </p:txBody>
      </p:sp>
      <p:sp>
        <p:nvSpPr>
          <p:cNvPr id="12327" name="Rectangle 39"/>
          <p:cNvSpPr>
            <a:spLocks noChangeArrowheads="1"/>
          </p:cNvSpPr>
          <p:nvPr/>
        </p:nvSpPr>
        <p:spPr bwMode="auto">
          <a:xfrm>
            <a:off x="4924425" y="1752600"/>
            <a:ext cx="10160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200">
                <a:solidFill>
                  <a:srgbClr val="000000"/>
                </a:solidFill>
                <a:latin typeface="Arial" panose="020B0604020202020204" pitchFamily="34" charset="0"/>
              </a:rPr>
              <a:t>Frame Relay</a:t>
            </a:r>
          </a:p>
          <a:p>
            <a:pPr algn="ctr">
              <a:spcBef>
                <a:spcPct val="0"/>
              </a:spcBef>
              <a:buFontTx/>
              <a:buNone/>
            </a:pPr>
            <a:r>
              <a:rPr lang="en-US" altLang="en-US" sz="1200">
                <a:solidFill>
                  <a:srgbClr val="000000"/>
                </a:solidFill>
                <a:latin typeface="Arial" panose="020B0604020202020204" pitchFamily="34" charset="0"/>
              </a:rPr>
              <a:t>CIR = 56 Kbps</a:t>
            </a:r>
          </a:p>
          <a:p>
            <a:pPr algn="ctr">
              <a:spcBef>
                <a:spcPct val="0"/>
              </a:spcBef>
              <a:buFontTx/>
              <a:buNone/>
            </a:pPr>
            <a:r>
              <a:rPr lang="en-US" altLang="en-US" sz="1200">
                <a:solidFill>
                  <a:srgbClr val="000000"/>
                </a:solidFill>
                <a:latin typeface="Arial" panose="020B0604020202020204" pitchFamily="34" charset="0"/>
              </a:rPr>
              <a:t>DLCI = 4</a:t>
            </a:r>
            <a:endParaRPr lang="en-US" altLang="en-US" sz="1800"/>
          </a:p>
        </p:txBody>
      </p:sp>
      <p:sp>
        <p:nvSpPr>
          <p:cNvPr id="12328" name="Oval 40"/>
          <p:cNvSpPr>
            <a:spLocks noChangeArrowheads="1"/>
          </p:cNvSpPr>
          <p:nvPr/>
        </p:nvSpPr>
        <p:spPr bwMode="auto">
          <a:xfrm>
            <a:off x="1530350" y="3122613"/>
            <a:ext cx="1163638" cy="1038225"/>
          </a:xfrm>
          <a:prstGeom prst="ellipse">
            <a:avLst/>
          </a:prstGeom>
          <a:solidFill>
            <a:srgbClr val="FFFFD5"/>
          </a:solidFill>
          <a:ln w="762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2329" name="Rectangle 41"/>
          <p:cNvSpPr>
            <a:spLocks noChangeArrowheads="1"/>
          </p:cNvSpPr>
          <p:nvPr/>
        </p:nvSpPr>
        <p:spPr bwMode="auto">
          <a:xfrm>
            <a:off x="1546225" y="3289300"/>
            <a:ext cx="1111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100" b="1">
                <a:solidFill>
                  <a:srgbClr val="000000"/>
                </a:solidFill>
                <a:latin typeface="Arial" panose="020B0604020202020204" pitchFamily="34" charset="0"/>
              </a:rPr>
              <a:t>Grants Pass</a:t>
            </a:r>
          </a:p>
          <a:p>
            <a:pPr algn="ctr">
              <a:spcBef>
                <a:spcPct val="0"/>
              </a:spcBef>
              <a:buFontTx/>
              <a:buNone/>
            </a:pPr>
            <a:r>
              <a:rPr lang="en-US" altLang="en-US" sz="1100" b="1">
                <a:solidFill>
                  <a:srgbClr val="000000"/>
                </a:solidFill>
                <a:latin typeface="Arial" panose="020B0604020202020204" pitchFamily="34" charset="0"/>
              </a:rPr>
              <a:t>HQ</a:t>
            </a:r>
          </a:p>
          <a:p>
            <a:pPr algn="ctr">
              <a:spcBef>
                <a:spcPct val="0"/>
              </a:spcBef>
              <a:buFontTx/>
              <a:buNone/>
            </a:pPr>
            <a:r>
              <a:rPr lang="en-US" altLang="en-US" sz="1100" b="1">
                <a:solidFill>
                  <a:srgbClr val="000000"/>
                </a:solidFill>
                <a:latin typeface="Arial" panose="020B0604020202020204" pitchFamily="34" charset="0"/>
              </a:rPr>
              <a:t>Fast Ethernet</a:t>
            </a:r>
          </a:p>
          <a:p>
            <a:pPr algn="ctr">
              <a:spcBef>
                <a:spcPct val="0"/>
              </a:spcBef>
              <a:buFontTx/>
              <a:buNone/>
            </a:pPr>
            <a:r>
              <a:rPr lang="en-US" altLang="en-US" sz="1100" b="1">
                <a:solidFill>
                  <a:srgbClr val="000000"/>
                </a:solidFill>
                <a:latin typeface="Arial" panose="020B0604020202020204" pitchFamily="34" charset="0"/>
              </a:rPr>
              <a:t>75 users</a:t>
            </a:r>
          </a:p>
        </p:txBody>
      </p:sp>
      <p:pic>
        <p:nvPicPr>
          <p:cNvPr id="12330" name="Picture 4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3188" y="4351338"/>
            <a:ext cx="7000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31" name="Picture 4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4997450"/>
            <a:ext cx="461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32" name="Picture 4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7338" y="5514975"/>
            <a:ext cx="142081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33" name="Picture 4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3188" y="5902325"/>
            <a:ext cx="7000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334" name="Rectangle 46"/>
          <p:cNvSpPr>
            <a:spLocks noChangeArrowheads="1"/>
          </p:cNvSpPr>
          <p:nvPr/>
        </p:nvSpPr>
        <p:spPr bwMode="auto">
          <a:xfrm>
            <a:off x="7024688" y="5837238"/>
            <a:ext cx="823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50000"/>
              </a:spcBef>
              <a:buFontTx/>
              <a:buNone/>
            </a:pPr>
            <a:r>
              <a:rPr lang="en-US" altLang="en-US" sz="1200" b="1">
                <a:latin typeface="Arial" panose="020B0604020202020204" pitchFamily="34" charset="0"/>
              </a:rPr>
              <a:t>Internet</a:t>
            </a:r>
          </a:p>
          <a:p>
            <a:pPr algn="r">
              <a:spcBef>
                <a:spcPct val="50000"/>
              </a:spcBef>
              <a:buFontTx/>
              <a:buNone/>
            </a:pPr>
            <a:endParaRPr lang="en-US" altLang="en-US" sz="1200" b="1">
              <a:latin typeface="Arial" panose="020B0604020202020204" pitchFamily="34" charset="0"/>
            </a:endParaRPr>
          </a:p>
        </p:txBody>
      </p:sp>
      <p:sp>
        <p:nvSpPr>
          <p:cNvPr id="12335" name="Rectangle 47"/>
          <p:cNvSpPr>
            <a:spLocks noChangeArrowheads="1"/>
          </p:cNvSpPr>
          <p:nvPr/>
        </p:nvSpPr>
        <p:spPr bwMode="auto">
          <a:xfrm>
            <a:off x="6186488" y="5837238"/>
            <a:ext cx="1778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200" b="1">
                <a:solidFill>
                  <a:srgbClr val="000000"/>
                </a:solidFill>
                <a:latin typeface="Arial" panose="020B0604020202020204" pitchFamily="34" charset="0"/>
              </a:rPr>
              <a:t>T1</a:t>
            </a:r>
            <a:endParaRPr lang="en-US" altLang="en-US" sz="1600" b="1"/>
          </a:p>
        </p:txBody>
      </p:sp>
      <p:pic>
        <p:nvPicPr>
          <p:cNvPr id="12336" name="Picture 4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750" y="3446463"/>
            <a:ext cx="7762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37" name="Picture 4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2288" y="3187700"/>
            <a:ext cx="7762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38" name="Picture 5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6213" y="3381375"/>
            <a:ext cx="13573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39" name="Picture 5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775" y="4157663"/>
            <a:ext cx="7016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340" name="Picture 5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725" y="5256213"/>
            <a:ext cx="7000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7772400" cy="1143000"/>
          </a:xfrm>
        </p:spPr>
        <p:txBody>
          <a:bodyPr/>
          <a:lstStyle/>
          <a:p>
            <a:pPr>
              <a:defRPr/>
            </a:pPr>
            <a:r>
              <a:rPr lang="en-US" sz="3200" dirty="0" smtClean="0"/>
              <a:t>Characterize </a:t>
            </a:r>
            <a:r>
              <a:rPr lang="en-US" sz="3200" dirty="0" smtClean="0">
                <a:solidFill>
                  <a:srgbClr val="FF0000"/>
                </a:solidFill>
              </a:rPr>
              <a:t>Addressing</a:t>
            </a:r>
            <a:r>
              <a:rPr lang="en-US" sz="3200" dirty="0" smtClean="0"/>
              <a:t> and </a:t>
            </a:r>
            <a:r>
              <a:rPr lang="en-US" sz="3200" dirty="0" smtClean="0">
                <a:solidFill>
                  <a:schemeClr val="accent6">
                    <a:lumMod val="75000"/>
                  </a:schemeClr>
                </a:solidFill>
              </a:rPr>
              <a:t>Naming</a:t>
            </a:r>
          </a:p>
        </p:txBody>
      </p:sp>
      <p:sp>
        <p:nvSpPr>
          <p:cNvPr id="14339" name="Rectangle 3"/>
          <p:cNvSpPr>
            <a:spLocks noGrp="1" noChangeArrowheads="1"/>
          </p:cNvSpPr>
          <p:nvPr>
            <p:ph idx="1"/>
          </p:nvPr>
        </p:nvSpPr>
        <p:spPr>
          <a:xfrm>
            <a:off x="914400" y="1295400"/>
            <a:ext cx="7772400" cy="4114800"/>
          </a:xfrm>
        </p:spPr>
        <p:txBody>
          <a:bodyPr/>
          <a:lstStyle/>
          <a:p>
            <a:r>
              <a:rPr lang="en-US" altLang="en-US" smtClean="0">
                <a:ea typeface="ＭＳ Ｐゴシック" panose="020B0600070205080204" pitchFamily="34" charset="-128"/>
              </a:rPr>
              <a:t>IP addressing for major devices, client networks, server networks, and so on</a:t>
            </a:r>
          </a:p>
          <a:p>
            <a:r>
              <a:rPr lang="en-US" altLang="en-US" smtClean="0">
                <a:ea typeface="ＭＳ Ｐゴシック" panose="020B0600070205080204" pitchFamily="34" charset="-128"/>
              </a:rPr>
              <a:t>Any addressing oddities, such as discontiguous subnets?</a:t>
            </a:r>
          </a:p>
          <a:p>
            <a:r>
              <a:rPr lang="en-US" altLang="en-US" smtClean="0">
                <a:ea typeface="ＭＳ Ｐゴシック" panose="020B0600070205080204" pitchFamily="34" charset="-128"/>
              </a:rPr>
              <a:t>Any strategies for addressing and naming?</a:t>
            </a:r>
          </a:p>
          <a:p>
            <a:pPr lvl="1"/>
            <a:r>
              <a:rPr lang="en-US" altLang="en-US" smtClean="0">
                <a:ea typeface="ＭＳ Ｐゴシック" panose="020B0600070205080204" pitchFamily="34" charset="-128"/>
              </a:rPr>
              <a:t>For example, sites may be named using airport codes</a:t>
            </a:r>
          </a:p>
          <a:p>
            <a:pPr lvl="2"/>
            <a:r>
              <a:rPr lang="en-US" altLang="en-US" smtClean="0">
                <a:ea typeface="ＭＳ Ｐゴシック" panose="020B0600070205080204" pitchFamily="34" charset="-128"/>
              </a:rPr>
              <a:t>San Francisco = SFO, Oakland = OAK</a:t>
            </a:r>
          </a:p>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55563" y="0"/>
            <a:ext cx="7772400" cy="1143000"/>
          </a:xfrm>
        </p:spPr>
        <p:txBody>
          <a:bodyPr/>
          <a:lstStyle/>
          <a:p>
            <a:r>
              <a:rPr lang="en-US" altLang="en-US" smtClean="0">
                <a:ea typeface="ＭＳ Ｐゴシック" panose="020B0600070205080204" pitchFamily="34" charset="-128"/>
              </a:rPr>
              <a:t>Discontiguous Subnets</a:t>
            </a:r>
          </a:p>
        </p:txBody>
      </p:sp>
      <p:grpSp>
        <p:nvGrpSpPr>
          <p:cNvPr id="16387" name="Group 1028"/>
          <p:cNvGrpSpPr>
            <a:grpSpLocks/>
          </p:cNvGrpSpPr>
          <p:nvPr/>
        </p:nvGrpSpPr>
        <p:grpSpPr bwMode="auto">
          <a:xfrm>
            <a:off x="1760538" y="1752600"/>
            <a:ext cx="5670550" cy="1598613"/>
            <a:chOff x="688" y="717"/>
            <a:chExt cx="3572" cy="1007"/>
          </a:xfrm>
        </p:grpSpPr>
        <p:sp>
          <p:nvSpPr>
            <p:cNvPr id="16414" name="Oval 1029"/>
            <p:cNvSpPr>
              <a:spLocks noChangeArrowheads="1"/>
            </p:cNvSpPr>
            <p:nvPr/>
          </p:nvSpPr>
          <p:spPr bwMode="auto">
            <a:xfrm>
              <a:off x="1908" y="717"/>
              <a:ext cx="1556" cy="41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15" name="Oval 1030"/>
            <p:cNvSpPr>
              <a:spLocks noChangeArrowheads="1"/>
            </p:cNvSpPr>
            <p:nvPr/>
          </p:nvSpPr>
          <p:spPr bwMode="auto">
            <a:xfrm>
              <a:off x="1052" y="826"/>
              <a:ext cx="1192" cy="41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16" name="Oval 1031"/>
            <p:cNvSpPr>
              <a:spLocks noChangeArrowheads="1"/>
            </p:cNvSpPr>
            <p:nvPr/>
          </p:nvSpPr>
          <p:spPr bwMode="auto">
            <a:xfrm>
              <a:off x="688" y="1077"/>
              <a:ext cx="805" cy="34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17" name="Oval 1032"/>
            <p:cNvSpPr>
              <a:spLocks noChangeArrowheads="1"/>
            </p:cNvSpPr>
            <p:nvPr/>
          </p:nvSpPr>
          <p:spPr bwMode="auto">
            <a:xfrm>
              <a:off x="931" y="1227"/>
              <a:ext cx="1210" cy="3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18" name="Oval 1033"/>
            <p:cNvSpPr>
              <a:spLocks noChangeArrowheads="1"/>
            </p:cNvSpPr>
            <p:nvPr/>
          </p:nvSpPr>
          <p:spPr bwMode="auto">
            <a:xfrm>
              <a:off x="1787" y="1287"/>
              <a:ext cx="1807" cy="43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19" name="Oval 1034"/>
            <p:cNvSpPr>
              <a:spLocks noChangeArrowheads="1"/>
            </p:cNvSpPr>
            <p:nvPr/>
          </p:nvSpPr>
          <p:spPr bwMode="auto">
            <a:xfrm>
              <a:off x="2936" y="838"/>
              <a:ext cx="1160" cy="32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20" name="Oval 1035"/>
            <p:cNvSpPr>
              <a:spLocks noChangeArrowheads="1"/>
            </p:cNvSpPr>
            <p:nvPr/>
          </p:nvSpPr>
          <p:spPr bwMode="auto">
            <a:xfrm>
              <a:off x="3109" y="1049"/>
              <a:ext cx="1151" cy="32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21" name="Oval 1036"/>
            <p:cNvSpPr>
              <a:spLocks noChangeArrowheads="1"/>
            </p:cNvSpPr>
            <p:nvPr/>
          </p:nvSpPr>
          <p:spPr bwMode="auto">
            <a:xfrm>
              <a:off x="3006" y="1118"/>
              <a:ext cx="1142" cy="53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6422" name="Oval 1037"/>
            <p:cNvSpPr>
              <a:spLocks noChangeArrowheads="1"/>
            </p:cNvSpPr>
            <p:nvPr/>
          </p:nvSpPr>
          <p:spPr bwMode="auto">
            <a:xfrm>
              <a:off x="1337" y="956"/>
              <a:ext cx="2317" cy="53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grpSp>
      <p:grpSp>
        <p:nvGrpSpPr>
          <p:cNvPr id="16388" name="Group 1038"/>
          <p:cNvGrpSpPr>
            <a:grpSpLocks/>
          </p:cNvGrpSpPr>
          <p:nvPr/>
        </p:nvGrpSpPr>
        <p:grpSpPr bwMode="auto">
          <a:xfrm>
            <a:off x="1752600" y="1752600"/>
            <a:ext cx="5686425" cy="1611313"/>
            <a:chOff x="688" y="713"/>
            <a:chExt cx="3582" cy="1015"/>
          </a:xfrm>
        </p:grpSpPr>
        <p:sp>
          <p:nvSpPr>
            <p:cNvPr id="16398" name="Arc 1039"/>
            <p:cNvSpPr>
              <a:spLocks/>
            </p:cNvSpPr>
            <p:nvPr/>
          </p:nvSpPr>
          <p:spPr bwMode="auto">
            <a:xfrm>
              <a:off x="1947" y="713"/>
              <a:ext cx="1483" cy="211"/>
            </a:xfrm>
            <a:custGeom>
              <a:avLst/>
              <a:gdLst>
                <a:gd name="T0" fmla="*/ 0 w 40716"/>
                <a:gd name="T1" fmla="*/ 0 h 21600"/>
                <a:gd name="T2" fmla="*/ 0 w 40716"/>
                <a:gd name="T3" fmla="*/ 0 h 21600"/>
                <a:gd name="T4" fmla="*/ 0 w 40716"/>
                <a:gd name="T5" fmla="*/ 0 h 21600"/>
                <a:gd name="T6" fmla="*/ 0 60000 65536"/>
                <a:gd name="T7" fmla="*/ 0 60000 65536"/>
                <a:gd name="T8" fmla="*/ 0 60000 65536"/>
                <a:gd name="T9" fmla="*/ 0 w 40716"/>
                <a:gd name="T10" fmla="*/ 0 h 21600"/>
                <a:gd name="T11" fmla="*/ 40716 w 40716"/>
                <a:gd name="T12" fmla="*/ 21600 h 21600"/>
              </a:gdLst>
              <a:ahLst/>
              <a:cxnLst>
                <a:cxn ang="T6">
                  <a:pos x="T0" y="T1"/>
                </a:cxn>
                <a:cxn ang="T7">
                  <a:pos x="T2" y="T3"/>
                </a:cxn>
                <a:cxn ang="T8">
                  <a:pos x="T4" y="T5"/>
                </a:cxn>
              </a:cxnLst>
              <a:rect l="T9" t="T10" r="T11" b="T12"/>
              <a:pathLst>
                <a:path w="40716" h="21600" fill="none" extrusionOk="0">
                  <a:moveTo>
                    <a:pt x="-1" y="14929"/>
                  </a:moveTo>
                  <a:cubicBezTo>
                    <a:pt x="2889" y="6027"/>
                    <a:pt x="11184" y="-1"/>
                    <a:pt x="20544" y="-1"/>
                  </a:cubicBezTo>
                  <a:cubicBezTo>
                    <a:pt x="29493" y="-1"/>
                    <a:pt x="37516" y="5519"/>
                    <a:pt x="40716" y="13877"/>
                  </a:cubicBezTo>
                </a:path>
                <a:path w="40716" h="21600" stroke="0" extrusionOk="0">
                  <a:moveTo>
                    <a:pt x="-1" y="14929"/>
                  </a:moveTo>
                  <a:cubicBezTo>
                    <a:pt x="2889" y="6027"/>
                    <a:pt x="11184" y="-1"/>
                    <a:pt x="20544" y="-1"/>
                  </a:cubicBezTo>
                  <a:cubicBezTo>
                    <a:pt x="29493" y="-1"/>
                    <a:pt x="37516" y="5519"/>
                    <a:pt x="40716" y="13877"/>
                  </a:cubicBezTo>
                  <a:lnTo>
                    <a:pt x="20544" y="21600"/>
                  </a:lnTo>
                  <a:lnTo>
                    <a:pt x="-1" y="1492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399" name="Arc 1040"/>
            <p:cNvSpPr>
              <a:spLocks/>
            </p:cNvSpPr>
            <p:nvPr/>
          </p:nvSpPr>
          <p:spPr bwMode="auto">
            <a:xfrm>
              <a:off x="1957" y="721"/>
              <a:ext cx="1463" cy="203"/>
            </a:xfrm>
            <a:custGeom>
              <a:avLst/>
              <a:gdLst>
                <a:gd name="T0" fmla="*/ 0 w 40584"/>
                <a:gd name="T1" fmla="*/ 0 h 21600"/>
                <a:gd name="T2" fmla="*/ 0 w 40584"/>
                <a:gd name="T3" fmla="*/ 0 h 21600"/>
                <a:gd name="T4" fmla="*/ 0 w 40584"/>
                <a:gd name="T5" fmla="*/ 0 h 21600"/>
                <a:gd name="T6" fmla="*/ 0 60000 65536"/>
                <a:gd name="T7" fmla="*/ 0 60000 65536"/>
                <a:gd name="T8" fmla="*/ 0 60000 65536"/>
                <a:gd name="T9" fmla="*/ 0 w 40584"/>
                <a:gd name="T10" fmla="*/ 0 h 21600"/>
                <a:gd name="T11" fmla="*/ 40584 w 40584"/>
                <a:gd name="T12" fmla="*/ 21600 h 21600"/>
              </a:gdLst>
              <a:ahLst/>
              <a:cxnLst>
                <a:cxn ang="T6">
                  <a:pos x="T0" y="T1"/>
                </a:cxn>
                <a:cxn ang="T7">
                  <a:pos x="T2" y="T3"/>
                </a:cxn>
                <a:cxn ang="T8">
                  <a:pos x="T4" y="T5"/>
                </a:cxn>
              </a:cxnLst>
              <a:rect l="T9" t="T10" r="T11" b="T12"/>
              <a:pathLst>
                <a:path w="40584" h="21600" fill="none" extrusionOk="0">
                  <a:moveTo>
                    <a:pt x="-1" y="14755"/>
                  </a:moveTo>
                  <a:cubicBezTo>
                    <a:pt x="2944" y="5942"/>
                    <a:pt x="11194" y="-1"/>
                    <a:pt x="20487" y="-1"/>
                  </a:cubicBezTo>
                  <a:cubicBezTo>
                    <a:pt x="29360" y="-1"/>
                    <a:pt x="37332" y="5427"/>
                    <a:pt x="40584" y="13683"/>
                  </a:cubicBezTo>
                </a:path>
                <a:path w="40584" h="21600" stroke="0" extrusionOk="0">
                  <a:moveTo>
                    <a:pt x="-1" y="14755"/>
                  </a:moveTo>
                  <a:cubicBezTo>
                    <a:pt x="2944" y="5942"/>
                    <a:pt x="11194" y="-1"/>
                    <a:pt x="20487" y="-1"/>
                  </a:cubicBezTo>
                  <a:cubicBezTo>
                    <a:pt x="29360" y="-1"/>
                    <a:pt x="37332" y="5427"/>
                    <a:pt x="40584" y="13683"/>
                  </a:cubicBezTo>
                  <a:lnTo>
                    <a:pt x="20487" y="21600"/>
                  </a:lnTo>
                  <a:lnTo>
                    <a:pt x="-1" y="14755"/>
                  </a:lnTo>
                  <a:close/>
                </a:path>
              </a:pathLst>
            </a:custGeom>
            <a:solidFill>
              <a:srgbClr val="E7EDED"/>
            </a:solidFill>
            <a:ln w="26988">
              <a:solidFill>
                <a:srgbClr val="6C8F93"/>
              </a:solidFill>
              <a:round/>
              <a:headEnd/>
              <a:tailEnd/>
            </a:ln>
          </p:spPr>
          <p:txBody>
            <a:bodyPr/>
            <a:lstStyle/>
            <a:p>
              <a:endParaRPr lang="en-GB"/>
            </a:p>
          </p:txBody>
        </p:sp>
        <p:sp>
          <p:nvSpPr>
            <p:cNvPr id="16400" name="Arc 1041"/>
            <p:cNvSpPr>
              <a:spLocks/>
            </p:cNvSpPr>
            <p:nvPr/>
          </p:nvSpPr>
          <p:spPr bwMode="auto">
            <a:xfrm>
              <a:off x="1052" y="822"/>
              <a:ext cx="918" cy="254"/>
            </a:xfrm>
            <a:custGeom>
              <a:avLst/>
              <a:gdLst>
                <a:gd name="T0" fmla="*/ 0 w 33038"/>
                <a:gd name="T1" fmla="*/ 0 h 26018"/>
                <a:gd name="T2" fmla="*/ 0 w 33038"/>
                <a:gd name="T3" fmla="*/ 0 h 26018"/>
                <a:gd name="T4" fmla="*/ 0 w 33038"/>
                <a:gd name="T5" fmla="*/ 0 h 26018"/>
                <a:gd name="T6" fmla="*/ 0 60000 65536"/>
                <a:gd name="T7" fmla="*/ 0 60000 65536"/>
                <a:gd name="T8" fmla="*/ 0 60000 65536"/>
                <a:gd name="T9" fmla="*/ 0 w 33038"/>
                <a:gd name="T10" fmla="*/ 0 h 26018"/>
                <a:gd name="T11" fmla="*/ 33038 w 33038"/>
                <a:gd name="T12" fmla="*/ 26018 h 26018"/>
              </a:gdLst>
              <a:ahLst/>
              <a:cxnLst>
                <a:cxn ang="T6">
                  <a:pos x="T0" y="T1"/>
                </a:cxn>
                <a:cxn ang="T7">
                  <a:pos x="T2" y="T3"/>
                </a:cxn>
                <a:cxn ang="T8">
                  <a:pos x="T4" y="T5"/>
                </a:cxn>
              </a:cxnLst>
              <a:rect l="T9" t="T10" r="T11" b="T12"/>
              <a:pathLst>
                <a:path w="33038" h="26018" fill="none" extrusionOk="0">
                  <a:moveTo>
                    <a:pt x="456" y="26018"/>
                  </a:moveTo>
                  <a:cubicBezTo>
                    <a:pt x="153" y="24564"/>
                    <a:pt x="0" y="23084"/>
                    <a:pt x="0" y="21600"/>
                  </a:cubicBezTo>
                  <a:cubicBezTo>
                    <a:pt x="0" y="9670"/>
                    <a:pt x="9670" y="0"/>
                    <a:pt x="21600" y="0"/>
                  </a:cubicBezTo>
                  <a:cubicBezTo>
                    <a:pt x="25644" y="0"/>
                    <a:pt x="29607" y="1135"/>
                    <a:pt x="33037" y="3277"/>
                  </a:cubicBezTo>
                </a:path>
                <a:path w="33038" h="26018" stroke="0" extrusionOk="0">
                  <a:moveTo>
                    <a:pt x="456" y="26018"/>
                  </a:moveTo>
                  <a:cubicBezTo>
                    <a:pt x="153" y="24564"/>
                    <a:pt x="0" y="23084"/>
                    <a:pt x="0" y="21600"/>
                  </a:cubicBezTo>
                  <a:cubicBezTo>
                    <a:pt x="0" y="9670"/>
                    <a:pt x="9670" y="0"/>
                    <a:pt x="21600" y="0"/>
                  </a:cubicBezTo>
                  <a:cubicBezTo>
                    <a:pt x="25644" y="0"/>
                    <a:pt x="29607" y="1135"/>
                    <a:pt x="33037" y="3277"/>
                  </a:cubicBezTo>
                  <a:lnTo>
                    <a:pt x="21600" y="21600"/>
                  </a:lnTo>
                  <a:lnTo>
                    <a:pt x="456" y="2601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01" name="Arc 1042"/>
            <p:cNvSpPr>
              <a:spLocks/>
            </p:cNvSpPr>
            <p:nvPr/>
          </p:nvSpPr>
          <p:spPr bwMode="auto">
            <a:xfrm>
              <a:off x="1060" y="830"/>
              <a:ext cx="901" cy="245"/>
            </a:xfrm>
            <a:custGeom>
              <a:avLst/>
              <a:gdLst>
                <a:gd name="T0" fmla="*/ 0 w 32830"/>
                <a:gd name="T1" fmla="*/ 0 h 26127"/>
                <a:gd name="T2" fmla="*/ 0 w 32830"/>
                <a:gd name="T3" fmla="*/ 0 h 26127"/>
                <a:gd name="T4" fmla="*/ 0 w 32830"/>
                <a:gd name="T5" fmla="*/ 0 h 26127"/>
                <a:gd name="T6" fmla="*/ 0 60000 65536"/>
                <a:gd name="T7" fmla="*/ 0 60000 65536"/>
                <a:gd name="T8" fmla="*/ 0 60000 65536"/>
                <a:gd name="T9" fmla="*/ 0 w 32830"/>
                <a:gd name="T10" fmla="*/ 0 h 26127"/>
                <a:gd name="T11" fmla="*/ 32830 w 32830"/>
                <a:gd name="T12" fmla="*/ 26127 h 26127"/>
              </a:gdLst>
              <a:ahLst/>
              <a:cxnLst>
                <a:cxn ang="T6">
                  <a:pos x="T0" y="T1"/>
                </a:cxn>
                <a:cxn ang="T7">
                  <a:pos x="T2" y="T3"/>
                </a:cxn>
                <a:cxn ang="T8">
                  <a:pos x="T4" y="T5"/>
                </a:cxn>
              </a:cxnLst>
              <a:rect l="T9" t="T10" r="T11" b="T12"/>
              <a:pathLst>
                <a:path w="32830" h="26127" fill="none" extrusionOk="0">
                  <a:moveTo>
                    <a:pt x="479" y="26127"/>
                  </a:moveTo>
                  <a:cubicBezTo>
                    <a:pt x="160" y="24639"/>
                    <a:pt x="0" y="23121"/>
                    <a:pt x="0" y="21600"/>
                  </a:cubicBezTo>
                  <a:cubicBezTo>
                    <a:pt x="0" y="9670"/>
                    <a:pt x="9670" y="0"/>
                    <a:pt x="21600" y="0"/>
                  </a:cubicBezTo>
                  <a:cubicBezTo>
                    <a:pt x="25561" y="0"/>
                    <a:pt x="29446" y="1089"/>
                    <a:pt x="32830" y="3148"/>
                  </a:cubicBezTo>
                </a:path>
                <a:path w="32830" h="26127" stroke="0" extrusionOk="0">
                  <a:moveTo>
                    <a:pt x="479" y="26127"/>
                  </a:moveTo>
                  <a:cubicBezTo>
                    <a:pt x="160" y="24639"/>
                    <a:pt x="0" y="23121"/>
                    <a:pt x="0" y="21600"/>
                  </a:cubicBezTo>
                  <a:cubicBezTo>
                    <a:pt x="0" y="9670"/>
                    <a:pt x="9670" y="0"/>
                    <a:pt x="21600" y="0"/>
                  </a:cubicBezTo>
                  <a:cubicBezTo>
                    <a:pt x="25561" y="0"/>
                    <a:pt x="29446" y="1089"/>
                    <a:pt x="32830" y="3148"/>
                  </a:cubicBezTo>
                  <a:lnTo>
                    <a:pt x="21600" y="21600"/>
                  </a:lnTo>
                  <a:lnTo>
                    <a:pt x="479" y="26127"/>
                  </a:lnTo>
                  <a:close/>
                </a:path>
              </a:pathLst>
            </a:custGeom>
            <a:solidFill>
              <a:srgbClr val="E7EDED"/>
            </a:solidFill>
            <a:ln w="26988">
              <a:solidFill>
                <a:srgbClr val="6C8F93"/>
              </a:solidFill>
              <a:round/>
              <a:headEnd/>
              <a:tailEnd/>
            </a:ln>
          </p:spPr>
          <p:txBody>
            <a:bodyPr/>
            <a:lstStyle/>
            <a:p>
              <a:endParaRPr lang="en-GB"/>
            </a:p>
          </p:txBody>
        </p:sp>
        <p:sp>
          <p:nvSpPr>
            <p:cNvPr id="16402" name="Arc 1043"/>
            <p:cNvSpPr>
              <a:spLocks/>
            </p:cNvSpPr>
            <p:nvPr/>
          </p:nvSpPr>
          <p:spPr bwMode="auto">
            <a:xfrm>
              <a:off x="922" y="1402"/>
              <a:ext cx="923" cy="197"/>
            </a:xfrm>
            <a:custGeom>
              <a:avLst/>
              <a:gdLst>
                <a:gd name="T0" fmla="*/ 0 w 32033"/>
                <a:gd name="T1" fmla="*/ 0 h 22398"/>
                <a:gd name="T2" fmla="*/ 0 w 32033"/>
                <a:gd name="T3" fmla="*/ 0 h 22398"/>
                <a:gd name="T4" fmla="*/ 0 w 32033"/>
                <a:gd name="T5" fmla="*/ 0 h 22398"/>
                <a:gd name="T6" fmla="*/ 0 60000 65536"/>
                <a:gd name="T7" fmla="*/ 0 60000 65536"/>
                <a:gd name="T8" fmla="*/ 0 60000 65536"/>
                <a:gd name="T9" fmla="*/ 0 w 32033"/>
                <a:gd name="T10" fmla="*/ 0 h 22398"/>
                <a:gd name="T11" fmla="*/ 32033 w 32033"/>
                <a:gd name="T12" fmla="*/ 22398 h 22398"/>
              </a:gdLst>
              <a:ahLst/>
              <a:cxnLst>
                <a:cxn ang="T6">
                  <a:pos x="T0" y="T1"/>
                </a:cxn>
                <a:cxn ang="T7">
                  <a:pos x="T2" y="T3"/>
                </a:cxn>
                <a:cxn ang="T8">
                  <a:pos x="T4" y="T5"/>
                </a:cxn>
              </a:cxnLst>
              <a:rect l="T9" t="T10" r="T11" b="T12"/>
              <a:pathLst>
                <a:path w="32033" h="22398" fill="none" extrusionOk="0">
                  <a:moveTo>
                    <a:pt x="32033" y="19711"/>
                  </a:moveTo>
                  <a:cubicBezTo>
                    <a:pt x="28838" y="21473"/>
                    <a:pt x="25248" y="22397"/>
                    <a:pt x="21600" y="22397"/>
                  </a:cubicBezTo>
                  <a:cubicBezTo>
                    <a:pt x="9670" y="22398"/>
                    <a:pt x="0" y="12727"/>
                    <a:pt x="0" y="798"/>
                  </a:cubicBezTo>
                  <a:cubicBezTo>
                    <a:pt x="0" y="531"/>
                    <a:pt x="4" y="265"/>
                    <a:pt x="14" y="-1"/>
                  </a:cubicBezTo>
                </a:path>
                <a:path w="32033" h="22398" stroke="0" extrusionOk="0">
                  <a:moveTo>
                    <a:pt x="32033" y="19711"/>
                  </a:moveTo>
                  <a:cubicBezTo>
                    <a:pt x="28838" y="21473"/>
                    <a:pt x="25248" y="22397"/>
                    <a:pt x="21600" y="22397"/>
                  </a:cubicBezTo>
                  <a:cubicBezTo>
                    <a:pt x="9670" y="22398"/>
                    <a:pt x="0" y="12727"/>
                    <a:pt x="0" y="798"/>
                  </a:cubicBezTo>
                  <a:cubicBezTo>
                    <a:pt x="0" y="531"/>
                    <a:pt x="4" y="265"/>
                    <a:pt x="14" y="-1"/>
                  </a:cubicBezTo>
                  <a:lnTo>
                    <a:pt x="21600" y="798"/>
                  </a:lnTo>
                  <a:lnTo>
                    <a:pt x="32033" y="1971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03" name="Arc 1044"/>
            <p:cNvSpPr>
              <a:spLocks/>
            </p:cNvSpPr>
            <p:nvPr/>
          </p:nvSpPr>
          <p:spPr bwMode="auto">
            <a:xfrm>
              <a:off x="930" y="1402"/>
              <a:ext cx="904" cy="188"/>
            </a:xfrm>
            <a:custGeom>
              <a:avLst/>
              <a:gdLst>
                <a:gd name="T0" fmla="*/ 0 w 31793"/>
                <a:gd name="T1" fmla="*/ 0 h 22422"/>
                <a:gd name="T2" fmla="*/ 0 w 31793"/>
                <a:gd name="T3" fmla="*/ 0 h 22422"/>
                <a:gd name="T4" fmla="*/ 0 w 31793"/>
                <a:gd name="T5" fmla="*/ 0 h 22422"/>
                <a:gd name="T6" fmla="*/ 0 60000 65536"/>
                <a:gd name="T7" fmla="*/ 0 60000 65536"/>
                <a:gd name="T8" fmla="*/ 0 60000 65536"/>
                <a:gd name="T9" fmla="*/ 0 w 31793"/>
                <a:gd name="T10" fmla="*/ 0 h 22422"/>
                <a:gd name="T11" fmla="*/ 31793 w 31793"/>
                <a:gd name="T12" fmla="*/ 22422 h 22422"/>
              </a:gdLst>
              <a:ahLst/>
              <a:cxnLst>
                <a:cxn ang="T6">
                  <a:pos x="T0" y="T1"/>
                </a:cxn>
                <a:cxn ang="T7">
                  <a:pos x="T2" y="T3"/>
                </a:cxn>
                <a:cxn ang="T8">
                  <a:pos x="T4" y="T5"/>
                </a:cxn>
              </a:cxnLst>
              <a:rect l="T9" t="T10" r="T11" b="T12"/>
              <a:pathLst>
                <a:path w="31793" h="22422" fill="none" extrusionOk="0">
                  <a:moveTo>
                    <a:pt x="31792" y="19865"/>
                  </a:moveTo>
                  <a:cubicBezTo>
                    <a:pt x="28657" y="21543"/>
                    <a:pt x="25156" y="22421"/>
                    <a:pt x="21600" y="22421"/>
                  </a:cubicBezTo>
                  <a:cubicBezTo>
                    <a:pt x="9670" y="22422"/>
                    <a:pt x="0" y="12751"/>
                    <a:pt x="0" y="822"/>
                  </a:cubicBezTo>
                  <a:cubicBezTo>
                    <a:pt x="0" y="547"/>
                    <a:pt x="5" y="273"/>
                    <a:pt x="15" y="-1"/>
                  </a:cubicBezTo>
                </a:path>
                <a:path w="31793" h="22422" stroke="0" extrusionOk="0">
                  <a:moveTo>
                    <a:pt x="31792" y="19865"/>
                  </a:moveTo>
                  <a:cubicBezTo>
                    <a:pt x="28657" y="21543"/>
                    <a:pt x="25156" y="22421"/>
                    <a:pt x="21600" y="22421"/>
                  </a:cubicBezTo>
                  <a:cubicBezTo>
                    <a:pt x="9670" y="22422"/>
                    <a:pt x="0" y="12751"/>
                    <a:pt x="0" y="822"/>
                  </a:cubicBezTo>
                  <a:cubicBezTo>
                    <a:pt x="0" y="547"/>
                    <a:pt x="5" y="273"/>
                    <a:pt x="15" y="-1"/>
                  </a:cubicBezTo>
                  <a:lnTo>
                    <a:pt x="21600" y="822"/>
                  </a:lnTo>
                  <a:lnTo>
                    <a:pt x="31792" y="19865"/>
                  </a:lnTo>
                  <a:close/>
                </a:path>
              </a:pathLst>
            </a:custGeom>
            <a:solidFill>
              <a:srgbClr val="E7EDED"/>
            </a:solidFill>
            <a:ln w="26988">
              <a:solidFill>
                <a:srgbClr val="6C8F93"/>
              </a:solidFill>
              <a:round/>
              <a:headEnd/>
              <a:tailEnd/>
            </a:ln>
          </p:spPr>
          <p:txBody>
            <a:bodyPr/>
            <a:lstStyle/>
            <a:p>
              <a:endParaRPr lang="en-GB"/>
            </a:p>
          </p:txBody>
        </p:sp>
        <p:sp>
          <p:nvSpPr>
            <p:cNvPr id="16404" name="Arc 1045"/>
            <p:cNvSpPr>
              <a:spLocks/>
            </p:cNvSpPr>
            <p:nvPr/>
          </p:nvSpPr>
          <p:spPr bwMode="auto">
            <a:xfrm>
              <a:off x="3405" y="834"/>
              <a:ext cx="700" cy="243"/>
            </a:xfrm>
            <a:custGeom>
              <a:avLst/>
              <a:gdLst>
                <a:gd name="T0" fmla="*/ 0 w 26085"/>
                <a:gd name="T1" fmla="*/ 0 h 32034"/>
                <a:gd name="T2" fmla="*/ 0 w 26085"/>
                <a:gd name="T3" fmla="*/ 0 h 32034"/>
                <a:gd name="T4" fmla="*/ 0 w 26085"/>
                <a:gd name="T5" fmla="*/ 0 h 32034"/>
                <a:gd name="T6" fmla="*/ 0 60000 65536"/>
                <a:gd name="T7" fmla="*/ 0 60000 65536"/>
                <a:gd name="T8" fmla="*/ 0 60000 65536"/>
                <a:gd name="T9" fmla="*/ 0 w 26085"/>
                <a:gd name="T10" fmla="*/ 0 h 32034"/>
                <a:gd name="T11" fmla="*/ 26085 w 26085"/>
                <a:gd name="T12" fmla="*/ 32034 h 32034"/>
              </a:gdLst>
              <a:ahLst/>
              <a:cxnLst>
                <a:cxn ang="T6">
                  <a:pos x="T0" y="T1"/>
                </a:cxn>
                <a:cxn ang="T7">
                  <a:pos x="T2" y="T3"/>
                </a:cxn>
                <a:cxn ang="T8">
                  <a:pos x="T4" y="T5"/>
                </a:cxn>
              </a:cxnLst>
              <a:rect l="T9" t="T10" r="T11" b="T12"/>
              <a:pathLst>
                <a:path w="26085" h="32034" fill="none" extrusionOk="0">
                  <a:moveTo>
                    <a:pt x="-1" y="470"/>
                  </a:moveTo>
                  <a:cubicBezTo>
                    <a:pt x="1474" y="157"/>
                    <a:pt x="2977" y="-1"/>
                    <a:pt x="4485" y="-1"/>
                  </a:cubicBezTo>
                  <a:cubicBezTo>
                    <a:pt x="16414" y="0"/>
                    <a:pt x="26085" y="9670"/>
                    <a:pt x="26085" y="21600"/>
                  </a:cubicBezTo>
                  <a:cubicBezTo>
                    <a:pt x="26085" y="25249"/>
                    <a:pt x="25160" y="28838"/>
                    <a:pt x="23397" y="32033"/>
                  </a:cubicBezTo>
                </a:path>
                <a:path w="26085" h="32034" stroke="0" extrusionOk="0">
                  <a:moveTo>
                    <a:pt x="-1" y="470"/>
                  </a:moveTo>
                  <a:cubicBezTo>
                    <a:pt x="1474" y="157"/>
                    <a:pt x="2977" y="-1"/>
                    <a:pt x="4485" y="-1"/>
                  </a:cubicBezTo>
                  <a:cubicBezTo>
                    <a:pt x="16414" y="0"/>
                    <a:pt x="26085" y="9670"/>
                    <a:pt x="26085" y="21600"/>
                  </a:cubicBezTo>
                  <a:cubicBezTo>
                    <a:pt x="26085" y="25249"/>
                    <a:pt x="25160" y="28838"/>
                    <a:pt x="23397" y="32033"/>
                  </a:cubicBezTo>
                  <a:lnTo>
                    <a:pt x="4485" y="21600"/>
                  </a:lnTo>
                  <a:lnTo>
                    <a:pt x="-1" y="47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05" name="Arc 1046"/>
            <p:cNvSpPr>
              <a:spLocks/>
            </p:cNvSpPr>
            <p:nvPr/>
          </p:nvSpPr>
          <p:spPr bwMode="auto">
            <a:xfrm>
              <a:off x="3410" y="842"/>
              <a:ext cx="686" cy="233"/>
            </a:xfrm>
            <a:custGeom>
              <a:avLst/>
              <a:gdLst>
                <a:gd name="T0" fmla="*/ 0 w 25932"/>
                <a:gd name="T1" fmla="*/ 0 h 32324"/>
                <a:gd name="T2" fmla="*/ 0 w 25932"/>
                <a:gd name="T3" fmla="*/ 0 h 32324"/>
                <a:gd name="T4" fmla="*/ 0 w 25932"/>
                <a:gd name="T5" fmla="*/ 0 h 32324"/>
                <a:gd name="T6" fmla="*/ 0 60000 65536"/>
                <a:gd name="T7" fmla="*/ 0 60000 65536"/>
                <a:gd name="T8" fmla="*/ 0 60000 65536"/>
                <a:gd name="T9" fmla="*/ 0 w 25932"/>
                <a:gd name="T10" fmla="*/ 0 h 32324"/>
                <a:gd name="T11" fmla="*/ 25932 w 25932"/>
                <a:gd name="T12" fmla="*/ 32324 h 32324"/>
              </a:gdLst>
              <a:ahLst/>
              <a:cxnLst>
                <a:cxn ang="T6">
                  <a:pos x="T0" y="T1"/>
                </a:cxn>
                <a:cxn ang="T7">
                  <a:pos x="T2" y="T3"/>
                </a:cxn>
                <a:cxn ang="T8">
                  <a:pos x="T4" y="T5"/>
                </a:cxn>
              </a:cxnLst>
              <a:rect l="T9" t="T10" r="T11" b="T12"/>
              <a:pathLst>
                <a:path w="25932" h="32324" fill="none" extrusionOk="0">
                  <a:moveTo>
                    <a:pt x="-1" y="438"/>
                  </a:moveTo>
                  <a:cubicBezTo>
                    <a:pt x="1425" y="147"/>
                    <a:pt x="2876" y="-1"/>
                    <a:pt x="4332" y="-1"/>
                  </a:cubicBezTo>
                  <a:cubicBezTo>
                    <a:pt x="16261" y="0"/>
                    <a:pt x="25932" y="9670"/>
                    <a:pt x="25932" y="21600"/>
                  </a:cubicBezTo>
                  <a:cubicBezTo>
                    <a:pt x="25932" y="25361"/>
                    <a:pt x="24949" y="29058"/>
                    <a:pt x="23081" y="32323"/>
                  </a:cubicBezTo>
                </a:path>
                <a:path w="25932" h="32324" stroke="0" extrusionOk="0">
                  <a:moveTo>
                    <a:pt x="-1" y="438"/>
                  </a:moveTo>
                  <a:cubicBezTo>
                    <a:pt x="1425" y="147"/>
                    <a:pt x="2876" y="-1"/>
                    <a:pt x="4332" y="-1"/>
                  </a:cubicBezTo>
                  <a:cubicBezTo>
                    <a:pt x="16261" y="0"/>
                    <a:pt x="25932" y="9670"/>
                    <a:pt x="25932" y="21600"/>
                  </a:cubicBezTo>
                  <a:cubicBezTo>
                    <a:pt x="25932" y="25361"/>
                    <a:pt x="24949" y="29058"/>
                    <a:pt x="23081" y="32323"/>
                  </a:cubicBezTo>
                  <a:lnTo>
                    <a:pt x="4332" y="21600"/>
                  </a:lnTo>
                  <a:lnTo>
                    <a:pt x="-1" y="438"/>
                  </a:lnTo>
                  <a:close/>
                </a:path>
              </a:pathLst>
            </a:custGeom>
            <a:solidFill>
              <a:srgbClr val="E7EDED"/>
            </a:solidFill>
            <a:ln w="26988">
              <a:solidFill>
                <a:srgbClr val="6C8F93"/>
              </a:solidFill>
              <a:round/>
              <a:headEnd/>
              <a:tailEnd/>
            </a:ln>
          </p:spPr>
          <p:txBody>
            <a:bodyPr/>
            <a:lstStyle/>
            <a:p>
              <a:endParaRPr lang="en-GB"/>
            </a:p>
          </p:txBody>
        </p:sp>
        <p:sp>
          <p:nvSpPr>
            <p:cNvPr id="16406" name="Arc 1047"/>
            <p:cNvSpPr>
              <a:spLocks/>
            </p:cNvSpPr>
            <p:nvPr/>
          </p:nvSpPr>
          <p:spPr bwMode="auto">
            <a:xfrm>
              <a:off x="3603" y="1077"/>
              <a:ext cx="667" cy="240"/>
            </a:xfrm>
            <a:custGeom>
              <a:avLst/>
              <a:gdLst>
                <a:gd name="T0" fmla="*/ 0 w 21600"/>
                <a:gd name="T1" fmla="*/ 0 h 29107"/>
                <a:gd name="T2" fmla="*/ 0 w 21600"/>
                <a:gd name="T3" fmla="*/ 0 h 29107"/>
                <a:gd name="T4" fmla="*/ 0 w 21600"/>
                <a:gd name="T5" fmla="*/ 0 h 29107"/>
                <a:gd name="T6" fmla="*/ 0 60000 65536"/>
                <a:gd name="T7" fmla="*/ 0 60000 65536"/>
                <a:gd name="T8" fmla="*/ 0 60000 65536"/>
                <a:gd name="T9" fmla="*/ 0 w 21600"/>
                <a:gd name="T10" fmla="*/ 0 h 29107"/>
                <a:gd name="T11" fmla="*/ 21600 w 21600"/>
                <a:gd name="T12" fmla="*/ 29107 h 29107"/>
              </a:gdLst>
              <a:ahLst/>
              <a:cxnLst>
                <a:cxn ang="T6">
                  <a:pos x="T0" y="T1"/>
                </a:cxn>
                <a:cxn ang="T7">
                  <a:pos x="T2" y="T3"/>
                </a:cxn>
                <a:cxn ang="T8">
                  <a:pos x="T4" y="T5"/>
                </a:cxn>
              </a:cxnLst>
              <a:rect l="T9" t="T10" r="T11" b="T12"/>
              <a:pathLst>
                <a:path w="21600" h="29107" fill="none" extrusionOk="0">
                  <a:moveTo>
                    <a:pt x="13585" y="-1"/>
                  </a:moveTo>
                  <a:cubicBezTo>
                    <a:pt x="18654" y="4100"/>
                    <a:pt x="21600" y="10272"/>
                    <a:pt x="21600" y="16793"/>
                  </a:cubicBezTo>
                  <a:cubicBezTo>
                    <a:pt x="21600" y="21194"/>
                    <a:pt x="20255" y="25490"/>
                    <a:pt x="17746" y="29107"/>
                  </a:cubicBezTo>
                </a:path>
                <a:path w="21600" h="29107" stroke="0" extrusionOk="0">
                  <a:moveTo>
                    <a:pt x="13585" y="-1"/>
                  </a:moveTo>
                  <a:cubicBezTo>
                    <a:pt x="18654" y="4100"/>
                    <a:pt x="21600" y="10272"/>
                    <a:pt x="21600" y="16793"/>
                  </a:cubicBezTo>
                  <a:cubicBezTo>
                    <a:pt x="21600" y="21194"/>
                    <a:pt x="20255" y="25490"/>
                    <a:pt x="17746" y="29107"/>
                  </a:cubicBezTo>
                  <a:lnTo>
                    <a:pt x="0" y="16793"/>
                  </a:lnTo>
                  <a:lnTo>
                    <a:pt x="13585"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07" name="Arc 1048"/>
            <p:cNvSpPr>
              <a:spLocks/>
            </p:cNvSpPr>
            <p:nvPr/>
          </p:nvSpPr>
          <p:spPr bwMode="auto">
            <a:xfrm>
              <a:off x="3603" y="1081"/>
              <a:ext cx="659" cy="233"/>
            </a:xfrm>
            <a:custGeom>
              <a:avLst/>
              <a:gdLst>
                <a:gd name="T0" fmla="*/ 0 w 21600"/>
                <a:gd name="T1" fmla="*/ 0 h 29611"/>
                <a:gd name="T2" fmla="*/ 0 w 21600"/>
                <a:gd name="T3" fmla="*/ 0 h 29611"/>
                <a:gd name="T4" fmla="*/ 0 w 21600"/>
                <a:gd name="T5" fmla="*/ 0 h 29611"/>
                <a:gd name="T6" fmla="*/ 0 60000 65536"/>
                <a:gd name="T7" fmla="*/ 0 60000 65536"/>
                <a:gd name="T8" fmla="*/ 0 60000 65536"/>
                <a:gd name="T9" fmla="*/ 0 w 21600"/>
                <a:gd name="T10" fmla="*/ 0 h 29611"/>
                <a:gd name="T11" fmla="*/ 21600 w 21600"/>
                <a:gd name="T12" fmla="*/ 29611 h 29611"/>
              </a:gdLst>
              <a:ahLst/>
              <a:cxnLst>
                <a:cxn ang="T6">
                  <a:pos x="T0" y="T1"/>
                </a:cxn>
                <a:cxn ang="T7">
                  <a:pos x="T2" y="T3"/>
                </a:cxn>
                <a:cxn ang="T8">
                  <a:pos x="T4" y="T5"/>
                </a:cxn>
              </a:cxnLst>
              <a:rect l="T9" t="T10" r="T11" b="T12"/>
              <a:pathLst>
                <a:path w="21600" h="29611" fill="none" extrusionOk="0">
                  <a:moveTo>
                    <a:pt x="13306" y="-1"/>
                  </a:moveTo>
                  <a:cubicBezTo>
                    <a:pt x="18540" y="4093"/>
                    <a:pt x="21600" y="10369"/>
                    <a:pt x="21600" y="17015"/>
                  </a:cubicBezTo>
                  <a:cubicBezTo>
                    <a:pt x="21600" y="21534"/>
                    <a:pt x="20182" y="25939"/>
                    <a:pt x="17547" y="29611"/>
                  </a:cubicBezTo>
                </a:path>
                <a:path w="21600" h="29611" stroke="0" extrusionOk="0">
                  <a:moveTo>
                    <a:pt x="13306" y="-1"/>
                  </a:moveTo>
                  <a:cubicBezTo>
                    <a:pt x="18540" y="4093"/>
                    <a:pt x="21600" y="10369"/>
                    <a:pt x="21600" y="17015"/>
                  </a:cubicBezTo>
                  <a:cubicBezTo>
                    <a:pt x="21600" y="21534"/>
                    <a:pt x="20182" y="25939"/>
                    <a:pt x="17547" y="29611"/>
                  </a:cubicBezTo>
                  <a:lnTo>
                    <a:pt x="0" y="17015"/>
                  </a:lnTo>
                  <a:lnTo>
                    <a:pt x="13306" y="-1"/>
                  </a:lnTo>
                  <a:close/>
                </a:path>
              </a:pathLst>
            </a:custGeom>
            <a:solidFill>
              <a:srgbClr val="E7EDED"/>
            </a:solidFill>
            <a:ln w="26988">
              <a:solidFill>
                <a:srgbClr val="6C8F93"/>
              </a:solidFill>
              <a:round/>
              <a:headEnd/>
              <a:tailEnd/>
            </a:ln>
          </p:spPr>
          <p:txBody>
            <a:bodyPr/>
            <a:lstStyle/>
            <a:p>
              <a:endParaRPr lang="en-GB"/>
            </a:p>
          </p:txBody>
        </p:sp>
        <p:sp>
          <p:nvSpPr>
            <p:cNvPr id="16408" name="Arc 1049"/>
            <p:cNvSpPr>
              <a:spLocks/>
            </p:cNvSpPr>
            <p:nvPr/>
          </p:nvSpPr>
          <p:spPr bwMode="auto">
            <a:xfrm>
              <a:off x="3385" y="1318"/>
              <a:ext cx="781" cy="346"/>
            </a:xfrm>
            <a:custGeom>
              <a:avLst/>
              <a:gdLst>
                <a:gd name="T0" fmla="*/ 0 w 28664"/>
                <a:gd name="T1" fmla="*/ 0 h 27603"/>
                <a:gd name="T2" fmla="*/ 0 w 28664"/>
                <a:gd name="T3" fmla="*/ 0 h 27603"/>
                <a:gd name="T4" fmla="*/ 0 w 28664"/>
                <a:gd name="T5" fmla="*/ 0 h 27603"/>
                <a:gd name="T6" fmla="*/ 0 60000 65536"/>
                <a:gd name="T7" fmla="*/ 0 60000 65536"/>
                <a:gd name="T8" fmla="*/ 0 60000 65536"/>
                <a:gd name="T9" fmla="*/ 0 w 28664"/>
                <a:gd name="T10" fmla="*/ 0 h 27603"/>
                <a:gd name="T11" fmla="*/ 28664 w 28664"/>
                <a:gd name="T12" fmla="*/ 27603 h 27603"/>
              </a:gdLst>
              <a:ahLst/>
              <a:cxnLst>
                <a:cxn ang="T6">
                  <a:pos x="T0" y="T1"/>
                </a:cxn>
                <a:cxn ang="T7">
                  <a:pos x="T2" y="T3"/>
                </a:cxn>
                <a:cxn ang="T8">
                  <a:pos x="T4" y="T5"/>
                </a:cxn>
              </a:cxnLst>
              <a:rect l="T9" t="T10" r="T11" b="T12"/>
              <a:pathLst>
                <a:path w="28664" h="27603" fill="none" extrusionOk="0">
                  <a:moveTo>
                    <a:pt x="27813" y="-1"/>
                  </a:moveTo>
                  <a:cubicBezTo>
                    <a:pt x="28377" y="1951"/>
                    <a:pt x="28664" y="3971"/>
                    <a:pt x="28664" y="6003"/>
                  </a:cubicBezTo>
                  <a:cubicBezTo>
                    <a:pt x="28664" y="17932"/>
                    <a:pt x="18993" y="27603"/>
                    <a:pt x="7064" y="27603"/>
                  </a:cubicBezTo>
                  <a:cubicBezTo>
                    <a:pt x="4659" y="27602"/>
                    <a:pt x="2272" y="27201"/>
                    <a:pt x="-1" y="26415"/>
                  </a:cubicBezTo>
                </a:path>
                <a:path w="28664" h="27603" stroke="0" extrusionOk="0">
                  <a:moveTo>
                    <a:pt x="27813" y="-1"/>
                  </a:moveTo>
                  <a:cubicBezTo>
                    <a:pt x="28377" y="1951"/>
                    <a:pt x="28664" y="3971"/>
                    <a:pt x="28664" y="6003"/>
                  </a:cubicBezTo>
                  <a:cubicBezTo>
                    <a:pt x="28664" y="17932"/>
                    <a:pt x="18993" y="27603"/>
                    <a:pt x="7064" y="27603"/>
                  </a:cubicBezTo>
                  <a:cubicBezTo>
                    <a:pt x="4659" y="27602"/>
                    <a:pt x="2272" y="27201"/>
                    <a:pt x="-1" y="26415"/>
                  </a:cubicBezTo>
                  <a:lnTo>
                    <a:pt x="7064" y="6003"/>
                  </a:lnTo>
                  <a:lnTo>
                    <a:pt x="27813"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09" name="Arc 1050"/>
            <p:cNvSpPr>
              <a:spLocks/>
            </p:cNvSpPr>
            <p:nvPr/>
          </p:nvSpPr>
          <p:spPr bwMode="auto">
            <a:xfrm>
              <a:off x="3390" y="1319"/>
              <a:ext cx="768" cy="337"/>
            </a:xfrm>
            <a:custGeom>
              <a:avLst/>
              <a:gdLst>
                <a:gd name="T0" fmla="*/ 0 w 28562"/>
                <a:gd name="T1" fmla="*/ 0 h 27694"/>
                <a:gd name="T2" fmla="*/ 0 w 28562"/>
                <a:gd name="T3" fmla="*/ 0 h 27694"/>
                <a:gd name="T4" fmla="*/ 0 w 28562"/>
                <a:gd name="T5" fmla="*/ 0 h 27694"/>
                <a:gd name="T6" fmla="*/ 0 60000 65536"/>
                <a:gd name="T7" fmla="*/ 0 60000 65536"/>
                <a:gd name="T8" fmla="*/ 0 60000 65536"/>
                <a:gd name="T9" fmla="*/ 0 w 28562"/>
                <a:gd name="T10" fmla="*/ 0 h 27694"/>
                <a:gd name="T11" fmla="*/ 28562 w 28562"/>
                <a:gd name="T12" fmla="*/ 27694 h 27694"/>
              </a:gdLst>
              <a:ahLst/>
              <a:cxnLst>
                <a:cxn ang="T6">
                  <a:pos x="T0" y="T1"/>
                </a:cxn>
                <a:cxn ang="T7">
                  <a:pos x="T2" y="T3"/>
                </a:cxn>
                <a:cxn ang="T8">
                  <a:pos x="T4" y="T5"/>
                </a:cxn>
              </a:cxnLst>
              <a:rect l="T9" t="T10" r="T11" b="T12"/>
              <a:pathLst>
                <a:path w="28562" h="27694" fill="none" extrusionOk="0">
                  <a:moveTo>
                    <a:pt x="27684" y="0"/>
                  </a:moveTo>
                  <a:cubicBezTo>
                    <a:pt x="28266" y="1979"/>
                    <a:pt x="28562" y="4031"/>
                    <a:pt x="28562" y="6094"/>
                  </a:cubicBezTo>
                  <a:cubicBezTo>
                    <a:pt x="28562" y="18023"/>
                    <a:pt x="18891" y="27694"/>
                    <a:pt x="6962" y="27694"/>
                  </a:cubicBezTo>
                  <a:cubicBezTo>
                    <a:pt x="4593" y="27693"/>
                    <a:pt x="2241" y="27304"/>
                    <a:pt x="-1" y="26541"/>
                  </a:cubicBezTo>
                </a:path>
                <a:path w="28562" h="27694" stroke="0" extrusionOk="0">
                  <a:moveTo>
                    <a:pt x="27684" y="0"/>
                  </a:moveTo>
                  <a:cubicBezTo>
                    <a:pt x="28266" y="1979"/>
                    <a:pt x="28562" y="4031"/>
                    <a:pt x="28562" y="6094"/>
                  </a:cubicBezTo>
                  <a:cubicBezTo>
                    <a:pt x="28562" y="18023"/>
                    <a:pt x="18891" y="27694"/>
                    <a:pt x="6962" y="27694"/>
                  </a:cubicBezTo>
                  <a:cubicBezTo>
                    <a:pt x="4593" y="27693"/>
                    <a:pt x="2241" y="27304"/>
                    <a:pt x="-1" y="26541"/>
                  </a:cubicBezTo>
                  <a:lnTo>
                    <a:pt x="6962" y="6094"/>
                  </a:lnTo>
                  <a:lnTo>
                    <a:pt x="27684" y="0"/>
                  </a:lnTo>
                  <a:close/>
                </a:path>
              </a:pathLst>
            </a:custGeom>
            <a:solidFill>
              <a:srgbClr val="E7EDED"/>
            </a:solidFill>
            <a:ln w="26988">
              <a:solidFill>
                <a:srgbClr val="6C8F93"/>
              </a:solidFill>
              <a:round/>
              <a:headEnd/>
              <a:tailEnd/>
            </a:ln>
          </p:spPr>
          <p:txBody>
            <a:bodyPr/>
            <a:lstStyle/>
            <a:p>
              <a:endParaRPr lang="en-GB"/>
            </a:p>
          </p:txBody>
        </p:sp>
        <p:sp>
          <p:nvSpPr>
            <p:cNvPr id="16410" name="Arc 1051"/>
            <p:cNvSpPr>
              <a:spLocks/>
            </p:cNvSpPr>
            <p:nvPr/>
          </p:nvSpPr>
          <p:spPr bwMode="auto">
            <a:xfrm>
              <a:off x="688" y="1073"/>
              <a:ext cx="424" cy="333"/>
            </a:xfrm>
            <a:custGeom>
              <a:avLst/>
              <a:gdLst>
                <a:gd name="T0" fmla="*/ 0 w 21600"/>
                <a:gd name="T1" fmla="*/ 0 h 41291"/>
                <a:gd name="T2" fmla="*/ 0 w 21600"/>
                <a:gd name="T3" fmla="*/ 0 h 41291"/>
                <a:gd name="T4" fmla="*/ 0 w 21600"/>
                <a:gd name="T5" fmla="*/ 0 h 41291"/>
                <a:gd name="T6" fmla="*/ 0 60000 65536"/>
                <a:gd name="T7" fmla="*/ 0 60000 65536"/>
                <a:gd name="T8" fmla="*/ 0 60000 65536"/>
                <a:gd name="T9" fmla="*/ 0 w 21600"/>
                <a:gd name="T10" fmla="*/ 0 h 41291"/>
                <a:gd name="T11" fmla="*/ 21600 w 21600"/>
                <a:gd name="T12" fmla="*/ 41291 h 41291"/>
              </a:gdLst>
              <a:ahLst/>
              <a:cxnLst>
                <a:cxn ang="T6">
                  <a:pos x="T0" y="T1"/>
                </a:cxn>
                <a:cxn ang="T7">
                  <a:pos x="T2" y="T3"/>
                </a:cxn>
                <a:cxn ang="T8">
                  <a:pos x="T4" y="T5"/>
                </a:cxn>
              </a:cxnLst>
              <a:rect l="T9" t="T10" r="T11" b="T12"/>
              <a:pathLst>
                <a:path w="21600" h="41291" fill="none" extrusionOk="0">
                  <a:moveTo>
                    <a:pt x="12835" y="41291"/>
                  </a:moveTo>
                  <a:cubicBezTo>
                    <a:pt x="5030" y="37826"/>
                    <a:pt x="0" y="30088"/>
                    <a:pt x="0" y="21549"/>
                  </a:cubicBezTo>
                  <a:cubicBezTo>
                    <a:pt x="0" y="10194"/>
                    <a:pt x="8790" y="778"/>
                    <a:pt x="20117" y="-1"/>
                  </a:cubicBezTo>
                </a:path>
                <a:path w="21600" h="41291" stroke="0" extrusionOk="0">
                  <a:moveTo>
                    <a:pt x="12835" y="41291"/>
                  </a:moveTo>
                  <a:cubicBezTo>
                    <a:pt x="5030" y="37826"/>
                    <a:pt x="0" y="30088"/>
                    <a:pt x="0" y="21549"/>
                  </a:cubicBezTo>
                  <a:cubicBezTo>
                    <a:pt x="0" y="10194"/>
                    <a:pt x="8790" y="778"/>
                    <a:pt x="20117" y="-1"/>
                  </a:cubicBezTo>
                  <a:lnTo>
                    <a:pt x="21600" y="21549"/>
                  </a:lnTo>
                  <a:lnTo>
                    <a:pt x="12835" y="4129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11" name="Arc 1052"/>
            <p:cNvSpPr>
              <a:spLocks/>
            </p:cNvSpPr>
            <p:nvPr/>
          </p:nvSpPr>
          <p:spPr bwMode="auto">
            <a:xfrm>
              <a:off x="696" y="1081"/>
              <a:ext cx="416" cy="318"/>
            </a:xfrm>
            <a:custGeom>
              <a:avLst/>
              <a:gdLst>
                <a:gd name="T0" fmla="*/ 0 w 21600"/>
                <a:gd name="T1" fmla="*/ 0 h 41383"/>
                <a:gd name="T2" fmla="*/ 0 w 21600"/>
                <a:gd name="T3" fmla="*/ 0 h 41383"/>
                <a:gd name="T4" fmla="*/ 0 w 21600"/>
                <a:gd name="T5" fmla="*/ 0 h 41383"/>
                <a:gd name="T6" fmla="*/ 0 60000 65536"/>
                <a:gd name="T7" fmla="*/ 0 60000 65536"/>
                <a:gd name="T8" fmla="*/ 0 60000 65536"/>
                <a:gd name="T9" fmla="*/ 0 w 21600"/>
                <a:gd name="T10" fmla="*/ 0 h 41383"/>
                <a:gd name="T11" fmla="*/ 21600 w 21600"/>
                <a:gd name="T12" fmla="*/ 41383 h 41383"/>
              </a:gdLst>
              <a:ahLst/>
              <a:cxnLst>
                <a:cxn ang="T6">
                  <a:pos x="T0" y="T1"/>
                </a:cxn>
                <a:cxn ang="T7">
                  <a:pos x="T2" y="T3"/>
                </a:cxn>
                <a:cxn ang="T8">
                  <a:pos x="T4" y="T5"/>
                </a:cxn>
              </a:cxnLst>
              <a:rect l="T9" t="T10" r="T11" b="T12"/>
              <a:pathLst>
                <a:path w="21600" h="41383" fill="none" extrusionOk="0">
                  <a:moveTo>
                    <a:pt x="13039" y="41383"/>
                  </a:moveTo>
                  <a:cubicBezTo>
                    <a:pt x="5125" y="37967"/>
                    <a:pt x="0" y="30172"/>
                    <a:pt x="0" y="21552"/>
                  </a:cubicBezTo>
                  <a:cubicBezTo>
                    <a:pt x="0" y="10182"/>
                    <a:pt x="8813" y="759"/>
                    <a:pt x="20158" y="0"/>
                  </a:cubicBezTo>
                </a:path>
                <a:path w="21600" h="41383" stroke="0" extrusionOk="0">
                  <a:moveTo>
                    <a:pt x="13039" y="41383"/>
                  </a:moveTo>
                  <a:cubicBezTo>
                    <a:pt x="5125" y="37967"/>
                    <a:pt x="0" y="30172"/>
                    <a:pt x="0" y="21552"/>
                  </a:cubicBezTo>
                  <a:cubicBezTo>
                    <a:pt x="0" y="10182"/>
                    <a:pt x="8813" y="759"/>
                    <a:pt x="20158" y="0"/>
                  </a:cubicBezTo>
                  <a:lnTo>
                    <a:pt x="21600" y="21552"/>
                  </a:lnTo>
                  <a:lnTo>
                    <a:pt x="13039" y="41383"/>
                  </a:lnTo>
                  <a:close/>
                </a:path>
              </a:pathLst>
            </a:custGeom>
            <a:solidFill>
              <a:srgbClr val="E7EDED"/>
            </a:solidFill>
            <a:ln w="26988">
              <a:solidFill>
                <a:srgbClr val="6C8F93"/>
              </a:solidFill>
              <a:round/>
              <a:headEnd/>
              <a:tailEnd/>
            </a:ln>
          </p:spPr>
          <p:txBody>
            <a:bodyPr/>
            <a:lstStyle/>
            <a:p>
              <a:endParaRPr lang="en-GB"/>
            </a:p>
          </p:txBody>
        </p:sp>
        <p:sp>
          <p:nvSpPr>
            <p:cNvPr id="16412" name="Arc 1053"/>
            <p:cNvSpPr>
              <a:spLocks/>
            </p:cNvSpPr>
            <p:nvPr/>
          </p:nvSpPr>
          <p:spPr bwMode="auto">
            <a:xfrm>
              <a:off x="1812" y="1526"/>
              <a:ext cx="1606" cy="202"/>
            </a:xfrm>
            <a:custGeom>
              <a:avLst/>
              <a:gdLst>
                <a:gd name="T0" fmla="*/ 0 w 39148"/>
                <a:gd name="T1" fmla="*/ 0 h 21600"/>
                <a:gd name="T2" fmla="*/ 0 w 39148"/>
                <a:gd name="T3" fmla="*/ 0 h 21600"/>
                <a:gd name="T4" fmla="*/ 0 w 39148"/>
                <a:gd name="T5" fmla="*/ 0 h 21600"/>
                <a:gd name="T6" fmla="*/ 0 60000 65536"/>
                <a:gd name="T7" fmla="*/ 0 60000 65536"/>
                <a:gd name="T8" fmla="*/ 0 60000 65536"/>
                <a:gd name="T9" fmla="*/ 0 w 39148"/>
                <a:gd name="T10" fmla="*/ 0 h 21600"/>
                <a:gd name="T11" fmla="*/ 39148 w 39148"/>
                <a:gd name="T12" fmla="*/ 21600 h 21600"/>
              </a:gdLst>
              <a:ahLst/>
              <a:cxnLst>
                <a:cxn ang="T6">
                  <a:pos x="T0" y="T1"/>
                </a:cxn>
                <a:cxn ang="T7">
                  <a:pos x="T2" y="T3"/>
                </a:cxn>
                <a:cxn ang="T8">
                  <a:pos x="T4" y="T5"/>
                </a:cxn>
              </a:cxnLst>
              <a:rect l="T9" t="T10" r="T11" b="T12"/>
              <a:pathLst>
                <a:path w="39148" h="21600" fill="none" extrusionOk="0">
                  <a:moveTo>
                    <a:pt x="39148" y="12037"/>
                  </a:moveTo>
                  <a:cubicBezTo>
                    <a:pt x="35136" y="18014"/>
                    <a:pt x="28411" y="21599"/>
                    <a:pt x="21213" y="21599"/>
                  </a:cubicBezTo>
                  <a:cubicBezTo>
                    <a:pt x="10852" y="21599"/>
                    <a:pt x="1951" y="14243"/>
                    <a:pt x="-1" y="4069"/>
                  </a:cubicBezTo>
                </a:path>
                <a:path w="39148" h="21600" stroke="0" extrusionOk="0">
                  <a:moveTo>
                    <a:pt x="39148" y="12037"/>
                  </a:moveTo>
                  <a:cubicBezTo>
                    <a:pt x="35136" y="18014"/>
                    <a:pt x="28411" y="21599"/>
                    <a:pt x="21213" y="21599"/>
                  </a:cubicBezTo>
                  <a:cubicBezTo>
                    <a:pt x="10852" y="21599"/>
                    <a:pt x="1951" y="14243"/>
                    <a:pt x="-1" y="4069"/>
                  </a:cubicBezTo>
                  <a:lnTo>
                    <a:pt x="21213" y="0"/>
                  </a:lnTo>
                  <a:lnTo>
                    <a:pt x="39148" y="1203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13" name="Arc 1054"/>
            <p:cNvSpPr>
              <a:spLocks/>
            </p:cNvSpPr>
            <p:nvPr/>
          </p:nvSpPr>
          <p:spPr bwMode="auto">
            <a:xfrm>
              <a:off x="1821" y="1526"/>
              <a:ext cx="1583" cy="194"/>
            </a:xfrm>
            <a:custGeom>
              <a:avLst/>
              <a:gdLst>
                <a:gd name="T0" fmla="*/ 0 w 38947"/>
                <a:gd name="T1" fmla="*/ 0 h 21600"/>
                <a:gd name="T2" fmla="*/ 0 w 38947"/>
                <a:gd name="T3" fmla="*/ 0 h 21600"/>
                <a:gd name="T4" fmla="*/ 0 w 38947"/>
                <a:gd name="T5" fmla="*/ 0 h 21600"/>
                <a:gd name="T6" fmla="*/ 0 60000 65536"/>
                <a:gd name="T7" fmla="*/ 0 60000 65536"/>
                <a:gd name="T8" fmla="*/ 0 60000 65536"/>
                <a:gd name="T9" fmla="*/ 0 w 38947"/>
                <a:gd name="T10" fmla="*/ 0 h 21600"/>
                <a:gd name="T11" fmla="*/ 38947 w 38947"/>
                <a:gd name="T12" fmla="*/ 21600 h 21600"/>
              </a:gdLst>
              <a:ahLst/>
              <a:cxnLst>
                <a:cxn ang="T6">
                  <a:pos x="T0" y="T1"/>
                </a:cxn>
                <a:cxn ang="T7">
                  <a:pos x="T2" y="T3"/>
                </a:cxn>
                <a:cxn ang="T8">
                  <a:pos x="T4" y="T5"/>
                </a:cxn>
              </a:cxnLst>
              <a:rect l="T9" t="T10" r="T11" b="T12"/>
              <a:pathLst>
                <a:path w="38947" h="21600" fill="none" extrusionOk="0">
                  <a:moveTo>
                    <a:pt x="38946" y="12296"/>
                  </a:moveTo>
                  <a:cubicBezTo>
                    <a:pt x="34912" y="18123"/>
                    <a:pt x="28276" y="21599"/>
                    <a:pt x="21189" y="21599"/>
                  </a:cubicBezTo>
                  <a:cubicBezTo>
                    <a:pt x="10876" y="21599"/>
                    <a:pt x="2001" y="14309"/>
                    <a:pt x="-1" y="4193"/>
                  </a:cubicBezTo>
                </a:path>
                <a:path w="38947" h="21600" stroke="0" extrusionOk="0">
                  <a:moveTo>
                    <a:pt x="38946" y="12296"/>
                  </a:moveTo>
                  <a:cubicBezTo>
                    <a:pt x="34912" y="18123"/>
                    <a:pt x="28276" y="21599"/>
                    <a:pt x="21189" y="21599"/>
                  </a:cubicBezTo>
                  <a:cubicBezTo>
                    <a:pt x="10876" y="21599"/>
                    <a:pt x="2001" y="14309"/>
                    <a:pt x="-1" y="4193"/>
                  </a:cubicBezTo>
                  <a:lnTo>
                    <a:pt x="21189" y="0"/>
                  </a:lnTo>
                  <a:lnTo>
                    <a:pt x="38946" y="12296"/>
                  </a:lnTo>
                  <a:close/>
                </a:path>
              </a:pathLst>
            </a:custGeom>
            <a:solidFill>
              <a:srgbClr val="E7EDED"/>
            </a:solidFill>
            <a:ln w="26988">
              <a:solidFill>
                <a:srgbClr val="6C8F93"/>
              </a:solidFill>
              <a:round/>
              <a:headEnd/>
              <a:tailEnd/>
            </a:ln>
          </p:spPr>
          <p:txBody>
            <a:bodyPr/>
            <a:lstStyle/>
            <a:p>
              <a:endParaRPr lang="en-GB"/>
            </a:p>
          </p:txBody>
        </p:sp>
      </p:grpSp>
      <p:pic>
        <p:nvPicPr>
          <p:cNvPr id="16389" name="Picture 105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9000"/>
            <a:ext cx="3298825"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0" name="Rectangle 1056"/>
          <p:cNvSpPr>
            <a:spLocks noChangeArrowheads="1"/>
          </p:cNvSpPr>
          <p:nvPr/>
        </p:nvSpPr>
        <p:spPr bwMode="auto">
          <a:xfrm>
            <a:off x="838200" y="4038600"/>
            <a:ext cx="3200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0930" tIns="41258" rIns="80930" bIns="41258">
            <a:spAutoFit/>
          </a:bodyPr>
          <a:lstStyle>
            <a:lvl1pPr defTabSz="804863">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defTabSz="804863">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defTabSz="804863">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04863">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804863">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800">
                <a:latin typeface="Arial" panose="020B0604020202020204" pitchFamily="34" charset="0"/>
              </a:rPr>
              <a:t>Area 1</a:t>
            </a:r>
          </a:p>
          <a:p>
            <a:pPr algn="ctr">
              <a:spcBef>
                <a:spcPct val="0"/>
              </a:spcBef>
              <a:buFontTx/>
              <a:buNone/>
            </a:pPr>
            <a:r>
              <a:rPr lang="en-US" altLang="en-US" sz="1800">
                <a:latin typeface="Arial" panose="020B0604020202020204" pitchFamily="34" charset="0"/>
              </a:rPr>
              <a:t>Subnets 10.108.16.0 - 10.108.31.0</a:t>
            </a:r>
          </a:p>
          <a:p>
            <a:pPr algn="ctr">
              <a:spcBef>
                <a:spcPct val="0"/>
              </a:spcBef>
              <a:buFontTx/>
              <a:buNone/>
            </a:pPr>
            <a:endParaRPr lang="en-US" altLang="en-US" sz="1800">
              <a:latin typeface="Arial" panose="020B0604020202020204" pitchFamily="34" charset="0"/>
            </a:endParaRPr>
          </a:p>
        </p:txBody>
      </p:sp>
      <p:sp>
        <p:nvSpPr>
          <p:cNvPr id="16391" name="Rectangle 1057"/>
          <p:cNvSpPr>
            <a:spLocks noChangeArrowheads="1"/>
          </p:cNvSpPr>
          <p:nvPr/>
        </p:nvSpPr>
        <p:spPr bwMode="auto">
          <a:xfrm>
            <a:off x="3505200" y="1981200"/>
            <a:ext cx="22748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0930" tIns="41258" rIns="80930" bIns="41258">
            <a:spAutoFit/>
          </a:bodyPr>
          <a:lstStyle>
            <a:lvl1pPr defTabSz="804863">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defTabSz="804863">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defTabSz="804863">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04863">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804863">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800">
                <a:latin typeface="Arial" panose="020B0604020202020204" pitchFamily="34" charset="0"/>
              </a:rPr>
              <a:t>Area 0</a:t>
            </a:r>
          </a:p>
          <a:p>
            <a:pPr algn="ctr">
              <a:spcBef>
                <a:spcPct val="0"/>
              </a:spcBef>
              <a:buFontTx/>
              <a:buNone/>
            </a:pPr>
            <a:r>
              <a:rPr lang="en-US" altLang="en-US" sz="1800">
                <a:latin typeface="Arial" panose="020B0604020202020204" pitchFamily="34" charset="0"/>
              </a:rPr>
              <a:t>Network 192.168.49.0</a:t>
            </a:r>
            <a:endParaRPr lang="en-US" altLang="en-US" sz="1400" b="1">
              <a:latin typeface="Arial" panose="020B0604020202020204" pitchFamily="34" charset="0"/>
            </a:endParaRPr>
          </a:p>
        </p:txBody>
      </p:sp>
      <p:pic>
        <p:nvPicPr>
          <p:cNvPr id="16392" name="Picture 105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116263"/>
            <a:ext cx="11557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393" name="Picture 105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429000"/>
            <a:ext cx="3298825"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4" name="Rectangle 1060"/>
          <p:cNvSpPr>
            <a:spLocks noChangeArrowheads="1"/>
          </p:cNvSpPr>
          <p:nvPr/>
        </p:nvSpPr>
        <p:spPr bwMode="auto">
          <a:xfrm>
            <a:off x="5334000" y="4038600"/>
            <a:ext cx="31242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0930" tIns="41258" rIns="80930" bIns="41258">
            <a:spAutoFit/>
          </a:bodyPr>
          <a:lstStyle>
            <a:lvl1pPr defTabSz="804863">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defTabSz="804863">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defTabSz="804863">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04863">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804863">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804863"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800">
                <a:latin typeface="Arial" panose="020B0604020202020204" pitchFamily="34" charset="0"/>
              </a:rPr>
              <a:t>Area 2</a:t>
            </a:r>
          </a:p>
          <a:p>
            <a:pPr algn="ctr">
              <a:spcBef>
                <a:spcPct val="0"/>
              </a:spcBef>
              <a:buFontTx/>
              <a:buNone/>
            </a:pPr>
            <a:r>
              <a:rPr lang="en-US" altLang="en-US" sz="1800">
                <a:latin typeface="Arial" panose="020B0604020202020204" pitchFamily="34" charset="0"/>
              </a:rPr>
              <a:t>Subnets 10.108.32.0 - 10.108.47.0</a:t>
            </a:r>
          </a:p>
          <a:p>
            <a:pPr algn="ctr">
              <a:spcBef>
                <a:spcPct val="0"/>
              </a:spcBef>
              <a:buFontTx/>
              <a:buNone/>
            </a:pPr>
            <a:endParaRPr lang="en-US" altLang="en-US" sz="1800">
              <a:latin typeface="Arial" panose="020B0604020202020204" pitchFamily="34" charset="0"/>
            </a:endParaRPr>
          </a:p>
        </p:txBody>
      </p:sp>
      <p:pic>
        <p:nvPicPr>
          <p:cNvPr id="16395" name="Picture 106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124200"/>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6" name="Text Box 1062"/>
          <p:cNvSpPr txBox="1">
            <a:spLocks noChangeArrowheads="1"/>
          </p:cNvSpPr>
          <p:nvPr/>
        </p:nvSpPr>
        <p:spPr bwMode="auto">
          <a:xfrm>
            <a:off x="762000" y="3124200"/>
            <a:ext cx="1192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Router A</a:t>
            </a:r>
            <a:endParaRPr lang="en-US" altLang="en-US" sz="2400"/>
          </a:p>
        </p:txBody>
      </p:sp>
      <p:sp>
        <p:nvSpPr>
          <p:cNvPr id="16397" name="Text Box 1063"/>
          <p:cNvSpPr txBox="1">
            <a:spLocks noChangeArrowheads="1"/>
          </p:cNvSpPr>
          <p:nvPr/>
        </p:nvSpPr>
        <p:spPr bwMode="auto">
          <a:xfrm>
            <a:off x="7239000" y="3124200"/>
            <a:ext cx="1179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Router B</a:t>
            </a:r>
            <a:endParaRPr lang="en-US" altLang="en-US" sz="24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2788" y="0"/>
            <a:ext cx="8077200" cy="1143000"/>
          </a:xfrm>
        </p:spPr>
        <p:txBody>
          <a:bodyPr/>
          <a:lstStyle/>
          <a:p>
            <a:r>
              <a:rPr lang="en-US" altLang="en-US" sz="4000" smtClean="0">
                <a:ea typeface="ＭＳ Ｐゴシック" panose="020B0600070205080204" pitchFamily="34" charset="-128"/>
              </a:rPr>
              <a:t>Characterize the Wiring and Media</a:t>
            </a:r>
          </a:p>
        </p:txBody>
      </p:sp>
      <p:sp>
        <p:nvSpPr>
          <p:cNvPr id="18435" name="Rectangle 3"/>
          <p:cNvSpPr>
            <a:spLocks noGrp="1" noChangeArrowheads="1"/>
          </p:cNvSpPr>
          <p:nvPr>
            <p:ph idx="1"/>
          </p:nvPr>
        </p:nvSpPr>
        <p:spPr>
          <a:xfrm>
            <a:off x="1219200" y="1143000"/>
            <a:ext cx="7772400" cy="4114800"/>
          </a:xfrm>
        </p:spPr>
        <p:txBody>
          <a:bodyPr/>
          <a:lstStyle/>
          <a:p>
            <a:r>
              <a:rPr lang="en-US" altLang="en-US" smtClean="0">
                <a:ea typeface="ＭＳ Ｐゴシック" panose="020B0600070205080204" pitchFamily="34" charset="-128"/>
              </a:rPr>
              <a:t>Single-mode fiber</a:t>
            </a:r>
          </a:p>
          <a:p>
            <a:r>
              <a:rPr lang="en-US" altLang="en-US" smtClean="0">
                <a:ea typeface="ＭＳ Ｐゴシック" panose="020B0600070205080204" pitchFamily="34" charset="-128"/>
              </a:rPr>
              <a:t>Multi-mode fiber</a:t>
            </a:r>
          </a:p>
          <a:p>
            <a:r>
              <a:rPr lang="en-US" altLang="en-US" smtClean="0">
                <a:ea typeface="ＭＳ Ｐゴシック" panose="020B0600070205080204" pitchFamily="34" charset="-128"/>
              </a:rPr>
              <a:t>Shielded twisted pair (STP) copper</a:t>
            </a:r>
          </a:p>
          <a:p>
            <a:r>
              <a:rPr lang="en-US" altLang="en-US" smtClean="0">
                <a:ea typeface="ＭＳ Ｐゴシック" panose="020B0600070205080204" pitchFamily="34" charset="-128"/>
              </a:rPr>
              <a:t>Unshielded-twisted-pair (UTP) copper</a:t>
            </a:r>
          </a:p>
          <a:p>
            <a:r>
              <a:rPr lang="en-US" altLang="en-US" smtClean="0">
                <a:ea typeface="ＭＳ Ｐゴシック" panose="020B0600070205080204" pitchFamily="34" charset="-128"/>
              </a:rPr>
              <a:t>Coaxial cable</a:t>
            </a:r>
          </a:p>
          <a:p>
            <a:r>
              <a:rPr lang="en-US" altLang="en-US" smtClean="0">
                <a:ea typeface="ＭＳ Ｐゴシック" panose="020B0600070205080204" pitchFamily="34" charset="-128"/>
              </a:rPr>
              <a:t>Microwave</a:t>
            </a:r>
          </a:p>
          <a:p>
            <a:r>
              <a:rPr lang="en-US" altLang="en-US" smtClean="0">
                <a:ea typeface="ＭＳ Ｐゴシック" panose="020B0600070205080204" pitchFamily="34" charset="-128"/>
              </a:rPr>
              <a:t>Laser</a:t>
            </a:r>
          </a:p>
          <a:p>
            <a:r>
              <a:rPr lang="en-US" altLang="en-US" smtClean="0">
                <a:ea typeface="ＭＳ Ｐゴシック" panose="020B0600070205080204" pitchFamily="34" charset="-128"/>
              </a:rPr>
              <a:t>Radio</a:t>
            </a:r>
          </a:p>
          <a:p>
            <a:r>
              <a:rPr lang="en-US" altLang="en-US" smtClean="0">
                <a:ea typeface="ＭＳ Ｐゴシック" panose="020B0600070205080204" pitchFamily="34" charset="-128"/>
              </a:rPr>
              <a:t>Infra-red</a:t>
            </a:r>
          </a:p>
        </p:txBody>
      </p:sp>
      <p:pic>
        <p:nvPicPr>
          <p:cNvPr id="18436" name="Picture 3"/>
          <p:cNvPicPr>
            <a:picLocks noChangeAspect="1"/>
          </p:cNvPicPr>
          <p:nvPr/>
        </p:nvPicPr>
        <p:blipFill>
          <a:blip r:embed="rId3">
            <a:extLst>
              <a:ext uri="{28A0092B-C50C-407E-A947-70E740481C1C}">
                <a14:useLocalDpi xmlns:a14="http://schemas.microsoft.com/office/drawing/2010/main" val="0"/>
              </a:ext>
            </a:extLst>
          </a:blip>
          <a:srcRect l="1414" t="2373" r="1772" b="2106"/>
          <a:stretch>
            <a:fillRect/>
          </a:stretch>
        </p:blipFill>
        <p:spPr bwMode="auto">
          <a:xfrm>
            <a:off x="4191000" y="3598863"/>
            <a:ext cx="33274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38"/>
          <p:cNvGrpSpPr>
            <a:grpSpLocks/>
          </p:cNvGrpSpPr>
          <p:nvPr/>
        </p:nvGrpSpPr>
        <p:grpSpPr bwMode="auto">
          <a:xfrm>
            <a:off x="609600" y="1371600"/>
            <a:ext cx="7297738" cy="5232400"/>
            <a:chOff x="161" y="192"/>
            <a:chExt cx="5359" cy="3843"/>
          </a:xfrm>
        </p:grpSpPr>
        <p:sp>
          <p:nvSpPr>
            <p:cNvPr id="20484" name="Line 2"/>
            <p:cNvSpPr>
              <a:spLocks noChangeShapeType="1"/>
            </p:cNvSpPr>
            <p:nvPr/>
          </p:nvSpPr>
          <p:spPr bwMode="auto">
            <a:xfrm flipH="1">
              <a:off x="1008" y="3360"/>
              <a:ext cx="13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85" name="Line 3"/>
            <p:cNvSpPr>
              <a:spLocks noChangeShapeType="1"/>
            </p:cNvSpPr>
            <p:nvPr/>
          </p:nvSpPr>
          <p:spPr bwMode="auto">
            <a:xfrm>
              <a:off x="1008" y="480"/>
              <a:ext cx="18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86" name="Rectangle 5"/>
            <p:cNvSpPr>
              <a:spLocks noChangeArrowheads="1"/>
            </p:cNvSpPr>
            <p:nvPr/>
          </p:nvSpPr>
          <p:spPr bwMode="auto">
            <a:xfrm>
              <a:off x="2359" y="3168"/>
              <a:ext cx="432" cy="38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487" name="Rectangle 6"/>
            <p:cNvSpPr>
              <a:spLocks noChangeArrowheads="1"/>
            </p:cNvSpPr>
            <p:nvPr/>
          </p:nvSpPr>
          <p:spPr bwMode="auto">
            <a:xfrm>
              <a:off x="1303" y="3216"/>
              <a:ext cx="288" cy="288"/>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488" name="Rectangle 7"/>
            <p:cNvSpPr>
              <a:spLocks noChangeArrowheads="1"/>
            </p:cNvSpPr>
            <p:nvPr/>
          </p:nvSpPr>
          <p:spPr bwMode="auto">
            <a:xfrm>
              <a:off x="1303" y="1440"/>
              <a:ext cx="288" cy="288"/>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489" name="Rectangle 8"/>
            <p:cNvSpPr>
              <a:spLocks noChangeArrowheads="1"/>
            </p:cNvSpPr>
            <p:nvPr/>
          </p:nvSpPr>
          <p:spPr bwMode="auto">
            <a:xfrm>
              <a:off x="1303" y="2256"/>
              <a:ext cx="288" cy="288"/>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490" name="Rectangle 9"/>
            <p:cNvSpPr>
              <a:spLocks noChangeArrowheads="1"/>
            </p:cNvSpPr>
            <p:nvPr/>
          </p:nvSpPr>
          <p:spPr bwMode="auto">
            <a:xfrm>
              <a:off x="1303" y="384"/>
              <a:ext cx="288" cy="288"/>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491" name="Line 10"/>
            <p:cNvSpPr>
              <a:spLocks noChangeShapeType="1"/>
            </p:cNvSpPr>
            <p:nvPr/>
          </p:nvSpPr>
          <p:spPr bwMode="auto">
            <a:xfrm flipV="1">
              <a:off x="1008" y="480"/>
              <a:ext cx="0" cy="28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2" name="Line 11"/>
            <p:cNvSpPr>
              <a:spLocks noChangeShapeType="1"/>
            </p:cNvSpPr>
            <p:nvPr/>
          </p:nvSpPr>
          <p:spPr bwMode="auto">
            <a:xfrm flipH="1">
              <a:off x="1008" y="2400"/>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3" name="Line 12"/>
            <p:cNvSpPr>
              <a:spLocks noChangeShapeType="1"/>
            </p:cNvSpPr>
            <p:nvPr/>
          </p:nvSpPr>
          <p:spPr bwMode="auto">
            <a:xfrm flipH="1">
              <a:off x="1008" y="1584"/>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4" name="Rectangle 13"/>
            <p:cNvSpPr>
              <a:spLocks noChangeArrowheads="1"/>
            </p:cNvSpPr>
            <p:nvPr/>
          </p:nvSpPr>
          <p:spPr bwMode="auto">
            <a:xfrm>
              <a:off x="2263" y="384"/>
              <a:ext cx="96" cy="192"/>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pic>
          <p:nvPicPr>
            <p:cNvPr id="20495"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1" y="384"/>
              <a:ext cx="25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496" name="Line 15"/>
            <p:cNvSpPr>
              <a:spLocks noChangeShapeType="1"/>
            </p:cNvSpPr>
            <p:nvPr/>
          </p:nvSpPr>
          <p:spPr bwMode="auto">
            <a:xfrm>
              <a:off x="2551" y="355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7" name="Line 16"/>
            <p:cNvSpPr>
              <a:spLocks noChangeShapeType="1"/>
            </p:cNvSpPr>
            <p:nvPr/>
          </p:nvSpPr>
          <p:spPr bwMode="auto">
            <a:xfrm>
              <a:off x="2551" y="374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8" name="Line 17"/>
            <p:cNvSpPr>
              <a:spLocks noChangeShapeType="1"/>
            </p:cNvSpPr>
            <p:nvPr/>
          </p:nvSpPr>
          <p:spPr bwMode="auto">
            <a:xfrm>
              <a:off x="4279" y="3552"/>
              <a:ext cx="1"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499" name="Text Box 18"/>
            <p:cNvSpPr txBox="1">
              <a:spLocks noChangeArrowheads="1"/>
            </p:cNvSpPr>
            <p:nvPr/>
          </p:nvSpPr>
          <p:spPr bwMode="auto">
            <a:xfrm>
              <a:off x="998" y="720"/>
              <a:ext cx="91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000"/>
                <a:t>Telecommunications</a:t>
              </a:r>
            </a:p>
            <a:p>
              <a:pPr algn="ctr">
                <a:spcBef>
                  <a:spcPct val="0"/>
                </a:spcBef>
                <a:buFontTx/>
                <a:buNone/>
              </a:pPr>
              <a:r>
                <a:rPr lang="en-US" altLang="en-US" sz="1000"/>
                <a:t>Wiring Closet</a:t>
              </a:r>
              <a:endParaRPr lang="en-US" altLang="en-US" sz="2400"/>
            </a:p>
          </p:txBody>
        </p:sp>
        <p:sp>
          <p:nvSpPr>
            <p:cNvPr id="20500" name="Text Box 19"/>
            <p:cNvSpPr txBox="1">
              <a:spLocks noChangeArrowheads="1"/>
            </p:cNvSpPr>
            <p:nvPr/>
          </p:nvSpPr>
          <p:spPr bwMode="auto">
            <a:xfrm>
              <a:off x="1608" y="240"/>
              <a:ext cx="5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000"/>
                <a:t>Horizontal</a:t>
              </a:r>
            </a:p>
            <a:p>
              <a:pPr algn="ctr">
                <a:spcBef>
                  <a:spcPct val="0"/>
                </a:spcBef>
                <a:buFontTx/>
                <a:buNone/>
              </a:pPr>
              <a:r>
                <a:rPr lang="en-US" altLang="en-US" sz="1000"/>
                <a:t>Wiring</a:t>
              </a:r>
              <a:endParaRPr lang="en-US" altLang="en-US" sz="2400"/>
            </a:p>
          </p:txBody>
        </p:sp>
        <p:sp>
          <p:nvSpPr>
            <p:cNvPr id="20501" name="Text Box 20"/>
            <p:cNvSpPr txBox="1">
              <a:spLocks noChangeArrowheads="1"/>
            </p:cNvSpPr>
            <p:nvPr/>
          </p:nvSpPr>
          <p:spPr bwMode="auto">
            <a:xfrm>
              <a:off x="2329" y="240"/>
              <a:ext cx="5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000"/>
                <a:t>Work-Area</a:t>
              </a:r>
            </a:p>
            <a:p>
              <a:pPr algn="ctr">
                <a:spcBef>
                  <a:spcPct val="0"/>
                </a:spcBef>
                <a:buFontTx/>
                <a:buNone/>
              </a:pPr>
              <a:r>
                <a:rPr lang="en-US" altLang="en-US" sz="1000"/>
                <a:t>Wiring</a:t>
              </a:r>
              <a:endParaRPr lang="en-US" altLang="en-US" sz="2400"/>
            </a:p>
          </p:txBody>
        </p:sp>
        <p:sp>
          <p:nvSpPr>
            <p:cNvPr id="20502" name="Text Box 21"/>
            <p:cNvSpPr txBox="1">
              <a:spLocks noChangeArrowheads="1"/>
            </p:cNvSpPr>
            <p:nvPr/>
          </p:nvSpPr>
          <p:spPr bwMode="auto">
            <a:xfrm>
              <a:off x="2083" y="576"/>
              <a:ext cx="49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000"/>
                <a:t>Wallplate</a:t>
              </a:r>
              <a:endParaRPr lang="en-US" altLang="en-US" sz="2400"/>
            </a:p>
          </p:txBody>
        </p:sp>
        <p:sp>
          <p:nvSpPr>
            <p:cNvPr id="20503" name="Text Box 22"/>
            <p:cNvSpPr txBox="1">
              <a:spLocks noChangeArrowheads="1"/>
            </p:cNvSpPr>
            <p:nvPr/>
          </p:nvSpPr>
          <p:spPr bwMode="auto">
            <a:xfrm>
              <a:off x="1994" y="2880"/>
              <a:ext cx="1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000"/>
                <a:t>Main Cross-Connect Room</a:t>
              </a:r>
            </a:p>
            <a:p>
              <a:pPr algn="ctr">
                <a:spcBef>
                  <a:spcPct val="0"/>
                </a:spcBef>
                <a:buFontTx/>
                <a:buNone/>
              </a:pPr>
              <a:r>
                <a:rPr lang="en-US" altLang="en-US" sz="1000"/>
                <a:t>(or Main Distribution Frame)</a:t>
              </a:r>
              <a:endParaRPr lang="en-US" altLang="en-US" sz="2400"/>
            </a:p>
          </p:txBody>
        </p:sp>
        <p:sp>
          <p:nvSpPr>
            <p:cNvPr id="20504" name="Text Box 23"/>
            <p:cNvSpPr txBox="1">
              <a:spLocks noChangeArrowheads="1"/>
            </p:cNvSpPr>
            <p:nvPr/>
          </p:nvSpPr>
          <p:spPr bwMode="auto">
            <a:xfrm>
              <a:off x="3823" y="2880"/>
              <a:ext cx="14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000"/>
                <a:t>Intermediate Cross-Connect Room</a:t>
              </a:r>
            </a:p>
            <a:p>
              <a:pPr algn="ctr">
                <a:spcBef>
                  <a:spcPct val="0"/>
                </a:spcBef>
                <a:buFontTx/>
                <a:buNone/>
              </a:pPr>
              <a:r>
                <a:rPr lang="en-US" altLang="en-US" sz="1000"/>
                <a:t>(or Intermediate Distribution Frame)</a:t>
              </a:r>
              <a:endParaRPr lang="en-US" altLang="en-US" sz="2400"/>
            </a:p>
          </p:txBody>
        </p:sp>
        <p:sp>
          <p:nvSpPr>
            <p:cNvPr id="20505" name="Text Box 24"/>
            <p:cNvSpPr txBox="1">
              <a:spLocks noChangeArrowheads="1"/>
            </p:cNvSpPr>
            <p:nvPr/>
          </p:nvSpPr>
          <p:spPr bwMode="auto">
            <a:xfrm>
              <a:off x="1249" y="3792"/>
              <a:ext cx="131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200"/>
                <a:t>Building A - Headquarters</a:t>
              </a:r>
              <a:endParaRPr lang="en-US" altLang="en-US" sz="2400"/>
            </a:p>
          </p:txBody>
        </p:sp>
        <p:sp>
          <p:nvSpPr>
            <p:cNvPr id="20506" name="Text Box 25"/>
            <p:cNvSpPr txBox="1">
              <a:spLocks noChangeArrowheads="1"/>
            </p:cNvSpPr>
            <p:nvPr/>
          </p:nvSpPr>
          <p:spPr bwMode="auto">
            <a:xfrm>
              <a:off x="4430" y="3792"/>
              <a:ext cx="61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200"/>
                <a:t>Building B</a:t>
              </a:r>
              <a:endParaRPr lang="en-US" altLang="en-US" sz="2400"/>
            </a:p>
          </p:txBody>
        </p:sp>
        <p:sp>
          <p:nvSpPr>
            <p:cNvPr id="20507" name="Rectangle 26"/>
            <p:cNvSpPr>
              <a:spLocks noChangeArrowheads="1"/>
            </p:cNvSpPr>
            <p:nvPr/>
          </p:nvSpPr>
          <p:spPr bwMode="auto">
            <a:xfrm>
              <a:off x="4135" y="3168"/>
              <a:ext cx="288" cy="38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508" name="Text Box 27"/>
            <p:cNvSpPr txBox="1">
              <a:spLocks noChangeArrowheads="1"/>
            </p:cNvSpPr>
            <p:nvPr/>
          </p:nvSpPr>
          <p:spPr bwMode="auto">
            <a:xfrm>
              <a:off x="161" y="2016"/>
              <a:ext cx="527"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000"/>
                <a:t>Vertical</a:t>
              </a:r>
            </a:p>
            <a:p>
              <a:pPr algn="ctr">
                <a:spcBef>
                  <a:spcPct val="0"/>
                </a:spcBef>
                <a:buFontTx/>
                <a:buNone/>
              </a:pPr>
              <a:r>
                <a:rPr lang="en-US" altLang="en-US" sz="1000"/>
                <a:t>Wiring</a:t>
              </a:r>
            </a:p>
            <a:p>
              <a:pPr algn="ctr">
                <a:spcBef>
                  <a:spcPct val="0"/>
                </a:spcBef>
                <a:buFontTx/>
                <a:buNone/>
              </a:pPr>
              <a:r>
                <a:rPr lang="en-US" altLang="en-US" sz="1000"/>
                <a:t>(Building</a:t>
              </a:r>
            </a:p>
            <a:p>
              <a:pPr algn="ctr">
                <a:spcBef>
                  <a:spcPct val="0"/>
                </a:spcBef>
                <a:buFontTx/>
                <a:buNone/>
              </a:pPr>
              <a:r>
                <a:rPr lang="en-US" altLang="en-US" sz="1000"/>
                <a:t>Backbone)</a:t>
              </a:r>
              <a:endParaRPr lang="en-US" altLang="en-US" sz="2400"/>
            </a:p>
          </p:txBody>
        </p:sp>
        <p:sp>
          <p:nvSpPr>
            <p:cNvPr id="20509" name="Line 28"/>
            <p:cNvSpPr>
              <a:spLocks noChangeShapeType="1"/>
            </p:cNvSpPr>
            <p:nvPr/>
          </p:nvSpPr>
          <p:spPr bwMode="auto">
            <a:xfrm>
              <a:off x="624" y="225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0510" name="Text Box 29"/>
            <p:cNvSpPr txBox="1">
              <a:spLocks noChangeArrowheads="1"/>
            </p:cNvSpPr>
            <p:nvPr/>
          </p:nvSpPr>
          <p:spPr bwMode="auto">
            <a:xfrm>
              <a:off x="3242" y="3744"/>
              <a:ext cx="4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000"/>
                <a:t>Campus</a:t>
              </a:r>
            </a:p>
            <a:p>
              <a:pPr algn="ctr">
                <a:spcBef>
                  <a:spcPct val="0"/>
                </a:spcBef>
                <a:buFontTx/>
                <a:buNone/>
              </a:pPr>
              <a:r>
                <a:rPr lang="en-US" altLang="en-US" sz="1000"/>
                <a:t>Backbone</a:t>
              </a:r>
              <a:endParaRPr lang="en-US" altLang="en-US" sz="2400"/>
            </a:p>
          </p:txBody>
        </p:sp>
        <p:sp>
          <p:nvSpPr>
            <p:cNvPr id="20511" name="Rectangle 30"/>
            <p:cNvSpPr>
              <a:spLocks noChangeArrowheads="1"/>
            </p:cNvSpPr>
            <p:nvPr/>
          </p:nvSpPr>
          <p:spPr bwMode="auto">
            <a:xfrm>
              <a:off x="816" y="192"/>
              <a:ext cx="2400" cy="34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512" name="Rectangle 31"/>
            <p:cNvSpPr>
              <a:spLocks noChangeArrowheads="1"/>
            </p:cNvSpPr>
            <p:nvPr/>
          </p:nvSpPr>
          <p:spPr bwMode="auto">
            <a:xfrm>
              <a:off x="3744" y="192"/>
              <a:ext cx="1776" cy="34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0513" name="Line 32"/>
            <p:cNvSpPr>
              <a:spLocks noChangeShapeType="1"/>
            </p:cNvSpPr>
            <p:nvPr/>
          </p:nvSpPr>
          <p:spPr bwMode="auto">
            <a:xfrm>
              <a:off x="816" y="1056"/>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514" name="Line 33"/>
            <p:cNvSpPr>
              <a:spLocks noChangeShapeType="1"/>
            </p:cNvSpPr>
            <p:nvPr/>
          </p:nvSpPr>
          <p:spPr bwMode="auto">
            <a:xfrm>
              <a:off x="816" y="2784"/>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515" name="Line 34"/>
            <p:cNvSpPr>
              <a:spLocks noChangeShapeType="1"/>
            </p:cNvSpPr>
            <p:nvPr/>
          </p:nvSpPr>
          <p:spPr bwMode="auto">
            <a:xfrm>
              <a:off x="3744" y="1056"/>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516" name="Line 35"/>
            <p:cNvSpPr>
              <a:spLocks noChangeShapeType="1"/>
            </p:cNvSpPr>
            <p:nvPr/>
          </p:nvSpPr>
          <p:spPr bwMode="auto">
            <a:xfrm>
              <a:off x="3744" y="1920"/>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517" name="Line 36"/>
            <p:cNvSpPr>
              <a:spLocks noChangeShapeType="1"/>
            </p:cNvSpPr>
            <p:nvPr/>
          </p:nvSpPr>
          <p:spPr bwMode="auto">
            <a:xfrm>
              <a:off x="3744" y="2784"/>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518" name="Line 37"/>
            <p:cNvSpPr>
              <a:spLocks noChangeShapeType="1"/>
            </p:cNvSpPr>
            <p:nvPr/>
          </p:nvSpPr>
          <p:spPr bwMode="auto">
            <a:xfrm>
              <a:off x="816" y="1920"/>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20483" name="Rectangle 39"/>
          <p:cNvSpPr>
            <a:spLocks noGrp="1" noChangeArrowheads="1"/>
          </p:cNvSpPr>
          <p:nvPr>
            <p:ph type="title"/>
          </p:nvPr>
        </p:nvSpPr>
        <p:spPr>
          <a:noFill/>
        </p:spPr>
        <p:txBody>
          <a:bodyPr/>
          <a:lstStyle/>
          <a:p>
            <a:r>
              <a:rPr lang="en-US" altLang="en-US" smtClean="0">
                <a:ea typeface="ＭＳ Ｐゴシック" panose="020B0600070205080204" pitchFamily="34" charset="-128"/>
              </a:rPr>
              <a:t>Campus Network Wiring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1929</TotalTime>
  <Words>878</Words>
  <Application>Microsoft Office PowerPoint</Application>
  <PresentationFormat>On-screen Show (4:3)</PresentationFormat>
  <Paragraphs>150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Times New Roman</vt:lpstr>
      <vt:lpstr>ＭＳ Ｐゴシック</vt:lpstr>
      <vt:lpstr>Arial</vt:lpstr>
      <vt:lpstr>Courier</vt:lpstr>
      <vt:lpstr>1_Blank Presentation</vt:lpstr>
      <vt:lpstr>PowerPoint Presentation</vt:lpstr>
      <vt:lpstr> Chapter Three  Characterizing the Existing Internetwork </vt:lpstr>
      <vt:lpstr>What’s the Starting Point?</vt:lpstr>
      <vt:lpstr>Where Are We?</vt:lpstr>
      <vt:lpstr>Get a Network Map</vt:lpstr>
      <vt:lpstr>Characterize Addressing and Naming</vt:lpstr>
      <vt:lpstr>Discontiguous Subnets</vt:lpstr>
      <vt:lpstr>Characterize the Wiring and Media</vt:lpstr>
      <vt:lpstr>Campus Network Wiring</vt:lpstr>
      <vt:lpstr>Architectural Constraints</vt:lpstr>
      <vt:lpstr>Architectural Constraints</vt:lpstr>
      <vt:lpstr>Issues for Wireless Installations</vt:lpstr>
      <vt:lpstr>Check the Health of the Existing Internetwork</vt:lpstr>
      <vt:lpstr>Check the Status of Major Routers, Switches, and Firewalls</vt:lpstr>
      <vt:lpstr>Tools</vt:lpstr>
      <vt:lpstr>PowerPoint Presentation</vt:lpstr>
      <vt:lpstr>Summary</vt:lpstr>
      <vt:lpstr>Review Questions</vt:lpstr>
      <vt:lpstr>PowerPoint Presentation</vt:lpstr>
    </vt:vector>
  </TitlesOfParts>
  <Company>priscilla.com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Top-Down Network Design</dc:title>
  <dc:creator>Priscilla Oppenheimer</dc:creator>
  <cp:lastModifiedBy>Phung Poto</cp:lastModifiedBy>
  <cp:revision>123</cp:revision>
  <cp:lastPrinted>2004-07-22T01:14:22Z</cp:lastPrinted>
  <dcterms:created xsi:type="dcterms:W3CDTF">1999-03-05T02:17:39Z</dcterms:created>
  <dcterms:modified xsi:type="dcterms:W3CDTF">2022-04-22T13:15:35Z</dcterms:modified>
</cp:coreProperties>
</file>