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91" r:id="rId3"/>
    <p:sldId id="388" r:id="rId4"/>
    <p:sldId id="389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275" r:id="rId14"/>
    <p:sldId id="386" r:id="rId15"/>
  </p:sldIdLst>
  <p:sldSz cx="9144000" cy="6858000" type="screen4x3"/>
  <p:notesSz cx="69342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440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480" y="752"/>
      </p:cViewPr>
      <p:guideLst>
        <p:guide orient="horz" pos="292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981700" y="8940800"/>
            <a:ext cx="866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smtClean="0"/>
              <a:t>Page </a:t>
            </a:r>
            <a:fld id="{091A856D-46B2-4454-AF2F-D6E73FA19778}" type="slidenum">
              <a:rPr lang="en-US" altLang="en-US" sz="1600" smtClean="0"/>
              <a:pPr>
                <a:defRPr/>
              </a:pPr>
              <a:t>‹#›</a:t>
            </a:fld>
            <a:endParaRPr lang="en-US" altLang="en-US" sz="1600" smtClean="0"/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0" y="8940800"/>
            <a:ext cx="4541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smtClean="0"/>
              <a:t>Copyright 2004 Cisco Press &amp; Priscilla Oppenheimer</a:t>
            </a:r>
          </a:p>
        </p:txBody>
      </p:sp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0" y="23813"/>
            <a:ext cx="5686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smtClean="0"/>
              <a:t>Top-Down Network Design, Ch. 4: Characterizing Network Traffic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61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410075"/>
            <a:ext cx="50863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65" tIns="46333" rIns="92665" bIns="463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981700" y="8991600"/>
            <a:ext cx="679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Page </a:t>
            </a:r>
            <a:fld id="{D8BD4507-511C-4ACE-B21C-1C42A1FE24D4}" type="slidenum">
              <a:rPr lang="en-US" altLang="en-US" sz="1200" smtClean="0"/>
              <a:pPr>
                <a:defRPr/>
              </a:pPr>
              <a:t>‹#›</a:t>
            </a:fld>
            <a:endParaRPr lang="en-US" altLang="en-US" sz="1200" smtClean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8991600"/>
            <a:ext cx="3460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200" smtClean="0"/>
              <a:t>Copyright 2004 Cisco Press &amp; Priscilla Oppenheimer</a:t>
            </a:r>
            <a:endParaRPr lang="en-US" altLang="en-US" sz="1600" smtClean="0"/>
          </a:p>
        </p:txBody>
      </p:sp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0" y="23813"/>
            <a:ext cx="5686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smtClean="0"/>
              <a:t>Top-Down Network Design, Ch. 4: Characterizing Network Traffic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8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69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7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87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62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855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762000"/>
            <a:ext cx="7848600" cy="3810000"/>
          </a:xfrm>
        </p:spPr>
        <p:txBody>
          <a:bodyPr/>
          <a:lstStyle/>
          <a:p>
            <a:r>
              <a:rPr lang="en-US" altLang="en-US" sz="4800" smtClean="0"/>
              <a:t/>
            </a:r>
            <a:br>
              <a:rPr lang="en-US" altLang="en-US" sz="4800" smtClean="0"/>
            </a:br>
            <a:r>
              <a:rPr lang="en-US" altLang="en-US" sz="4800" smtClean="0"/>
              <a:t/>
            </a:r>
            <a:br>
              <a:rPr lang="en-US" altLang="en-US" sz="4800" smtClean="0"/>
            </a:br>
            <a:r>
              <a:rPr lang="en-US" altLang="en-US" sz="4000" smtClean="0"/>
              <a:t>Chapter Four</a:t>
            </a:r>
            <a:br>
              <a:rPr lang="en-US" altLang="en-US" sz="4000" smtClean="0"/>
            </a:br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2400" smtClean="0"/>
              <a:t>Characterizing Network Traffic</a:t>
            </a:r>
            <a:br>
              <a:rPr lang="en-US" altLang="en-US" sz="2400" smtClean="0"/>
            </a:br>
            <a:endParaRPr lang="en-US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QoS Requirements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ATM service specifications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Constant bit rate (CBR)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Realtime variable bit rate (rt-VBR)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Non-realtime variable bit rate (nrt-VBR)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Unspecified bit rate (UBR)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Available bit rate (ABR)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Guaranteed frame rate (GFR)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QoS Requirements per IETF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r>
              <a:rPr lang="en-US" altLang="en-US" smtClean="0"/>
              <a:t>IETF integrated services working group specifications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Controlled load service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Provides client data flow with a QoS closely approximating the QoS that same flow would receive on an unloaded network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Guaranteed service</a:t>
            </a:r>
          </a:p>
          <a:p>
            <a:pPr lvl="2"/>
            <a:r>
              <a:rPr lang="en-US" altLang="en-US" smtClean="0">
                <a:ea typeface="ＭＳ Ｐゴシック" panose="020B0600070205080204" pitchFamily="34" charset="-128"/>
              </a:rPr>
              <a:t>Provides firm (mathematically provable) bounds on end-to-end packet-queuing delays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QoS Requirements per IETF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IETF differentiated services working group specifications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RFC 2475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IP packets can be marked with a differentiated services codepoint (DSCP) to influence queuing and packet-dropping decisions for IP datagrams on an output interface of a router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191000"/>
          </a:xfrm>
        </p:spPr>
        <p:txBody>
          <a:bodyPr/>
          <a:lstStyle/>
          <a:p>
            <a:r>
              <a:rPr lang="en-US" altLang="en-US" smtClean="0"/>
              <a:t>Continue to use a systematic, top-down approach</a:t>
            </a:r>
          </a:p>
          <a:p>
            <a:r>
              <a:rPr lang="en-US" altLang="en-US" smtClean="0"/>
              <a:t>Don’t select products until you understand network traffic in terms of: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Flow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Load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Behavior</a:t>
            </a:r>
          </a:p>
          <a:p>
            <a:pPr lvl="1"/>
            <a:r>
              <a:rPr lang="en-US" altLang="en-US" sz="2400" smtClean="0">
                <a:ea typeface="ＭＳ Ｐゴシック" panose="020B0600070205080204" pitchFamily="34" charset="-128"/>
              </a:rPr>
              <a:t>QoS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Review Questions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191000"/>
          </a:xfrm>
        </p:spPr>
        <p:txBody>
          <a:bodyPr/>
          <a:lstStyle/>
          <a:p>
            <a:r>
              <a:rPr lang="en-US" altLang="en-US" sz="2800" smtClean="0"/>
              <a:t>List and describe six different types of traffic flows. </a:t>
            </a:r>
          </a:p>
          <a:p>
            <a:r>
              <a:rPr lang="en-US" altLang="en-US" sz="2800" smtClean="0"/>
              <a:t>What makes traffic flow in voice over IP networks challenging to characterize and plan for?</a:t>
            </a:r>
          </a:p>
          <a:p>
            <a:r>
              <a:rPr lang="en-US" altLang="en-US" sz="2800" smtClean="0"/>
              <a:t>Why should you be concerned about broadcast traffic?</a:t>
            </a:r>
          </a:p>
          <a:p>
            <a:r>
              <a:rPr lang="en-US" altLang="en-US" sz="2800" smtClean="0"/>
              <a:t>How do ATM and IETF specifications for QoS differ?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Traffic 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altLang="en-US" smtClean="0"/>
              <a:t>Traffic flow</a:t>
            </a:r>
          </a:p>
          <a:p>
            <a:r>
              <a:rPr lang="en-US" altLang="en-US" smtClean="0"/>
              <a:t>Location of traffic sources and data stores</a:t>
            </a:r>
          </a:p>
          <a:p>
            <a:r>
              <a:rPr lang="en-US" altLang="en-US" smtClean="0"/>
              <a:t>Traffic load</a:t>
            </a:r>
          </a:p>
          <a:p>
            <a:r>
              <a:rPr lang="en-US" altLang="en-US" smtClean="0"/>
              <a:t>Traffic behavior</a:t>
            </a:r>
          </a:p>
          <a:p>
            <a:r>
              <a:rPr lang="en-US" altLang="en-US" smtClean="0"/>
              <a:t>Quality of Service (QoS)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0" y="2825750"/>
            <a:ext cx="2362200" cy="1143000"/>
          </a:xfrm>
        </p:spPr>
        <p:txBody>
          <a:bodyPr/>
          <a:lstStyle/>
          <a:p>
            <a:r>
              <a:rPr lang="en-US" altLang="en-US" sz="2000" b="1" smtClean="0">
                <a:solidFill>
                  <a:srgbClr val="FF0000"/>
                </a:solidFill>
              </a:rPr>
              <a:t>Traffic Flow Example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4419600" y="2057400"/>
            <a:ext cx="23622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1676400" y="2057400"/>
            <a:ext cx="266700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648200" y="2057400"/>
            <a:ext cx="30480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1447800" y="2057400"/>
            <a:ext cx="27432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2057400" y="2209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33400" y="2590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7200" y="39624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Administration</a:t>
            </a:r>
            <a:endParaRPr lang="en-US" altLang="en-US" sz="1800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000" y="6156325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Business and Social Sciences</a:t>
            </a:r>
            <a:endParaRPr lang="en-US" altLang="en-US" sz="1800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7086600" y="2590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467600" y="51816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Math and Sciences</a:t>
            </a:r>
            <a:endParaRPr lang="en-US" altLang="en-US" sz="1800"/>
          </a:p>
        </p:txBody>
      </p:sp>
      <p:grpSp>
        <p:nvGrpSpPr>
          <p:cNvPr id="8205" name="Group 13"/>
          <p:cNvGrpSpPr>
            <a:grpSpLocks/>
          </p:cNvGrpSpPr>
          <p:nvPr/>
        </p:nvGrpSpPr>
        <p:grpSpPr bwMode="auto">
          <a:xfrm>
            <a:off x="990600" y="3005138"/>
            <a:ext cx="762000" cy="434975"/>
            <a:chOff x="624" y="1797"/>
            <a:chExt cx="480" cy="274"/>
          </a:xfrm>
        </p:grpSpPr>
        <p:sp>
          <p:nvSpPr>
            <p:cNvPr id="8254" name="Line 14"/>
            <p:cNvSpPr>
              <a:spLocks noChangeShapeType="1"/>
            </p:cNvSpPr>
            <p:nvPr/>
          </p:nvSpPr>
          <p:spPr bwMode="auto">
            <a:xfrm flipH="1">
              <a:off x="624" y="1865"/>
              <a:ext cx="137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5" name="Line 15"/>
            <p:cNvSpPr>
              <a:spLocks noChangeShapeType="1"/>
            </p:cNvSpPr>
            <p:nvPr/>
          </p:nvSpPr>
          <p:spPr bwMode="auto">
            <a:xfrm flipH="1">
              <a:off x="761" y="1831"/>
              <a:ext cx="6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6" name="Line 16"/>
            <p:cNvSpPr>
              <a:spLocks noChangeShapeType="1"/>
            </p:cNvSpPr>
            <p:nvPr/>
          </p:nvSpPr>
          <p:spPr bwMode="auto">
            <a:xfrm flipH="1">
              <a:off x="898" y="1797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7" name="Line 17"/>
            <p:cNvSpPr>
              <a:spLocks noChangeShapeType="1"/>
            </p:cNvSpPr>
            <p:nvPr/>
          </p:nvSpPr>
          <p:spPr bwMode="auto">
            <a:xfrm>
              <a:off x="967" y="1831"/>
              <a:ext cx="13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8206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45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1219200" y="34290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50 PCs</a:t>
            </a:r>
            <a:endParaRPr lang="en-US" altLang="en-US" sz="2000"/>
          </a:p>
        </p:txBody>
      </p:sp>
      <p:sp>
        <p:nvSpPr>
          <p:cNvPr id="8208" name="Line 20"/>
          <p:cNvSpPr>
            <a:spLocks noChangeShapeType="1"/>
          </p:cNvSpPr>
          <p:nvPr/>
        </p:nvSpPr>
        <p:spPr bwMode="auto">
          <a:xfrm flipH="1">
            <a:off x="7543800" y="3036888"/>
            <a:ext cx="2174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9" name="Line 21"/>
          <p:cNvSpPr>
            <a:spLocks noChangeShapeType="1"/>
          </p:cNvSpPr>
          <p:nvPr/>
        </p:nvSpPr>
        <p:spPr bwMode="auto">
          <a:xfrm flipH="1">
            <a:off x="7761288" y="2982913"/>
            <a:ext cx="109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0" name="Line 22"/>
          <p:cNvSpPr>
            <a:spLocks noChangeShapeType="1"/>
          </p:cNvSpPr>
          <p:nvPr/>
        </p:nvSpPr>
        <p:spPr bwMode="auto">
          <a:xfrm flipH="1">
            <a:off x="7978775" y="292893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1" name="Line 23"/>
          <p:cNvSpPr>
            <a:spLocks noChangeShapeType="1"/>
          </p:cNvSpPr>
          <p:nvPr/>
        </p:nvSpPr>
        <p:spPr bwMode="auto">
          <a:xfrm>
            <a:off x="8088313" y="2982913"/>
            <a:ext cx="2174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12" name="Picture 2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76600"/>
            <a:ext cx="45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7772400" y="3352800"/>
            <a:ext cx="914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25 Macs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50 PCs</a:t>
            </a:r>
            <a:endParaRPr lang="en-US" altLang="en-US" sz="2000"/>
          </a:p>
        </p:txBody>
      </p:sp>
      <p:pic>
        <p:nvPicPr>
          <p:cNvPr id="8214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7239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5" name="Rectangle 27"/>
          <p:cNvSpPr>
            <a:spLocks noChangeArrowheads="1"/>
          </p:cNvSpPr>
          <p:nvPr/>
        </p:nvSpPr>
        <p:spPr bwMode="auto">
          <a:xfrm>
            <a:off x="6096000" y="4876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16" name="Line 28"/>
          <p:cNvSpPr>
            <a:spLocks noChangeShapeType="1"/>
          </p:cNvSpPr>
          <p:nvPr/>
        </p:nvSpPr>
        <p:spPr bwMode="auto">
          <a:xfrm flipH="1">
            <a:off x="6477000" y="5475288"/>
            <a:ext cx="2174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7" name="Line 29"/>
          <p:cNvSpPr>
            <a:spLocks noChangeShapeType="1"/>
          </p:cNvSpPr>
          <p:nvPr/>
        </p:nvSpPr>
        <p:spPr bwMode="auto">
          <a:xfrm flipH="1">
            <a:off x="6694488" y="5421313"/>
            <a:ext cx="109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8" name="Line 30"/>
          <p:cNvSpPr>
            <a:spLocks noChangeShapeType="1"/>
          </p:cNvSpPr>
          <p:nvPr/>
        </p:nvSpPr>
        <p:spPr bwMode="auto">
          <a:xfrm flipH="1">
            <a:off x="6911975" y="536733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19" name="Line 31"/>
          <p:cNvSpPr>
            <a:spLocks noChangeShapeType="1"/>
          </p:cNvSpPr>
          <p:nvPr/>
        </p:nvSpPr>
        <p:spPr bwMode="auto">
          <a:xfrm>
            <a:off x="7021513" y="5421313"/>
            <a:ext cx="2174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20" name="Picture 3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15000"/>
            <a:ext cx="45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6705600" y="5791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50 PCs</a:t>
            </a:r>
            <a:endParaRPr lang="en-US" altLang="en-US" sz="2000"/>
          </a:p>
        </p:txBody>
      </p:sp>
      <p:pic>
        <p:nvPicPr>
          <p:cNvPr id="8222" name="Picture 3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7239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3" name="Rectangle 35"/>
          <p:cNvSpPr>
            <a:spLocks noChangeArrowheads="1"/>
          </p:cNvSpPr>
          <p:nvPr/>
        </p:nvSpPr>
        <p:spPr bwMode="auto">
          <a:xfrm>
            <a:off x="990600" y="4876800"/>
            <a:ext cx="1524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24" name="Line 36"/>
          <p:cNvSpPr>
            <a:spLocks noChangeShapeType="1"/>
          </p:cNvSpPr>
          <p:nvPr/>
        </p:nvSpPr>
        <p:spPr bwMode="auto">
          <a:xfrm flipH="1">
            <a:off x="1371600" y="5475288"/>
            <a:ext cx="217488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5" name="Line 37"/>
          <p:cNvSpPr>
            <a:spLocks noChangeShapeType="1"/>
          </p:cNvSpPr>
          <p:nvPr/>
        </p:nvSpPr>
        <p:spPr bwMode="auto">
          <a:xfrm flipH="1">
            <a:off x="1589088" y="5421313"/>
            <a:ext cx="10953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6" name="Line 38"/>
          <p:cNvSpPr>
            <a:spLocks noChangeShapeType="1"/>
          </p:cNvSpPr>
          <p:nvPr/>
        </p:nvSpPr>
        <p:spPr bwMode="auto">
          <a:xfrm flipH="1">
            <a:off x="1806575" y="5367338"/>
            <a:ext cx="0" cy="43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27" name="Line 39"/>
          <p:cNvSpPr>
            <a:spLocks noChangeShapeType="1"/>
          </p:cNvSpPr>
          <p:nvPr/>
        </p:nvSpPr>
        <p:spPr bwMode="auto">
          <a:xfrm>
            <a:off x="1916113" y="5421313"/>
            <a:ext cx="2174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28" name="Picture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45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9" name="Text Box 41"/>
          <p:cNvSpPr txBox="1">
            <a:spLocks noChangeArrowheads="1"/>
          </p:cNvSpPr>
          <p:nvPr/>
        </p:nvSpPr>
        <p:spPr bwMode="auto">
          <a:xfrm>
            <a:off x="1600200" y="57912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30 PCs</a:t>
            </a:r>
            <a:endParaRPr lang="en-US" altLang="en-US" sz="2000"/>
          </a:p>
        </p:txBody>
      </p:sp>
      <p:pic>
        <p:nvPicPr>
          <p:cNvPr id="8230" name="Picture 4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81600"/>
            <a:ext cx="7239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1" name="Picture 4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743200"/>
            <a:ext cx="7239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Text Box 44"/>
          <p:cNvSpPr txBox="1">
            <a:spLocks noChangeArrowheads="1"/>
          </p:cNvSpPr>
          <p:nvPr/>
        </p:nvSpPr>
        <p:spPr bwMode="auto">
          <a:xfrm>
            <a:off x="3657600" y="457200"/>
            <a:ext cx="2209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30 Library Patrons (PCs)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30 Macs and 60 PCs in Computing Center</a:t>
            </a:r>
            <a:endParaRPr lang="en-US" altLang="en-US" sz="2000"/>
          </a:p>
        </p:txBody>
      </p:sp>
      <p:sp>
        <p:nvSpPr>
          <p:cNvPr id="8233" name="Rectangle 45"/>
          <p:cNvSpPr>
            <a:spLocks noChangeArrowheads="1"/>
          </p:cNvSpPr>
          <p:nvPr/>
        </p:nvSpPr>
        <p:spPr bwMode="auto">
          <a:xfrm>
            <a:off x="3276600" y="381000"/>
            <a:ext cx="2667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8234" name="Group 46"/>
          <p:cNvGrpSpPr>
            <a:grpSpLocks/>
          </p:cNvGrpSpPr>
          <p:nvPr/>
        </p:nvGrpSpPr>
        <p:grpSpPr bwMode="auto">
          <a:xfrm flipV="1">
            <a:off x="3962400" y="1600200"/>
            <a:ext cx="762000" cy="434975"/>
            <a:chOff x="624" y="1797"/>
            <a:chExt cx="480" cy="274"/>
          </a:xfrm>
        </p:grpSpPr>
        <p:sp>
          <p:nvSpPr>
            <p:cNvPr id="8250" name="Line 47"/>
            <p:cNvSpPr>
              <a:spLocks noChangeShapeType="1"/>
            </p:cNvSpPr>
            <p:nvPr/>
          </p:nvSpPr>
          <p:spPr bwMode="auto">
            <a:xfrm flipH="1">
              <a:off x="624" y="1865"/>
              <a:ext cx="137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1" name="Line 48"/>
            <p:cNvSpPr>
              <a:spLocks noChangeShapeType="1"/>
            </p:cNvSpPr>
            <p:nvPr/>
          </p:nvSpPr>
          <p:spPr bwMode="auto">
            <a:xfrm flipH="1">
              <a:off x="761" y="1831"/>
              <a:ext cx="69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2" name="Line 49"/>
            <p:cNvSpPr>
              <a:spLocks noChangeShapeType="1"/>
            </p:cNvSpPr>
            <p:nvPr/>
          </p:nvSpPr>
          <p:spPr bwMode="auto">
            <a:xfrm flipH="1">
              <a:off x="898" y="1797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53" name="Line 50"/>
            <p:cNvSpPr>
              <a:spLocks noChangeShapeType="1"/>
            </p:cNvSpPr>
            <p:nvPr/>
          </p:nvSpPr>
          <p:spPr bwMode="auto">
            <a:xfrm>
              <a:off x="967" y="1831"/>
              <a:ext cx="13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8235" name="Picture 5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05000"/>
            <a:ext cx="7239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6" name="Picture 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4572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7" name="Text Box 54"/>
          <p:cNvSpPr txBox="1">
            <a:spLocks noChangeArrowheads="1"/>
          </p:cNvSpPr>
          <p:nvPr/>
        </p:nvSpPr>
        <p:spPr bwMode="auto">
          <a:xfrm>
            <a:off x="6400800" y="1066800"/>
            <a:ext cx="1676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1  108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2   60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3  192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4   48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urier New" panose="02070309020205020404" pitchFamily="49" charset="0"/>
              </a:rPr>
              <a:t>App 7  400 Kbps</a:t>
            </a:r>
            <a:endParaRPr lang="en-US" altLang="en-US" sz="1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Total  808 Kbps</a:t>
            </a: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8238" name="Line 55"/>
          <p:cNvSpPr>
            <a:spLocks noChangeShapeType="1"/>
          </p:cNvSpPr>
          <p:nvPr/>
        </p:nvSpPr>
        <p:spPr bwMode="auto">
          <a:xfrm flipH="1">
            <a:off x="6553200" y="2209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39" name="Text Box 56"/>
          <p:cNvSpPr txBox="1">
            <a:spLocks noChangeArrowheads="1"/>
          </p:cNvSpPr>
          <p:nvPr/>
        </p:nvSpPr>
        <p:spPr bwMode="auto">
          <a:xfrm>
            <a:off x="4495800" y="4495800"/>
            <a:ext cx="1676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1   48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2   32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3   96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4   24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5  300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6  200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urier New" panose="02070309020205020404" pitchFamily="49" charset="0"/>
              </a:rPr>
              <a:t>App 8 1200 Kbps</a:t>
            </a:r>
            <a:endParaRPr lang="en-US" altLang="en-US" sz="1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Total 1900 Kbps</a:t>
            </a: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8240" name="Line 57"/>
          <p:cNvSpPr>
            <a:spLocks noChangeShapeType="1"/>
          </p:cNvSpPr>
          <p:nvPr/>
        </p:nvSpPr>
        <p:spPr bwMode="auto">
          <a:xfrm flipV="1">
            <a:off x="5410200" y="396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41" name="Text Box 58"/>
          <p:cNvSpPr txBox="1">
            <a:spLocks noChangeArrowheads="1"/>
          </p:cNvSpPr>
          <p:nvPr/>
        </p:nvSpPr>
        <p:spPr bwMode="auto">
          <a:xfrm>
            <a:off x="2514600" y="4343400"/>
            <a:ext cx="1676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1   30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2   20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3   60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urier New" panose="02070309020205020404" pitchFamily="49" charset="0"/>
              </a:rPr>
              <a:t>App 4   16 Kbps</a:t>
            </a:r>
            <a:endParaRPr lang="en-US" altLang="en-US" sz="1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Total  126 Kbps</a:t>
            </a: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8242" name="Line 59"/>
          <p:cNvSpPr>
            <a:spLocks noChangeShapeType="1"/>
          </p:cNvSpPr>
          <p:nvPr/>
        </p:nvSpPr>
        <p:spPr bwMode="auto">
          <a:xfrm flipH="1" flipV="1">
            <a:off x="2971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43" name="Text Box 60"/>
          <p:cNvSpPr txBox="1">
            <a:spLocks noChangeArrowheads="1"/>
          </p:cNvSpPr>
          <p:nvPr/>
        </p:nvSpPr>
        <p:spPr bwMode="auto">
          <a:xfrm>
            <a:off x="990600" y="1219200"/>
            <a:ext cx="1676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2   20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3   96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App 4   24 Kbps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Courier New" panose="02070309020205020404" pitchFamily="49" charset="0"/>
              </a:rPr>
              <a:t>App 9   80 Kbps</a:t>
            </a:r>
            <a:endParaRPr lang="en-US" altLang="en-US" sz="12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Total  220 Kbps</a:t>
            </a:r>
            <a:endParaRPr lang="en-US" altLang="en-US" sz="1200">
              <a:latin typeface="Courier New" panose="02070309020205020404" pitchFamily="49" charset="0"/>
            </a:endParaRPr>
          </a:p>
        </p:txBody>
      </p:sp>
      <p:sp>
        <p:nvSpPr>
          <p:cNvPr id="8244" name="Text Box 61"/>
          <p:cNvSpPr txBox="1">
            <a:spLocks noChangeArrowheads="1"/>
          </p:cNvSpPr>
          <p:nvPr/>
        </p:nvSpPr>
        <p:spPr bwMode="auto">
          <a:xfrm>
            <a:off x="6934200" y="38862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Arts and Humanities</a:t>
            </a:r>
            <a:endParaRPr lang="en-US" altLang="en-US" sz="2000"/>
          </a:p>
        </p:txBody>
      </p:sp>
      <p:sp>
        <p:nvSpPr>
          <p:cNvPr id="8245" name="Rectangle 62"/>
          <p:cNvSpPr>
            <a:spLocks noChangeArrowheads="1"/>
          </p:cNvSpPr>
          <p:nvPr/>
        </p:nvSpPr>
        <p:spPr bwMode="auto">
          <a:xfrm>
            <a:off x="4343400" y="1371600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46" name="Text Box 63"/>
          <p:cNvSpPr txBox="1">
            <a:spLocks noChangeArrowheads="1"/>
          </p:cNvSpPr>
          <p:nvPr/>
        </p:nvSpPr>
        <p:spPr bwMode="auto">
          <a:xfrm>
            <a:off x="3962400" y="1143000"/>
            <a:ext cx="1149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/>
              <a:t>Server Farm</a:t>
            </a:r>
            <a:endParaRPr lang="en-US" altLang="en-US" sz="2000"/>
          </a:p>
        </p:txBody>
      </p:sp>
      <p:sp>
        <p:nvSpPr>
          <p:cNvPr id="8247" name="Text Box 64"/>
          <p:cNvSpPr txBox="1">
            <a:spLocks noChangeArrowheads="1"/>
          </p:cNvSpPr>
          <p:nvPr/>
        </p:nvSpPr>
        <p:spPr bwMode="auto">
          <a:xfrm>
            <a:off x="6324600" y="381000"/>
            <a:ext cx="18970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10-Mbps Metro Ethernet to Internet</a:t>
            </a:r>
            <a:endParaRPr lang="en-US" altLang="en-US" sz="2000"/>
          </a:p>
        </p:txBody>
      </p:sp>
      <p:sp>
        <p:nvSpPr>
          <p:cNvPr id="8248" name="Line 65"/>
          <p:cNvSpPr>
            <a:spLocks noChangeShapeType="1"/>
          </p:cNvSpPr>
          <p:nvPr/>
        </p:nvSpPr>
        <p:spPr bwMode="auto">
          <a:xfrm flipV="1">
            <a:off x="5029200" y="533400"/>
            <a:ext cx="1524000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8249" name="Picture 6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71600"/>
            <a:ext cx="5334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Traffic Flow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772400" cy="4114800"/>
          </a:xfrm>
        </p:spPr>
        <p:txBody>
          <a:bodyPr/>
          <a:lstStyle/>
          <a:p>
            <a:r>
              <a:rPr lang="en-US" altLang="en-US" smtClean="0"/>
              <a:t>Terminal/host</a:t>
            </a:r>
          </a:p>
          <a:p>
            <a:r>
              <a:rPr lang="en-US" altLang="en-US" smtClean="0"/>
              <a:t>Client/server</a:t>
            </a:r>
          </a:p>
          <a:p>
            <a:r>
              <a:rPr lang="en-US" altLang="en-US" smtClean="0"/>
              <a:t>Thin client</a:t>
            </a:r>
          </a:p>
          <a:p>
            <a:r>
              <a:rPr lang="en-US" altLang="en-US" smtClean="0"/>
              <a:t>Peer-to-peer</a:t>
            </a:r>
          </a:p>
          <a:p>
            <a:r>
              <a:rPr lang="en-US" altLang="en-US" smtClean="0"/>
              <a:t>Server/server</a:t>
            </a:r>
          </a:p>
          <a:p>
            <a:r>
              <a:rPr lang="en-US" altLang="en-US" smtClean="0"/>
              <a:t>Distributed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pPr algn="l"/>
            <a:r>
              <a:rPr lang="en-US" altLang="en-US" sz="2800" smtClean="0"/>
              <a:t>Network Applications Traffic Characteristics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74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Traffic Load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114800"/>
          </a:xfrm>
        </p:spPr>
        <p:txBody>
          <a:bodyPr/>
          <a:lstStyle/>
          <a:p>
            <a:r>
              <a:rPr lang="en-US" altLang="en-US" sz="2800" smtClean="0"/>
              <a:t>To calculate whether capacity is sufficient, you should know: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number of stations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average time that a station is idle between sending frames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The time required to transmit a message once medium access is gained</a:t>
            </a:r>
          </a:p>
          <a:p>
            <a:r>
              <a:rPr lang="en-US" altLang="en-US" sz="2800" smtClean="0"/>
              <a:t>That level of detailed information can be hard to gather, however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8" y="-1270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Size of Objects on Networks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r>
              <a:rPr lang="en-US" altLang="en-US" smtClean="0"/>
              <a:t>Terminal screen: 4 Kbytes</a:t>
            </a:r>
          </a:p>
          <a:p>
            <a:r>
              <a:rPr lang="en-US" altLang="en-US" smtClean="0"/>
              <a:t>Simple e-mail: 10 Kbytes</a:t>
            </a:r>
          </a:p>
          <a:p>
            <a:r>
              <a:rPr lang="en-US" altLang="en-US" smtClean="0"/>
              <a:t>Simple web page: 50 Kbytes</a:t>
            </a:r>
          </a:p>
          <a:p>
            <a:r>
              <a:rPr lang="en-US" altLang="en-US" smtClean="0"/>
              <a:t>High-quality image: 50,000 Kbytes</a:t>
            </a:r>
          </a:p>
          <a:p>
            <a:r>
              <a:rPr lang="en-US" altLang="en-US" smtClean="0"/>
              <a:t>Database backup: 1,000,000 Kbytes or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Traffic Behavior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z="2300" smtClean="0"/>
              <a:t>Broadcasts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All ones data-link layer destination address</a:t>
            </a:r>
          </a:p>
          <a:p>
            <a:pPr lvl="2"/>
            <a:r>
              <a:rPr lang="en-US" altLang="en-US" sz="2300" smtClean="0">
                <a:ea typeface="ＭＳ Ｐゴシック" panose="020B0600070205080204" pitchFamily="34" charset="-128"/>
              </a:rPr>
              <a:t>FF: FF: FF: FF: FF: FF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Doesn’t necessarily use huge amounts of bandwidth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But does disturb every CPU in the broadcast domain</a:t>
            </a:r>
          </a:p>
          <a:p>
            <a:r>
              <a:rPr lang="en-US" altLang="en-US" sz="2300" smtClean="0"/>
              <a:t>Multicasts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First bit sent is a one</a:t>
            </a:r>
          </a:p>
          <a:p>
            <a:pPr lvl="2"/>
            <a:r>
              <a:rPr lang="en-US" altLang="en-US" sz="2300" smtClean="0">
                <a:ea typeface="ＭＳ Ｐゴシック" panose="020B0600070205080204" pitchFamily="34" charset="-128"/>
              </a:rPr>
              <a:t>01:00:0C:CC:CC:CC (Cisco Discovery Protocol)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Should just disturb NICs that have registered to receive it</a:t>
            </a:r>
          </a:p>
          <a:p>
            <a:pPr lvl="1"/>
            <a:r>
              <a:rPr lang="en-US" altLang="en-US" sz="2300" smtClean="0">
                <a:ea typeface="ＭＳ Ｐゴシック" panose="020B0600070205080204" pitchFamily="34" charset="-128"/>
              </a:rPr>
              <a:t>Requires multicast routing protocol on internetworks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Network Efficiency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114800"/>
          </a:xfrm>
        </p:spPr>
        <p:txBody>
          <a:bodyPr/>
          <a:lstStyle/>
          <a:p>
            <a:r>
              <a:rPr lang="en-US" altLang="en-US" smtClean="0"/>
              <a:t>Frame size</a:t>
            </a:r>
          </a:p>
          <a:p>
            <a:r>
              <a:rPr lang="en-US" altLang="en-US" smtClean="0"/>
              <a:t>Protocol interaction</a:t>
            </a:r>
          </a:p>
          <a:p>
            <a:r>
              <a:rPr lang="en-US" altLang="en-US" smtClean="0"/>
              <a:t>Windowing and flow control</a:t>
            </a:r>
          </a:p>
          <a:p>
            <a:r>
              <a:rPr lang="en-US" altLang="en-US" smtClean="0"/>
              <a:t>Error-recovery mechanisms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1719</TotalTime>
  <Words>541</Words>
  <Application>Microsoft Office PowerPoint</Application>
  <PresentationFormat>On-screen Show (4:3)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ＭＳ Ｐゴシック</vt:lpstr>
      <vt:lpstr>Arial</vt:lpstr>
      <vt:lpstr>Courier New</vt:lpstr>
      <vt:lpstr>Blank Presentation</vt:lpstr>
      <vt:lpstr>  Chapter Four  Characterizing Network Traffic </vt:lpstr>
      <vt:lpstr>Network Traffic Factors</vt:lpstr>
      <vt:lpstr>Traffic Flow Example</vt:lpstr>
      <vt:lpstr>Types of Traffic Flow</vt:lpstr>
      <vt:lpstr>Network Applications Traffic Characteristics</vt:lpstr>
      <vt:lpstr>Traffic Load</vt:lpstr>
      <vt:lpstr>Size of Objects on Networks</vt:lpstr>
      <vt:lpstr>Traffic Behavior</vt:lpstr>
      <vt:lpstr>Network Efficiency</vt:lpstr>
      <vt:lpstr>QoS Requirements</vt:lpstr>
      <vt:lpstr>QoS Requirements per IETF</vt:lpstr>
      <vt:lpstr>QoS Requirements per IETF</vt:lpstr>
      <vt:lpstr>Summary</vt:lpstr>
      <vt:lpstr>Review Questions</vt:lpstr>
    </vt:vector>
  </TitlesOfParts>
  <Company>priscilla.com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Network Design</dc:title>
  <dc:creator>Priscilla Oppenheimer</dc:creator>
  <cp:lastModifiedBy>Phung Poto</cp:lastModifiedBy>
  <cp:revision>111</cp:revision>
  <cp:lastPrinted>2004-07-22T01:14:22Z</cp:lastPrinted>
  <dcterms:created xsi:type="dcterms:W3CDTF">1999-03-05T02:17:39Z</dcterms:created>
  <dcterms:modified xsi:type="dcterms:W3CDTF">2022-04-22T13:15:53Z</dcterms:modified>
</cp:coreProperties>
</file>