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handoutMasterIdLst>
    <p:handoutMasterId r:id="rId53"/>
  </p:handoutMasterIdLst>
  <p:sldIdLst>
    <p:sldId id="256" r:id="rId2"/>
    <p:sldId id="387" r:id="rId3"/>
    <p:sldId id="396" r:id="rId4"/>
    <p:sldId id="389" r:id="rId5"/>
    <p:sldId id="447" r:id="rId6"/>
    <p:sldId id="390" r:id="rId7"/>
    <p:sldId id="424" r:id="rId8"/>
    <p:sldId id="425" r:id="rId9"/>
    <p:sldId id="446" r:id="rId10"/>
    <p:sldId id="518" r:id="rId11"/>
    <p:sldId id="428" r:id="rId12"/>
    <p:sldId id="519" r:id="rId13"/>
    <p:sldId id="448" r:id="rId14"/>
    <p:sldId id="449" r:id="rId15"/>
    <p:sldId id="520" r:id="rId16"/>
    <p:sldId id="450" r:id="rId17"/>
    <p:sldId id="451" r:id="rId18"/>
    <p:sldId id="452" r:id="rId19"/>
    <p:sldId id="462" r:id="rId20"/>
    <p:sldId id="454" r:id="rId21"/>
    <p:sldId id="464" r:id="rId22"/>
    <p:sldId id="398" r:id="rId23"/>
    <p:sldId id="466" r:id="rId24"/>
    <p:sldId id="467" r:id="rId25"/>
    <p:sldId id="465" r:id="rId26"/>
    <p:sldId id="463" r:id="rId27"/>
    <p:sldId id="397" r:id="rId28"/>
    <p:sldId id="423" r:id="rId29"/>
    <p:sldId id="468" r:id="rId30"/>
    <p:sldId id="470" r:id="rId31"/>
    <p:sldId id="471" r:id="rId32"/>
    <p:sldId id="472" r:id="rId33"/>
    <p:sldId id="474" r:id="rId34"/>
    <p:sldId id="475" r:id="rId35"/>
    <p:sldId id="476" r:id="rId36"/>
    <p:sldId id="477" r:id="rId37"/>
    <p:sldId id="478" r:id="rId38"/>
    <p:sldId id="517" r:id="rId39"/>
    <p:sldId id="479" r:id="rId40"/>
    <p:sldId id="480" r:id="rId41"/>
    <p:sldId id="481" r:id="rId42"/>
    <p:sldId id="523" r:id="rId43"/>
    <p:sldId id="482" r:id="rId44"/>
    <p:sldId id="483" r:id="rId45"/>
    <p:sldId id="493" r:id="rId46"/>
    <p:sldId id="521" r:id="rId47"/>
    <p:sldId id="522" r:id="rId48"/>
    <p:sldId id="419" r:id="rId49"/>
    <p:sldId id="275" r:id="rId50"/>
    <p:sldId id="386" r:id="rId51"/>
  </p:sldIdLst>
  <p:sldSz cx="9144000" cy="6858000" type="screen4x3"/>
  <p:notesSz cx="6934200"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440" y="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75" d="100"/>
          <a:sy n="175" d="100"/>
        </p:scale>
        <p:origin x="-96" y="4512"/>
      </p:cViewPr>
      <p:guideLst>
        <p:guide orient="horz" pos="2924"/>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5981700" y="8940800"/>
            <a:ext cx="866775"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Page </a:t>
            </a:r>
            <a:fld id="{C6CB64E8-6892-42E8-AD32-35CFD149206E}" type="slidenum">
              <a:rPr lang="en-US" altLang="en-US" sz="1600" smtClean="0"/>
              <a:pPr>
                <a:defRPr/>
              </a:pPr>
              <a:t>‹#›</a:t>
            </a:fld>
            <a:endParaRPr lang="en-US" altLang="en-US" sz="1600" smtClean="0"/>
          </a:p>
        </p:txBody>
      </p:sp>
      <p:sp>
        <p:nvSpPr>
          <p:cNvPr id="17417" name="Text Box 9"/>
          <p:cNvSpPr txBox="1">
            <a:spLocks noChangeArrowheads="1"/>
          </p:cNvSpPr>
          <p:nvPr/>
        </p:nvSpPr>
        <p:spPr bwMode="auto">
          <a:xfrm>
            <a:off x="0" y="8940800"/>
            <a:ext cx="4541838" cy="33655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Copyright 2004 Cisco Press &amp; Priscilla Oppenheimer</a:t>
            </a:r>
            <a:endParaRPr lang="en-US" altLang="en-US" sz="1800" smtClean="0"/>
          </a:p>
        </p:txBody>
      </p:sp>
      <p:sp>
        <p:nvSpPr>
          <p:cNvPr id="3076" name="Text Box 10"/>
          <p:cNvSpPr txBox="1">
            <a:spLocks noChangeArrowheads="1"/>
          </p:cNvSpPr>
          <p:nvPr/>
        </p:nvSpPr>
        <p:spPr bwMode="auto">
          <a:xfrm>
            <a:off x="0" y="23813"/>
            <a:ext cx="569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Top-Down Network Design, Ch. 5: Designing a Network Topology</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23925" y="4410075"/>
            <a:ext cx="5086350" cy="4176713"/>
          </a:xfrm>
          <a:prstGeom prst="rect">
            <a:avLst/>
          </a:prstGeom>
          <a:noFill/>
          <a:ln w="9525">
            <a:noFill/>
            <a:miter lim="800000"/>
            <a:headEnd/>
            <a:tailEnd/>
          </a:ln>
          <a:effectLst/>
        </p:spPr>
        <p:txBody>
          <a:bodyPr vert="horz" wrap="square" lIns="92665" tIns="46333" rIns="92665" bIns="46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4" name="Text Box 8"/>
          <p:cNvSpPr txBox="1">
            <a:spLocks noChangeArrowheads="1"/>
          </p:cNvSpPr>
          <p:nvPr/>
        </p:nvSpPr>
        <p:spPr bwMode="auto">
          <a:xfrm>
            <a:off x="5981700" y="8991600"/>
            <a:ext cx="6794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smtClean="0"/>
              <a:t>Page </a:t>
            </a:r>
            <a:fld id="{DF05DCA5-5839-43B7-90DD-3E2899B4725F}" type="slidenum">
              <a:rPr lang="en-US" altLang="en-US" sz="1200" smtClean="0"/>
              <a:pPr>
                <a:defRPr/>
              </a:pPr>
              <a:t>‹#›</a:t>
            </a:fld>
            <a:endParaRPr lang="en-US" altLang="en-US" sz="1200" smtClean="0"/>
          </a:p>
        </p:txBody>
      </p:sp>
      <p:sp>
        <p:nvSpPr>
          <p:cNvPr id="9225" name="Text Box 9"/>
          <p:cNvSpPr txBox="1">
            <a:spLocks noChangeArrowheads="1"/>
          </p:cNvSpPr>
          <p:nvPr/>
        </p:nvSpPr>
        <p:spPr bwMode="auto">
          <a:xfrm>
            <a:off x="0" y="8991600"/>
            <a:ext cx="3460750" cy="274638"/>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smtClean="0"/>
              <a:t>Copyright 2004 Cisco Press &amp; Priscilla Oppenheimer</a:t>
            </a:r>
            <a:endParaRPr lang="en-US" altLang="en-US" sz="1600" smtClean="0"/>
          </a:p>
        </p:txBody>
      </p:sp>
      <p:sp>
        <p:nvSpPr>
          <p:cNvPr id="2054" name="Text Box 10"/>
          <p:cNvSpPr txBox="1">
            <a:spLocks noChangeArrowheads="1"/>
          </p:cNvSpPr>
          <p:nvPr/>
        </p:nvSpPr>
        <p:spPr bwMode="auto">
          <a:xfrm>
            <a:off x="0" y="23813"/>
            <a:ext cx="569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600" smtClean="0"/>
              <a:t>Top-Down Network Design, Ch. 5: Designing a Network Topology</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solidFill>
            <a:srgbClr val="FFFFFF"/>
          </a:solidFill>
          <a:ln/>
        </p:spPr>
      </p:sp>
      <p:sp>
        <p:nvSpPr>
          <p:cNvPr id="717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noTextEdit="1"/>
          </p:cNvSpPr>
          <p:nvPr>
            <p:ph type="sldImg"/>
          </p:nvPr>
        </p:nvSpPr>
        <p:spPr>
          <a:solidFill>
            <a:srgbClr val="FFFFFF"/>
          </a:solidFill>
          <a:ln/>
        </p:spPr>
      </p:sp>
      <p:sp>
        <p:nvSpPr>
          <p:cNvPr id="11267"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noTextEdit="1"/>
          </p:cNvSpPr>
          <p:nvPr>
            <p:ph type="sldImg"/>
          </p:nvPr>
        </p:nvSpPr>
        <p:spPr>
          <a:solidFill>
            <a:srgbClr val="FFFFFF"/>
          </a:solidFill>
          <a:ln/>
        </p:spPr>
      </p:sp>
      <p:sp>
        <p:nvSpPr>
          <p:cNvPr id="13315"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solidFill>
            <a:srgbClr val="FFFFFF"/>
          </a:solidFill>
          <a:ln/>
        </p:spPr>
      </p:sp>
      <p:sp>
        <p:nvSpPr>
          <p:cNvPr id="15363"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solidFill>
            <a:srgbClr val="FFFFFF"/>
          </a:solidFill>
          <a:ln/>
        </p:spPr>
      </p:sp>
      <p:sp>
        <p:nvSpPr>
          <p:cNvPr id="17411" name="Rectangle 3"/>
          <p:cNvSpPr>
            <a:spLocks noChangeArrowheads="1"/>
          </p:cNvSpPr>
          <p:nvPr>
            <p:ph type="body" idx="1"/>
          </p:nvPr>
        </p:nvSpPr>
        <p:spPr>
          <a:solidFill>
            <a:srgbClr val="FFFFFF"/>
          </a:solidFill>
          <a:ln>
            <a:solidFill>
              <a:srgbClr val="000000"/>
            </a:solidFill>
          </a:ln>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Said by Dr. Peter Welcher, consultant and author of many networking articles in magazines,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570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78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919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560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934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961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115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945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4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811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97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0"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0"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8.xml"/><Relationship Id="rId3" Type="http://schemas.openxmlformats.org/officeDocument/2006/relationships/image" Target="../media/image18.png"/><Relationship Id="rId7" Type="http://schemas.openxmlformats.org/officeDocument/2006/relationships/slide" Target="slide16.xml"/><Relationship Id="rId12"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17.xml"/><Relationship Id="rId5" Type="http://schemas.openxmlformats.org/officeDocument/2006/relationships/slide" Target="slide13.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914400"/>
            <a:ext cx="7848600" cy="4495800"/>
          </a:xfrm>
        </p:spPr>
        <p:txBody>
          <a:bodyPr/>
          <a:lstStyle/>
          <a:p>
            <a:r>
              <a:rPr lang="en-US" altLang="en-US" sz="4800" b="1" smtClean="0"/>
              <a:t/>
            </a:r>
            <a:br>
              <a:rPr lang="en-US" altLang="en-US" sz="4800" b="1" smtClean="0"/>
            </a:br>
            <a:r>
              <a:rPr lang="en-US" altLang="en-US" sz="4800" b="1" smtClean="0"/>
              <a:t>Top-Down Network Design</a:t>
            </a:r>
            <a:r>
              <a:rPr lang="en-US" altLang="en-US" sz="4800" smtClean="0"/>
              <a:t/>
            </a:r>
            <a:br>
              <a:rPr lang="en-US" altLang="en-US" sz="4800" smtClean="0"/>
            </a:br>
            <a:r>
              <a:rPr lang="en-US" altLang="en-US" sz="4800" smtClean="0"/>
              <a:t/>
            </a:r>
            <a:br>
              <a:rPr lang="en-US" altLang="en-US" sz="4800" smtClean="0"/>
            </a:br>
            <a:r>
              <a:rPr lang="en-US" altLang="en-US" sz="4000" smtClean="0"/>
              <a:t>Chapter Five</a:t>
            </a:r>
            <a:br>
              <a:rPr lang="en-US" altLang="en-US" sz="4000" smtClean="0"/>
            </a:br>
            <a:r>
              <a:rPr lang="en-US" altLang="en-US" sz="4000" smtClean="0"/>
              <a:t/>
            </a:r>
            <a:br>
              <a:rPr lang="en-US" altLang="en-US" sz="4000" smtClean="0"/>
            </a:br>
            <a:r>
              <a:rPr lang="en-US" altLang="en-US" sz="2400" smtClean="0"/>
              <a:t>Designing a Network Topology</a:t>
            </a:r>
          </a:p>
        </p:txBody>
      </p:sp>
      <p:sp>
        <p:nvSpPr>
          <p:cNvPr id="4099" name="Text Box 5"/>
          <p:cNvSpPr txBox="1">
            <a:spLocks noChangeArrowheads="1"/>
          </p:cNvSpPr>
          <p:nvPr/>
        </p:nvSpPr>
        <p:spPr bwMode="auto">
          <a:xfrm>
            <a:off x="2552700" y="59436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a:t>Copyright 2010 Cisco Press &amp; Priscilla Oppenheimer</a:t>
            </a:r>
            <a:endParaRPr lang="en-US" altLang="en-US" sz="1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 Access Layer</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pic>
        <p:nvPicPr>
          <p:cNvPr id="20484" name="Picture 6"/>
          <p:cNvPicPr>
            <a:picLocks noChangeAspect="1"/>
          </p:cNvPicPr>
          <p:nvPr/>
        </p:nvPicPr>
        <p:blipFill>
          <a:blip r:embed="rId2">
            <a:extLst>
              <a:ext uri="{28A0092B-C50C-407E-A947-70E740481C1C}">
                <a14:useLocalDpi xmlns:a14="http://schemas.microsoft.com/office/drawing/2010/main" val="0"/>
              </a:ext>
            </a:extLst>
          </a:blip>
          <a:srcRect r="25133"/>
          <a:stretch>
            <a:fillRect/>
          </a:stretch>
        </p:blipFill>
        <p:spPr bwMode="auto">
          <a:xfrm>
            <a:off x="990600" y="1828800"/>
            <a:ext cx="57912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C7E162-2E77-4214-A965-0D65154E489E}"/>
              </a:ext>
            </a:extLst>
          </p:cNvPr>
          <p:cNvSpPr txBox="1"/>
          <p:nvPr/>
        </p:nvSpPr>
        <p:spPr>
          <a:xfrm>
            <a:off x="1143000" y="1905000"/>
            <a:ext cx="7162800" cy="3970338"/>
          </a:xfrm>
          <a:prstGeom prst="rect">
            <a:avLst/>
          </a:prstGeom>
          <a:noFill/>
        </p:spPr>
        <p:txBody>
          <a:bodyPr>
            <a:spAutoFit/>
          </a:bodyPr>
          <a:lstStyle/>
          <a:p>
            <a:pPr>
              <a:defRPr/>
            </a:pPr>
            <a:r>
              <a:rPr lang="en-US" sz="2800" i="1">
                <a:cs typeface="Times New Roman" panose="02020603050405020304" pitchFamily="18" charset="0"/>
              </a:rPr>
              <a:t>Provides multilayer switching between access and core layers:</a:t>
            </a:r>
          </a:p>
          <a:p>
            <a:pPr marL="342900" indent="-342900">
              <a:buFont typeface="Wingdings" panose="05000000000000000000" pitchFamily="2" charset="2"/>
              <a:buChar char="§"/>
              <a:defRPr/>
            </a:pPr>
            <a:r>
              <a:rPr lang="en-US" sz="2800">
                <a:cs typeface="Times New Roman" panose="02020603050405020304" pitchFamily="18" charset="0"/>
              </a:rPr>
              <a:t>Provides media transitions</a:t>
            </a:r>
          </a:p>
          <a:p>
            <a:pPr marL="342900" indent="-342900">
              <a:buFont typeface="Wingdings" panose="05000000000000000000" pitchFamily="2" charset="2"/>
              <a:buChar char="§"/>
              <a:defRPr/>
            </a:pPr>
            <a:r>
              <a:rPr lang="en-US" sz="2800">
                <a:cs typeface="Times New Roman" panose="02020603050405020304" pitchFamily="18" charset="0"/>
              </a:rPr>
              <a:t>Aggregates bandwidth by concentrating multiple low-speed access links into a high-speed core link</a:t>
            </a:r>
          </a:p>
          <a:p>
            <a:pPr marL="342900" indent="-342900">
              <a:buFont typeface="Wingdings" panose="05000000000000000000" pitchFamily="2" charset="2"/>
              <a:buChar char="§"/>
              <a:defRPr/>
            </a:pPr>
            <a:r>
              <a:rPr lang="en-US" sz="2800">
                <a:cs typeface="Times New Roman" panose="02020603050405020304" pitchFamily="18" charset="0"/>
              </a:rPr>
              <a:t>Determines department or workgroup access</a:t>
            </a:r>
          </a:p>
          <a:p>
            <a:pPr marL="342900" indent="-342900">
              <a:buFont typeface="Wingdings" panose="05000000000000000000" pitchFamily="2" charset="2"/>
              <a:buChar char="§"/>
              <a:defRPr/>
            </a:pPr>
            <a:r>
              <a:rPr lang="en-US" sz="2800">
                <a:cs typeface="Times New Roman" panose="02020603050405020304" pitchFamily="18" charset="0"/>
              </a:rPr>
              <a:t>Provides redundant connections for access devices</a:t>
            </a:r>
          </a:p>
        </p:txBody>
      </p:sp>
      <p:sp>
        <p:nvSpPr>
          <p:cNvPr id="21507"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–Distribution Layer</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–Distribution Layer</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82763"/>
            <a:ext cx="6683375"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6"/>
          <p:cNvSpPr txBox="1">
            <a:spLocks noChangeArrowheads="1"/>
          </p:cNvSpPr>
          <p:nvPr/>
        </p:nvSpPr>
        <p:spPr bwMode="auto">
          <a:xfrm>
            <a:off x="1143000" y="1152525"/>
            <a:ext cx="647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–Distribution Layer</a:t>
            </a:r>
          </a:p>
        </p:txBody>
      </p:sp>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sp>
        <p:nvSpPr>
          <p:cNvPr id="23556" name="TextBox 4"/>
          <p:cNvSpPr txBox="1">
            <a:spLocks noChangeArrowheads="1"/>
          </p:cNvSpPr>
          <p:nvPr/>
        </p:nvSpPr>
        <p:spPr bwMode="auto">
          <a:xfrm>
            <a:off x="1143000" y="1981200"/>
            <a:ext cx="651351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i="1">
                <a:cs typeface="Times New Roman" panose="02020603050405020304" pitchFamily="18" charset="0"/>
              </a:rPr>
              <a:t>Implements policy-based decisions:</a:t>
            </a:r>
          </a:p>
          <a:p>
            <a:pPr lvl="1">
              <a:buFont typeface="Wingdings" panose="05000000000000000000" pitchFamily="2" charset="2"/>
              <a:buChar char="§"/>
            </a:pPr>
            <a:r>
              <a:rPr lang="en-US" altLang="en-US">
                <a:solidFill>
                  <a:srgbClr val="000000"/>
                </a:solidFill>
                <a:cs typeface="Times New Roman" panose="02020603050405020304" pitchFamily="18" charset="0"/>
              </a:rPr>
              <a:t>Filtering by source or destination address</a:t>
            </a:r>
          </a:p>
          <a:p>
            <a:pPr lvl="1">
              <a:buFont typeface="Wingdings" panose="05000000000000000000" pitchFamily="2" charset="2"/>
              <a:buChar char="§"/>
            </a:pPr>
            <a:r>
              <a:rPr lang="en-US" altLang="en-US">
                <a:solidFill>
                  <a:srgbClr val="000000"/>
                </a:solidFill>
                <a:cs typeface="Times New Roman" panose="02020603050405020304" pitchFamily="18" charset="0"/>
              </a:rPr>
              <a:t>Filtering on input or output ports</a:t>
            </a:r>
          </a:p>
          <a:p>
            <a:pPr lvl="1">
              <a:buFont typeface="Wingdings" panose="05000000000000000000" pitchFamily="2" charset="2"/>
              <a:buChar char="§"/>
            </a:pPr>
            <a:r>
              <a:rPr lang="en-US" altLang="en-US">
                <a:solidFill>
                  <a:srgbClr val="000000"/>
                </a:solidFill>
                <a:cs typeface="Times New Roman" panose="02020603050405020304" pitchFamily="18" charset="0"/>
              </a:rPr>
              <a:t>Hiding internal network numbers by route filtering</a:t>
            </a:r>
          </a:p>
          <a:p>
            <a:pPr lvl="1">
              <a:buFont typeface="Wingdings" panose="05000000000000000000" pitchFamily="2" charset="2"/>
              <a:buChar char="§"/>
            </a:pPr>
            <a:r>
              <a:rPr lang="en-US" altLang="en-US">
                <a:solidFill>
                  <a:srgbClr val="000000"/>
                </a:solidFill>
                <a:cs typeface="Times New Roman" panose="02020603050405020304" pitchFamily="18" charset="0"/>
              </a:rPr>
              <a:t>Static routing</a:t>
            </a:r>
          </a:p>
          <a:p>
            <a:pPr lvl="1">
              <a:buFont typeface="Wingdings" panose="05000000000000000000" pitchFamily="2" charset="2"/>
              <a:buChar char="§"/>
            </a:pPr>
            <a:r>
              <a:rPr lang="en-US" altLang="en-US">
                <a:solidFill>
                  <a:srgbClr val="000000"/>
                </a:solidFill>
                <a:cs typeface="Times New Roman" panose="02020603050405020304" pitchFamily="18" charset="0"/>
              </a:rPr>
              <a:t>Security</a:t>
            </a:r>
          </a:p>
          <a:p>
            <a:pPr lvl="1">
              <a:buFont typeface="Wingdings" panose="05000000000000000000" pitchFamily="2" charset="2"/>
              <a:buChar char="§"/>
            </a:pPr>
            <a:r>
              <a:rPr lang="en-US" altLang="en-US">
                <a:solidFill>
                  <a:srgbClr val="000000"/>
                </a:solidFill>
                <a:cs typeface="Times New Roman" panose="02020603050405020304" pitchFamily="18" charset="0"/>
              </a:rPr>
              <a:t>Quality of service mechanisms</a:t>
            </a:r>
            <a:br>
              <a:rPr lang="en-US" altLang="en-US">
                <a:solidFill>
                  <a:srgbClr val="000000"/>
                </a:solidFill>
                <a:cs typeface="Times New Roman" panose="02020603050405020304" pitchFamily="18" charset="0"/>
              </a:rPr>
            </a:br>
            <a:r>
              <a:rPr lang="en-US" altLang="en-US">
                <a:cs typeface="Times New Roman" panose="02020603050405020304" pitchFamily="18" charset="0"/>
              </a:rPr>
              <a:t/>
            </a:r>
            <a:br>
              <a:rPr lang="en-US" altLang="en-US">
                <a:cs typeface="Times New Roman" panose="02020603050405020304" pitchFamily="18" charset="0"/>
              </a:rPr>
            </a:br>
            <a:endParaRPr lang="en-US" altLang="en-US" i="1">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sp>
        <p:nvSpPr>
          <p:cNvPr id="24579" name="TextBox 5"/>
          <p:cNvSpPr txBox="1">
            <a:spLocks noChangeArrowheads="1"/>
          </p:cNvSpPr>
          <p:nvPr/>
        </p:nvSpPr>
        <p:spPr bwMode="auto">
          <a:xfrm>
            <a:off x="1123950" y="2057400"/>
            <a:ext cx="65135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300" i="1">
                <a:solidFill>
                  <a:srgbClr val="000000"/>
                </a:solidFill>
                <a:cs typeface="Times New Roman" panose="02020603050405020304" pitchFamily="18" charset="0"/>
              </a:rPr>
              <a:t>The function of the core layer is to provide fast and efficent data transport that:</a:t>
            </a:r>
            <a:r>
              <a:rPr lang="en-US" altLang="en-US" sz="2300">
                <a:solidFill>
                  <a:srgbClr val="000000"/>
                </a:solidFill>
                <a:cs typeface="Times New Roman" panose="02020603050405020304" pitchFamily="18" charset="0"/>
              </a:rPr>
              <a:t/>
            </a:r>
            <a:br>
              <a:rPr lang="en-US" altLang="en-US" sz="2300">
                <a:solidFill>
                  <a:srgbClr val="000000"/>
                </a:solidFill>
                <a:cs typeface="Times New Roman" panose="02020603050405020304" pitchFamily="18" charset="0"/>
              </a:rPr>
            </a:br>
            <a:r>
              <a:rPr lang="en-US" altLang="en-US" sz="2300">
                <a:cs typeface="Times New Roman" panose="02020603050405020304" pitchFamily="18" charset="0"/>
              </a:rPr>
              <a:t/>
            </a:r>
            <a:br>
              <a:rPr lang="en-US" altLang="en-US" sz="2300">
                <a:cs typeface="Times New Roman" panose="02020603050405020304" pitchFamily="18" charset="0"/>
              </a:rPr>
            </a:br>
            <a:endParaRPr lang="en-US" altLang="en-US" sz="2300" i="1">
              <a:cs typeface="Times New Roman" panose="02020603050405020304" pitchFamily="18" charset="0"/>
            </a:endParaRPr>
          </a:p>
        </p:txBody>
      </p:sp>
      <p:sp>
        <p:nvSpPr>
          <p:cNvPr id="24580" name="TextBox 7"/>
          <p:cNvSpPr txBox="1">
            <a:spLocks noChangeArrowheads="1"/>
          </p:cNvSpPr>
          <p:nvPr/>
        </p:nvSpPr>
        <p:spPr bwMode="auto">
          <a:xfrm>
            <a:off x="1371600" y="3276600"/>
            <a:ext cx="6400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buFont typeface="Wingdings" panose="05000000000000000000" pitchFamily="2" charset="2"/>
              <a:buChar char="§"/>
            </a:pPr>
            <a:r>
              <a:rPr lang="en-US" altLang="en-US" sz="2300">
                <a:solidFill>
                  <a:srgbClr val="000000"/>
                </a:solidFill>
                <a:cs typeface="Times New Roman" panose="02020603050405020304" pitchFamily="18" charset="0"/>
              </a:rPr>
              <a:t>Forms a high-speed backbone with fast transport services</a:t>
            </a:r>
          </a:p>
          <a:p>
            <a:pPr>
              <a:buFont typeface="Wingdings" panose="05000000000000000000" pitchFamily="2" charset="2"/>
              <a:buChar char="§"/>
            </a:pPr>
            <a:r>
              <a:rPr lang="en-US" altLang="en-US" sz="2300">
                <a:solidFill>
                  <a:srgbClr val="000000"/>
                </a:solidFill>
                <a:cs typeface="Times New Roman" panose="02020603050405020304" pitchFamily="18" charset="0"/>
              </a:rPr>
              <a:t>Provides redundancy and fault tolerance</a:t>
            </a:r>
          </a:p>
          <a:p>
            <a:pPr>
              <a:buFont typeface="Wingdings" panose="05000000000000000000" pitchFamily="2" charset="2"/>
              <a:buChar char="§"/>
            </a:pPr>
            <a:r>
              <a:rPr lang="en-US" altLang="en-US" sz="2300">
                <a:solidFill>
                  <a:srgbClr val="000000"/>
                </a:solidFill>
                <a:cs typeface="Times New Roman" panose="02020603050405020304" pitchFamily="18" charset="0"/>
              </a:rPr>
              <a:t>Offers good manageabilit</a:t>
            </a:r>
            <a:r>
              <a:rPr lang="en-US" altLang="en-US" sz="2300">
                <a:cs typeface="Times New Roman" panose="02020603050405020304" pitchFamily="18" charset="0"/>
              </a:rPr>
              <a:t> </a:t>
            </a:r>
            <a:endParaRPr lang="en-US" altLang="en-US" sz="2300"/>
          </a:p>
        </p:txBody>
      </p:sp>
      <p:sp>
        <p:nvSpPr>
          <p:cNvPr id="24581" name="TextBox 8"/>
          <p:cNvSpPr txBox="1">
            <a:spLocks noChangeArrowheads="1"/>
          </p:cNvSpPr>
          <p:nvPr/>
        </p:nvSpPr>
        <p:spPr bwMode="auto">
          <a:xfrm>
            <a:off x="1123950" y="11985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 Core Layer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sp>
        <p:nvSpPr>
          <p:cNvPr id="25603" name="TextBox 8"/>
          <p:cNvSpPr txBox="1">
            <a:spLocks noChangeArrowheads="1"/>
          </p:cNvSpPr>
          <p:nvPr/>
        </p:nvSpPr>
        <p:spPr bwMode="auto">
          <a:xfrm>
            <a:off x="1123950" y="1198563"/>
            <a:ext cx="5791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 Core Layer</a:t>
            </a:r>
          </a:p>
        </p:txBody>
      </p:sp>
      <p:pic>
        <p:nvPicPr>
          <p:cNvPr id="25604" name="Picture 6"/>
          <p:cNvPicPr>
            <a:picLocks noChangeAspect="1"/>
          </p:cNvPicPr>
          <p:nvPr/>
        </p:nvPicPr>
        <p:blipFill>
          <a:blip r:embed="rId2">
            <a:extLst>
              <a:ext uri="{28A0092B-C50C-407E-A947-70E740481C1C}">
                <a14:useLocalDpi xmlns:a14="http://schemas.microsoft.com/office/drawing/2010/main" val="0"/>
              </a:ext>
            </a:extLst>
          </a:blip>
          <a:srcRect r="8643"/>
          <a:stretch>
            <a:fillRect/>
          </a:stretch>
        </p:blipFill>
        <p:spPr bwMode="auto">
          <a:xfrm>
            <a:off x="1123950" y="1858963"/>
            <a:ext cx="6964363" cy="330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5562600" y="5094288"/>
            <a:ext cx="3752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Flat Loop Topology</a:t>
            </a:r>
            <a:endParaRPr lang="en-US" altLang="en-US"/>
          </a:p>
        </p:txBody>
      </p:sp>
      <p:grpSp>
        <p:nvGrpSpPr>
          <p:cNvPr id="26627" name="Group 4"/>
          <p:cNvGrpSpPr>
            <a:grpSpLocks/>
          </p:cNvGrpSpPr>
          <p:nvPr/>
        </p:nvGrpSpPr>
        <p:grpSpPr bwMode="auto">
          <a:xfrm>
            <a:off x="4724400" y="1295400"/>
            <a:ext cx="3752850" cy="3873500"/>
            <a:chOff x="336" y="672"/>
            <a:chExt cx="2019" cy="2084"/>
          </a:xfrm>
        </p:grpSpPr>
        <p:sp>
          <p:nvSpPr>
            <p:cNvPr id="12" name="Line 5">
              <a:extLst>
                <a:ext uri="{FF2B5EF4-FFF2-40B4-BE49-F238E27FC236}">
                  <a16:creationId xmlns:a16="http://schemas.microsoft.com/office/drawing/2014/main" id="{3C3B8197-3D0F-4126-A57A-4C9DB31578B0}"/>
                </a:ext>
              </a:extLst>
            </p:cNvPr>
            <p:cNvSpPr>
              <a:spLocks noChangeShapeType="1"/>
            </p:cNvSpPr>
            <p:nvPr/>
          </p:nvSpPr>
          <p:spPr bwMode="auto">
            <a:xfrm>
              <a:off x="672" y="2064"/>
              <a:ext cx="1317"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6">
              <a:extLst>
                <a:ext uri="{FF2B5EF4-FFF2-40B4-BE49-F238E27FC236}">
                  <a16:creationId xmlns:a16="http://schemas.microsoft.com/office/drawing/2014/main" id="{C8F058C7-F5EE-4D17-AEBB-768B9EE51351}"/>
                </a:ext>
              </a:extLst>
            </p:cNvPr>
            <p:cNvSpPr>
              <a:spLocks noChangeShapeType="1"/>
            </p:cNvSpPr>
            <p:nvPr/>
          </p:nvSpPr>
          <p:spPr bwMode="auto">
            <a:xfrm>
              <a:off x="643" y="1155"/>
              <a:ext cx="1318"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7">
              <a:extLst>
                <a:ext uri="{FF2B5EF4-FFF2-40B4-BE49-F238E27FC236}">
                  <a16:creationId xmlns:a16="http://schemas.microsoft.com/office/drawing/2014/main" id="{892CF3DF-20B9-4CB6-A830-87431A62E39E}"/>
                </a:ext>
              </a:extLst>
            </p:cNvPr>
            <p:cNvSpPr>
              <a:spLocks noChangeShapeType="1"/>
            </p:cNvSpPr>
            <p:nvPr/>
          </p:nvSpPr>
          <p:spPr bwMode="auto">
            <a:xfrm>
              <a:off x="731" y="1243"/>
              <a:ext cx="0" cy="87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8">
              <a:extLst>
                <a:ext uri="{FF2B5EF4-FFF2-40B4-BE49-F238E27FC236}">
                  <a16:creationId xmlns:a16="http://schemas.microsoft.com/office/drawing/2014/main" id="{A545FC05-2C34-4A24-B50A-4B1DD058B06C}"/>
                </a:ext>
              </a:extLst>
            </p:cNvPr>
            <p:cNvSpPr>
              <a:spLocks noChangeShapeType="1"/>
            </p:cNvSpPr>
            <p:nvPr/>
          </p:nvSpPr>
          <p:spPr bwMode="auto">
            <a:xfrm>
              <a:off x="1916" y="1155"/>
              <a:ext cx="0" cy="8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26635"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6"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 y="1023"/>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7"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6638"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1945"/>
              <a:ext cx="4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9" name="Text Box 13"/>
            <p:cNvSpPr txBox="1">
              <a:spLocks noChangeArrowheads="1"/>
            </p:cNvSpPr>
            <p:nvPr/>
          </p:nvSpPr>
          <p:spPr bwMode="auto">
            <a:xfrm>
              <a:off x="336" y="672"/>
              <a:ext cx="87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Headquarters in Medford</a:t>
              </a:r>
              <a:endParaRPr lang="en-US" altLang="en-US"/>
            </a:p>
          </p:txBody>
        </p:sp>
        <p:sp>
          <p:nvSpPr>
            <p:cNvPr id="26640" name="Text Box 14"/>
            <p:cNvSpPr txBox="1">
              <a:spLocks noChangeArrowheads="1"/>
            </p:cNvSpPr>
            <p:nvPr/>
          </p:nvSpPr>
          <p:spPr bwMode="auto">
            <a:xfrm>
              <a:off x="1565" y="672"/>
              <a:ext cx="7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Grants Pass Branch Office</a:t>
              </a:r>
              <a:endParaRPr lang="en-US" altLang="en-US"/>
            </a:p>
          </p:txBody>
        </p:sp>
        <p:sp>
          <p:nvSpPr>
            <p:cNvPr id="26641" name="Text Box 15"/>
            <p:cNvSpPr txBox="1">
              <a:spLocks noChangeArrowheads="1"/>
            </p:cNvSpPr>
            <p:nvPr/>
          </p:nvSpPr>
          <p:spPr bwMode="auto">
            <a:xfrm>
              <a:off x="1565" y="2296"/>
              <a:ext cx="74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Ashland Branch Office</a:t>
              </a:r>
              <a:endParaRPr lang="en-US" altLang="en-US"/>
            </a:p>
          </p:txBody>
        </p:sp>
        <p:sp>
          <p:nvSpPr>
            <p:cNvPr id="26642" name="Text Box 16"/>
            <p:cNvSpPr txBox="1">
              <a:spLocks noChangeArrowheads="1"/>
            </p:cNvSpPr>
            <p:nvPr/>
          </p:nvSpPr>
          <p:spPr bwMode="auto">
            <a:xfrm>
              <a:off x="336" y="2296"/>
              <a:ext cx="92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a:t>Klamath Falls Branch Office</a:t>
              </a:r>
              <a:endParaRPr lang="en-US" altLang="en-US"/>
            </a:p>
          </p:txBody>
        </p:sp>
      </p:grpSp>
      <p:sp>
        <p:nvSpPr>
          <p:cNvPr id="26628" name="TextBox 28"/>
          <p:cNvSpPr txBox="1">
            <a:spLocks noChangeArrowheads="1"/>
          </p:cNvSpPr>
          <p:nvPr/>
        </p:nvSpPr>
        <p:spPr bwMode="auto">
          <a:xfrm>
            <a:off x="1036638" y="1095375"/>
            <a:ext cx="5791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FLAT – Mạng phẳng</a:t>
            </a:r>
          </a:p>
        </p:txBody>
      </p:sp>
      <p:sp>
        <p:nvSpPr>
          <p:cNvPr id="26629" name="TextBox 29"/>
          <p:cNvSpPr txBox="1">
            <a:spLocks noChangeArrowheads="1"/>
          </p:cNvSpPr>
          <p:nvPr/>
        </p:nvSpPr>
        <p:spPr bwMode="auto">
          <a:xfrm>
            <a:off x="1036638" y="1763713"/>
            <a:ext cx="3856037"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r>
              <a:rPr lang="en-US" altLang="en-US" sz="2000">
                <a:cs typeface="Times New Roman" panose="02020603050405020304" pitchFamily="18" charset="0"/>
              </a:rPr>
              <a:t>Mô hình mạng dung cho </a:t>
            </a:r>
            <a:r>
              <a:rPr lang="en-US" altLang="en-US" sz="2000" b="1">
                <a:cs typeface="Times New Roman" panose="02020603050405020304" pitchFamily="18" charset="0"/>
              </a:rPr>
              <a:t>mạng nhỏ</a:t>
            </a:r>
            <a:r>
              <a:rPr lang="en-US" altLang="en-US" sz="2000">
                <a:cs typeface="Times New Roman" panose="02020603050405020304" pitchFamily="18" charset="0"/>
              </a:rPr>
              <a:t>. Không có sự phân cấp, các thiết bị mạng đóng vai trò ngang hàng nhau đảm nhận các công việc giống nhau. Dễ thiết kế triển khai và duy trì theo dõi. Nhưng khó để mở rộng</a:t>
            </a:r>
          </a:p>
        </p:txBody>
      </p:sp>
      <p:sp>
        <p:nvSpPr>
          <p:cNvPr id="24" name="Rectangle 2"/>
          <p:cNvSpPr txBox="1">
            <a:spLocks noChangeArrowheads="1"/>
          </p:cNvSpPr>
          <p:nvPr/>
        </p:nvSpPr>
        <p:spPr bwMode="auto">
          <a:xfrm>
            <a:off x="-2036763" y="-17463"/>
            <a:ext cx="7772401"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FLAT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5532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bwMode="auto">
          <a:xfrm>
            <a:off x="-457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600" kern="0" smtClean="0"/>
              <a:t>Flat Versus Hierarchy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
          <p:cNvGrpSpPr>
            <a:grpSpLocks/>
          </p:cNvGrpSpPr>
          <p:nvPr/>
        </p:nvGrpSpPr>
        <p:grpSpPr bwMode="auto">
          <a:xfrm>
            <a:off x="4343400" y="2590800"/>
            <a:ext cx="3962400" cy="2562225"/>
            <a:chOff x="576" y="912"/>
            <a:chExt cx="4582" cy="2963"/>
          </a:xfrm>
        </p:grpSpPr>
        <p:pic>
          <p:nvPicPr>
            <p:cNvPr id="2867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0"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1"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2"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683"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5"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3"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90" y="2304"/>
              <a:ext cx="1006"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4"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0"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5"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8"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6" y="3695"/>
              <a:ext cx="1393"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7"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8"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sp>
        <p:nvSpPr>
          <p:cNvPr id="28675" name="Text Box 31"/>
          <p:cNvSpPr txBox="1">
            <a:spLocks noChangeArrowheads="1"/>
          </p:cNvSpPr>
          <p:nvPr/>
        </p:nvSpPr>
        <p:spPr bwMode="auto">
          <a:xfrm>
            <a:off x="5040313" y="5291138"/>
            <a:ext cx="2832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Partial-Mesh Topology</a:t>
            </a:r>
            <a:endParaRPr lang="en-US" altLang="en-US"/>
          </a:p>
        </p:txBody>
      </p:sp>
      <p:sp>
        <p:nvSpPr>
          <p:cNvPr id="28676" name="TextBox 19"/>
          <p:cNvSpPr txBox="1">
            <a:spLocks noChangeArrowheads="1"/>
          </p:cNvSpPr>
          <p:nvPr/>
        </p:nvSpPr>
        <p:spPr bwMode="auto">
          <a:xfrm>
            <a:off x="990600" y="99060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MESH – Mạng lưới</a:t>
            </a:r>
          </a:p>
        </p:txBody>
      </p:sp>
      <p:sp>
        <p:nvSpPr>
          <p:cNvPr id="28677" name="TextBox 20"/>
          <p:cNvSpPr txBox="1">
            <a:spLocks noChangeArrowheads="1"/>
          </p:cNvSpPr>
          <p:nvPr/>
        </p:nvSpPr>
        <p:spPr bwMode="auto">
          <a:xfrm>
            <a:off x="1003300" y="1728788"/>
            <a:ext cx="447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r>
              <a:rPr lang="en-US" altLang="en-US" sz="2000">
                <a:solidFill>
                  <a:srgbClr val="231F20"/>
                </a:solidFill>
                <a:cs typeface="Times New Roman" panose="02020603050405020304" pitchFamily="18" charset="0"/>
              </a:rPr>
              <a:t>Mạng lưới là topology được kiến nghị để hỗ trợ tính dự phòng, sẵn sàng cho hệ thống bằng việc các thiết bị mạng kết nối với nhau</a:t>
            </a:r>
            <a:endParaRPr lang="en-US" altLang="en-US" sz="2000">
              <a:cs typeface="Times New Roman" panose="02020603050405020304" pitchFamily="18" charset="0"/>
            </a:endParaRPr>
          </a:p>
        </p:txBody>
      </p:sp>
      <p:sp>
        <p:nvSpPr>
          <p:cNvPr id="22" name="Rectangle 2"/>
          <p:cNvSpPr txBox="1">
            <a:spLocks noChangeArrowheads="1"/>
          </p:cNvSpPr>
          <p:nvPr/>
        </p:nvSpPr>
        <p:spPr bwMode="auto">
          <a:xfrm>
            <a:off x="-1739900" y="123825"/>
            <a:ext cx="71628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600" kern="0" smtClean="0"/>
              <a:t>Mesh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txBox="1">
            <a:spLocks noChangeArrowheads="1"/>
          </p:cNvSpPr>
          <p:nvPr/>
        </p:nvSpPr>
        <p:spPr bwMode="auto">
          <a:xfrm>
            <a:off x="-1739900" y="123825"/>
            <a:ext cx="71628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600" kern="0" smtClean="0"/>
              <a:t>Mesh</a:t>
            </a:r>
          </a:p>
        </p:txBody>
      </p:sp>
      <p:grpSp>
        <p:nvGrpSpPr>
          <p:cNvPr id="29699" name="Group 3"/>
          <p:cNvGrpSpPr>
            <a:grpSpLocks/>
          </p:cNvGrpSpPr>
          <p:nvPr/>
        </p:nvGrpSpPr>
        <p:grpSpPr bwMode="auto">
          <a:xfrm>
            <a:off x="330200" y="1143000"/>
            <a:ext cx="3962400" cy="2562225"/>
            <a:chOff x="576" y="912"/>
            <a:chExt cx="4582" cy="2963"/>
          </a:xfrm>
        </p:grpSpPr>
        <p:pic>
          <p:nvPicPr>
            <p:cNvPr id="29717"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18"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91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19"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 y="2016"/>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2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21"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3552"/>
              <a:ext cx="55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Line 9">
              <a:extLst>
                <a:ext uri="{FF2B5EF4-FFF2-40B4-BE49-F238E27FC236}">
                  <a16:creationId xmlns:a16="http://schemas.microsoft.com/office/drawing/2014/main" id="{003A1520-A338-4EDC-BF33-2E2CCB6B284D}"/>
                </a:ext>
              </a:extLst>
            </p:cNvPr>
            <p:cNvSpPr>
              <a:spLocks noChangeShapeType="1"/>
            </p:cNvSpPr>
            <p:nvPr/>
          </p:nvSpPr>
          <p:spPr bwMode="auto">
            <a:xfrm flipV="1">
              <a:off x="1055"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 name="Line 10">
              <a:extLst>
                <a:ext uri="{FF2B5EF4-FFF2-40B4-BE49-F238E27FC236}">
                  <a16:creationId xmlns:a16="http://schemas.microsoft.com/office/drawing/2014/main" id="{00340AD0-4A75-47D3-AE5A-9D4FE55AEA8B}"/>
                </a:ext>
              </a:extLst>
            </p:cNvPr>
            <p:cNvSpPr>
              <a:spLocks noChangeShapeType="1"/>
            </p:cNvSpPr>
            <p:nvPr/>
          </p:nvSpPr>
          <p:spPr bwMode="auto">
            <a:xfrm flipV="1">
              <a:off x="3890" y="2304"/>
              <a:ext cx="1006"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0" name="Line 11">
              <a:extLst>
                <a:ext uri="{FF2B5EF4-FFF2-40B4-BE49-F238E27FC236}">
                  <a16:creationId xmlns:a16="http://schemas.microsoft.com/office/drawing/2014/main" id="{54E8F91B-73D7-4AAE-A2BD-63CF6F540E6F}"/>
                </a:ext>
              </a:extLst>
            </p:cNvPr>
            <p:cNvSpPr>
              <a:spLocks noChangeShapeType="1"/>
            </p:cNvSpPr>
            <p:nvPr/>
          </p:nvSpPr>
          <p:spPr bwMode="auto">
            <a:xfrm flipH="1" flipV="1">
              <a:off x="3120" y="1105"/>
              <a:ext cx="1537" cy="96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1" name="Line 12">
              <a:extLst>
                <a:ext uri="{FF2B5EF4-FFF2-40B4-BE49-F238E27FC236}">
                  <a16:creationId xmlns:a16="http://schemas.microsoft.com/office/drawing/2014/main" id="{0D18FFC0-04DC-4FEB-B6A5-F8CD7F0BEC88}"/>
                </a:ext>
              </a:extLst>
            </p:cNvPr>
            <p:cNvSpPr>
              <a:spLocks noChangeShapeType="1"/>
            </p:cNvSpPr>
            <p:nvPr/>
          </p:nvSpPr>
          <p:spPr bwMode="auto">
            <a:xfrm>
              <a:off x="912" y="2304"/>
              <a:ext cx="1008" cy="1248"/>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13">
              <a:extLst>
                <a:ext uri="{FF2B5EF4-FFF2-40B4-BE49-F238E27FC236}">
                  <a16:creationId xmlns:a16="http://schemas.microsoft.com/office/drawing/2014/main" id="{9FC894F0-14DB-4710-8403-83FC41FDA11C}"/>
                </a:ext>
              </a:extLst>
            </p:cNvPr>
            <p:cNvSpPr>
              <a:spLocks noChangeShapeType="1"/>
            </p:cNvSpPr>
            <p:nvPr/>
          </p:nvSpPr>
          <p:spPr bwMode="auto">
            <a:xfrm flipV="1">
              <a:off x="2206" y="3695"/>
              <a:ext cx="1393"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14">
              <a:extLst>
                <a:ext uri="{FF2B5EF4-FFF2-40B4-BE49-F238E27FC236}">
                  <a16:creationId xmlns:a16="http://schemas.microsoft.com/office/drawing/2014/main" id="{2F3474A4-7F99-4E79-81F8-CBBF1A29DD38}"/>
                </a:ext>
              </a:extLst>
            </p:cNvPr>
            <p:cNvSpPr>
              <a:spLocks noChangeShapeType="1"/>
            </p:cNvSpPr>
            <p:nvPr/>
          </p:nvSpPr>
          <p:spPr bwMode="auto">
            <a:xfrm flipV="1">
              <a:off x="1967"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5" name="Line 15">
              <a:extLst>
                <a:ext uri="{FF2B5EF4-FFF2-40B4-BE49-F238E27FC236}">
                  <a16:creationId xmlns:a16="http://schemas.microsoft.com/office/drawing/2014/main" id="{165197A6-B517-45D0-9B9A-3595F6A83BD5}"/>
                </a:ext>
              </a:extLst>
            </p:cNvPr>
            <p:cNvSpPr>
              <a:spLocks noChangeShapeType="1"/>
            </p:cNvSpPr>
            <p:nvPr/>
          </p:nvSpPr>
          <p:spPr bwMode="auto">
            <a:xfrm>
              <a:off x="2928" y="1200"/>
              <a:ext cx="817" cy="235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29700"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402013"/>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1"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0113" y="2171700"/>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2"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425" y="3402013"/>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3"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113" y="5113338"/>
            <a:ext cx="4762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4"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475" y="5113338"/>
            <a:ext cx="47783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 name="Line 21">
            <a:extLst>
              <a:ext uri="{FF2B5EF4-FFF2-40B4-BE49-F238E27FC236}">
                <a16:creationId xmlns:a16="http://schemas.microsoft.com/office/drawing/2014/main" id="{D5C8B5F1-854E-4924-9B11-500BFEC8745C}"/>
              </a:ext>
            </a:extLst>
          </p:cNvPr>
          <p:cNvSpPr>
            <a:spLocks noChangeShapeType="1"/>
          </p:cNvSpPr>
          <p:nvPr/>
        </p:nvSpPr>
        <p:spPr bwMode="auto">
          <a:xfrm flipV="1">
            <a:off x="4514850" y="2544763"/>
            <a:ext cx="1328738" cy="83026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2" name="Line 22">
            <a:extLst>
              <a:ext uri="{FF2B5EF4-FFF2-40B4-BE49-F238E27FC236}">
                <a16:creationId xmlns:a16="http://schemas.microsoft.com/office/drawing/2014/main" id="{DB56E35A-17F0-423C-A8E1-DF7D7CF15B31}"/>
              </a:ext>
            </a:extLst>
          </p:cNvPr>
          <p:cNvSpPr>
            <a:spLocks noChangeShapeType="1"/>
          </p:cNvSpPr>
          <p:nvPr/>
        </p:nvSpPr>
        <p:spPr bwMode="auto">
          <a:xfrm flipV="1">
            <a:off x="7539038" y="3952875"/>
            <a:ext cx="871537" cy="107950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3" name="Line 23">
            <a:extLst>
              <a:ext uri="{FF2B5EF4-FFF2-40B4-BE49-F238E27FC236}">
                <a16:creationId xmlns:a16="http://schemas.microsoft.com/office/drawing/2014/main" id="{4DAF0B1D-0C40-468A-B1C8-C8402782B88F}"/>
              </a:ext>
            </a:extLst>
          </p:cNvPr>
          <p:cNvSpPr>
            <a:spLocks noChangeShapeType="1"/>
          </p:cNvSpPr>
          <p:nvPr/>
        </p:nvSpPr>
        <p:spPr bwMode="auto">
          <a:xfrm flipH="1" flipV="1">
            <a:off x="6815138" y="2544763"/>
            <a:ext cx="1328737" cy="830262"/>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4" name="Line 24">
            <a:extLst>
              <a:ext uri="{FF2B5EF4-FFF2-40B4-BE49-F238E27FC236}">
                <a16:creationId xmlns:a16="http://schemas.microsoft.com/office/drawing/2014/main" id="{EEC50724-F91D-42A5-8F23-F4A5AC1AA31B}"/>
              </a:ext>
            </a:extLst>
          </p:cNvPr>
          <p:cNvSpPr>
            <a:spLocks noChangeShapeType="1"/>
          </p:cNvSpPr>
          <p:nvPr/>
        </p:nvSpPr>
        <p:spPr bwMode="auto">
          <a:xfrm>
            <a:off x="4222750" y="3952875"/>
            <a:ext cx="871538" cy="107950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5" name="Line 25">
            <a:extLst>
              <a:ext uri="{FF2B5EF4-FFF2-40B4-BE49-F238E27FC236}">
                <a16:creationId xmlns:a16="http://schemas.microsoft.com/office/drawing/2014/main" id="{8CE814B9-BAB0-4DBA-A593-D0A6B7CDA598}"/>
              </a:ext>
            </a:extLst>
          </p:cNvPr>
          <p:cNvSpPr>
            <a:spLocks noChangeShapeType="1"/>
          </p:cNvSpPr>
          <p:nvPr/>
        </p:nvSpPr>
        <p:spPr bwMode="auto">
          <a:xfrm flipV="1">
            <a:off x="5761038" y="5192713"/>
            <a:ext cx="1204912"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6" name="Line 26">
            <a:extLst>
              <a:ext uri="{FF2B5EF4-FFF2-40B4-BE49-F238E27FC236}">
                <a16:creationId xmlns:a16="http://schemas.microsoft.com/office/drawing/2014/main" id="{9AAB6978-85C3-4A22-AF89-84F6DF11D0C6}"/>
              </a:ext>
            </a:extLst>
          </p:cNvPr>
          <p:cNvSpPr>
            <a:spLocks noChangeShapeType="1"/>
          </p:cNvSpPr>
          <p:nvPr/>
        </p:nvSpPr>
        <p:spPr bwMode="auto">
          <a:xfrm flipV="1">
            <a:off x="5351463" y="2997200"/>
            <a:ext cx="706437" cy="203517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7" name="Line 27">
            <a:extLst>
              <a:ext uri="{FF2B5EF4-FFF2-40B4-BE49-F238E27FC236}">
                <a16:creationId xmlns:a16="http://schemas.microsoft.com/office/drawing/2014/main" id="{5F700B09-76FF-41C5-8AD4-7268D6E89BE2}"/>
              </a:ext>
            </a:extLst>
          </p:cNvPr>
          <p:cNvSpPr>
            <a:spLocks noChangeShapeType="1"/>
          </p:cNvSpPr>
          <p:nvPr/>
        </p:nvSpPr>
        <p:spPr bwMode="auto">
          <a:xfrm>
            <a:off x="6421438" y="2997200"/>
            <a:ext cx="706437" cy="2035175"/>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8" name="Line 28">
            <a:extLst>
              <a:ext uri="{FF2B5EF4-FFF2-40B4-BE49-F238E27FC236}">
                <a16:creationId xmlns:a16="http://schemas.microsoft.com/office/drawing/2014/main" id="{5842EBA3-2CD4-4CA8-B77D-24DEA9836290}"/>
              </a:ext>
            </a:extLst>
          </p:cNvPr>
          <p:cNvSpPr>
            <a:spLocks noChangeShapeType="1"/>
          </p:cNvSpPr>
          <p:nvPr/>
        </p:nvSpPr>
        <p:spPr bwMode="auto">
          <a:xfrm flipV="1">
            <a:off x="5076825" y="3538538"/>
            <a:ext cx="3016250" cy="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9" name="Line 29">
            <a:extLst>
              <a:ext uri="{FF2B5EF4-FFF2-40B4-BE49-F238E27FC236}">
                <a16:creationId xmlns:a16="http://schemas.microsoft.com/office/drawing/2014/main" id="{1003FF09-B487-44C8-B369-2918CCC6FE58}"/>
              </a:ext>
            </a:extLst>
          </p:cNvPr>
          <p:cNvSpPr>
            <a:spLocks noChangeShapeType="1"/>
          </p:cNvSpPr>
          <p:nvPr/>
        </p:nvSpPr>
        <p:spPr bwMode="auto">
          <a:xfrm>
            <a:off x="4760913" y="3938588"/>
            <a:ext cx="2189162" cy="1123950"/>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0" name="Line 30">
            <a:extLst>
              <a:ext uri="{FF2B5EF4-FFF2-40B4-BE49-F238E27FC236}">
                <a16:creationId xmlns:a16="http://schemas.microsoft.com/office/drawing/2014/main" id="{51DF5E71-B610-486A-876E-CD2002FD0432}"/>
              </a:ext>
            </a:extLst>
          </p:cNvPr>
          <p:cNvSpPr>
            <a:spLocks noChangeShapeType="1"/>
          </p:cNvSpPr>
          <p:nvPr/>
        </p:nvSpPr>
        <p:spPr bwMode="auto">
          <a:xfrm flipH="1">
            <a:off x="5980113" y="3997325"/>
            <a:ext cx="2189162" cy="1065213"/>
          </a:xfrm>
          <a:prstGeom prst="line">
            <a:avLst/>
          </a:prstGeom>
          <a:noFill/>
          <a:ln w="28575">
            <a:solidFill>
              <a:schemeClr val="accent2"/>
            </a:solidFill>
            <a:round/>
            <a:headEnd type="triangle" w="med" len="med"/>
            <a:tailEnd type="triangle" w="med" len="me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9715" name="Text Box 31"/>
          <p:cNvSpPr txBox="1">
            <a:spLocks noChangeArrowheads="1"/>
          </p:cNvSpPr>
          <p:nvPr/>
        </p:nvSpPr>
        <p:spPr bwMode="auto">
          <a:xfrm>
            <a:off x="1392238" y="4051300"/>
            <a:ext cx="189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Partial-Mesh Topology</a:t>
            </a:r>
            <a:endParaRPr lang="en-US" altLang="en-US"/>
          </a:p>
        </p:txBody>
      </p:sp>
      <p:sp>
        <p:nvSpPr>
          <p:cNvPr id="29716" name="Text Box 32"/>
          <p:cNvSpPr txBox="1">
            <a:spLocks noChangeArrowheads="1"/>
          </p:cNvSpPr>
          <p:nvPr/>
        </p:nvSpPr>
        <p:spPr bwMode="auto">
          <a:xfrm>
            <a:off x="5638800" y="5449888"/>
            <a:ext cx="1671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t>Full-Mesh Topology</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0"/>
            <a:ext cx="7772400" cy="1143000"/>
          </a:xfrm>
        </p:spPr>
        <p:txBody>
          <a:bodyPr/>
          <a:lstStyle/>
          <a:p>
            <a:r>
              <a:rPr lang="en-US" altLang="en-US" sz="3200" smtClean="0"/>
              <a:t>Network Topology Design Themes</a:t>
            </a:r>
          </a:p>
        </p:txBody>
      </p:sp>
      <p:sp>
        <p:nvSpPr>
          <p:cNvPr id="6147" name="Rectangle 3"/>
          <p:cNvSpPr>
            <a:spLocks noGrp="1" noChangeArrowheads="1"/>
          </p:cNvSpPr>
          <p:nvPr>
            <p:ph type="body" idx="1"/>
          </p:nvPr>
        </p:nvSpPr>
        <p:spPr>
          <a:xfrm>
            <a:off x="990600" y="1447800"/>
            <a:ext cx="7772400" cy="4114800"/>
          </a:xfrm>
        </p:spPr>
        <p:txBody>
          <a:bodyPr/>
          <a:lstStyle/>
          <a:p>
            <a:r>
              <a:rPr lang="en-US" altLang="en-US" smtClean="0"/>
              <a:t>Hierarchy - Flat - Mesh</a:t>
            </a:r>
          </a:p>
          <a:p>
            <a:r>
              <a:rPr lang="en-US" altLang="en-US" smtClean="0"/>
              <a:t>Redundancy</a:t>
            </a:r>
          </a:p>
          <a:p>
            <a:r>
              <a:rPr lang="en-US" altLang="en-US" smtClean="0"/>
              <a:t>Modularity</a:t>
            </a:r>
          </a:p>
          <a:p>
            <a:r>
              <a:rPr lang="en-US" altLang="en-US" smtClean="0"/>
              <a:t>Well-defined entries and exits</a:t>
            </a:r>
          </a:p>
          <a:p>
            <a:r>
              <a:rPr lang="en-US" altLang="en-US" smtClean="0"/>
              <a:t>Protected perimeters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0723" name="TextBox 10"/>
          <p:cNvSpPr txBox="1">
            <a:spLocks noChangeArrowheads="1"/>
          </p:cNvSpPr>
          <p:nvPr/>
        </p:nvSpPr>
        <p:spPr bwMode="auto">
          <a:xfrm>
            <a:off x="914400" y="1487488"/>
            <a:ext cx="7086600" cy="327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buFont typeface="Wingdings" panose="05000000000000000000" pitchFamily="2" charset="2"/>
              <a:buChar char="§"/>
            </a:pPr>
            <a:r>
              <a:rPr lang="en-US" altLang="en-US" sz="2300">
                <a:cs typeface="Times New Roman" panose="02020603050405020304" pitchFamily="18" charset="0"/>
              </a:rPr>
              <a:t>Redundant network designs enable you to meet requirements for network availability by duplicating elements in a network. </a:t>
            </a:r>
          </a:p>
          <a:p>
            <a:pPr algn="just">
              <a:buFont typeface="Wingdings" panose="05000000000000000000" pitchFamily="2" charset="2"/>
              <a:buChar char="§"/>
            </a:pPr>
            <a:endParaRPr lang="en-US" altLang="en-US" sz="2300">
              <a:cs typeface="Times New Roman" panose="02020603050405020304" pitchFamily="18" charset="0"/>
            </a:endParaRPr>
          </a:p>
          <a:p>
            <a:pPr>
              <a:buFont typeface="Wingdings" panose="05000000000000000000" pitchFamily="2" charset="2"/>
              <a:buChar char="§"/>
            </a:pPr>
            <a:r>
              <a:rPr lang="en-US" altLang="en-US" sz="2300">
                <a:cs typeface="Times New Roman" panose="02020603050405020304" pitchFamily="18" charset="0"/>
              </a:rPr>
              <a:t>Redundancy attempts to eliminate any single point of failure on the network. </a:t>
            </a:r>
            <a:r>
              <a:rPr lang="en-US" altLang="en-US" sz="2300">
                <a:solidFill>
                  <a:srgbClr val="231F20"/>
                </a:solidFill>
                <a:cs typeface="Times New Roman" panose="02020603050405020304" pitchFamily="18" charset="0"/>
              </a:rPr>
              <a:t>To enable business survivability after a disaster and offer performance benefits from load sharing, some organizations have completely redundant data centers. </a:t>
            </a:r>
            <a:endParaRPr lang="en-US" altLang="en-US" sz="2300"/>
          </a:p>
        </p:txBody>
      </p:sp>
      <p:sp>
        <p:nvSpPr>
          <p:cNvPr id="30724"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1747"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sp>
        <p:nvSpPr>
          <p:cNvPr id="31748" name="TextBox 4"/>
          <p:cNvSpPr txBox="1">
            <a:spLocks noChangeArrowheads="1"/>
          </p:cNvSpPr>
          <p:nvPr/>
        </p:nvSpPr>
        <p:spPr bwMode="auto">
          <a:xfrm>
            <a:off x="1187450" y="1447800"/>
            <a:ext cx="71310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buFont typeface="Wingdings" panose="05000000000000000000" pitchFamily="2" charset="2"/>
              <a:buChar char="§"/>
            </a:pPr>
            <a:r>
              <a:rPr lang="en-US" altLang="en-US" sz="2300">
                <a:cs typeface="Times New Roman" panose="02020603050405020304" pitchFamily="18" charset="0"/>
              </a:rPr>
              <a:t>Backup Paths</a:t>
            </a:r>
          </a:p>
          <a:p>
            <a:pPr lvl="1">
              <a:lnSpc>
                <a:spcPct val="150000"/>
              </a:lnSpc>
              <a:buFont typeface="Wingdings" panose="05000000000000000000" pitchFamily="2" charset="2"/>
              <a:buChar char="§"/>
            </a:pPr>
            <a:r>
              <a:rPr lang="en-US" altLang="en-US" sz="2000">
                <a:cs typeface="Times New Roman" panose="02020603050405020304" pitchFamily="18" charset="0"/>
              </a:rPr>
              <a:t>How much capacity the backup path supports</a:t>
            </a:r>
          </a:p>
          <a:p>
            <a:pPr lvl="1">
              <a:lnSpc>
                <a:spcPct val="150000"/>
              </a:lnSpc>
              <a:buFont typeface="Wingdings" panose="05000000000000000000" pitchFamily="2" charset="2"/>
              <a:buChar char="§"/>
            </a:pPr>
            <a:r>
              <a:rPr lang="en-US" altLang="en-US" sz="2000">
                <a:cs typeface="Times New Roman" panose="02020603050405020304" pitchFamily="18" charset="0"/>
              </a:rPr>
              <a:t>How quickly the network will begin to use the backup path</a:t>
            </a:r>
          </a:p>
          <a:p>
            <a:pPr>
              <a:lnSpc>
                <a:spcPct val="150000"/>
              </a:lnSpc>
              <a:buFont typeface="Wingdings" panose="05000000000000000000" pitchFamily="2" charset="2"/>
              <a:buChar char="§"/>
            </a:pPr>
            <a:r>
              <a:rPr lang="en-US" altLang="en-US" sz="2300">
                <a:cs typeface="Times New Roman" panose="02020603050405020304" pitchFamily="18" charset="0"/>
              </a:rPr>
              <a:t>Load Sharing (Load balancing)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25400"/>
            <a:ext cx="8458200" cy="1143000"/>
          </a:xfrm>
        </p:spPr>
        <p:txBody>
          <a:bodyPr/>
          <a:lstStyle/>
          <a:p>
            <a:r>
              <a:rPr lang="en-US" altLang="en-US" sz="3200" smtClean="0"/>
              <a:t>A Partial-Mesh Hierarchical Design</a:t>
            </a:r>
          </a:p>
        </p:txBody>
      </p:sp>
      <p:sp>
        <p:nvSpPr>
          <p:cNvPr id="417796" name="Line 4"/>
          <p:cNvSpPr>
            <a:spLocks noChangeShapeType="1"/>
          </p:cNvSpPr>
          <p:nvPr/>
        </p:nvSpPr>
        <p:spPr bwMode="auto">
          <a:xfrm flipH="1" flipV="1">
            <a:off x="4826000" y="1851025"/>
            <a:ext cx="14192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7" name="Line 5"/>
          <p:cNvSpPr>
            <a:spLocks noChangeShapeType="1"/>
          </p:cNvSpPr>
          <p:nvPr/>
        </p:nvSpPr>
        <p:spPr bwMode="auto">
          <a:xfrm flipH="1" flipV="1">
            <a:off x="3989388" y="1916113"/>
            <a:ext cx="21288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8" name="Line 6"/>
          <p:cNvSpPr>
            <a:spLocks noChangeShapeType="1"/>
          </p:cNvSpPr>
          <p:nvPr/>
        </p:nvSpPr>
        <p:spPr bwMode="auto">
          <a:xfrm flipV="1">
            <a:off x="4360863" y="1916113"/>
            <a:ext cx="401637" cy="14890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799" name="Line 7"/>
          <p:cNvSpPr>
            <a:spLocks noChangeShapeType="1"/>
          </p:cNvSpPr>
          <p:nvPr/>
        </p:nvSpPr>
        <p:spPr bwMode="auto">
          <a:xfrm flipV="1">
            <a:off x="2474913" y="1866900"/>
            <a:ext cx="2200275" cy="16002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0" name="Line 8"/>
          <p:cNvSpPr>
            <a:spLocks noChangeShapeType="1"/>
          </p:cNvSpPr>
          <p:nvPr/>
        </p:nvSpPr>
        <p:spPr bwMode="auto">
          <a:xfrm flipV="1">
            <a:off x="2287588" y="1851025"/>
            <a:ext cx="1508125" cy="15541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1" name="Line 9"/>
          <p:cNvSpPr>
            <a:spLocks noChangeShapeType="1"/>
          </p:cNvSpPr>
          <p:nvPr/>
        </p:nvSpPr>
        <p:spPr bwMode="auto">
          <a:xfrm flipH="1" flipV="1">
            <a:off x="3921125" y="1866900"/>
            <a:ext cx="376238" cy="144780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2" name="Line 10"/>
          <p:cNvSpPr>
            <a:spLocks noChangeShapeType="1"/>
          </p:cNvSpPr>
          <p:nvPr/>
        </p:nvSpPr>
        <p:spPr bwMode="auto">
          <a:xfrm flipH="1" flipV="1">
            <a:off x="3921125" y="11430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3" name="Line 11"/>
          <p:cNvSpPr>
            <a:spLocks noChangeShapeType="1"/>
          </p:cNvSpPr>
          <p:nvPr/>
        </p:nvSpPr>
        <p:spPr bwMode="auto">
          <a:xfrm flipV="1">
            <a:off x="3479800" y="1143000"/>
            <a:ext cx="1697038" cy="1588"/>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4" name="Line 12"/>
          <p:cNvSpPr>
            <a:spLocks noChangeShapeType="1"/>
          </p:cNvSpPr>
          <p:nvPr/>
        </p:nvSpPr>
        <p:spPr bwMode="auto">
          <a:xfrm flipV="1">
            <a:off x="1470025" y="3467100"/>
            <a:ext cx="881063"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5" name="Line 13"/>
          <p:cNvSpPr>
            <a:spLocks noChangeShapeType="1"/>
          </p:cNvSpPr>
          <p:nvPr/>
        </p:nvSpPr>
        <p:spPr bwMode="auto">
          <a:xfrm flipH="1" flipV="1">
            <a:off x="6370638" y="3467100"/>
            <a:ext cx="879475" cy="16573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6" name="Line 14"/>
          <p:cNvSpPr>
            <a:spLocks noChangeShapeType="1"/>
          </p:cNvSpPr>
          <p:nvPr/>
        </p:nvSpPr>
        <p:spPr bwMode="auto">
          <a:xfrm flipH="1" flipV="1">
            <a:off x="4548188" y="3543300"/>
            <a:ext cx="257651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7" name="Line 15"/>
          <p:cNvSpPr>
            <a:spLocks noChangeShapeType="1"/>
          </p:cNvSpPr>
          <p:nvPr/>
        </p:nvSpPr>
        <p:spPr bwMode="auto">
          <a:xfrm flipV="1">
            <a:off x="5867400" y="35433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8" name="Line 16"/>
          <p:cNvSpPr>
            <a:spLocks noChangeShapeType="1"/>
          </p:cNvSpPr>
          <p:nvPr/>
        </p:nvSpPr>
        <p:spPr bwMode="auto">
          <a:xfrm flipH="1" flipV="1">
            <a:off x="4503738" y="3590925"/>
            <a:ext cx="1238250" cy="17589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09" name="Line 17"/>
          <p:cNvSpPr>
            <a:spLocks noChangeShapeType="1"/>
          </p:cNvSpPr>
          <p:nvPr/>
        </p:nvSpPr>
        <p:spPr bwMode="auto">
          <a:xfrm flipV="1">
            <a:off x="1597025" y="3530600"/>
            <a:ext cx="2574925"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0" name="Line 18"/>
          <p:cNvSpPr>
            <a:spLocks noChangeShapeType="1"/>
          </p:cNvSpPr>
          <p:nvPr/>
        </p:nvSpPr>
        <p:spPr bwMode="auto">
          <a:xfrm flipH="1" flipV="1">
            <a:off x="2474913" y="3530600"/>
            <a:ext cx="377825" cy="16557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1" name="Line 19"/>
          <p:cNvSpPr>
            <a:spLocks noChangeShapeType="1"/>
          </p:cNvSpPr>
          <p:nvPr/>
        </p:nvSpPr>
        <p:spPr bwMode="auto">
          <a:xfrm flipV="1">
            <a:off x="2978150" y="3462338"/>
            <a:ext cx="1333500" cy="1873250"/>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2" name="Line 20"/>
          <p:cNvSpPr>
            <a:spLocks noChangeShapeType="1"/>
          </p:cNvSpPr>
          <p:nvPr/>
        </p:nvSpPr>
        <p:spPr bwMode="auto">
          <a:xfrm flipH="1" flipV="1">
            <a:off x="2474913" y="3467100"/>
            <a:ext cx="1760537" cy="1719263"/>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7813" name="Line 21"/>
          <p:cNvSpPr>
            <a:spLocks noChangeShapeType="1"/>
          </p:cNvSpPr>
          <p:nvPr/>
        </p:nvSpPr>
        <p:spPr bwMode="auto">
          <a:xfrm flipV="1">
            <a:off x="4360863" y="3605213"/>
            <a:ext cx="1757362" cy="173037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2789"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0355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0"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50355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1"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038" y="5035550"/>
            <a:ext cx="7207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2"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0" y="5035550"/>
            <a:ext cx="719138"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3" name="Picture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463" y="5035550"/>
            <a:ext cx="7191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794" name="Text Box 27"/>
          <p:cNvSpPr txBox="1">
            <a:spLocks noChangeArrowheads="1"/>
          </p:cNvSpPr>
          <p:nvPr/>
        </p:nvSpPr>
        <p:spPr bwMode="auto">
          <a:xfrm>
            <a:off x="5470525" y="1573213"/>
            <a:ext cx="2225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Headquarters (Core Layer)</a:t>
            </a:r>
            <a:endParaRPr lang="en-US" altLang="en-US" sz="2400"/>
          </a:p>
        </p:txBody>
      </p:sp>
      <p:sp>
        <p:nvSpPr>
          <p:cNvPr id="32795" name="Text Box 28"/>
          <p:cNvSpPr txBox="1">
            <a:spLocks noChangeArrowheads="1"/>
          </p:cNvSpPr>
          <p:nvPr/>
        </p:nvSpPr>
        <p:spPr bwMode="auto">
          <a:xfrm>
            <a:off x="3022600" y="5653088"/>
            <a:ext cx="3478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Branch Offices (Access Layer)</a:t>
            </a:r>
            <a:endParaRPr lang="en-US" altLang="en-US" sz="2400"/>
          </a:p>
        </p:txBody>
      </p:sp>
      <p:pic>
        <p:nvPicPr>
          <p:cNvPr id="32796" name="Picture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15287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7" name="Picture 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51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8" name="Picture 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8" y="3205163"/>
            <a:ext cx="72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799"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5" y="3205163"/>
            <a:ext cx="719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7825" name="Line 33"/>
          <p:cNvSpPr>
            <a:spLocks noChangeShapeType="1"/>
          </p:cNvSpPr>
          <p:nvPr/>
        </p:nvSpPr>
        <p:spPr bwMode="auto">
          <a:xfrm flipH="1" flipV="1">
            <a:off x="4762500" y="1143000"/>
            <a:ext cx="1588" cy="542925"/>
          </a:xfrm>
          <a:prstGeom prst="line">
            <a:avLst/>
          </a:prstGeom>
          <a:noFill/>
          <a:ln w="381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32801"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1528763"/>
            <a:ext cx="71913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2802" name="Text Box 36"/>
          <p:cNvSpPr txBox="1">
            <a:spLocks noChangeArrowheads="1"/>
          </p:cNvSpPr>
          <p:nvPr/>
        </p:nvSpPr>
        <p:spPr bwMode="auto">
          <a:xfrm>
            <a:off x="6781800" y="2895600"/>
            <a:ext cx="182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2000" b="1"/>
              <a:t>Regional Offices (Distribution Layer)</a:t>
            </a:r>
            <a:endParaRPr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4819"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pic>
        <p:nvPicPr>
          <p:cNvPr id="348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219200"/>
            <a:ext cx="5791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5843"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pic>
        <p:nvPicPr>
          <p:cNvPr id="358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85863"/>
            <a:ext cx="54864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6867"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pic>
        <p:nvPicPr>
          <p:cNvPr id="368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67056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6"/>
          <p:cNvSpPr txBox="1">
            <a:spLocks noChangeArrowheads="1"/>
          </p:cNvSpPr>
          <p:nvPr/>
        </p:nvSpPr>
        <p:spPr bwMode="auto">
          <a:xfrm>
            <a:off x="1689100" y="2679700"/>
            <a:ext cx="66294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300">
              <a:cs typeface="Times New Roman" panose="02020603050405020304" pitchFamily="18" charset="0"/>
            </a:endParaRPr>
          </a:p>
        </p:txBody>
      </p:sp>
      <p:sp>
        <p:nvSpPr>
          <p:cNvPr id="37891" name="Rectangle 1"/>
          <p:cNvSpPr>
            <a:spLocks noChangeArrowheads="1"/>
          </p:cNvSpPr>
          <p:nvPr/>
        </p:nvSpPr>
        <p:spPr bwMode="auto">
          <a:xfrm>
            <a:off x="1249363" y="198438"/>
            <a:ext cx="43322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Redundancy  – Mạng dự phòng</a:t>
            </a:r>
          </a:p>
        </p:txBody>
      </p:sp>
      <p:sp>
        <p:nvSpPr>
          <p:cNvPr id="5" name="TextBox 4">
            <a:extLst>
              <a:ext uri="{FF2B5EF4-FFF2-40B4-BE49-F238E27FC236}">
                <a16:creationId xmlns:a16="http://schemas.microsoft.com/office/drawing/2014/main" id="{6D98C6D6-1AD5-41DC-9197-C7503C41AE12}"/>
              </a:ext>
            </a:extLst>
          </p:cNvPr>
          <p:cNvSpPr txBox="1"/>
          <p:nvPr/>
        </p:nvSpPr>
        <p:spPr>
          <a:xfrm>
            <a:off x="1066800" y="1233488"/>
            <a:ext cx="6813550" cy="3786187"/>
          </a:xfrm>
          <a:prstGeom prst="rect">
            <a:avLst/>
          </a:prstGeom>
          <a:noFill/>
        </p:spPr>
        <p:txBody>
          <a:bodyPr>
            <a:spAutoFit/>
          </a:bodyPr>
          <a:lstStyle/>
          <a:p>
            <a:pPr algn="just">
              <a:defRPr/>
            </a:pPr>
            <a:r>
              <a:rPr lang="en-US" sz="2000" i="1">
                <a:cs typeface="Times New Roman" panose="02020603050405020304" pitchFamily="18" charset="0"/>
              </a:rPr>
              <a:t>	Before </a:t>
            </a:r>
            <a:r>
              <a:rPr lang="en-US" sz="2000" i="1">
                <a:cs typeface="Times New Roman" panose="02020603050405020304" pitchFamily="18" charset="0"/>
              </a:rPr>
              <a:t>you select redundant design solutions, you should first analyze the business and technical goals of your customer, as discussed in Part I, “Identifying Your Customer’s Needs and Goals.” Make sure you can identify critical applications, systems, internetworking devices, and links. Analyze your customer’s tolerance for risk and the consequences of not implementing redundancy. </a:t>
            </a:r>
          </a:p>
          <a:p>
            <a:pPr marL="342900" indent="-342900" algn="just">
              <a:buFont typeface="Wingdings" panose="05000000000000000000" pitchFamily="2" charset="2"/>
              <a:buChar char="§"/>
              <a:defRPr/>
            </a:pPr>
            <a:endParaRPr lang="en-US" sz="2000">
              <a:cs typeface="Times New Roman" panose="02020603050405020304" pitchFamily="18" charset="0"/>
            </a:endParaRPr>
          </a:p>
          <a:p>
            <a:pPr algn="just">
              <a:defRPr/>
            </a:pPr>
            <a:r>
              <a:rPr lang="en-US" sz="2000" i="1">
                <a:cs typeface="Times New Roman" panose="02020603050405020304" pitchFamily="18" charset="0"/>
              </a:rPr>
              <a:t>	Make </a:t>
            </a:r>
            <a:r>
              <a:rPr lang="en-US" sz="2000" i="1">
                <a:cs typeface="Times New Roman" panose="02020603050405020304" pitchFamily="18" charset="0"/>
              </a:rPr>
              <a:t>sure to discuss with your customer the tradeoffs of redundancy versus low cost, and simplicity versus complexity. Redundancy adds complexity to the network topology and to network addressing and routing.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90563" y="0"/>
            <a:ext cx="7772400" cy="1143000"/>
          </a:xfrm>
        </p:spPr>
        <p:txBody>
          <a:bodyPr/>
          <a:lstStyle/>
          <a:p>
            <a:r>
              <a:rPr lang="en-US" altLang="en-US" sz="2400" smtClean="0"/>
              <a:t>How Do You Know When You Have a Good Design?</a:t>
            </a:r>
          </a:p>
        </p:txBody>
      </p:sp>
      <p:sp>
        <p:nvSpPr>
          <p:cNvPr id="38915" name="Rectangle 3"/>
          <p:cNvSpPr>
            <a:spLocks noGrp="1" noChangeArrowheads="1"/>
          </p:cNvSpPr>
          <p:nvPr>
            <p:ph type="body" idx="1"/>
          </p:nvPr>
        </p:nvSpPr>
        <p:spPr>
          <a:xfrm>
            <a:off x="838200" y="1295400"/>
            <a:ext cx="7772400" cy="4114800"/>
          </a:xfrm>
        </p:spPr>
        <p:txBody>
          <a:bodyPr/>
          <a:lstStyle/>
          <a:p>
            <a:r>
              <a:rPr lang="en-US" altLang="en-US" sz="2800" smtClean="0"/>
              <a:t>When you already know how to add a new building, floor, WAN link, remote site, e-commerce service, and so on </a:t>
            </a:r>
          </a:p>
          <a:p>
            <a:r>
              <a:rPr lang="en-US" altLang="en-US" sz="2800" smtClean="0"/>
              <a:t>When new additions cause only local change, to the directly-connected devices</a:t>
            </a:r>
          </a:p>
          <a:p>
            <a:r>
              <a:rPr lang="en-US" altLang="en-US" sz="2800" smtClean="0"/>
              <a:t>When your network can double or triple in size without major design changes</a:t>
            </a:r>
          </a:p>
          <a:p>
            <a:r>
              <a:rPr lang="en-US" altLang="en-US" sz="2800" smtClean="0"/>
              <a:t>When troubleshooting is easy because there are no complex protocol interactions to wrap your brain around</a:t>
            </a:r>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200" y="0"/>
            <a:ext cx="7772400" cy="1143000"/>
          </a:xfrm>
        </p:spPr>
        <p:txBody>
          <a:bodyPr/>
          <a:lstStyle/>
          <a:p>
            <a:r>
              <a:rPr lang="en-US" altLang="en-US" sz="3200" smtClean="0"/>
              <a:t>Network Modules</a:t>
            </a:r>
          </a:p>
        </p:txBody>
      </p:sp>
      <p:pic>
        <p:nvPicPr>
          <p:cNvPr id="4096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404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hlinkClick r:id="rId4" action="ppaction://hlinksldjump"/>
            <a:extLst>
              <a:ext uri="{FF2B5EF4-FFF2-40B4-BE49-F238E27FC236}">
                <a16:creationId xmlns:a16="http://schemas.microsoft.com/office/drawing/2014/main" id="{DA4A0CC5-2C5B-42C7-A7F9-E3D0F27DF34F}"/>
              </a:ext>
            </a:extLst>
          </p:cNvPr>
          <p:cNvCxnSpPr/>
          <p:nvPr/>
        </p:nvCxnSpPr>
        <p:spPr>
          <a:xfrm>
            <a:off x="2667000" y="37401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hlinkClick r:id="rId5" action="ppaction://hlinksldjump"/>
            <a:extLst>
              <a:ext uri="{FF2B5EF4-FFF2-40B4-BE49-F238E27FC236}">
                <a16:creationId xmlns:a16="http://schemas.microsoft.com/office/drawing/2014/main" id="{C90702D0-A1C0-43CC-9734-B89E35399C4E}"/>
              </a:ext>
            </a:extLst>
          </p:cNvPr>
          <p:cNvCxnSpPr/>
          <p:nvPr/>
        </p:nvCxnSpPr>
        <p:spPr>
          <a:xfrm>
            <a:off x="1498600" y="45783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hlinkClick r:id="rId6" action="ppaction://hlinksldjump"/>
            <a:extLst>
              <a:ext uri="{FF2B5EF4-FFF2-40B4-BE49-F238E27FC236}">
                <a16:creationId xmlns:a16="http://schemas.microsoft.com/office/drawing/2014/main" id="{F0FFDED3-91AF-4DA0-9176-0B8C3B8A6837}"/>
              </a:ext>
            </a:extLst>
          </p:cNvPr>
          <p:cNvCxnSpPr/>
          <p:nvPr/>
        </p:nvCxnSpPr>
        <p:spPr>
          <a:xfrm>
            <a:off x="1651000" y="290195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hlinkClick r:id="rId7" action="ppaction://hlinksldjump"/>
            <a:extLst>
              <a:ext uri="{FF2B5EF4-FFF2-40B4-BE49-F238E27FC236}">
                <a16:creationId xmlns:a16="http://schemas.microsoft.com/office/drawing/2014/main" id="{EEB4A5A3-3609-4214-A6E3-C9AA0748B16A}"/>
              </a:ext>
            </a:extLst>
          </p:cNvPr>
          <p:cNvCxnSpPr/>
          <p:nvPr/>
        </p:nvCxnSpPr>
        <p:spPr>
          <a:xfrm>
            <a:off x="1498600" y="21399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hlinkClick r:id="rId8" action="ppaction://hlinksldjump"/>
            <a:extLst>
              <a:ext uri="{FF2B5EF4-FFF2-40B4-BE49-F238E27FC236}">
                <a16:creationId xmlns:a16="http://schemas.microsoft.com/office/drawing/2014/main" id="{ABCBEDC1-69AA-43AF-A0EE-2D5BE8B1DB62}"/>
              </a:ext>
            </a:extLst>
          </p:cNvPr>
          <p:cNvCxnSpPr/>
          <p:nvPr/>
        </p:nvCxnSpPr>
        <p:spPr>
          <a:xfrm>
            <a:off x="4191000" y="2540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hlinkClick r:id="rId9" action="ppaction://hlinksldjump"/>
            <a:extLst>
              <a:ext uri="{FF2B5EF4-FFF2-40B4-BE49-F238E27FC236}">
                <a16:creationId xmlns:a16="http://schemas.microsoft.com/office/drawing/2014/main" id="{F4809867-A6C0-408B-ACCE-A594837898B6}"/>
              </a:ext>
            </a:extLst>
          </p:cNvPr>
          <p:cNvCxnSpPr/>
          <p:nvPr/>
        </p:nvCxnSpPr>
        <p:spPr>
          <a:xfrm>
            <a:off x="4267200" y="33099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hlinkClick r:id="rId6" action="ppaction://hlinksldjump"/>
            <a:extLst>
              <a:ext uri="{FF2B5EF4-FFF2-40B4-BE49-F238E27FC236}">
                <a16:creationId xmlns:a16="http://schemas.microsoft.com/office/drawing/2014/main" id="{B90206B4-8564-4A55-B39E-D13C129E52C0}"/>
              </a:ext>
            </a:extLst>
          </p:cNvPr>
          <p:cNvCxnSpPr/>
          <p:nvPr/>
        </p:nvCxnSpPr>
        <p:spPr>
          <a:xfrm>
            <a:off x="4191000" y="404495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hlinkClick r:id="rId10" action="ppaction://hlinksldjump"/>
            <a:extLst>
              <a:ext uri="{FF2B5EF4-FFF2-40B4-BE49-F238E27FC236}">
                <a16:creationId xmlns:a16="http://schemas.microsoft.com/office/drawing/2014/main" id="{77890340-7947-4630-80BC-7483E961059C}"/>
              </a:ext>
            </a:extLst>
          </p:cNvPr>
          <p:cNvCxnSpPr/>
          <p:nvPr/>
        </p:nvCxnSpPr>
        <p:spPr>
          <a:xfrm>
            <a:off x="7331075" y="252095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hlinkClick r:id="rId7" action="ppaction://hlinksldjump"/>
            <a:extLst>
              <a:ext uri="{FF2B5EF4-FFF2-40B4-BE49-F238E27FC236}">
                <a16:creationId xmlns:a16="http://schemas.microsoft.com/office/drawing/2014/main" id="{C3D5FA89-10FE-46BE-B031-8129983EDC04}"/>
              </a:ext>
            </a:extLst>
          </p:cNvPr>
          <p:cNvCxnSpPr/>
          <p:nvPr/>
        </p:nvCxnSpPr>
        <p:spPr>
          <a:xfrm>
            <a:off x="7254875" y="3278188"/>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hlinkClick r:id="rId11" action="ppaction://hlinksldjump"/>
            <a:extLst>
              <a:ext uri="{FF2B5EF4-FFF2-40B4-BE49-F238E27FC236}">
                <a16:creationId xmlns:a16="http://schemas.microsoft.com/office/drawing/2014/main" id="{DDC66AA4-28B0-496B-AB13-730950CE74C4}"/>
              </a:ext>
            </a:extLst>
          </p:cNvPr>
          <p:cNvCxnSpPr/>
          <p:nvPr/>
        </p:nvCxnSpPr>
        <p:spPr>
          <a:xfrm>
            <a:off x="4191000" y="473075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hlinkClick r:id="rId12" action="ppaction://hlinksldjump"/>
            <a:extLst>
              <a:ext uri="{FF2B5EF4-FFF2-40B4-BE49-F238E27FC236}">
                <a16:creationId xmlns:a16="http://schemas.microsoft.com/office/drawing/2014/main" id="{CF783BD6-193C-45E1-A284-70BEE7C9EA9E}"/>
              </a:ext>
            </a:extLst>
          </p:cNvPr>
          <p:cNvCxnSpPr/>
          <p:nvPr/>
        </p:nvCxnSpPr>
        <p:spPr>
          <a:xfrm>
            <a:off x="7277100" y="4746625"/>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hlinkClick r:id="rId13" action="ppaction://hlinksldjump"/>
            <a:extLst>
              <a:ext uri="{FF2B5EF4-FFF2-40B4-BE49-F238E27FC236}">
                <a16:creationId xmlns:a16="http://schemas.microsoft.com/office/drawing/2014/main" id="{FFAA1F95-820E-4444-B741-A1E8EE700857}"/>
              </a:ext>
            </a:extLst>
          </p:cNvPr>
          <p:cNvCxnSpPr/>
          <p:nvPr/>
        </p:nvCxnSpPr>
        <p:spPr>
          <a:xfrm>
            <a:off x="7429500" y="3989388"/>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peech Bubble: Rectangle 4">
            <a:extLst>
              <a:ext uri="{FF2B5EF4-FFF2-40B4-BE49-F238E27FC236}">
                <a16:creationId xmlns:a16="http://schemas.microsoft.com/office/drawing/2014/main" id="{1AB47FF5-BE3A-4CB4-9A50-B1ECE12423B1}"/>
              </a:ext>
            </a:extLst>
          </p:cNvPr>
          <p:cNvSpPr/>
          <p:nvPr/>
        </p:nvSpPr>
        <p:spPr>
          <a:xfrm>
            <a:off x="3657600" y="1911350"/>
            <a:ext cx="1676400" cy="3048000"/>
          </a:xfrm>
          <a:prstGeom prst="wedgeRectCallou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a:p>
        </p:txBody>
      </p:sp>
      <p:sp>
        <p:nvSpPr>
          <p:cNvPr id="40977" name="TextBox 17"/>
          <p:cNvSpPr txBox="1">
            <a:spLocks noChangeArrowheads="1"/>
          </p:cNvSpPr>
          <p:nvPr/>
        </p:nvSpPr>
        <p:spPr bwMode="auto">
          <a:xfrm>
            <a:off x="4378325" y="5276850"/>
            <a:ext cx="191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b="1">
                <a:solidFill>
                  <a:srgbClr val="FF0000"/>
                </a:solidFill>
              </a:rPr>
              <a:t>ENTERPRISE EDGE</a:t>
            </a:r>
            <a:endParaRPr lang="vi-VN" altLang="en-US" b="1">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223963"/>
            <a:ext cx="7008813" cy="4338637"/>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Campus </a:t>
            </a:r>
          </a:p>
          <a:p>
            <a:pPr marL="914400" lvl="1" indent="-457200" algn="just">
              <a:buFont typeface="Wingdings" panose="05000000000000000000" pitchFamily="2" charset="2"/>
              <a:buChar char="§"/>
              <a:defRPr/>
            </a:pPr>
            <a:r>
              <a:rPr lang="en-US">
                <a:cs typeface="Times New Roman" panose="02020603050405020304" pitchFamily="18" charset="0"/>
              </a:rPr>
              <a:t>Cung cấp kết nối đến người dung cuối</a:t>
            </a:r>
          </a:p>
          <a:p>
            <a:pPr marL="914400" lvl="1" indent="-457200" algn="just">
              <a:buFont typeface="Wingdings" panose="05000000000000000000" pitchFamily="2" charset="2"/>
              <a:buChar char="§"/>
              <a:defRPr/>
            </a:pPr>
            <a:r>
              <a:rPr lang="en-US">
                <a:cs typeface="Times New Roman" panose="02020603050405020304" pitchFamily="18" charset="0"/>
              </a:rPr>
              <a:t>Phân bổ thiết bị đến từng vị trí cơ sở hạ tầng</a:t>
            </a:r>
          </a:p>
          <a:p>
            <a:pPr lvl="1" algn="just">
              <a:defRPr/>
            </a:pPr>
            <a:r>
              <a:rPr lang="en-US">
                <a:cs typeface="Times New Roman" panose="02020603050405020304" pitchFamily="18" charset="0"/>
              </a:rPr>
              <a:t>Ex: Nhiều tầng của tòa nhà, nhà tòa nhà, nhiều khu vực…</a:t>
            </a:r>
          </a:p>
          <a:p>
            <a:pPr marL="800100" lvl="1" indent="-342900" algn="just">
              <a:buFont typeface="Wingdings" panose="05000000000000000000" pitchFamily="2" charset="2"/>
              <a:buChar char="§"/>
              <a:defRPr/>
            </a:pPr>
            <a:r>
              <a:rPr lang="en-US">
                <a:cs typeface="Times New Roman" panose="02020603050405020304" pitchFamily="18" charset="0"/>
              </a:rPr>
              <a:t> Cung cấp các dịch vụ ứng dụng đến người dung cuối như data, voice, video..</a:t>
            </a:r>
          </a:p>
          <a:p>
            <a:pPr marL="800100" lvl="1" indent="-342900" algn="just">
              <a:buFont typeface="Wingdings" panose="05000000000000000000" pitchFamily="2" charset="2"/>
              <a:buChar char="§"/>
              <a:defRPr/>
            </a:pPr>
            <a:r>
              <a:rPr lang="en-US">
                <a:cs typeface="Times New Roman" panose="02020603050405020304" pitchFamily="18" charset="0"/>
              </a:rPr>
              <a:t>Campus nên được thiết kế đảm bảo cung cấp kết nối an toàn đến Data center và truy cập ra ngoài internet</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225" y="0"/>
            <a:ext cx="7772400" cy="1143000"/>
          </a:xfrm>
        </p:spPr>
        <p:txBody>
          <a:bodyPr/>
          <a:lstStyle/>
          <a:p>
            <a:r>
              <a:rPr lang="en-US" altLang="en-US" sz="3200" smtClean="0"/>
              <a:t>Why Use a Hierarchical Model?</a:t>
            </a:r>
          </a:p>
        </p:txBody>
      </p:sp>
      <p:sp>
        <p:nvSpPr>
          <p:cNvPr id="8195" name="Rectangle 3"/>
          <p:cNvSpPr>
            <a:spLocks noGrp="1" noChangeArrowheads="1"/>
          </p:cNvSpPr>
          <p:nvPr>
            <p:ph type="body" idx="1"/>
          </p:nvPr>
        </p:nvSpPr>
        <p:spPr>
          <a:xfrm>
            <a:off x="914400" y="1447800"/>
            <a:ext cx="7772400" cy="4114800"/>
          </a:xfrm>
        </p:spPr>
        <p:txBody>
          <a:bodyPr/>
          <a:lstStyle/>
          <a:p>
            <a:r>
              <a:rPr lang="en-US" altLang="en-US" sz="2800" smtClean="0"/>
              <a:t>Reduces workload on network devices</a:t>
            </a:r>
          </a:p>
          <a:p>
            <a:pPr lvl="1"/>
            <a:r>
              <a:rPr lang="en-US" altLang="en-US" smtClean="0">
                <a:ea typeface="ＭＳ Ｐゴシック" panose="020B0600070205080204" pitchFamily="34" charset="-128"/>
              </a:rPr>
              <a:t>Avoids devices having to communicate with too many other devices (reduces “CPU adjacencies”)</a:t>
            </a:r>
          </a:p>
          <a:p>
            <a:r>
              <a:rPr lang="en-US" altLang="en-US" sz="2800" smtClean="0"/>
              <a:t>Constrains broadcast domains</a:t>
            </a:r>
          </a:p>
          <a:p>
            <a:r>
              <a:rPr lang="en-US" altLang="en-US" sz="2800" smtClean="0"/>
              <a:t>Enhances simplicity and understanding</a:t>
            </a:r>
          </a:p>
          <a:p>
            <a:r>
              <a:rPr lang="en-US" altLang="en-US" sz="2800" smtClean="0"/>
              <a:t>Facilitates changes</a:t>
            </a:r>
          </a:p>
          <a:p>
            <a:r>
              <a:rPr lang="en-US" altLang="en-US" sz="2800" smtClean="0"/>
              <a:t>Facilitates scaling to a larger size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04900" y="1152525"/>
            <a:ext cx="7008813" cy="4800600"/>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Data center</a:t>
            </a:r>
          </a:p>
          <a:p>
            <a:pPr marL="914400" lvl="1" indent="-457200" algn="just">
              <a:buFont typeface="Wingdings" panose="05000000000000000000" pitchFamily="2" charset="2"/>
              <a:buChar char="§"/>
              <a:defRPr/>
            </a:pPr>
            <a:r>
              <a:rPr lang="en-US">
                <a:cs typeface="Times New Roman" panose="02020603050405020304" pitchFamily="18" charset="0"/>
              </a:rPr>
              <a:t>Bao gồm: Servers, Các ứng dụng, Lưu trữ </a:t>
            </a:r>
            <a:r>
              <a:rPr lang="en-US" i="1">
                <a:cs typeface="Times New Roman" panose="02020603050405020304" pitchFamily="18" charset="0"/>
              </a:rPr>
              <a:t>(phục vụ cho người dung bên trong hệ thống mạng và bảo mật đối với bên ngoài.)</a:t>
            </a:r>
            <a:r>
              <a:rPr lang="en-US">
                <a:cs typeface="Times New Roman" panose="02020603050405020304" pitchFamily="18" charset="0"/>
              </a:rPr>
              <a:t> </a:t>
            </a:r>
          </a:p>
          <a:p>
            <a:pPr marL="914400" lvl="1" indent="-457200" algn="just">
              <a:buFont typeface="Wingdings" panose="05000000000000000000" pitchFamily="2" charset="2"/>
              <a:buChar char="§"/>
              <a:defRPr/>
            </a:pPr>
            <a:r>
              <a:rPr lang="en-US">
                <a:cs typeface="Times New Roman" panose="02020603050405020304" pitchFamily="18" charset="0"/>
              </a:rPr>
              <a:t>Data center kết nối với Core giúp liên kết trao dỗi dữ liệu với người dung cuối</a:t>
            </a:r>
          </a:p>
          <a:p>
            <a:pPr marL="914400" lvl="1" indent="-457200" algn="just">
              <a:buFont typeface="Wingdings" panose="05000000000000000000" pitchFamily="2" charset="2"/>
              <a:buChar char="§"/>
              <a:defRPr/>
            </a:pPr>
            <a:r>
              <a:rPr lang="en-US">
                <a:cs typeface="Times New Roman" panose="02020603050405020304" pitchFamily="18" charset="0"/>
              </a:rPr>
              <a:t>Core phải có nhiệm vụ thiết lập các thiết bị định tuyến, thiếc bị truy cập, thiết bị vận chuyển dữ liệu, cân bằng tải…để hỗ trợ người dung kết nối được với khu vực này</a:t>
            </a:r>
          </a:p>
          <a:p>
            <a:pPr marL="971550" lvl="1" indent="-514350" algn="just">
              <a:buFont typeface="Wingdings" panose="05000000000000000000" pitchFamily="2" charset="2"/>
              <a:buChar char="§"/>
              <a:defRPr/>
            </a:pPr>
            <a:endParaRPr lang="en-US" sz="3000">
              <a:cs typeface="Times New Roman" panose="02020603050405020304" pitchFamily="18" charset="0"/>
            </a:endParaRP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371600"/>
            <a:ext cx="7008813" cy="3232150"/>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Management</a:t>
            </a:r>
          </a:p>
          <a:p>
            <a:pPr marL="914400" lvl="1" indent="-457200" algn="just">
              <a:buFont typeface="Wingdings" panose="05000000000000000000" pitchFamily="2" charset="2"/>
              <a:buChar char="§"/>
              <a:defRPr/>
            </a:pPr>
            <a:r>
              <a:rPr lang="en-US">
                <a:cs typeface="Times New Roman" panose="02020603050405020304" pitchFamily="18" charset="0"/>
              </a:rPr>
              <a:t>Cung cấp các theo dõi, phân tích hệ thống, xác thực, các truy cập…</a:t>
            </a:r>
          </a:p>
          <a:p>
            <a:pPr marL="914400" lvl="1" indent="-457200" algn="just">
              <a:buFont typeface="Wingdings" panose="05000000000000000000" pitchFamily="2" charset="2"/>
              <a:buChar char="§"/>
              <a:defRPr/>
            </a:pPr>
            <a:r>
              <a:rPr lang="en-US">
                <a:cs typeface="Times New Roman" panose="02020603050405020304" pitchFamily="18" charset="0"/>
              </a:rPr>
              <a:t>Quản lý mạng được chia làm hai loại: in-band và out-of-band</a:t>
            </a:r>
          </a:p>
          <a:p>
            <a:pPr marL="914400" lvl="1" indent="-457200" algn="just">
              <a:buFont typeface="Wingdings" panose="05000000000000000000" pitchFamily="2" charset="2"/>
              <a:buChar char="§"/>
              <a:defRPr/>
            </a:pPr>
            <a:r>
              <a:rPr lang="en-US">
                <a:cs typeface="Times New Roman" panose="02020603050405020304" pitchFamily="18" charset="0"/>
              </a:rPr>
              <a:t>Nên được thiết kế một switch chuyên dụng hoặc Vlan riêng biệt cho quản lý</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3000" y="1143000"/>
            <a:ext cx="7008813" cy="2954338"/>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Management</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marL="914400" lvl="1" indent="-457200" algn="just">
              <a:buFont typeface="Wingdings" panose="05000000000000000000" pitchFamily="2" charset="2"/>
              <a:buChar char="§"/>
              <a:defRPr/>
            </a:pPr>
            <a:r>
              <a:rPr lang="en-US">
                <a:cs typeface="Times New Roman" panose="02020603050405020304" pitchFamily="18" charset="0"/>
              </a:rPr>
              <a:t>In-band: Sử dụng các giao thức SSH, HTTP, Telnet</a:t>
            </a:r>
          </a:p>
          <a:p>
            <a:pPr marL="914400" lvl="1" indent="-457200" algn="just">
              <a:buFont typeface="Wingdings" panose="05000000000000000000" pitchFamily="2" charset="2"/>
              <a:buChar char="§"/>
              <a:defRPr/>
            </a:pPr>
            <a:r>
              <a:rPr lang="en-US">
                <a:cs typeface="Times New Roman" panose="02020603050405020304" pitchFamily="18" charset="0"/>
              </a:rPr>
              <a:t>Out-of-band: sử dụng kết nết trực tiếp đến thiết bị quản lý của hệ thống qua cổng console, aux </a:t>
            </a:r>
          </a:p>
          <a:p>
            <a:pPr marL="971550" lvl="1" indent="-514350" algn="just">
              <a:buFont typeface="Wingdings" panose="05000000000000000000" pitchFamily="2" charset="2"/>
              <a:buChar char="§"/>
              <a:defRPr/>
            </a:pPr>
            <a:endParaRPr 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5"/>
          <p:cNvSpPr txBox="1">
            <a:spLocks noChangeArrowheads="1"/>
          </p:cNvSpPr>
          <p:nvPr/>
        </p:nvSpPr>
        <p:spPr bwMode="auto">
          <a:xfrm>
            <a:off x="1143000" y="1371600"/>
            <a:ext cx="700881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WAN Edge</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Là thành phần đảm nhận việc kết nối đến các chi nhanh khác của doanh nghiệp</a:t>
            </a:r>
          </a:p>
          <a:p>
            <a:pPr lvl="1" algn="just">
              <a:buFont typeface="Wingdings" panose="05000000000000000000" pitchFamily="2" charset="2"/>
              <a:buChar char="§"/>
            </a:pPr>
            <a:r>
              <a:rPr lang="en-US" altLang="en-US">
                <a:cs typeface="Times New Roman" panose="02020603050405020304" pitchFamily="18" charset="0"/>
              </a:rPr>
              <a:t>WAN Edge thuộc sở hữu của doanh nghiệp hoặc đa phần là từ nhà cung cấp dịch vụ internet</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Box 5"/>
          <p:cNvSpPr txBox="1">
            <a:spLocks noChangeArrowheads="1"/>
          </p:cNvSpPr>
          <p:nvPr/>
        </p:nvSpPr>
        <p:spPr bwMode="auto">
          <a:xfrm>
            <a:off x="1143000" y="1179513"/>
            <a:ext cx="7008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WAN Edge</a:t>
            </a:r>
          </a:p>
        </p:txBody>
      </p:sp>
      <p:pic>
        <p:nvPicPr>
          <p:cNvPr id="4813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65300"/>
            <a:ext cx="64770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862262"/>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Extranet</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marL="971550" lvl="1" indent="-514350" algn="just">
              <a:buFont typeface="Wingdings" panose="05000000000000000000" pitchFamily="2" charset="2"/>
              <a:buChar char="§"/>
              <a:defRPr/>
            </a:pPr>
            <a:r>
              <a:rPr lang="en-US">
                <a:cs typeface="Times New Roman" panose="02020603050405020304" pitchFamily="18" charset="0"/>
              </a:rPr>
              <a:t>Thành phần này cung cấp các kết nối an toàn đến các đối tác doanh nghiệp, khách hàng, đối tác… truy cập vào hệ thống mạng.</a:t>
            </a:r>
          </a:p>
          <a:p>
            <a:pPr lvl="1" algn="just">
              <a:defRPr/>
            </a:pPr>
            <a:endParaRPr lang="en-US">
              <a:cs typeface="Times New Roman" panose="02020603050405020304" pitchFamily="18" charset="0"/>
            </a:endParaRPr>
          </a:p>
          <a:p>
            <a:pPr lvl="1" algn="just">
              <a:defRPr/>
            </a:pPr>
            <a:r>
              <a:rPr lang="en-US">
                <a:cs typeface="Times New Roman" panose="02020603050405020304" pitchFamily="18" charset="0"/>
              </a:rPr>
              <a:t>Ex</a:t>
            </a:r>
            <a:r>
              <a:rPr lang="en-US">
                <a:cs typeface="Times New Roman" panose="02020603050405020304" pitchFamily="18" charset="0"/>
              </a:rPr>
              <a:t>: Remote-access VPN	</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5"/>
          <p:cNvSpPr txBox="1">
            <a:spLocks noChangeArrowheads="1"/>
          </p:cNvSpPr>
          <p:nvPr/>
        </p:nvSpPr>
        <p:spPr bwMode="auto">
          <a:xfrm>
            <a:off x="1144588" y="1655763"/>
            <a:ext cx="70088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Extranet</a:t>
            </a:r>
          </a:p>
        </p:txBody>
      </p:sp>
      <p:pic>
        <p:nvPicPr>
          <p:cNvPr id="50179" name="Picture 2">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867400"/>
            <a:ext cx="10826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09800"/>
            <a:ext cx="64563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5"/>
          <p:cNvSpPr txBox="1">
            <a:spLocks noChangeArrowheads="1"/>
          </p:cNvSpPr>
          <p:nvPr/>
        </p:nvSpPr>
        <p:spPr bwMode="auto">
          <a:xfrm>
            <a:off x="1144588" y="1655763"/>
            <a:ext cx="7008812"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Internet Edge</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Thành phần cung cấp các kết nối cho hệ thống mạng bên trong ra internet.</a:t>
            </a:r>
          </a:p>
          <a:p>
            <a:pPr lvl="1" algn="just">
              <a:buFont typeface="Wingdings" panose="05000000000000000000" pitchFamily="2" charset="2"/>
              <a:buChar char="§"/>
            </a:pPr>
            <a:r>
              <a:rPr lang="en-US" altLang="en-US">
                <a:cs typeface="Times New Roman" panose="02020603050405020304" pitchFamily="18" charset="0"/>
              </a:rPr>
              <a:t>Bao gồm DMZ site</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5"/>
          <p:cNvSpPr txBox="1">
            <a:spLocks noChangeArrowheads="1"/>
          </p:cNvSpPr>
          <p:nvPr/>
        </p:nvSpPr>
        <p:spPr bwMode="auto">
          <a:xfrm>
            <a:off x="990600" y="914400"/>
            <a:ext cx="70088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Internet Edge</a:t>
            </a:r>
          </a:p>
          <a:p>
            <a:pPr algn="just">
              <a:buFont typeface="Wingdings" panose="05000000000000000000" pitchFamily="2" charset="2"/>
              <a:buChar char="q"/>
            </a:pPr>
            <a:endParaRPr lang="en-US" altLang="en-US" sz="3000">
              <a:cs typeface="Times New Roman" panose="02020603050405020304" pitchFamily="18" charset="0"/>
            </a:endParaRP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pic>
        <p:nvPicPr>
          <p:cNvPr id="5222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925" y="5364163"/>
            <a:ext cx="240506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29" name="Text Box 5"/>
          <p:cNvSpPr txBox="1">
            <a:spLocks noChangeArrowheads="1"/>
          </p:cNvSpPr>
          <p:nvPr/>
        </p:nvSpPr>
        <p:spPr bwMode="auto">
          <a:xfrm>
            <a:off x="5403850" y="5802313"/>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b="1"/>
              <a:t>Enterprise</a:t>
            </a:r>
            <a:endParaRPr lang="en-US" altLang="en-US" sz="1600"/>
          </a:p>
        </p:txBody>
      </p:sp>
      <p:pic>
        <p:nvPicPr>
          <p:cNvPr id="5223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1525" y="3116263"/>
            <a:ext cx="240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1" name="Text Box 7"/>
          <p:cNvSpPr txBox="1">
            <a:spLocks noChangeArrowheads="1"/>
          </p:cNvSpPr>
          <p:nvPr/>
        </p:nvSpPr>
        <p:spPr bwMode="auto">
          <a:xfrm>
            <a:off x="5378450" y="3556000"/>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b="1"/>
              <a:t>Enterprise</a:t>
            </a:r>
            <a:endParaRPr lang="en-US" altLang="en-US" sz="1600"/>
          </a:p>
        </p:txBody>
      </p:sp>
      <p:pic>
        <p:nvPicPr>
          <p:cNvPr id="52232"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5468938"/>
            <a:ext cx="15144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3" name="Text Box 10"/>
          <p:cNvSpPr txBox="1">
            <a:spLocks noChangeArrowheads="1"/>
          </p:cNvSpPr>
          <p:nvPr/>
        </p:nvSpPr>
        <p:spPr bwMode="auto">
          <a:xfrm>
            <a:off x="2020888" y="5730875"/>
            <a:ext cx="1096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b="1"/>
              <a:t>Enterprise</a:t>
            </a:r>
            <a:endParaRPr lang="en-US" altLang="en-US" sz="1600"/>
          </a:p>
        </p:txBody>
      </p:sp>
      <p:sp>
        <p:nvSpPr>
          <p:cNvPr id="13" name="Freeform 11"/>
          <p:cNvSpPr>
            <a:spLocks/>
          </p:cNvSpPr>
          <p:nvPr/>
        </p:nvSpPr>
        <p:spPr bwMode="auto">
          <a:xfrm>
            <a:off x="4816475" y="5573713"/>
            <a:ext cx="1933575" cy="92075"/>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grpSp>
        <p:nvGrpSpPr>
          <p:cNvPr id="52235" name="Group 12"/>
          <p:cNvGrpSpPr>
            <a:grpSpLocks/>
          </p:cNvGrpSpPr>
          <p:nvPr/>
        </p:nvGrpSpPr>
        <p:grpSpPr bwMode="auto">
          <a:xfrm>
            <a:off x="1889125" y="2332038"/>
            <a:ext cx="419100" cy="889000"/>
            <a:chOff x="576" y="576"/>
            <a:chExt cx="432" cy="912"/>
          </a:xfrm>
        </p:grpSpPr>
        <p:sp>
          <p:nvSpPr>
            <p:cNvPr id="15" name="Line 13"/>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6" name="Line 14"/>
            <p:cNvSpPr>
              <a:spLocks noChangeShapeType="1"/>
            </p:cNvSpPr>
            <p:nvPr/>
          </p:nvSpPr>
          <p:spPr bwMode="auto">
            <a:xfrm flipH="1" flipV="1">
              <a:off x="576" y="576"/>
              <a:ext cx="329" cy="5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17" name="Line 15"/>
            <p:cNvSpPr>
              <a:spLocks noChangeShapeType="1"/>
            </p:cNvSpPr>
            <p:nvPr/>
          </p:nvSpPr>
          <p:spPr bwMode="auto">
            <a:xfrm flipH="1" flipV="1">
              <a:off x="720" y="1008"/>
              <a:ext cx="191" cy="14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grpSp>
        <p:nvGrpSpPr>
          <p:cNvPr id="52236" name="Group 16"/>
          <p:cNvGrpSpPr>
            <a:grpSpLocks/>
          </p:cNvGrpSpPr>
          <p:nvPr/>
        </p:nvGrpSpPr>
        <p:grpSpPr bwMode="auto">
          <a:xfrm flipH="1">
            <a:off x="2622550" y="2227263"/>
            <a:ext cx="627063" cy="993775"/>
            <a:chOff x="576" y="576"/>
            <a:chExt cx="432" cy="912"/>
          </a:xfrm>
        </p:grpSpPr>
        <p:sp>
          <p:nvSpPr>
            <p:cNvPr id="19" name="Line 17"/>
            <p:cNvSpPr>
              <a:spLocks noChangeShapeType="1"/>
            </p:cNvSpPr>
            <p:nvPr/>
          </p:nvSpPr>
          <p:spPr bwMode="auto">
            <a:xfrm flipH="1" flipV="1">
              <a:off x="720" y="1009"/>
              <a:ext cx="288"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0" name="Line 18"/>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1" name="Line 19"/>
            <p:cNvSpPr>
              <a:spLocks noChangeShapeType="1"/>
            </p:cNvSpPr>
            <p:nvPr/>
          </p:nvSpPr>
          <p:spPr bwMode="auto">
            <a:xfrm flipH="1" flipV="1">
              <a:off x="720" y="1009"/>
              <a:ext cx="189"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37"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1600200"/>
            <a:ext cx="2300287"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38" name="Text Box 21"/>
          <p:cNvSpPr txBox="1">
            <a:spLocks noChangeArrowheads="1"/>
          </p:cNvSpPr>
          <p:nvPr/>
        </p:nvSpPr>
        <p:spPr bwMode="auto">
          <a:xfrm>
            <a:off x="2254250" y="1966913"/>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1</a:t>
            </a:r>
            <a:endParaRPr lang="en-US" altLang="en-US" sz="2400"/>
          </a:p>
        </p:txBody>
      </p:sp>
      <p:grpSp>
        <p:nvGrpSpPr>
          <p:cNvPr id="52239" name="Group 22"/>
          <p:cNvGrpSpPr>
            <a:grpSpLocks/>
          </p:cNvGrpSpPr>
          <p:nvPr/>
        </p:nvGrpSpPr>
        <p:grpSpPr bwMode="auto">
          <a:xfrm>
            <a:off x="1889125" y="4579938"/>
            <a:ext cx="471488" cy="993775"/>
            <a:chOff x="576" y="576"/>
            <a:chExt cx="432" cy="912"/>
          </a:xfrm>
        </p:grpSpPr>
        <p:sp>
          <p:nvSpPr>
            <p:cNvPr id="25" name="Line 23"/>
            <p:cNvSpPr>
              <a:spLocks noChangeShapeType="1"/>
            </p:cNvSpPr>
            <p:nvPr/>
          </p:nvSpPr>
          <p:spPr bwMode="auto">
            <a:xfrm flipH="1" flipV="1">
              <a:off x="720" y="1009"/>
              <a:ext cx="288"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6" name="Line 24"/>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27" name="Line 25"/>
            <p:cNvSpPr>
              <a:spLocks noChangeShapeType="1"/>
            </p:cNvSpPr>
            <p:nvPr/>
          </p:nvSpPr>
          <p:spPr bwMode="auto">
            <a:xfrm flipH="1" flipV="1">
              <a:off x="720" y="1009"/>
              <a:ext cx="192"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40" name="Picture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4267200"/>
            <a:ext cx="1098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1" name="Text Box 27"/>
          <p:cNvSpPr txBox="1">
            <a:spLocks noChangeArrowheads="1"/>
          </p:cNvSpPr>
          <p:nvPr/>
        </p:nvSpPr>
        <p:spPr bwMode="auto">
          <a:xfrm>
            <a:off x="1628775" y="4422775"/>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1</a:t>
            </a:r>
            <a:endParaRPr lang="en-US" altLang="en-US" sz="2400"/>
          </a:p>
        </p:txBody>
      </p:sp>
      <p:grpSp>
        <p:nvGrpSpPr>
          <p:cNvPr id="52242" name="Group 28"/>
          <p:cNvGrpSpPr>
            <a:grpSpLocks/>
          </p:cNvGrpSpPr>
          <p:nvPr/>
        </p:nvGrpSpPr>
        <p:grpSpPr bwMode="auto">
          <a:xfrm flipH="1">
            <a:off x="2517775" y="4632325"/>
            <a:ext cx="574675" cy="941388"/>
            <a:chOff x="576" y="576"/>
            <a:chExt cx="432" cy="912"/>
          </a:xfrm>
        </p:grpSpPr>
        <p:sp>
          <p:nvSpPr>
            <p:cNvPr id="31" name="Line 29"/>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2" name="Line 30"/>
            <p:cNvSpPr>
              <a:spLocks noChangeShapeType="1"/>
            </p:cNvSpPr>
            <p:nvPr/>
          </p:nvSpPr>
          <p:spPr bwMode="auto">
            <a:xfrm flipH="1" flipV="1">
              <a:off x="576" y="576"/>
              <a:ext cx="329" cy="577"/>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3" name="Line 31"/>
            <p:cNvSpPr>
              <a:spLocks noChangeShapeType="1"/>
            </p:cNvSpPr>
            <p:nvPr/>
          </p:nvSpPr>
          <p:spPr bwMode="auto">
            <a:xfrm flipH="1" flipV="1">
              <a:off x="720" y="1008"/>
              <a:ext cx="192" cy="14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43" name="Picture 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88" y="4267200"/>
            <a:ext cx="10969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44" name="Text Box 33"/>
          <p:cNvSpPr txBox="1">
            <a:spLocks noChangeArrowheads="1"/>
          </p:cNvSpPr>
          <p:nvPr/>
        </p:nvSpPr>
        <p:spPr bwMode="auto">
          <a:xfrm>
            <a:off x="3249613" y="4422775"/>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2</a:t>
            </a:r>
            <a:endParaRPr lang="en-US" altLang="en-US" sz="2400"/>
          </a:p>
        </p:txBody>
      </p:sp>
      <p:pic>
        <p:nvPicPr>
          <p:cNvPr id="52245" name="Picture 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63" y="5416550"/>
            <a:ext cx="58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6" name="Picture 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47"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3"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2248" name="Group 37"/>
          <p:cNvGrpSpPr>
            <a:grpSpLocks/>
          </p:cNvGrpSpPr>
          <p:nvPr/>
        </p:nvGrpSpPr>
        <p:grpSpPr bwMode="auto">
          <a:xfrm flipH="1">
            <a:off x="5026025" y="2459038"/>
            <a:ext cx="295275" cy="762000"/>
            <a:chOff x="576" y="576"/>
            <a:chExt cx="432" cy="912"/>
          </a:xfrm>
        </p:grpSpPr>
        <p:sp>
          <p:nvSpPr>
            <p:cNvPr id="40" name="Line 38"/>
            <p:cNvSpPr>
              <a:spLocks noChangeShapeType="1"/>
            </p:cNvSpPr>
            <p:nvPr/>
          </p:nvSpPr>
          <p:spPr bwMode="auto">
            <a:xfrm flipH="1" flipV="1">
              <a:off x="720" y="1007"/>
              <a:ext cx="288" cy="481"/>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1" name="Line 39"/>
            <p:cNvSpPr>
              <a:spLocks noChangeShapeType="1"/>
            </p:cNvSpPr>
            <p:nvPr/>
          </p:nvSpPr>
          <p:spPr bwMode="auto">
            <a:xfrm flipH="1" flipV="1">
              <a:off x="576" y="576"/>
              <a:ext cx="330"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2" name="Line 40"/>
            <p:cNvSpPr>
              <a:spLocks noChangeShapeType="1"/>
            </p:cNvSpPr>
            <p:nvPr/>
          </p:nvSpPr>
          <p:spPr bwMode="auto">
            <a:xfrm flipH="1" flipV="1">
              <a:off x="720" y="1007"/>
              <a:ext cx="193"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grpSp>
        <p:nvGrpSpPr>
          <p:cNvPr id="52249" name="Group 41"/>
          <p:cNvGrpSpPr>
            <a:grpSpLocks/>
          </p:cNvGrpSpPr>
          <p:nvPr/>
        </p:nvGrpSpPr>
        <p:grpSpPr bwMode="auto">
          <a:xfrm flipH="1">
            <a:off x="6384925" y="2332038"/>
            <a:ext cx="312738" cy="993775"/>
            <a:chOff x="576" y="576"/>
            <a:chExt cx="432" cy="912"/>
          </a:xfrm>
        </p:grpSpPr>
        <p:sp>
          <p:nvSpPr>
            <p:cNvPr id="44" name="Line 42"/>
            <p:cNvSpPr>
              <a:spLocks noChangeShapeType="1"/>
            </p:cNvSpPr>
            <p:nvPr/>
          </p:nvSpPr>
          <p:spPr bwMode="auto">
            <a:xfrm flipH="1" flipV="1">
              <a:off x="721" y="1009"/>
              <a:ext cx="287" cy="479"/>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5" name="Line 43"/>
            <p:cNvSpPr>
              <a:spLocks noChangeShapeType="1"/>
            </p:cNvSpPr>
            <p:nvPr/>
          </p:nvSpPr>
          <p:spPr bwMode="auto">
            <a:xfrm flipH="1" flipV="1">
              <a:off x="576" y="576"/>
              <a:ext cx="329" cy="575"/>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46" name="Line 44"/>
            <p:cNvSpPr>
              <a:spLocks noChangeShapeType="1"/>
            </p:cNvSpPr>
            <p:nvPr/>
          </p:nvSpPr>
          <p:spPr bwMode="auto">
            <a:xfrm flipH="1" flipV="1">
              <a:off x="721" y="1009"/>
              <a:ext cx="191" cy="143"/>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0" name="Picture 4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675" y="1600200"/>
            <a:ext cx="22987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1" name="Text Box 46"/>
          <p:cNvSpPr txBox="1">
            <a:spLocks noChangeArrowheads="1"/>
          </p:cNvSpPr>
          <p:nvPr/>
        </p:nvSpPr>
        <p:spPr bwMode="auto">
          <a:xfrm>
            <a:off x="5810250" y="1966913"/>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1</a:t>
            </a:r>
            <a:endParaRPr lang="en-US" altLang="en-US" sz="2400"/>
          </a:p>
        </p:txBody>
      </p:sp>
      <p:pic>
        <p:nvPicPr>
          <p:cNvPr id="52252" name="Picture 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13" y="2279650"/>
            <a:ext cx="3667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53" name="Picture 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7313" y="2279650"/>
            <a:ext cx="3651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52254" name="Group 49"/>
          <p:cNvGrpSpPr>
            <a:grpSpLocks/>
          </p:cNvGrpSpPr>
          <p:nvPr/>
        </p:nvGrpSpPr>
        <p:grpSpPr bwMode="auto">
          <a:xfrm flipH="1">
            <a:off x="4921250" y="4579938"/>
            <a:ext cx="261938" cy="1149350"/>
            <a:chOff x="576" y="576"/>
            <a:chExt cx="432" cy="912"/>
          </a:xfrm>
        </p:grpSpPr>
        <p:sp>
          <p:nvSpPr>
            <p:cNvPr id="52" name="Line 50"/>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3" name="Line 51"/>
            <p:cNvSpPr>
              <a:spLocks noChangeShapeType="1"/>
            </p:cNvSpPr>
            <p:nvPr/>
          </p:nvSpPr>
          <p:spPr bwMode="auto">
            <a:xfrm flipH="1" flipV="1">
              <a:off x="576" y="576"/>
              <a:ext cx="330"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4" name="Line 52"/>
            <p:cNvSpPr>
              <a:spLocks noChangeShapeType="1"/>
            </p:cNvSpPr>
            <p:nvPr/>
          </p:nvSpPr>
          <p:spPr bwMode="auto">
            <a:xfrm flipH="1" flipV="1">
              <a:off x="720" y="1008"/>
              <a:ext cx="191"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5" name="Picture 5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6925" y="4267200"/>
            <a:ext cx="10985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6" name="Text Box 54"/>
          <p:cNvSpPr txBox="1">
            <a:spLocks noChangeArrowheads="1"/>
          </p:cNvSpPr>
          <p:nvPr/>
        </p:nvSpPr>
        <p:spPr bwMode="auto">
          <a:xfrm>
            <a:off x="4921250" y="4422775"/>
            <a:ext cx="769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1</a:t>
            </a:r>
            <a:endParaRPr lang="en-US" altLang="en-US" sz="2400"/>
          </a:p>
        </p:txBody>
      </p:sp>
      <p:grpSp>
        <p:nvGrpSpPr>
          <p:cNvPr id="52257" name="Group 55"/>
          <p:cNvGrpSpPr>
            <a:grpSpLocks/>
          </p:cNvGrpSpPr>
          <p:nvPr/>
        </p:nvGrpSpPr>
        <p:grpSpPr bwMode="auto">
          <a:xfrm flipH="1">
            <a:off x="6592888" y="4632325"/>
            <a:ext cx="314325" cy="992188"/>
            <a:chOff x="576" y="576"/>
            <a:chExt cx="432" cy="912"/>
          </a:xfrm>
        </p:grpSpPr>
        <p:sp>
          <p:nvSpPr>
            <p:cNvPr id="58" name="Line 56"/>
            <p:cNvSpPr>
              <a:spLocks noChangeShapeType="1"/>
            </p:cNvSpPr>
            <p:nvPr/>
          </p:nvSpPr>
          <p:spPr bwMode="auto">
            <a:xfrm flipH="1" flipV="1">
              <a:off x="720" y="1008"/>
              <a:ext cx="288" cy="48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59" name="Line 57"/>
            <p:cNvSpPr>
              <a:spLocks noChangeShapeType="1"/>
            </p:cNvSpPr>
            <p:nvPr/>
          </p:nvSpPr>
          <p:spPr bwMode="auto">
            <a:xfrm flipH="1" flipV="1">
              <a:off x="576" y="576"/>
              <a:ext cx="329" cy="576"/>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60" name="Line 58"/>
            <p:cNvSpPr>
              <a:spLocks noChangeShapeType="1"/>
            </p:cNvSpPr>
            <p:nvPr/>
          </p:nvSpPr>
          <p:spPr bwMode="auto">
            <a:xfrm flipH="1" flipV="1">
              <a:off x="720" y="1008"/>
              <a:ext cx="192" cy="14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grpSp>
      <p:pic>
        <p:nvPicPr>
          <p:cNvPr id="52258" name="Picture 5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4267200"/>
            <a:ext cx="10969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59" name="Text Box 60"/>
          <p:cNvSpPr txBox="1">
            <a:spLocks noChangeArrowheads="1"/>
          </p:cNvSpPr>
          <p:nvPr/>
        </p:nvSpPr>
        <p:spPr bwMode="auto">
          <a:xfrm>
            <a:off x="6542088" y="4422775"/>
            <a:ext cx="769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b="1"/>
              <a:t>ISP 2</a:t>
            </a:r>
            <a:endParaRPr lang="en-US" altLang="en-US" sz="2400"/>
          </a:p>
        </p:txBody>
      </p:sp>
      <p:pic>
        <p:nvPicPr>
          <p:cNvPr id="52260" name="Picture 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5416550"/>
            <a:ext cx="5826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1" name="Picture 6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150" y="5416550"/>
            <a:ext cx="58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 name="Freeform 63"/>
          <p:cNvSpPr>
            <a:spLocks/>
          </p:cNvSpPr>
          <p:nvPr/>
        </p:nvSpPr>
        <p:spPr bwMode="auto">
          <a:xfrm>
            <a:off x="4868863" y="3325813"/>
            <a:ext cx="1933575" cy="92075"/>
          </a:xfrm>
          <a:custGeom>
            <a:avLst/>
            <a:gdLst>
              <a:gd name="T0" fmla="*/ 0 w 2017"/>
              <a:gd name="T1" fmla="*/ 0 h 97"/>
              <a:gd name="T2" fmla="*/ 1008 w 2017"/>
              <a:gd name="T3" fmla="*/ 0 h 97"/>
              <a:gd name="T4" fmla="*/ 912 w 2017"/>
              <a:gd name="T5" fmla="*/ 96 h 97"/>
              <a:gd name="T6" fmla="*/ 2016 w 2017"/>
              <a:gd name="T7" fmla="*/ 96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a:solidFill>
              <a:schemeClr val="accent2"/>
            </a:solidFill>
            <a:round/>
            <a:headEnd/>
            <a:tailEnd/>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lstStyle/>
          <a:p>
            <a:pPr>
              <a:defRPr/>
            </a:pPr>
            <a:endParaRPr lang="en-US" dirty="0">
              <a:latin typeface="Times New Roman" pitchFamily="-110" charset="0"/>
              <a:ea typeface="+mn-ea"/>
            </a:endParaRPr>
          </a:p>
        </p:txBody>
      </p:sp>
      <p:pic>
        <p:nvPicPr>
          <p:cNvPr id="52263"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3116263"/>
            <a:ext cx="5826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4" name="Picture 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150" y="3116263"/>
            <a:ext cx="5842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265" name="Picture 6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0" y="3221038"/>
            <a:ext cx="1514475"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66" name="Text Box 68"/>
          <p:cNvSpPr txBox="1">
            <a:spLocks noChangeArrowheads="1"/>
          </p:cNvSpPr>
          <p:nvPr/>
        </p:nvSpPr>
        <p:spPr bwMode="auto">
          <a:xfrm>
            <a:off x="2020888" y="3482975"/>
            <a:ext cx="1096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400" b="1"/>
              <a:t>Enterprise</a:t>
            </a:r>
            <a:endParaRPr lang="en-US" altLang="en-US" sz="1600"/>
          </a:p>
        </p:txBody>
      </p:sp>
      <p:pic>
        <p:nvPicPr>
          <p:cNvPr id="52267" name="Picture 6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3116263"/>
            <a:ext cx="5826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2268" name="Line 70"/>
          <p:cNvSpPr>
            <a:spLocks noChangeShapeType="1"/>
          </p:cNvSpPr>
          <p:nvPr/>
        </p:nvSpPr>
        <p:spPr bwMode="auto">
          <a:xfrm>
            <a:off x="4348163" y="1524000"/>
            <a:ext cx="0" cy="487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69" name="Line 71"/>
          <p:cNvSpPr>
            <a:spLocks noChangeShapeType="1"/>
          </p:cNvSpPr>
          <p:nvPr/>
        </p:nvSpPr>
        <p:spPr bwMode="auto">
          <a:xfrm>
            <a:off x="914400" y="3946525"/>
            <a:ext cx="6869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2270" name="Text Box 72"/>
          <p:cNvSpPr txBox="1">
            <a:spLocks noChangeArrowheads="1"/>
          </p:cNvSpPr>
          <p:nvPr/>
        </p:nvSpPr>
        <p:spPr bwMode="auto">
          <a:xfrm>
            <a:off x="3276600" y="3657600"/>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Option A</a:t>
            </a:r>
          </a:p>
        </p:txBody>
      </p:sp>
      <p:sp>
        <p:nvSpPr>
          <p:cNvPr id="52271" name="Text Box 73"/>
          <p:cNvSpPr txBox="1">
            <a:spLocks noChangeArrowheads="1"/>
          </p:cNvSpPr>
          <p:nvPr/>
        </p:nvSpPr>
        <p:spPr bwMode="auto">
          <a:xfrm>
            <a:off x="3276600" y="6234113"/>
            <a:ext cx="1028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Option B</a:t>
            </a:r>
          </a:p>
        </p:txBody>
      </p:sp>
      <p:sp>
        <p:nvSpPr>
          <p:cNvPr id="52272" name="Text Box 74"/>
          <p:cNvSpPr txBox="1">
            <a:spLocks noChangeArrowheads="1"/>
          </p:cNvSpPr>
          <p:nvPr/>
        </p:nvSpPr>
        <p:spPr bwMode="auto">
          <a:xfrm>
            <a:off x="6802438" y="365760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Option C</a:t>
            </a:r>
          </a:p>
        </p:txBody>
      </p:sp>
      <p:sp>
        <p:nvSpPr>
          <p:cNvPr id="52273" name="Text Box 75"/>
          <p:cNvSpPr txBox="1">
            <a:spLocks noChangeArrowheads="1"/>
          </p:cNvSpPr>
          <p:nvPr/>
        </p:nvSpPr>
        <p:spPr bwMode="auto">
          <a:xfrm>
            <a:off x="6802438" y="6234113"/>
            <a:ext cx="1041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Option D</a:t>
            </a:r>
          </a:p>
        </p:txBody>
      </p:sp>
      <p:grpSp>
        <p:nvGrpSpPr>
          <p:cNvPr id="52274" name="Group 76"/>
          <p:cNvGrpSpPr>
            <a:grpSpLocks/>
          </p:cNvGrpSpPr>
          <p:nvPr/>
        </p:nvGrpSpPr>
        <p:grpSpPr bwMode="auto">
          <a:xfrm>
            <a:off x="4749800" y="3489325"/>
            <a:ext cx="2171700" cy="366713"/>
            <a:chOff x="3216" y="1776"/>
            <a:chExt cx="1821" cy="308"/>
          </a:xfrm>
        </p:grpSpPr>
        <p:sp>
          <p:nvSpPr>
            <p:cNvPr id="52278" name="Text Box 77"/>
            <p:cNvSpPr txBox="1">
              <a:spLocks noChangeArrowheads="1"/>
            </p:cNvSpPr>
            <p:nvPr/>
          </p:nvSpPr>
          <p:spPr bwMode="auto">
            <a:xfrm>
              <a:off x="3216" y="1776"/>
              <a:ext cx="53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Paris</a:t>
              </a:r>
              <a:endParaRPr lang="en-US" altLang="en-US" sz="2400"/>
            </a:p>
          </p:txBody>
        </p:sp>
        <p:sp>
          <p:nvSpPr>
            <p:cNvPr id="52279" name="Text Box 78"/>
            <p:cNvSpPr txBox="1">
              <a:spLocks noChangeArrowheads="1"/>
            </p:cNvSpPr>
            <p:nvPr/>
          </p:nvSpPr>
          <p:spPr bwMode="auto">
            <a:xfrm>
              <a:off x="4606" y="1776"/>
              <a:ext cx="4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NY</a:t>
              </a:r>
              <a:endParaRPr lang="en-US" altLang="en-US" sz="2400"/>
            </a:p>
          </p:txBody>
        </p:sp>
      </p:grpSp>
      <p:grpSp>
        <p:nvGrpSpPr>
          <p:cNvPr id="52275" name="Group 79"/>
          <p:cNvGrpSpPr>
            <a:grpSpLocks/>
          </p:cNvGrpSpPr>
          <p:nvPr/>
        </p:nvGrpSpPr>
        <p:grpSpPr bwMode="auto">
          <a:xfrm>
            <a:off x="4806950" y="5776913"/>
            <a:ext cx="2173288" cy="369887"/>
            <a:chOff x="3264" y="3646"/>
            <a:chExt cx="1823" cy="310"/>
          </a:xfrm>
        </p:grpSpPr>
        <p:sp>
          <p:nvSpPr>
            <p:cNvPr id="52276" name="Text Box 80"/>
            <p:cNvSpPr txBox="1">
              <a:spLocks noChangeArrowheads="1"/>
            </p:cNvSpPr>
            <p:nvPr/>
          </p:nvSpPr>
          <p:spPr bwMode="auto">
            <a:xfrm>
              <a:off x="3264" y="3649"/>
              <a:ext cx="53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Paris</a:t>
              </a:r>
              <a:endParaRPr lang="en-US" altLang="en-US" sz="2400"/>
            </a:p>
          </p:txBody>
        </p:sp>
        <p:sp>
          <p:nvSpPr>
            <p:cNvPr id="52277" name="Text Box 81"/>
            <p:cNvSpPr txBox="1">
              <a:spLocks noChangeArrowheads="1"/>
            </p:cNvSpPr>
            <p:nvPr/>
          </p:nvSpPr>
          <p:spPr bwMode="auto">
            <a:xfrm>
              <a:off x="4655" y="3646"/>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NY</a:t>
              </a:r>
              <a:endParaRPr lang="en-US" altLang="en-US" sz="24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5"/>
          <p:cNvSpPr txBox="1">
            <a:spLocks noChangeArrowheads="1"/>
          </p:cNvSpPr>
          <p:nvPr/>
        </p:nvSpPr>
        <p:spPr bwMode="auto">
          <a:xfrm>
            <a:off x="1144588" y="1655763"/>
            <a:ext cx="70088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Branches</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Cung cấp kết nối đến người dùng ở các site khác của doanh nghiệp sử dụng các dịch vụ.</a:t>
            </a:r>
          </a:p>
          <a:p>
            <a:pPr lvl="1" algn="just">
              <a:buFont typeface="Wingdings" panose="05000000000000000000" pitchFamily="2" charset="2"/>
              <a:buChar char="§"/>
            </a:pPr>
            <a:r>
              <a:rPr lang="en-US" altLang="en-US">
                <a:cs typeface="Times New Roman" panose="02020603050405020304" pitchFamily="18" charset="0"/>
              </a:rPr>
              <a:t>Bao gồm: Các LAN kết nối đến site chính thông qua kết nối riêng WAN, Internet thông qua VPN </a:t>
            </a:r>
          </a:p>
        </p:txBody>
      </p:sp>
      <p:sp>
        <p:nvSpPr>
          <p:cNvPr id="84"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1450" y="254000"/>
            <a:ext cx="7772400" cy="685800"/>
          </a:xfrm>
          <a:noFill/>
        </p:spPr>
        <p:txBody>
          <a:bodyPr/>
          <a:lstStyle/>
          <a:p>
            <a:r>
              <a:rPr lang="en-US" altLang="en-US" sz="3200" smtClean="0"/>
              <a:t>Hierarchical Network Design</a:t>
            </a:r>
          </a:p>
        </p:txBody>
      </p:sp>
      <p:sp>
        <p:nvSpPr>
          <p:cNvPr id="398339" name="Line 3"/>
          <p:cNvSpPr>
            <a:spLocks noChangeShapeType="1"/>
          </p:cNvSpPr>
          <p:nvPr/>
        </p:nvSpPr>
        <p:spPr bwMode="auto">
          <a:xfrm>
            <a:off x="4267200" y="2743200"/>
            <a:ext cx="0" cy="9144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40" name="Line 4"/>
          <p:cNvSpPr>
            <a:spLocks noChangeShapeType="1"/>
          </p:cNvSpPr>
          <p:nvPr/>
        </p:nvSpPr>
        <p:spPr bwMode="auto">
          <a:xfrm flipH="1">
            <a:off x="2057400" y="3657600"/>
            <a:ext cx="1295400" cy="2286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41" name="Line 5"/>
          <p:cNvSpPr>
            <a:spLocks noChangeShapeType="1"/>
          </p:cNvSpPr>
          <p:nvPr/>
        </p:nvSpPr>
        <p:spPr bwMode="auto">
          <a:xfrm>
            <a:off x="4724400" y="3429000"/>
            <a:ext cx="1371600" cy="30480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46"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7"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5240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90800"/>
            <a:ext cx="825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49"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066800"/>
            <a:ext cx="2514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50" name="Group 10"/>
          <p:cNvGrpSpPr>
            <a:grpSpLocks/>
          </p:cNvGrpSpPr>
          <p:nvPr/>
        </p:nvGrpSpPr>
        <p:grpSpPr bwMode="auto">
          <a:xfrm>
            <a:off x="3048000" y="3200400"/>
            <a:ext cx="2590800" cy="1106488"/>
            <a:chOff x="2120" y="1784"/>
            <a:chExt cx="908" cy="388"/>
          </a:xfrm>
        </p:grpSpPr>
        <p:sp>
          <p:nvSpPr>
            <p:cNvPr id="10301" name="Oval 11"/>
            <p:cNvSpPr>
              <a:spLocks noChangeArrowheads="1"/>
            </p:cNvSpPr>
            <p:nvPr/>
          </p:nvSpPr>
          <p:spPr bwMode="auto">
            <a:xfrm>
              <a:off x="2120" y="1784"/>
              <a:ext cx="908" cy="388"/>
            </a:xfrm>
            <a:prstGeom prst="ellipse">
              <a:avLst/>
            </a:prstGeom>
            <a:solidFill>
              <a:srgbClr val="FFFFD5"/>
            </a:solidFill>
            <a:ln w="254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sp>
          <p:nvSpPr>
            <p:cNvPr id="10302" name="Oval 12"/>
            <p:cNvSpPr>
              <a:spLocks noChangeArrowheads="1"/>
            </p:cNvSpPr>
            <p:nvPr/>
          </p:nvSpPr>
          <p:spPr bwMode="auto">
            <a:xfrm>
              <a:off x="2156" y="1815"/>
              <a:ext cx="836" cy="326"/>
            </a:xfrm>
            <a:prstGeom prst="ellipse">
              <a:avLst/>
            </a:prstGeom>
            <a:solidFill>
              <a:srgbClr val="FFFFD5"/>
            </a:solidFill>
            <a:ln w="25400">
              <a:solidFill>
                <a:srgbClr val="CF0E30"/>
              </a:solidFill>
              <a:round/>
              <a:headEnd/>
              <a:tailEnd/>
            </a:ln>
          </p:spPr>
          <p:txBody>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sz="2400"/>
            </a:p>
          </p:txBody>
        </p:sp>
      </p:grpSp>
      <p:grpSp>
        <p:nvGrpSpPr>
          <p:cNvPr id="10251" name="Group 13"/>
          <p:cNvGrpSpPr>
            <a:grpSpLocks/>
          </p:cNvGrpSpPr>
          <p:nvPr/>
        </p:nvGrpSpPr>
        <p:grpSpPr bwMode="auto">
          <a:xfrm>
            <a:off x="5562600" y="3581400"/>
            <a:ext cx="2895600" cy="2706688"/>
            <a:chOff x="3024" y="1680"/>
            <a:chExt cx="1824" cy="1705"/>
          </a:xfrm>
        </p:grpSpPr>
        <p:grpSp>
          <p:nvGrpSpPr>
            <p:cNvPr id="10282" name="Group 14"/>
            <p:cNvGrpSpPr>
              <a:grpSpLocks/>
            </p:cNvGrpSpPr>
            <p:nvPr/>
          </p:nvGrpSpPr>
          <p:grpSpPr bwMode="auto">
            <a:xfrm>
              <a:off x="3024" y="1776"/>
              <a:ext cx="1824" cy="1609"/>
              <a:chOff x="3024" y="1776"/>
              <a:chExt cx="1824" cy="1609"/>
            </a:xfrm>
          </p:grpSpPr>
          <p:sp>
            <p:nvSpPr>
              <p:cNvPr id="398351" name="Line 15"/>
              <p:cNvSpPr>
                <a:spLocks noChangeShapeType="1"/>
              </p:cNvSpPr>
              <p:nvPr/>
            </p:nvSpPr>
            <p:spPr bwMode="auto">
              <a:xfrm>
                <a:off x="3696" y="2352"/>
                <a:ext cx="91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2" name="Line 16"/>
              <p:cNvSpPr>
                <a:spLocks noChangeShapeType="1"/>
              </p:cNvSpPr>
              <p:nvPr/>
            </p:nvSpPr>
            <p:spPr bwMode="auto">
              <a:xfrm>
                <a:off x="3648" y="2352"/>
                <a:ext cx="19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3" name="Line 17"/>
              <p:cNvSpPr>
                <a:spLocks noChangeShapeType="1"/>
              </p:cNvSpPr>
              <p:nvPr/>
            </p:nvSpPr>
            <p:spPr bwMode="auto">
              <a:xfrm flipH="1">
                <a:off x="3120" y="2352"/>
                <a:ext cx="432" cy="2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4" name="Line 18"/>
              <p:cNvSpPr>
                <a:spLocks noChangeShapeType="1"/>
              </p:cNvSpPr>
              <p:nvPr/>
            </p:nvSpPr>
            <p:spPr bwMode="auto">
              <a:xfrm>
                <a:off x="3600" y="1776"/>
                <a:ext cx="0" cy="62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88" name="Picture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304"/>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9" name="Picture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544"/>
                <a:ext cx="2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90" name="Group 21"/>
              <p:cNvGrpSpPr>
                <a:grpSpLocks/>
              </p:cNvGrpSpPr>
              <p:nvPr/>
            </p:nvGrpSpPr>
            <p:grpSpPr bwMode="auto">
              <a:xfrm>
                <a:off x="3552" y="2832"/>
                <a:ext cx="1296" cy="553"/>
                <a:chOff x="3504" y="2640"/>
                <a:chExt cx="1296" cy="553"/>
              </a:xfrm>
            </p:grpSpPr>
            <p:sp>
              <p:nvSpPr>
                <p:cNvPr id="398358" name="Line 22"/>
                <p:cNvSpPr>
                  <a:spLocks noChangeShapeType="1"/>
                </p:cNvSpPr>
                <p:nvPr/>
              </p:nvSpPr>
              <p:spPr bwMode="auto">
                <a:xfrm rot="-5400000">
                  <a:off x="3676" y="2900"/>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59" name="Line 23"/>
                <p:cNvSpPr>
                  <a:spLocks noChangeShapeType="1"/>
                </p:cNvSpPr>
                <p:nvPr/>
              </p:nvSpPr>
              <p:spPr bwMode="auto">
                <a:xfrm rot="-5400000">
                  <a:off x="3436"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60" name="Line 24"/>
                <p:cNvSpPr>
                  <a:spLocks noChangeShapeType="1"/>
                </p:cNvSpPr>
                <p:nvPr/>
              </p:nvSpPr>
              <p:spPr bwMode="auto">
                <a:xfrm rot="-5400000">
                  <a:off x="4440" y="2952"/>
                  <a:ext cx="336"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61" name="Line 25"/>
                <p:cNvSpPr>
                  <a:spLocks noChangeShapeType="1"/>
                </p:cNvSpPr>
                <p:nvPr/>
              </p:nvSpPr>
              <p:spPr bwMode="auto">
                <a:xfrm rot="-5400000">
                  <a:off x="4204"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95" name="Picture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6" name="Picture 2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7" name="Picture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8" name="Picture 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99" name="Picture 3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300" name="Picture 3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83" name="Picture 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1680"/>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10252" name="Group 33"/>
          <p:cNvGrpSpPr>
            <a:grpSpLocks/>
          </p:cNvGrpSpPr>
          <p:nvPr/>
        </p:nvGrpSpPr>
        <p:grpSpPr bwMode="auto">
          <a:xfrm>
            <a:off x="1219200" y="3581400"/>
            <a:ext cx="2895600" cy="2706688"/>
            <a:chOff x="672" y="1680"/>
            <a:chExt cx="1824" cy="1705"/>
          </a:xfrm>
        </p:grpSpPr>
        <p:grpSp>
          <p:nvGrpSpPr>
            <p:cNvPr id="10263" name="Group 34"/>
            <p:cNvGrpSpPr>
              <a:grpSpLocks/>
            </p:cNvGrpSpPr>
            <p:nvPr/>
          </p:nvGrpSpPr>
          <p:grpSpPr bwMode="auto">
            <a:xfrm>
              <a:off x="672" y="1776"/>
              <a:ext cx="1824" cy="1609"/>
              <a:chOff x="3024" y="1776"/>
              <a:chExt cx="1824" cy="1609"/>
            </a:xfrm>
          </p:grpSpPr>
          <p:sp>
            <p:nvSpPr>
              <p:cNvPr id="398371" name="Line 35"/>
              <p:cNvSpPr>
                <a:spLocks noChangeShapeType="1"/>
              </p:cNvSpPr>
              <p:nvPr/>
            </p:nvSpPr>
            <p:spPr bwMode="auto">
              <a:xfrm>
                <a:off x="3696" y="2352"/>
                <a:ext cx="91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2" name="Line 36"/>
              <p:cNvSpPr>
                <a:spLocks noChangeShapeType="1"/>
              </p:cNvSpPr>
              <p:nvPr/>
            </p:nvSpPr>
            <p:spPr bwMode="auto">
              <a:xfrm>
                <a:off x="3648" y="2352"/>
                <a:ext cx="192" cy="52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3" name="Line 37"/>
              <p:cNvSpPr>
                <a:spLocks noChangeShapeType="1"/>
              </p:cNvSpPr>
              <p:nvPr/>
            </p:nvSpPr>
            <p:spPr bwMode="auto">
              <a:xfrm flipH="1">
                <a:off x="3120" y="2352"/>
                <a:ext cx="432" cy="288"/>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4" name="Line 38"/>
              <p:cNvSpPr>
                <a:spLocks noChangeShapeType="1"/>
              </p:cNvSpPr>
              <p:nvPr/>
            </p:nvSpPr>
            <p:spPr bwMode="auto">
              <a:xfrm>
                <a:off x="3600" y="1776"/>
                <a:ext cx="0" cy="624"/>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69" name="Picture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2304"/>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0" name="Picture 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544"/>
                <a:ext cx="20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0271" name="Group 41"/>
              <p:cNvGrpSpPr>
                <a:grpSpLocks/>
              </p:cNvGrpSpPr>
              <p:nvPr/>
            </p:nvGrpSpPr>
            <p:grpSpPr bwMode="auto">
              <a:xfrm>
                <a:off x="3552" y="2832"/>
                <a:ext cx="1296" cy="553"/>
                <a:chOff x="3504" y="2640"/>
                <a:chExt cx="1296" cy="553"/>
              </a:xfrm>
            </p:grpSpPr>
            <p:sp>
              <p:nvSpPr>
                <p:cNvPr id="398378" name="Line 42"/>
                <p:cNvSpPr>
                  <a:spLocks noChangeShapeType="1"/>
                </p:cNvSpPr>
                <p:nvPr/>
              </p:nvSpPr>
              <p:spPr bwMode="auto">
                <a:xfrm rot="-5400000">
                  <a:off x="3676" y="2900"/>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79" name="Line 43"/>
                <p:cNvSpPr>
                  <a:spLocks noChangeShapeType="1"/>
                </p:cNvSpPr>
                <p:nvPr/>
              </p:nvSpPr>
              <p:spPr bwMode="auto">
                <a:xfrm rot="-5400000">
                  <a:off x="3436"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80" name="Line 44"/>
                <p:cNvSpPr>
                  <a:spLocks noChangeShapeType="1"/>
                </p:cNvSpPr>
                <p:nvPr/>
              </p:nvSpPr>
              <p:spPr bwMode="auto">
                <a:xfrm rot="-5400000">
                  <a:off x="4440" y="2952"/>
                  <a:ext cx="336"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sp>
              <p:nvSpPr>
                <p:cNvPr id="398381" name="Line 45"/>
                <p:cNvSpPr>
                  <a:spLocks noChangeShapeType="1"/>
                </p:cNvSpPr>
                <p:nvPr/>
              </p:nvSpPr>
              <p:spPr bwMode="auto">
                <a:xfrm rot="-5400000">
                  <a:off x="4204" y="2948"/>
                  <a:ext cx="423" cy="0"/>
                </a:xfrm>
                <a:prstGeom prst="line">
                  <a:avLst/>
                </a:prstGeom>
                <a:noFill/>
                <a:ln w="25400">
                  <a:solidFill>
                    <a:schemeClr val="accent2"/>
                  </a:solidFill>
                  <a:round/>
                  <a:headEnd/>
                  <a:tailEnd/>
                </a:ln>
                <a:effectLst>
                  <a:outerShdw blurRad="63500" dist="17961" dir="2700000" algn="ctr" rotWithShape="0">
                    <a:schemeClr val="tx1">
                      <a:alpha val="74998"/>
                    </a:schemeClr>
                  </a:outerShdw>
                </a:effectLst>
              </p:spPr>
              <p:txBody>
                <a:bodyPr wrap="none" anchor="ctr"/>
                <a:lstStyle/>
                <a:p>
                  <a:pPr>
                    <a:defRPr/>
                  </a:pPr>
                  <a:endParaRPr lang="en-US" dirty="0">
                    <a:latin typeface="Times New Roman" pitchFamily="-110" charset="0"/>
                    <a:ea typeface="+mn-ea"/>
                  </a:endParaRPr>
                </a:p>
              </p:txBody>
            </p:sp>
            <p:pic>
              <p:nvPicPr>
                <p:cNvPr id="10276" name="Picture 4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7" name="Picture 4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640"/>
                  <a:ext cx="45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8" name="Picture 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4"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79" name="Picture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0" name="Picture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281" name="Picture 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976"/>
                  <a:ext cx="24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pic>
          <p:nvPicPr>
            <p:cNvPr id="10264" name="Picture 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680"/>
              <a:ext cx="520"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10253" name="Text Box 53"/>
          <p:cNvSpPr txBox="1">
            <a:spLocks noChangeArrowheads="1"/>
          </p:cNvSpPr>
          <p:nvPr/>
        </p:nvSpPr>
        <p:spPr bwMode="auto">
          <a:xfrm>
            <a:off x="3400425" y="1471613"/>
            <a:ext cx="1841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1800" b="1"/>
              <a:t>Enterprise WAN</a:t>
            </a:r>
          </a:p>
          <a:p>
            <a:pPr algn="ctr">
              <a:spcBef>
                <a:spcPct val="0"/>
              </a:spcBef>
              <a:buFontTx/>
              <a:buNone/>
            </a:pPr>
            <a:r>
              <a:rPr lang="en-US" altLang="en-US" sz="1800" b="1"/>
              <a:t>Backbone</a:t>
            </a:r>
            <a:endParaRPr lang="en-US" altLang="en-US" sz="2400" b="1"/>
          </a:p>
        </p:txBody>
      </p:sp>
      <p:sp>
        <p:nvSpPr>
          <p:cNvPr id="10254" name="Text Box 54"/>
          <p:cNvSpPr txBox="1">
            <a:spLocks noChangeArrowheads="1"/>
          </p:cNvSpPr>
          <p:nvPr/>
        </p:nvSpPr>
        <p:spPr bwMode="auto">
          <a:xfrm>
            <a:off x="1905000" y="1981200"/>
            <a:ext cx="1155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Campus A</a:t>
            </a:r>
            <a:endParaRPr lang="en-US" altLang="en-US" sz="2400"/>
          </a:p>
        </p:txBody>
      </p:sp>
      <p:sp>
        <p:nvSpPr>
          <p:cNvPr id="10255" name="Text Box 55"/>
          <p:cNvSpPr txBox="1">
            <a:spLocks noChangeArrowheads="1"/>
          </p:cNvSpPr>
          <p:nvPr/>
        </p:nvSpPr>
        <p:spPr bwMode="auto">
          <a:xfrm>
            <a:off x="5486400" y="1981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Campus B</a:t>
            </a:r>
            <a:endParaRPr lang="en-US" altLang="en-US" sz="2400"/>
          </a:p>
        </p:txBody>
      </p:sp>
      <p:sp>
        <p:nvSpPr>
          <p:cNvPr id="10256" name="Text Box 56"/>
          <p:cNvSpPr txBox="1">
            <a:spLocks noChangeArrowheads="1"/>
          </p:cNvSpPr>
          <p:nvPr/>
        </p:nvSpPr>
        <p:spPr bwMode="auto">
          <a:xfrm>
            <a:off x="4724400" y="2667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Campus C</a:t>
            </a:r>
            <a:endParaRPr lang="en-US" altLang="en-US" sz="2400"/>
          </a:p>
        </p:txBody>
      </p:sp>
      <p:sp>
        <p:nvSpPr>
          <p:cNvPr id="10257" name="Text Box 57"/>
          <p:cNvSpPr txBox="1">
            <a:spLocks noChangeArrowheads="1"/>
          </p:cNvSpPr>
          <p:nvPr/>
        </p:nvSpPr>
        <p:spPr bwMode="auto">
          <a:xfrm>
            <a:off x="457200" y="57912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Building C-1</a:t>
            </a:r>
            <a:endParaRPr lang="en-US" altLang="en-US" sz="2400"/>
          </a:p>
        </p:txBody>
      </p:sp>
      <p:sp>
        <p:nvSpPr>
          <p:cNvPr id="10258" name="Text Box 58"/>
          <p:cNvSpPr txBox="1">
            <a:spLocks noChangeArrowheads="1"/>
          </p:cNvSpPr>
          <p:nvPr/>
        </p:nvSpPr>
        <p:spPr bwMode="auto">
          <a:xfrm>
            <a:off x="4953000" y="57912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a:t>Building C-2</a:t>
            </a:r>
            <a:endParaRPr lang="en-US" altLang="en-US" sz="2400"/>
          </a:p>
        </p:txBody>
      </p:sp>
      <p:sp>
        <p:nvSpPr>
          <p:cNvPr id="10259" name="Text Box 59"/>
          <p:cNvSpPr txBox="1">
            <a:spLocks noChangeArrowheads="1"/>
          </p:cNvSpPr>
          <p:nvPr/>
        </p:nvSpPr>
        <p:spPr bwMode="auto">
          <a:xfrm>
            <a:off x="3200400" y="35814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b="1"/>
              <a:t>Campus C Backbone</a:t>
            </a:r>
            <a:endParaRPr lang="en-US" altLang="en-US" sz="2400" b="1"/>
          </a:p>
        </p:txBody>
      </p:sp>
      <p:sp>
        <p:nvSpPr>
          <p:cNvPr id="10260" name="Text Box 60"/>
          <p:cNvSpPr txBox="1">
            <a:spLocks noChangeArrowheads="1"/>
          </p:cNvSpPr>
          <p:nvPr/>
        </p:nvSpPr>
        <p:spPr bwMode="auto">
          <a:xfrm>
            <a:off x="6858000" y="1600200"/>
            <a:ext cx="168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400" b="1"/>
              <a:t>Core Layer</a:t>
            </a:r>
            <a:endParaRPr lang="en-US" altLang="en-US" sz="2400"/>
          </a:p>
        </p:txBody>
      </p:sp>
      <p:sp>
        <p:nvSpPr>
          <p:cNvPr id="10261" name="Text Box 61"/>
          <p:cNvSpPr txBox="1">
            <a:spLocks noChangeArrowheads="1"/>
          </p:cNvSpPr>
          <p:nvPr/>
        </p:nvSpPr>
        <p:spPr bwMode="auto">
          <a:xfrm>
            <a:off x="6781800" y="335280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r>
              <a:rPr lang="en-US" altLang="en-US" sz="2400" b="1"/>
              <a:t>Distribution Layer</a:t>
            </a:r>
            <a:endParaRPr lang="en-US" altLang="en-US" sz="2400"/>
          </a:p>
        </p:txBody>
      </p:sp>
      <p:sp>
        <p:nvSpPr>
          <p:cNvPr id="10262" name="Text Box 62"/>
          <p:cNvSpPr txBox="1">
            <a:spLocks noChangeArrowheads="1"/>
          </p:cNvSpPr>
          <p:nvPr/>
        </p:nvSpPr>
        <p:spPr bwMode="auto">
          <a:xfrm>
            <a:off x="3352800" y="4495800"/>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400" b="1"/>
              <a:t>Access Layer</a:t>
            </a: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5"/>
          <p:cNvSpPr txBox="1">
            <a:spLocks noChangeArrowheads="1"/>
          </p:cNvSpPr>
          <p:nvPr/>
        </p:nvSpPr>
        <p:spPr bwMode="auto">
          <a:xfrm>
            <a:off x="1144588" y="1655763"/>
            <a:ext cx="70088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971550" indent="-5143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Partner site</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Đại diện cho khách hàng, đối tác thông qua Extranet, hay Internet</a:t>
            </a: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5"/>
          <p:cNvSpPr txBox="1">
            <a:spLocks noChangeArrowheads="1"/>
          </p:cNvSpPr>
          <p:nvPr/>
        </p:nvSpPr>
        <p:spPr bwMode="auto">
          <a:xfrm>
            <a:off x="1144588" y="1655763"/>
            <a:ext cx="7008812"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E-Commerce</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Bao gồm các host ứng dụng, dịch vụ, dữ liệu sử dụng cho công việc kinh doanh (mua, bán) các sản phẩm</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5"/>
          <p:cNvSpPr txBox="1">
            <a:spLocks noChangeArrowheads="1"/>
          </p:cNvSpPr>
          <p:nvPr/>
        </p:nvSpPr>
        <p:spPr bwMode="auto">
          <a:xfrm>
            <a:off x="1144588" y="1655763"/>
            <a:ext cx="700881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tx1"/>
                </a:solidFill>
                <a:latin typeface="Times New Roman" panose="02020603050405020304" pitchFamily="18" charset="0"/>
                <a:ea typeface="ＭＳ Ｐゴシック" panose="020B0600070205080204" pitchFamily="34" charset="-128"/>
              </a:defRPr>
            </a:lvl1pPr>
            <a:lvl2pPr marL="800100" indent="-34290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buFont typeface="Wingdings" panose="05000000000000000000" pitchFamily="2" charset="2"/>
              <a:buChar char="q"/>
            </a:pPr>
            <a:r>
              <a:rPr lang="en-US" altLang="en-US" sz="3000">
                <a:cs typeface="Times New Roman" panose="02020603050405020304" pitchFamily="18" charset="0"/>
              </a:rPr>
              <a:t>E-Commerce</a:t>
            </a:r>
          </a:p>
          <a:p>
            <a:pPr algn="just">
              <a:buFont typeface="Wingdings" panose="05000000000000000000" pitchFamily="2" charset="2"/>
              <a:buChar char="q"/>
            </a:pPr>
            <a:endParaRPr lang="en-US" altLang="en-US" sz="3000">
              <a:cs typeface="Times New Roman" panose="02020603050405020304" pitchFamily="18" charset="0"/>
            </a:endParaRPr>
          </a:p>
          <a:p>
            <a:pPr lvl="1" algn="just">
              <a:buFont typeface="Wingdings" panose="05000000000000000000" pitchFamily="2" charset="2"/>
              <a:buChar char="§"/>
            </a:pPr>
            <a:r>
              <a:rPr lang="en-US" altLang="en-US">
                <a:cs typeface="Times New Roman" panose="02020603050405020304" pitchFamily="18" charset="0"/>
              </a:rPr>
              <a:t>Web and application servers </a:t>
            </a:r>
          </a:p>
          <a:p>
            <a:pPr lvl="1" algn="just">
              <a:buFont typeface="Wingdings" panose="05000000000000000000" pitchFamily="2" charset="2"/>
              <a:buChar char="§"/>
            </a:pPr>
            <a:r>
              <a:rPr lang="en-US" altLang="en-US">
                <a:cs typeface="Times New Roman" panose="02020603050405020304" pitchFamily="18" charset="0"/>
              </a:rPr>
              <a:t>Database servers Contain the application and transaction information.</a:t>
            </a:r>
          </a:p>
          <a:p>
            <a:pPr lvl="1" algn="just">
              <a:buFont typeface="Wingdings" panose="05000000000000000000" pitchFamily="2" charset="2"/>
              <a:buChar char="§"/>
            </a:pPr>
            <a:r>
              <a:rPr lang="en-US" altLang="en-US">
                <a:cs typeface="Times New Roman" panose="02020603050405020304" pitchFamily="18" charset="0"/>
              </a:rPr>
              <a:t>Firewall and firewall routers: Quản lý kiểm soát truy cập từ bên ngoài</a:t>
            </a:r>
          </a:p>
          <a:p>
            <a:pPr lvl="1" algn="just">
              <a:buFont typeface="Wingdings" panose="05000000000000000000" pitchFamily="2" charset="2"/>
              <a:buChar char="§"/>
            </a:pPr>
            <a:r>
              <a:rPr lang="en-US" altLang="en-US">
                <a:cs typeface="Times New Roman" panose="02020603050405020304" pitchFamily="18" charset="0"/>
              </a:rPr>
              <a:t>Network intrusion prevention systems (IPS)</a:t>
            </a:r>
          </a:p>
          <a:p>
            <a:pPr lvl="1" algn="just">
              <a:buFont typeface="Wingdings" panose="05000000000000000000" pitchFamily="2" charset="2"/>
              <a:buChar char="§"/>
            </a:pPr>
            <a:r>
              <a:rPr lang="en-US" altLang="en-US">
                <a:cs typeface="Times New Roman" panose="02020603050405020304" pitchFamily="18" charset="0"/>
              </a:rPr>
              <a:t>Multilayer switch with IPS modules</a:t>
            </a:r>
          </a:p>
        </p:txBody>
      </p:sp>
      <p:sp>
        <p:nvSpPr>
          <p:cNvPr id="9"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862262"/>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Teleworker</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marL="800100" lvl="1" indent="-342900" algn="just">
              <a:buFont typeface="Wingdings" panose="05000000000000000000" pitchFamily="2" charset="2"/>
              <a:buChar char="§"/>
              <a:defRPr/>
            </a:pPr>
            <a:r>
              <a:rPr lang="en-US">
                <a:cs typeface="Times New Roman" panose="02020603050405020304" pitchFamily="18" charset="0"/>
              </a:rPr>
              <a:t>Dành cho việc làm việc từ xa (tại nhà, đi công tác) của nhân viên </a:t>
            </a:r>
          </a:p>
          <a:p>
            <a:pPr lvl="1" algn="just">
              <a:defRPr/>
            </a:pPr>
            <a:endParaRPr lang="en-US">
              <a:cs typeface="Times New Roman" panose="02020603050405020304" pitchFamily="18" charset="0"/>
            </a:endParaRPr>
          </a:p>
          <a:p>
            <a:pPr lvl="1" algn="just">
              <a:defRPr/>
            </a:pPr>
            <a:r>
              <a:rPr lang="en-US">
                <a:cs typeface="Times New Roman" panose="02020603050405020304" pitchFamily="18" charset="0"/>
              </a:rPr>
              <a:t>Ex: Remote-access VPN, Desktop remote, security Wireless, IP telephony, IP Video. </a:t>
            </a:r>
          </a:p>
        </p:txBody>
      </p:sp>
      <p:sp>
        <p:nvSpPr>
          <p:cNvPr id="7"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588" y="1655763"/>
            <a:ext cx="7008812" cy="2492375"/>
          </a:xfrm>
          <a:prstGeom prst="rect">
            <a:avLst/>
          </a:prstGeom>
          <a:noFill/>
        </p:spPr>
        <p:txBody>
          <a:bodyPr>
            <a:spAutoFit/>
          </a:bodyPr>
          <a:lstStyle/>
          <a:p>
            <a:pPr marL="514350" indent="-514350" algn="just">
              <a:buFont typeface="Wingdings" panose="05000000000000000000" pitchFamily="2" charset="2"/>
              <a:buChar char="q"/>
              <a:defRPr/>
            </a:pPr>
            <a:r>
              <a:rPr lang="en-US" sz="3000">
                <a:cs typeface="Times New Roman" panose="02020603050405020304" pitchFamily="18" charset="0"/>
              </a:rPr>
              <a:t>Cisco </a:t>
            </a:r>
            <a:r>
              <a:rPr lang="en-US" sz="3000">
                <a:cs typeface="Times New Roman" panose="02020603050405020304" pitchFamily="18" charset="0"/>
              </a:rPr>
              <a:t>SensorBase</a:t>
            </a:r>
          </a:p>
          <a:p>
            <a:pPr marL="514350" indent="-514350" algn="just">
              <a:buFont typeface="Wingdings" panose="05000000000000000000" pitchFamily="2" charset="2"/>
              <a:buChar char="q"/>
              <a:defRPr/>
            </a:pPr>
            <a:endParaRPr lang="en-US" sz="3000">
              <a:cs typeface="Times New Roman" panose="02020603050405020304" pitchFamily="18" charset="0"/>
            </a:endParaRPr>
          </a:p>
          <a:p>
            <a:pPr marL="800100" lvl="1" indent="-342900" algn="just">
              <a:buFont typeface="Wingdings" panose="05000000000000000000" pitchFamily="2" charset="2"/>
              <a:buChar char="§"/>
              <a:defRPr/>
            </a:pPr>
            <a:r>
              <a:rPr lang="en-US">
                <a:cs typeface="Times New Roman" panose="02020603050405020304" pitchFamily="18" charset="0"/>
              </a:rPr>
              <a:t>Đóng vai trò update các mối đe dọa, virus mã đọc, các các, phương thức tấn công…</a:t>
            </a:r>
          </a:p>
          <a:p>
            <a:pPr lvl="1" algn="just">
              <a:defRPr/>
            </a:pPr>
            <a:endParaRPr lang="en-US">
              <a:cs typeface="Times New Roman" panose="02020603050405020304" pitchFamily="18" charset="0"/>
            </a:endParaRPr>
          </a:p>
          <a:p>
            <a:pPr lvl="1" algn="just">
              <a:defRPr/>
            </a:pPr>
            <a:r>
              <a:rPr lang="en-US">
                <a:cs typeface="Times New Roman" panose="02020603050405020304" pitchFamily="18" charset="0"/>
              </a:rPr>
              <a:t>Ex: malware, serial attack, email, web security. </a:t>
            </a:r>
          </a:p>
        </p:txBody>
      </p:sp>
      <p:sp>
        <p:nvSpPr>
          <p:cNvPr id="7"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685800" y="1447800"/>
            <a:ext cx="7008813" cy="2678113"/>
          </a:xfrm>
          <a:prstGeom prst="rect">
            <a:avLst/>
          </a:prstGeom>
          <a:noFill/>
        </p:spPr>
        <p:txBody>
          <a:bodyPr>
            <a:spAutoFit/>
          </a:bodyPr>
          <a:lstStyle/>
          <a:p>
            <a:pPr marL="800100" lvl="1" indent="-342900" algn="just">
              <a:buFont typeface="Wingdings" panose="05000000000000000000" pitchFamily="2" charset="2"/>
              <a:buChar char="q"/>
              <a:defRPr/>
            </a:pPr>
            <a:r>
              <a:rPr lang="en-US">
                <a:cs typeface="Times New Roman" panose="02020603050405020304" pitchFamily="18" charset="0"/>
              </a:rPr>
              <a:t>Campus - </a:t>
            </a:r>
            <a:r>
              <a:rPr lang="en-US" b="1">
                <a:cs typeface="Times New Roman" panose="02020603050405020304" pitchFamily="18" charset="0"/>
              </a:rPr>
              <a:t>Server Farm</a:t>
            </a:r>
            <a:r>
              <a:rPr lang="en-US">
                <a:cs typeface="Times New Roman" panose="02020603050405020304" pitchFamily="18" charset="0"/>
              </a:rPr>
              <a:t>: </a:t>
            </a:r>
          </a:p>
          <a:p>
            <a:pPr lvl="1" algn="just">
              <a:defRPr/>
            </a:pPr>
            <a:endParaRPr lang="en-US">
              <a:cs typeface="Times New Roman" panose="02020603050405020304" pitchFamily="18" charset="0"/>
            </a:endParaRPr>
          </a:p>
          <a:p>
            <a:pPr marL="971550" lvl="1" indent="-514350" algn="just">
              <a:buFont typeface="Courier New" panose="02070309020205020404" pitchFamily="49" charset="0"/>
              <a:buChar char="o"/>
              <a:defRPr/>
            </a:pPr>
            <a:r>
              <a:rPr lang="en-US">
                <a:cs typeface="Times New Roman" panose="02020603050405020304" pitchFamily="18" charset="0"/>
              </a:rPr>
              <a:t>Chứa các server dịch vụ phục vụ cho hệ thống doanh nghiệp</a:t>
            </a:r>
          </a:p>
          <a:p>
            <a:pPr marL="971550" lvl="1" indent="-514350" algn="just">
              <a:buFont typeface="Courier New" panose="02070309020205020404" pitchFamily="49" charset="0"/>
              <a:buChar char="o"/>
              <a:defRPr/>
            </a:pPr>
            <a:r>
              <a:rPr lang="en-US">
                <a:cs typeface="Times New Roman" panose="02020603050405020304" pitchFamily="18" charset="0"/>
              </a:rPr>
              <a:t>Đảm bảo tính toàn vẹn dữ liệu, backup, an toàn bảo mật, hoạt động 24/24…</a:t>
            </a: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550863" y="1143000"/>
            <a:ext cx="7008812" cy="1200150"/>
          </a:xfrm>
          <a:prstGeom prst="rect">
            <a:avLst/>
          </a:prstGeom>
          <a:noFill/>
        </p:spPr>
        <p:txBody>
          <a:bodyPr>
            <a:spAutoFit/>
          </a:bodyPr>
          <a:lstStyle/>
          <a:p>
            <a:pPr marL="800100" lvl="1" indent="-342900" algn="just">
              <a:buFont typeface="Wingdings" panose="05000000000000000000" pitchFamily="2" charset="2"/>
              <a:buChar char="q"/>
              <a:defRPr/>
            </a:pPr>
            <a:r>
              <a:rPr lang="en-US">
                <a:cs typeface="Times New Roman" panose="02020603050405020304" pitchFamily="18" charset="0"/>
              </a:rPr>
              <a:t>Campus - </a:t>
            </a:r>
            <a:r>
              <a:rPr lang="en-US" b="1">
                <a:cs typeface="Times New Roman" panose="02020603050405020304" pitchFamily="18" charset="0"/>
              </a:rPr>
              <a:t>Server Farm</a:t>
            </a:r>
            <a:r>
              <a:rPr lang="en-US">
                <a:cs typeface="Times New Roman" panose="02020603050405020304" pitchFamily="18" charset="0"/>
              </a:rPr>
              <a:t>: </a:t>
            </a:r>
          </a:p>
          <a:p>
            <a:pPr lvl="1" algn="just">
              <a:defRPr/>
            </a:pPr>
            <a:endParaRPr lang="en-US">
              <a:cs typeface="Times New Roman" panose="02020603050405020304" pitchFamily="18" charset="0"/>
            </a:endParaRP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43075"/>
            <a:ext cx="597376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550863" y="1143000"/>
            <a:ext cx="7008812" cy="1200150"/>
          </a:xfrm>
          <a:prstGeom prst="rect">
            <a:avLst/>
          </a:prstGeom>
          <a:noFill/>
        </p:spPr>
        <p:txBody>
          <a:bodyPr>
            <a:spAutoFit/>
          </a:bodyPr>
          <a:lstStyle/>
          <a:p>
            <a:pPr marL="800100" lvl="1" indent="-342900" algn="just">
              <a:buFont typeface="Wingdings" panose="05000000000000000000" pitchFamily="2" charset="2"/>
              <a:buChar char="q"/>
              <a:defRPr/>
            </a:pPr>
            <a:r>
              <a:rPr lang="en-US">
                <a:cs typeface="Times New Roman" panose="02020603050405020304" pitchFamily="18" charset="0"/>
              </a:rPr>
              <a:t>Campus - </a:t>
            </a:r>
            <a:r>
              <a:rPr lang="en-US" b="1">
                <a:cs typeface="Times New Roman" panose="02020603050405020304" pitchFamily="18" charset="0"/>
              </a:rPr>
              <a:t>Server Farm</a:t>
            </a:r>
            <a:r>
              <a:rPr lang="en-US">
                <a:cs typeface="Times New Roman" panose="02020603050405020304" pitchFamily="18" charset="0"/>
              </a:rPr>
              <a:t>: </a:t>
            </a:r>
          </a:p>
          <a:p>
            <a:pPr lvl="1" algn="just">
              <a:defRPr/>
            </a:pPr>
            <a:endParaRPr lang="en-US">
              <a:cs typeface="Times New Roman" panose="02020603050405020304" pitchFamily="18" charset="0"/>
            </a:endParaRPr>
          </a:p>
          <a:p>
            <a:pPr marL="800100" lvl="1" indent="-342900" algn="just">
              <a:buFont typeface="Wingdings" panose="05000000000000000000" pitchFamily="2" charset="2"/>
              <a:buChar char="§"/>
              <a:defRPr/>
            </a:pPr>
            <a:endParaRPr lang="en-US">
              <a:cs typeface="Times New Roman" panose="02020603050405020304" pitchFamily="18" charset="0"/>
            </a:endParaRPr>
          </a:p>
        </p:txBody>
      </p:sp>
      <p:sp>
        <p:nvSpPr>
          <p:cNvPr id="8" name="Rectangle 2"/>
          <p:cNvSpPr txBox="1">
            <a:spLocks noChangeArrowheads="1"/>
          </p:cNvSpPr>
          <p:nvPr/>
        </p:nvSpPr>
        <p:spPr bwMode="auto">
          <a:xfrm>
            <a:off x="-1219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Network Modules</a:t>
            </a:r>
          </a:p>
        </p:txBody>
      </p:sp>
      <p:pic>
        <p:nvPicPr>
          <p:cNvPr id="614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43075"/>
            <a:ext cx="6429375"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t>WLANs and VLANs</a:t>
            </a:r>
          </a:p>
        </p:txBody>
      </p:sp>
      <p:sp>
        <p:nvSpPr>
          <p:cNvPr id="62467" name="Rectangle 3"/>
          <p:cNvSpPr>
            <a:spLocks noGrp="1" noChangeArrowheads="1"/>
          </p:cNvSpPr>
          <p:nvPr>
            <p:ph type="body" idx="1"/>
          </p:nvPr>
        </p:nvSpPr>
        <p:spPr>
          <a:xfrm>
            <a:off x="762000" y="1447800"/>
            <a:ext cx="7696200" cy="4114800"/>
          </a:xfrm>
        </p:spPr>
        <p:txBody>
          <a:bodyPr/>
          <a:lstStyle/>
          <a:p>
            <a:r>
              <a:rPr lang="en-US" altLang="en-US" sz="2800" smtClean="0"/>
              <a:t>A wireless LAN (WLAN) is often implemented as a VLAN</a:t>
            </a:r>
          </a:p>
          <a:p>
            <a:r>
              <a:rPr lang="en-US" altLang="en-US" sz="2800" smtClean="0"/>
              <a:t>Facilitates roaming</a:t>
            </a:r>
          </a:p>
          <a:p>
            <a:r>
              <a:rPr lang="en-US" altLang="en-US" sz="2800" smtClean="0"/>
              <a:t>Users remain in the same VLAN and IP subnet as they roam, so there’s no need to change addressing information</a:t>
            </a:r>
          </a:p>
          <a:p>
            <a:r>
              <a:rPr lang="en-US" altLang="en-US" sz="2800" smtClean="0"/>
              <a:t>Also makes it easier to set up filters (access control lists) to protect the wired network from wireless users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mtClean="0"/>
              <a:t>Summary</a:t>
            </a:r>
          </a:p>
        </p:txBody>
      </p:sp>
      <p:sp>
        <p:nvSpPr>
          <p:cNvPr id="64515" name="Rectangle 3"/>
          <p:cNvSpPr>
            <a:spLocks noGrp="1" noChangeArrowheads="1"/>
          </p:cNvSpPr>
          <p:nvPr>
            <p:ph type="body" idx="1"/>
          </p:nvPr>
        </p:nvSpPr>
        <p:spPr>
          <a:xfrm>
            <a:off x="685800" y="1752600"/>
            <a:ext cx="8153400" cy="4191000"/>
          </a:xfrm>
        </p:spPr>
        <p:txBody>
          <a:bodyPr/>
          <a:lstStyle/>
          <a:p>
            <a:r>
              <a:rPr lang="en-US" altLang="en-US" smtClean="0"/>
              <a:t>Use a systematic, top-down approach</a:t>
            </a:r>
          </a:p>
          <a:p>
            <a:r>
              <a:rPr lang="en-US" altLang="en-US" smtClean="0"/>
              <a:t>Plan the logical design before the physical design</a:t>
            </a:r>
          </a:p>
          <a:p>
            <a:r>
              <a:rPr lang="en-US" altLang="en-US" smtClean="0"/>
              <a:t>Topology design should feature hierarchy, redundancy, modularity, and security</a:t>
            </a:r>
          </a:p>
          <a:p>
            <a:pPr>
              <a:buFontTx/>
              <a:buNone/>
            </a:pPr>
            <a:endParaRPr lang="en-US"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1450" y="254000"/>
            <a:ext cx="7772400" cy="685800"/>
          </a:xfrm>
          <a:noFill/>
        </p:spPr>
        <p:txBody>
          <a:bodyPr/>
          <a:lstStyle/>
          <a:p>
            <a:r>
              <a:rPr lang="en-US" altLang="en-US" sz="3200" smtClean="0"/>
              <a:t>Hierarchical Network Design</a:t>
            </a:r>
          </a:p>
        </p:txBody>
      </p:sp>
      <p:pic>
        <p:nvPicPr>
          <p:cNvPr id="12291" name="Picture 6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066800"/>
            <a:ext cx="5335588"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smtClean="0"/>
              <a:t>Review Questions</a:t>
            </a:r>
          </a:p>
        </p:txBody>
      </p:sp>
      <p:sp>
        <p:nvSpPr>
          <p:cNvPr id="66563" name="Rectangle 3"/>
          <p:cNvSpPr>
            <a:spLocks noGrp="1" noChangeArrowheads="1"/>
          </p:cNvSpPr>
          <p:nvPr>
            <p:ph type="body" idx="1"/>
          </p:nvPr>
        </p:nvSpPr>
        <p:spPr>
          <a:xfrm>
            <a:off x="685800" y="1752600"/>
            <a:ext cx="8153400" cy="4191000"/>
          </a:xfrm>
        </p:spPr>
        <p:txBody>
          <a:bodyPr/>
          <a:lstStyle/>
          <a:p>
            <a:r>
              <a:rPr lang="en-US" altLang="en-US" sz="2800" smtClean="0"/>
              <a:t>Why are hierarchy and modularity important for network designs?</a:t>
            </a:r>
          </a:p>
          <a:p>
            <a:r>
              <a:rPr lang="en-US" altLang="en-US" sz="2800" smtClean="0"/>
              <a:t>What are the three layers of Cisco’s hierarchical network design?</a:t>
            </a:r>
          </a:p>
          <a:p>
            <a:r>
              <a:rPr lang="en-US" altLang="en-US" sz="2800" smtClean="0"/>
              <a:t>What are the major components of Cisco’s enterprise composite network model?</a:t>
            </a:r>
          </a:p>
          <a:p>
            <a:r>
              <a:rPr lang="en-US" altLang="en-US" sz="2800" smtClean="0"/>
              <a:t>What are the advantages and disadvantages of the various options for multihoming an Internet connection?</a:t>
            </a:r>
          </a:p>
          <a:p>
            <a:endParaRPr lang="en-US" altLang="en-US" sz="2800" smtClean="0"/>
          </a:p>
          <a:p>
            <a:endParaRPr lang="en-US"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2700"/>
            <a:ext cx="7772400" cy="1143000"/>
          </a:xfrm>
        </p:spPr>
        <p:txBody>
          <a:bodyPr/>
          <a:lstStyle/>
          <a:p>
            <a:r>
              <a:rPr lang="en-US" altLang="en-US" sz="3600" smtClean="0"/>
              <a:t>Hierarchical Design Model</a:t>
            </a:r>
          </a:p>
        </p:txBody>
      </p:sp>
      <p:sp>
        <p:nvSpPr>
          <p:cNvPr id="7" name="TextBox 6">
            <a:extLst>
              <a:ext uri="{FF2B5EF4-FFF2-40B4-BE49-F238E27FC236}">
                <a16:creationId xmlns:a16="http://schemas.microsoft.com/office/drawing/2014/main" id="{48915076-8831-4BBB-A503-9075A5D779AD}"/>
              </a:ext>
            </a:extLst>
          </p:cNvPr>
          <p:cNvSpPr txBox="1"/>
          <p:nvPr/>
        </p:nvSpPr>
        <p:spPr>
          <a:xfrm>
            <a:off x="1376363" y="1752600"/>
            <a:ext cx="6391275" cy="3240088"/>
          </a:xfrm>
          <a:prstGeom prst="rect">
            <a:avLst/>
          </a:prstGeom>
          <a:noFill/>
        </p:spPr>
        <p:txBody>
          <a:bodyPr>
            <a:spAutoFit/>
          </a:bodyPr>
          <a:lstStyle/>
          <a:p>
            <a:pPr algn="just">
              <a:spcBef>
                <a:spcPct val="50000"/>
              </a:spcBef>
              <a:defRPr/>
            </a:pPr>
            <a:r>
              <a:rPr lang="en-US" altLang="en-US" sz="3200" b="1">
                <a:cs typeface="Times New Roman" panose="02020603050405020304" pitchFamily="18" charset="0"/>
              </a:rPr>
              <a:t>Benefits:</a:t>
            </a:r>
          </a:p>
          <a:p>
            <a:pPr marL="342900" indent="-342900" algn="just">
              <a:spcBef>
                <a:spcPct val="50000"/>
              </a:spcBef>
              <a:buFont typeface="Wingdings" panose="05000000000000000000" pitchFamily="2" charset="2"/>
              <a:buChar char="§"/>
              <a:defRPr/>
            </a:pPr>
            <a:r>
              <a:rPr lang="en-US" altLang="en-US" sz="2300">
                <a:cs typeface="Times New Roman" panose="02020603050405020304" pitchFamily="18" charset="0"/>
              </a:rPr>
              <a:t>Reduces </a:t>
            </a:r>
            <a:r>
              <a:rPr lang="en-US" altLang="en-US" sz="2300">
                <a:cs typeface="Times New Roman" panose="02020603050405020304" pitchFamily="18" charset="0"/>
              </a:rPr>
              <a:t>workload on network devices</a:t>
            </a:r>
            <a:endParaRPr lang="en-US" altLang="en-US" sz="2000" i="1">
              <a:cs typeface="Times New Roman" panose="02020603050405020304" pitchFamily="18" charset="0"/>
            </a:endParaRPr>
          </a:p>
          <a:p>
            <a:pPr marL="342900" indent="-342900" algn="just">
              <a:spcBef>
                <a:spcPct val="50000"/>
              </a:spcBef>
              <a:buFont typeface="Wingdings" panose="05000000000000000000" pitchFamily="2" charset="2"/>
              <a:buChar char="§"/>
              <a:defRPr/>
            </a:pPr>
            <a:r>
              <a:rPr lang="en-US" altLang="en-US" sz="2300">
                <a:cs typeface="Times New Roman" panose="02020603050405020304" pitchFamily="18" charset="0"/>
              </a:rPr>
              <a:t>Constrains broadcast domains</a:t>
            </a:r>
          </a:p>
          <a:p>
            <a:pPr marL="342900" indent="-342900" algn="just">
              <a:spcBef>
                <a:spcPct val="50000"/>
              </a:spcBef>
              <a:buFont typeface="Wingdings" panose="05000000000000000000" pitchFamily="2" charset="2"/>
              <a:buChar char="§"/>
              <a:defRPr/>
            </a:pPr>
            <a:r>
              <a:rPr lang="en-US" altLang="en-US" sz="2300">
                <a:cs typeface="Times New Roman" panose="02020603050405020304" pitchFamily="18" charset="0"/>
              </a:rPr>
              <a:t>Enhances simplicity and understanding</a:t>
            </a:r>
          </a:p>
          <a:p>
            <a:pPr marL="342900" indent="-342900" algn="just">
              <a:spcBef>
                <a:spcPct val="50000"/>
              </a:spcBef>
              <a:buFont typeface="Wingdings" panose="05000000000000000000" pitchFamily="2" charset="2"/>
              <a:buChar char="§"/>
              <a:defRPr/>
            </a:pPr>
            <a:r>
              <a:rPr lang="en-US" altLang="en-US" sz="2300">
                <a:cs typeface="Times New Roman" panose="02020603050405020304" pitchFamily="18" charset="0"/>
              </a:rPr>
              <a:t>Facilitates changes</a:t>
            </a:r>
          </a:p>
          <a:p>
            <a:pPr marL="342900" indent="-342900" algn="just">
              <a:spcBef>
                <a:spcPct val="50000"/>
              </a:spcBef>
              <a:buFont typeface="Wingdings" panose="05000000000000000000" pitchFamily="2" charset="2"/>
              <a:buChar char="§"/>
              <a:defRPr/>
            </a:pPr>
            <a:r>
              <a:rPr lang="en-US" altLang="en-US" sz="2300">
                <a:cs typeface="Times New Roman" panose="02020603050405020304" pitchFamily="18" charset="0"/>
              </a:rPr>
              <a:t>Facilitates scaling to a larger size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 y="0"/>
            <a:ext cx="7772400" cy="1143000"/>
          </a:xfrm>
        </p:spPr>
        <p:txBody>
          <a:bodyPr/>
          <a:lstStyle/>
          <a:p>
            <a:r>
              <a:rPr lang="en-US" altLang="en-US" sz="3200" smtClean="0"/>
              <a:t>Hierarchical Design Model</a:t>
            </a:r>
          </a:p>
        </p:txBody>
      </p:sp>
      <p:sp>
        <p:nvSpPr>
          <p:cNvPr id="16387" name="Text Box 3"/>
          <p:cNvSpPr>
            <a:spLocks noChangeArrowheads="1"/>
          </p:cNvSpPr>
          <p:nvPr>
            <p:ph type="body" idx="1"/>
          </p:nvPr>
        </p:nvSpPr>
        <p:spPr>
          <a:xfrm>
            <a:off x="1066800" y="1600200"/>
            <a:ext cx="7467600" cy="4114800"/>
          </a:xfrm>
          <a:noFill/>
        </p:spPr>
        <p:txBody>
          <a:bodyPr/>
          <a:lstStyle/>
          <a:p>
            <a:pPr>
              <a:spcBef>
                <a:spcPct val="50000"/>
              </a:spcBef>
              <a:buFont typeface="Courier New" panose="02070309020205020404" pitchFamily="49" charset="0"/>
              <a:buChar char="o"/>
            </a:pPr>
            <a:r>
              <a:rPr lang="en-US" altLang="en-US" sz="2800" b="1" smtClean="0">
                <a:cs typeface="Times New Roman" panose="02020603050405020304" pitchFamily="18" charset="0"/>
              </a:rPr>
              <a:t>A core layer </a:t>
            </a:r>
            <a:r>
              <a:rPr lang="en-US" altLang="en-US" sz="2800" smtClean="0">
                <a:cs typeface="Times New Roman" panose="02020603050405020304" pitchFamily="18" charset="0"/>
              </a:rPr>
              <a:t>of high-end routers and switches that are optimized for availability and speed</a:t>
            </a:r>
          </a:p>
          <a:p>
            <a:pPr>
              <a:spcBef>
                <a:spcPct val="50000"/>
              </a:spcBef>
              <a:buFont typeface="Courier New" panose="02070309020205020404" pitchFamily="49" charset="0"/>
              <a:buChar char="o"/>
            </a:pPr>
            <a:r>
              <a:rPr lang="en-US" altLang="en-US" sz="2800" b="1" smtClean="0">
                <a:cs typeface="Times New Roman" panose="02020603050405020304" pitchFamily="18" charset="0"/>
              </a:rPr>
              <a:t>A distribution layer </a:t>
            </a:r>
            <a:r>
              <a:rPr lang="en-US" altLang="en-US" sz="2800" smtClean="0">
                <a:cs typeface="Times New Roman" panose="02020603050405020304" pitchFamily="18" charset="0"/>
              </a:rPr>
              <a:t>of routers and switches that implement policies and segment traffic</a:t>
            </a:r>
          </a:p>
          <a:p>
            <a:pPr>
              <a:spcBef>
                <a:spcPct val="50000"/>
              </a:spcBef>
              <a:buFont typeface="Courier New" panose="02070309020205020404" pitchFamily="49" charset="0"/>
              <a:buChar char="o"/>
            </a:pPr>
            <a:r>
              <a:rPr lang="en-US" altLang="en-US" sz="2800" b="1" smtClean="0">
                <a:cs typeface="Times New Roman" panose="02020603050405020304" pitchFamily="18" charset="0"/>
              </a:rPr>
              <a:t>An access layer </a:t>
            </a:r>
            <a:r>
              <a:rPr lang="en-US" altLang="en-US" sz="2800" smtClean="0">
                <a:cs typeface="Times New Roman" panose="02020603050405020304" pitchFamily="18" charset="0"/>
              </a:rPr>
              <a:t>that connects users via hubs, switches, and other devices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8"/>
          <p:cNvSpPr txBox="1">
            <a:spLocks noChangeArrowheads="1"/>
          </p:cNvSpPr>
          <p:nvPr/>
        </p:nvSpPr>
        <p:spPr bwMode="auto">
          <a:xfrm>
            <a:off x="533400" y="1981200"/>
            <a:ext cx="739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lvl="1">
              <a:buFont typeface="Wingdings" panose="05000000000000000000" pitchFamily="2" charset="2"/>
              <a:buChar char="§"/>
            </a:pPr>
            <a:r>
              <a:rPr lang="en-US" altLang="en-US">
                <a:solidFill>
                  <a:srgbClr val="000000"/>
                </a:solidFill>
                <a:cs typeface="Times New Roman" panose="02020603050405020304" pitchFamily="18" charset="0"/>
              </a:rPr>
              <a:t>Concentration point at which clients access the network</a:t>
            </a:r>
          </a:p>
          <a:p>
            <a:pPr lvl="1">
              <a:buFont typeface="Wingdings" panose="05000000000000000000" pitchFamily="2" charset="2"/>
              <a:buChar char="§"/>
            </a:pPr>
            <a:r>
              <a:rPr lang="en-US" altLang="en-US">
                <a:solidFill>
                  <a:srgbClr val="000000"/>
                </a:solidFill>
                <a:cs typeface="Times New Roman" panose="02020603050405020304" pitchFamily="18" charset="0"/>
              </a:rPr>
              <a:t>Layer 2 switching in the access layer: Defines a single broadcast domain</a:t>
            </a:r>
          </a:p>
          <a:p>
            <a:pPr lvl="1">
              <a:buFont typeface="Wingdings" panose="05000000000000000000" pitchFamily="2" charset="2"/>
              <a:buChar char="§"/>
            </a:pPr>
            <a:r>
              <a:rPr lang="en-US" altLang="en-US">
                <a:solidFill>
                  <a:srgbClr val="000000"/>
                </a:solidFill>
                <a:cs typeface="Times New Roman" panose="02020603050405020304" pitchFamily="18" charset="0"/>
              </a:rPr>
              <a:t>Multilayer switching in the campus access layer: Optimally satisfies the needs of a particular user through routing, filtering, authentication, security, or quality of service</a:t>
            </a:r>
          </a:p>
          <a:p>
            <a:pPr lvl="1">
              <a:buFont typeface="Wingdings" panose="05000000000000000000" pitchFamily="2" charset="2"/>
              <a:buChar char="§"/>
            </a:pPr>
            <a:r>
              <a:rPr lang="en-US" altLang="en-US">
                <a:solidFill>
                  <a:srgbClr val="000000"/>
                </a:solidFill>
                <a:cs typeface="Times New Roman" panose="02020603050405020304" pitchFamily="18" charset="0"/>
              </a:rPr>
              <a:t>Multilayer switching in the WAN access layer: Helps control WAN costs using dial-on-demand routing (DDR) and static routing</a:t>
            </a:r>
            <a:endParaRPr lang="en-US" altLang="en-US">
              <a:cs typeface="Times New Roman" panose="02020603050405020304" pitchFamily="18" charset="0"/>
            </a:endParaRPr>
          </a:p>
        </p:txBody>
      </p:sp>
      <p:sp>
        <p:nvSpPr>
          <p:cNvPr id="18435"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 Access Layer</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5"/>
          <p:cNvSpPr txBox="1">
            <a:spLocks noChangeArrowheads="1"/>
          </p:cNvSpPr>
          <p:nvPr/>
        </p:nvSpPr>
        <p:spPr bwMode="auto">
          <a:xfrm>
            <a:off x="990600" y="1123950"/>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150000"/>
              </a:lnSpc>
            </a:pPr>
            <a:r>
              <a:rPr lang="en-US" altLang="en-US" b="1">
                <a:cs typeface="Times New Roman" panose="02020603050405020304" pitchFamily="18" charset="0"/>
              </a:rPr>
              <a:t>Hierarchical Network – Access Layer</a:t>
            </a:r>
          </a:p>
        </p:txBody>
      </p:sp>
      <p:sp>
        <p:nvSpPr>
          <p:cNvPr id="8" name="Rectangle 2"/>
          <p:cNvSpPr txBox="1">
            <a:spLocks noChangeArrowheads="1"/>
          </p:cNvSpPr>
          <p:nvPr/>
        </p:nvSpPr>
        <p:spPr bwMode="auto">
          <a:xfrm>
            <a:off x="-762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Times New Roman" pitchFamily="-110" charset="0"/>
                <a:ea typeface="ＭＳ Ｐゴシック" panose="020B0600070205080204" pitchFamily="34" charset="-128"/>
              </a:defRPr>
            </a:lvl5pPr>
            <a:lvl6pPr marL="457200" algn="ctr" rtl="0" eaLnBrk="0" fontAlgn="base" hangingPunct="0">
              <a:spcBef>
                <a:spcPct val="0"/>
              </a:spcBef>
              <a:spcAft>
                <a:spcPct val="0"/>
              </a:spcAft>
              <a:defRPr sz="4400">
                <a:solidFill>
                  <a:schemeClr val="tx2"/>
                </a:solidFill>
                <a:latin typeface="Times New Roman" pitchFamily="-110" charset="0"/>
              </a:defRPr>
            </a:lvl6pPr>
            <a:lvl7pPr marL="914400" algn="ctr" rtl="0" eaLnBrk="0" fontAlgn="base" hangingPunct="0">
              <a:spcBef>
                <a:spcPct val="0"/>
              </a:spcBef>
              <a:spcAft>
                <a:spcPct val="0"/>
              </a:spcAft>
              <a:defRPr sz="4400">
                <a:solidFill>
                  <a:schemeClr val="tx2"/>
                </a:solidFill>
                <a:latin typeface="Times New Roman" pitchFamily="-110" charset="0"/>
              </a:defRPr>
            </a:lvl7pPr>
            <a:lvl8pPr marL="1371600" algn="ctr" rtl="0" eaLnBrk="0" fontAlgn="base" hangingPunct="0">
              <a:spcBef>
                <a:spcPct val="0"/>
              </a:spcBef>
              <a:spcAft>
                <a:spcPct val="0"/>
              </a:spcAft>
              <a:defRPr sz="4400">
                <a:solidFill>
                  <a:schemeClr val="tx2"/>
                </a:solidFill>
                <a:latin typeface="Times New Roman" pitchFamily="-110" charset="0"/>
              </a:defRPr>
            </a:lvl8pPr>
            <a:lvl9pPr marL="1828800" algn="ctr" rtl="0" eaLnBrk="0" fontAlgn="base" hangingPunct="0">
              <a:spcBef>
                <a:spcPct val="0"/>
              </a:spcBef>
              <a:spcAft>
                <a:spcPct val="0"/>
              </a:spcAft>
              <a:defRPr sz="4400">
                <a:solidFill>
                  <a:schemeClr val="tx2"/>
                </a:solidFill>
                <a:latin typeface="Times New Roman" pitchFamily="-110" charset="0"/>
              </a:defRPr>
            </a:lvl9pPr>
          </a:lstStyle>
          <a:p>
            <a:pPr>
              <a:defRPr/>
            </a:pPr>
            <a:r>
              <a:rPr lang="en-US" altLang="en-US" sz="3200" kern="0" smtClean="0"/>
              <a:t>Hierarchical Design Model</a:t>
            </a:r>
          </a:p>
        </p:txBody>
      </p:sp>
      <p:pic>
        <p:nvPicPr>
          <p:cNvPr id="1946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57400"/>
            <a:ext cx="61626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1929</TotalTime>
  <Words>1533</Words>
  <Application>Microsoft Office PowerPoint</Application>
  <PresentationFormat>On-screen Show (4:3)</PresentationFormat>
  <Paragraphs>237</Paragraphs>
  <Slides>50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Times New Roman</vt:lpstr>
      <vt:lpstr>ＭＳ Ｐゴシック</vt:lpstr>
      <vt:lpstr>Arial</vt:lpstr>
      <vt:lpstr>Wingdings</vt:lpstr>
      <vt:lpstr>Courier New</vt:lpstr>
      <vt:lpstr>Blank Presentation</vt:lpstr>
      <vt:lpstr> Top-Down Network Design  Chapter Five  Designing a Network Topology</vt:lpstr>
      <vt:lpstr>Network Topology Design Themes</vt:lpstr>
      <vt:lpstr>Why Use a Hierarchical Model?</vt:lpstr>
      <vt:lpstr>Hierarchical Network Design</vt:lpstr>
      <vt:lpstr>Hierarchical Network Design</vt:lpstr>
      <vt:lpstr>Hierarchical Design Model</vt:lpstr>
      <vt:lpstr>Hierarchical Design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Partial-Mesh Hierarchical Design</vt:lpstr>
      <vt:lpstr>PowerPoint Presentation</vt:lpstr>
      <vt:lpstr>PowerPoint Presentation</vt:lpstr>
      <vt:lpstr>PowerPoint Presentation</vt:lpstr>
      <vt:lpstr>PowerPoint Presentation</vt:lpstr>
      <vt:lpstr>How Do You Know When You Have a Good Design?</vt:lpstr>
      <vt:lpstr>Network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WLANs and VLANs</vt:lpstr>
      <vt:lpstr>Summary</vt:lpstr>
      <vt:lpstr>Review Questions</vt:lpstr>
    </vt:vector>
  </TitlesOfParts>
  <Company>priscilla.com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Top-Down Network Design</dc:title>
  <dc:creator>Priscilla Oppenheimer</dc:creator>
  <cp:lastModifiedBy>Phung Poto</cp:lastModifiedBy>
  <cp:revision>123</cp:revision>
  <cp:lastPrinted>2004-07-22T01:14:22Z</cp:lastPrinted>
  <dcterms:created xsi:type="dcterms:W3CDTF">1999-03-05T02:17:39Z</dcterms:created>
  <dcterms:modified xsi:type="dcterms:W3CDTF">2022-04-22T13:16:08Z</dcterms:modified>
</cp:coreProperties>
</file>