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Figtree"/>
      <p:regular r:id="rId13"/>
      <p:bold r:id="rId14"/>
      <p:italic r:id="rId15"/>
      <p:boldItalic r:id="rId16"/>
    </p:embeddedFont>
    <p:embeddedFont>
      <p:font typeface="Jost Light"/>
      <p:regular r:id="rId17"/>
      <p:bold r:id="rId18"/>
      <p:italic r:id="rId19"/>
      <p:boldItalic r:id="rId20"/>
    </p:embeddedFont>
    <p:embeddedFont>
      <p:font typeface="Figtree Light"/>
      <p:regular r:id="rId21"/>
      <p:bold r:id="rId22"/>
      <p:italic r:id="rId23"/>
      <p:boldItalic r:id="rId24"/>
    </p:embeddedFont>
    <p:embeddedFont>
      <p:font typeface="Jos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Light-boldItalic.fntdata"/><Relationship Id="rId22" Type="http://schemas.openxmlformats.org/officeDocument/2006/relationships/font" Target="fonts/FigtreeLight-bold.fntdata"/><Relationship Id="rId21" Type="http://schemas.openxmlformats.org/officeDocument/2006/relationships/font" Target="fonts/FigtreeLight-regular.fntdata"/><Relationship Id="rId24" Type="http://schemas.openxmlformats.org/officeDocument/2006/relationships/font" Target="fonts/FigtreeLight-boldItalic.fntdata"/><Relationship Id="rId23" Type="http://schemas.openxmlformats.org/officeDocument/2006/relationships/font" Target="fonts/Figtre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t-bold.fntdata"/><Relationship Id="rId25" Type="http://schemas.openxmlformats.org/officeDocument/2006/relationships/font" Target="fonts/Jost-regular.fntdata"/><Relationship Id="rId28" Type="http://schemas.openxmlformats.org/officeDocument/2006/relationships/font" Target="fonts/Jost-boldItalic.fntdata"/><Relationship Id="rId27" Type="http://schemas.openxmlformats.org/officeDocument/2006/relationships/font" Target="fonts/Jos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Figtree-regular.fntdata"/><Relationship Id="rId12" Type="http://schemas.openxmlformats.org/officeDocument/2006/relationships/slide" Target="slides/slide6.xml"/><Relationship Id="rId15" Type="http://schemas.openxmlformats.org/officeDocument/2006/relationships/font" Target="fonts/Figtree-italic.fntdata"/><Relationship Id="rId14" Type="http://schemas.openxmlformats.org/officeDocument/2006/relationships/font" Target="fonts/Figtree-bold.fntdata"/><Relationship Id="rId17" Type="http://schemas.openxmlformats.org/officeDocument/2006/relationships/font" Target="fonts/JostLight-regular.fntdata"/><Relationship Id="rId16" Type="http://schemas.openxmlformats.org/officeDocument/2006/relationships/font" Target="fonts/Figtree-boldItalic.fntdata"/><Relationship Id="rId19" Type="http://schemas.openxmlformats.org/officeDocument/2006/relationships/font" Target="fonts/JostLight-italic.fntdata"/><Relationship Id="rId18" Type="http://schemas.openxmlformats.org/officeDocument/2006/relationships/font" Target="fonts/Jost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5edb7e56e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5edb7e56e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5edb7e56e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5edb7e56e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5edb7e56e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5edb7e56e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6410fde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6410fde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6410fdea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6410fdea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5fa21ed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5fa21ed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0" name="Google Shape;110;p17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1" name="Google Shape;111;p17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2" name="Google Shape;112;p17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3" name="Google Shape;113;p17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4" name="Google Shape;114;p17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123" name="Google Shape;123;p19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8" name="Google Shape;128;p20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35" name="Google Shape;135;p20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8" name="Google Shape;138;p21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9" name="Google Shape;139;p21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1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8" name="Google Shape;148;p22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4" name="Google Shape;154;p22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7" name="Google Shape;157;p23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8" name="Google Shape;168;p24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9" name="Google Shape;169;p24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0" name="Google Shape;170;p24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1" name="Google Shape;171;p24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4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3" name="Google Shape;173;p24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4" name="Google Shape;174;p24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5" name="Google Shape;175;p24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8" name="Google Shape;178;p25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3" name="Google Shape;183;p25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5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25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5" name="Google Shape;195;p26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27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27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7" name="Google Shape;207;p27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8" name="Google Shape;208;p27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0" name="Google Shape;210;p27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1" name="Google Shape;211;p27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8" name="Google Shape;218;p28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9" name="Google Shape;219;p28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0" name="Google Shape;220;p28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1" name="Google Shape;221;p28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9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9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2" name="Google Shape;232;p29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4" name="Google Shape;234;p29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6" name="Google Shape;236;p29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8" name="Google Shape;238;p29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2" name="Google Shape;242;p3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3" name="Google Shape;243;p30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5" name="Google Shape;245;p30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6" name="Google Shape;246;p30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7" name="Google Shape;247;p30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8" name="Google Shape;248;p30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9" name="Google Shape;249;p30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0" name="Google Shape;250;p30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1" name="Google Shape;251;p30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7" name="Google Shape;257;p31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31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9" name="Google Shape;259;p31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60" name="Google Shape;260;p31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31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2" name="Google Shape;262;p31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31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4" name="Google Shape;264;p31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5" name="Google Shape;265;p31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8" name="Google Shape;268;p32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69" name="Google Shape;269;p32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2" name="Google Shape;272;p32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3" name="Google Shape;273;p32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4" name="Google Shape;274;p32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5" name="Google Shape;275;p32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6" name="Google Shape;276;p32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7" name="Google Shape;277;p32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8" name="Google Shape;278;p32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9" name="Google Shape;279;p32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0" name="Google Shape;280;p32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1" name="Google Shape;281;p32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82" name="Google Shape;282;p3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87" name="Google Shape;287;p33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89" name="Google Shape;289;p3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2" name="Google Shape;292;p33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3" name="Google Shape;293;p33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5" name="Google Shape;295;p33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303" name="Google Shape;303;p34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4" name="Google Shape;304;p34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6" name="Google Shape;306;p34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8" name="Google Shape;308;p34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0" name="Google Shape;310;p34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1" name="Google Shape;311;p34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3" name="Google Shape;313;p34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4" name="Google Shape;314;p34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5" name="Google Shape;315;p34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34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20" name="Google Shape;320;p3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6" name="Google Shape;336;p3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9" name="Google Shape;339;p3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3" name="Google Shape;343;p36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6" name="Google Shape;346;p36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7" name="Google Shape;347;p36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1" name="Google Shape;351;p3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2" name="Google Shape;352;p3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8" name="Google Shape;358;p37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9" name="Google Shape;359;p37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1" name="Google Shape;361;p37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2" name="Google Shape;362;p37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3" name="Google Shape;363;p37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4" name="Google Shape;364;p37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9" name="Google Shape;369;p37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70" name="Google Shape;370;p37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3" name="Google Shape;373;p38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4" name="Google Shape;374;p3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5" name="Google Shape;375;p3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6" name="Google Shape;376;p38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7" name="Google Shape;377;p38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1" name="Google Shape;38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0" name="Google Shape;400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5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5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5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5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5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53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53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53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53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5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5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9" name="Google Shape;439;p5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5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2" name="Google Shape;4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5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0" name="Google Shape;460;p5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5" name="Google Shape;465;p5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Condition Detection</a:t>
            </a:r>
            <a:endParaRPr/>
          </a:p>
        </p:txBody>
      </p:sp>
      <p:sp>
        <p:nvSpPr>
          <p:cNvPr id="484" name="Google Shape;484;p60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By: </a:t>
            </a:r>
            <a:r>
              <a:rPr lang="en" sz="1200"/>
              <a:t>Tommy Dao, Phuc Le, </a:t>
            </a:r>
            <a:r>
              <a:rPr lang="en" sz="1200"/>
              <a:t>Phuoc Le</a:t>
            </a:r>
            <a:endParaRPr sz="1200"/>
          </a:p>
        </p:txBody>
      </p:sp>
      <p:sp>
        <p:nvSpPr>
          <p:cNvPr id="485" name="Google Shape;485;p60"/>
          <p:cNvSpPr txBox="1"/>
          <p:nvPr>
            <p:ph idx="2" type="subTitle"/>
          </p:nvPr>
        </p:nvSpPr>
        <p:spPr>
          <a:xfrm>
            <a:off x="228225" y="1079450"/>
            <a:ext cx="3859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Default Project #1 AI Object Detection for Smart City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>
            <p:ph idx="4294967295" type="title"/>
          </p:nvPr>
        </p:nvSpPr>
        <p:spPr>
          <a:xfrm>
            <a:off x="464100" y="479400"/>
            <a:ext cx="844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Scope</a:t>
            </a:r>
            <a:endParaRPr sz="3600"/>
          </a:p>
        </p:txBody>
      </p:sp>
      <p:sp>
        <p:nvSpPr>
          <p:cNvPr id="491" name="Google Shape;491;p61"/>
          <p:cNvSpPr txBox="1"/>
          <p:nvPr>
            <p:ph idx="5" type="body"/>
          </p:nvPr>
        </p:nvSpPr>
        <p:spPr>
          <a:xfrm>
            <a:off x="464100" y="1313400"/>
            <a:ext cx="84447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 project #1: AI Object Detection for Smart City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Damaged</a:t>
            </a:r>
            <a:r>
              <a:rPr lang="en" sz="1200"/>
              <a:t> roads are dangerous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Hard for the city to keep track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Reply on </a:t>
            </a:r>
            <a:r>
              <a:rPr lang="en" sz="1200"/>
              <a:t>citizen</a:t>
            </a:r>
            <a:r>
              <a:rPr lang="en" sz="1200"/>
              <a:t> reports and road </a:t>
            </a:r>
            <a:r>
              <a:rPr lang="en" sz="1200"/>
              <a:t>surveys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Objective: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a model to be able to detect road damage (cracks and potholes), cars, and people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model in a UI application for video detection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Base model: yolov8n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Model with best mAP and inference speed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Coco2017 and RDD2022 dataset to train and evaluate the model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Combined dataset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~25% of combined dataset is used (target classes only)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Oversample RDD2022 data due to class imbalance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idx="4294967295" type="title"/>
          </p:nvPr>
        </p:nvSpPr>
        <p:spPr>
          <a:xfrm>
            <a:off x="464100" y="403200"/>
            <a:ext cx="844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Detection Model</a:t>
            </a:r>
            <a:endParaRPr sz="3600"/>
          </a:p>
        </p:txBody>
      </p:sp>
      <p:sp>
        <p:nvSpPr>
          <p:cNvPr id="497" name="Google Shape;497;p62"/>
          <p:cNvSpPr txBox="1"/>
          <p:nvPr>
            <p:ph idx="5" type="body"/>
          </p:nvPr>
        </p:nvSpPr>
        <p:spPr>
          <a:xfrm>
            <a:off x="464100" y="1237200"/>
            <a:ext cx="84447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 Yolov8n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Increased depth_multiple from 0.33 to 0.5</a:t>
            </a:r>
            <a:r>
              <a:rPr lang="en" sz="1200"/>
              <a:t>0</a:t>
            </a:r>
            <a:r>
              <a:rPr lang="en" sz="1200"/>
              <a:t>: allowed deeper pattern learning.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Increased width_multiple from 0.50 to 0.75: preserved more feature information.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Increased backbone last Conv output channel to 768: improves context for hard-to-detect damage classes like cracks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Increase the head’s intermediate Conv and C2f output channel to 768: Keeps head balanced with wider backbone → avoids bottlenecks in feature fusion.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 2 conv layer in the head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number of classes was set explicitly to match the combined COCO and RDD datasets (9).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 </a:t>
            </a:r>
            <a:r>
              <a:rPr lang="en" sz="1200"/>
              <a:t>augmentation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Classes to </a:t>
            </a:r>
            <a:r>
              <a:rPr lang="en" sz="1200"/>
              <a:t>d</a:t>
            </a:r>
            <a:r>
              <a:rPr lang="en" sz="1200"/>
              <a:t>etect: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4 COCO classes + 5 RDD classes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evaluation on COCO2017 + RDD 2022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mAP0.5 = 0.4631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mAP0.5-0.95 = 0.2421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idx="4294967295" type="title"/>
          </p:nvPr>
        </p:nvSpPr>
        <p:spPr>
          <a:xfrm>
            <a:off x="464100" y="708000"/>
            <a:ext cx="844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Problems</a:t>
            </a:r>
            <a:endParaRPr sz="3600"/>
          </a:p>
        </p:txBody>
      </p:sp>
      <p:sp>
        <p:nvSpPr>
          <p:cNvPr id="503" name="Google Shape;503;p63"/>
          <p:cNvSpPr txBox="1"/>
          <p:nvPr>
            <p:ph idx="5" type="body"/>
          </p:nvPr>
        </p:nvSpPr>
        <p:spPr>
          <a:xfrm>
            <a:off x="464100" y="1542000"/>
            <a:ext cx="84447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Class imbalance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COCO has significantly more data than RDD </a:t>
            </a:r>
            <a:r>
              <a:rPr lang="en" sz="1200"/>
              <a:t>causing</a:t>
            </a:r>
            <a:r>
              <a:rPr lang="en" sz="1200"/>
              <a:t> an imbalance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Fixed by oversampling RDD to match number of samples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Label mismatch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Predictions were being mislabeled as the two datasets contained similar values for labels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Remapped labels so there was no confusion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Video quality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Certain factors such as video quality and lighting made it difficult to detect certain conditions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"/>
          <p:cNvSpPr txBox="1"/>
          <p:nvPr>
            <p:ph idx="4294967295" type="title"/>
          </p:nvPr>
        </p:nvSpPr>
        <p:spPr>
          <a:xfrm>
            <a:off x="464100" y="708000"/>
            <a:ext cx="844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Scope</a:t>
            </a:r>
            <a:endParaRPr sz="3600"/>
          </a:p>
        </p:txBody>
      </p:sp>
      <p:sp>
        <p:nvSpPr>
          <p:cNvPr id="509" name="Google Shape;509;p64"/>
          <p:cNvSpPr txBox="1"/>
          <p:nvPr>
            <p:ph idx="5" type="body"/>
          </p:nvPr>
        </p:nvSpPr>
        <p:spPr>
          <a:xfrm>
            <a:off x="464100" y="1542000"/>
            <a:ext cx="84447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Enhance Model Robustness: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with additional data collected under diverse conditions (e.g., nighttime, rain, glare)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 generalization across varying environmental scenarios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Expand Class Labels: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Introduce more nuanced categories (e.g., water-filled potholes, mud/dirt piles, shadows)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Boost model accuracy and contextual understanding of different classes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