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1" r:id="rId7"/>
    <p:sldId id="260" r:id="rId8"/>
    <p:sldId id="262" r:id="rId9"/>
    <p:sldId id="264" r:id="rId10"/>
    <p:sldId id="263" r:id="rId11"/>
    <p:sldId id="265" r:id="rId12"/>
    <p:sldId id="266" r:id="rId13"/>
    <p:sldId id="267" r:id="rId14"/>
    <p:sldId id="268" r:id="rId15"/>
    <p:sldId id="269" r:id="rId16"/>
    <p:sldId id="270" r:id="rId17"/>
    <p:sldId id="271" r:id="rId18"/>
    <p:sldId id="272" r:id="rId19"/>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1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51"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7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7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8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8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8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8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Line 1"/>
          <p:cNvSpPr/>
          <p:nvPr/>
        </p:nvSpPr>
        <p:spPr>
          <a:xfrm>
            <a:off x="457200" y="6352920"/>
            <a:ext cx="8229600" cy="0"/>
          </a:xfrm>
          <a:prstGeom prst="line">
            <a:avLst/>
          </a:prstGeom>
          <a:ln w="9360" cap="rnd">
            <a:solidFill>
              <a:schemeClr val="accent2"/>
            </a:solidFill>
            <a:prstDash val="dash"/>
            <a:round/>
          </a:ln>
        </p:spPr>
        <p:style>
          <a:lnRef idx="0">
            <a:scrgbClr r="0" g="0" b="0"/>
          </a:lnRef>
          <a:fillRef idx="0">
            <a:scrgbClr r="0" g="0" b="0"/>
          </a:fillRef>
          <a:effectRef idx="0">
            <a:scrgbClr r="0" g="0" b="0"/>
          </a:effectRef>
          <a:fontRef idx="minor"/>
        </p:style>
      </p:sp>
      <p:sp>
        <p:nvSpPr>
          <p:cNvPr id="10" name="Line 2"/>
          <p:cNvSpPr/>
          <p:nvPr/>
        </p:nvSpPr>
        <p:spPr>
          <a:xfrm>
            <a:off x="457200" y="1143000"/>
            <a:ext cx="8229600" cy="0"/>
          </a:xfrm>
          <a:prstGeom prst="line">
            <a:avLst/>
          </a:prstGeom>
          <a:ln w="9360" cap="rnd">
            <a:solidFill>
              <a:schemeClr val="accent2"/>
            </a:solidFill>
            <a:prstDash val="dash"/>
            <a:round/>
          </a:ln>
        </p:spPr>
        <p:style>
          <a:lnRef idx="0">
            <a:scrgbClr r="0" g="0" b="0"/>
          </a:lnRef>
          <a:fillRef idx="0">
            <a:scrgbClr r="0" g="0" b="0"/>
          </a:fillRef>
          <a:effectRef idx="0">
            <a:scrgbClr r="0" g="0" b="0"/>
          </a:effectRef>
          <a:fontRef idx="minor"/>
        </p:style>
      </p:sp>
      <p:sp>
        <p:nvSpPr>
          <p:cNvPr id="2" name="CustomShape 3" hidden="1"/>
          <p:cNvSpPr/>
          <p:nvPr/>
        </p:nvSpPr>
        <p:spPr>
          <a:xfrm rot="5400000">
            <a:off x="420480" y="6467400"/>
            <a:ext cx="189360" cy="118800"/>
          </a:xfrm>
          <a:prstGeom prst="triangle">
            <a:avLst>
              <a:gd name="adj" fmla="val 50000"/>
            </a:avLst>
          </a:prstGeom>
          <a:solidFill>
            <a:schemeClr val="accent2"/>
          </a:solid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905040" y="3648240"/>
            <a:ext cx="7313760" cy="1278720"/>
          </a:xfrm>
          <a:prstGeom prst="rect">
            <a:avLst/>
          </a:prstGeom>
          <a:noFill/>
          <a:ln w="6480">
            <a:solidFill>
              <a:schemeClr val="accent1"/>
            </a:solidFill>
            <a:round/>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14400" y="5048280"/>
            <a:ext cx="7313760" cy="684360"/>
          </a:xfrm>
          <a:prstGeom prst="rect">
            <a:avLst/>
          </a:prstGeom>
          <a:noFill/>
          <a:ln w="6480">
            <a:solidFill>
              <a:schemeClr val="accent2"/>
            </a:solidFill>
            <a:round/>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905040" y="3648240"/>
            <a:ext cx="227160" cy="1278720"/>
          </a:xfrm>
          <a:prstGeom prst="rect">
            <a:avLst/>
          </a:prstGeom>
          <a:solidFill>
            <a:schemeClr val="accent1"/>
          </a:solidFill>
          <a:ln w="6480">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914400" y="5048280"/>
            <a:ext cx="227160" cy="684360"/>
          </a:xfrm>
          <a:prstGeom prst="rect">
            <a:avLst/>
          </a:prstGeom>
          <a:solidFill>
            <a:schemeClr val="accent2"/>
          </a:solidFill>
          <a:ln w="6480">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 name="PlaceHolder 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Line 1"/>
          <p:cNvSpPr/>
          <p:nvPr/>
        </p:nvSpPr>
        <p:spPr>
          <a:xfrm>
            <a:off x="457200" y="6352920"/>
            <a:ext cx="8229600" cy="0"/>
          </a:xfrm>
          <a:prstGeom prst="line">
            <a:avLst/>
          </a:prstGeom>
          <a:ln w="9360" cap="rnd">
            <a:solidFill>
              <a:schemeClr val="accent2"/>
            </a:solidFill>
            <a:prstDash val="dash"/>
            <a:round/>
          </a:ln>
        </p:spPr>
        <p:style>
          <a:lnRef idx="0">
            <a:scrgbClr r="0" g="0" b="0"/>
          </a:lnRef>
          <a:fillRef idx="0">
            <a:scrgbClr r="0" g="0" b="0"/>
          </a:fillRef>
          <a:effectRef idx="0">
            <a:scrgbClr r="0" g="0" b="0"/>
          </a:effectRef>
          <a:fontRef idx="minor"/>
        </p:style>
      </p:sp>
      <p:sp>
        <p:nvSpPr>
          <p:cNvPr id="46" name="Line 2"/>
          <p:cNvSpPr/>
          <p:nvPr/>
        </p:nvSpPr>
        <p:spPr>
          <a:xfrm>
            <a:off x="457200" y="1143000"/>
            <a:ext cx="8229600" cy="0"/>
          </a:xfrm>
          <a:prstGeom prst="line">
            <a:avLst/>
          </a:prstGeom>
          <a:ln w="9360" cap="rnd">
            <a:solidFill>
              <a:schemeClr val="accent2"/>
            </a:solidFill>
            <a:prstDash val="dash"/>
            <a:round/>
          </a:ln>
        </p:spPr>
        <p:style>
          <a:lnRef idx="0">
            <a:scrgbClr r="0" g="0" b="0"/>
          </a:lnRef>
          <a:fillRef idx="0">
            <a:scrgbClr r="0" g="0" b="0"/>
          </a:fillRef>
          <a:effectRef idx="0">
            <a:scrgbClr r="0" g="0" b="0"/>
          </a:effectRef>
          <a:fontRef idx="minor"/>
        </p:style>
      </p:sp>
      <p:sp>
        <p:nvSpPr>
          <p:cNvPr id="47" name="CustomShape 3"/>
          <p:cNvSpPr/>
          <p:nvPr/>
        </p:nvSpPr>
        <p:spPr>
          <a:xfrm rot="5400000">
            <a:off x="420480" y="6467400"/>
            <a:ext cx="189360" cy="118800"/>
          </a:xfrm>
          <a:prstGeom prst="triangle">
            <a:avLst>
              <a:gd name="adj" fmla="val 50000"/>
            </a:avLst>
          </a:prstGeom>
          <a:solidFill>
            <a:schemeClr val="accent2"/>
          </a:solid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PlaceHolder 4"/>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9"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JavaScript/Reference/Strict_mode"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219320" y="3886200"/>
            <a:ext cx="68565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3200" b="0" strike="noStrike" spc="-1">
                <a:solidFill>
                  <a:srgbClr val="000000"/>
                </a:solidFill>
                <a:latin typeface="Bookman Old Style"/>
                <a:ea typeface="DejaVu Sans"/>
              </a:rPr>
              <a:t>ECMASCRIPT-6 (ES6)</a:t>
            </a:r>
            <a:endParaRPr lang="en-US" sz="3200" b="0" strike="noStrike" spc="-1">
              <a:latin typeface="Arial"/>
            </a:endParaRPr>
          </a:p>
        </p:txBody>
      </p:sp>
      <p:sp>
        <p:nvSpPr>
          <p:cNvPr id="87" name="CustomShape 2"/>
          <p:cNvSpPr/>
          <p:nvPr/>
        </p:nvSpPr>
        <p:spPr>
          <a:xfrm>
            <a:off x="1219320" y="5124600"/>
            <a:ext cx="685656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601"/>
              </a:spcBef>
            </a:pPr>
            <a:r>
              <a:rPr lang="en-US" sz="2000" b="0" strike="noStrike" spc="-1">
                <a:solidFill>
                  <a:srgbClr val="464653"/>
                </a:solidFill>
                <a:latin typeface="Bookman Old Style"/>
                <a:ea typeface="DejaVu Sans"/>
              </a:rPr>
              <a:t>- A New World of Javascript</a:t>
            </a:r>
            <a:endParaRPr lang="en-US"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15228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Module – Export/ Import </a:t>
            </a:r>
            <a:endParaRPr lang="en-US" sz="3200" b="0" strike="noStrike" spc="-1">
              <a:latin typeface="Arial"/>
            </a:endParaRPr>
          </a:p>
        </p:txBody>
      </p:sp>
      <p:graphicFrame>
        <p:nvGraphicFramePr>
          <p:cNvPr id="106" name="Table 2"/>
          <p:cNvGraphicFramePr/>
          <p:nvPr/>
        </p:nvGraphicFramePr>
        <p:xfrm>
          <a:off x="91440" y="1238400"/>
          <a:ext cx="8977680" cy="5581080"/>
        </p:xfrm>
        <a:graphic>
          <a:graphicData uri="http://schemas.openxmlformats.org/drawingml/2006/table">
            <a:tbl>
              <a:tblPr/>
              <a:tblGrid>
                <a:gridCol w="4488840">
                  <a:extLst>
                    <a:ext uri="{9D8B030D-6E8A-4147-A177-3AD203B41FA5}">
                      <a16:colId xmlns:a16="http://schemas.microsoft.com/office/drawing/2014/main" val="20000"/>
                    </a:ext>
                  </a:extLst>
                </a:gridCol>
                <a:gridCol w="4489200">
                  <a:extLst>
                    <a:ext uri="{9D8B030D-6E8A-4147-A177-3AD203B41FA5}">
                      <a16:colId xmlns:a16="http://schemas.microsoft.com/office/drawing/2014/main" val="20001"/>
                    </a:ext>
                  </a:extLst>
                </a:gridCol>
              </a:tblGrid>
              <a:tr h="707400">
                <a:tc gridSpan="2">
                  <a:txBody>
                    <a:bodyPr/>
                    <a:lstStyle/>
                    <a:p>
                      <a:pPr>
                        <a:lnSpc>
                          <a:spcPct val="100000"/>
                        </a:lnSpc>
                      </a:pPr>
                      <a:r>
                        <a:rPr lang="en-US" sz="1800" b="1" strike="noStrike" spc="-1">
                          <a:solidFill>
                            <a:srgbClr val="FFFFFF"/>
                          </a:solidFill>
                          <a:latin typeface="Gill Sans MT"/>
                        </a:rPr>
                        <a:t>A Module is set of JavaScript functions written in a javasript file, and ultimately exported from there.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603720">
                <a:tc gridSpan="2">
                  <a:txBody>
                    <a:bodyPr/>
                    <a:lstStyle/>
                    <a:p>
                      <a:pPr>
                        <a:lnSpc>
                          <a:spcPct val="100000"/>
                        </a:lnSpc>
                      </a:pPr>
                      <a:r>
                        <a:rPr lang="en-US" sz="1800" b="0" strike="noStrike" spc="-1">
                          <a:solidFill>
                            <a:srgbClr val="000000"/>
                          </a:solidFill>
                          <a:latin typeface="Gill Sans MT"/>
                        </a:rPr>
                        <a:t>Two types of export are there : 1. Named (can be multiple), 2. Default (one in a file)</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1475280">
                <a:tc>
                  <a:txBody>
                    <a:bodyPr/>
                    <a:lstStyle/>
                    <a:p>
                      <a:pPr>
                        <a:lnSpc>
                          <a:spcPct val="100000"/>
                        </a:lnSpc>
                      </a:pPr>
                      <a:r>
                        <a:rPr lang="en-US" sz="1800" b="1" strike="noStrike" spc="-1">
                          <a:solidFill>
                            <a:srgbClr val="528693"/>
                          </a:solidFill>
                          <a:latin typeface="Gill Sans MT"/>
                        </a:rPr>
                        <a:t>Named Export</a:t>
                      </a:r>
                      <a:endParaRPr lang="en-US" sz="1800" b="0" strike="noStrike" spc="-1">
                        <a:latin typeface="Arial"/>
                      </a:endParaRPr>
                    </a:p>
                    <a:p>
                      <a:pPr>
                        <a:lnSpc>
                          <a:spcPct val="100000"/>
                        </a:lnSpc>
                      </a:pPr>
                      <a:r>
                        <a:rPr lang="en-US" sz="1800" b="0" strike="noStrike" spc="-1">
                          <a:solidFill>
                            <a:srgbClr val="528693"/>
                          </a:solidFill>
                          <a:latin typeface="Gill Sans MT"/>
                        </a:rPr>
                        <a:t>// exports a function declared earlier export { myFunction }; </a:t>
                      </a:r>
                      <a:endParaRPr lang="en-US" sz="1800" b="0" strike="noStrike" spc="-1">
                        <a:latin typeface="Arial"/>
                      </a:endParaRPr>
                    </a:p>
                    <a:p>
                      <a:pPr>
                        <a:lnSpc>
                          <a:spcPct val="100000"/>
                        </a:lnSpc>
                      </a:pPr>
                      <a:r>
                        <a:rPr lang="en-US" sz="1800" b="0" strike="noStrike" spc="-1">
                          <a:solidFill>
                            <a:srgbClr val="528693"/>
                          </a:solidFill>
                          <a:latin typeface="Gill Sans MT"/>
                        </a:rPr>
                        <a:t>// exports a constant export </a:t>
                      </a:r>
                      <a:endParaRPr lang="en-US" sz="1800" b="0" strike="noStrike" spc="-1">
                        <a:latin typeface="Arial"/>
                      </a:endParaRPr>
                    </a:p>
                    <a:p>
                      <a:pPr>
                        <a:lnSpc>
                          <a:spcPct val="100000"/>
                        </a:lnSpc>
                      </a:pPr>
                      <a:r>
                        <a:rPr lang="en-US" sz="1800" b="0" strike="noStrike" spc="-1">
                          <a:solidFill>
                            <a:srgbClr val="528693"/>
                          </a:solidFill>
                          <a:latin typeface="Gill Sans MT"/>
                        </a:rPr>
                        <a:t>const foo = Math.sqrt(2);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a:txBody>
                    <a:bodyPr/>
                    <a:lstStyle/>
                    <a:p>
                      <a:pPr>
                        <a:lnSpc>
                          <a:spcPct val="100000"/>
                        </a:lnSpc>
                      </a:pPr>
                      <a:r>
                        <a:rPr lang="en-US" sz="1800" b="1" strike="noStrike" spc="-1">
                          <a:solidFill>
                            <a:srgbClr val="528693"/>
                          </a:solidFill>
                          <a:latin typeface="Gill Sans MT"/>
                        </a:rPr>
                        <a:t>Default exports </a:t>
                      </a:r>
                      <a:r>
                        <a:rPr lang="en-US" sz="1800" b="0" strike="noStrike" spc="-1">
                          <a:solidFill>
                            <a:srgbClr val="528693"/>
                          </a:solidFill>
                          <a:latin typeface="Gill Sans MT"/>
                        </a:rPr>
                        <a:t>(</a:t>
                      </a:r>
                      <a:r>
                        <a:rPr lang="en-US" sz="1800" b="1" strike="noStrike" spc="-1">
                          <a:solidFill>
                            <a:srgbClr val="528693"/>
                          </a:solidFill>
                          <a:latin typeface="Gill Sans MT"/>
                        </a:rPr>
                        <a:t>function</a:t>
                      </a:r>
                      <a:r>
                        <a:rPr lang="en-US" sz="1800" b="0" strike="noStrike" spc="-1">
                          <a:solidFill>
                            <a:srgbClr val="528693"/>
                          </a:solidFill>
                          <a:latin typeface="Gill Sans MT"/>
                        </a:rPr>
                        <a:t>):</a:t>
                      </a:r>
                      <a:endParaRPr lang="en-US" sz="1800" b="0" strike="noStrike" spc="-1">
                        <a:latin typeface="Arial"/>
                      </a:endParaRPr>
                    </a:p>
                    <a:p>
                      <a:pPr>
                        <a:lnSpc>
                          <a:spcPct val="100000"/>
                        </a:lnSpc>
                      </a:pPr>
                      <a:r>
                        <a:rPr lang="en-US" sz="1800" b="0" strike="noStrike" spc="-1">
                          <a:solidFill>
                            <a:srgbClr val="528693"/>
                          </a:solidFill>
                          <a:latin typeface="Gill Sans MT"/>
                        </a:rPr>
                        <a:t>export default function()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528693"/>
                          </a:solidFill>
                          <a:latin typeface="Gill Sans MT"/>
                        </a:rPr>
                        <a:t>Default exports</a:t>
                      </a:r>
                      <a:r>
                        <a:rPr lang="en-US" sz="1800" b="0" strike="noStrike" spc="-1">
                          <a:solidFill>
                            <a:srgbClr val="528693"/>
                          </a:solidFill>
                          <a:latin typeface="Gill Sans MT"/>
                        </a:rPr>
                        <a:t> (</a:t>
                      </a:r>
                      <a:r>
                        <a:rPr lang="en-US" sz="1800" b="1" strike="noStrike" spc="-1">
                          <a:solidFill>
                            <a:srgbClr val="528693"/>
                          </a:solidFill>
                          <a:latin typeface="Gill Sans MT"/>
                        </a:rPr>
                        <a:t>class</a:t>
                      </a:r>
                      <a:r>
                        <a:rPr lang="en-US" sz="1800" b="0" strike="noStrike" spc="-1">
                          <a:solidFill>
                            <a:srgbClr val="528693"/>
                          </a:solidFill>
                          <a:latin typeface="Gill Sans MT"/>
                        </a:rPr>
                        <a:t>):</a:t>
                      </a:r>
                      <a:endParaRPr lang="en-US" sz="1800" b="0" strike="noStrike" spc="-1">
                        <a:latin typeface="Arial"/>
                      </a:endParaRPr>
                    </a:p>
                    <a:p>
                      <a:pPr>
                        <a:lnSpc>
                          <a:spcPct val="100000"/>
                        </a:lnSpc>
                      </a:pPr>
                      <a:r>
                        <a:rPr lang="en-US" sz="1800" b="0" strike="noStrike" spc="-1">
                          <a:solidFill>
                            <a:srgbClr val="528693"/>
                          </a:solidFill>
                          <a:latin typeface="Gill Sans MT"/>
                        </a:rPr>
                        <a:t>export default class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2"/>
                  </a:ext>
                </a:extLst>
              </a:tr>
              <a:tr h="911520">
                <a:tc gridSpan="2">
                  <a:txBody>
                    <a:bodyPr/>
                    <a:lstStyle/>
                    <a:p>
                      <a:pPr>
                        <a:lnSpc>
                          <a:spcPct val="100000"/>
                        </a:lnSpc>
                      </a:pPr>
                      <a:r>
                        <a:rPr lang="en-US" sz="1800" b="0" strike="noStrike" spc="-1">
                          <a:solidFill>
                            <a:srgbClr val="000000"/>
                          </a:solidFill>
                          <a:latin typeface="Gill Sans MT"/>
                        </a:rPr>
                        <a:t>The static </a:t>
                      </a:r>
                      <a:r>
                        <a:rPr lang="en-US" sz="1800" b="1" strike="noStrike" spc="-1">
                          <a:solidFill>
                            <a:srgbClr val="000000"/>
                          </a:solidFill>
                          <a:latin typeface="Gill Sans MT"/>
                        </a:rPr>
                        <a:t>import</a:t>
                      </a:r>
                      <a:r>
                        <a:rPr lang="en-US" sz="1800" b="0" strike="noStrike" spc="-1">
                          <a:solidFill>
                            <a:srgbClr val="000000"/>
                          </a:solidFill>
                          <a:latin typeface="Gill Sans MT"/>
                        </a:rPr>
                        <a:t> statement is used to import bindings which are exported by another module. Imported modules are in </a:t>
                      </a:r>
                      <a:r>
                        <a:rPr lang="en-US" sz="1800" b="0" u="sng" strike="noStrike" spc="-1">
                          <a:solidFill>
                            <a:srgbClr val="B292CA"/>
                          </a:solidFill>
                          <a:uFillTx/>
                          <a:latin typeface="Gill Sans MT"/>
                          <a:hlinkClick r:id="rId2"/>
                        </a:rPr>
                        <a:t>strict mode</a:t>
                      </a:r>
                      <a:r>
                        <a:rPr lang="en-US" sz="1800" b="0" strike="noStrike" spc="-1">
                          <a:solidFill>
                            <a:srgbClr val="000000"/>
                          </a:solidFill>
                          <a:latin typeface="Gill Sans MT"/>
                        </a:rPr>
                        <a:t> whether you declare them as such or not.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3"/>
                  </a:ext>
                </a:extLst>
              </a:tr>
              <a:tr h="1883520">
                <a:tc gridSpan="2">
                  <a:txBody>
                    <a:bodyPr/>
                    <a:lstStyle/>
                    <a:p>
                      <a:pPr>
                        <a:lnSpc>
                          <a:spcPct val="100000"/>
                        </a:lnSpc>
                      </a:pPr>
                      <a:r>
                        <a:rPr lang="en-US" sz="1800" b="0" strike="noStrike" spc="-1">
                          <a:solidFill>
                            <a:srgbClr val="528693"/>
                          </a:solidFill>
                          <a:latin typeface="Gill Sans MT"/>
                        </a:rPr>
                        <a:t>import </a:t>
                      </a:r>
                      <a:r>
                        <a:rPr lang="en-US" sz="1800" b="0" i="1" strike="noStrike" spc="-1">
                          <a:solidFill>
                            <a:srgbClr val="528693"/>
                          </a:solidFill>
                          <a:latin typeface="Gill Sans MT"/>
                        </a:rPr>
                        <a:t>defaultExport</a:t>
                      </a:r>
                      <a:r>
                        <a:rPr lang="en-US" sz="1800" b="0" strike="noStrike" spc="-1">
                          <a:solidFill>
                            <a:srgbClr val="528693"/>
                          </a:solidFill>
                          <a:latin typeface="Gill Sans MT"/>
                        </a:rPr>
                        <a:t> from "</a:t>
                      </a:r>
                      <a:r>
                        <a:rPr lang="en-US" sz="1800" b="0" i="1" strike="noStrike" spc="-1">
                          <a:solidFill>
                            <a:srgbClr val="528693"/>
                          </a:solidFill>
                          <a:latin typeface="Gill Sans MT"/>
                        </a:rPr>
                        <a:t>module-name</a:t>
                      </a:r>
                      <a:r>
                        <a:rPr lang="en-US" sz="1800" b="0" strike="noStrike" spc="-1">
                          <a:solidFill>
                            <a:srgbClr val="528693"/>
                          </a:solidFill>
                          <a:latin typeface="Gill Sans MT"/>
                        </a:rPr>
                        <a:t>";  -- Importing Default Object</a:t>
                      </a:r>
                      <a:endParaRPr lang="en-US" sz="1800" b="0" strike="noStrike" spc="-1">
                        <a:latin typeface="Arial"/>
                      </a:endParaRPr>
                    </a:p>
                    <a:p>
                      <a:pPr>
                        <a:lnSpc>
                          <a:spcPct val="100000"/>
                        </a:lnSpc>
                      </a:pPr>
                      <a:r>
                        <a:rPr lang="en-US" sz="1800" b="0" strike="noStrike" spc="-1">
                          <a:solidFill>
                            <a:srgbClr val="528693"/>
                          </a:solidFill>
                          <a:latin typeface="Gill Sans MT"/>
                        </a:rPr>
                        <a:t>import * as </a:t>
                      </a:r>
                      <a:r>
                        <a:rPr lang="en-US" sz="1800" b="0" i="1" strike="noStrike" spc="-1">
                          <a:solidFill>
                            <a:srgbClr val="528693"/>
                          </a:solidFill>
                          <a:latin typeface="Gill Sans MT"/>
                        </a:rPr>
                        <a:t>name</a:t>
                      </a:r>
                      <a:r>
                        <a:rPr lang="en-US" sz="1800" b="0" strike="noStrike" spc="-1">
                          <a:solidFill>
                            <a:srgbClr val="528693"/>
                          </a:solidFill>
                          <a:latin typeface="Gill Sans MT"/>
                        </a:rPr>
                        <a:t> from "</a:t>
                      </a:r>
                      <a:r>
                        <a:rPr lang="en-US" sz="1800" b="0" i="1" strike="noStrike" spc="-1">
                          <a:solidFill>
                            <a:srgbClr val="528693"/>
                          </a:solidFill>
                          <a:latin typeface="Gill Sans MT"/>
                        </a:rPr>
                        <a:t>module-name</a:t>
                      </a:r>
                      <a:r>
                        <a:rPr lang="en-US" sz="1800" b="0" strike="noStrike" spc="-1">
                          <a:solidFill>
                            <a:srgbClr val="528693"/>
                          </a:solidFill>
                          <a:latin typeface="Gill Sans MT"/>
                        </a:rPr>
                        <a:t>";  -- Importing all sets as an Alias</a:t>
                      </a:r>
                      <a:endParaRPr lang="en-US" sz="1800" b="0" strike="noStrike" spc="-1">
                        <a:latin typeface="Arial"/>
                      </a:endParaRPr>
                    </a:p>
                    <a:p>
                      <a:pPr>
                        <a:lnSpc>
                          <a:spcPct val="100000"/>
                        </a:lnSpc>
                      </a:pPr>
                      <a:r>
                        <a:rPr lang="en-US" sz="1800" b="0" strike="noStrike" spc="-1">
                          <a:solidFill>
                            <a:srgbClr val="528693"/>
                          </a:solidFill>
                          <a:latin typeface="Gill Sans MT"/>
                        </a:rPr>
                        <a:t>import { </a:t>
                      </a:r>
                      <a:r>
                        <a:rPr lang="en-US" sz="1800" b="0" i="1" strike="noStrike" spc="-1">
                          <a:solidFill>
                            <a:srgbClr val="528693"/>
                          </a:solidFill>
                          <a:latin typeface="Gill Sans MT"/>
                        </a:rPr>
                        <a:t>export </a:t>
                      </a:r>
                      <a:r>
                        <a:rPr lang="en-US" sz="1800" b="0" strike="noStrike" spc="-1">
                          <a:solidFill>
                            <a:srgbClr val="528693"/>
                          </a:solidFill>
                          <a:latin typeface="Gill Sans MT"/>
                        </a:rPr>
                        <a:t>} from "</a:t>
                      </a:r>
                      <a:r>
                        <a:rPr lang="en-US" sz="1800" b="0" i="1" strike="noStrike" spc="-1">
                          <a:solidFill>
                            <a:srgbClr val="528693"/>
                          </a:solidFill>
                          <a:latin typeface="Gill Sans MT"/>
                        </a:rPr>
                        <a:t>module-name</a:t>
                      </a:r>
                      <a:r>
                        <a:rPr lang="en-US" sz="1800" b="0" strike="noStrike" spc="-1">
                          <a:solidFill>
                            <a:srgbClr val="528693"/>
                          </a:solidFill>
                          <a:latin typeface="Gill Sans MT"/>
                        </a:rPr>
                        <a:t>";  -- Importing a specific function</a:t>
                      </a:r>
                      <a:endParaRPr lang="en-US" sz="1800" b="0" strike="noStrike" spc="-1">
                        <a:latin typeface="Arial"/>
                      </a:endParaRPr>
                    </a:p>
                    <a:p>
                      <a:pPr>
                        <a:lnSpc>
                          <a:spcPct val="100000"/>
                        </a:lnSpc>
                      </a:pPr>
                      <a:r>
                        <a:rPr lang="en-US" sz="1800" b="0" strike="noStrike" spc="-1">
                          <a:solidFill>
                            <a:srgbClr val="528693"/>
                          </a:solidFill>
                          <a:latin typeface="Gill Sans MT"/>
                        </a:rPr>
                        <a:t>import { </a:t>
                      </a:r>
                      <a:r>
                        <a:rPr lang="en-US" sz="1800" b="0" i="1" strike="noStrike" spc="-1">
                          <a:solidFill>
                            <a:srgbClr val="528693"/>
                          </a:solidFill>
                          <a:latin typeface="Gill Sans MT"/>
                        </a:rPr>
                        <a:t>export</a:t>
                      </a:r>
                      <a:r>
                        <a:rPr lang="en-US" sz="1800" b="0" strike="noStrike" spc="-1">
                          <a:solidFill>
                            <a:srgbClr val="528693"/>
                          </a:solidFill>
                          <a:latin typeface="Gill Sans MT"/>
                        </a:rPr>
                        <a:t> as </a:t>
                      </a:r>
                      <a:r>
                        <a:rPr lang="en-US" sz="1800" b="0" i="1" strike="noStrike" spc="-1">
                          <a:solidFill>
                            <a:srgbClr val="528693"/>
                          </a:solidFill>
                          <a:latin typeface="Gill Sans MT"/>
                        </a:rPr>
                        <a:t>alias </a:t>
                      </a:r>
                      <a:r>
                        <a:rPr lang="en-US" sz="1800" b="0" strike="noStrike" spc="-1">
                          <a:solidFill>
                            <a:srgbClr val="528693"/>
                          </a:solidFill>
                          <a:latin typeface="Gill Sans MT"/>
                        </a:rPr>
                        <a:t>} from "</a:t>
                      </a:r>
                      <a:r>
                        <a:rPr lang="en-US" sz="1800" b="0" i="1" strike="noStrike" spc="-1">
                          <a:solidFill>
                            <a:srgbClr val="528693"/>
                          </a:solidFill>
                          <a:latin typeface="Gill Sans MT"/>
                        </a:rPr>
                        <a:t>module-name</a:t>
                      </a:r>
                      <a:r>
                        <a:rPr lang="en-US" sz="1800" b="0" strike="noStrike" spc="-1">
                          <a:solidFill>
                            <a:srgbClr val="528693"/>
                          </a:solidFill>
                          <a:latin typeface="Gill Sans MT"/>
                        </a:rPr>
                        <a:t>";  -- Importing Specific Function as Alias</a:t>
                      </a:r>
                      <a:endParaRPr lang="en-US" sz="1800" b="0" strike="noStrike" spc="-1">
                        <a:latin typeface="Arial"/>
                      </a:endParaRPr>
                    </a:p>
                    <a:p>
                      <a:pPr>
                        <a:lnSpc>
                          <a:spcPct val="100000"/>
                        </a:lnSpc>
                      </a:pPr>
                      <a:r>
                        <a:rPr lang="en-US" sz="1800" b="0" strike="noStrike" spc="-1">
                          <a:solidFill>
                            <a:srgbClr val="528693"/>
                          </a:solidFill>
                          <a:latin typeface="Gill Sans MT"/>
                        </a:rPr>
                        <a:t>import { </a:t>
                      </a:r>
                      <a:r>
                        <a:rPr lang="en-US" sz="1800" b="0" i="1" strike="noStrike" spc="-1">
                          <a:solidFill>
                            <a:srgbClr val="528693"/>
                          </a:solidFill>
                          <a:latin typeface="Gill Sans MT"/>
                        </a:rPr>
                        <a:t>export1 , export2</a:t>
                      </a:r>
                      <a:r>
                        <a:rPr lang="en-US" sz="1800" b="0" strike="noStrike" spc="-1">
                          <a:solidFill>
                            <a:srgbClr val="528693"/>
                          </a:solidFill>
                          <a:latin typeface="Gill Sans MT"/>
                        </a:rPr>
                        <a:t> } from "</a:t>
                      </a:r>
                      <a:r>
                        <a:rPr lang="en-US" sz="1800" b="0" i="1" strike="noStrike" spc="-1">
                          <a:solidFill>
                            <a:srgbClr val="528693"/>
                          </a:solidFill>
                          <a:latin typeface="Gill Sans MT"/>
                        </a:rPr>
                        <a:t>module-name</a:t>
                      </a:r>
                      <a:r>
                        <a:rPr lang="en-US" sz="1800" b="0" strike="noStrike" spc="-1">
                          <a:solidFill>
                            <a:srgbClr val="528693"/>
                          </a:solidFill>
                          <a:latin typeface="Gill Sans MT"/>
                        </a:rPr>
                        <a:t>";  -- Importing Multiple Functions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57200" y="15228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br/>
            <a:r>
              <a:rPr lang="en-US" sz="3200" b="0" strike="noStrike" spc="-1">
                <a:solidFill>
                  <a:srgbClr val="464653"/>
                </a:solidFill>
                <a:latin typeface="Bookman Old Style"/>
                <a:ea typeface="DejaVu Sans"/>
              </a:rPr>
              <a:t>Collections : Map and Set</a:t>
            </a:r>
            <a:endParaRPr lang="en-US" sz="3200" b="0" strike="noStrike" spc="-1">
              <a:latin typeface="Arial"/>
            </a:endParaRPr>
          </a:p>
        </p:txBody>
      </p:sp>
      <p:graphicFrame>
        <p:nvGraphicFramePr>
          <p:cNvPr id="108" name="Table 2"/>
          <p:cNvGraphicFramePr/>
          <p:nvPr/>
        </p:nvGraphicFramePr>
        <p:xfrm>
          <a:off x="457200" y="1219320"/>
          <a:ext cx="8229240" cy="5739840"/>
        </p:xfrm>
        <a:graphic>
          <a:graphicData uri="http://schemas.openxmlformats.org/drawingml/2006/table">
            <a:tbl>
              <a:tblPr/>
              <a:tblGrid>
                <a:gridCol w="8229600">
                  <a:extLst>
                    <a:ext uri="{9D8B030D-6E8A-4147-A177-3AD203B41FA5}">
                      <a16:colId xmlns:a16="http://schemas.microsoft.com/office/drawing/2014/main" val="20000"/>
                    </a:ext>
                  </a:extLst>
                </a:gridCol>
              </a:tblGrid>
              <a:tr h="1274400">
                <a:tc>
                  <a:txBody>
                    <a:bodyPr/>
                    <a:lstStyle/>
                    <a:p>
                      <a:pPr>
                        <a:lnSpc>
                          <a:spcPct val="100000"/>
                        </a:lnSpc>
                      </a:pPr>
                      <a:r>
                        <a:rPr lang="en-US" sz="1800" b="0" strike="noStrike" spc="-1">
                          <a:solidFill>
                            <a:srgbClr val="FFFFFF"/>
                          </a:solidFill>
                          <a:latin typeface="Gill Sans MT"/>
                        </a:rPr>
                        <a:t>The </a:t>
                      </a:r>
                      <a:r>
                        <a:rPr lang="en-US" sz="1800" b="1" strike="noStrike" spc="-1">
                          <a:solidFill>
                            <a:srgbClr val="FFFFFF"/>
                          </a:solidFill>
                          <a:latin typeface="Gill Sans MT"/>
                        </a:rPr>
                        <a:t>Map</a:t>
                      </a:r>
                      <a:r>
                        <a:rPr lang="en-US" sz="1800" b="0" strike="noStrike" spc="-1">
                          <a:solidFill>
                            <a:srgbClr val="FFFFFF"/>
                          </a:solidFill>
                          <a:latin typeface="Gill Sans MT"/>
                        </a:rPr>
                        <a:t> object holds key-value pairs and remembers the </a:t>
                      </a:r>
                      <a:r>
                        <a:rPr lang="en-US" sz="1800" b="1" strike="noStrike" spc="-1">
                          <a:solidFill>
                            <a:srgbClr val="FFFFFF"/>
                          </a:solidFill>
                          <a:latin typeface="Gill Sans MT"/>
                        </a:rPr>
                        <a:t>original insertion </a:t>
                      </a:r>
                      <a:r>
                        <a:rPr lang="en-US" sz="1800" b="0" strike="noStrike" spc="-1">
                          <a:solidFill>
                            <a:srgbClr val="FFFFFF"/>
                          </a:solidFill>
                          <a:latin typeface="Gill Sans MT"/>
                        </a:rPr>
                        <a:t>order of the keys, and iterates the same way in for…of loop.  Any value (both objects and primitive values) may be used as either a key or a value. </a:t>
                      </a:r>
                      <a:r>
                        <a:rPr lang="en-US" sz="1800" b="0" strike="noStrike" spc="-1">
                          <a:solidFill>
                            <a:srgbClr val="528693"/>
                          </a:solidFill>
                          <a:latin typeface="Gill Sans MT"/>
                        </a:rPr>
                        <a:t>- </a:t>
                      </a:r>
                      <a:r>
                        <a:rPr lang="en-US" sz="1800" b="1" strike="noStrike" spc="-1">
                          <a:solidFill>
                            <a:srgbClr val="000000"/>
                          </a:solidFill>
                          <a:latin typeface="Gill Sans MT"/>
                        </a:rPr>
                        <a:t>new Map([</a:t>
                      </a:r>
                      <a:r>
                        <a:rPr lang="en-US" sz="1800" b="1" i="1" strike="noStrike" spc="-1">
                          <a:solidFill>
                            <a:srgbClr val="000000"/>
                          </a:solidFill>
                          <a:latin typeface="Gill Sans MT"/>
                        </a:rPr>
                        <a:t>iterable</a:t>
                      </a:r>
                      <a:r>
                        <a:rPr lang="en-US" sz="1800" b="1" strike="noStrike" spc="-1">
                          <a:solidFill>
                            <a:srgbClr val="000000"/>
                          </a:solidFill>
                          <a:latin typeface="Gill Sans MT"/>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extLst>
                  <a:ext uri="{0D108BD9-81ED-4DB2-BD59-A6C34878D82A}">
                    <a16:rowId xmlns:a16="http://schemas.microsoft.com/office/drawing/2014/main" val="10000"/>
                  </a:ext>
                </a:extLst>
              </a:tr>
              <a:tr h="911520">
                <a:tc>
                  <a:txBody>
                    <a:bodyPr/>
                    <a:lstStyle/>
                    <a:p>
                      <a:pPr>
                        <a:lnSpc>
                          <a:spcPct val="100000"/>
                        </a:lnSpc>
                      </a:pPr>
                      <a:r>
                        <a:rPr lang="en-US" sz="1800" b="1" strike="noStrike" spc="-1">
                          <a:solidFill>
                            <a:srgbClr val="000000"/>
                          </a:solidFill>
                          <a:latin typeface="Gill Sans MT"/>
                        </a:rPr>
                        <a:t>Iterable : </a:t>
                      </a:r>
                      <a:r>
                        <a:rPr lang="en-US" sz="1800" b="0" strike="noStrike" spc="-1">
                          <a:solidFill>
                            <a:srgbClr val="000000"/>
                          </a:solidFill>
                          <a:latin typeface="Gill Sans MT"/>
                        </a:rPr>
                        <a:t>An Array or other iterable object whose elements are key-value pairs (arrays with two elements, e.g</a:t>
                      </a:r>
                      <a:r>
                        <a:rPr lang="en-US" sz="1800" b="0" strike="noStrike" spc="-1">
                          <a:solidFill>
                            <a:srgbClr val="528693"/>
                          </a:solidFill>
                          <a:latin typeface="Gill Sans MT"/>
                        </a:rPr>
                        <a:t>. [[ 1, 'one' ],[ 2, 'two' ]]</a:t>
                      </a:r>
                      <a:r>
                        <a:rPr lang="en-US" sz="1800" b="0" strike="noStrike" spc="-1">
                          <a:solidFill>
                            <a:srgbClr val="000000"/>
                          </a:solidFill>
                          <a:latin typeface="Gill Sans MT"/>
                        </a:rPr>
                        <a:t>). Each key-value pair is added to the new Map; null values are treated as undefined.</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extLst>
                  <a:ext uri="{0D108BD9-81ED-4DB2-BD59-A6C34878D82A}">
                    <a16:rowId xmlns:a16="http://schemas.microsoft.com/office/drawing/2014/main" val="10001"/>
                  </a:ext>
                </a:extLst>
              </a:tr>
              <a:tr h="1167480">
                <a:tc>
                  <a:txBody>
                    <a:bodyPr/>
                    <a:lstStyle/>
                    <a:p>
                      <a:pPr>
                        <a:lnSpc>
                          <a:spcPct val="100000"/>
                        </a:lnSpc>
                      </a:pPr>
                      <a:r>
                        <a:rPr lang="en-US" sz="1800" b="1" strike="noStrike" spc="-1">
                          <a:solidFill>
                            <a:srgbClr val="000000"/>
                          </a:solidFill>
                          <a:latin typeface="Gill Sans MT"/>
                        </a:rPr>
                        <a:t>Properties</a:t>
                      </a:r>
                      <a:r>
                        <a:rPr lang="en-US" sz="1800" b="0" strike="noStrike" spc="-1">
                          <a:solidFill>
                            <a:srgbClr val="000000"/>
                          </a:solidFill>
                          <a:latin typeface="Gill Sans MT"/>
                        </a:rPr>
                        <a:t> : </a:t>
                      </a:r>
                      <a:endParaRPr lang="en-US" sz="1800" b="0" strike="noStrike" spc="-1">
                        <a:latin typeface="Arial"/>
                      </a:endParaRPr>
                    </a:p>
                    <a:p>
                      <a:pPr>
                        <a:lnSpc>
                          <a:spcPct val="100000"/>
                        </a:lnSpc>
                      </a:pPr>
                      <a:r>
                        <a:rPr lang="en-US" sz="1800" b="0" strike="noStrike" spc="-1">
                          <a:solidFill>
                            <a:srgbClr val="528693"/>
                          </a:solidFill>
                          <a:latin typeface="Gill Sans MT"/>
                        </a:rPr>
                        <a:t>Map.prototype.constructor</a:t>
                      </a:r>
                      <a:r>
                        <a:rPr lang="en-US" sz="1800" b="0" strike="noStrike" spc="-1">
                          <a:solidFill>
                            <a:srgbClr val="000000"/>
                          </a:solidFill>
                          <a:latin typeface="Gill Sans MT"/>
                        </a:rPr>
                        <a:t> - Returns the function that created an instance's prototype. This is the Map function by default.</a:t>
                      </a:r>
                      <a:endParaRPr lang="en-US" sz="1800" b="0" strike="noStrike" spc="-1">
                        <a:latin typeface="Arial"/>
                      </a:endParaRPr>
                    </a:p>
                    <a:p>
                      <a:pPr>
                        <a:lnSpc>
                          <a:spcPct val="100000"/>
                        </a:lnSpc>
                      </a:pPr>
                      <a:r>
                        <a:rPr lang="en-US" sz="1800" b="0" strike="noStrike" spc="-1">
                          <a:solidFill>
                            <a:srgbClr val="528693"/>
                          </a:solidFill>
                          <a:latin typeface="Gill Sans MT"/>
                        </a:rPr>
                        <a:t>Map.prototype.size</a:t>
                      </a:r>
                      <a:r>
                        <a:rPr lang="en-US" sz="1800" b="0" strike="noStrike" spc="-1">
                          <a:solidFill>
                            <a:srgbClr val="000000"/>
                          </a:solidFill>
                          <a:latin typeface="Gill Sans MT"/>
                        </a:rPr>
                        <a:t> - Returns the number of key/value pairs in the Map object.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2"/>
                  </a:ext>
                </a:extLst>
              </a:tr>
              <a:tr h="1423440">
                <a:tc>
                  <a:txBody>
                    <a:bodyPr/>
                    <a:lstStyle/>
                    <a:p>
                      <a:pPr>
                        <a:lnSpc>
                          <a:spcPct val="100000"/>
                        </a:lnSpc>
                      </a:pPr>
                      <a:r>
                        <a:rPr lang="en-US" sz="1800" b="1" strike="noStrike" spc="-1">
                          <a:solidFill>
                            <a:srgbClr val="000000"/>
                          </a:solidFill>
                          <a:latin typeface="Gill Sans MT"/>
                        </a:rPr>
                        <a:t>Methods :</a:t>
                      </a:r>
                      <a:endParaRPr lang="en-US" sz="1800" b="0" strike="noStrike" spc="-1">
                        <a:latin typeface="Arial"/>
                      </a:endParaRPr>
                    </a:p>
                    <a:p>
                      <a:pPr>
                        <a:lnSpc>
                          <a:spcPct val="100000"/>
                        </a:lnSpc>
                      </a:pPr>
                      <a:r>
                        <a:rPr lang="en-US" sz="1800" b="0" strike="noStrike" spc="-1">
                          <a:solidFill>
                            <a:srgbClr val="528693"/>
                          </a:solidFill>
                          <a:latin typeface="Gill Sans MT"/>
                        </a:rPr>
                        <a:t>Map.prototype.clear() - </a:t>
                      </a:r>
                      <a:r>
                        <a:rPr lang="en-US" sz="1800" b="0" strike="noStrike" spc="-1">
                          <a:solidFill>
                            <a:srgbClr val="000000"/>
                          </a:solidFill>
                          <a:latin typeface="Gill Sans MT"/>
                        </a:rPr>
                        <a:t>Removes all key/value pairs from the Map object. </a:t>
                      </a:r>
                      <a:r>
                        <a:rPr lang="en-US" sz="1800" b="0" strike="noStrike" spc="-1">
                          <a:solidFill>
                            <a:srgbClr val="528693"/>
                          </a:solidFill>
                          <a:latin typeface="Gill Sans MT"/>
                        </a:rPr>
                        <a:t>Map.prototype.delete(key) , Map.prototype.has(key) , Map.prototype.entries(),Map.prototype.forEach(callbackFn[, thisArg]), Map.prototype.get(key), Map.prototype.set(key, value)etc.</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extLst>
                  <a:ext uri="{0D108BD9-81ED-4DB2-BD59-A6C34878D82A}">
                    <a16:rowId xmlns:a16="http://schemas.microsoft.com/office/drawing/2014/main" val="10003"/>
                  </a:ext>
                </a:extLst>
              </a:tr>
              <a:tr h="963360">
                <a:tc>
                  <a:txBody>
                    <a:bodyPr/>
                    <a:lstStyle/>
                    <a:p>
                      <a:pPr>
                        <a:lnSpc>
                          <a:spcPct val="100000"/>
                        </a:lnSpc>
                      </a:pPr>
                      <a:r>
                        <a:rPr lang="en-US" sz="1800" b="1" strike="noStrike" spc="-1">
                          <a:solidFill>
                            <a:srgbClr val="000000"/>
                          </a:solidFill>
                          <a:latin typeface="Gill Sans MT"/>
                        </a:rPr>
                        <a:t>Sets</a:t>
                      </a:r>
                      <a:r>
                        <a:rPr lang="en-US" sz="1800" b="0" strike="noStrike" spc="-1">
                          <a:solidFill>
                            <a:srgbClr val="000000"/>
                          </a:solidFill>
                          <a:latin typeface="Gill Sans MT"/>
                        </a:rPr>
                        <a:t> : Set objects are collections of values. You can iterate through the elements of a set in insertion order. A value in the Set may </a:t>
                      </a:r>
                      <a:r>
                        <a:rPr lang="en-US" sz="1800" b="1" strike="noStrike" spc="-1">
                          <a:solidFill>
                            <a:srgbClr val="000000"/>
                          </a:solidFill>
                          <a:latin typeface="Gill Sans MT"/>
                        </a:rPr>
                        <a:t>only occur once</a:t>
                      </a:r>
                      <a:r>
                        <a:rPr lang="en-US" sz="1800" b="0" strike="noStrike" spc="-1">
                          <a:solidFill>
                            <a:srgbClr val="000000"/>
                          </a:solidFill>
                          <a:latin typeface="Gill Sans MT"/>
                        </a:rPr>
                        <a:t>; it is unique in the Set's collection.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15228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Map and Set Collection Examples</a:t>
            </a:r>
            <a:endParaRPr lang="en-US" sz="3200" b="0" strike="noStrike" spc="-1">
              <a:latin typeface="Arial"/>
            </a:endParaRPr>
          </a:p>
        </p:txBody>
      </p:sp>
      <p:graphicFrame>
        <p:nvGraphicFramePr>
          <p:cNvPr id="110" name="Table 2"/>
          <p:cNvGraphicFramePr/>
          <p:nvPr/>
        </p:nvGraphicFramePr>
        <p:xfrm>
          <a:off x="457200" y="1219320"/>
          <a:ext cx="8229240" cy="74124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00">
                <a:tc>
                  <a:txBody>
                    <a:bodyPr/>
                    <a:lstStyle/>
                    <a:p>
                      <a:pPr>
                        <a:lnSpc>
                          <a:spcPct val="100000"/>
                        </a:lnSpc>
                      </a:pPr>
                      <a:r>
                        <a:rPr lang="en-US" sz="1800" b="1" strike="noStrike" spc="-1">
                          <a:solidFill>
                            <a:srgbClr val="FFFFFF"/>
                          </a:solidFill>
                          <a:latin typeface="Gill Sans MT"/>
                        </a:rPr>
                        <a:t>Map</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tc>
                  <a:txBody>
                    <a:bodyPr/>
                    <a:lstStyle/>
                    <a:p>
                      <a:pPr>
                        <a:lnSpc>
                          <a:spcPct val="100000"/>
                        </a:lnSpc>
                      </a:pPr>
                      <a:r>
                        <a:rPr lang="en-US" sz="1800" b="1" strike="noStrike" spc="-1">
                          <a:solidFill>
                            <a:srgbClr val="FFFFFF"/>
                          </a:solidFill>
                          <a:latin typeface="Gill Sans MT"/>
                        </a:rPr>
                        <a:t>Set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Gill Sans MT"/>
                        </a:rPr>
                        <a:t>var myMap = new Map(); </a:t>
                      </a:r>
                      <a:endParaRPr lang="en-US" sz="1800" b="0" strike="noStrike" spc="-1">
                        <a:latin typeface="Arial"/>
                      </a:endParaRPr>
                    </a:p>
                    <a:p>
                      <a:pPr>
                        <a:lnSpc>
                          <a:spcPct val="100000"/>
                        </a:lnSpc>
                      </a:pPr>
                      <a:r>
                        <a:rPr lang="en-US" sz="1800" b="0" strike="noStrike" spc="-1">
                          <a:solidFill>
                            <a:srgbClr val="000000"/>
                          </a:solidFill>
                          <a:latin typeface="Gill Sans MT"/>
                        </a:rPr>
                        <a:t>var keyString = 'a string', keyObj = {}, keyFunc = function() {}; </a:t>
                      </a:r>
                      <a:endParaRPr lang="en-US" sz="1800" b="0" strike="noStrike" spc="-1">
                        <a:latin typeface="Arial"/>
                      </a:endParaRPr>
                    </a:p>
                    <a:p>
                      <a:pPr>
                        <a:lnSpc>
                          <a:spcPct val="100000"/>
                        </a:lnSpc>
                      </a:pPr>
                      <a:r>
                        <a:rPr lang="en-US" sz="1800" b="0" strike="noStrike" spc="-1">
                          <a:solidFill>
                            <a:srgbClr val="000000"/>
                          </a:solidFill>
                          <a:latin typeface="Gill Sans MT"/>
                        </a:rPr>
                        <a:t>// setting the values </a:t>
                      </a:r>
                      <a:endParaRPr lang="en-US" sz="1800" b="0" strike="noStrike" spc="-1">
                        <a:latin typeface="Arial"/>
                      </a:endParaRPr>
                    </a:p>
                    <a:p>
                      <a:pPr>
                        <a:lnSpc>
                          <a:spcPct val="100000"/>
                        </a:lnSpc>
                      </a:pPr>
                      <a:r>
                        <a:rPr lang="en-US" sz="1800" b="0" strike="noStrike" spc="-1">
                          <a:solidFill>
                            <a:srgbClr val="000000"/>
                          </a:solidFill>
                          <a:latin typeface="Gill Sans MT"/>
                        </a:rPr>
                        <a:t>myMap.set(keyString, "value associated with 'a string'"); </a:t>
                      </a:r>
                      <a:endParaRPr lang="en-US" sz="1800" b="0" strike="noStrike" spc="-1">
                        <a:latin typeface="Arial"/>
                      </a:endParaRPr>
                    </a:p>
                    <a:p>
                      <a:pPr>
                        <a:lnSpc>
                          <a:spcPct val="100000"/>
                        </a:lnSpc>
                      </a:pPr>
                      <a:r>
                        <a:rPr lang="en-US" sz="1800" b="0" strike="noStrike" spc="-1">
                          <a:solidFill>
                            <a:srgbClr val="000000"/>
                          </a:solidFill>
                          <a:latin typeface="Gill Sans MT"/>
                        </a:rPr>
                        <a:t>myMap.set(keyObj, 'value associated with keyObj'); </a:t>
                      </a:r>
                      <a:endParaRPr lang="en-US" sz="1800" b="0" strike="noStrike" spc="-1">
                        <a:latin typeface="Arial"/>
                      </a:endParaRPr>
                    </a:p>
                    <a:p>
                      <a:pPr>
                        <a:lnSpc>
                          <a:spcPct val="100000"/>
                        </a:lnSpc>
                      </a:pPr>
                      <a:r>
                        <a:rPr lang="en-US" sz="1800" b="0" strike="noStrike" spc="-1">
                          <a:solidFill>
                            <a:srgbClr val="000000"/>
                          </a:solidFill>
                          <a:latin typeface="Gill Sans MT"/>
                        </a:rPr>
                        <a:t>myMap.set(keyFunc, 'value associated with keyFunc'); </a:t>
                      </a:r>
                      <a:endParaRPr lang="en-US" sz="1800" b="0" strike="noStrike" spc="-1">
                        <a:latin typeface="Arial"/>
                      </a:endParaRPr>
                    </a:p>
                    <a:p>
                      <a:pPr>
                        <a:lnSpc>
                          <a:spcPct val="100000"/>
                        </a:lnSpc>
                      </a:pPr>
                      <a:r>
                        <a:rPr lang="en-US" sz="1800" b="0" strike="noStrike" spc="-1">
                          <a:solidFill>
                            <a:srgbClr val="000000"/>
                          </a:solidFill>
                          <a:latin typeface="Gill Sans MT"/>
                        </a:rPr>
                        <a:t>myMap.size; // 3 // getting the values myMap.get(keyString); // "value associated with 'a string'" </a:t>
                      </a:r>
                      <a:endParaRPr lang="en-US" sz="1800" b="0" strike="noStrike" spc="-1">
                        <a:latin typeface="Arial"/>
                      </a:endParaRPr>
                    </a:p>
                    <a:p>
                      <a:pPr>
                        <a:lnSpc>
                          <a:spcPct val="100000"/>
                        </a:lnSpc>
                      </a:pPr>
                      <a:r>
                        <a:rPr lang="en-US" sz="1800" b="0" strike="noStrike" spc="-1">
                          <a:solidFill>
                            <a:srgbClr val="000000"/>
                          </a:solidFill>
                          <a:latin typeface="Gill Sans MT"/>
                        </a:rPr>
                        <a:t>myMap.get(keyObj); // "value associated with keyObj" myMap.get(keyFunc); </a:t>
                      </a:r>
                      <a:endParaRPr lang="en-US" sz="1800" b="0" strike="noStrike" spc="-1">
                        <a:latin typeface="Arial"/>
                      </a:endParaRPr>
                    </a:p>
                    <a:p>
                      <a:pPr>
                        <a:lnSpc>
                          <a:spcPct val="100000"/>
                        </a:lnSpc>
                      </a:pPr>
                      <a:r>
                        <a:rPr lang="en-US" sz="1800" b="0" strike="noStrike" spc="-1">
                          <a:solidFill>
                            <a:srgbClr val="000000"/>
                          </a:solidFill>
                          <a:latin typeface="Gill Sans MT"/>
                        </a:rPr>
                        <a:t>// "value associated with keyFunc"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tc>
                  <a:txBody>
                    <a:bodyPr/>
                    <a:lstStyle/>
                    <a:p>
                      <a:pPr>
                        <a:lnSpc>
                          <a:spcPct val="100000"/>
                        </a:lnSpc>
                      </a:pPr>
                      <a:r>
                        <a:rPr lang="en-US" sz="1800" b="0" strike="noStrike" spc="-1">
                          <a:solidFill>
                            <a:srgbClr val="000000"/>
                          </a:solidFill>
                          <a:latin typeface="Gill Sans MT"/>
                        </a:rPr>
                        <a:t>const set1 = new Set([1, 2, 3, 4, 5]);</a:t>
                      </a:r>
                      <a:endParaRPr lang="en-US" sz="1800" b="0" strike="noStrike" spc="-1">
                        <a:latin typeface="Arial"/>
                      </a:endParaRPr>
                    </a:p>
                    <a:p>
                      <a:pPr>
                        <a:lnSpc>
                          <a:spcPct val="100000"/>
                        </a:lnSpc>
                      </a:pPr>
                      <a:r>
                        <a:rPr lang="en-US" sz="1800" b="0" strike="noStrike" spc="-1">
                          <a:solidFill>
                            <a:srgbClr val="000000"/>
                          </a:solidFill>
                          <a:latin typeface="Gill Sans MT"/>
                        </a:rPr>
                        <a:t>console.log(set1.has(1));</a:t>
                      </a:r>
                      <a:endParaRPr lang="en-US" sz="1800" b="0" strike="noStrike" spc="-1">
                        <a:latin typeface="Arial"/>
                      </a:endParaRPr>
                    </a:p>
                    <a:p>
                      <a:pPr>
                        <a:lnSpc>
                          <a:spcPct val="100000"/>
                        </a:lnSpc>
                      </a:pPr>
                      <a:r>
                        <a:rPr lang="en-US" sz="1800" b="0" strike="noStrike" spc="-1">
                          <a:solidFill>
                            <a:srgbClr val="000000"/>
                          </a:solidFill>
                          <a:latin typeface="Gill Sans MT"/>
                        </a:rPr>
                        <a:t>// expected output: true</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Gill Sans MT"/>
                        </a:rPr>
                        <a:t>console.log(set1.has(5));</a:t>
                      </a:r>
                      <a:endParaRPr lang="en-US" sz="1800" b="0" strike="noStrike" spc="-1">
                        <a:latin typeface="Arial"/>
                      </a:endParaRPr>
                    </a:p>
                    <a:p>
                      <a:pPr>
                        <a:lnSpc>
                          <a:spcPct val="100000"/>
                        </a:lnSpc>
                      </a:pPr>
                      <a:r>
                        <a:rPr lang="en-US" sz="1800" b="0" strike="noStrike" spc="-1">
                          <a:solidFill>
                            <a:srgbClr val="000000"/>
                          </a:solidFill>
                          <a:latin typeface="Gill Sans MT"/>
                        </a:rPr>
                        <a:t>// expected output: trueconsole.log(set1.has(6));</a:t>
                      </a:r>
                      <a:endParaRPr lang="en-US" sz="1800" b="0" strike="noStrike" spc="-1">
                        <a:latin typeface="Arial"/>
                      </a:endParaRPr>
                    </a:p>
                    <a:p>
                      <a:pPr>
                        <a:lnSpc>
                          <a:spcPct val="100000"/>
                        </a:lnSpc>
                      </a:pPr>
                      <a:r>
                        <a:rPr lang="en-US" sz="1800" b="0" strike="noStrike" spc="-1">
                          <a:solidFill>
                            <a:srgbClr val="000000"/>
                          </a:solidFill>
                          <a:latin typeface="Gill Sans MT"/>
                        </a:rPr>
                        <a:t>// expected output: false</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57200" y="15228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Promise</a:t>
            </a:r>
            <a:endParaRPr lang="en-US" sz="3200" b="0" strike="noStrike" spc="-1">
              <a:latin typeface="Arial"/>
            </a:endParaRPr>
          </a:p>
        </p:txBody>
      </p:sp>
      <p:graphicFrame>
        <p:nvGraphicFramePr>
          <p:cNvPr id="112" name="Table 2"/>
          <p:cNvGraphicFramePr/>
          <p:nvPr/>
        </p:nvGraphicFramePr>
        <p:xfrm>
          <a:off x="457200" y="1219320"/>
          <a:ext cx="8229240" cy="1482840"/>
        </p:xfrm>
        <a:graphic>
          <a:graphicData uri="http://schemas.openxmlformats.org/drawingml/2006/table">
            <a:tbl>
              <a:tblPr/>
              <a:tblGrid>
                <a:gridCol w="8229600">
                  <a:extLst>
                    <a:ext uri="{9D8B030D-6E8A-4147-A177-3AD203B41FA5}">
                      <a16:colId xmlns:a16="http://schemas.microsoft.com/office/drawing/2014/main" val="20000"/>
                    </a:ext>
                  </a:extLst>
                </a:gridCol>
              </a:tblGrid>
              <a:tr h="370800">
                <a:tc>
                  <a:txBody>
                    <a:bodyPr/>
                    <a:lstStyle/>
                    <a:p>
                      <a:pPr>
                        <a:lnSpc>
                          <a:spcPct val="100000"/>
                        </a:lnSpc>
                      </a:pPr>
                      <a:r>
                        <a:rPr lang="en-US" sz="1800" b="0" strike="noStrike" spc="-1">
                          <a:solidFill>
                            <a:srgbClr val="000000"/>
                          </a:solidFill>
                          <a:latin typeface="Gill Sans MT"/>
                        </a:rPr>
                        <a:t>A </a:t>
                      </a:r>
                      <a:r>
                        <a:rPr lang="en-US" sz="1800" b="1" strike="noStrike" spc="-1">
                          <a:solidFill>
                            <a:srgbClr val="000000"/>
                          </a:solidFill>
                          <a:latin typeface="Gill Sans MT"/>
                        </a:rPr>
                        <a:t>Promise</a:t>
                      </a:r>
                      <a:r>
                        <a:rPr lang="en-US" sz="1800" b="0" strike="noStrike" spc="-1">
                          <a:solidFill>
                            <a:srgbClr val="000000"/>
                          </a:solidFill>
                          <a:latin typeface="Gill Sans MT"/>
                        </a:rPr>
                        <a:t> is a proxy for a value not necessarily known when the promise is created. It allows you to associate handlers with an asynchronous action's eventual success value or failure reason. This lets asynchronous methods return values like synchronous methods: instead of immediately returning the final value, the asynchronous method returns a </a:t>
                      </a:r>
                      <a:r>
                        <a:rPr lang="en-US" sz="1800" b="0" i="1" strike="noStrike" spc="-1">
                          <a:solidFill>
                            <a:srgbClr val="000000"/>
                          </a:solidFill>
                          <a:latin typeface="Gill Sans MT"/>
                        </a:rPr>
                        <a:t>promise</a:t>
                      </a:r>
                      <a:r>
                        <a:rPr lang="en-US" sz="1800" b="0" strike="noStrike" spc="-1">
                          <a:solidFill>
                            <a:srgbClr val="000000"/>
                          </a:solidFill>
                          <a:latin typeface="Gill Sans MT"/>
                        </a:rPr>
                        <a:t> to supply the value at some point in the future.</a:t>
                      </a:r>
                      <a:endParaRPr lang="en-US" sz="1800" b="0" strike="noStrike" spc="-1">
                        <a:latin typeface="Arial"/>
                      </a:endParaRPr>
                    </a:p>
                    <a:p>
                      <a:pPr>
                        <a:lnSpc>
                          <a:spcPct val="100000"/>
                        </a:lnSpc>
                      </a:pPr>
                      <a:r>
                        <a:rPr lang="en-US" sz="1800" b="1" strike="noStrike" spc="-1">
                          <a:solidFill>
                            <a:srgbClr val="000000"/>
                          </a:solidFill>
                          <a:latin typeface="Gill Sans MT"/>
                        </a:rPr>
                        <a:t>Analogy </a:t>
                      </a:r>
                      <a:r>
                        <a:rPr lang="en-US" sz="1800" b="0" strike="noStrike" spc="-1">
                          <a:solidFill>
                            <a:srgbClr val="000000"/>
                          </a:solidFill>
                          <a:latin typeface="Gill Sans MT"/>
                        </a:rPr>
                        <a:t>: Make a promise to somebody to buy laptop and complete that on meet-up</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Gill Sans MT"/>
                        </a:rPr>
                        <a:t>A Promise is in one of these states:</a:t>
                      </a:r>
                      <a:endParaRPr lang="en-US" sz="1800" b="0" strike="noStrike" spc="-1">
                        <a:latin typeface="Arial"/>
                      </a:endParaRPr>
                    </a:p>
                    <a:p>
                      <a:pPr>
                        <a:lnSpc>
                          <a:spcPct val="100000"/>
                        </a:lnSpc>
                      </a:pPr>
                      <a:r>
                        <a:rPr lang="en-US" sz="1800" b="0" i="1" strike="noStrike" spc="-1">
                          <a:solidFill>
                            <a:srgbClr val="000000"/>
                          </a:solidFill>
                          <a:latin typeface="Gill Sans MT"/>
                        </a:rPr>
                        <a:t>- </a:t>
                      </a:r>
                      <a:r>
                        <a:rPr lang="en-US" sz="1800" b="1" i="1" strike="noStrike" spc="-1">
                          <a:solidFill>
                            <a:srgbClr val="000000"/>
                          </a:solidFill>
                          <a:latin typeface="Gill Sans MT"/>
                        </a:rPr>
                        <a:t>pending</a:t>
                      </a:r>
                      <a:r>
                        <a:rPr lang="en-US" sz="1800" b="0" strike="noStrike" spc="-1">
                          <a:solidFill>
                            <a:srgbClr val="000000"/>
                          </a:solidFill>
                          <a:latin typeface="Gill Sans MT"/>
                        </a:rPr>
                        <a:t>: initial state, neither fulfilled nor rejected.</a:t>
                      </a:r>
                      <a:endParaRPr lang="en-US" sz="1800" b="0" strike="noStrike" spc="-1">
                        <a:latin typeface="Arial"/>
                      </a:endParaRPr>
                    </a:p>
                    <a:p>
                      <a:pPr>
                        <a:lnSpc>
                          <a:spcPct val="100000"/>
                        </a:lnSpc>
                      </a:pPr>
                      <a:r>
                        <a:rPr lang="en-US" sz="1800" b="0" i="1" strike="noStrike" spc="-1">
                          <a:solidFill>
                            <a:srgbClr val="000000"/>
                          </a:solidFill>
                          <a:latin typeface="Gill Sans MT"/>
                        </a:rPr>
                        <a:t>- </a:t>
                      </a:r>
                      <a:r>
                        <a:rPr lang="en-US" sz="1800" b="1" i="1" strike="noStrike" spc="-1">
                          <a:solidFill>
                            <a:srgbClr val="000000"/>
                          </a:solidFill>
                          <a:latin typeface="Gill Sans MT"/>
                        </a:rPr>
                        <a:t>fulfilled/resolved</a:t>
                      </a:r>
                      <a:r>
                        <a:rPr lang="en-US" sz="1800" b="0" strike="noStrike" spc="-1">
                          <a:solidFill>
                            <a:srgbClr val="000000"/>
                          </a:solidFill>
                          <a:latin typeface="Gill Sans MT"/>
                        </a:rPr>
                        <a:t>: meaning that the operation completed successfully.</a:t>
                      </a:r>
                      <a:endParaRPr lang="en-US" sz="1800" b="0" strike="noStrike" spc="-1">
                        <a:latin typeface="Arial"/>
                      </a:endParaRPr>
                    </a:p>
                    <a:p>
                      <a:pPr>
                        <a:lnSpc>
                          <a:spcPct val="100000"/>
                        </a:lnSpc>
                      </a:pPr>
                      <a:r>
                        <a:rPr lang="en-US" sz="1800" b="0" i="1" strike="noStrike" spc="-1">
                          <a:solidFill>
                            <a:srgbClr val="000000"/>
                          </a:solidFill>
                          <a:latin typeface="Gill Sans MT"/>
                        </a:rPr>
                        <a:t>- </a:t>
                      </a:r>
                      <a:r>
                        <a:rPr lang="en-US" sz="1800" b="1" i="1" strike="noStrike" spc="-1">
                          <a:solidFill>
                            <a:srgbClr val="000000"/>
                          </a:solidFill>
                          <a:latin typeface="Gill Sans MT"/>
                        </a:rPr>
                        <a:t>rejected</a:t>
                      </a:r>
                      <a:r>
                        <a:rPr lang="en-US" sz="1800" b="0" strike="noStrike" spc="-1">
                          <a:solidFill>
                            <a:srgbClr val="000000"/>
                          </a:solidFill>
                          <a:latin typeface="Gill Sans MT"/>
                        </a:rPr>
                        <a:t>: meaning that the operation failed.</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000000"/>
                          </a:solidFill>
                          <a:latin typeface="Gill Sans MT"/>
                        </a:rPr>
                        <a:t>var promise1 = new Promise(function(resolve, reject)</a:t>
                      </a:r>
                      <a:endParaRPr lang="en-US" sz="1800" b="0" strike="noStrike" spc="-1">
                        <a:latin typeface="Arial"/>
                      </a:endParaRPr>
                    </a:p>
                    <a:p>
                      <a:pPr>
                        <a:lnSpc>
                          <a:spcPct val="100000"/>
                        </a:lnSpc>
                      </a:pPr>
                      <a:r>
                        <a:rPr lang="en-US" sz="1800" b="0" strike="noStrike" spc="-1">
                          <a:solidFill>
                            <a:srgbClr val="000000"/>
                          </a:solidFill>
                          <a:latin typeface="Gill Sans MT"/>
                        </a:rPr>
                        <a:t> {  setTimeout(function() {    </a:t>
                      </a:r>
                      <a:endParaRPr lang="en-US" sz="1800" b="0" strike="noStrike" spc="-1">
                        <a:latin typeface="Arial"/>
                      </a:endParaRPr>
                    </a:p>
                    <a:p>
                      <a:pPr>
                        <a:lnSpc>
                          <a:spcPct val="100000"/>
                        </a:lnSpc>
                      </a:pPr>
                      <a:r>
                        <a:rPr lang="en-US" sz="1800" b="0" strike="noStrike" spc="-1">
                          <a:solidFill>
                            <a:srgbClr val="000000"/>
                          </a:solidFill>
                          <a:latin typeface="Gill Sans MT"/>
                        </a:rPr>
                        <a:t>         resolve('foo');  }, 300);});</a:t>
                      </a:r>
                      <a:endParaRPr lang="en-US" sz="1800" b="0" strike="noStrike" spc="-1">
                        <a:latin typeface="Arial"/>
                      </a:endParaRPr>
                    </a:p>
                    <a:p>
                      <a:pPr>
                        <a:lnSpc>
                          <a:spcPct val="100000"/>
                        </a:lnSpc>
                      </a:pPr>
                      <a:r>
                        <a:rPr lang="en-US" sz="1800" b="0" strike="noStrike" spc="-1">
                          <a:solidFill>
                            <a:srgbClr val="000000"/>
                          </a:solidFill>
                          <a:latin typeface="Gill Sans MT"/>
                        </a:rPr>
                        <a:t>promise1.then(function(value) {  </a:t>
                      </a:r>
                      <a:endParaRPr lang="en-US" sz="1800" b="0" strike="noStrike" spc="-1">
                        <a:latin typeface="Arial"/>
                      </a:endParaRPr>
                    </a:p>
                    <a:p>
                      <a:pPr>
                        <a:lnSpc>
                          <a:spcPct val="100000"/>
                        </a:lnSpc>
                      </a:pPr>
                      <a:r>
                        <a:rPr lang="en-US" sz="1800" b="0" strike="noStrike" spc="-1">
                          <a:solidFill>
                            <a:srgbClr val="000000"/>
                          </a:solidFill>
                          <a:latin typeface="Gill Sans MT"/>
                        </a:rPr>
                        <a:t>         console.log(value);  // expected output: "foo"});</a:t>
                      </a:r>
                      <a:endParaRPr lang="en-US" sz="1800" b="0" strike="noStrike" spc="-1">
                        <a:latin typeface="Arial"/>
                      </a:endParaRPr>
                    </a:p>
                    <a:p>
                      <a:pPr>
                        <a:lnSpc>
                          <a:spcPct val="100000"/>
                        </a:lnSpc>
                      </a:pPr>
                      <a:r>
                        <a:rPr lang="en-US" sz="1800" b="0" strike="noStrike" spc="-1">
                          <a:solidFill>
                            <a:srgbClr val="000000"/>
                          </a:solidFill>
                          <a:latin typeface="Gill Sans MT"/>
                        </a:rPr>
                        <a:t>         console.log(promise1);// expected output: [object Promise]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2"/>
                  </a:ext>
                </a:extLst>
              </a:tr>
              <a:tr h="370800">
                <a:tc>
                  <a:txBody>
                    <a:bodyPr/>
                    <a:lstStyle/>
                    <a:p>
                      <a:pPr>
                        <a:lnSpc>
                          <a:spcPct val="100000"/>
                        </a:lnSpc>
                      </a:pPr>
                      <a:r>
                        <a:rPr lang="en-US" sz="1800" b="1" strike="noStrike" spc="-1">
                          <a:solidFill>
                            <a:srgbClr val="000000"/>
                          </a:solidFill>
                          <a:latin typeface="Gill Sans MT"/>
                        </a:rPr>
                        <a:t>Note</a:t>
                      </a:r>
                      <a:r>
                        <a:rPr lang="en-US" sz="1800" b="0" strike="noStrike" spc="-1">
                          <a:solidFill>
                            <a:srgbClr val="000000"/>
                          </a:solidFill>
                          <a:latin typeface="Gill Sans MT"/>
                        </a:rPr>
                        <a:t>: A promise is said to be </a:t>
                      </a:r>
                      <a:r>
                        <a:rPr lang="en-US" sz="1800" b="1" i="1" strike="noStrike" spc="-1">
                          <a:solidFill>
                            <a:srgbClr val="000000"/>
                          </a:solidFill>
                          <a:latin typeface="Gill Sans MT"/>
                        </a:rPr>
                        <a:t>settled</a:t>
                      </a:r>
                      <a:r>
                        <a:rPr lang="en-US" sz="1800" b="0" strike="noStrike" spc="-1">
                          <a:solidFill>
                            <a:srgbClr val="000000"/>
                          </a:solidFill>
                          <a:latin typeface="Gill Sans MT"/>
                        </a:rPr>
                        <a:t> if it is either fulfilled or </a:t>
                      </a:r>
                      <a:r>
                        <a:rPr lang="en-US" sz="1800" b="1" strike="noStrike" spc="-1">
                          <a:solidFill>
                            <a:srgbClr val="000000"/>
                          </a:solidFill>
                          <a:latin typeface="Gill Sans MT"/>
                        </a:rPr>
                        <a:t>rejected</a:t>
                      </a:r>
                      <a:r>
                        <a:rPr lang="en-US" sz="1800" b="0" strike="noStrike" spc="-1">
                          <a:solidFill>
                            <a:srgbClr val="000000"/>
                          </a:solidFill>
                          <a:latin typeface="Gill Sans MT"/>
                        </a:rPr>
                        <a:t>, but not </a:t>
                      </a:r>
                      <a:r>
                        <a:rPr lang="en-US" sz="1800" b="1" strike="noStrike" spc="-1">
                          <a:solidFill>
                            <a:srgbClr val="000000"/>
                          </a:solidFill>
                          <a:latin typeface="Gill Sans MT"/>
                        </a:rPr>
                        <a:t>pending</a:t>
                      </a:r>
                      <a:r>
                        <a:rPr lang="en-US" sz="1800" b="0" strike="noStrike" spc="-1">
                          <a:solidFill>
                            <a:srgbClr val="000000"/>
                          </a:solidFill>
                          <a:latin typeface="Gill Sans MT"/>
                        </a:rPr>
                        <a:t>. You will also hear the term </a:t>
                      </a:r>
                      <a:r>
                        <a:rPr lang="en-US" sz="1800" b="1" i="1" strike="noStrike" spc="-1">
                          <a:solidFill>
                            <a:srgbClr val="000000"/>
                          </a:solidFill>
                          <a:latin typeface="Gill Sans MT"/>
                        </a:rPr>
                        <a:t>resolved</a:t>
                      </a:r>
                      <a:r>
                        <a:rPr lang="en-US" sz="1800" b="0" strike="noStrike" spc="-1">
                          <a:solidFill>
                            <a:srgbClr val="000000"/>
                          </a:solidFill>
                          <a:latin typeface="Gill Sans MT"/>
                        </a:rPr>
                        <a:t> used with promises — this means that the promise is settled or “locked in” to match the state of another promise.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457200" y="15228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Iterators : filter, map, some and reduce</a:t>
            </a:r>
            <a:endParaRPr lang="en-US" sz="3200" b="0" strike="noStrike" spc="-1">
              <a:latin typeface="Arial"/>
            </a:endParaRPr>
          </a:p>
        </p:txBody>
      </p:sp>
      <p:graphicFrame>
        <p:nvGraphicFramePr>
          <p:cNvPr id="114" name="Table 2"/>
          <p:cNvGraphicFramePr/>
          <p:nvPr/>
        </p:nvGraphicFramePr>
        <p:xfrm>
          <a:off x="457200" y="1219320"/>
          <a:ext cx="8229240" cy="111204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00">
                <a:tc>
                  <a:txBody>
                    <a:bodyPr/>
                    <a:lstStyle/>
                    <a:p>
                      <a:pPr>
                        <a:lnSpc>
                          <a:spcPct val="100000"/>
                        </a:lnSpc>
                      </a:pPr>
                      <a:r>
                        <a:rPr lang="en-US" sz="1800" b="0" strike="noStrike" spc="-1">
                          <a:solidFill>
                            <a:srgbClr val="FFFFFF"/>
                          </a:solidFill>
                          <a:latin typeface="Gill Sans MT"/>
                        </a:rPr>
                        <a:t>var persons = [</a:t>
                      </a:r>
                      <a:br/>
                      <a:r>
                        <a:rPr lang="en-US" sz="1800" b="0" strike="noStrike" spc="-1">
                          <a:solidFill>
                            <a:srgbClr val="FFFFFF"/>
                          </a:solidFill>
                          <a:latin typeface="Gill Sans MT"/>
                        </a:rPr>
                        <a:t>{id : 1, name : “John”, tags : “javascript”},</a:t>
                      </a:r>
                      <a:br/>
                      <a:r>
                        <a:rPr lang="en-US" sz="1800" b="0" strike="noStrike" spc="-1">
                          <a:solidFill>
                            <a:srgbClr val="FFFFFF"/>
                          </a:solidFill>
                          <a:latin typeface="Gill Sans MT"/>
                        </a:rPr>
                        <a:t>{id : 2, name : “Alice”, tags : “javascript”},</a:t>
                      </a:r>
                      <a:br/>
                      <a:r>
                        <a:rPr lang="en-US" sz="1800" b="0" strike="noStrike" spc="-1">
                          <a:solidFill>
                            <a:srgbClr val="FFFFFF"/>
                          </a:solidFill>
                          <a:latin typeface="Gill Sans MT"/>
                        </a:rPr>
                        <a:t>{id : 3, name : “Roger”, tags : “java”},</a:t>
                      </a:r>
                      <a:br/>
                      <a:r>
                        <a:rPr lang="en-US" sz="1800" b="0" strike="noStrike" spc="-1">
                          <a:solidFill>
                            <a:srgbClr val="FFFFFF"/>
                          </a:solidFill>
                          <a:latin typeface="Gill Sans MT"/>
                        </a:rPr>
                        <a:t>{id : 4, name : “Adam”, tags : “javascript”},</a:t>
                      </a:r>
                      <a:br/>
                      <a:r>
                        <a:rPr lang="en-US" sz="1800" b="0" strike="noStrike" spc="-1">
                          <a:solidFill>
                            <a:srgbClr val="FFFFFF"/>
                          </a:solidFill>
                          <a:latin typeface="Gill Sans MT"/>
                        </a:rPr>
                        <a:t>{id : 5, name : “Alex”, tags : “java”}</a:t>
                      </a:r>
                      <a:br/>
                      <a:r>
                        <a:rPr lang="en-US" sz="1800" b="0" strike="noStrike" spc="-1">
                          <a:solidFill>
                            <a:srgbClr val="FFFFFF"/>
                          </a:solidFill>
                          <a:latin typeface="Gill Sans MT"/>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tc>
                  <a:txBody>
                    <a:bodyPr/>
                    <a:lstStyle/>
                    <a:p>
                      <a:pPr>
                        <a:lnSpc>
                          <a:spcPct val="100000"/>
                        </a:lnSpc>
                      </a:pPr>
                      <a:r>
                        <a:rPr lang="en-US" sz="1800" b="1" strike="noStrike" spc="-1">
                          <a:solidFill>
                            <a:srgbClr val="000000"/>
                          </a:solidFill>
                          <a:latin typeface="Gill Sans MT"/>
                        </a:rPr>
                        <a:t>Filter</a:t>
                      </a:r>
                      <a:r>
                        <a:rPr lang="en-US" sz="1800" b="0" strike="noStrike" spc="-1">
                          <a:solidFill>
                            <a:srgbClr val="000000"/>
                          </a:solidFill>
                          <a:latin typeface="Gill Sans MT"/>
                        </a:rPr>
                        <a:t> :</a:t>
                      </a:r>
                      <a:br/>
                      <a:r>
                        <a:rPr lang="en-US" sz="1800" b="0" strike="noStrike" spc="-1">
                          <a:solidFill>
                            <a:srgbClr val="000000"/>
                          </a:solidFill>
                          <a:latin typeface="Gill Sans MT"/>
                        </a:rPr>
                        <a:t>var javscriptPersons = persons.filter(personObj =&gt; personObj.tags.indexOf(“javascript”) &gt; -1);</a:t>
                      </a:r>
                      <a:br/>
                      <a:r>
                        <a:rPr lang="en-US" sz="1800" b="0" strike="noStrike" spc="-1">
                          <a:solidFill>
                            <a:srgbClr val="000000"/>
                          </a:solidFill>
                          <a:latin typeface="Gill Sans MT"/>
                        </a:rPr>
                        <a:t>console.log(javscriptPersons);</a:t>
                      </a:r>
                      <a:endParaRPr lang="en-US" sz="1800" b="0" strike="noStrike" spc="-1">
                        <a:latin typeface="Arial"/>
                      </a:endParaRPr>
                    </a:p>
                    <a:p>
                      <a:pPr>
                        <a:lnSpc>
                          <a:spcPct val="100000"/>
                        </a:lnSpc>
                      </a:pP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extLst>
                  <a:ext uri="{0D108BD9-81ED-4DB2-BD59-A6C34878D82A}">
                    <a16:rowId xmlns:a16="http://schemas.microsoft.com/office/drawing/2014/main" val="10000"/>
                  </a:ext>
                </a:extLst>
              </a:tr>
              <a:tr h="370800">
                <a:tc>
                  <a:txBody>
                    <a:bodyPr/>
                    <a:lstStyle/>
                    <a:p>
                      <a:pPr>
                        <a:lnSpc>
                          <a:spcPct val="100000"/>
                        </a:lnSpc>
                      </a:pPr>
                      <a:r>
                        <a:rPr lang="en-US" sz="1800" b="1" strike="noStrike" spc="-1">
                          <a:solidFill>
                            <a:srgbClr val="000000"/>
                          </a:solidFill>
                          <a:latin typeface="Gill Sans MT"/>
                        </a:rPr>
                        <a:t>Map</a:t>
                      </a:r>
                      <a:r>
                        <a:rPr lang="en-US" sz="1800" b="0" strike="noStrike" spc="-1">
                          <a:solidFill>
                            <a:srgbClr val="000000"/>
                          </a:solidFill>
                          <a:latin typeface="Gill Sans MT"/>
                        </a:rPr>
                        <a:t> :</a:t>
                      </a:r>
                      <a:br/>
                      <a:r>
                        <a:rPr lang="en-US" sz="1800" b="0" strike="noStrike" spc="-1">
                          <a:solidFill>
                            <a:srgbClr val="000000"/>
                          </a:solidFill>
                          <a:latin typeface="Gill Sans MT"/>
                        </a:rPr>
                        <a:t>var nameArray = persons.map(personObj =&gt; personObj.name);</a:t>
                      </a:r>
                      <a:br/>
                      <a:r>
                        <a:rPr lang="en-US" sz="1800" b="0" strike="noStrike" spc="-1">
                          <a:solidFill>
                            <a:srgbClr val="000000"/>
                          </a:solidFill>
                          <a:latin typeface="Gill Sans MT"/>
                        </a:rPr>
                        <a:t>console.log(nameArray);</a:t>
                      </a:r>
                      <a:endParaRPr lang="en-US" sz="1800" b="0" strike="noStrike" spc="-1">
                        <a:latin typeface="Arial"/>
                      </a:endParaRPr>
                    </a:p>
                    <a:p>
                      <a:pPr>
                        <a:lnSpc>
                          <a:spcPct val="100000"/>
                        </a:lnSpc>
                      </a:pP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tc>
                  <a:txBody>
                    <a:bodyPr/>
                    <a:lstStyle/>
                    <a:p>
                      <a:pPr>
                        <a:lnSpc>
                          <a:spcPct val="100000"/>
                        </a:lnSpc>
                      </a:pPr>
                      <a:r>
                        <a:rPr lang="en-US" sz="1800" b="1" strike="noStrike" spc="-1">
                          <a:solidFill>
                            <a:srgbClr val="000000"/>
                          </a:solidFill>
                          <a:latin typeface="Gill Sans MT"/>
                        </a:rPr>
                        <a:t>Some</a:t>
                      </a:r>
                      <a:r>
                        <a:rPr lang="en-US" sz="1800" b="0" strike="noStrike" spc="-1">
                          <a:solidFill>
                            <a:srgbClr val="000000"/>
                          </a:solidFill>
                          <a:latin typeface="Gill Sans MT"/>
                        </a:rPr>
                        <a:t> : Short Circuit as soon as it meets the condition</a:t>
                      </a:r>
                      <a:br/>
                      <a:r>
                        <a:rPr lang="en-US" sz="1800" b="0" strike="noStrike" spc="-1">
                          <a:solidFill>
                            <a:srgbClr val="000000"/>
                          </a:solidFill>
                          <a:latin typeface="Gill Sans MT"/>
                        </a:rPr>
                        <a:t>var hasJava = persons.some(personObj =&gt; personObj.tags.indexOf(“java”) &gt; -1);</a:t>
                      </a:r>
                      <a:br/>
                      <a:r>
                        <a:rPr lang="en-US" sz="1800" b="0" strike="noStrike" spc="-1">
                          <a:solidFill>
                            <a:srgbClr val="000000"/>
                          </a:solidFill>
                          <a:latin typeface="Gill Sans MT"/>
                        </a:rPr>
                        <a:t>console.log(hasJava);</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extLst>
                  <a:ext uri="{0D108BD9-81ED-4DB2-BD59-A6C34878D82A}">
                    <a16:rowId xmlns:a16="http://schemas.microsoft.com/office/drawing/2014/main" val="10001"/>
                  </a:ext>
                </a:extLst>
              </a:tr>
              <a:tr h="370800">
                <a:tc gridSpan="2">
                  <a:txBody>
                    <a:bodyPr/>
                    <a:lstStyle/>
                    <a:p>
                      <a:pPr>
                        <a:lnSpc>
                          <a:spcPct val="100000"/>
                        </a:lnSpc>
                      </a:pPr>
                      <a:r>
                        <a:rPr lang="en-US" sz="1800" b="1" strike="noStrike" spc="-1">
                          <a:solidFill>
                            <a:srgbClr val="000000"/>
                          </a:solidFill>
                          <a:latin typeface="Gill Sans MT"/>
                        </a:rPr>
                        <a:t>Reduce</a:t>
                      </a:r>
                      <a:r>
                        <a:rPr lang="en-US" sz="1800" b="0" strike="noStrike" spc="-1">
                          <a:solidFill>
                            <a:srgbClr val="000000"/>
                          </a:solidFill>
                          <a:latin typeface="Gill Sans MT"/>
                        </a:rPr>
                        <a:t> : Array.reduce is used when you want to process all the elements of an array to get a single value out of it.</a:t>
                      </a:r>
                      <a:br/>
                      <a:r>
                        <a:rPr lang="en-US" sz="1800" b="0" strike="noStrike" spc="-1">
                          <a:solidFill>
                            <a:srgbClr val="000000"/>
                          </a:solidFill>
                          <a:latin typeface="Gill Sans MT"/>
                        </a:rPr>
                        <a:t>var uniqueTags = persons.reduce((acc, personObj) =&gt; {</a:t>
                      </a:r>
                      <a:br/>
                      <a:r>
                        <a:rPr lang="en-US" sz="1800" b="0" strike="noStrike" spc="-1">
                          <a:solidFill>
                            <a:srgbClr val="000000"/>
                          </a:solidFill>
                          <a:latin typeface="Gill Sans MT"/>
                        </a:rPr>
                        <a:t>acc[personObj.tags] = 1;</a:t>
                      </a:r>
                      <a:br/>
                      <a:r>
                        <a:rPr lang="en-US" sz="1800" b="0" strike="noStrike" spc="-1">
                          <a:solidFill>
                            <a:srgbClr val="000000"/>
                          </a:solidFill>
                          <a:latin typeface="Gill Sans MT"/>
                        </a:rPr>
                        <a:t>return acc;</a:t>
                      </a:r>
                      <a:br/>
                      <a:r>
                        <a:rPr lang="en-US" sz="1800" b="0" strike="noStrike" spc="-1">
                          <a:solidFill>
                            <a:srgbClr val="000000"/>
                          </a:solidFill>
                          <a:latin typeface="Gill Sans MT"/>
                        </a:rPr>
                        <a:t>},{});</a:t>
                      </a:r>
                      <a:br/>
                      <a:r>
                        <a:rPr lang="en-US" sz="1800" b="0" strike="noStrike" spc="-1">
                          <a:solidFill>
                            <a:srgbClr val="000000"/>
                          </a:solidFill>
                          <a:latin typeface="Gill Sans MT"/>
                        </a:rPr>
                        <a:t>console.log(uniqueTags);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9142560" cy="685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40000"/>
          </a:bodyPr>
          <a:lstStyle/>
          <a:p>
            <a:pPr marL="274320" indent="-272880">
              <a:lnSpc>
                <a:spcPct val="100000"/>
              </a:lnSpc>
              <a:spcBef>
                <a:spcPts val="601"/>
              </a:spcBef>
              <a:buClr>
                <a:srgbClr val="727CA3"/>
              </a:buClr>
              <a:buSzPct val="76000"/>
              <a:buFont typeface="Wingdings 3" charset="2"/>
              <a:buChar char=""/>
            </a:pPr>
            <a:r>
              <a:rPr lang="en-US" sz="2600" b="0" i="1" strike="noStrike" spc="-1">
                <a:solidFill>
                  <a:srgbClr val="000000"/>
                </a:solidFill>
                <a:latin typeface="Gill Sans MT"/>
                <a:ea typeface="DejaVu Sans"/>
              </a:rPr>
              <a:t>//Iterators : Filter, Map, Some and Reduce //None of Them manipulates existing collection</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br/>
            <a:r>
              <a:rPr lang="en-US" sz="2600" b="0" strike="noStrike" spc="-1">
                <a:solidFill>
                  <a:srgbClr val="000000"/>
                </a:solidFill>
                <a:latin typeface="Gill Sans MT"/>
                <a:ea typeface="DejaVu Sans"/>
              </a:rPr>
              <a:t>let persons = [</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    {id : 1, name : "John", tags : "javascript"},</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    {id : 2, name : "Alice", tags : "javascript"},</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    {id : 3, name : "Roger", tags : "java"},</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    {id : 4, name : "Adam", tags : "javascript"},</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    {id : 5, name : "Alex", tags : "java"}</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br/>
            <a:r>
              <a:rPr lang="en-US" sz="2600" b="0" i="1" strike="noStrike" spc="-1">
                <a:solidFill>
                  <a:srgbClr val="000000"/>
                </a:solidFill>
                <a:latin typeface="Gill Sans MT"/>
                <a:ea typeface="DejaVu Sans"/>
              </a:rPr>
              <a:t>//1. to get the persons list having tag as javascript - Filter </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i="1" strike="noStrike" spc="-1">
                <a:solidFill>
                  <a:srgbClr val="000000"/>
                </a:solidFill>
                <a:latin typeface="Gill Sans MT"/>
                <a:ea typeface="DejaVu Sans"/>
              </a:rPr>
              <a:t>//filter doesnot allows us to manipulate objects in iteration</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br/>
            <a:r>
              <a:rPr lang="en-US" sz="2600" b="0" strike="noStrike" spc="-1">
                <a:solidFill>
                  <a:srgbClr val="000000"/>
                </a:solidFill>
                <a:latin typeface="Gill Sans MT"/>
                <a:ea typeface="DejaVu Sans"/>
              </a:rPr>
              <a:t>let personsWithoutJavascriptTag = persons.</a:t>
            </a:r>
            <a:r>
              <a:rPr lang="en-US" sz="2600" b="1" strike="noStrike" spc="-1">
                <a:solidFill>
                  <a:srgbClr val="000000"/>
                </a:solidFill>
                <a:latin typeface="Gill Sans MT"/>
                <a:ea typeface="DejaVu Sans"/>
              </a:rPr>
              <a:t>filter</a:t>
            </a:r>
            <a:r>
              <a:rPr lang="en-US" sz="2600" b="0" strike="noStrike" spc="-1">
                <a:solidFill>
                  <a:srgbClr val="000000"/>
                </a:solidFill>
                <a:latin typeface="Gill Sans MT"/>
                <a:ea typeface="DejaVu Sans"/>
              </a:rPr>
              <a:t>((personObject) =&gt; personObject.tags != "javascript");</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ea typeface="DejaVu Sans"/>
              </a:rPr>
              <a:t>console</a:t>
            </a:r>
            <a:r>
              <a:rPr lang="en-US" sz="2600" b="0" strike="noStrike" spc="-1">
                <a:solidFill>
                  <a:srgbClr val="000000"/>
                </a:solidFill>
                <a:latin typeface="Gill Sans MT"/>
                <a:ea typeface="DejaVu Sans"/>
              </a:rPr>
              <a:t>.</a:t>
            </a:r>
            <a:r>
              <a:rPr lang="en-US" sz="2600" b="1" strike="noStrike" spc="-1">
                <a:solidFill>
                  <a:srgbClr val="000000"/>
                </a:solidFill>
                <a:latin typeface="Gill Sans MT"/>
                <a:ea typeface="DejaVu Sans"/>
              </a:rPr>
              <a:t>log</a:t>
            </a:r>
            <a:r>
              <a:rPr lang="en-US" sz="2600" b="0" strike="noStrike" spc="-1">
                <a:solidFill>
                  <a:srgbClr val="000000"/>
                </a:solidFill>
                <a:latin typeface="Gill Sans MT"/>
                <a:ea typeface="DejaVu Sans"/>
              </a:rPr>
              <a:t>(personsWithoutJavascriptTag);</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br/>
            <a:r>
              <a:rPr lang="en-US" sz="2600" b="0" i="1" strike="noStrike" spc="-1">
                <a:solidFill>
                  <a:srgbClr val="000000"/>
                </a:solidFill>
                <a:latin typeface="Gill Sans MT"/>
                <a:ea typeface="DejaVu Sans"/>
              </a:rPr>
              <a:t>//2. to get the name list only from the collection - Map </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i="1" strike="noStrike" spc="-1">
                <a:solidFill>
                  <a:srgbClr val="000000"/>
                </a:solidFill>
                <a:latin typeface="Gill Sans MT"/>
                <a:ea typeface="DejaVu Sans"/>
              </a:rPr>
              <a:t>// Map allows us to iterate, put condition and also do manipulation on object</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br/>
            <a:r>
              <a:rPr lang="en-US" sz="2600" b="0" strike="noStrike" spc="-1">
                <a:solidFill>
                  <a:srgbClr val="000000"/>
                </a:solidFill>
                <a:latin typeface="Gill Sans MT"/>
                <a:ea typeface="DejaVu Sans"/>
              </a:rPr>
              <a:t>let personNameList = persons.</a:t>
            </a:r>
            <a:r>
              <a:rPr lang="en-US" sz="2600" b="1" strike="noStrike" spc="-1">
                <a:solidFill>
                  <a:srgbClr val="000000"/>
                </a:solidFill>
                <a:latin typeface="Gill Sans MT"/>
                <a:ea typeface="DejaVu Sans"/>
              </a:rPr>
              <a:t>map</a:t>
            </a:r>
            <a:r>
              <a:rPr lang="en-US" sz="2600" b="0" strike="noStrike" spc="-1">
                <a:solidFill>
                  <a:srgbClr val="000000"/>
                </a:solidFill>
                <a:latin typeface="Gill Sans MT"/>
                <a:ea typeface="DejaVu Sans"/>
              </a:rPr>
              <a:t>(persObj =&gt; persObj.name);</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ea typeface="DejaVu Sans"/>
              </a:rPr>
              <a:t>console</a:t>
            </a:r>
            <a:r>
              <a:rPr lang="en-US" sz="2600" b="0" strike="noStrike" spc="-1">
                <a:solidFill>
                  <a:srgbClr val="000000"/>
                </a:solidFill>
                <a:latin typeface="Gill Sans MT"/>
                <a:ea typeface="DejaVu Sans"/>
              </a:rPr>
              <a:t>.</a:t>
            </a:r>
            <a:r>
              <a:rPr lang="en-US" sz="2600" b="1" strike="noStrike" spc="-1">
                <a:solidFill>
                  <a:srgbClr val="000000"/>
                </a:solidFill>
                <a:latin typeface="Gill Sans MT"/>
                <a:ea typeface="DejaVu Sans"/>
              </a:rPr>
              <a:t>log</a:t>
            </a:r>
            <a:r>
              <a:rPr lang="en-US" sz="2600" b="0" strike="noStrike" spc="-1">
                <a:solidFill>
                  <a:srgbClr val="000000"/>
                </a:solidFill>
                <a:latin typeface="Gill Sans MT"/>
                <a:ea typeface="DejaVu Sans"/>
              </a:rPr>
              <a:t>(personNameList);</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br/>
            <a:r>
              <a:rPr lang="en-US" sz="2600" b="0" strike="noStrike" spc="-1">
                <a:solidFill>
                  <a:srgbClr val="000000"/>
                </a:solidFill>
                <a:latin typeface="Gill Sans MT"/>
                <a:ea typeface="DejaVu Sans"/>
              </a:rPr>
              <a:t>let newEmployeeList = persons.</a:t>
            </a:r>
            <a:r>
              <a:rPr lang="en-US" sz="2600" b="1" strike="noStrike" spc="-1">
                <a:solidFill>
                  <a:srgbClr val="000000"/>
                </a:solidFill>
                <a:latin typeface="Gill Sans MT"/>
                <a:ea typeface="DejaVu Sans"/>
              </a:rPr>
              <a:t>map</a:t>
            </a:r>
            <a:r>
              <a:rPr lang="en-US" sz="2600" b="0" strike="noStrike" spc="-1">
                <a:solidFill>
                  <a:srgbClr val="000000"/>
                </a:solidFill>
                <a:latin typeface="Gill Sans MT"/>
                <a:ea typeface="DejaVu Sans"/>
              </a:rPr>
              <a:t>(persObj =&gt; persObj.tags === "java" ? {"EmployeeName" : persObj.name}: "").</a:t>
            </a:r>
            <a:r>
              <a:rPr lang="en-US" sz="2600" b="1" strike="noStrike" spc="-1">
                <a:solidFill>
                  <a:srgbClr val="000000"/>
                </a:solidFill>
                <a:latin typeface="Gill Sans MT"/>
                <a:ea typeface="DejaVu Sans"/>
              </a:rPr>
              <a:t>filter</a:t>
            </a:r>
            <a:r>
              <a:rPr lang="en-US" sz="2600" b="0" strike="noStrike" spc="-1">
                <a:solidFill>
                  <a:srgbClr val="000000"/>
                </a:solidFill>
                <a:latin typeface="Gill Sans MT"/>
                <a:ea typeface="DejaVu Sans"/>
              </a:rPr>
              <a:t>(p =&gt; p != "");</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ea typeface="DejaVu Sans"/>
              </a:rPr>
              <a:t>console</a:t>
            </a:r>
            <a:r>
              <a:rPr lang="en-US" sz="2600" b="0" strike="noStrike" spc="-1">
                <a:solidFill>
                  <a:srgbClr val="000000"/>
                </a:solidFill>
                <a:latin typeface="Gill Sans MT"/>
                <a:ea typeface="DejaVu Sans"/>
              </a:rPr>
              <a:t>.</a:t>
            </a:r>
            <a:r>
              <a:rPr lang="en-US" sz="2600" b="1" strike="noStrike" spc="-1">
                <a:solidFill>
                  <a:srgbClr val="000000"/>
                </a:solidFill>
                <a:latin typeface="Gill Sans MT"/>
                <a:ea typeface="DejaVu Sans"/>
              </a:rPr>
              <a:t>log</a:t>
            </a:r>
            <a:r>
              <a:rPr lang="en-US" sz="2600" b="0" strike="noStrike" spc="-1">
                <a:solidFill>
                  <a:srgbClr val="000000"/>
                </a:solidFill>
                <a:latin typeface="Gill Sans MT"/>
                <a:ea typeface="DejaVu Sans"/>
              </a:rPr>
              <a:t>(newEmployeeList);</a:t>
            </a:r>
            <a:endParaRPr lang="en-US" sz="2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0" y="0"/>
            <a:ext cx="9142560" cy="685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41000"/>
          </a:bodyPr>
          <a:lstStyle/>
          <a:p>
            <a:pPr marL="274320" indent="-272880">
              <a:lnSpc>
                <a:spcPct val="100000"/>
              </a:lnSpc>
              <a:spcBef>
                <a:spcPts val="601"/>
              </a:spcBef>
              <a:buClr>
                <a:srgbClr val="727CA3"/>
              </a:buClr>
              <a:buSzPct val="76000"/>
              <a:buFont typeface="Wingdings 3" charset="2"/>
              <a:buChar char=""/>
            </a:pPr>
            <a:br/>
            <a:r>
              <a:rPr lang="en-US" sz="2600" b="0" i="1" strike="noStrike" spc="-1">
                <a:solidFill>
                  <a:srgbClr val="000000"/>
                </a:solidFill>
                <a:latin typeface="Gill Sans MT"/>
                <a:ea typeface="DejaVu Sans"/>
              </a:rPr>
              <a:t>//3. any person with tag csharp : Some</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br/>
            <a:r>
              <a:rPr lang="en-US" sz="2600" b="0" strike="noStrike" spc="-1">
                <a:solidFill>
                  <a:srgbClr val="000000"/>
                </a:solidFill>
                <a:latin typeface="Gill Sans MT"/>
                <a:ea typeface="DejaVu Sans"/>
              </a:rPr>
              <a:t>let personWithCSharp = persons.</a:t>
            </a:r>
            <a:r>
              <a:rPr lang="en-US" sz="2600" b="1" strike="noStrike" spc="-1">
                <a:solidFill>
                  <a:srgbClr val="000000"/>
                </a:solidFill>
                <a:latin typeface="Gill Sans MT"/>
                <a:ea typeface="DejaVu Sans"/>
              </a:rPr>
              <a:t>some</a:t>
            </a:r>
            <a:r>
              <a:rPr lang="en-US" sz="2600" b="0" strike="noStrike" spc="-1">
                <a:solidFill>
                  <a:srgbClr val="000000"/>
                </a:solidFill>
                <a:latin typeface="Gill Sans MT"/>
                <a:ea typeface="DejaVu Sans"/>
              </a:rPr>
              <a:t>(p =&gt; p.tags === "csharp");</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ea typeface="DejaVu Sans"/>
              </a:rPr>
              <a:t>console</a:t>
            </a:r>
            <a:r>
              <a:rPr lang="en-US" sz="2600" b="0" strike="noStrike" spc="-1">
                <a:solidFill>
                  <a:srgbClr val="000000"/>
                </a:solidFill>
                <a:latin typeface="Gill Sans MT"/>
                <a:ea typeface="DejaVu Sans"/>
              </a:rPr>
              <a:t>.</a:t>
            </a:r>
            <a:r>
              <a:rPr lang="en-US" sz="2600" b="1" strike="noStrike" spc="-1">
                <a:solidFill>
                  <a:srgbClr val="000000"/>
                </a:solidFill>
                <a:latin typeface="Gill Sans MT"/>
                <a:ea typeface="DejaVu Sans"/>
              </a:rPr>
              <a:t>log</a:t>
            </a:r>
            <a:r>
              <a:rPr lang="en-US" sz="2600" b="0" strike="noStrike" spc="-1">
                <a:solidFill>
                  <a:srgbClr val="000000"/>
                </a:solidFill>
                <a:latin typeface="Gill Sans MT"/>
                <a:ea typeface="DejaVu Sans"/>
              </a:rPr>
              <a:t>(personWithCSharp);</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br/>
            <a:r>
              <a:rPr lang="en-US" sz="2600" b="0" strike="noStrike" spc="-1">
                <a:solidFill>
                  <a:srgbClr val="000000"/>
                </a:solidFill>
                <a:latin typeface="Gill Sans MT"/>
                <a:ea typeface="DejaVu Sans"/>
              </a:rPr>
              <a:t>let personWithJava = persons.</a:t>
            </a:r>
            <a:r>
              <a:rPr lang="en-US" sz="2600" b="1" strike="noStrike" spc="-1">
                <a:solidFill>
                  <a:srgbClr val="000000"/>
                </a:solidFill>
                <a:latin typeface="Gill Sans MT"/>
                <a:ea typeface="DejaVu Sans"/>
              </a:rPr>
              <a:t>some</a:t>
            </a:r>
            <a:r>
              <a:rPr lang="en-US" sz="2600" b="0" strike="noStrike" spc="-1">
                <a:solidFill>
                  <a:srgbClr val="000000"/>
                </a:solidFill>
                <a:latin typeface="Gill Sans MT"/>
                <a:ea typeface="DejaVu Sans"/>
              </a:rPr>
              <a:t>(p =&gt; p.tags === "java");</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ea typeface="DejaVu Sans"/>
              </a:rPr>
              <a:t>console</a:t>
            </a:r>
            <a:r>
              <a:rPr lang="en-US" sz="2600" b="0" strike="noStrike" spc="-1">
                <a:solidFill>
                  <a:srgbClr val="000000"/>
                </a:solidFill>
                <a:latin typeface="Gill Sans MT"/>
                <a:ea typeface="DejaVu Sans"/>
              </a:rPr>
              <a:t>.</a:t>
            </a:r>
            <a:r>
              <a:rPr lang="en-US" sz="2600" b="1" strike="noStrike" spc="-1">
                <a:solidFill>
                  <a:srgbClr val="000000"/>
                </a:solidFill>
                <a:latin typeface="Gill Sans MT"/>
                <a:ea typeface="DejaVu Sans"/>
              </a:rPr>
              <a:t>log</a:t>
            </a:r>
            <a:r>
              <a:rPr lang="en-US" sz="2600" b="0" strike="noStrike" spc="-1">
                <a:solidFill>
                  <a:srgbClr val="000000"/>
                </a:solidFill>
                <a:latin typeface="Gill Sans MT"/>
                <a:ea typeface="DejaVu Sans"/>
              </a:rPr>
              <a:t>(personWithJava);</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br/>
            <a:r>
              <a:rPr lang="en-US" sz="2600" b="0" i="1" strike="noStrike" spc="-1">
                <a:solidFill>
                  <a:srgbClr val="000000"/>
                </a:solidFill>
                <a:latin typeface="Gill Sans MT"/>
                <a:ea typeface="DejaVu Sans"/>
              </a:rPr>
              <a:t>//4. persons with unique tag : Reduce</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br/>
            <a:r>
              <a:rPr lang="en-US" sz="2600" b="0" strike="noStrike" spc="-1">
                <a:solidFill>
                  <a:srgbClr val="000000"/>
                </a:solidFill>
                <a:latin typeface="Gill Sans MT"/>
                <a:ea typeface="DejaVu Sans"/>
              </a:rPr>
              <a:t>let personWithUniqueTags = persons.</a:t>
            </a:r>
            <a:r>
              <a:rPr lang="en-US" sz="2600" b="1" strike="noStrike" spc="-1">
                <a:solidFill>
                  <a:srgbClr val="000000"/>
                </a:solidFill>
                <a:latin typeface="Gill Sans MT"/>
                <a:ea typeface="DejaVu Sans"/>
              </a:rPr>
              <a:t>reduce</a:t>
            </a:r>
            <a:r>
              <a:rPr lang="en-US" sz="2600" b="0" strike="noStrike" spc="-1">
                <a:solidFill>
                  <a:srgbClr val="000000"/>
                </a:solidFill>
                <a:latin typeface="Gill Sans MT"/>
                <a:ea typeface="DejaVu Sans"/>
              </a:rPr>
              <a:t>((pervObj, currentObj)=&gt;{</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    pervObj.</a:t>
            </a:r>
            <a:r>
              <a:rPr lang="en-US" sz="2600" b="1" strike="noStrike" spc="-1">
                <a:solidFill>
                  <a:srgbClr val="000000"/>
                </a:solidFill>
                <a:latin typeface="Gill Sans MT"/>
                <a:ea typeface="DejaVu Sans"/>
              </a:rPr>
              <a:t>add</a:t>
            </a:r>
            <a:r>
              <a:rPr lang="en-US" sz="2600" b="0" strike="noStrike" spc="-1">
                <a:solidFill>
                  <a:srgbClr val="000000"/>
                </a:solidFill>
                <a:latin typeface="Gill Sans MT"/>
                <a:ea typeface="DejaVu Sans"/>
              </a:rPr>
              <a:t>(currentObj.tags)</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    return pervObj;</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 new </a:t>
            </a:r>
            <a:r>
              <a:rPr lang="en-US" sz="2600" b="1" strike="noStrike" spc="-1">
                <a:solidFill>
                  <a:srgbClr val="000000"/>
                </a:solidFill>
                <a:latin typeface="Gill Sans MT"/>
                <a:ea typeface="DejaVu Sans"/>
              </a:rPr>
              <a:t>Set</a:t>
            </a:r>
            <a:r>
              <a:rPr lang="en-US" sz="2600" b="0" strike="noStrike" spc="-1">
                <a:solidFill>
                  <a:srgbClr val="000000"/>
                </a:solidFill>
                <a:latin typeface="Gill Sans MT"/>
                <a:ea typeface="DejaVu Sans"/>
              </a:rPr>
              <a:t>());</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br/>
            <a:r>
              <a:rPr lang="en-US" sz="2600" b="1" strike="noStrike" spc="-1">
                <a:solidFill>
                  <a:srgbClr val="000000"/>
                </a:solidFill>
                <a:latin typeface="Gill Sans MT"/>
                <a:ea typeface="DejaVu Sans"/>
              </a:rPr>
              <a:t>console</a:t>
            </a:r>
            <a:r>
              <a:rPr lang="en-US" sz="2600" b="0" strike="noStrike" spc="-1">
                <a:solidFill>
                  <a:srgbClr val="000000"/>
                </a:solidFill>
                <a:latin typeface="Gill Sans MT"/>
                <a:ea typeface="DejaVu Sans"/>
              </a:rPr>
              <a:t>.</a:t>
            </a:r>
            <a:r>
              <a:rPr lang="en-US" sz="2600" b="1" strike="noStrike" spc="-1">
                <a:solidFill>
                  <a:srgbClr val="000000"/>
                </a:solidFill>
                <a:latin typeface="Gill Sans MT"/>
                <a:ea typeface="DejaVu Sans"/>
              </a:rPr>
              <a:t>log</a:t>
            </a:r>
            <a:r>
              <a:rPr lang="en-US" sz="2600" b="0" strike="noStrike" spc="-1">
                <a:solidFill>
                  <a:srgbClr val="000000"/>
                </a:solidFill>
                <a:latin typeface="Gill Sans MT"/>
                <a:ea typeface="DejaVu Sans"/>
              </a:rPr>
              <a:t>(personWithUniqueTags);</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br/>
            <a:r>
              <a:rPr lang="en-US" sz="2600" b="0" strike="noStrike" spc="-1">
                <a:solidFill>
                  <a:srgbClr val="000000"/>
                </a:solidFill>
                <a:latin typeface="Gill Sans MT"/>
                <a:ea typeface="DejaVu Sans"/>
              </a:rPr>
              <a:t>var uniqueTags = persons.</a:t>
            </a:r>
            <a:r>
              <a:rPr lang="en-US" sz="2600" b="1" strike="noStrike" spc="-1">
                <a:solidFill>
                  <a:srgbClr val="000000"/>
                </a:solidFill>
                <a:latin typeface="Gill Sans MT"/>
                <a:ea typeface="DejaVu Sans"/>
              </a:rPr>
              <a:t>reduce</a:t>
            </a:r>
            <a:r>
              <a:rPr lang="en-US" sz="2600" b="0" strike="noStrike" spc="-1">
                <a:solidFill>
                  <a:srgbClr val="000000"/>
                </a:solidFill>
                <a:latin typeface="Gill Sans MT"/>
                <a:ea typeface="DejaVu Sans"/>
              </a:rPr>
              <a:t>((acc, personObj) =&gt; {</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    </a:t>
            </a:r>
            <a:r>
              <a:rPr lang="en-US" sz="2600" b="1" strike="noStrike" spc="-1">
                <a:solidFill>
                  <a:srgbClr val="000000"/>
                </a:solidFill>
                <a:latin typeface="Gill Sans MT"/>
                <a:ea typeface="DejaVu Sans"/>
              </a:rPr>
              <a:t>console</a:t>
            </a:r>
            <a:r>
              <a:rPr lang="en-US" sz="2600" b="0" strike="noStrike" spc="-1">
                <a:solidFill>
                  <a:srgbClr val="000000"/>
                </a:solidFill>
                <a:latin typeface="Gill Sans MT"/>
                <a:ea typeface="DejaVu Sans"/>
              </a:rPr>
              <a:t>.</a:t>
            </a:r>
            <a:r>
              <a:rPr lang="en-US" sz="2600" b="1" strike="noStrike" spc="-1">
                <a:solidFill>
                  <a:srgbClr val="000000"/>
                </a:solidFill>
                <a:latin typeface="Gill Sans MT"/>
                <a:ea typeface="DejaVu Sans"/>
              </a:rPr>
              <a:t>log</a:t>
            </a:r>
            <a:r>
              <a:rPr lang="en-US" sz="2600" b="0" strike="noStrike" spc="-1">
                <a:solidFill>
                  <a:srgbClr val="000000"/>
                </a:solidFill>
                <a:latin typeface="Gill Sans MT"/>
                <a:ea typeface="DejaVu Sans"/>
              </a:rPr>
              <a:t>(acc);</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    </a:t>
            </a:r>
            <a:r>
              <a:rPr lang="en-US" sz="2600" b="1" strike="noStrike" spc="-1">
                <a:solidFill>
                  <a:srgbClr val="000000"/>
                </a:solidFill>
                <a:latin typeface="Gill Sans MT"/>
                <a:ea typeface="DejaVu Sans"/>
              </a:rPr>
              <a:t>console</a:t>
            </a:r>
            <a:r>
              <a:rPr lang="en-US" sz="2600" b="0" strike="noStrike" spc="-1">
                <a:solidFill>
                  <a:srgbClr val="000000"/>
                </a:solidFill>
                <a:latin typeface="Gill Sans MT"/>
                <a:ea typeface="DejaVu Sans"/>
              </a:rPr>
              <a:t>.</a:t>
            </a:r>
            <a:r>
              <a:rPr lang="en-US" sz="2600" b="1" strike="noStrike" spc="-1">
                <a:solidFill>
                  <a:srgbClr val="000000"/>
                </a:solidFill>
                <a:latin typeface="Gill Sans MT"/>
                <a:ea typeface="DejaVu Sans"/>
              </a:rPr>
              <a:t>log</a:t>
            </a:r>
            <a:r>
              <a:rPr lang="en-US" sz="2600" b="0" strike="noStrike" spc="-1">
                <a:solidFill>
                  <a:srgbClr val="000000"/>
                </a:solidFill>
                <a:latin typeface="Gill Sans MT"/>
                <a:ea typeface="DejaVu Sans"/>
              </a:rPr>
              <a:t>(personObj);</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    acc[personObj.tags] = acc[personObj.tags] ? acc[personObj.tags]+1 : 1;</a:t>
            </a:r>
            <a:r>
              <a:rPr lang="en-US" sz="2600" b="0" i="1" strike="noStrike" spc="-1">
                <a:solidFill>
                  <a:srgbClr val="000000"/>
                </a:solidFill>
                <a:latin typeface="Gill Sans MT"/>
                <a:ea typeface="DejaVu Sans"/>
              </a:rPr>
              <a:t>// acc[personObj.tags].length+1;</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        return acc;</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    },{});</a:t>
            </a:r>
            <a:endParaRPr lang="en-US" sz="2600" b="0" strike="noStrike" spc="-1">
              <a:latin typeface="Arial"/>
            </a:endParaRPr>
          </a:p>
          <a:p>
            <a:pPr marL="274320" indent="-27288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ea typeface="DejaVu Sans"/>
              </a:rPr>
              <a:t>console</a:t>
            </a:r>
            <a:r>
              <a:rPr lang="en-US" sz="2600" b="0" strike="noStrike" spc="-1">
                <a:solidFill>
                  <a:srgbClr val="000000"/>
                </a:solidFill>
                <a:latin typeface="Gill Sans MT"/>
                <a:ea typeface="DejaVu Sans"/>
              </a:rPr>
              <a:t>.</a:t>
            </a:r>
            <a:r>
              <a:rPr lang="en-US" sz="2600" b="1" strike="noStrike" spc="-1">
                <a:solidFill>
                  <a:srgbClr val="000000"/>
                </a:solidFill>
                <a:latin typeface="Gill Sans MT"/>
                <a:ea typeface="DejaVu Sans"/>
              </a:rPr>
              <a:t>log</a:t>
            </a:r>
            <a:r>
              <a:rPr lang="en-US" sz="2600" b="0" strike="noStrike" spc="-1">
                <a:solidFill>
                  <a:srgbClr val="000000"/>
                </a:solidFill>
                <a:latin typeface="Gill Sans MT"/>
                <a:ea typeface="DejaVu Sans"/>
              </a:rPr>
              <a:t>(uniqueTags);</a:t>
            </a:r>
            <a:endParaRPr lang="en-US" sz="2600" b="0" strike="noStrike" spc="-1">
              <a:latin typeface="Arial"/>
            </a:endParaRPr>
          </a:p>
          <a:p>
            <a:pPr>
              <a:lnSpc>
                <a:spcPct val="100000"/>
              </a:lnSpc>
              <a:spcBef>
                <a:spcPts val="601"/>
              </a:spcBef>
            </a:pPr>
            <a:endParaRPr lang="en-US" sz="2600" b="0" strike="noStrike" spc="-1">
              <a:latin typeface="Arial"/>
            </a:endParaRPr>
          </a:p>
          <a:p>
            <a:pPr>
              <a:lnSpc>
                <a:spcPct val="100000"/>
              </a:lnSpc>
              <a:spcBef>
                <a:spcPts val="601"/>
              </a:spcBef>
            </a:pPr>
            <a:endParaRPr lang="en-US" sz="26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15228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Generator Functions &amp; Async Await</a:t>
            </a:r>
            <a:endParaRPr lang="en-US" sz="3200" b="0" strike="noStrike" spc="-1">
              <a:latin typeface="Arial"/>
            </a:endParaRPr>
          </a:p>
        </p:txBody>
      </p:sp>
      <p:graphicFrame>
        <p:nvGraphicFramePr>
          <p:cNvPr id="118" name="Table 2"/>
          <p:cNvGraphicFramePr/>
          <p:nvPr/>
        </p:nvGraphicFramePr>
        <p:xfrm>
          <a:off x="457200" y="1219320"/>
          <a:ext cx="8229240" cy="111204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00">
                <a:tc gridSpan="2">
                  <a:txBody>
                    <a:bodyPr/>
                    <a:lstStyle/>
                    <a:p>
                      <a:pPr>
                        <a:lnSpc>
                          <a:spcPct val="100000"/>
                        </a:lnSpc>
                      </a:pPr>
                      <a:r>
                        <a:rPr lang="en-US" sz="1800" b="0" strike="noStrike" spc="-1">
                          <a:solidFill>
                            <a:srgbClr val="FFFFFF"/>
                          </a:solidFill>
                          <a:latin typeface="Gill Sans MT"/>
                        </a:rPr>
                        <a:t>A self iterating and yeild function created with * on it.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70800">
                <a:tc gridSpan="2">
                  <a:txBody>
                    <a:bodyPr/>
                    <a:lstStyle/>
                    <a:p>
                      <a:pPr>
                        <a:lnSpc>
                          <a:spcPct val="100000"/>
                        </a:lnSpc>
                      </a:pPr>
                      <a:r>
                        <a:rPr lang="en-US" sz="1800" b="0" strike="noStrike" spc="-1">
                          <a:solidFill>
                            <a:srgbClr val="000000"/>
                          </a:solidFill>
                          <a:latin typeface="Gill Sans MT"/>
                        </a:rPr>
                        <a:t>function* generator() {</a:t>
                      </a:r>
                      <a:br/>
                      <a:r>
                        <a:rPr lang="en-US" sz="1800" b="0" strike="noStrike" spc="-1">
                          <a:solidFill>
                            <a:srgbClr val="000000"/>
                          </a:solidFill>
                          <a:latin typeface="Gill Sans MT"/>
                        </a:rPr>
                        <a:t>console.log(“Sent”, “Ashish”);</a:t>
                      </a:r>
                      <a:br/>
                      <a:r>
                        <a:rPr lang="en-US" sz="1800" b="0" strike="noStrike" spc="-1">
                          <a:solidFill>
                            <a:srgbClr val="000000"/>
                          </a:solidFill>
                          <a:latin typeface="Gill Sans MT"/>
                        </a:rPr>
                        <a:t>console.log(“Yield”, yield);</a:t>
                      </a:r>
                      <a:br/>
                      <a:r>
                        <a:rPr lang="en-US" sz="1800" b="0" strike="noStrike" spc="-1">
                          <a:solidFill>
                            <a:srgbClr val="000000"/>
                          </a:solidFill>
                          <a:latin typeface="Gill Sans MT"/>
                        </a:rPr>
                        <a:t>}</a:t>
                      </a:r>
                      <a:endParaRPr lang="en-US" sz="1800" b="0" strike="noStrike" spc="-1">
                        <a:latin typeface="Arial"/>
                      </a:endParaRPr>
                    </a:p>
                    <a:p>
                      <a:pPr>
                        <a:lnSpc>
                          <a:spcPct val="100000"/>
                        </a:lnSpc>
                      </a:pPr>
                      <a:r>
                        <a:rPr lang="en-US" sz="1800" b="0" strike="noStrike" spc="-1">
                          <a:solidFill>
                            <a:srgbClr val="000000"/>
                          </a:solidFill>
                          <a:latin typeface="Gill Sans MT"/>
                        </a:rPr>
                        <a:t>const iterator = generator();</a:t>
                      </a:r>
                      <a:br/>
                      <a:r>
                        <a:rPr lang="en-US" sz="1800" b="0" strike="noStrike" spc="-1">
                          <a:solidFill>
                            <a:srgbClr val="000000"/>
                          </a:solidFill>
                          <a:latin typeface="Gill Sans MT"/>
                        </a:rPr>
                        <a:t>iterator.next(1); // Logs “Ashish 1”</a:t>
                      </a:r>
                      <a:br/>
                      <a:r>
                        <a:rPr lang="en-US" sz="1800" b="0" strike="noStrike" spc="-1">
                          <a:solidFill>
                            <a:srgbClr val="000000"/>
                          </a:solidFill>
                          <a:latin typeface="Gill Sans MT"/>
                        </a:rPr>
                        <a:t>iterator.next(2); // Logs “Yield 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370800">
                <a:tc>
                  <a:txBody>
                    <a:bodyPr/>
                    <a:lstStyle/>
                    <a:p>
                      <a:pPr>
                        <a:lnSpc>
                          <a:spcPct val="100000"/>
                        </a:lnSpc>
                      </a:pPr>
                      <a:r>
                        <a:rPr lang="en-US" sz="1800" b="1" strike="noStrike" spc="-1">
                          <a:solidFill>
                            <a:srgbClr val="000000"/>
                          </a:solidFill>
                          <a:latin typeface="Gill Sans MT"/>
                        </a:rPr>
                        <a:t>Async and Await</a:t>
                      </a:r>
                      <a:r>
                        <a:rPr lang="en-US" sz="1800" b="0" strike="noStrike" spc="-1">
                          <a:solidFill>
                            <a:srgbClr val="000000"/>
                          </a:solidFill>
                          <a:latin typeface="Gill Sans MT"/>
                        </a:rPr>
                        <a:t> : </a:t>
                      </a:r>
                      <a:r>
                        <a:rPr lang="en-US" sz="1800" b="1" strike="noStrike" spc="-1">
                          <a:solidFill>
                            <a:srgbClr val="000000"/>
                          </a:solidFill>
                          <a:latin typeface="Gill Sans MT"/>
                        </a:rPr>
                        <a:t>ES8</a:t>
                      </a:r>
                      <a:br/>
                      <a:r>
                        <a:rPr lang="en-US" sz="1800" b="0" strike="noStrike" spc="-1">
                          <a:solidFill>
                            <a:srgbClr val="000000"/>
                          </a:solidFill>
                          <a:latin typeface="Gill Sans MT"/>
                        </a:rPr>
                        <a:t>const getUsers = (ms) =&gt; { // No need to make this async</a:t>
                      </a:r>
                      <a:br/>
                      <a:r>
                        <a:rPr lang="en-US" sz="1800" b="0" strike="noStrike" spc="-1">
                          <a:solidFill>
                            <a:srgbClr val="000000"/>
                          </a:solidFill>
                          <a:latin typeface="Gill Sans MT"/>
                        </a:rPr>
                        <a:t>return new Promise(resolve =&gt; setTimeout(resolve, ms));</a:t>
                      </a:r>
                      <a:br/>
                      <a:r>
                        <a:rPr lang="en-US" sz="1800" b="0" strike="noStrike" spc="-1">
                          <a:solidFill>
                            <a:srgbClr val="000000"/>
                          </a:solidFill>
                          <a:latin typeface="Gill Sans MT"/>
                        </a:rPr>
                        <a:t>};</a:t>
                      </a:r>
                      <a:endParaRPr lang="en-US" sz="1800" b="0" strike="noStrike" spc="-1">
                        <a:latin typeface="Arial"/>
                      </a:endParaRPr>
                    </a:p>
                    <a:p>
                      <a:pPr>
                        <a:lnSpc>
                          <a:spcPct val="100000"/>
                        </a:lnSpc>
                      </a:pPr>
                      <a:r>
                        <a:rPr lang="en-US" sz="1800" b="0" strike="noStrike" spc="-1">
                          <a:solidFill>
                            <a:srgbClr val="000000"/>
                          </a:solidFill>
                          <a:latin typeface="Gill Sans MT"/>
                        </a:rPr>
                        <a:t>// this function is async as we need to use await inside it</a:t>
                      </a:r>
                      <a:b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a:txBody>
                    <a:bodyPr/>
                    <a:lstStyle/>
                    <a:p>
                      <a:pPr>
                        <a:lnSpc>
                          <a:spcPct val="100000"/>
                        </a:lnSpc>
                      </a:pPr>
                      <a:r>
                        <a:rPr lang="en-US" sz="1800" b="0" strike="noStrike" spc="-1">
                          <a:solidFill>
                            <a:srgbClr val="000000"/>
                          </a:solidFill>
                          <a:latin typeface="Gill Sans MT"/>
                        </a:rPr>
                        <a:t>export const index = async (req, res) =&gt; {</a:t>
                      </a:r>
                      <a:br/>
                      <a:r>
                        <a:rPr lang="en-US" sz="1800" b="0" strike="noStrike" spc="-1">
                          <a:solidFill>
                            <a:srgbClr val="000000"/>
                          </a:solidFill>
                          <a:latin typeface="Gill Sans MT"/>
                        </a:rPr>
                        <a:t>await getUsers(5000);</a:t>
                      </a:r>
                      <a:endParaRPr lang="en-US" sz="1800" b="0" strike="noStrike" spc="-1">
                        <a:latin typeface="Arial"/>
                      </a:endParaRPr>
                    </a:p>
                    <a:p>
                      <a:pPr>
                        <a:lnSpc>
                          <a:spcPct val="100000"/>
                        </a:lnSpc>
                      </a:pPr>
                      <a:r>
                        <a:rPr lang="en-US" sz="1800" b="0" strike="noStrike" spc="-1">
                          <a:solidFill>
                            <a:srgbClr val="000000"/>
                          </a:solidFill>
                          <a:latin typeface="Gill Sans MT"/>
                        </a:rPr>
                        <a:t>res.json([</a:t>
                      </a:r>
                      <a:br/>
                      <a:r>
                        <a:rPr lang="en-US" sz="1800" b="0" strike="noStrike" spc="-1">
                          <a:solidFill>
                            <a:srgbClr val="000000"/>
                          </a:solidFill>
                          <a:latin typeface="Gill Sans MT"/>
                        </a:rPr>
                        <a:t>{</a:t>
                      </a:r>
                      <a:br/>
                      <a:r>
                        <a:rPr lang="en-US" sz="1800" b="0" strike="noStrike" spc="-1">
                          <a:solidFill>
                            <a:srgbClr val="000000"/>
                          </a:solidFill>
                          <a:latin typeface="Gill Sans MT"/>
                        </a:rPr>
                        <a:t>id: 1,</a:t>
                      </a:r>
                      <a:br/>
                      <a:r>
                        <a:rPr lang="en-US" sz="1800" b="0" strike="noStrike" spc="-1">
                          <a:solidFill>
                            <a:srgbClr val="000000"/>
                          </a:solidFill>
                          <a:latin typeface="Gill Sans MT"/>
                        </a:rPr>
                        <a:t>name: ‘John Doe’,</a:t>
                      </a:r>
                      <a:br/>
                      <a:r>
                        <a:rPr lang="en-US" sz="1800" b="0" strike="noStrike" spc="-1">
                          <a:solidFill>
                            <a:srgbClr val="000000"/>
                          </a:solidFill>
                          <a:latin typeface="Gill Sans MT"/>
                        </a:rPr>
                        <a:t>},</a:t>
                      </a:r>
                      <a:br/>
                      <a:r>
                        <a:rPr lang="en-US" sz="1800" b="0" strike="noStrike" spc="-1">
                          <a:solidFill>
                            <a:srgbClr val="000000"/>
                          </a:solidFill>
                          <a:latin typeface="Gill Sans MT"/>
                        </a:rPr>
                        <a:t>{ id: 2,</a:t>
                      </a:r>
                      <a:br/>
                      <a:r>
                        <a:rPr lang="en-US" sz="1800" b="0" strike="noStrike" spc="-1">
                          <a:solidFill>
                            <a:srgbClr val="000000"/>
                          </a:solidFill>
                          <a:latin typeface="Gill Sans MT"/>
                        </a:rPr>
                        <a:t>name: ‘Jane Doe’,</a:t>
                      </a:r>
                      <a:br/>
                      <a:r>
                        <a:rPr lang="en-US" sz="1800" b="0" strike="noStrike" spc="-1">
                          <a:solidFill>
                            <a:srgbClr val="000000"/>
                          </a:solidFill>
                          <a:latin typeface="Gill Sans MT"/>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7200" y="15228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Variables</a:t>
            </a:r>
            <a:endParaRPr lang="en-US" sz="3200" b="0" strike="noStrike" spc="-1">
              <a:latin typeface="Arial"/>
            </a:endParaRPr>
          </a:p>
        </p:txBody>
      </p:sp>
      <p:graphicFrame>
        <p:nvGraphicFramePr>
          <p:cNvPr id="89" name="Table 2"/>
          <p:cNvGraphicFramePr/>
          <p:nvPr/>
        </p:nvGraphicFramePr>
        <p:xfrm>
          <a:off x="457200" y="1219320"/>
          <a:ext cx="8229600" cy="6248880"/>
        </p:xfrm>
        <a:graphic>
          <a:graphicData uri="http://schemas.openxmlformats.org/drawingml/2006/table">
            <a:tbl>
              <a:tblPr/>
              <a:tblGrid>
                <a:gridCol w="8229600">
                  <a:extLst>
                    <a:ext uri="{9D8B030D-6E8A-4147-A177-3AD203B41FA5}">
                      <a16:colId xmlns:a16="http://schemas.microsoft.com/office/drawing/2014/main" val="20000"/>
                    </a:ext>
                  </a:extLst>
                </a:gridCol>
              </a:tblGrid>
              <a:tr h="1015200">
                <a:tc>
                  <a:txBody>
                    <a:bodyPr/>
                    <a:lstStyle/>
                    <a:p>
                      <a:pPr>
                        <a:lnSpc>
                          <a:spcPct val="100000"/>
                        </a:lnSpc>
                      </a:pPr>
                      <a:r>
                        <a:rPr lang="en-US" sz="1800" b="1" strike="noStrike" spc="-1">
                          <a:solidFill>
                            <a:srgbClr val="FFFFFF"/>
                          </a:solidFill>
                          <a:latin typeface="Gill Sans MT"/>
                        </a:rPr>
                        <a:t>A Named space in the memory which holds some value. Can be understood as a container to hold some values in a program.  Variable name is called Identifier and governed by its rules. </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extLst>
                  <a:ext uri="{0D108BD9-81ED-4DB2-BD59-A6C34878D82A}">
                    <a16:rowId xmlns:a16="http://schemas.microsoft.com/office/drawing/2014/main" val="10000"/>
                  </a:ext>
                </a:extLst>
              </a:tr>
              <a:tr h="963360">
                <a:tc>
                  <a:txBody>
                    <a:bodyPr/>
                    <a:lstStyle/>
                    <a:p>
                      <a:pPr>
                        <a:lnSpc>
                          <a:spcPct val="100000"/>
                        </a:lnSpc>
                      </a:pPr>
                      <a:r>
                        <a:rPr lang="en-US" sz="1800" b="0" strike="noStrike" spc="-1">
                          <a:solidFill>
                            <a:srgbClr val="000000"/>
                          </a:solidFill>
                          <a:latin typeface="Gill Sans MT"/>
                        </a:rPr>
                        <a:t>When we assign a value to variable it is termed as </a:t>
                      </a:r>
                      <a:r>
                        <a:rPr lang="en-US" sz="1800" b="1" strike="noStrike" spc="-1">
                          <a:solidFill>
                            <a:srgbClr val="000000"/>
                          </a:solidFill>
                          <a:latin typeface="Gill Sans MT"/>
                        </a:rPr>
                        <a:t>variable initialization</a:t>
                      </a:r>
                      <a:r>
                        <a:rPr lang="en-US" sz="1800" b="0" strike="noStrike" spc="-1">
                          <a:solidFill>
                            <a:srgbClr val="000000"/>
                          </a:solidFill>
                          <a:latin typeface="Gill Sans MT"/>
                        </a:rPr>
                        <a:t>, can be done at the time of declaration or later, by default </a:t>
                      </a:r>
                      <a:r>
                        <a:rPr lang="en-US" sz="1800" b="1" strike="noStrike" spc="-1">
                          <a:solidFill>
                            <a:srgbClr val="000000"/>
                          </a:solidFill>
                          <a:latin typeface="Gill Sans MT"/>
                        </a:rPr>
                        <a:t>undefined</a:t>
                      </a:r>
                      <a:r>
                        <a:rPr lang="en-US" sz="1800" b="0" strike="noStrike" spc="-1">
                          <a:solidFill>
                            <a:srgbClr val="000000"/>
                          </a:solidFill>
                          <a:latin typeface="Gill Sans MT"/>
                        </a:rPr>
                        <a:t> is assigned as a value.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r h="655560">
                <a:tc>
                  <a:txBody>
                    <a:bodyPr/>
                    <a:lstStyle/>
                    <a:p>
                      <a:pPr>
                        <a:lnSpc>
                          <a:spcPct val="100000"/>
                        </a:lnSpc>
                      </a:pPr>
                      <a:r>
                        <a:rPr lang="en-US" sz="1800" b="0" strike="noStrike" spc="-1">
                          <a:solidFill>
                            <a:srgbClr val="000000"/>
                          </a:solidFill>
                          <a:latin typeface="Gill Sans MT"/>
                        </a:rPr>
                        <a:t>Prior to </a:t>
                      </a:r>
                      <a:r>
                        <a:rPr lang="en-US" sz="1800" b="1" strike="noStrike" spc="-1">
                          <a:solidFill>
                            <a:srgbClr val="000000"/>
                          </a:solidFill>
                          <a:latin typeface="Gill Sans MT"/>
                        </a:rPr>
                        <a:t>ES6</a:t>
                      </a:r>
                      <a:r>
                        <a:rPr lang="en-US" sz="1800" b="0" strike="noStrike" spc="-1">
                          <a:solidFill>
                            <a:srgbClr val="000000"/>
                          </a:solidFill>
                          <a:latin typeface="Gill Sans MT"/>
                        </a:rPr>
                        <a:t> we had only function scoping in javascript, however now let in ES6 has introduced block level </a:t>
                      </a:r>
                      <a:r>
                        <a:rPr lang="en-US" sz="1800" b="0" strike="noStrike" spc="-1">
                          <a:solidFill>
                            <a:srgbClr val="528693"/>
                          </a:solidFill>
                          <a:latin typeface="Gill Sans MT"/>
                        </a:rPr>
                        <a:t>'{within block}' </a:t>
                      </a:r>
                      <a:r>
                        <a:rPr lang="en-US" sz="1800" b="0" strike="noStrike" spc="-1">
                          <a:solidFill>
                            <a:srgbClr val="000000"/>
                          </a:solidFill>
                          <a:latin typeface="Gill Sans MT"/>
                        </a:rPr>
                        <a:t>scope in js environment</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2"/>
                  </a:ext>
                </a:extLst>
              </a:tr>
              <a:tr h="1167480">
                <a:tc>
                  <a:txBody>
                    <a:bodyPr/>
                    <a:lstStyle/>
                    <a:p>
                      <a:pPr>
                        <a:lnSpc>
                          <a:spcPct val="100000"/>
                        </a:lnSpc>
                      </a:pPr>
                      <a:r>
                        <a:rPr lang="en-US" sz="1800" b="1" strike="noStrike" spc="-1">
                          <a:solidFill>
                            <a:srgbClr val="000000"/>
                          </a:solidFill>
                          <a:latin typeface="Gill Sans MT"/>
                        </a:rPr>
                        <a:t>Let : </a:t>
                      </a:r>
                      <a:r>
                        <a:rPr lang="en-US" sz="1800" b="0" strike="noStrike" spc="-1">
                          <a:solidFill>
                            <a:srgbClr val="000000"/>
                          </a:solidFill>
                          <a:latin typeface="Gill Sans MT"/>
                        </a:rPr>
                        <a:t>The block scope restricts a variable’s access to the block in which it is declared. Unlike </a:t>
                      </a:r>
                      <a:r>
                        <a:rPr lang="en-US" sz="1800" b="0" strike="noStrike" spc="-1">
                          <a:solidFill>
                            <a:srgbClr val="528693"/>
                          </a:solidFill>
                          <a:latin typeface="Gill Sans MT"/>
                        </a:rPr>
                        <a:t>var,</a:t>
                      </a:r>
                      <a:r>
                        <a:rPr lang="en-US" sz="1800" b="0" strike="noStrike" spc="-1">
                          <a:solidFill>
                            <a:srgbClr val="000000"/>
                          </a:solidFill>
                          <a:latin typeface="Gill Sans MT"/>
                        </a:rPr>
                        <a:t> the </a:t>
                      </a:r>
                      <a:r>
                        <a:rPr lang="en-US" sz="1800" b="0" strike="noStrike" spc="-1">
                          <a:solidFill>
                            <a:srgbClr val="528693"/>
                          </a:solidFill>
                          <a:latin typeface="Gill Sans MT"/>
                        </a:rPr>
                        <a:t>let</a:t>
                      </a:r>
                      <a:r>
                        <a:rPr lang="en-US" sz="1800" b="0" strike="noStrike" spc="-1">
                          <a:solidFill>
                            <a:srgbClr val="000000"/>
                          </a:solidFill>
                          <a:latin typeface="Gill Sans MT"/>
                        </a:rPr>
                        <a:t> keyword allows the script to restrict access to the variable to the nearest enclosing block. and ensures we don't have re-declaration of a variable.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3"/>
                  </a:ext>
                </a:extLst>
              </a:tr>
              <a:tr h="2447280">
                <a:tc>
                  <a:txBody>
                    <a:bodyPr/>
                    <a:lstStyle/>
                    <a:p>
                      <a:pPr>
                        <a:lnSpc>
                          <a:spcPct val="100000"/>
                        </a:lnSpc>
                      </a:pPr>
                      <a:r>
                        <a:rPr lang="en-US" sz="1800" b="1" strike="noStrike" spc="-1">
                          <a:solidFill>
                            <a:srgbClr val="000000"/>
                          </a:solidFill>
                          <a:latin typeface="Gill Sans MT"/>
                        </a:rPr>
                        <a:t>Const</a:t>
                      </a:r>
                      <a:r>
                        <a:rPr lang="en-US" sz="1800" b="0" strike="noStrike" spc="-1">
                          <a:solidFill>
                            <a:srgbClr val="000000"/>
                          </a:solidFill>
                          <a:latin typeface="Gill Sans MT"/>
                        </a:rPr>
                        <a:t> : The const declaration creates a read-only reference to a value. It does not mean the value it is immutable, just that the variable identifier cannot be reassigned.</a:t>
                      </a:r>
                      <a:endParaRPr lang="en-US" sz="1800" b="0" strike="noStrike" spc="-1">
                        <a:latin typeface="Arial"/>
                      </a:endParaRPr>
                    </a:p>
                    <a:p>
                      <a:pPr>
                        <a:lnSpc>
                          <a:spcPct val="100000"/>
                        </a:lnSpc>
                      </a:pPr>
                      <a:r>
                        <a:rPr lang="en-US" sz="1800" b="0" strike="noStrike" spc="-1">
                          <a:solidFill>
                            <a:srgbClr val="528693"/>
                          </a:solidFill>
                          <a:latin typeface="Gill Sans MT"/>
                        </a:rPr>
                        <a:t>Constants</a:t>
                      </a:r>
                      <a:r>
                        <a:rPr lang="en-US" sz="1800" b="0" strike="noStrike" spc="-1">
                          <a:solidFill>
                            <a:srgbClr val="000000"/>
                          </a:solidFill>
                          <a:latin typeface="Gill Sans MT"/>
                        </a:rPr>
                        <a:t> cannot be reassigned a value.// we can re assign thru ref</a:t>
                      </a:r>
                      <a:endParaRPr lang="en-US" sz="1800" b="0" strike="noStrike" spc="-1">
                        <a:latin typeface="Arial"/>
                      </a:endParaRPr>
                    </a:p>
                    <a:p>
                      <a:pPr>
                        <a:lnSpc>
                          <a:spcPct val="100000"/>
                        </a:lnSpc>
                      </a:pPr>
                      <a:r>
                        <a:rPr lang="en-US" sz="1800" b="0" strike="noStrike" spc="-1">
                          <a:solidFill>
                            <a:srgbClr val="000000"/>
                          </a:solidFill>
                          <a:latin typeface="Gill Sans MT"/>
                        </a:rPr>
                        <a:t>Constants are block-scoped</a:t>
                      </a:r>
                      <a:endParaRPr lang="en-US" sz="1800" b="0" strike="noStrike" spc="-1">
                        <a:latin typeface="Arial"/>
                      </a:endParaRPr>
                    </a:p>
                    <a:p>
                      <a:pPr>
                        <a:lnSpc>
                          <a:spcPct val="100000"/>
                        </a:lnSpc>
                      </a:pPr>
                      <a:r>
                        <a:rPr lang="en-US" sz="1800" b="0" strike="noStrike" spc="-1">
                          <a:solidFill>
                            <a:srgbClr val="000000"/>
                          </a:solidFill>
                          <a:latin typeface="Gill Sans MT"/>
                        </a:rPr>
                        <a:t> A constant cannot be re-declared.</a:t>
                      </a:r>
                      <a:endParaRPr lang="en-US" sz="1800" b="0" strike="noStrike" spc="-1">
                        <a:latin typeface="Arial"/>
                      </a:endParaRPr>
                    </a:p>
                    <a:p>
                      <a:pPr>
                        <a:lnSpc>
                          <a:spcPct val="100000"/>
                        </a:lnSpc>
                      </a:pPr>
                      <a:r>
                        <a:rPr lang="en-US" sz="1800" b="0" strike="noStrike" spc="-1">
                          <a:solidFill>
                            <a:srgbClr val="000000"/>
                          </a:solidFill>
                          <a:latin typeface="Gill Sans MT"/>
                        </a:rPr>
                        <a:t> A constant requires an initializer.  Thus constants must be initialized at the time of its declared.</a:t>
                      </a:r>
                      <a:endParaRPr lang="en-US" sz="1800" b="0" strike="noStrike" spc="-1">
                        <a:latin typeface="Arial"/>
                      </a:endParaRPr>
                    </a:p>
                    <a:p>
                      <a:pPr>
                        <a:lnSpc>
                          <a:spcPct val="100000"/>
                        </a:lnSpc>
                      </a:pPr>
                      <a:r>
                        <a:rPr lang="en-US" sz="1800" b="0" strike="noStrike" spc="-1">
                          <a:solidFill>
                            <a:srgbClr val="000000"/>
                          </a:solidFill>
                          <a:latin typeface="Gill Sans MT"/>
                        </a:rPr>
                        <a:t> The value assigned to a </a:t>
                      </a:r>
                      <a:r>
                        <a:rPr lang="en-US" sz="1800" b="0" strike="noStrike" spc="-1">
                          <a:solidFill>
                            <a:srgbClr val="528693"/>
                          </a:solidFill>
                          <a:latin typeface="Gill Sans MT"/>
                        </a:rPr>
                        <a:t>const</a:t>
                      </a:r>
                      <a:r>
                        <a:rPr lang="en-US" sz="1800" b="0" strike="noStrike" spc="-1">
                          <a:solidFill>
                            <a:srgbClr val="000000"/>
                          </a:solidFill>
                          <a:latin typeface="Gill Sans MT"/>
                        </a:rPr>
                        <a:t> variable is immutable.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15228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FOR Loops</a:t>
            </a:r>
            <a:endParaRPr lang="en-US" sz="3200" b="0" strike="noStrike" spc="-1">
              <a:latin typeface="Arial"/>
            </a:endParaRPr>
          </a:p>
        </p:txBody>
      </p:sp>
      <p:graphicFrame>
        <p:nvGraphicFramePr>
          <p:cNvPr id="91" name="Table 2"/>
          <p:cNvGraphicFramePr/>
          <p:nvPr/>
        </p:nvGraphicFramePr>
        <p:xfrm>
          <a:off x="457200" y="1219320"/>
          <a:ext cx="8229600" cy="275328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00">
                <a:tc>
                  <a:txBody>
                    <a:bodyPr/>
                    <a:lstStyle/>
                    <a:p>
                      <a:pPr>
                        <a:lnSpc>
                          <a:spcPct val="100000"/>
                        </a:lnSpc>
                      </a:pPr>
                      <a:r>
                        <a:rPr lang="en-US" sz="1800" b="0" strike="noStrike" spc="-1">
                          <a:solidFill>
                            <a:srgbClr val="FFFFFF"/>
                          </a:solidFill>
                          <a:latin typeface="Gill Sans MT"/>
                        </a:rPr>
                        <a:t> </a:t>
                      </a:r>
                      <a:r>
                        <a:rPr lang="en-US" sz="1800" b="1" strike="noStrike" spc="-1">
                          <a:solidFill>
                            <a:srgbClr val="FFFFFF"/>
                          </a:solidFill>
                          <a:latin typeface="Gill Sans MT"/>
                        </a:rPr>
                        <a:t>for…in loop</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tc>
                  <a:txBody>
                    <a:bodyPr/>
                    <a:lstStyle/>
                    <a:p>
                      <a:pPr>
                        <a:lnSpc>
                          <a:spcPct val="100000"/>
                        </a:lnSpc>
                      </a:pPr>
                      <a:r>
                        <a:rPr lang="en-US" sz="1800" b="1" strike="noStrike" spc="-1">
                          <a:solidFill>
                            <a:srgbClr val="FFFFFF"/>
                          </a:solidFill>
                          <a:latin typeface="Gill Sans MT"/>
                        </a:rPr>
                        <a:t>for…of loop</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Gill Sans MT"/>
                        </a:rPr>
                        <a:t>Iterates over property value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a:txBody>
                    <a:bodyPr/>
                    <a:lstStyle/>
                    <a:p>
                      <a:pPr>
                        <a:lnSpc>
                          <a:spcPct val="100000"/>
                        </a:lnSpc>
                      </a:pPr>
                      <a:r>
                        <a:rPr lang="en-US" sz="1800" b="0" strike="noStrike" spc="-1">
                          <a:solidFill>
                            <a:srgbClr val="000000"/>
                          </a:solidFill>
                          <a:latin typeface="Gill Sans MT"/>
                        </a:rPr>
                        <a:t>Iterates over property names</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528693"/>
                          </a:solidFill>
                          <a:latin typeface="Gill Sans MT"/>
                        </a:rPr>
                        <a:t>var arr = [3, 5, 7];</a:t>
                      </a:r>
                      <a:br/>
                      <a:r>
                        <a:rPr lang="en-US" sz="1800" b="0" strike="noStrike" spc="-1">
                          <a:solidFill>
                            <a:srgbClr val="528693"/>
                          </a:solidFill>
                          <a:latin typeface="Gill Sans MT"/>
                        </a:rPr>
                        <a:t>arr.foo = “hello”;</a:t>
                      </a:r>
                      <a:br/>
                      <a:r>
                        <a:rPr lang="en-US" sz="1800" b="0" strike="noStrike" spc="-1">
                          <a:solidFill>
                            <a:srgbClr val="528693"/>
                          </a:solidFill>
                          <a:latin typeface="Gill Sans MT"/>
                        </a:rPr>
                        <a:t>for (let i in arr) {</a:t>
                      </a:r>
                      <a:br/>
                      <a:r>
                        <a:rPr lang="en-US" sz="1800" b="0" strike="noStrike" spc="-1">
                          <a:solidFill>
                            <a:srgbClr val="528693"/>
                          </a:solidFill>
                          <a:latin typeface="Gill Sans MT"/>
                        </a:rPr>
                        <a:t>    console.log(i); </a:t>
                      </a:r>
                      <a:br/>
                      <a:r>
                        <a:rPr lang="en-US" sz="1800" b="0" strike="noStrike" spc="-1">
                          <a:solidFill>
                            <a:srgbClr val="528693"/>
                          </a:solidFill>
                          <a:latin typeface="Gill Sans MT"/>
                        </a:rPr>
                        <a:t>    </a:t>
                      </a:r>
                      <a:r>
                        <a:rPr lang="en-US" sz="1800" b="0" strike="noStrike" spc="-1">
                          <a:solidFill>
                            <a:srgbClr val="00B050"/>
                          </a:solidFill>
                          <a:latin typeface="Gill Sans MT"/>
                        </a:rPr>
                        <a:t>// logs “0”, “1”, “2”, “foo”</a:t>
                      </a:r>
                      <a:br/>
                      <a:r>
                        <a:rPr lang="en-US" sz="1800" b="0" strike="noStrike" spc="-1">
                          <a:solidFill>
                            <a:srgbClr val="528693"/>
                          </a:solidFill>
                          <a:latin typeface="Gill Sans MT"/>
                        </a:rPr>
                        <a:t>}</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tc>
                  <a:txBody>
                    <a:bodyPr/>
                    <a:lstStyle/>
                    <a:p>
                      <a:pPr>
                        <a:lnSpc>
                          <a:spcPct val="100000"/>
                        </a:lnSpc>
                      </a:pPr>
                      <a:r>
                        <a:rPr lang="en-US" sz="1800" b="0" strike="noStrike" spc="-1">
                          <a:solidFill>
                            <a:srgbClr val="528693"/>
                          </a:solidFill>
                          <a:latin typeface="Gill Sans MT"/>
                        </a:rPr>
                        <a:t>var arr = [3, 5, 7];</a:t>
                      </a:r>
                      <a:br/>
                      <a:r>
                        <a:rPr lang="en-US" sz="1800" b="0" strike="noStrike" spc="-1">
                          <a:solidFill>
                            <a:srgbClr val="528693"/>
                          </a:solidFill>
                          <a:latin typeface="Gill Sans MT"/>
                        </a:rPr>
                        <a:t>for (let i of arr) {</a:t>
                      </a:r>
                      <a:br/>
                      <a:r>
                        <a:rPr lang="en-US" sz="1800" b="0" strike="noStrike" spc="-1">
                          <a:solidFill>
                            <a:srgbClr val="528693"/>
                          </a:solidFill>
                          <a:latin typeface="Gill Sans MT"/>
                        </a:rPr>
                        <a:t>console.log(i); </a:t>
                      </a:r>
                      <a:endParaRPr lang="en-US" sz="1800" b="0" strike="noStrike" spc="-1">
                        <a:latin typeface="Arial"/>
                      </a:endParaRPr>
                    </a:p>
                    <a:p>
                      <a:pPr>
                        <a:lnSpc>
                          <a:spcPct val="100000"/>
                        </a:lnSpc>
                      </a:pPr>
                      <a:r>
                        <a:rPr lang="en-US" sz="1800" b="0" strike="noStrike" spc="-1">
                          <a:solidFill>
                            <a:srgbClr val="00B050"/>
                          </a:solidFill>
                          <a:latin typeface="Gill Sans MT"/>
                        </a:rPr>
                        <a:t>// logs “3”, “5”, “7”</a:t>
                      </a:r>
                      <a:br/>
                      <a:r>
                        <a:rPr lang="en-US" sz="1800" b="0" strike="noStrike" spc="-1">
                          <a:solidFill>
                            <a:srgbClr val="00B050"/>
                          </a:solidFill>
                          <a:latin typeface="Gill Sans MT"/>
                        </a:rPr>
                        <a:t>//it is does not log “3”, “5”, “7”,”hello”</a:t>
                      </a:r>
                      <a:br/>
                      <a:r>
                        <a:rPr lang="en-US" sz="1800" b="0" strike="noStrike" spc="-1">
                          <a:solidFill>
                            <a:srgbClr val="528693"/>
                          </a:solidFill>
                          <a:latin typeface="Gill Sans MT"/>
                        </a:rPr>
                        <a:t>}</a:t>
                      </a:r>
                      <a:endParaRPr lang="en-US" sz="1800" b="0" strike="noStrike" spc="-1">
                        <a:latin typeface="Arial"/>
                      </a:endParaRPr>
                    </a:p>
                    <a:p>
                      <a:pPr>
                        <a:lnSpc>
                          <a:spcPct val="100000"/>
                        </a:lnSpc>
                      </a:pP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2"/>
                  </a:ext>
                </a:extLst>
              </a:tr>
            </a:tbl>
          </a:graphicData>
        </a:graphic>
      </p:graphicFrame>
      <p:graphicFrame>
        <p:nvGraphicFramePr>
          <p:cNvPr id="92" name="Table 3"/>
          <p:cNvGraphicFramePr/>
          <p:nvPr/>
        </p:nvGraphicFramePr>
        <p:xfrm>
          <a:off x="685800" y="4076640"/>
          <a:ext cx="7772400" cy="2170440"/>
        </p:xfrm>
        <a:graphic>
          <a:graphicData uri="http://schemas.openxmlformats.org/drawingml/2006/table">
            <a:tbl>
              <a:tblPr/>
              <a:tblGrid>
                <a:gridCol w="7772400">
                  <a:extLst>
                    <a:ext uri="{9D8B030D-6E8A-4147-A177-3AD203B41FA5}">
                      <a16:colId xmlns:a16="http://schemas.microsoft.com/office/drawing/2014/main" val="20000"/>
                    </a:ext>
                  </a:extLst>
                </a:gridCol>
              </a:tblGrid>
              <a:tr h="707400">
                <a:tc>
                  <a:txBody>
                    <a:bodyPr/>
                    <a:lstStyle/>
                    <a:p>
                      <a:pPr>
                        <a:lnSpc>
                          <a:spcPct val="100000"/>
                        </a:lnSpc>
                      </a:pPr>
                      <a:r>
                        <a:rPr lang="en-US" sz="1800" b="1" strike="noStrike" spc="-1">
                          <a:solidFill>
                            <a:srgbClr val="FFFFFF"/>
                          </a:solidFill>
                          <a:latin typeface="Gill Sans MT"/>
                        </a:rPr>
                        <a:t>Default function parameters</a:t>
                      </a:r>
                      <a:r>
                        <a:rPr lang="en-US" sz="1800" b="0" strike="noStrike" spc="-1">
                          <a:solidFill>
                            <a:srgbClr val="FFFFFF"/>
                          </a:solidFill>
                          <a:latin typeface="Gill Sans MT"/>
                        </a:rPr>
                        <a:t> allow named parameters to be initialized with default values if no value or </a:t>
                      </a:r>
                      <a:r>
                        <a:rPr lang="en-US" sz="1800" b="1" strike="noStrike" spc="-1">
                          <a:solidFill>
                            <a:srgbClr val="FFFFFF"/>
                          </a:solidFill>
                          <a:latin typeface="Gill Sans MT"/>
                        </a:rPr>
                        <a:t>undefined</a:t>
                      </a:r>
                      <a:r>
                        <a:rPr lang="en-US" sz="1800" b="0" strike="noStrike" spc="-1">
                          <a:solidFill>
                            <a:srgbClr val="FFFFFF"/>
                          </a:solidFill>
                          <a:latin typeface="Gill Sans MT"/>
                        </a:rPr>
                        <a:t> is passed.</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extLst>
                  <a:ext uri="{0D108BD9-81ED-4DB2-BD59-A6C34878D82A}">
                    <a16:rowId xmlns:a16="http://schemas.microsoft.com/office/drawing/2014/main" val="10000"/>
                  </a:ext>
                </a:extLst>
              </a:tr>
              <a:tr h="1371600">
                <a:tc>
                  <a:txBody>
                    <a:bodyPr/>
                    <a:lstStyle/>
                    <a:p>
                      <a:pPr>
                        <a:lnSpc>
                          <a:spcPct val="100000"/>
                        </a:lnSpc>
                      </a:pPr>
                      <a:r>
                        <a:rPr lang="en-US" sz="1800" b="0" strike="noStrike" spc="-1">
                          <a:solidFill>
                            <a:srgbClr val="528693"/>
                          </a:solidFill>
                          <a:latin typeface="Gill Sans MT"/>
                        </a:rPr>
                        <a:t>function multiply(a, b = 1) </a:t>
                      </a:r>
                      <a:endParaRPr lang="en-US" sz="1800" b="0" strike="noStrike" spc="-1">
                        <a:latin typeface="Arial"/>
                      </a:endParaRPr>
                    </a:p>
                    <a:p>
                      <a:pPr>
                        <a:lnSpc>
                          <a:spcPct val="100000"/>
                        </a:lnSpc>
                      </a:pPr>
                      <a:r>
                        <a:rPr lang="en-US" sz="1800" b="0" strike="noStrike" spc="-1">
                          <a:solidFill>
                            <a:srgbClr val="528693"/>
                          </a:solidFill>
                          <a:latin typeface="Gill Sans MT"/>
                        </a:rPr>
                        <a:t>{  return a * b;}</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528693"/>
                          </a:solidFill>
                          <a:latin typeface="Gill Sans MT"/>
                        </a:rPr>
                        <a:t>console.log(multiply(5, 2));  // expected output: 10</a:t>
                      </a:r>
                      <a:endParaRPr lang="en-US" sz="1800" b="0" strike="noStrike" spc="-1">
                        <a:latin typeface="Arial"/>
                      </a:endParaRPr>
                    </a:p>
                    <a:p>
                      <a:pPr>
                        <a:lnSpc>
                          <a:spcPct val="100000"/>
                        </a:lnSpc>
                      </a:pPr>
                      <a:r>
                        <a:rPr lang="en-US" sz="1800" b="0" strike="noStrike" spc="-1">
                          <a:solidFill>
                            <a:srgbClr val="528693"/>
                          </a:solidFill>
                          <a:latin typeface="Gill Sans MT"/>
                        </a:rPr>
                        <a:t>console.log(multiply(5));  // expected output: 5</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15228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Key Value Pair ShortHand</a:t>
            </a:r>
            <a:endParaRPr lang="en-US" sz="3200" b="0" strike="noStrike" spc="-1">
              <a:latin typeface="Arial"/>
            </a:endParaRPr>
          </a:p>
        </p:txBody>
      </p:sp>
      <p:graphicFrame>
        <p:nvGraphicFramePr>
          <p:cNvPr id="94" name="Table 2"/>
          <p:cNvGraphicFramePr/>
          <p:nvPr/>
        </p:nvGraphicFramePr>
        <p:xfrm>
          <a:off x="457200" y="1219320"/>
          <a:ext cx="8229600" cy="58572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00">
                <a:tc gridSpan="2">
                  <a:txBody>
                    <a:bodyPr/>
                    <a:lstStyle/>
                    <a:p>
                      <a:pPr>
                        <a:lnSpc>
                          <a:spcPct val="100000"/>
                        </a:lnSpc>
                      </a:pPr>
                      <a:r>
                        <a:rPr lang="en-US" sz="1800" b="0" strike="noStrike" spc="-1">
                          <a:solidFill>
                            <a:srgbClr val="FFFFFF"/>
                          </a:solidFill>
                          <a:latin typeface="Gill Sans MT"/>
                        </a:rPr>
                        <a:t>New in JavaScript with ES6/ES2015, if you want to define an object who's keys have the same name as the variables passed-in as properties, you can use the shorthand and simply pass the key name.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70800">
                <a:tc>
                  <a:txBody>
                    <a:bodyPr/>
                    <a:lstStyle/>
                    <a:p>
                      <a:pPr>
                        <a:lnSpc>
                          <a:spcPct val="100000"/>
                        </a:lnSpc>
                      </a:pPr>
                      <a:r>
                        <a:rPr lang="en-US" sz="1800" b="1" strike="noStrike" spc="-1">
                          <a:solidFill>
                            <a:srgbClr val="000000"/>
                          </a:solidFill>
                          <a:latin typeface="Gill Sans MT"/>
                        </a:rPr>
                        <a:t>ES6 / ES2015 syntax </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a:txBody>
                    <a:bodyPr/>
                    <a:lstStyle/>
                    <a:p>
                      <a:pPr>
                        <a:lnSpc>
                          <a:spcPct val="100000"/>
                        </a:lnSpc>
                      </a:pPr>
                      <a:r>
                        <a:rPr lang="en-US" sz="1800" b="1" strike="noStrike" spc="-1">
                          <a:solidFill>
                            <a:srgbClr val="000000"/>
                          </a:solidFill>
                          <a:latin typeface="Gill Sans MT"/>
                        </a:rPr>
                        <a:t>older ES5 syntax</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000000"/>
                          </a:solidFill>
                          <a:latin typeface="Gill Sans MT"/>
                        </a:rPr>
                        <a:t>let cat = 'Miaow';</a:t>
                      </a:r>
                      <a:endParaRPr lang="en-US" sz="1800" b="0" strike="noStrike" spc="-1">
                        <a:latin typeface="Arial"/>
                      </a:endParaRPr>
                    </a:p>
                    <a:p>
                      <a:pPr>
                        <a:lnSpc>
                          <a:spcPct val="100000"/>
                        </a:lnSpc>
                      </a:pPr>
                      <a:r>
                        <a:rPr lang="en-US" sz="1800" b="0" strike="noStrike" spc="-1">
                          <a:solidFill>
                            <a:srgbClr val="000000"/>
                          </a:solidFill>
                          <a:latin typeface="Gill Sans MT"/>
                        </a:rPr>
                        <a:t>let dog = 'Woof';</a:t>
                      </a:r>
                      <a:endParaRPr lang="en-US" sz="1800" b="0" strike="noStrike" spc="-1">
                        <a:latin typeface="Arial"/>
                      </a:endParaRPr>
                    </a:p>
                    <a:p>
                      <a:pPr>
                        <a:lnSpc>
                          <a:spcPct val="100000"/>
                        </a:lnSpc>
                      </a:pPr>
                      <a:r>
                        <a:rPr lang="en-US" sz="1800" b="0" strike="noStrike" spc="-1">
                          <a:solidFill>
                            <a:srgbClr val="000000"/>
                          </a:solidFill>
                          <a:latin typeface="Gill Sans MT"/>
                        </a:rPr>
                        <a:t>let bird = 'Peet peet';</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Gill Sans MT"/>
                        </a:rPr>
                        <a:t>let someObject = {</a:t>
                      </a:r>
                      <a:endParaRPr lang="en-US" sz="1800" b="0" strike="noStrike" spc="-1">
                        <a:latin typeface="Arial"/>
                      </a:endParaRPr>
                    </a:p>
                    <a:p>
                      <a:pPr>
                        <a:lnSpc>
                          <a:spcPct val="100000"/>
                        </a:lnSpc>
                      </a:pPr>
                      <a:r>
                        <a:rPr lang="en-US" sz="1800" b="0" strike="noStrike" spc="-1">
                          <a:solidFill>
                            <a:srgbClr val="000000"/>
                          </a:solidFill>
                          <a:latin typeface="Gill Sans MT"/>
                        </a:rPr>
                        <a:t>  cat,</a:t>
                      </a:r>
                      <a:endParaRPr lang="en-US" sz="1800" b="0" strike="noStrike" spc="-1">
                        <a:latin typeface="Arial"/>
                      </a:endParaRPr>
                    </a:p>
                    <a:p>
                      <a:pPr>
                        <a:lnSpc>
                          <a:spcPct val="100000"/>
                        </a:lnSpc>
                      </a:pPr>
                      <a:r>
                        <a:rPr lang="en-US" sz="1800" b="0" strike="noStrike" spc="-1">
                          <a:solidFill>
                            <a:srgbClr val="000000"/>
                          </a:solidFill>
                          <a:latin typeface="Gill Sans MT"/>
                        </a:rPr>
                        <a:t>  dog,</a:t>
                      </a:r>
                      <a:endParaRPr lang="en-US" sz="1800" b="0" strike="noStrike" spc="-1">
                        <a:latin typeface="Arial"/>
                      </a:endParaRPr>
                    </a:p>
                    <a:p>
                      <a:pPr>
                        <a:lnSpc>
                          <a:spcPct val="100000"/>
                        </a:lnSpc>
                      </a:pPr>
                      <a:r>
                        <a:rPr lang="en-US" sz="1800" b="0" strike="noStrike" spc="-1">
                          <a:solidFill>
                            <a:srgbClr val="000000"/>
                          </a:solidFill>
                          <a:latin typeface="Gill Sans MT"/>
                        </a:rPr>
                        <a:t>  bird</a:t>
                      </a:r>
                      <a:endParaRPr lang="en-US" sz="1800" b="0" strike="noStrike" spc="-1">
                        <a:latin typeface="Arial"/>
                      </a:endParaRPr>
                    </a:p>
                    <a:p>
                      <a:pPr>
                        <a:lnSpc>
                          <a:spcPct val="100000"/>
                        </a:lnSpc>
                      </a:pPr>
                      <a:r>
                        <a:rPr lang="en-US" sz="1800" b="0" strike="noStrike" spc="-1">
                          <a:solidFill>
                            <a:srgbClr val="000000"/>
                          </a:solidFill>
                          <a:latin typeface="Gill Sans MT"/>
                        </a:rPr>
                        <a:t>}</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tc>
                  <a:txBody>
                    <a:bodyPr/>
                    <a:lstStyle/>
                    <a:p>
                      <a:pPr>
                        <a:lnSpc>
                          <a:spcPct val="100000"/>
                        </a:lnSpc>
                      </a:pPr>
                      <a:r>
                        <a:rPr lang="en-US" sz="1800" b="0" strike="noStrike" spc="-1">
                          <a:solidFill>
                            <a:srgbClr val="000000"/>
                          </a:solidFill>
                          <a:latin typeface="Gill Sans MT"/>
                        </a:rPr>
                        <a:t>var cat = 'Miaow';</a:t>
                      </a:r>
                      <a:endParaRPr lang="en-US" sz="1800" b="0" strike="noStrike" spc="-1">
                        <a:latin typeface="Arial"/>
                      </a:endParaRPr>
                    </a:p>
                    <a:p>
                      <a:pPr>
                        <a:lnSpc>
                          <a:spcPct val="100000"/>
                        </a:lnSpc>
                      </a:pPr>
                      <a:r>
                        <a:rPr lang="en-US" sz="1800" b="0" strike="noStrike" spc="-1">
                          <a:solidFill>
                            <a:srgbClr val="000000"/>
                          </a:solidFill>
                          <a:latin typeface="Gill Sans MT"/>
                        </a:rPr>
                        <a:t>var dog = 'Woof';</a:t>
                      </a:r>
                      <a:endParaRPr lang="en-US" sz="1800" b="0" strike="noStrike" spc="-1">
                        <a:latin typeface="Arial"/>
                      </a:endParaRPr>
                    </a:p>
                    <a:p>
                      <a:pPr>
                        <a:lnSpc>
                          <a:spcPct val="100000"/>
                        </a:lnSpc>
                      </a:pPr>
                      <a:r>
                        <a:rPr lang="en-US" sz="1800" b="0" strike="noStrike" spc="-1">
                          <a:solidFill>
                            <a:srgbClr val="000000"/>
                          </a:solidFill>
                          <a:latin typeface="Gill Sans MT"/>
                        </a:rPr>
                        <a:t>var bird = 'Peet peet';</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Gill Sans MT"/>
                        </a:rPr>
                        <a:t>var someObject = {</a:t>
                      </a:r>
                      <a:endParaRPr lang="en-US" sz="1800" b="0" strike="noStrike" spc="-1">
                        <a:latin typeface="Arial"/>
                      </a:endParaRPr>
                    </a:p>
                    <a:p>
                      <a:pPr>
                        <a:lnSpc>
                          <a:spcPct val="100000"/>
                        </a:lnSpc>
                      </a:pPr>
                      <a:r>
                        <a:rPr lang="en-US" sz="1800" b="0" strike="noStrike" spc="-1">
                          <a:solidFill>
                            <a:srgbClr val="000000"/>
                          </a:solidFill>
                          <a:latin typeface="Gill Sans MT"/>
                        </a:rPr>
                        <a:t>  cat: cat,</a:t>
                      </a:r>
                      <a:endParaRPr lang="en-US" sz="1800" b="0" strike="noStrike" spc="-1">
                        <a:latin typeface="Arial"/>
                      </a:endParaRPr>
                    </a:p>
                    <a:p>
                      <a:pPr>
                        <a:lnSpc>
                          <a:spcPct val="100000"/>
                        </a:lnSpc>
                      </a:pPr>
                      <a:r>
                        <a:rPr lang="en-US" sz="1800" b="0" strike="noStrike" spc="-1">
                          <a:solidFill>
                            <a:srgbClr val="000000"/>
                          </a:solidFill>
                          <a:latin typeface="Gill Sans MT"/>
                        </a:rPr>
                        <a:t>  dog: dog,</a:t>
                      </a:r>
                      <a:endParaRPr lang="en-US" sz="1800" b="0" strike="noStrike" spc="-1">
                        <a:latin typeface="Arial"/>
                      </a:endParaRPr>
                    </a:p>
                    <a:p>
                      <a:pPr>
                        <a:lnSpc>
                          <a:spcPct val="100000"/>
                        </a:lnSpc>
                      </a:pPr>
                      <a:r>
                        <a:rPr lang="en-US" sz="1800" b="0" strike="noStrike" spc="-1">
                          <a:solidFill>
                            <a:srgbClr val="000000"/>
                          </a:solidFill>
                          <a:latin typeface="Gill Sans MT"/>
                        </a:rPr>
                        <a:t>  bird: bird</a:t>
                      </a:r>
                      <a:endParaRPr lang="en-US" sz="1800" b="0" strike="noStrike" spc="-1">
                        <a:latin typeface="Arial"/>
                      </a:endParaRPr>
                    </a:p>
                    <a:p>
                      <a:pPr>
                        <a:lnSpc>
                          <a:spcPct val="100000"/>
                        </a:lnSpc>
                      </a:pPr>
                      <a:r>
                        <a:rPr lang="en-US" sz="1800" b="0" strike="noStrike" spc="-1">
                          <a:solidFill>
                            <a:srgbClr val="000000"/>
                          </a:solidFill>
                          <a:latin typeface="Gill Sans MT"/>
                        </a:rPr>
                        <a:t>}</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2"/>
                  </a:ext>
                </a:extLst>
              </a:tr>
              <a:tr h="370800">
                <a:tc>
                  <a:txBody>
                    <a:bodyPr/>
                    <a:lstStyle/>
                    <a:p>
                      <a:pPr>
                        <a:lnSpc>
                          <a:spcPct val="100000"/>
                        </a:lnSpc>
                      </a:pPr>
                      <a:r>
                        <a:rPr lang="en-US" sz="1800" b="0" strike="noStrike" spc="-1">
                          <a:solidFill>
                            <a:srgbClr val="000000"/>
                          </a:solidFill>
                          <a:latin typeface="Gill Sans MT"/>
                        </a:rPr>
                        <a:t>console.log(someObject);</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Gill Sans MT"/>
                        </a:rPr>
                        <a:t>//{</a:t>
                      </a:r>
                      <a:endParaRPr lang="en-US" sz="1800" b="0" strike="noStrike" spc="-1">
                        <a:latin typeface="Arial"/>
                      </a:endParaRPr>
                    </a:p>
                    <a:p>
                      <a:pPr>
                        <a:lnSpc>
                          <a:spcPct val="100000"/>
                        </a:lnSpc>
                      </a:pPr>
                      <a:r>
                        <a:rPr lang="en-US" sz="1800" b="0" strike="noStrike" spc="-1">
                          <a:solidFill>
                            <a:srgbClr val="000000"/>
                          </a:solidFill>
                          <a:latin typeface="Gill Sans MT"/>
                        </a:rPr>
                        <a:t>//  cat: "Miaow",</a:t>
                      </a:r>
                      <a:endParaRPr lang="en-US" sz="1800" b="0" strike="noStrike" spc="-1">
                        <a:latin typeface="Arial"/>
                      </a:endParaRPr>
                    </a:p>
                    <a:p>
                      <a:pPr>
                        <a:lnSpc>
                          <a:spcPct val="100000"/>
                        </a:lnSpc>
                      </a:pPr>
                      <a:r>
                        <a:rPr lang="en-US" sz="1800" b="0" strike="noStrike" spc="-1">
                          <a:solidFill>
                            <a:srgbClr val="000000"/>
                          </a:solidFill>
                          <a:latin typeface="Gill Sans MT"/>
                        </a:rPr>
                        <a:t>//  dog: "Woof",</a:t>
                      </a:r>
                      <a:endParaRPr lang="en-US" sz="1800" b="0" strike="noStrike" spc="-1">
                        <a:latin typeface="Arial"/>
                      </a:endParaRPr>
                    </a:p>
                    <a:p>
                      <a:pPr>
                        <a:lnSpc>
                          <a:spcPct val="100000"/>
                        </a:lnSpc>
                      </a:pPr>
                      <a:r>
                        <a:rPr lang="en-US" sz="1800" b="0" strike="noStrike" spc="-1">
                          <a:solidFill>
                            <a:srgbClr val="000000"/>
                          </a:solidFill>
                          <a:latin typeface="Gill Sans MT"/>
                        </a:rPr>
                        <a:t>//  bird: "Peet peet"</a:t>
                      </a:r>
                      <a:endParaRPr lang="en-US" sz="1800" b="0" strike="noStrike" spc="-1">
                        <a:latin typeface="Arial"/>
                      </a:endParaRPr>
                    </a:p>
                    <a:p>
                      <a:pPr>
                        <a:lnSpc>
                          <a:spcPct val="100000"/>
                        </a:lnSpc>
                      </a:pPr>
                      <a:r>
                        <a:rPr lang="en-US" sz="1800" b="0" strike="noStrike" spc="-1">
                          <a:solidFill>
                            <a:srgbClr val="000000"/>
                          </a:solidFill>
                          <a:latin typeface="Gill Sans MT"/>
                        </a:rPr>
                        <a:t>//}</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a:txBody>
                    <a:bodyPr/>
                    <a:lstStyle/>
                    <a:p>
                      <a:endParaRPr lang="en-US"/>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15228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Destructuring</a:t>
            </a:r>
            <a:endParaRPr lang="en-US" sz="3200" b="0" strike="noStrike" spc="-1">
              <a:latin typeface="Arial"/>
            </a:endParaRPr>
          </a:p>
        </p:txBody>
      </p:sp>
      <p:graphicFrame>
        <p:nvGraphicFramePr>
          <p:cNvPr id="98" name="Table 2"/>
          <p:cNvGraphicFramePr/>
          <p:nvPr/>
        </p:nvGraphicFramePr>
        <p:xfrm>
          <a:off x="457200" y="1219320"/>
          <a:ext cx="8229600" cy="105156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00">
                <a:tc gridSpan="2">
                  <a:txBody>
                    <a:bodyPr/>
                    <a:lstStyle/>
                    <a:p>
                      <a:pPr>
                        <a:lnSpc>
                          <a:spcPct val="100000"/>
                        </a:lnSpc>
                      </a:pPr>
                      <a:r>
                        <a:rPr lang="en-US" sz="1800" b="0" strike="noStrike" spc="-1">
                          <a:solidFill>
                            <a:srgbClr val="FFFFFF"/>
                          </a:solidFill>
                          <a:latin typeface="Gill Sans MT"/>
                        </a:rPr>
                        <a:t>The </a:t>
                      </a:r>
                      <a:r>
                        <a:rPr lang="en-US" sz="1800" b="1" strike="noStrike" spc="-1">
                          <a:solidFill>
                            <a:srgbClr val="FFFFFF"/>
                          </a:solidFill>
                          <a:latin typeface="Gill Sans MT"/>
                        </a:rPr>
                        <a:t>destructuring assignment</a:t>
                      </a:r>
                      <a:r>
                        <a:rPr lang="en-US" sz="1800" b="0" strike="noStrike" spc="-1">
                          <a:solidFill>
                            <a:srgbClr val="FFFFFF"/>
                          </a:solidFill>
                          <a:latin typeface="Gill Sans MT"/>
                        </a:rPr>
                        <a:t> syntax is a JavaScript expression that makes it possible to unpack values from arrays, or properties from objects, into distinct variables.</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Gill Sans MT"/>
                        </a:rPr>
                        <a:t>Basic Assignments : </a:t>
                      </a:r>
                      <a:endParaRPr lang="en-US" sz="1800" b="0" strike="noStrike" spc="-1">
                        <a:latin typeface="Arial"/>
                      </a:endParaRPr>
                    </a:p>
                    <a:p>
                      <a:pPr>
                        <a:lnSpc>
                          <a:spcPct val="100000"/>
                        </a:lnSpc>
                      </a:pPr>
                      <a:r>
                        <a:rPr lang="en-US" sz="1800" b="0" strike="noStrike" spc="-1">
                          <a:solidFill>
                            <a:srgbClr val="528693"/>
                          </a:solidFill>
                          <a:latin typeface="Gill Sans MT"/>
                        </a:rPr>
                        <a:t>var foo = ['one', 'two', 'three']; </a:t>
                      </a:r>
                      <a:endParaRPr lang="en-US" sz="1800" b="0" strike="noStrike" spc="-1">
                        <a:latin typeface="Arial"/>
                      </a:endParaRPr>
                    </a:p>
                    <a:p>
                      <a:pPr>
                        <a:lnSpc>
                          <a:spcPct val="100000"/>
                        </a:lnSpc>
                      </a:pPr>
                      <a:r>
                        <a:rPr lang="en-US" sz="1800" b="0" strike="noStrike" spc="-1">
                          <a:solidFill>
                            <a:srgbClr val="528693"/>
                          </a:solidFill>
                          <a:latin typeface="Gill Sans MT"/>
                        </a:rPr>
                        <a:t>var [one, two, three] = foo; </a:t>
                      </a:r>
                      <a:endParaRPr lang="en-US" sz="1800" b="0" strike="noStrike" spc="-1">
                        <a:latin typeface="Arial"/>
                      </a:endParaRPr>
                    </a:p>
                    <a:p>
                      <a:pPr>
                        <a:lnSpc>
                          <a:spcPct val="100000"/>
                        </a:lnSpc>
                      </a:pPr>
                      <a:r>
                        <a:rPr lang="en-US" sz="1800" b="0" strike="noStrike" spc="-1">
                          <a:solidFill>
                            <a:srgbClr val="528693"/>
                          </a:solidFill>
                          <a:latin typeface="Gill Sans MT"/>
                        </a:rPr>
                        <a:t>console.log(one); // "one" </a:t>
                      </a:r>
                      <a:endParaRPr lang="en-US" sz="1800" b="0" strike="noStrike" spc="-1">
                        <a:latin typeface="Arial"/>
                      </a:endParaRPr>
                    </a:p>
                    <a:p>
                      <a:pPr>
                        <a:lnSpc>
                          <a:spcPct val="100000"/>
                        </a:lnSpc>
                      </a:pPr>
                      <a:r>
                        <a:rPr lang="en-US" sz="1800" b="0" strike="noStrike" spc="-1">
                          <a:solidFill>
                            <a:srgbClr val="528693"/>
                          </a:solidFill>
                          <a:latin typeface="Gill Sans MT"/>
                        </a:rPr>
                        <a:t>console.log(two); // "two" </a:t>
                      </a:r>
                      <a:endParaRPr lang="en-US" sz="1800" b="0" strike="noStrike" spc="-1">
                        <a:latin typeface="Arial"/>
                      </a:endParaRPr>
                    </a:p>
                    <a:p>
                      <a:pPr>
                        <a:lnSpc>
                          <a:spcPct val="100000"/>
                        </a:lnSpc>
                      </a:pPr>
                      <a:r>
                        <a:rPr lang="en-US" sz="1800" b="0" strike="noStrike" spc="-1">
                          <a:solidFill>
                            <a:srgbClr val="528693"/>
                          </a:solidFill>
                          <a:latin typeface="Gill Sans MT"/>
                        </a:rPr>
                        <a:t>console.log(three); // "three"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a:txBody>
                    <a:bodyPr/>
                    <a:lstStyle/>
                    <a:p>
                      <a:pPr>
                        <a:lnSpc>
                          <a:spcPct val="100000"/>
                        </a:lnSpc>
                      </a:pPr>
                      <a:r>
                        <a:rPr lang="en-US" sz="1800" b="0" strike="noStrike" spc="-1">
                          <a:solidFill>
                            <a:srgbClr val="000000"/>
                          </a:solidFill>
                          <a:latin typeface="Gill Sans MT"/>
                        </a:rPr>
                        <a:t>Assignment separate from declaration :</a:t>
                      </a:r>
                      <a:endParaRPr lang="en-US" sz="1800" b="0" strike="noStrike" spc="-1">
                        <a:latin typeface="Arial"/>
                      </a:endParaRPr>
                    </a:p>
                    <a:p>
                      <a:pPr>
                        <a:lnSpc>
                          <a:spcPct val="100000"/>
                        </a:lnSpc>
                      </a:pPr>
                      <a:r>
                        <a:rPr lang="en-US" sz="1800" b="0" strike="noStrike" spc="-1">
                          <a:solidFill>
                            <a:srgbClr val="528693"/>
                          </a:solidFill>
                          <a:latin typeface="Gill Sans MT"/>
                        </a:rPr>
                        <a:t>var a, b; </a:t>
                      </a:r>
                      <a:endParaRPr lang="en-US" sz="1800" b="0" strike="noStrike" spc="-1">
                        <a:latin typeface="Arial"/>
                      </a:endParaRPr>
                    </a:p>
                    <a:p>
                      <a:pPr>
                        <a:lnSpc>
                          <a:spcPct val="100000"/>
                        </a:lnSpc>
                      </a:pPr>
                      <a:r>
                        <a:rPr lang="en-US" sz="1800" b="0" strike="noStrike" spc="-1">
                          <a:solidFill>
                            <a:srgbClr val="528693"/>
                          </a:solidFill>
                          <a:latin typeface="Gill Sans MT"/>
                        </a:rPr>
                        <a:t>[a, b] = [1, 2]; </a:t>
                      </a:r>
                      <a:endParaRPr lang="en-US" sz="1800" b="0" strike="noStrike" spc="-1">
                        <a:latin typeface="Arial"/>
                      </a:endParaRPr>
                    </a:p>
                    <a:p>
                      <a:pPr>
                        <a:lnSpc>
                          <a:spcPct val="100000"/>
                        </a:lnSpc>
                      </a:pPr>
                      <a:r>
                        <a:rPr lang="en-US" sz="1800" b="0" strike="noStrike" spc="-1">
                          <a:solidFill>
                            <a:srgbClr val="528693"/>
                          </a:solidFill>
                          <a:latin typeface="Gill Sans MT"/>
                        </a:rPr>
                        <a:t>console.log(a); // 1 </a:t>
                      </a:r>
                      <a:endParaRPr lang="en-US" sz="1800" b="0" strike="noStrike" spc="-1">
                        <a:latin typeface="Arial"/>
                      </a:endParaRPr>
                    </a:p>
                    <a:p>
                      <a:pPr>
                        <a:lnSpc>
                          <a:spcPct val="100000"/>
                        </a:lnSpc>
                      </a:pPr>
                      <a:r>
                        <a:rPr lang="en-US" sz="1800" b="0" strike="noStrike" spc="-1">
                          <a:solidFill>
                            <a:srgbClr val="528693"/>
                          </a:solidFill>
                          <a:latin typeface="Gill Sans MT"/>
                        </a:rPr>
                        <a:t>console.log(b); // 2</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000000"/>
                          </a:solidFill>
                          <a:latin typeface="Gill Sans MT"/>
                        </a:rPr>
                        <a:t>Default Values :</a:t>
                      </a:r>
                      <a:endParaRPr lang="en-US" sz="1800" b="0" strike="noStrike" spc="-1">
                        <a:latin typeface="Arial"/>
                      </a:endParaRPr>
                    </a:p>
                    <a:p>
                      <a:pPr>
                        <a:lnSpc>
                          <a:spcPct val="100000"/>
                        </a:lnSpc>
                      </a:pPr>
                      <a:r>
                        <a:rPr lang="en-US" sz="1800" b="0" strike="noStrike" spc="-1">
                          <a:solidFill>
                            <a:srgbClr val="528693"/>
                          </a:solidFill>
                          <a:latin typeface="Gill Sans MT"/>
                        </a:rPr>
                        <a:t>var a, b; </a:t>
                      </a:r>
                      <a:endParaRPr lang="en-US" sz="1800" b="0" strike="noStrike" spc="-1">
                        <a:latin typeface="Arial"/>
                      </a:endParaRPr>
                    </a:p>
                    <a:p>
                      <a:pPr>
                        <a:lnSpc>
                          <a:spcPct val="100000"/>
                        </a:lnSpc>
                      </a:pPr>
                      <a:r>
                        <a:rPr lang="en-US" sz="1800" b="0" strike="noStrike" spc="-1">
                          <a:solidFill>
                            <a:srgbClr val="528693"/>
                          </a:solidFill>
                          <a:latin typeface="Gill Sans MT"/>
                        </a:rPr>
                        <a:t>[a=5, b=7] = [1]; </a:t>
                      </a:r>
                      <a:endParaRPr lang="en-US" sz="1800" b="0" strike="noStrike" spc="-1">
                        <a:latin typeface="Arial"/>
                      </a:endParaRPr>
                    </a:p>
                    <a:p>
                      <a:pPr>
                        <a:lnSpc>
                          <a:spcPct val="100000"/>
                        </a:lnSpc>
                      </a:pPr>
                      <a:r>
                        <a:rPr lang="en-US" sz="1800" b="0" strike="noStrike" spc="-1">
                          <a:solidFill>
                            <a:srgbClr val="528693"/>
                          </a:solidFill>
                          <a:latin typeface="Gill Sans MT"/>
                        </a:rPr>
                        <a:t>console.log(a); // 1 </a:t>
                      </a:r>
                      <a:endParaRPr lang="en-US" sz="1800" b="0" strike="noStrike" spc="-1">
                        <a:latin typeface="Arial"/>
                      </a:endParaRPr>
                    </a:p>
                    <a:p>
                      <a:pPr>
                        <a:lnSpc>
                          <a:spcPct val="100000"/>
                        </a:lnSpc>
                      </a:pPr>
                      <a:r>
                        <a:rPr lang="en-US" sz="1800" b="0" strike="noStrike" spc="-1">
                          <a:solidFill>
                            <a:srgbClr val="528693"/>
                          </a:solidFill>
                          <a:latin typeface="Gill Sans MT"/>
                        </a:rPr>
                        <a:t>console.log(b); // 7</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tc>
                  <a:txBody>
                    <a:bodyPr/>
                    <a:lstStyle/>
                    <a:p>
                      <a:pPr>
                        <a:lnSpc>
                          <a:spcPct val="100000"/>
                        </a:lnSpc>
                      </a:pPr>
                      <a:r>
                        <a:rPr lang="en-US" sz="1800" b="0" strike="noStrike" spc="-1">
                          <a:solidFill>
                            <a:srgbClr val="000000"/>
                          </a:solidFill>
                          <a:latin typeface="Gill Sans MT"/>
                        </a:rPr>
                        <a:t>Swapping variables :</a:t>
                      </a:r>
                      <a:endParaRPr lang="en-US" sz="1800" b="0" strike="noStrike" spc="-1">
                        <a:latin typeface="Arial"/>
                      </a:endParaRPr>
                    </a:p>
                    <a:p>
                      <a:pPr>
                        <a:lnSpc>
                          <a:spcPct val="100000"/>
                        </a:lnSpc>
                      </a:pPr>
                      <a:r>
                        <a:rPr lang="en-US" sz="1800" b="0" strike="noStrike" spc="-1">
                          <a:solidFill>
                            <a:srgbClr val="528693"/>
                          </a:solidFill>
                          <a:latin typeface="Gill Sans MT"/>
                        </a:rPr>
                        <a:t>var a = 1; var b = 3; </a:t>
                      </a:r>
                      <a:endParaRPr lang="en-US" sz="1800" b="0" strike="noStrike" spc="-1">
                        <a:latin typeface="Arial"/>
                      </a:endParaRPr>
                    </a:p>
                    <a:p>
                      <a:pPr>
                        <a:lnSpc>
                          <a:spcPct val="100000"/>
                        </a:lnSpc>
                      </a:pPr>
                      <a:r>
                        <a:rPr lang="en-US" sz="1800" b="0" strike="noStrike" spc="-1">
                          <a:solidFill>
                            <a:srgbClr val="528693"/>
                          </a:solidFill>
                          <a:latin typeface="Gill Sans MT"/>
                        </a:rPr>
                        <a:t>[a, b] = [b, a]; </a:t>
                      </a:r>
                      <a:endParaRPr lang="en-US" sz="1800" b="0" strike="noStrike" spc="-1">
                        <a:latin typeface="Arial"/>
                      </a:endParaRPr>
                    </a:p>
                    <a:p>
                      <a:pPr>
                        <a:lnSpc>
                          <a:spcPct val="100000"/>
                        </a:lnSpc>
                      </a:pPr>
                      <a:r>
                        <a:rPr lang="en-US" sz="1800" b="0" strike="noStrike" spc="-1">
                          <a:solidFill>
                            <a:srgbClr val="528693"/>
                          </a:solidFill>
                          <a:latin typeface="Gill Sans MT"/>
                        </a:rPr>
                        <a:t>console.log(a); // 3 </a:t>
                      </a:r>
                      <a:endParaRPr lang="en-US" sz="1800" b="0" strike="noStrike" spc="-1">
                        <a:latin typeface="Arial"/>
                      </a:endParaRPr>
                    </a:p>
                    <a:p>
                      <a:pPr>
                        <a:lnSpc>
                          <a:spcPct val="100000"/>
                        </a:lnSpc>
                      </a:pPr>
                      <a:r>
                        <a:rPr lang="en-US" sz="1800" b="0" strike="noStrike" spc="-1">
                          <a:solidFill>
                            <a:srgbClr val="528693"/>
                          </a:solidFill>
                          <a:latin typeface="Gill Sans MT"/>
                        </a:rPr>
                        <a:t>console.log(b); // 1</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2"/>
                  </a:ext>
                </a:extLst>
              </a:tr>
              <a:tr h="370800">
                <a:tc>
                  <a:txBody>
                    <a:bodyPr/>
                    <a:lstStyle/>
                    <a:p>
                      <a:pPr>
                        <a:lnSpc>
                          <a:spcPct val="100000"/>
                        </a:lnSpc>
                      </a:pPr>
                      <a:r>
                        <a:rPr lang="en-US" sz="1800" b="0" strike="noStrike" spc="-1">
                          <a:solidFill>
                            <a:srgbClr val="000000"/>
                          </a:solidFill>
                          <a:latin typeface="Gill Sans MT"/>
                        </a:rPr>
                        <a:t>Assigning rest of an array to a variable :</a:t>
                      </a:r>
                      <a:endParaRPr lang="en-US" sz="1800" b="0" strike="noStrike" spc="-1">
                        <a:latin typeface="Arial"/>
                      </a:endParaRPr>
                    </a:p>
                    <a:p>
                      <a:pPr>
                        <a:lnSpc>
                          <a:spcPct val="100000"/>
                        </a:lnSpc>
                      </a:pPr>
                      <a:r>
                        <a:rPr lang="en-US" sz="1800" b="0" strike="noStrike" spc="-1">
                          <a:solidFill>
                            <a:srgbClr val="528693"/>
                          </a:solidFill>
                          <a:latin typeface="Gill Sans MT"/>
                        </a:rPr>
                        <a:t>var [a, ...b] = [1, 2, 3]; </a:t>
                      </a:r>
                      <a:endParaRPr lang="en-US" sz="1800" b="0" strike="noStrike" spc="-1">
                        <a:latin typeface="Arial"/>
                      </a:endParaRPr>
                    </a:p>
                    <a:p>
                      <a:pPr>
                        <a:lnSpc>
                          <a:spcPct val="100000"/>
                        </a:lnSpc>
                      </a:pPr>
                      <a:r>
                        <a:rPr lang="en-US" sz="1800" b="0" strike="noStrike" spc="-1">
                          <a:solidFill>
                            <a:srgbClr val="528693"/>
                          </a:solidFill>
                          <a:latin typeface="Gill Sans MT"/>
                        </a:rPr>
                        <a:t>console.log(a); // 1 </a:t>
                      </a:r>
                      <a:endParaRPr lang="en-US" sz="1800" b="0" strike="noStrike" spc="-1">
                        <a:latin typeface="Arial"/>
                      </a:endParaRPr>
                    </a:p>
                    <a:p>
                      <a:pPr>
                        <a:lnSpc>
                          <a:spcPct val="100000"/>
                        </a:lnSpc>
                      </a:pPr>
                      <a:r>
                        <a:rPr lang="en-US" sz="1800" b="0" strike="noStrike" spc="-1">
                          <a:solidFill>
                            <a:srgbClr val="528693"/>
                          </a:solidFill>
                          <a:latin typeface="Gill Sans MT"/>
                        </a:rPr>
                        <a:t>console.log(b); // [2, 3]</a:t>
                      </a:r>
                      <a:br/>
                      <a:br/>
                      <a:r>
                        <a:rPr lang="en-US" sz="1800" b="0" strike="noStrike" spc="-1">
                          <a:solidFill>
                            <a:srgbClr val="528693"/>
                          </a:solidFill>
                          <a:latin typeface="Gill Sans MT"/>
                        </a:rPr>
                        <a:t>//destructuring</a:t>
                      </a:r>
                      <a:endParaRPr lang="en-US" sz="1800" b="0" strike="noStrike" spc="-1">
                        <a:latin typeface="Arial"/>
                      </a:endParaRPr>
                    </a:p>
                    <a:p>
                      <a:pPr>
                        <a:lnSpc>
                          <a:spcPct val="100000"/>
                        </a:lnSpc>
                      </a:pPr>
                      <a:r>
                        <a:rPr lang="en-US" sz="1800" b="0" strike="noStrike" spc="-1">
                          <a:solidFill>
                            <a:srgbClr val="528693"/>
                          </a:solidFill>
                          <a:latin typeface="Gill Sans MT"/>
                        </a:rPr>
                        <a:t>const student = {</a:t>
                      </a:r>
                      <a:endParaRPr lang="en-US" sz="1800" b="0" strike="noStrike" spc="-1">
                        <a:latin typeface="Arial"/>
                      </a:endParaRPr>
                    </a:p>
                    <a:p>
                      <a:pPr>
                        <a:lnSpc>
                          <a:spcPct val="100000"/>
                        </a:lnSpc>
                      </a:pPr>
                      <a:r>
                        <a:rPr lang="en-US" sz="1800" b="0" strike="noStrike" spc="-1">
                          <a:solidFill>
                            <a:srgbClr val="528693"/>
                          </a:solidFill>
                          <a:latin typeface="Gill Sans MT"/>
                        </a:rPr>
                        <a:t>    firstname: 'Glad',</a:t>
                      </a:r>
                      <a:endParaRPr lang="en-US" sz="1800" b="0" strike="noStrike" spc="-1">
                        <a:latin typeface="Arial"/>
                      </a:endParaRPr>
                    </a:p>
                    <a:p>
                      <a:pPr>
                        <a:lnSpc>
                          <a:spcPct val="100000"/>
                        </a:lnSpc>
                      </a:pPr>
                      <a:r>
                        <a:rPr lang="en-US" sz="1800" b="0" strike="noStrike" spc="-1">
                          <a:solidFill>
                            <a:srgbClr val="528693"/>
                          </a:solidFill>
                          <a:latin typeface="Gill Sans MT"/>
                        </a:rPr>
                        <a:t>    lastname: 'Chinda',</a:t>
                      </a:r>
                      <a:endParaRPr lang="en-US" sz="1800" b="0" strike="noStrike" spc="-1">
                        <a:latin typeface="Arial"/>
                      </a:endParaRPr>
                    </a:p>
                    <a:p>
                      <a:pPr>
                        <a:lnSpc>
                          <a:spcPct val="100000"/>
                        </a:lnSpc>
                      </a:pPr>
                      <a:r>
                        <a:rPr lang="en-US" sz="1800" b="0" strike="noStrike" spc="-1">
                          <a:solidFill>
                            <a:srgbClr val="528693"/>
                          </a:solidFill>
                          <a:latin typeface="Gill Sans MT"/>
                        </a:rPr>
                        <a:t>    country: 'Nigeria'</a:t>
                      </a:r>
                      <a:endParaRPr lang="en-US" sz="1800" b="0" strike="noStrike" spc="-1">
                        <a:latin typeface="Arial"/>
                      </a:endParaRPr>
                    </a:p>
                    <a:p>
                      <a:pPr>
                        <a:lnSpc>
                          <a:spcPct val="100000"/>
                        </a:lnSpc>
                      </a:pPr>
                      <a:r>
                        <a:rPr lang="en-US" sz="1800" b="0" strike="noStrike" spc="-1">
                          <a:solidFill>
                            <a:srgbClr val="528693"/>
                          </a:solidFill>
                          <a:latin typeface="Gill Sans MT"/>
                        </a:rPr>
                        <a:t>};</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528693"/>
                          </a:solidFill>
                          <a:latin typeface="Gill Sans MT"/>
                        </a:rPr>
                        <a:t>// Object Destructuring</a:t>
                      </a:r>
                      <a:endParaRPr lang="en-US" sz="1800" b="0" strike="noStrike" spc="-1">
                        <a:latin typeface="Arial"/>
                      </a:endParaRPr>
                    </a:p>
                    <a:p>
                      <a:pPr>
                        <a:lnSpc>
                          <a:spcPct val="100000"/>
                        </a:lnSpc>
                      </a:pPr>
                      <a:r>
                        <a:rPr lang="en-US" sz="1800" b="0" strike="noStrike" spc="-1">
                          <a:solidFill>
                            <a:srgbClr val="528693"/>
                          </a:solidFill>
                          <a:latin typeface="Gill Sans MT"/>
                        </a:rPr>
                        <a:t>const { firstname, lastname, country } = student;</a:t>
                      </a:r>
                      <a:br/>
                      <a:r>
                        <a:rPr lang="en-US" sz="1800" b="0" strike="noStrike" spc="-1">
                          <a:solidFill>
                            <a:srgbClr val="528693"/>
                          </a:solidFill>
                          <a:latin typeface="Gill Sans MT"/>
                        </a:rPr>
                        <a:t>console.log(firstname, lastname, country); // Glad Chinda Nigeria</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a:txBody>
                    <a:bodyPr/>
                    <a:lstStyle/>
                    <a:p>
                      <a:pPr>
                        <a:lnSpc>
                          <a:spcPct val="100000"/>
                        </a:lnSpc>
                      </a:pPr>
                      <a:r>
                        <a:rPr lang="en-US" sz="1800" b="0" strike="noStrike" spc="-1">
                          <a:solidFill>
                            <a:srgbClr val="528693"/>
                          </a:solidFill>
                          <a:latin typeface="Gill Sans MT"/>
                        </a:rPr>
                        <a:t>var [a, ...b,] = [1, 2, 3]; </a:t>
                      </a:r>
                      <a:endParaRPr lang="en-US" sz="1800" b="0" strike="noStrike" spc="-1">
                        <a:latin typeface="Arial"/>
                      </a:endParaRPr>
                    </a:p>
                    <a:p>
                      <a:pPr>
                        <a:lnSpc>
                          <a:spcPct val="100000"/>
                        </a:lnSpc>
                      </a:pPr>
                      <a:r>
                        <a:rPr lang="en-US" sz="1800" b="0" strike="noStrike" spc="-1">
                          <a:solidFill>
                            <a:srgbClr val="FF0000"/>
                          </a:solidFill>
                          <a:latin typeface="Gill Sans MT"/>
                        </a:rPr>
                        <a:t>// SyntaxError: rest element may not have a trailing comma</a:t>
                      </a:r>
                      <a:endParaRPr lang="en-US" sz="1800" b="0" strike="noStrike" spc="-1">
                        <a:latin typeface="Arial"/>
                      </a:endParaRPr>
                    </a:p>
                    <a:p>
                      <a:pPr>
                        <a:lnSpc>
                          <a:spcPct val="100000"/>
                        </a:lnSpc>
                      </a:pPr>
                      <a:r>
                        <a:rPr lang="en-US" sz="1800" b="0" strike="noStrike" spc="-1">
                          <a:solidFill>
                            <a:srgbClr val="FF0000"/>
                          </a:solidFill>
                          <a:latin typeface="Gill Sans MT"/>
                        </a:rPr>
                        <a:t>//if a trailing comma is used on the left-hand side with a rest element</a:t>
                      </a:r>
                      <a:br/>
                      <a:br/>
                      <a:r>
                        <a:rPr lang="en-US" sz="1800" b="0" strike="noStrike" spc="-1">
                          <a:solidFill>
                            <a:srgbClr val="94BAC3"/>
                          </a:solidFill>
                          <a:latin typeface="Gill Sans MT"/>
                        </a:rPr>
                        <a:t>//nested object destructuring</a:t>
                      </a:r>
                      <a:endParaRPr lang="en-US" sz="1800" b="0" strike="noStrike" spc="-1">
                        <a:latin typeface="Arial"/>
                      </a:endParaRPr>
                    </a:p>
                    <a:p>
                      <a:pPr>
                        <a:lnSpc>
                          <a:spcPct val="100000"/>
                        </a:lnSpc>
                      </a:pPr>
                      <a:r>
                        <a:rPr lang="en-US" sz="1800" b="0" strike="noStrike" spc="-1">
                          <a:solidFill>
                            <a:srgbClr val="94BAC3"/>
                          </a:solidFill>
                          <a:latin typeface="Gill Sans MT"/>
                        </a:rPr>
                        <a:t>const student = {</a:t>
                      </a:r>
                      <a:endParaRPr lang="en-US" sz="1800" b="0" strike="noStrike" spc="-1">
                        <a:latin typeface="Arial"/>
                      </a:endParaRPr>
                    </a:p>
                    <a:p>
                      <a:pPr>
                        <a:lnSpc>
                          <a:spcPct val="100000"/>
                        </a:lnSpc>
                      </a:pPr>
                      <a:r>
                        <a:rPr lang="en-US" sz="1800" b="0" strike="noStrike" spc="-1">
                          <a:solidFill>
                            <a:srgbClr val="94BAC3"/>
                          </a:solidFill>
                          <a:latin typeface="Gill Sans MT"/>
                        </a:rPr>
                        <a:t>    name: 'John Doe',</a:t>
                      </a:r>
                      <a:endParaRPr lang="en-US" sz="1800" b="0" strike="noStrike" spc="-1">
                        <a:latin typeface="Arial"/>
                      </a:endParaRPr>
                    </a:p>
                    <a:p>
                      <a:pPr>
                        <a:lnSpc>
                          <a:spcPct val="100000"/>
                        </a:lnSpc>
                      </a:pPr>
                      <a:r>
                        <a:rPr lang="en-US" sz="1800" b="0" strike="noStrike" spc="-1">
                          <a:solidFill>
                            <a:srgbClr val="94BAC3"/>
                          </a:solidFill>
                          <a:latin typeface="Gill Sans MT"/>
                        </a:rPr>
                        <a:t>    age: 16,</a:t>
                      </a:r>
                      <a:endParaRPr lang="en-US" sz="1800" b="0" strike="noStrike" spc="-1">
                        <a:latin typeface="Arial"/>
                      </a:endParaRPr>
                    </a:p>
                    <a:p>
                      <a:pPr>
                        <a:lnSpc>
                          <a:spcPct val="100000"/>
                        </a:lnSpc>
                      </a:pPr>
                      <a:r>
                        <a:rPr lang="en-US" sz="1800" b="0" strike="noStrike" spc="-1">
                          <a:solidFill>
                            <a:srgbClr val="94BAC3"/>
                          </a:solidFill>
                          <a:latin typeface="Gill Sans MT"/>
                        </a:rPr>
                        <a:t>    scores: {</a:t>
                      </a:r>
                      <a:endParaRPr lang="en-US" sz="1800" b="0" strike="noStrike" spc="-1">
                        <a:latin typeface="Arial"/>
                      </a:endParaRPr>
                    </a:p>
                    <a:p>
                      <a:pPr>
                        <a:lnSpc>
                          <a:spcPct val="100000"/>
                        </a:lnSpc>
                      </a:pPr>
                      <a:r>
                        <a:rPr lang="en-US" sz="1800" b="0" strike="noStrike" spc="-1">
                          <a:solidFill>
                            <a:srgbClr val="94BAC3"/>
                          </a:solidFill>
                          <a:latin typeface="Gill Sans MT"/>
                        </a:rPr>
                        <a:t>        maths: 74,</a:t>
                      </a:r>
                      <a:endParaRPr lang="en-US" sz="1800" b="0" strike="noStrike" spc="-1">
                        <a:latin typeface="Arial"/>
                      </a:endParaRPr>
                    </a:p>
                    <a:p>
                      <a:pPr>
                        <a:lnSpc>
                          <a:spcPct val="100000"/>
                        </a:lnSpc>
                      </a:pPr>
                      <a:r>
                        <a:rPr lang="en-US" sz="1800" b="0" strike="noStrike" spc="-1">
                          <a:solidFill>
                            <a:srgbClr val="94BAC3"/>
                          </a:solidFill>
                          <a:latin typeface="Gill Sans MT"/>
                        </a:rPr>
                        <a:t>        english: 63</a:t>
                      </a:r>
                      <a:endParaRPr lang="en-US" sz="1800" b="0" strike="noStrike" spc="-1">
                        <a:latin typeface="Arial"/>
                      </a:endParaRPr>
                    </a:p>
                    <a:p>
                      <a:pPr>
                        <a:lnSpc>
                          <a:spcPct val="100000"/>
                        </a:lnSpc>
                      </a:pPr>
                      <a:r>
                        <a:rPr lang="en-US" sz="1800" b="0" strike="noStrike" spc="-1">
                          <a:solidFill>
                            <a:srgbClr val="94BAC3"/>
                          </a:solidFill>
                          <a:latin typeface="Gill Sans MT"/>
                        </a:rPr>
                        <a:t>    }</a:t>
                      </a:r>
                      <a:endParaRPr lang="en-US" sz="1800" b="0" strike="noStrike" spc="-1">
                        <a:latin typeface="Arial"/>
                      </a:endParaRPr>
                    </a:p>
                    <a:p>
                      <a:pPr>
                        <a:lnSpc>
                          <a:spcPct val="100000"/>
                        </a:lnSpc>
                      </a:pPr>
                      <a:r>
                        <a:rPr lang="en-US" sz="1800" b="0" strike="noStrike" spc="-1">
                          <a:solidFill>
                            <a:srgbClr val="94BAC3"/>
                          </a:solidFill>
                          <a:latin typeface="Gill Sans MT"/>
                        </a:rPr>
                        <a:t>};</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94BAC3"/>
                          </a:solidFill>
                          <a:latin typeface="Gill Sans MT"/>
                        </a:rPr>
                        <a:t>// We define 3 local variables: name, maths, science</a:t>
                      </a:r>
                      <a:endParaRPr lang="en-US" sz="1800" b="0" strike="noStrike" spc="-1">
                        <a:latin typeface="Arial"/>
                      </a:endParaRPr>
                    </a:p>
                    <a:p>
                      <a:pPr>
                        <a:lnSpc>
                          <a:spcPct val="100000"/>
                        </a:lnSpc>
                      </a:pPr>
                      <a:r>
                        <a:rPr lang="en-US" sz="1800" b="0" strike="noStrike" spc="-1">
                          <a:solidFill>
                            <a:srgbClr val="94BAC3"/>
                          </a:solidFill>
                          <a:latin typeface="Gill Sans MT"/>
                        </a:rPr>
                        <a:t>const { name, scores: {maths, science = 50} } = student;</a:t>
                      </a:r>
                      <a:endParaRPr lang="en-US" sz="1800" b="0" strike="noStrike" spc="-1">
                        <a:latin typeface="Arial"/>
                      </a:endParaRPr>
                    </a:p>
                    <a:p>
                      <a:pPr>
                        <a:lnSpc>
                          <a:spcPct val="100000"/>
                        </a:lnSpc>
                      </a:pPr>
                      <a:r>
                        <a:rPr lang="en-US" sz="1800" b="0" strike="noStrike" spc="-1">
                          <a:solidFill>
                            <a:srgbClr val="94BAC3"/>
                          </a:solidFill>
                          <a:latin typeface="Gill Sans MT"/>
                        </a:rPr>
                        <a:t>console.log(`${name} scored ${maths} in Maths and ${science} in Elementary Science.`);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15228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SPREAD and REST Syntax</a:t>
            </a:r>
            <a:endParaRPr lang="en-US" sz="3200" b="0" strike="noStrike" spc="-1">
              <a:latin typeface="Arial"/>
            </a:endParaRPr>
          </a:p>
        </p:txBody>
      </p:sp>
      <p:graphicFrame>
        <p:nvGraphicFramePr>
          <p:cNvPr id="96" name="Table 2"/>
          <p:cNvGraphicFramePr/>
          <p:nvPr/>
        </p:nvGraphicFramePr>
        <p:xfrm>
          <a:off x="457200" y="1219320"/>
          <a:ext cx="8229600" cy="5349240"/>
        </p:xfrm>
        <a:graphic>
          <a:graphicData uri="http://schemas.openxmlformats.org/drawingml/2006/table">
            <a:tbl>
              <a:tblPr/>
              <a:tblGrid>
                <a:gridCol w="8229600">
                  <a:extLst>
                    <a:ext uri="{9D8B030D-6E8A-4147-A177-3AD203B41FA5}">
                      <a16:colId xmlns:a16="http://schemas.microsoft.com/office/drawing/2014/main" val="20000"/>
                    </a:ext>
                  </a:extLst>
                </a:gridCol>
              </a:tblGrid>
              <a:tr h="370800">
                <a:tc>
                  <a:txBody>
                    <a:bodyPr/>
                    <a:lstStyle/>
                    <a:p>
                      <a:pPr>
                        <a:lnSpc>
                          <a:spcPct val="100000"/>
                        </a:lnSpc>
                      </a:pPr>
                      <a:r>
                        <a:rPr lang="en-US" sz="1800" b="1" strike="noStrike" spc="-1">
                          <a:solidFill>
                            <a:srgbClr val="FFFFFF"/>
                          </a:solidFill>
                          <a:latin typeface="Gill Sans MT"/>
                        </a:rPr>
                        <a:t>Spread syntax</a:t>
                      </a:r>
                      <a:r>
                        <a:rPr lang="en-US" sz="1800" b="0" strike="noStrike" spc="-1">
                          <a:solidFill>
                            <a:srgbClr val="FFFFFF"/>
                          </a:solidFill>
                          <a:latin typeface="Gill Sans MT"/>
                        </a:rPr>
                        <a:t> allows an iterable such as an array expression or string to be expanded in places where zero or more arguments (for function calls) or elements (for array literals) are expected, or an object expression to be expanded in places where zero or more key-value pairs (for object literals) are expected.</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extLst>
                  <a:ext uri="{0D108BD9-81ED-4DB2-BD59-A6C34878D82A}">
                    <a16:rowId xmlns:a16="http://schemas.microsoft.com/office/drawing/2014/main" val="10000"/>
                  </a:ext>
                </a:extLst>
              </a:tr>
              <a:tr h="1783080">
                <a:tc>
                  <a:txBody>
                    <a:bodyPr/>
                    <a:lstStyle/>
                    <a:p>
                      <a:pPr>
                        <a:lnSpc>
                          <a:spcPct val="100000"/>
                        </a:lnSpc>
                      </a:pPr>
                      <a:r>
                        <a:rPr lang="en-US" sz="1800" b="0" strike="noStrike" spc="-1">
                          <a:solidFill>
                            <a:srgbClr val="528693"/>
                          </a:solidFill>
                          <a:latin typeface="Gill Sans MT"/>
                        </a:rPr>
                        <a:t>function sum(x, y, z) {  </a:t>
                      </a:r>
                      <a:endParaRPr lang="en-US" sz="1800" b="0" strike="noStrike" spc="-1">
                        <a:latin typeface="Arial"/>
                      </a:endParaRPr>
                    </a:p>
                    <a:p>
                      <a:pPr>
                        <a:lnSpc>
                          <a:spcPct val="100000"/>
                        </a:lnSpc>
                      </a:pPr>
                      <a:r>
                        <a:rPr lang="en-US" sz="1800" b="0" strike="noStrike" spc="-1">
                          <a:solidFill>
                            <a:srgbClr val="528693"/>
                          </a:solidFill>
                          <a:latin typeface="Gill Sans MT"/>
                        </a:rPr>
                        <a:t>       return x + y + z; </a:t>
                      </a:r>
                      <a:endParaRPr lang="en-US" sz="1800" b="0" strike="noStrike" spc="-1">
                        <a:latin typeface="Arial"/>
                      </a:endParaRPr>
                    </a:p>
                    <a:p>
                      <a:pPr>
                        <a:lnSpc>
                          <a:spcPct val="100000"/>
                        </a:lnSpc>
                      </a:pPr>
                      <a:r>
                        <a:rPr lang="en-US" sz="1800" b="0" strike="noStrike" spc="-1">
                          <a:solidFill>
                            <a:srgbClr val="528693"/>
                          </a:solidFill>
                          <a:latin typeface="Gill Sans MT"/>
                        </a:rPr>
                        <a:t>}</a:t>
                      </a:r>
                      <a:endParaRPr lang="en-US" sz="1800" b="0" strike="noStrike" spc="-1">
                        <a:latin typeface="Arial"/>
                      </a:endParaRPr>
                    </a:p>
                    <a:p>
                      <a:pPr>
                        <a:lnSpc>
                          <a:spcPct val="100000"/>
                        </a:lnSpc>
                      </a:pPr>
                      <a:r>
                        <a:rPr lang="en-US" sz="1800" b="0" strike="noStrike" spc="-1">
                          <a:solidFill>
                            <a:srgbClr val="528693"/>
                          </a:solidFill>
                          <a:latin typeface="Gill Sans MT"/>
                        </a:rPr>
                        <a:t>const numbers = [1, 2, 3];</a:t>
                      </a:r>
                      <a:endParaRPr lang="en-US" sz="1800" b="0" strike="noStrike" spc="-1">
                        <a:latin typeface="Arial"/>
                      </a:endParaRPr>
                    </a:p>
                    <a:p>
                      <a:pPr>
                        <a:lnSpc>
                          <a:spcPct val="100000"/>
                        </a:lnSpc>
                      </a:pPr>
                      <a:r>
                        <a:rPr lang="en-US" sz="1800" b="0" strike="noStrike" spc="-1">
                          <a:solidFill>
                            <a:srgbClr val="528693"/>
                          </a:solidFill>
                          <a:latin typeface="Gill Sans MT"/>
                        </a:rPr>
                        <a:t>console.log(sum(...numbers));// expected output: 6</a:t>
                      </a:r>
                      <a:endParaRPr lang="en-US" sz="1800" b="0" strike="noStrike" spc="-1">
                        <a:latin typeface="Arial"/>
                      </a:endParaRPr>
                    </a:p>
                    <a:p>
                      <a:pPr>
                        <a:lnSpc>
                          <a:spcPct val="100000"/>
                        </a:lnSpc>
                      </a:pPr>
                      <a:r>
                        <a:rPr lang="en-US" sz="1800" b="0" strike="noStrike" spc="-1">
                          <a:solidFill>
                            <a:srgbClr val="528693"/>
                          </a:solidFill>
                          <a:latin typeface="Gill Sans MT"/>
                        </a:rPr>
                        <a:t>console.log(sum.apply(null, numbers));// expected output: 6</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000000"/>
                          </a:solidFill>
                          <a:latin typeface="Gill Sans MT"/>
                        </a:rPr>
                        <a:t>The </a:t>
                      </a:r>
                      <a:r>
                        <a:rPr lang="en-US" sz="1800" b="1" strike="noStrike" spc="-1">
                          <a:solidFill>
                            <a:srgbClr val="000000"/>
                          </a:solidFill>
                          <a:latin typeface="Gill Sans MT"/>
                        </a:rPr>
                        <a:t>rest parameter</a:t>
                      </a:r>
                      <a:r>
                        <a:rPr lang="en-US" sz="1800" b="0" strike="noStrike" spc="-1">
                          <a:solidFill>
                            <a:srgbClr val="000000"/>
                          </a:solidFill>
                          <a:latin typeface="Gill Sans MT"/>
                        </a:rPr>
                        <a:t> syntax allows us to represent an indefinite number of arguments as an array</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2"/>
                  </a:ext>
                </a:extLst>
              </a:tr>
              <a:tr h="370800">
                <a:tc>
                  <a:txBody>
                    <a:bodyPr/>
                    <a:lstStyle/>
                    <a:p>
                      <a:pPr>
                        <a:lnSpc>
                          <a:spcPct val="100000"/>
                        </a:lnSpc>
                      </a:pPr>
                      <a:r>
                        <a:rPr lang="en-US" sz="1800" b="0" strike="noStrike" spc="-1">
                          <a:solidFill>
                            <a:srgbClr val="528693"/>
                          </a:solidFill>
                          <a:latin typeface="Gill Sans MT"/>
                        </a:rPr>
                        <a:t>function sum(...theArgs) {  </a:t>
                      </a:r>
                      <a:endParaRPr lang="en-US" sz="1800" b="0" strike="noStrike" spc="-1">
                        <a:latin typeface="Arial"/>
                      </a:endParaRPr>
                    </a:p>
                    <a:p>
                      <a:pPr>
                        <a:lnSpc>
                          <a:spcPct val="100000"/>
                        </a:lnSpc>
                      </a:pPr>
                      <a:r>
                        <a:rPr lang="en-US" sz="1800" b="0" strike="noStrike" spc="-1">
                          <a:solidFill>
                            <a:srgbClr val="528693"/>
                          </a:solidFill>
                          <a:latin typeface="Gill Sans MT"/>
                        </a:rPr>
                        <a:t>           return theArgs.reduce((previous, current) =&gt; {    return previous + current;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528693"/>
                          </a:solidFill>
                          <a:latin typeface="Gill Sans MT"/>
                        </a:rPr>
                        <a:t>console.log(sum(1, 2, 3));// expected output: 6</a:t>
                      </a:r>
                      <a:endParaRPr lang="en-US" sz="1800" b="0" strike="noStrike" spc="-1">
                        <a:latin typeface="Arial"/>
                      </a:endParaRPr>
                    </a:p>
                    <a:p>
                      <a:pPr>
                        <a:lnSpc>
                          <a:spcPct val="100000"/>
                        </a:lnSpc>
                      </a:pPr>
                      <a:r>
                        <a:rPr lang="en-US" sz="1800" b="0" strike="noStrike" spc="-1">
                          <a:solidFill>
                            <a:srgbClr val="528693"/>
                          </a:solidFill>
                          <a:latin typeface="Gill Sans MT"/>
                        </a:rPr>
                        <a:t>console.log(sum(1, 2, 3, 4));// expected output: 10</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15228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Template Literals (strings)</a:t>
            </a:r>
            <a:endParaRPr lang="en-US" sz="3200" b="0" strike="noStrike" spc="-1">
              <a:latin typeface="Arial"/>
            </a:endParaRPr>
          </a:p>
        </p:txBody>
      </p:sp>
      <p:graphicFrame>
        <p:nvGraphicFramePr>
          <p:cNvPr id="100" name="Table 2"/>
          <p:cNvGraphicFramePr/>
          <p:nvPr/>
        </p:nvGraphicFramePr>
        <p:xfrm>
          <a:off x="457200" y="1219320"/>
          <a:ext cx="8229600" cy="493776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00">
                <a:tc gridSpan="2">
                  <a:txBody>
                    <a:bodyPr/>
                    <a:lstStyle/>
                    <a:p>
                      <a:pPr>
                        <a:lnSpc>
                          <a:spcPct val="100000"/>
                        </a:lnSpc>
                      </a:pPr>
                      <a:r>
                        <a:rPr lang="en-US" sz="1800" b="0" strike="noStrike" spc="-1">
                          <a:solidFill>
                            <a:srgbClr val="FFFFFF"/>
                          </a:solidFill>
                          <a:latin typeface="Gill Sans MT"/>
                        </a:rPr>
                        <a:t>Template literals are enclosed by the back-tick (` `)  (grave accent) character instead of double or single quotes. Template literals can contain placeholders. These are indicated by the dollar sign and curly braces (</a:t>
                      </a:r>
                      <a:r>
                        <a:rPr lang="en-US" sz="1800" b="1" strike="noStrike" spc="-1">
                          <a:solidFill>
                            <a:srgbClr val="FFFFFF"/>
                          </a:solidFill>
                          <a:latin typeface="Gill Sans MT"/>
                        </a:rPr>
                        <a:t>${expression}</a:t>
                      </a:r>
                      <a:r>
                        <a:rPr lang="en-US" sz="1800" b="0" strike="noStrike" spc="-1">
                          <a:solidFill>
                            <a:srgbClr val="FFFFFF"/>
                          </a:solidFill>
                          <a:latin typeface="Gill Sans MT"/>
                        </a:rPr>
                        <a:t>). The expressions in the placeholders and the text between them get passed to a function. The default function just concatenates the parts into a single string. If there is an expression preceding the template literal (</a:t>
                      </a:r>
                      <a:r>
                        <a:rPr lang="en-US" sz="1800" b="1" strike="noStrike" spc="-1">
                          <a:solidFill>
                            <a:srgbClr val="FFFFFF"/>
                          </a:solidFill>
                          <a:latin typeface="Gill Sans MT"/>
                        </a:rPr>
                        <a:t>tag</a:t>
                      </a:r>
                      <a:r>
                        <a:rPr lang="en-US" sz="1800" b="0" strike="noStrike" spc="-1">
                          <a:solidFill>
                            <a:srgbClr val="FFFFFF"/>
                          </a:solidFill>
                          <a:latin typeface="Gill Sans MT"/>
                        </a:rPr>
                        <a:t> here), this is called a "tagged template".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528693"/>
                          </a:solidFill>
                          <a:latin typeface="Gill Sans MT"/>
                        </a:rPr>
                        <a:t>var a = 5; var b = 10; </a:t>
                      </a:r>
                      <a:endParaRPr lang="en-US" sz="1800" b="0" strike="noStrike" spc="-1">
                        <a:latin typeface="Arial"/>
                      </a:endParaRPr>
                    </a:p>
                    <a:p>
                      <a:pPr>
                        <a:lnSpc>
                          <a:spcPct val="100000"/>
                        </a:lnSpc>
                      </a:pPr>
                      <a:r>
                        <a:rPr lang="en-US" sz="1800" b="0" strike="noStrike" spc="-1">
                          <a:solidFill>
                            <a:srgbClr val="528693"/>
                          </a:solidFill>
                          <a:latin typeface="Gill Sans MT"/>
                        </a:rPr>
                        <a:t>console.log(`Fifteen is ${a + b} and not ${2 * a + b}.`); </a:t>
                      </a:r>
                      <a:endParaRPr lang="en-US" sz="1800" b="0" strike="noStrike" spc="-1">
                        <a:latin typeface="Arial"/>
                      </a:endParaRPr>
                    </a:p>
                    <a:p>
                      <a:pPr>
                        <a:lnSpc>
                          <a:spcPct val="100000"/>
                        </a:lnSpc>
                      </a:pPr>
                      <a:r>
                        <a:rPr lang="en-US" sz="1800" b="0" strike="noStrike" spc="-1">
                          <a:solidFill>
                            <a:srgbClr val="00B050"/>
                          </a:solidFill>
                          <a:latin typeface="Gill Sans MT"/>
                        </a:rPr>
                        <a:t>// "Fifteen is 15 and // not 20."</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a:txBody>
                    <a:bodyPr/>
                    <a:lstStyle/>
                    <a:p>
                      <a:endParaRPr lang="en-US"/>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r h="741600">
                <a:tc gridSpan="2">
                  <a:txBody>
                    <a:bodyPr/>
                    <a:lstStyle/>
                    <a:p>
                      <a:pPr>
                        <a:lnSpc>
                          <a:spcPct val="100000"/>
                        </a:lnSpc>
                      </a:pPr>
                      <a:r>
                        <a:rPr lang="en-US" sz="1800" b="0" strike="noStrike" spc="-1">
                          <a:solidFill>
                            <a:srgbClr val="000000"/>
                          </a:solidFill>
                          <a:latin typeface="Gill Sans MT"/>
                        </a:rPr>
                        <a:t>As of ECMAScript 2016, tagged templates conform to the rules of the following escape sequences: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Gill Sans MT"/>
                        </a:rPr>
                        <a:t>- Unicode escapes started by "\u", for example \u00A9</a:t>
                      </a:r>
                      <a:endParaRPr lang="en-US" sz="1800" b="0" strike="noStrike" spc="-1">
                        <a:latin typeface="Arial"/>
                      </a:endParaRPr>
                    </a:p>
                    <a:p>
                      <a:pPr>
                        <a:lnSpc>
                          <a:spcPct val="100000"/>
                        </a:lnSpc>
                      </a:pPr>
                      <a:r>
                        <a:rPr lang="en-US" sz="1800" b="0" strike="noStrike" spc="-1">
                          <a:solidFill>
                            <a:srgbClr val="000000"/>
                          </a:solidFill>
                          <a:latin typeface="Gill Sans MT"/>
                        </a:rPr>
                        <a:t>- Unicode code point escapes indicated by "\u{}", for example \u{2F804}</a:t>
                      </a:r>
                      <a:endParaRPr lang="en-US" sz="1800" b="0" strike="noStrike" spc="-1">
                        <a:latin typeface="Arial"/>
                      </a:endParaRPr>
                    </a:p>
                    <a:p>
                      <a:pPr>
                        <a:lnSpc>
                          <a:spcPct val="100000"/>
                        </a:lnSpc>
                      </a:pPr>
                      <a:r>
                        <a:rPr lang="en-US" sz="1800" b="0" strike="noStrike" spc="-1">
                          <a:solidFill>
                            <a:srgbClr val="000000"/>
                          </a:solidFill>
                          <a:latin typeface="Gill Sans MT"/>
                        </a:rPr>
                        <a:t>- Hexadecimal escapes started by "\x", for example \xA9</a:t>
                      </a:r>
                      <a:endParaRPr lang="en-US" sz="1800" b="0" strike="noStrike" spc="-1">
                        <a:latin typeface="Arial"/>
                      </a:endParaRPr>
                    </a:p>
                    <a:p>
                      <a:pPr>
                        <a:lnSpc>
                          <a:spcPct val="100000"/>
                        </a:lnSpc>
                      </a:pPr>
                      <a:r>
                        <a:rPr lang="en-US" sz="1800" b="0" strike="noStrike" spc="-1">
                          <a:solidFill>
                            <a:srgbClr val="000000"/>
                          </a:solidFill>
                          <a:latin typeface="Gill Sans MT"/>
                        </a:rPr>
                        <a:t>- Octal literal escapes started by "\" and (a) digit(s), for example \251</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15228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Classes</a:t>
            </a:r>
            <a:endParaRPr lang="en-US" sz="3200" b="0" strike="noStrike" spc="-1">
              <a:latin typeface="Arial"/>
            </a:endParaRPr>
          </a:p>
        </p:txBody>
      </p:sp>
      <p:graphicFrame>
        <p:nvGraphicFramePr>
          <p:cNvPr id="104" name="Table 2"/>
          <p:cNvGraphicFramePr/>
          <p:nvPr/>
        </p:nvGraphicFramePr>
        <p:xfrm>
          <a:off x="76320" y="1234440"/>
          <a:ext cx="8991360" cy="5666400"/>
        </p:xfrm>
        <a:graphic>
          <a:graphicData uri="http://schemas.openxmlformats.org/drawingml/2006/table">
            <a:tbl>
              <a:tblPr/>
              <a:tblGrid>
                <a:gridCol w="4694400">
                  <a:extLst>
                    <a:ext uri="{9D8B030D-6E8A-4147-A177-3AD203B41FA5}">
                      <a16:colId xmlns:a16="http://schemas.microsoft.com/office/drawing/2014/main" val="20000"/>
                    </a:ext>
                  </a:extLst>
                </a:gridCol>
                <a:gridCol w="4296960">
                  <a:extLst>
                    <a:ext uri="{9D8B030D-6E8A-4147-A177-3AD203B41FA5}">
                      <a16:colId xmlns:a16="http://schemas.microsoft.com/office/drawing/2014/main" val="20001"/>
                    </a:ext>
                  </a:extLst>
                </a:gridCol>
              </a:tblGrid>
              <a:tr h="859680">
                <a:tc gridSpan="2">
                  <a:txBody>
                    <a:bodyPr/>
                    <a:lstStyle/>
                    <a:p>
                      <a:pPr>
                        <a:lnSpc>
                          <a:spcPct val="100000"/>
                        </a:lnSpc>
                      </a:pPr>
                      <a:r>
                        <a:rPr lang="en-US" sz="1800" b="0" strike="noStrike" spc="-1">
                          <a:solidFill>
                            <a:srgbClr val="FFFFFF"/>
                          </a:solidFill>
                          <a:latin typeface="Gill Sans MT"/>
                        </a:rPr>
                        <a:t>JavaScript classes, introduced in ECMAScript 2015, are primarily syntactical sugar over JavaScript's existing prototype-based inheritance. The class syntax </a:t>
                      </a:r>
                      <a:r>
                        <a:rPr lang="en-US" sz="1800" b="0" i="1" strike="noStrike" spc="-1">
                          <a:solidFill>
                            <a:srgbClr val="FFFFFF"/>
                          </a:solidFill>
                          <a:latin typeface="Gill Sans MT"/>
                        </a:rPr>
                        <a:t>does not</a:t>
                      </a:r>
                      <a:r>
                        <a:rPr lang="en-US" sz="1800" b="0" strike="noStrike" spc="-1">
                          <a:solidFill>
                            <a:srgbClr val="FFFFFF"/>
                          </a:solidFill>
                          <a:latin typeface="Gill Sans MT"/>
                        </a:rPr>
                        <a:t> introduce a new object-oriented inheritance model to JavaScript.</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911520">
                <a:tc gridSpan="2">
                  <a:txBody>
                    <a:bodyPr/>
                    <a:lstStyle/>
                    <a:p>
                      <a:pPr>
                        <a:lnSpc>
                          <a:spcPct val="100000"/>
                        </a:lnSpc>
                      </a:pPr>
                      <a:r>
                        <a:rPr lang="en-US" sz="1800" b="0" strike="noStrike" spc="-1">
                          <a:solidFill>
                            <a:srgbClr val="000000"/>
                          </a:solidFill>
                          <a:latin typeface="Gill Sans MT"/>
                        </a:rPr>
                        <a:t>Classes are in fact "</a:t>
                      </a:r>
                      <a:r>
                        <a:rPr lang="en-US" sz="1800" b="1" strike="noStrike" spc="-1">
                          <a:solidFill>
                            <a:srgbClr val="000000"/>
                          </a:solidFill>
                          <a:latin typeface="Gill Sans MT"/>
                        </a:rPr>
                        <a:t>special functions</a:t>
                      </a:r>
                      <a:r>
                        <a:rPr lang="en-US" sz="1800" b="0" strike="noStrike" spc="-1">
                          <a:solidFill>
                            <a:srgbClr val="000000"/>
                          </a:solidFill>
                          <a:latin typeface="Gill Sans MT"/>
                        </a:rPr>
                        <a:t>", and just as you can define function expressions and function declarations, the class syntax has two components:class expressions &amp;class declaration</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1115640">
                <a:tc>
                  <a:txBody>
                    <a:bodyPr/>
                    <a:lstStyle/>
                    <a:p>
                      <a:pPr>
                        <a:lnSpc>
                          <a:spcPct val="100000"/>
                        </a:lnSpc>
                      </a:pPr>
                      <a:r>
                        <a:rPr lang="en-US" sz="1800" b="0" strike="noStrike" spc="-1">
                          <a:solidFill>
                            <a:srgbClr val="528693"/>
                          </a:solidFill>
                          <a:latin typeface="Gill Sans MT"/>
                        </a:rPr>
                        <a:t>class Rectangle { </a:t>
                      </a:r>
                      <a:endParaRPr lang="en-US" sz="1800" b="0" strike="noStrike" spc="-1">
                        <a:latin typeface="Arial"/>
                      </a:endParaRPr>
                    </a:p>
                    <a:p>
                      <a:pPr>
                        <a:lnSpc>
                          <a:spcPct val="100000"/>
                        </a:lnSpc>
                      </a:pPr>
                      <a:r>
                        <a:rPr lang="en-US" sz="1800" b="0" strike="noStrike" spc="-1">
                          <a:solidFill>
                            <a:srgbClr val="528693"/>
                          </a:solidFill>
                          <a:latin typeface="Gill Sans MT"/>
                        </a:rPr>
                        <a:t>          constructor(height, width) { </a:t>
                      </a:r>
                      <a:endParaRPr lang="en-US" sz="1800" b="0" strike="noStrike" spc="-1">
                        <a:latin typeface="Arial"/>
                      </a:endParaRPr>
                    </a:p>
                    <a:p>
                      <a:pPr>
                        <a:lnSpc>
                          <a:spcPct val="100000"/>
                        </a:lnSpc>
                      </a:pPr>
                      <a:r>
                        <a:rPr lang="en-US" sz="1800" b="0" strike="noStrike" spc="-1">
                          <a:solidFill>
                            <a:srgbClr val="528693"/>
                          </a:solidFill>
                          <a:latin typeface="Gill Sans MT"/>
                        </a:rPr>
                        <a:t>                this.height = height; </a:t>
                      </a:r>
                      <a:endParaRPr lang="en-US" sz="1800" b="0" strike="noStrike" spc="-1">
                        <a:latin typeface="Arial"/>
                      </a:endParaRPr>
                    </a:p>
                    <a:p>
                      <a:pPr>
                        <a:lnSpc>
                          <a:spcPct val="100000"/>
                        </a:lnSpc>
                      </a:pPr>
                      <a:r>
                        <a:rPr lang="en-US" sz="1800" b="0" strike="noStrike" spc="-1">
                          <a:solidFill>
                            <a:srgbClr val="528693"/>
                          </a:solidFill>
                          <a:latin typeface="Gill Sans MT"/>
                        </a:rPr>
                        <a:t>                this.width = width; } }</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tc>
                  <a:txBody>
                    <a:bodyPr/>
                    <a:lstStyle/>
                    <a:p>
                      <a:endParaRPr lang="en-US"/>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2"/>
                  </a:ext>
                </a:extLst>
              </a:tr>
              <a:tr h="859680">
                <a:tc gridSpan="2">
                  <a:txBody>
                    <a:bodyPr/>
                    <a:lstStyle/>
                    <a:p>
                      <a:pPr>
                        <a:lnSpc>
                          <a:spcPct val="100000"/>
                        </a:lnSpc>
                      </a:pPr>
                      <a:r>
                        <a:rPr lang="en-US" sz="1800" b="0" strike="noStrike" spc="-1">
                          <a:solidFill>
                            <a:srgbClr val="000000"/>
                          </a:solidFill>
                          <a:latin typeface="Gill Sans MT"/>
                        </a:rPr>
                        <a:t>A class expression is another way to define a class. Class expressions can be named or unnamed. The name given to a named class expression is local to the class's body. (it can be retrieved through the class's (not an instance's) name property, though).</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3"/>
                  </a:ext>
                </a:extLst>
              </a:tr>
              <a:tr h="1627560">
                <a:tc>
                  <a:txBody>
                    <a:bodyPr/>
                    <a:lstStyle/>
                    <a:p>
                      <a:pPr>
                        <a:lnSpc>
                          <a:spcPct val="100000"/>
                        </a:lnSpc>
                      </a:pPr>
                      <a:r>
                        <a:rPr lang="en-US" sz="1800" b="0" strike="noStrike" spc="-1">
                          <a:solidFill>
                            <a:srgbClr val="000000"/>
                          </a:solidFill>
                          <a:latin typeface="Gill Sans MT"/>
                        </a:rPr>
                        <a:t>// unnamed </a:t>
                      </a:r>
                      <a:endParaRPr lang="en-US" sz="1800" b="0" strike="noStrike" spc="-1">
                        <a:latin typeface="Arial"/>
                      </a:endParaRPr>
                    </a:p>
                    <a:p>
                      <a:pPr>
                        <a:lnSpc>
                          <a:spcPct val="100000"/>
                        </a:lnSpc>
                      </a:pPr>
                      <a:r>
                        <a:rPr lang="en-US" sz="1800" b="0" strike="noStrike" spc="-1">
                          <a:solidFill>
                            <a:srgbClr val="528693"/>
                          </a:solidFill>
                          <a:latin typeface="Gill Sans MT"/>
                        </a:rPr>
                        <a:t>let Rectangle = class { constructor(height, width) { this.height = height; this.width = width; } }; console.log(Rectangle.name); // output: "Rectangle"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tc>
                  <a:txBody>
                    <a:bodyPr/>
                    <a:lstStyle/>
                    <a:p>
                      <a:pPr>
                        <a:lnSpc>
                          <a:spcPct val="100000"/>
                        </a:lnSpc>
                      </a:pPr>
                      <a:r>
                        <a:rPr lang="en-US" sz="1800" b="0" strike="noStrike" spc="-1">
                          <a:solidFill>
                            <a:srgbClr val="000000"/>
                          </a:solidFill>
                          <a:latin typeface="Gill Sans MT"/>
                        </a:rPr>
                        <a:t>// named </a:t>
                      </a:r>
                      <a:endParaRPr lang="en-US" sz="1800" b="0" strike="noStrike" spc="-1">
                        <a:latin typeface="Arial"/>
                      </a:endParaRPr>
                    </a:p>
                    <a:p>
                      <a:pPr>
                        <a:lnSpc>
                          <a:spcPct val="100000"/>
                        </a:lnSpc>
                      </a:pPr>
                      <a:r>
                        <a:rPr lang="en-US" sz="1800" b="0" strike="noStrike" spc="-1">
                          <a:solidFill>
                            <a:srgbClr val="528693"/>
                          </a:solidFill>
                          <a:latin typeface="Gill Sans MT"/>
                        </a:rPr>
                        <a:t>let Rectangle = class Rectangle2 { constructor(height, width) { this.height = height; this.width = width; } }; console.log(Rectangle.name); // output: "Rectangle2"</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57200" y="15228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Arrow Function</a:t>
            </a:r>
            <a:endParaRPr lang="en-US" sz="3200" b="0" strike="noStrike" spc="-1">
              <a:latin typeface="Arial"/>
            </a:endParaRPr>
          </a:p>
        </p:txBody>
      </p:sp>
      <p:graphicFrame>
        <p:nvGraphicFramePr>
          <p:cNvPr id="102" name="Table 2"/>
          <p:cNvGraphicFramePr/>
          <p:nvPr/>
        </p:nvGraphicFramePr>
        <p:xfrm>
          <a:off x="457200" y="1219320"/>
          <a:ext cx="8229600" cy="5577840"/>
        </p:xfrm>
        <a:graphic>
          <a:graphicData uri="http://schemas.openxmlformats.org/drawingml/2006/table">
            <a:tbl>
              <a:tblPr/>
              <a:tblGrid>
                <a:gridCol w="8229600">
                  <a:extLst>
                    <a:ext uri="{9D8B030D-6E8A-4147-A177-3AD203B41FA5}">
                      <a16:colId xmlns:a16="http://schemas.microsoft.com/office/drawing/2014/main" val="20000"/>
                    </a:ext>
                  </a:extLst>
                </a:gridCol>
              </a:tblGrid>
              <a:tr h="370800">
                <a:tc>
                  <a:txBody>
                    <a:bodyPr/>
                    <a:lstStyle/>
                    <a:p>
                      <a:pPr>
                        <a:lnSpc>
                          <a:spcPct val="100000"/>
                        </a:lnSpc>
                      </a:pPr>
                      <a:r>
                        <a:rPr lang="en-US" sz="1800" b="0" strike="noStrike" spc="-1">
                          <a:solidFill>
                            <a:srgbClr val="FFFFFF"/>
                          </a:solidFill>
                          <a:latin typeface="Gill Sans MT"/>
                        </a:rPr>
                        <a:t>An arrow function expression has a shorter syntax than a function expression and does not have its own </a:t>
                      </a:r>
                      <a:r>
                        <a:rPr lang="en-US" sz="1800" b="1" strike="noStrike" spc="-1">
                          <a:solidFill>
                            <a:srgbClr val="FFFFFF"/>
                          </a:solidFill>
                          <a:latin typeface="Gill Sans MT"/>
                        </a:rPr>
                        <a:t>this, arguments, super, or new.target</a:t>
                      </a:r>
                      <a:r>
                        <a:rPr lang="en-US" sz="1800" b="0" strike="noStrike" spc="-1">
                          <a:solidFill>
                            <a:srgbClr val="FFFFFF"/>
                          </a:solidFill>
                          <a:latin typeface="Gill Sans MT"/>
                        </a:rPr>
                        <a:t>. These function expressions are best suited for </a:t>
                      </a:r>
                      <a:r>
                        <a:rPr lang="en-US" sz="1800" b="1" strike="noStrike" spc="-1">
                          <a:solidFill>
                            <a:srgbClr val="FFFFFF"/>
                          </a:solidFill>
                          <a:latin typeface="Gill Sans MT"/>
                        </a:rPr>
                        <a:t>non-method</a:t>
                      </a:r>
                      <a:r>
                        <a:rPr lang="en-US" sz="1800" b="0" strike="noStrike" spc="-1">
                          <a:solidFill>
                            <a:srgbClr val="FFFFFF"/>
                          </a:solidFill>
                          <a:latin typeface="Gill Sans MT"/>
                        </a:rPr>
                        <a:t> functions, and they cannot be used as </a:t>
                      </a:r>
                      <a:r>
                        <a:rPr lang="en-US" sz="1800" b="1" strike="noStrike" spc="-1">
                          <a:solidFill>
                            <a:srgbClr val="FFFFFF"/>
                          </a:solidFill>
                          <a:latin typeface="Gill Sans MT"/>
                        </a:rPr>
                        <a:t>constructors.</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Gill Sans MT"/>
                        </a:rPr>
                        <a:t>Until arrow functions, every new function defined its own </a:t>
                      </a:r>
                      <a:r>
                        <a:rPr lang="en-US" sz="1800" b="1" strike="noStrike" spc="-1">
                          <a:solidFill>
                            <a:srgbClr val="000000"/>
                          </a:solidFill>
                          <a:latin typeface="Gill Sans MT"/>
                        </a:rPr>
                        <a:t>this</a:t>
                      </a:r>
                      <a:r>
                        <a:rPr lang="en-US" sz="1800" b="0" strike="noStrike" spc="-1">
                          <a:solidFill>
                            <a:srgbClr val="000000"/>
                          </a:solidFill>
                          <a:latin typeface="Gill Sans MT"/>
                        </a:rPr>
                        <a:t> value (based on how function was called, a new object in the case of a constructor, undefined in </a:t>
                      </a:r>
                      <a:r>
                        <a:rPr lang="en-US" sz="1800" b="1" strike="noStrike" spc="-1">
                          <a:solidFill>
                            <a:srgbClr val="000000"/>
                          </a:solidFill>
                          <a:latin typeface="Gill Sans MT"/>
                        </a:rPr>
                        <a:t>strict mode</a:t>
                      </a:r>
                      <a:r>
                        <a:rPr lang="en-US" sz="1800" b="0" strike="noStrike" spc="-1">
                          <a:solidFill>
                            <a:srgbClr val="000000"/>
                          </a:solidFill>
                          <a:latin typeface="Gill Sans MT"/>
                        </a:rPr>
                        <a:t> function calls, the base object if the function is called as an </a:t>
                      </a:r>
                      <a:r>
                        <a:rPr lang="en-US" sz="1800" b="1" strike="noStrike" spc="-1">
                          <a:solidFill>
                            <a:srgbClr val="000000"/>
                          </a:solidFill>
                          <a:latin typeface="Gill Sans MT"/>
                        </a:rPr>
                        <a:t>"object method"</a:t>
                      </a:r>
                      <a:r>
                        <a:rPr lang="en-US" sz="1800" b="0" strike="noStrike" spc="-1">
                          <a:solidFill>
                            <a:srgbClr val="000000"/>
                          </a:solidFill>
                          <a:latin typeface="Gill Sans MT"/>
                        </a:rPr>
                        <a:t>, etc.). This proved to be less than ideal with an object-oriented style of programming.</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528693"/>
                          </a:solidFill>
                          <a:latin typeface="Gill Sans MT"/>
                        </a:rPr>
                        <a:t>var materials = [  'Hydrogen',  'Helium',  'Lithium', 'Beryllium']; console.log(materials.map(material =&gt; material.length));</a:t>
                      </a:r>
                      <a:endParaRPr lang="en-US" sz="1800" b="0" strike="noStrike" spc="-1">
                        <a:latin typeface="Arial"/>
                      </a:endParaRPr>
                    </a:p>
                    <a:p>
                      <a:pPr>
                        <a:lnSpc>
                          <a:spcPct val="100000"/>
                        </a:lnSpc>
                      </a:pPr>
                      <a:r>
                        <a:rPr lang="en-US" sz="1800" b="0" strike="noStrike" spc="-1">
                          <a:solidFill>
                            <a:srgbClr val="00B050"/>
                          </a:solidFill>
                          <a:latin typeface="Gill Sans MT"/>
                        </a:rPr>
                        <a:t>// expected output: Array [8, 6, 7, 9]</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2"/>
                  </a:ext>
                </a:extLst>
              </a:tr>
              <a:tr h="370800">
                <a:tc>
                  <a:txBody>
                    <a:bodyPr/>
                    <a:lstStyle/>
                    <a:p>
                      <a:pPr>
                        <a:lnSpc>
                          <a:spcPct val="100000"/>
                        </a:lnSpc>
                      </a:pPr>
                      <a:r>
                        <a:rPr lang="en-US" sz="1800" b="0" strike="noStrike" spc="-1">
                          <a:solidFill>
                            <a:srgbClr val="528693"/>
                          </a:solidFill>
                          <a:latin typeface="Gill Sans MT"/>
                        </a:rPr>
                        <a:t>(param1, param2, …, paramN) =&gt; { statements } </a:t>
                      </a:r>
                      <a:endParaRPr lang="en-US" sz="1800" b="0" strike="noStrike" spc="-1">
                        <a:latin typeface="Arial"/>
                      </a:endParaRPr>
                    </a:p>
                    <a:p>
                      <a:pPr>
                        <a:lnSpc>
                          <a:spcPct val="100000"/>
                        </a:lnSpc>
                      </a:pPr>
                      <a:r>
                        <a:rPr lang="en-US" sz="1800" b="0" strike="noStrike" spc="-1">
                          <a:solidFill>
                            <a:srgbClr val="528693"/>
                          </a:solidFill>
                          <a:latin typeface="Gill Sans MT"/>
                        </a:rPr>
                        <a:t>(param1, param2, …, paramN) =&gt; expression </a:t>
                      </a:r>
                      <a:endParaRPr lang="en-US" sz="1800" b="0" strike="noStrike" spc="-1">
                        <a:latin typeface="Arial"/>
                      </a:endParaRPr>
                    </a:p>
                    <a:p>
                      <a:pPr>
                        <a:lnSpc>
                          <a:spcPct val="100000"/>
                        </a:lnSpc>
                      </a:pPr>
                      <a:r>
                        <a:rPr lang="en-US" sz="1800" b="0" strike="noStrike" spc="-1">
                          <a:solidFill>
                            <a:srgbClr val="00B050"/>
                          </a:solidFill>
                          <a:latin typeface="Gill Sans MT"/>
                        </a:rPr>
                        <a:t>// equivalent to: =&gt; { return expression; } </a:t>
                      </a:r>
                      <a:endParaRPr lang="en-US" sz="1800" b="0" strike="noStrike" spc="-1">
                        <a:latin typeface="Arial"/>
                      </a:endParaRPr>
                    </a:p>
                    <a:p>
                      <a:pPr>
                        <a:lnSpc>
                          <a:spcPct val="100000"/>
                        </a:lnSpc>
                      </a:pPr>
                      <a:r>
                        <a:rPr lang="en-US" sz="1800" b="0" strike="noStrike" spc="-1">
                          <a:solidFill>
                            <a:srgbClr val="00B050"/>
                          </a:solidFill>
                          <a:latin typeface="Gill Sans MT"/>
                        </a:rPr>
                        <a:t>// Parentheses are optional when there's only one parameter name: </a:t>
                      </a:r>
                      <a:endParaRPr lang="en-US" sz="1800" b="0" strike="noStrike" spc="-1">
                        <a:latin typeface="Arial"/>
                      </a:endParaRPr>
                    </a:p>
                    <a:p>
                      <a:pPr>
                        <a:lnSpc>
                          <a:spcPct val="100000"/>
                        </a:lnSpc>
                      </a:pPr>
                      <a:r>
                        <a:rPr lang="en-US" sz="1800" b="0" strike="noStrike" spc="-1">
                          <a:solidFill>
                            <a:srgbClr val="528693"/>
                          </a:solidFill>
                          <a:latin typeface="Gill Sans MT"/>
                        </a:rPr>
                        <a:t>(singleParam) =&gt; { statements } singleParam =&gt; { statements } </a:t>
                      </a:r>
                      <a:endParaRPr lang="en-US" sz="1800" b="0" strike="noStrike" spc="-1">
                        <a:latin typeface="Arial"/>
                      </a:endParaRPr>
                    </a:p>
                    <a:p>
                      <a:pPr>
                        <a:lnSpc>
                          <a:spcPct val="100000"/>
                        </a:lnSpc>
                      </a:pPr>
                      <a:r>
                        <a:rPr lang="en-US" sz="1800" b="0" strike="noStrike" spc="-1">
                          <a:solidFill>
                            <a:srgbClr val="00B050"/>
                          </a:solidFill>
                          <a:latin typeface="Gill Sans MT"/>
                        </a:rPr>
                        <a:t>// The parameter list for a function with no parameters should be written with a pair of parentheses. </a:t>
                      </a:r>
                      <a:endParaRPr lang="en-US" sz="1800" b="0" strike="noStrike" spc="-1">
                        <a:latin typeface="Arial"/>
                      </a:endParaRPr>
                    </a:p>
                    <a:p>
                      <a:pPr>
                        <a:lnSpc>
                          <a:spcPct val="100000"/>
                        </a:lnSpc>
                      </a:pPr>
                      <a:r>
                        <a:rPr lang="en-US" sz="1800" b="0" strike="noStrike" spc="-1">
                          <a:solidFill>
                            <a:srgbClr val="528693"/>
                          </a:solidFill>
                          <a:latin typeface="Gill Sans MT"/>
                        </a:rPr>
                        <a:t>() =&gt; { statements }</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4938</TotalTime>
  <Words>3595</Words>
  <Application>Microsoft Office PowerPoint</Application>
  <PresentationFormat>On-screen Show (4:3)</PresentationFormat>
  <Paragraphs>265</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Bookman Old Style</vt:lpstr>
      <vt:lpstr>Gill Sans MT</vt:lpstr>
      <vt:lpstr>Symbol</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Ashish</dc:creator>
  <dc:description/>
  <cp:lastModifiedBy>Ashish Mishra</cp:lastModifiedBy>
  <cp:revision>380</cp:revision>
  <dcterms:created xsi:type="dcterms:W3CDTF">2018-11-25T13:24:58Z</dcterms:created>
  <dcterms:modified xsi:type="dcterms:W3CDTF">2023-08-04T17:11:07Z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