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74" autoAdjust="0"/>
    <p:restoredTop sz="94660"/>
  </p:normalViewPr>
  <p:slideViewPr>
    <p:cSldViewPr snapToGrid="0">
      <p:cViewPr varScale="1">
        <p:scale>
          <a:sx n="80" d="100"/>
          <a:sy n="80" d="100"/>
        </p:scale>
        <p:origin x="154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6" name="PlaceHolder 1"/>
          <p:cNvSpPr>
            <a:spLocks noGrp="1" noRot="1" noChangeAspect="1"/>
          </p:cNvSpPr>
          <p:nvPr>
            <p:ph type="sldImg"/>
          </p:nvPr>
        </p:nvSpPr>
        <p:spPr>
          <a:xfrm>
            <a:off x="533520" y="764280"/>
            <a:ext cx="6704640" cy="3771360"/>
          </a:xfrm>
          <a:prstGeom prst="rect">
            <a:avLst/>
          </a:prstGeom>
        </p:spPr>
        <p:txBody>
          <a:bodyPr lIns="0" tIns="0" rIns="0" bIns="0" anchor="ctr">
            <a:noAutofit/>
          </a:bodyPr>
          <a:lstStyle/>
          <a:p>
            <a:pPr algn="ctr"/>
            <a:r>
              <a:rPr lang="en-US" sz="4400" b="0" strike="noStrike" spc="-1">
                <a:latin typeface="Arial"/>
              </a:rPr>
              <a:t>Click to move the slide</a:t>
            </a:r>
          </a:p>
        </p:txBody>
      </p:sp>
      <p:sp>
        <p:nvSpPr>
          <p:cNvPr id="87" name="PlaceHolder 2"/>
          <p:cNvSpPr>
            <a:spLocks noGrp="1"/>
          </p:cNvSpPr>
          <p:nvPr>
            <p:ph type="body"/>
          </p:nvPr>
        </p:nvSpPr>
        <p:spPr>
          <a:xfrm>
            <a:off x="777240" y="4777560"/>
            <a:ext cx="6217560" cy="4525920"/>
          </a:xfrm>
          <a:prstGeom prst="rect">
            <a:avLst/>
          </a:prstGeom>
        </p:spPr>
        <p:txBody>
          <a:bodyPr lIns="0" tIns="0" rIns="0" bIns="0">
            <a:noAutofit/>
          </a:bodyPr>
          <a:lstStyle/>
          <a:p>
            <a:r>
              <a:rPr lang="en-US" sz="2000" b="0" strike="noStrike" spc="-1">
                <a:latin typeface="Arial"/>
              </a:rPr>
              <a:t>Click to edit the notes format</a:t>
            </a:r>
          </a:p>
        </p:txBody>
      </p:sp>
      <p:sp>
        <p:nvSpPr>
          <p:cNvPr id="88" name="PlaceHolder 3"/>
          <p:cNvSpPr>
            <a:spLocks noGrp="1"/>
          </p:cNvSpPr>
          <p:nvPr>
            <p:ph type="hdr"/>
          </p:nvPr>
        </p:nvSpPr>
        <p:spPr>
          <a:xfrm>
            <a:off x="0" y="0"/>
            <a:ext cx="3372840" cy="502560"/>
          </a:xfrm>
          <a:prstGeom prst="rect">
            <a:avLst/>
          </a:prstGeom>
        </p:spPr>
        <p:txBody>
          <a:bodyPr lIns="0" tIns="0" rIns="0" bIns="0">
            <a:noAutofit/>
          </a:bodyPr>
          <a:lstStyle/>
          <a:p>
            <a:r>
              <a:rPr lang="en-US" sz="1400" b="0" strike="noStrike" spc="-1">
                <a:latin typeface="Times New Roman"/>
              </a:rPr>
              <a:t>&lt;header&gt;</a:t>
            </a:r>
          </a:p>
        </p:txBody>
      </p:sp>
      <p:sp>
        <p:nvSpPr>
          <p:cNvPr id="89" name="PlaceHolder 4"/>
          <p:cNvSpPr>
            <a:spLocks noGrp="1"/>
          </p:cNvSpPr>
          <p:nvPr>
            <p:ph type="dt"/>
          </p:nvPr>
        </p:nvSpPr>
        <p:spPr>
          <a:xfrm>
            <a:off x="4399200" y="0"/>
            <a:ext cx="3372840" cy="502560"/>
          </a:xfrm>
          <a:prstGeom prst="rect">
            <a:avLst/>
          </a:prstGeom>
        </p:spPr>
        <p:txBody>
          <a:bodyPr lIns="0" tIns="0" rIns="0" bIns="0">
            <a:noAutofit/>
          </a:bodyPr>
          <a:lstStyle/>
          <a:p>
            <a:pPr algn="r"/>
            <a:r>
              <a:rPr lang="en-US" sz="1400" b="0" strike="noStrike" spc="-1">
                <a:latin typeface="Times New Roman"/>
              </a:rPr>
              <a:t>&lt;date/time&gt;</a:t>
            </a:r>
          </a:p>
        </p:txBody>
      </p:sp>
      <p:sp>
        <p:nvSpPr>
          <p:cNvPr id="90" name="PlaceHolder 5"/>
          <p:cNvSpPr>
            <a:spLocks noGrp="1"/>
          </p:cNvSpPr>
          <p:nvPr>
            <p:ph type="ftr"/>
          </p:nvPr>
        </p:nvSpPr>
        <p:spPr>
          <a:xfrm>
            <a:off x="0" y="9555480"/>
            <a:ext cx="3372840" cy="502560"/>
          </a:xfrm>
          <a:prstGeom prst="rect">
            <a:avLst/>
          </a:prstGeom>
        </p:spPr>
        <p:txBody>
          <a:bodyPr lIns="0" tIns="0" rIns="0" bIns="0" anchor="b">
            <a:noAutofit/>
          </a:bodyPr>
          <a:lstStyle/>
          <a:p>
            <a:r>
              <a:rPr lang="en-US" sz="1400" b="0" strike="noStrike" spc="-1">
                <a:latin typeface="Times New Roman"/>
              </a:rPr>
              <a:t>&lt;footer&gt;</a:t>
            </a:r>
          </a:p>
        </p:txBody>
      </p:sp>
      <p:sp>
        <p:nvSpPr>
          <p:cNvPr id="91" name="PlaceHolder 6"/>
          <p:cNvSpPr>
            <a:spLocks noGrp="1"/>
          </p:cNvSpPr>
          <p:nvPr>
            <p:ph type="sldNum"/>
          </p:nvPr>
        </p:nvSpPr>
        <p:spPr>
          <a:xfrm>
            <a:off x="4399200" y="9555480"/>
            <a:ext cx="3372840" cy="502560"/>
          </a:xfrm>
          <a:prstGeom prst="rect">
            <a:avLst/>
          </a:prstGeom>
        </p:spPr>
        <p:txBody>
          <a:bodyPr lIns="0" tIns="0" rIns="0" bIns="0" anchor="b">
            <a:noAutofit/>
          </a:bodyPr>
          <a:lstStyle/>
          <a:p>
            <a:pPr algn="r"/>
            <a:fld id="{D70E54D8-E85D-48F4-A769-27B809EC4F76}"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PlaceHolder 1"/>
          <p:cNvSpPr>
            <a:spLocks noGrp="1" noRot="1" noChangeAspect="1"/>
          </p:cNvSpPr>
          <p:nvPr>
            <p:ph type="sldImg"/>
          </p:nvPr>
        </p:nvSpPr>
        <p:spPr>
          <a:xfrm>
            <a:off x="1143000" y="685800"/>
            <a:ext cx="4568825" cy="3425825"/>
          </a:xfrm>
          <a:prstGeom prst="rect">
            <a:avLst/>
          </a:prstGeom>
        </p:spPr>
      </p:sp>
      <p:sp>
        <p:nvSpPr>
          <p:cNvPr id="170" name="PlaceHolder 2"/>
          <p:cNvSpPr>
            <a:spLocks noGrp="1"/>
          </p:cNvSpPr>
          <p:nvPr>
            <p:ph type="body"/>
          </p:nvPr>
        </p:nvSpPr>
        <p:spPr>
          <a:xfrm>
            <a:off x="685800" y="4343400"/>
            <a:ext cx="5483160" cy="4111560"/>
          </a:xfrm>
          <a:prstGeom prst="rect">
            <a:avLst/>
          </a:prstGeom>
        </p:spPr>
        <p:txBody>
          <a:bodyPr lIns="0" tIns="0" rIns="0" bIns="0">
            <a:normAutofit/>
          </a:bodyPr>
          <a:lstStyle/>
          <a:p>
            <a:endParaRPr lang="en-US" sz="2000" b="0" strike="noStrike" spc="-1">
              <a:latin typeface="Arial"/>
            </a:endParaRPr>
          </a:p>
        </p:txBody>
      </p:sp>
      <p:sp>
        <p:nvSpPr>
          <p:cNvPr id="171" name="CustomShape 3"/>
          <p:cNvSpPr/>
          <p:nvPr/>
        </p:nvSpPr>
        <p:spPr>
          <a:xfrm>
            <a:off x="3884760" y="8685360"/>
            <a:ext cx="2968560" cy="45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B5258AE2-7FDE-4DB2-BFE7-5FF0357146C3}" type="slidenum">
              <a:rPr lang="en-US" sz="1200" b="0" strike="noStrike" spc="-1">
                <a:solidFill>
                  <a:srgbClr val="000000"/>
                </a:solidFill>
                <a:latin typeface="+mn-lt"/>
                <a:ea typeface="+mn-ea"/>
              </a:rPr>
              <a:t>6</a:t>
            </a:fld>
            <a:endParaRPr lang="en-US" sz="12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PlaceHolder 1"/>
          <p:cNvSpPr>
            <a:spLocks noGrp="1" noRot="1" noChangeAspect="1"/>
          </p:cNvSpPr>
          <p:nvPr>
            <p:ph type="sldImg"/>
          </p:nvPr>
        </p:nvSpPr>
        <p:spPr>
          <a:xfrm>
            <a:off x="1143000" y="685800"/>
            <a:ext cx="4568825" cy="3425825"/>
          </a:xfrm>
          <a:prstGeom prst="rect">
            <a:avLst/>
          </a:prstGeom>
        </p:spPr>
      </p:sp>
      <p:sp>
        <p:nvSpPr>
          <p:cNvPr id="173" name="PlaceHolder 2"/>
          <p:cNvSpPr>
            <a:spLocks noGrp="1"/>
          </p:cNvSpPr>
          <p:nvPr>
            <p:ph type="body"/>
          </p:nvPr>
        </p:nvSpPr>
        <p:spPr>
          <a:xfrm>
            <a:off x="685800" y="4343400"/>
            <a:ext cx="5483160" cy="4111560"/>
          </a:xfrm>
          <a:prstGeom prst="rect">
            <a:avLst/>
          </a:prstGeom>
        </p:spPr>
        <p:txBody>
          <a:bodyPr lIns="0" tIns="0" rIns="0" bIns="0">
            <a:normAutofit/>
          </a:bodyPr>
          <a:lstStyle/>
          <a:p>
            <a:endParaRPr lang="en-US" sz="2000" b="0" strike="noStrike" spc="-1">
              <a:latin typeface="Arial"/>
            </a:endParaRPr>
          </a:p>
        </p:txBody>
      </p:sp>
      <p:sp>
        <p:nvSpPr>
          <p:cNvPr id="174" name="CustomShape 3"/>
          <p:cNvSpPr/>
          <p:nvPr/>
        </p:nvSpPr>
        <p:spPr>
          <a:xfrm>
            <a:off x="3884760" y="8685360"/>
            <a:ext cx="2968560" cy="45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803CB293-E473-4DFD-B2C8-9753A6A9370E}" type="slidenum">
              <a:rPr lang="en-US" sz="1200" b="0" strike="noStrike" spc="-1">
                <a:solidFill>
                  <a:srgbClr val="000000"/>
                </a:solidFill>
                <a:latin typeface="+mn-lt"/>
                <a:ea typeface="+mn-ea"/>
              </a:rPr>
              <a:t>22</a:t>
            </a:fld>
            <a:endParaRPr lang="en-US" sz="12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PlaceHolder 1"/>
          <p:cNvSpPr>
            <a:spLocks noGrp="1" noRot="1" noChangeAspect="1"/>
          </p:cNvSpPr>
          <p:nvPr>
            <p:ph type="sldImg"/>
          </p:nvPr>
        </p:nvSpPr>
        <p:spPr>
          <a:xfrm>
            <a:off x="1143000" y="685800"/>
            <a:ext cx="4568825" cy="3425825"/>
          </a:xfrm>
          <a:prstGeom prst="rect">
            <a:avLst/>
          </a:prstGeom>
        </p:spPr>
      </p:sp>
      <p:sp>
        <p:nvSpPr>
          <p:cNvPr id="176" name="PlaceHolder 2"/>
          <p:cNvSpPr>
            <a:spLocks noGrp="1"/>
          </p:cNvSpPr>
          <p:nvPr>
            <p:ph type="body"/>
          </p:nvPr>
        </p:nvSpPr>
        <p:spPr>
          <a:xfrm>
            <a:off x="685800" y="4343400"/>
            <a:ext cx="5483160" cy="4111560"/>
          </a:xfrm>
          <a:prstGeom prst="rect">
            <a:avLst/>
          </a:prstGeom>
        </p:spPr>
        <p:txBody>
          <a:bodyPr lIns="0" tIns="0" rIns="0" bIns="0">
            <a:normAutofit/>
          </a:bodyPr>
          <a:lstStyle/>
          <a:p>
            <a:endParaRPr lang="en-US" sz="2000" b="0" strike="noStrike" spc="-1">
              <a:latin typeface="Arial"/>
            </a:endParaRPr>
          </a:p>
        </p:txBody>
      </p:sp>
      <p:sp>
        <p:nvSpPr>
          <p:cNvPr id="177" name="CustomShape 3"/>
          <p:cNvSpPr/>
          <p:nvPr/>
        </p:nvSpPr>
        <p:spPr>
          <a:xfrm>
            <a:off x="3884760" y="8685360"/>
            <a:ext cx="2968560" cy="45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E983DD60-CDB7-4934-A042-AE573A6B1042}" type="slidenum">
              <a:rPr lang="en-US" sz="1200" b="0" strike="noStrike" spc="-1">
                <a:solidFill>
                  <a:srgbClr val="000000"/>
                </a:solidFill>
                <a:latin typeface="+mn-lt"/>
                <a:ea typeface="+mn-ea"/>
              </a:rPr>
              <a:t>23</a:t>
            </a:fld>
            <a:endParaRPr lang="en-US"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
        <p:nvSpPr>
          <p:cNvPr id="31"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32"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
        <p:nvSpPr>
          <p:cNvPr id="3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3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36"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37"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
        <p:nvSpPr>
          <p:cNvPr id="39"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40"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41"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42"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43"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44"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
        <p:nvSpPr>
          <p:cNvPr id="51" name="PlaceHolder 2"/>
          <p:cNvSpPr>
            <a:spLocks noGrp="1"/>
          </p:cNvSpPr>
          <p:nvPr>
            <p:ph type="subTitle"/>
          </p:nvPr>
        </p:nvSpPr>
        <p:spPr>
          <a:xfrm>
            <a:off x="457200" y="1604520"/>
            <a:ext cx="82292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
        <p:nvSpPr>
          <p:cNvPr id="53"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
        <p:nvSpPr>
          <p:cNvPr id="5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5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457200" y="273600"/>
            <a:ext cx="82292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
        <p:nvSpPr>
          <p:cNvPr id="6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6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6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
        <p:nvSpPr>
          <p:cNvPr id="10" name="PlaceHolder 2"/>
          <p:cNvSpPr>
            <a:spLocks noGrp="1"/>
          </p:cNvSpPr>
          <p:nvPr>
            <p:ph type="subTitle"/>
          </p:nvPr>
        </p:nvSpPr>
        <p:spPr>
          <a:xfrm>
            <a:off x="457200" y="1604520"/>
            <a:ext cx="82292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
        <p:nvSpPr>
          <p:cNvPr id="6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6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66"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
        <p:nvSpPr>
          <p:cNvPr id="6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6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70"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
        <p:nvSpPr>
          <p:cNvPr id="72"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73"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
        <p:nvSpPr>
          <p:cNvPr id="7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7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7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78"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
        <p:nvSpPr>
          <p:cNvPr id="80"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81"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82"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83"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84"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85"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
        <p:nvSpPr>
          <p:cNvPr id="12"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
        <p:nvSpPr>
          <p:cNvPr id="1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5"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273600"/>
            <a:ext cx="82292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
        <p:nvSpPr>
          <p:cNvPr id="19"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0"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21"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
        <p:nvSpPr>
          <p:cNvPr id="23"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2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5"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Line 1"/>
          <p:cNvSpPr/>
          <p:nvPr/>
        </p:nvSpPr>
        <p:spPr>
          <a:xfrm>
            <a:off x="457200" y="6352920"/>
            <a:ext cx="8229600" cy="0"/>
          </a:xfrm>
          <a:prstGeom prst="line">
            <a:avLst/>
          </a:prstGeom>
          <a:ln w="9360" cap="rnd">
            <a:solidFill>
              <a:schemeClr val="accent2"/>
            </a:solidFill>
            <a:prstDash val="dash"/>
            <a:round/>
          </a:ln>
        </p:spPr>
        <p:style>
          <a:lnRef idx="0">
            <a:scrgbClr r="0" g="0" b="0"/>
          </a:lnRef>
          <a:fillRef idx="0">
            <a:scrgbClr r="0" g="0" b="0"/>
          </a:fillRef>
          <a:effectRef idx="0">
            <a:scrgbClr r="0" g="0" b="0"/>
          </a:effectRef>
          <a:fontRef idx="minor"/>
        </p:style>
      </p:sp>
      <p:sp>
        <p:nvSpPr>
          <p:cNvPr id="10" name="Line 2"/>
          <p:cNvSpPr/>
          <p:nvPr/>
        </p:nvSpPr>
        <p:spPr>
          <a:xfrm>
            <a:off x="457200" y="1143000"/>
            <a:ext cx="8229600" cy="0"/>
          </a:xfrm>
          <a:prstGeom prst="line">
            <a:avLst/>
          </a:prstGeom>
          <a:ln w="9360" cap="rnd">
            <a:solidFill>
              <a:schemeClr val="accent2"/>
            </a:solidFill>
            <a:prstDash val="dash"/>
            <a:round/>
          </a:ln>
        </p:spPr>
        <p:style>
          <a:lnRef idx="0">
            <a:scrgbClr r="0" g="0" b="0"/>
          </a:lnRef>
          <a:fillRef idx="0">
            <a:scrgbClr r="0" g="0" b="0"/>
          </a:fillRef>
          <a:effectRef idx="0">
            <a:scrgbClr r="0" g="0" b="0"/>
          </a:effectRef>
          <a:fontRef idx="minor"/>
        </p:style>
      </p:sp>
      <p:sp>
        <p:nvSpPr>
          <p:cNvPr id="2" name="CustomShape 3" hidden="1"/>
          <p:cNvSpPr/>
          <p:nvPr/>
        </p:nvSpPr>
        <p:spPr>
          <a:xfrm rot="5400000">
            <a:off x="422280" y="6467400"/>
            <a:ext cx="187560" cy="117000"/>
          </a:xfrm>
          <a:prstGeom prst="triangle">
            <a:avLst>
              <a:gd name="adj" fmla="val 50000"/>
            </a:avLst>
          </a:prstGeom>
          <a:solidFill>
            <a:schemeClr val="accent2"/>
          </a:solidFill>
          <a:ln>
            <a:noFill/>
          </a:ln>
          <a:effectLst>
            <a:outerShdw blurRad="38100" dist="2556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3" name="CustomShape 4"/>
          <p:cNvSpPr/>
          <p:nvPr/>
        </p:nvSpPr>
        <p:spPr>
          <a:xfrm>
            <a:off x="905040" y="3648240"/>
            <a:ext cx="7311960" cy="1276920"/>
          </a:xfrm>
          <a:prstGeom prst="rect">
            <a:avLst/>
          </a:prstGeom>
          <a:noFill/>
          <a:ln w="6480">
            <a:solidFill>
              <a:schemeClr val="accent1"/>
            </a:solidFill>
            <a:round/>
          </a:ln>
          <a:effectLst>
            <a:outerShdw blurRad="38100" dist="2556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4" name="CustomShape 5"/>
          <p:cNvSpPr/>
          <p:nvPr/>
        </p:nvSpPr>
        <p:spPr>
          <a:xfrm>
            <a:off x="914400" y="5048280"/>
            <a:ext cx="7311960" cy="682560"/>
          </a:xfrm>
          <a:prstGeom prst="rect">
            <a:avLst/>
          </a:prstGeom>
          <a:noFill/>
          <a:ln w="6480">
            <a:solidFill>
              <a:schemeClr val="accent2"/>
            </a:solidFill>
            <a:round/>
          </a:ln>
          <a:effectLst>
            <a:outerShdw blurRad="38100" dist="2556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5" name="CustomShape 6"/>
          <p:cNvSpPr/>
          <p:nvPr/>
        </p:nvSpPr>
        <p:spPr>
          <a:xfrm>
            <a:off x="905040" y="3648240"/>
            <a:ext cx="225360" cy="1276920"/>
          </a:xfrm>
          <a:prstGeom prst="rect">
            <a:avLst/>
          </a:prstGeom>
          <a:solidFill>
            <a:schemeClr val="accent1"/>
          </a:solidFill>
          <a:ln w="6480">
            <a:noFill/>
          </a:ln>
          <a:effectLst>
            <a:outerShdw blurRad="38100" dist="2556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6" name="CustomShape 7"/>
          <p:cNvSpPr/>
          <p:nvPr/>
        </p:nvSpPr>
        <p:spPr>
          <a:xfrm>
            <a:off x="914400" y="5048280"/>
            <a:ext cx="225360" cy="682560"/>
          </a:xfrm>
          <a:prstGeom prst="rect">
            <a:avLst/>
          </a:prstGeom>
          <a:solidFill>
            <a:schemeClr val="accent2"/>
          </a:solidFill>
          <a:ln w="6480">
            <a:noFill/>
          </a:ln>
          <a:effectLst>
            <a:outerShdw blurRad="38100" dist="2556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7" name="PlaceHolder 8"/>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8" name="PlaceHolder 9"/>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 name="Line 1"/>
          <p:cNvSpPr/>
          <p:nvPr/>
        </p:nvSpPr>
        <p:spPr>
          <a:xfrm>
            <a:off x="457200" y="6352920"/>
            <a:ext cx="8229600" cy="0"/>
          </a:xfrm>
          <a:prstGeom prst="line">
            <a:avLst/>
          </a:prstGeom>
          <a:ln w="9360" cap="rnd">
            <a:solidFill>
              <a:schemeClr val="accent2"/>
            </a:solidFill>
            <a:prstDash val="dash"/>
            <a:round/>
          </a:ln>
        </p:spPr>
        <p:style>
          <a:lnRef idx="0">
            <a:scrgbClr r="0" g="0" b="0"/>
          </a:lnRef>
          <a:fillRef idx="0">
            <a:scrgbClr r="0" g="0" b="0"/>
          </a:fillRef>
          <a:effectRef idx="0">
            <a:scrgbClr r="0" g="0" b="0"/>
          </a:effectRef>
          <a:fontRef idx="minor"/>
        </p:style>
      </p:sp>
      <p:sp>
        <p:nvSpPr>
          <p:cNvPr id="46" name="Line 2"/>
          <p:cNvSpPr/>
          <p:nvPr/>
        </p:nvSpPr>
        <p:spPr>
          <a:xfrm>
            <a:off x="457200" y="1143000"/>
            <a:ext cx="8229600" cy="0"/>
          </a:xfrm>
          <a:prstGeom prst="line">
            <a:avLst/>
          </a:prstGeom>
          <a:ln w="9360" cap="rnd">
            <a:solidFill>
              <a:schemeClr val="accent2"/>
            </a:solidFill>
            <a:prstDash val="dash"/>
            <a:round/>
          </a:ln>
        </p:spPr>
        <p:style>
          <a:lnRef idx="0">
            <a:scrgbClr r="0" g="0" b="0"/>
          </a:lnRef>
          <a:fillRef idx="0">
            <a:scrgbClr r="0" g="0" b="0"/>
          </a:fillRef>
          <a:effectRef idx="0">
            <a:scrgbClr r="0" g="0" b="0"/>
          </a:effectRef>
          <a:fontRef idx="minor"/>
        </p:style>
      </p:sp>
      <p:sp>
        <p:nvSpPr>
          <p:cNvPr id="47" name="CustomShape 3"/>
          <p:cNvSpPr/>
          <p:nvPr/>
        </p:nvSpPr>
        <p:spPr>
          <a:xfrm rot="5400000">
            <a:off x="422280" y="6467400"/>
            <a:ext cx="187560" cy="117000"/>
          </a:xfrm>
          <a:prstGeom prst="triangle">
            <a:avLst>
              <a:gd name="adj" fmla="val 50000"/>
            </a:avLst>
          </a:prstGeom>
          <a:solidFill>
            <a:schemeClr val="accent2"/>
          </a:solidFill>
          <a:ln>
            <a:noFill/>
          </a:ln>
          <a:effectLst>
            <a:outerShdw blurRad="38100" dist="2556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48" name="PlaceHolder 4"/>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49" name="PlaceHolder 5"/>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hyperlink" Target="https://developer.mozilla.org/en-US/docs/Web/API/IndexedDB_API" TargetMode="External"/><Relationship Id="rId2" Type="http://schemas.openxmlformats.org/officeDocument/2006/relationships/hyperlink" Target="https://developer.mozilla.org/en-US/docs/Glossary/function" TargetMode="External"/><Relationship Id="rId1" Type="http://schemas.openxmlformats.org/officeDocument/2006/relationships/slideLayout" Target="../slideLayouts/slideLayout13.xml"/><Relationship Id="rId4" Type="http://schemas.openxmlformats.org/officeDocument/2006/relationships/hyperlink" Target="https://developer.mozilla.org/en-US/docs/Web/API/XMLHttpRequest"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eveloper.mozilla.org/en-US/docs/Web/JavaScript/EventLoop" TargetMode="Externa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hyperlink" Target="https://developer.mozilla.org/en-US/docs/DOM/window.postMessage"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1219320" y="3886200"/>
            <a:ext cx="6854760" cy="987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r>
              <a:rPr lang="en-US" sz="3200" b="0" strike="noStrike" spc="-1">
                <a:solidFill>
                  <a:srgbClr val="000000"/>
                </a:solidFill>
                <a:latin typeface="Bookman Old Style"/>
                <a:ea typeface="DejaVu Sans"/>
              </a:rPr>
              <a:t>Javascript - Core Concepts </a:t>
            </a:r>
            <a:endParaRPr lang="en-US" sz="3200" b="0" strike="noStrike" spc="-1">
              <a:latin typeface="Arial"/>
            </a:endParaRPr>
          </a:p>
        </p:txBody>
      </p:sp>
      <p:sp>
        <p:nvSpPr>
          <p:cNvPr id="93" name="CustomShape 2"/>
          <p:cNvSpPr/>
          <p:nvPr/>
        </p:nvSpPr>
        <p:spPr>
          <a:xfrm>
            <a:off x="1219320" y="5124600"/>
            <a:ext cx="6854760" cy="530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spcBef>
                <a:spcPts val="601"/>
              </a:spcBef>
            </a:pPr>
            <a:r>
              <a:rPr lang="en-US" sz="2000" b="0" strike="noStrike" spc="-1">
                <a:solidFill>
                  <a:srgbClr val="464653"/>
                </a:solidFill>
                <a:latin typeface="Bookman Old Style"/>
                <a:ea typeface="DejaVu Sans"/>
              </a:rPr>
              <a:t>- A Practical Approach</a:t>
            </a:r>
            <a:endParaRPr lang="en-US" sz="20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457200" y="152280"/>
            <a:ext cx="8226360" cy="987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3200" b="0" strike="noStrike" spc="-1">
                <a:solidFill>
                  <a:srgbClr val="464653"/>
                </a:solidFill>
                <a:latin typeface="Bookman Old Style"/>
                <a:ea typeface="DejaVu Sans"/>
              </a:rPr>
              <a:t>Functions :  Javascript</a:t>
            </a:r>
            <a:endParaRPr lang="en-US" sz="3200" b="0" strike="noStrike" spc="-1">
              <a:latin typeface="Arial"/>
            </a:endParaRPr>
          </a:p>
        </p:txBody>
      </p:sp>
      <p:graphicFrame>
        <p:nvGraphicFramePr>
          <p:cNvPr id="117" name="Table 2"/>
          <p:cNvGraphicFramePr/>
          <p:nvPr/>
        </p:nvGraphicFramePr>
        <p:xfrm>
          <a:off x="457200" y="1219320"/>
          <a:ext cx="8229600" cy="5734080"/>
        </p:xfrm>
        <a:graphic>
          <a:graphicData uri="http://schemas.openxmlformats.org/drawingml/2006/table">
            <a:tbl>
              <a:tblPr/>
              <a:tblGrid>
                <a:gridCol w="8229600">
                  <a:extLst>
                    <a:ext uri="{9D8B030D-6E8A-4147-A177-3AD203B41FA5}">
                      <a16:colId xmlns:a16="http://schemas.microsoft.com/office/drawing/2014/main" val="20000"/>
                    </a:ext>
                  </a:extLst>
                </a:gridCol>
              </a:tblGrid>
              <a:tr h="707400">
                <a:tc>
                  <a:txBody>
                    <a:bodyPr/>
                    <a:lstStyle/>
                    <a:p>
                      <a:pPr>
                        <a:lnSpc>
                          <a:spcPct val="100000"/>
                        </a:lnSpc>
                      </a:pPr>
                      <a:r>
                        <a:rPr lang="en-US" sz="1800" b="1" strike="noStrike" spc="-1">
                          <a:solidFill>
                            <a:srgbClr val="FFFFFF"/>
                          </a:solidFill>
                          <a:latin typeface="Gill Sans MT"/>
                        </a:rPr>
                        <a:t>Fundamental building blocks,  A JavaScript procedure - a set of statements that performs a task or calculates a value.</a:t>
                      </a:r>
                      <a:endParaRPr lang="en-US" sz="18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B88472"/>
                    </a:solidFill>
                  </a:tcPr>
                </a:tc>
                <a:extLst>
                  <a:ext uri="{0D108BD9-81ED-4DB2-BD59-A6C34878D82A}">
                    <a16:rowId xmlns:a16="http://schemas.microsoft.com/office/drawing/2014/main" val="10000"/>
                  </a:ext>
                </a:extLst>
              </a:tr>
              <a:tr h="603720">
                <a:tc>
                  <a:txBody>
                    <a:bodyPr/>
                    <a:lstStyle/>
                    <a:p>
                      <a:pPr>
                        <a:lnSpc>
                          <a:spcPct val="100000"/>
                        </a:lnSpc>
                      </a:pPr>
                      <a:r>
                        <a:rPr lang="en-US" sz="1800" b="0" strike="noStrike" spc="-1">
                          <a:solidFill>
                            <a:srgbClr val="000000"/>
                          </a:solidFill>
                          <a:latin typeface="Gill Sans MT"/>
                        </a:rPr>
                        <a:t>A function definition (also called a function declaration, or function statement) consists of the function keyword, followed by the name of the function.</a:t>
                      </a:r>
                      <a:endParaRPr lang="en-US" sz="18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F2ECEB"/>
                    </a:solidFill>
                  </a:tcPr>
                </a:tc>
                <a:extLst>
                  <a:ext uri="{0D108BD9-81ED-4DB2-BD59-A6C34878D82A}">
                    <a16:rowId xmlns:a16="http://schemas.microsoft.com/office/drawing/2014/main" val="10001"/>
                  </a:ext>
                </a:extLst>
              </a:tr>
              <a:tr h="603720">
                <a:tc>
                  <a:txBody>
                    <a:bodyPr/>
                    <a:lstStyle/>
                    <a:p>
                      <a:pPr>
                        <a:lnSpc>
                          <a:spcPct val="100000"/>
                        </a:lnSpc>
                      </a:pPr>
                      <a:r>
                        <a:rPr lang="en-US" sz="1800" b="0" strike="noStrike" spc="-1">
                          <a:solidFill>
                            <a:srgbClr val="000000"/>
                          </a:solidFill>
                          <a:latin typeface="Gill Sans MT"/>
                        </a:rPr>
                        <a:t>A list of parameters to the function, enclosed in parentheses and separated by commas, known as arguments.</a:t>
                      </a:r>
                      <a:endParaRPr lang="en-US" sz="18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FFFFFF"/>
                    </a:solidFill>
                  </a:tcPr>
                </a:tc>
                <a:extLst>
                  <a:ext uri="{0D108BD9-81ED-4DB2-BD59-A6C34878D82A}">
                    <a16:rowId xmlns:a16="http://schemas.microsoft.com/office/drawing/2014/main" val="10002"/>
                  </a:ext>
                </a:extLst>
              </a:tr>
              <a:tr h="603720">
                <a:tc>
                  <a:txBody>
                    <a:bodyPr/>
                    <a:lstStyle/>
                    <a:p>
                      <a:pPr>
                        <a:lnSpc>
                          <a:spcPct val="100000"/>
                        </a:lnSpc>
                      </a:pPr>
                      <a:r>
                        <a:rPr lang="en-US" sz="1800" b="0" strike="noStrike" spc="-1">
                          <a:solidFill>
                            <a:srgbClr val="000000"/>
                          </a:solidFill>
                          <a:latin typeface="Gill Sans MT"/>
                        </a:rPr>
                        <a:t>The JavaScript statements that define the function, enclosed in curly brackets, { }.</a:t>
                      </a:r>
                      <a:endParaRPr lang="en-US" sz="18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F2ECEB"/>
                    </a:solidFill>
                  </a:tcPr>
                </a:tc>
                <a:extLst>
                  <a:ext uri="{0D108BD9-81ED-4DB2-BD59-A6C34878D82A}">
                    <a16:rowId xmlns:a16="http://schemas.microsoft.com/office/drawing/2014/main" val="10003"/>
                  </a:ext>
                </a:extLst>
              </a:tr>
              <a:tr h="911520">
                <a:tc>
                  <a:txBody>
                    <a:bodyPr/>
                    <a:lstStyle/>
                    <a:p>
                      <a:pPr>
                        <a:lnSpc>
                          <a:spcPct val="100000"/>
                        </a:lnSpc>
                      </a:pPr>
                      <a:r>
                        <a:rPr lang="en-US" sz="1800" b="0" strike="noStrike" spc="-1">
                          <a:solidFill>
                            <a:srgbClr val="000000"/>
                          </a:solidFill>
                          <a:latin typeface="Gill Sans MT"/>
                        </a:rPr>
                        <a:t>Eg :     </a:t>
                      </a:r>
                      <a:r>
                        <a:rPr lang="en-US" sz="1800" b="0" strike="noStrike" spc="-1">
                          <a:solidFill>
                            <a:srgbClr val="528693"/>
                          </a:solidFill>
                          <a:latin typeface="Gill Sans MT"/>
                        </a:rPr>
                        <a:t>function </a:t>
                      </a:r>
                      <a:r>
                        <a:rPr lang="en-US" sz="1800" b="1" strike="noStrike" spc="-1">
                          <a:solidFill>
                            <a:srgbClr val="528693"/>
                          </a:solidFill>
                          <a:latin typeface="Gill Sans MT"/>
                        </a:rPr>
                        <a:t>square</a:t>
                      </a:r>
                      <a:r>
                        <a:rPr lang="en-US" sz="1800" b="0" strike="noStrike" spc="-1">
                          <a:solidFill>
                            <a:srgbClr val="528693"/>
                          </a:solidFill>
                          <a:latin typeface="Gill Sans MT"/>
                        </a:rPr>
                        <a:t>(number) {</a:t>
                      </a:r>
                      <a:endParaRPr lang="en-US" sz="1800" b="0" strike="noStrike" spc="-1">
                        <a:latin typeface="Arial"/>
                      </a:endParaRPr>
                    </a:p>
                    <a:p>
                      <a:pPr>
                        <a:lnSpc>
                          <a:spcPct val="100000"/>
                        </a:lnSpc>
                      </a:pPr>
                      <a:r>
                        <a:rPr lang="en-US" sz="1800" b="0" strike="noStrike" spc="-1">
                          <a:solidFill>
                            <a:srgbClr val="528693"/>
                          </a:solidFill>
                          <a:latin typeface="Gill Sans MT"/>
                        </a:rPr>
                        <a:t>                   return number * number;</a:t>
                      </a:r>
                      <a:endParaRPr lang="en-US" sz="1800" b="0" strike="noStrike" spc="-1">
                        <a:latin typeface="Arial"/>
                      </a:endParaRPr>
                    </a:p>
                    <a:p>
                      <a:pPr>
                        <a:lnSpc>
                          <a:spcPct val="100000"/>
                        </a:lnSpc>
                      </a:pPr>
                      <a:r>
                        <a:rPr lang="en-US" sz="1800" b="0" strike="noStrike" spc="-1">
                          <a:solidFill>
                            <a:srgbClr val="528693"/>
                          </a:solidFill>
                          <a:latin typeface="Gill Sans MT"/>
                        </a:rPr>
                        <a:t>          }</a:t>
                      </a:r>
                      <a:endParaRPr lang="en-US" sz="18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FFFFFF"/>
                    </a:solidFill>
                  </a:tcPr>
                </a:tc>
                <a:extLst>
                  <a:ext uri="{0D108BD9-81ED-4DB2-BD59-A6C34878D82A}">
                    <a16:rowId xmlns:a16="http://schemas.microsoft.com/office/drawing/2014/main" val="10004"/>
                  </a:ext>
                </a:extLst>
              </a:tr>
              <a:tr h="1115640">
                <a:tc>
                  <a:txBody>
                    <a:bodyPr/>
                    <a:lstStyle/>
                    <a:p>
                      <a:pPr>
                        <a:lnSpc>
                          <a:spcPct val="100000"/>
                        </a:lnSpc>
                      </a:pPr>
                      <a:r>
                        <a:rPr lang="en-US" sz="1800" b="0" strike="noStrike" spc="-1">
                          <a:solidFill>
                            <a:srgbClr val="000000"/>
                          </a:solidFill>
                          <a:latin typeface="Gill Sans MT"/>
                        </a:rPr>
                        <a:t>Function expressions -</a:t>
                      </a:r>
                      <a:endParaRPr lang="en-US" sz="1800" b="0" strike="noStrike" spc="-1">
                        <a:latin typeface="Arial"/>
                      </a:endParaRPr>
                    </a:p>
                    <a:p>
                      <a:pPr>
                        <a:lnSpc>
                          <a:spcPct val="100000"/>
                        </a:lnSpc>
                      </a:pPr>
                      <a:r>
                        <a:rPr lang="en-US" sz="1800" b="0" strike="noStrike" spc="-1">
                          <a:solidFill>
                            <a:srgbClr val="000000"/>
                          </a:solidFill>
                          <a:latin typeface="Gill Sans MT"/>
                        </a:rPr>
                        <a:t>While the function declaration above is syntactically a statement, functions can also be created by a function expression. Such a function can be anonymous; it does not have to have a name. </a:t>
                      </a:r>
                      <a:endParaRPr lang="en-US" sz="18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F2ECEB"/>
                    </a:solidFill>
                  </a:tcPr>
                </a:tc>
                <a:extLst>
                  <a:ext uri="{0D108BD9-81ED-4DB2-BD59-A6C34878D82A}">
                    <a16:rowId xmlns:a16="http://schemas.microsoft.com/office/drawing/2014/main" val="10005"/>
                  </a:ext>
                </a:extLst>
              </a:tr>
              <a:tr h="603720">
                <a:tc>
                  <a:txBody>
                    <a:bodyPr/>
                    <a:lstStyle/>
                    <a:p>
                      <a:pPr>
                        <a:lnSpc>
                          <a:spcPct val="100000"/>
                        </a:lnSpc>
                      </a:pPr>
                      <a:r>
                        <a:rPr lang="en-US" sz="1800" b="0" strike="noStrike" spc="-1">
                          <a:solidFill>
                            <a:srgbClr val="528693"/>
                          </a:solidFill>
                          <a:latin typeface="Gill Sans MT"/>
                        </a:rPr>
                        <a:t>                    var square = function(number) { return number * number; };</a:t>
                      </a:r>
                      <a:endParaRPr lang="en-US" sz="1800" b="0" strike="noStrike" spc="-1">
                        <a:latin typeface="Arial"/>
                      </a:endParaRPr>
                    </a:p>
                    <a:p>
                      <a:pPr>
                        <a:lnSpc>
                          <a:spcPct val="100000"/>
                        </a:lnSpc>
                      </a:pPr>
                      <a:r>
                        <a:rPr lang="en-US" sz="1800" b="0" strike="noStrike" spc="-1">
                          <a:solidFill>
                            <a:srgbClr val="528693"/>
                          </a:solidFill>
                          <a:latin typeface="Gill Sans MT"/>
                        </a:rPr>
                        <a:t>                    var x = square(4); // x gets the value 16</a:t>
                      </a:r>
                      <a:endParaRPr lang="en-US" sz="18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FFFFFF"/>
                    </a:solidFill>
                  </a:tcPr>
                </a:tc>
                <a:extLst>
                  <a:ext uri="{0D108BD9-81ED-4DB2-BD59-A6C34878D82A}">
                    <a16:rowId xmlns:a16="http://schemas.microsoft.com/office/drawing/2014/main" val="10006"/>
                  </a:ext>
                </a:extLst>
              </a:tr>
              <a:tr h="399600">
                <a:tc>
                  <a:txBody>
                    <a:bodyPr/>
                    <a:lstStyle/>
                    <a:p>
                      <a:pPr>
                        <a:lnSpc>
                          <a:spcPct val="100000"/>
                        </a:lnSpc>
                      </a:pPr>
                      <a:r>
                        <a:rPr lang="en-US" sz="1800" b="0" strike="noStrike" spc="-1">
                          <a:solidFill>
                            <a:srgbClr val="000000"/>
                          </a:solidFill>
                          <a:latin typeface="Gill Sans MT"/>
                        </a:rPr>
                        <a:t>Calling functions :                 </a:t>
                      </a:r>
                      <a:r>
                        <a:rPr lang="en-US" sz="1800" b="1" strike="noStrike" spc="-1">
                          <a:solidFill>
                            <a:srgbClr val="528693"/>
                          </a:solidFill>
                          <a:latin typeface="Gill Sans MT"/>
                        </a:rPr>
                        <a:t>square(n)</a:t>
                      </a:r>
                      <a:endParaRPr lang="en-US" sz="18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F2ECEB"/>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457200" y="152280"/>
            <a:ext cx="8226360" cy="987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3200" b="0" strike="noStrike" spc="-1">
                <a:solidFill>
                  <a:srgbClr val="464653"/>
                </a:solidFill>
                <a:latin typeface="Bookman Old Style"/>
                <a:ea typeface="DejaVu Sans"/>
              </a:rPr>
              <a:t>Scope : Javascript</a:t>
            </a:r>
            <a:endParaRPr lang="en-US" sz="3200" b="0" strike="noStrike" spc="-1">
              <a:latin typeface="Arial"/>
            </a:endParaRPr>
          </a:p>
        </p:txBody>
      </p:sp>
      <p:graphicFrame>
        <p:nvGraphicFramePr>
          <p:cNvPr id="119" name="Table 2"/>
          <p:cNvGraphicFramePr/>
          <p:nvPr/>
        </p:nvGraphicFramePr>
        <p:xfrm>
          <a:off x="228600" y="1219320"/>
          <a:ext cx="8686440" cy="5370840"/>
        </p:xfrm>
        <a:graphic>
          <a:graphicData uri="http://schemas.openxmlformats.org/drawingml/2006/table">
            <a:tbl>
              <a:tblPr/>
              <a:tblGrid>
                <a:gridCol w="1930320">
                  <a:extLst>
                    <a:ext uri="{9D8B030D-6E8A-4147-A177-3AD203B41FA5}">
                      <a16:colId xmlns:a16="http://schemas.microsoft.com/office/drawing/2014/main" val="20000"/>
                    </a:ext>
                  </a:extLst>
                </a:gridCol>
                <a:gridCol w="6756120">
                  <a:extLst>
                    <a:ext uri="{9D8B030D-6E8A-4147-A177-3AD203B41FA5}">
                      <a16:colId xmlns:a16="http://schemas.microsoft.com/office/drawing/2014/main" val="20001"/>
                    </a:ext>
                  </a:extLst>
                </a:gridCol>
              </a:tblGrid>
              <a:tr h="707400">
                <a:tc>
                  <a:txBody>
                    <a:bodyPr/>
                    <a:lstStyle/>
                    <a:p>
                      <a:pPr>
                        <a:lnSpc>
                          <a:spcPct val="100000"/>
                        </a:lnSpc>
                      </a:pPr>
                      <a:r>
                        <a:rPr lang="en-US" sz="1800" b="1" strike="noStrike" spc="-1">
                          <a:solidFill>
                            <a:srgbClr val="FFFFFF"/>
                          </a:solidFill>
                          <a:latin typeface="Gill Sans MT"/>
                        </a:rPr>
                        <a:t>Scope</a:t>
                      </a:r>
                      <a:endParaRPr lang="en-US" sz="18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B88472"/>
                    </a:solidFill>
                  </a:tcPr>
                </a:tc>
                <a:tc>
                  <a:txBody>
                    <a:bodyPr/>
                    <a:lstStyle/>
                    <a:p>
                      <a:pPr>
                        <a:lnSpc>
                          <a:spcPct val="100000"/>
                        </a:lnSpc>
                      </a:pPr>
                      <a:r>
                        <a:rPr lang="en-US" sz="1800" b="1" strike="noStrike" spc="-1">
                          <a:solidFill>
                            <a:srgbClr val="FFFFFF"/>
                          </a:solidFill>
                          <a:latin typeface="Gill Sans MT"/>
                        </a:rPr>
                        <a:t>Scope pertains to the variable access of a function when it is invoked and is unique to each invocation.</a:t>
                      </a:r>
                      <a:endParaRPr lang="en-US" sz="18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B88472"/>
                    </a:solidFill>
                  </a:tcPr>
                </a:tc>
                <a:extLst>
                  <a:ext uri="{0D108BD9-81ED-4DB2-BD59-A6C34878D82A}">
                    <a16:rowId xmlns:a16="http://schemas.microsoft.com/office/drawing/2014/main" val="10000"/>
                  </a:ext>
                </a:extLst>
              </a:tr>
              <a:tr h="1371600">
                <a:tc>
                  <a:txBody>
                    <a:bodyPr/>
                    <a:lstStyle/>
                    <a:p>
                      <a:pPr>
                        <a:lnSpc>
                          <a:spcPct val="100000"/>
                        </a:lnSpc>
                      </a:pPr>
                      <a:r>
                        <a:rPr lang="en-US" sz="1800" b="0" strike="noStrike" spc="-1">
                          <a:solidFill>
                            <a:srgbClr val="000000"/>
                          </a:solidFill>
                          <a:latin typeface="Gill Sans MT"/>
                        </a:rPr>
                        <a:t>Function Scope</a:t>
                      </a:r>
                      <a:endParaRPr lang="en-US" sz="18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F2ECEB"/>
                    </a:solidFill>
                  </a:tcPr>
                </a:tc>
                <a:tc>
                  <a:txBody>
                    <a:bodyPr/>
                    <a:lstStyle/>
                    <a:p>
                      <a:pPr>
                        <a:lnSpc>
                          <a:spcPct val="100000"/>
                        </a:lnSpc>
                      </a:pPr>
                      <a:r>
                        <a:rPr lang="en-US" sz="1800" b="0" strike="noStrike" spc="-1">
                          <a:solidFill>
                            <a:srgbClr val="000000"/>
                          </a:solidFill>
                          <a:latin typeface="Gill Sans MT"/>
                        </a:rPr>
                        <a:t>Variables defined inside a function cannot be accessed from anywhere outside the function, because the variable is defined only in the scope of the function. </a:t>
                      </a:r>
                      <a:endParaRPr lang="en-US" sz="1800" b="0" strike="noStrike" spc="-1">
                        <a:latin typeface="Arial"/>
                      </a:endParaRPr>
                    </a:p>
                    <a:p>
                      <a:pPr>
                        <a:lnSpc>
                          <a:spcPct val="100000"/>
                        </a:lnSpc>
                      </a:pPr>
                      <a:r>
                        <a:rPr lang="en-US" sz="1800" b="0" strike="noStrike" spc="-1">
                          <a:solidFill>
                            <a:srgbClr val="000000"/>
                          </a:solidFill>
                          <a:latin typeface="Gill Sans MT"/>
                        </a:rPr>
                        <a:t>However, a function can access all variables and functions defined inside the scope in which it is defined.</a:t>
                      </a:r>
                      <a:endParaRPr lang="en-US" sz="18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F2ECEB"/>
                    </a:solidFill>
                  </a:tcPr>
                </a:tc>
                <a:extLst>
                  <a:ext uri="{0D108BD9-81ED-4DB2-BD59-A6C34878D82A}">
                    <a16:rowId xmlns:a16="http://schemas.microsoft.com/office/drawing/2014/main" val="10001"/>
                  </a:ext>
                </a:extLst>
              </a:tr>
              <a:tr h="859680">
                <a:tc>
                  <a:txBody>
                    <a:bodyPr/>
                    <a:lstStyle/>
                    <a:p>
                      <a:pPr>
                        <a:lnSpc>
                          <a:spcPct val="100000"/>
                        </a:lnSpc>
                      </a:pPr>
                      <a:r>
                        <a:rPr lang="en-US" sz="1800" b="0" strike="noStrike" spc="-1">
                          <a:solidFill>
                            <a:srgbClr val="000000"/>
                          </a:solidFill>
                          <a:latin typeface="Gill Sans MT"/>
                        </a:rPr>
                        <a:t>Variable Scope</a:t>
                      </a:r>
                      <a:endParaRPr lang="en-US" sz="18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FFFFFF"/>
                    </a:solidFill>
                  </a:tcPr>
                </a:tc>
                <a:tc>
                  <a:txBody>
                    <a:bodyPr/>
                    <a:lstStyle/>
                    <a:p>
                      <a:pPr>
                        <a:lnSpc>
                          <a:spcPct val="100000"/>
                        </a:lnSpc>
                      </a:pPr>
                      <a:r>
                        <a:rPr lang="en-US" sz="1800" b="0" strike="noStrike" spc="-1">
                          <a:solidFill>
                            <a:srgbClr val="000000"/>
                          </a:solidFill>
                          <a:latin typeface="Gill Sans MT"/>
                        </a:rPr>
                        <a:t>A variable can be defined in either local or global scope, which establishes the variables’ accessibility from different scopes during runtime.</a:t>
                      </a:r>
                      <a:endParaRPr lang="en-US" sz="18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FFFFFF"/>
                    </a:solidFill>
                  </a:tcPr>
                </a:tc>
                <a:extLst>
                  <a:ext uri="{0D108BD9-81ED-4DB2-BD59-A6C34878D82A}">
                    <a16:rowId xmlns:a16="http://schemas.microsoft.com/office/drawing/2014/main" val="10002"/>
                  </a:ext>
                </a:extLst>
              </a:tr>
              <a:tr h="859680">
                <a:tc>
                  <a:txBody>
                    <a:bodyPr/>
                    <a:lstStyle/>
                    <a:p>
                      <a:pPr>
                        <a:lnSpc>
                          <a:spcPct val="100000"/>
                        </a:lnSpc>
                      </a:pPr>
                      <a:r>
                        <a:rPr lang="en-US" sz="1800" b="0" strike="noStrike" spc="-1">
                          <a:solidFill>
                            <a:srgbClr val="000000"/>
                          </a:solidFill>
                          <a:latin typeface="Gill Sans MT"/>
                        </a:rPr>
                        <a:t>Global Scope</a:t>
                      </a:r>
                      <a:endParaRPr lang="en-US" sz="18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F2ECEB"/>
                    </a:solidFill>
                  </a:tcPr>
                </a:tc>
                <a:tc>
                  <a:txBody>
                    <a:bodyPr/>
                    <a:lstStyle/>
                    <a:p>
                      <a:pPr>
                        <a:lnSpc>
                          <a:spcPct val="100000"/>
                        </a:lnSpc>
                      </a:pPr>
                      <a:r>
                        <a:rPr lang="en-US" sz="1800" b="0" strike="noStrike" spc="-1">
                          <a:solidFill>
                            <a:srgbClr val="000000"/>
                          </a:solidFill>
                          <a:latin typeface="Gill Sans MT"/>
                        </a:rPr>
                        <a:t>Any global defined variable, meaning any variable declared outside of a function body will live throughout runtime and can be accessed and altered in any scope.</a:t>
                      </a:r>
                      <a:endParaRPr lang="en-US" sz="18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F2ECEB"/>
                    </a:solidFill>
                  </a:tcPr>
                </a:tc>
                <a:extLst>
                  <a:ext uri="{0D108BD9-81ED-4DB2-BD59-A6C34878D82A}">
                    <a16:rowId xmlns:a16="http://schemas.microsoft.com/office/drawing/2014/main" val="10003"/>
                  </a:ext>
                </a:extLst>
              </a:tr>
              <a:tr h="1371600">
                <a:tc>
                  <a:txBody>
                    <a:bodyPr/>
                    <a:lstStyle/>
                    <a:p>
                      <a:pPr>
                        <a:lnSpc>
                          <a:spcPct val="100000"/>
                        </a:lnSpc>
                      </a:pPr>
                      <a:r>
                        <a:rPr lang="en-US" sz="1800" b="0" strike="noStrike" spc="-1">
                          <a:solidFill>
                            <a:srgbClr val="000000"/>
                          </a:solidFill>
                          <a:latin typeface="Gill Sans MT"/>
                        </a:rPr>
                        <a:t>Local Scope</a:t>
                      </a:r>
                      <a:endParaRPr lang="en-US" sz="18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FFFFFF"/>
                    </a:solidFill>
                  </a:tcPr>
                </a:tc>
                <a:tc>
                  <a:txBody>
                    <a:bodyPr/>
                    <a:lstStyle/>
                    <a:p>
                      <a:pPr>
                        <a:lnSpc>
                          <a:spcPct val="100000"/>
                        </a:lnSpc>
                      </a:pPr>
                      <a:r>
                        <a:rPr lang="en-US" sz="1800" b="0" strike="noStrike" spc="-1">
                          <a:solidFill>
                            <a:srgbClr val="000000"/>
                          </a:solidFill>
                          <a:latin typeface="Gill Sans MT"/>
                        </a:rPr>
                        <a:t>Local variables exist only within the function body of which they are defined and will have a different scope for every call of that function. There it is subject for value assignment, retrieval, and manipulation only within that call and is not accessible outside of that scope.</a:t>
                      </a:r>
                      <a:endParaRPr lang="en-US" sz="18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FFFFF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457200" y="152280"/>
            <a:ext cx="8226360" cy="987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3200" b="0" strike="noStrike" spc="-1">
                <a:solidFill>
                  <a:srgbClr val="464653"/>
                </a:solidFill>
                <a:latin typeface="Bookman Old Style"/>
                <a:ea typeface="DejaVu Sans"/>
              </a:rPr>
              <a:t>Context : Javascript</a:t>
            </a:r>
            <a:endParaRPr lang="en-US" sz="3200" b="0" strike="noStrike" spc="-1">
              <a:latin typeface="Arial"/>
            </a:endParaRPr>
          </a:p>
        </p:txBody>
      </p:sp>
      <p:graphicFrame>
        <p:nvGraphicFramePr>
          <p:cNvPr id="121" name="Table 2"/>
          <p:cNvGraphicFramePr/>
          <p:nvPr/>
        </p:nvGraphicFramePr>
        <p:xfrm>
          <a:off x="457200" y="1219320"/>
          <a:ext cx="8229240" cy="5029200"/>
        </p:xfrm>
        <a:graphic>
          <a:graphicData uri="http://schemas.openxmlformats.org/drawingml/2006/table">
            <a:tbl>
              <a:tblPr/>
              <a:tblGrid>
                <a:gridCol w="1295280">
                  <a:extLst>
                    <a:ext uri="{9D8B030D-6E8A-4147-A177-3AD203B41FA5}">
                      <a16:colId xmlns:a16="http://schemas.microsoft.com/office/drawing/2014/main" val="20000"/>
                    </a:ext>
                  </a:extLst>
                </a:gridCol>
                <a:gridCol w="2819160">
                  <a:extLst>
                    <a:ext uri="{9D8B030D-6E8A-4147-A177-3AD203B41FA5}">
                      <a16:colId xmlns:a16="http://schemas.microsoft.com/office/drawing/2014/main" val="20001"/>
                    </a:ext>
                  </a:extLst>
                </a:gridCol>
                <a:gridCol w="4114800">
                  <a:extLst>
                    <a:ext uri="{9D8B030D-6E8A-4147-A177-3AD203B41FA5}">
                      <a16:colId xmlns:a16="http://schemas.microsoft.com/office/drawing/2014/main" val="20002"/>
                    </a:ext>
                  </a:extLst>
                </a:gridCol>
              </a:tblGrid>
              <a:tr h="370800">
                <a:tc>
                  <a:txBody>
                    <a:bodyPr/>
                    <a:lstStyle/>
                    <a:p>
                      <a:pPr>
                        <a:lnSpc>
                          <a:spcPct val="100000"/>
                        </a:lnSpc>
                      </a:pPr>
                      <a:r>
                        <a:rPr lang="en-US" sz="1800" b="1" strike="noStrike" spc="-1">
                          <a:solidFill>
                            <a:srgbClr val="FFFFFF"/>
                          </a:solidFill>
                          <a:latin typeface="Gill Sans MT"/>
                        </a:rPr>
                        <a:t>Context</a:t>
                      </a:r>
                      <a:endParaRPr lang="en-US" sz="18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B88472"/>
                    </a:solidFill>
                  </a:tcPr>
                </a:tc>
                <a:tc gridSpan="2">
                  <a:txBody>
                    <a:bodyPr/>
                    <a:lstStyle/>
                    <a:p>
                      <a:pPr>
                        <a:lnSpc>
                          <a:spcPct val="100000"/>
                        </a:lnSpc>
                      </a:pPr>
                      <a:r>
                        <a:rPr lang="en-US" sz="1800" b="1" strike="noStrike" spc="-1">
                          <a:solidFill>
                            <a:srgbClr val="FFFFFF"/>
                          </a:solidFill>
                          <a:latin typeface="Gill Sans MT"/>
                        </a:rPr>
                        <a:t>Context is always the value of the </a:t>
                      </a:r>
                      <a:r>
                        <a:rPr lang="en-US" sz="1800" b="1" strike="noStrike" spc="-1">
                          <a:solidFill>
                            <a:srgbClr val="528693"/>
                          </a:solidFill>
                          <a:latin typeface="Gill Sans MT"/>
                        </a:rPr>
                        <a:t>this</a:t>
                      </a:r>
                      <a:r>
                        <a:rPr lang="en-US" sz="1800" b="1" strike="noStrike" spc="-1">
                          <a:solidFill>
                            <a:srgbClr val="FFFFFF"/>
                          </a:solidFill>
                          <a:latin typeface="Gill Sans MT"/>
                        </a:rPr>
                        <a:t> keyword which is a reference to the object that “</a:t>
                      </a:r>
                      <a:r>
                        <a:rPr lang="en-US" sz="1800" b="0" strike="noStrike" spc="-1">
                          <a:solidFill>
                            <a:srgbClr val="FFFFFF"/>
                          </a:solidFill>
                          <a:latin typeface="Gill Sans MT"/>
                        </a:rPr>
                        <a:t>owns</a:t>
                      </a:r>
                      <a:r>
                        <a:rPr lang="en-US" sz="1800" b="1" strike="noStrike" spc="-1">
                          <a:solidFill>
                            <a:srgbClr val="FFFFFF"/>
                          </a:solidFill>
                          <a:latin typeface="Gill Sans MT"/>
                        </a:rPr>
                        <a:t>” the currently executing code.</a:t>
                      </a:r>
                      <a:endParaRPr lang="en-US" sz="18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B88472"/>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70800">
                <a:tc>
                  <a:txBody>
                    <a:bodyPr/>
                    <a:lstStyle/>
                    <a:p>
                      <a:pPr>
                        <a:lnSpc>
                          <a:spcPct val="100000"/>
                        </a:lnSpc>
                      </a:pPr>
                      <a:r>
                        <a:rPr lang="en-US" sz="1800" b="0" strike="noStrike" spc="-1">
                          <a:solidFill>
                            <a:srgbClr val="000000"/>
                          </a:solidFill>
                          <a:latin typeface="Gill Sans MT"/>
                        </a:rPr>
                        <a:t>Scope and Context</a:t>
                      </a:r>
                      <a:endParaRPr lang="en-US" sz="18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F2ECEB"/>
                    </a:solidFill>
                  </a:tcPr>
                </a:tc>
                <a:tc gridSpan="2">
                  <a:txBody>
                    <a:bodyPr/>
                    <a:lstStyle/>
                    <a:p>
                      <a:pPr>
                        <a:lnSpc>
                          <a:spcPct val="100000"/>
                        </a:lnSpc>
                      </a:pPr>
                      <a:r>
                        <a:rPr lang="en-US" sz="1800" b="0" strike="noStrike" spc="-1">
                          <a:solidFill>
                            <a:srgbClr val="000000"/>
                          </a:solidFill>
                          <a:latin typeface="Gill Sans MT"/>
                        </a:rPr>
                        <a:t>Every function invocation has both a scope and a context associated with it. Fundamentally, scope is function-based while context is object-based.</a:t>
                      </a:r>
                      <a:endParaRPr lang="en-US" sz="18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F2ECEB"/>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370800">
                <a:tc>
                  <a:txBody>
                    <a:bodyPr/>
                    <a:lstStyle/>
                    <a:p>
                      <a:pPr>
                        <a:lnSpc>
                          <a:spcPct val="100000"/>
                        </a:lnSpc>
                      </a:pPr>
                      <a:r>
                        <a:rPr lang="en-US" sz="1800" b="0" strike="noStrike" spc="-1">
                          <a:solidFill>
                            <a:srgbClr val="000000"/>
                          </a:solidFill>
                          <a:latin typeface="Gill Sans MT"/>
                        </a:rPr>
                        <a:t>What is “this” Context </a:t>
                      </a:r>
                      <a:endParaRPr lang="en-US" sz="18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FFFFFF"/>
                    </a:solidFill>
                  </a:tcPr>
                </a:tc>
                <a:tc gridSpan="2">
                  <a:txBody>
                    <a:bodyPr/>
                    <a:lstStyle/>
                    <a:p>
                      <a:pPr>
                        <a:lnSpc>
                          <a:spcPct val="100000"/>
                        </a:lnSpc>
                      </a:pPr>
                      <a:r>
                        <a:rPr lang="en-US" sz="1800" b="0" strike="noStrike" spc="-1">
                          <a:solidFill>
                            <a:srgbClr val="000000"/>
                          </a:solidFill>
                          <a:latin typeface="Gill Sans MT"/>
                        </a:rPr>
                        <a:t>Context is most often determined by how a function is invoked. When a function is called as </a:t>
                      </a:r>
                      <a:r>
                        <a:rPr lang="en-US" sz="1800" b="0" strike="noStrike" spc="-1">
                          <a:solidFill>
                            <a:srgbClr val="528693"/>
                          </a:solidFill>
                          <a:latin typeface="Gill Sans MT"/>
                        </a:rPr>
                        <a:t>a method of an object</a:t>
                      </a:r>
                      <a:r>
                        <a:rPr lang="en-US" sz="1800" b="0" strike="noStrike" spc="-1">
                          <a:solidFill>
                            <a:srgbClr val="000000"/>
                          </a:solidFill>
                          <a:latin typeface="Gill Sans MT"/>
                        </a:rPr>
                        <a:t>, this is set to the </a:t>
                      </a:r>
                      <a:r>
                        <a:rPr lang="en-US" sz="1800" b="0" strike="noStrike" spc="-1">
                          <a:solidFill>
                            <a:srgbClr val="528693"/>
                          </a:solidFill>
                          <a:latin typeface="Gill Sans MT"/>
                        </a:rPr>
                        <a:t>object the method is called on</a:t>
                      </a:r>
                      <a:endParaRPr lang="en-US" sz="18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FFFFF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2"/>
                  </a:ext>
                </a:extLst>
              </a:tr>
              <a:tr h="370800">
                <a:tc gridSpan="2">
                  <a:txBody>
                    <a:bodyPr/>
                    <a:lstStyle/>
                    <a:p>
                      <a:pPr>
                        <a:lnSpc>
                          <a:spcPct val="100000"/>
                        </a:lnSpc>
                      </a:pPr>
                      <a:r>
                        <a:rPr lang="en-US" sz="1800" b="0" strike="noStrike" spc="-1">
                          <a:solidFill>
                            <a:srgbClr val="000000"/>
                          </a:solidFill>
                          <a:latin typeface="Gill Sans MT"/>
                        </a:rPr>
                        <a:t>       </a:t>
                      </a:r>
                      <a:r>
                        <a:rPr lang="en-US" sz="1800" b="0" strike="noStrike" spc="-1">
                          <a:solidFill>
                            <a:srgbClr val="528693"/>
                          </a:solidFill>
                          <a:latin typeface="Gill Sans MT"/>
                        </a:rPr>
                        <a:t>var obj = {</a:t>
                      </a:r>
                      <a:endParaRPr lang="en-US" sz="1800" b="0" strike="noStrike" spc="-1">
                        <a:latin typeface="Arial"/>
                      </a:endParaRPr>
                    </a:p>
                    <a:p>
                      <a:pPr>
                        <a:lnSpc>
                          <a:spcPct val="100000"/>
                        </a:lnSpc>
                      </a:pPr>
                      <a:r>
                        <a:rPr lang="en-US" sz="1800" b="0" strike="noStrike" spc="-1">
                          <a:solidFill>
                            <a:srgbClr val="528693"/>
                          </a:solidFill>
                          <a:latin typeface="Gill Sans MT"/>
                        </a:rPr>
                        <a:t>                     foo: function() {</a:t>
                      </a:r>
                      <a:endParaRPr lang="en-US" sz="1800" b="0" strike="noStrike" spc="-1">
                        <a:latin typeface="Arial"/>
                      </a:endParaRPr>
                    </a:p>
                    <a:p>
                      <a:pPr>
                        <a:lnSpc>
                          <a:spcPct val="100000"/>
                        </a:lnSpc>
                      </a:pPr>
                      <a:r>
                        <a:rPr lang="en-US" sz="1800" b="0" strike="noStrike" spc="-1">
                          <a:solidFill>
                            <a:srgbClr val="528693"/>
                          </a:solidFill>
                          <a:latin typeface="Gill Sans MT"/>
                        </a:rPr>
                        <a:t>                                     return this;</a:t>
                      </a:r>
                      <a:endParaRPr lang="en-US" sz="1800" b="0" strike="noStrike" spc="-1">
                        <a:latin typeface="Arial"/>
                      </a:endParaRPr>
                    </a:p>
                    <a:p>
                      <a:pPr>
                        <a:lnSpc>
                          <a:spcPct val="100000"/>
                        </a:lnSpc>
                      </a:pPr>
                      <a:r>
                        <a:rPr lang="en-US" sz="1800" b="0" strike="noStrike" spc="-1">
                          <a:solidFill>
                            <a:srgbClr val="528693"/>
                          </a:solidFill>
                          <a:latin typeface="Gill Sans MT"/>
                        </a:rPr>
                        <a:t>                                   }</a:t>
                      </a:r>
                      <a:endParaRPr lang="en-US" sz="1800" b="0" strike="noStrike" spc="-1">
                        <a:latin typeface="Arial"/>
                      </a:endParaRPr>
                    </a:p>
                    <a:p>
                      <a:pPr>
                        <a:lnSpc>
                          <a:spcPct val="100000"/>
                        </a:lnSpc>
                      </a:pPr>
                      <a:r>
                        <a:rPr lang="en-US" sz="1800" b="0" strike="noStrike" spc="-1">
                          <a:solidFill>
                            <a:srgbClr val="528693"/>
                          </a:solidFill>
                          <a:latin typeface="Gill Sans MT"/>
                        </a:rPr>
                        <a:t>                       };</a:t>
                      </a:r>
                      <a:endParaRPr lang="en-US" sz="1800" b="0" strike="noStrike" spc="-1">
                        <a:latin typeface="Arial"/>
                      </a:endParaRPr>
                    </a:p>
                    <a:p>
                      <a:pPr>
                        <a:lnSpc>
                          <a:spcPct val="100000"/>
                        </a:lnSpc>
                      </a:pPr>
                      <a:r>
                        <a:rPr lang="en-US" sz="1800" b="0" strike="noStrike" spc="-1">
                          <a:solidFill>
                            <a:srgbClr val="528693"/>
                          </a:solidFill>
                          <a:latin typeface="Gill Sans MT"/>
                        </a:rPr>
                        <a:t>         obj.foo() === obj; </a:t>
                      </a:r>
                      <a:r>
                        <a:rPr lang="en-US" sz="1800" b="0" strike="noStrike" spc="-1">
                          <a:solidFill>
                            <a:srgbClr val="00B050"/>
                          </a:solidFill>
                          <a:latin typeface="Gill Sans MT"/>
                        </a:rPr>
                        <a:t>// true</a:t>
                      </a:r>
                      <a:endParaRPr lang="en-US" sz="18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F2ECEB"/>
                    </a:solidFill>
                  </a:tcPr>
                </a:tc>
                <a:tc hMerge="1">
                  <a:txBody>
                    <a:bodyPr/>
                    <a:lstStyle/>
                    <a:p>
                      <a:endParaRPr lang="en-US"/>
                    </a:p>
                  </a:txBody>
                  <a:tcPr marL="90000" marR="90000">
                    <a:solidFill>
                      <a:srgbClr val="729FCF"/>
                    </a:solidFill>
                  </a:tcPr>
                </a:tc>
                <a:tc>
                  <a:txBody>
                    <a:bodyPr/>
                    <a:lstStyle/>
                    <a:p>
                      <a:pPr>
                        <a:lnSpc>
                          <a:spcPct val="100000"/>
                        </a:lnSpc>
                      </a:pPr>
                      <a:r>
                        <a:rPr lang="en-US" sz="1800" b="0" strike="noStrike" spc="-1">
                          <a:solidFill>
                            <a:srgbClr val="528693"/>
                          </a:solidFill>
                          <a:latin typeface="Gill Sans MT"/>
                        </a:rPr>
                        <a:t>function foo() {</a:t>
                      </a:r>
                      <a:endParaRPr lang="en-US" sz="1800" b="0" strike="noStrike" spc="-1">
                        <a:latin typeface="Arial"/>
                      </a:endParaRPr>
                    </a:p>
                    <a:p>
                      <a:pPr>
                        <a:lnSpc>
                          <a:spcPct val="100000"/>
                        </a:lnSpc>
                      </a:pPr>
                      <a:r>
                        <a:rPr lang="en-US" sz="1800" b="0" strike="noStrike" spc="-1">
                          <a:solidFill>
                            <a:srgbClr val="528693"/>
                          </a:solidFill>
                          <a:latin typeface="Gill Sans MT"/>
                        </a:rPr>
                        <a:t>         alert(this);</a:t>
                      </a:r>
                      <a:endParaRPr lang="en-US" sz="1800" b="0" strike="noStrike" spc="-1">
                        <a:latin typeface="Arial"/>
                      </a:endParaRPr>
                    </a:p>
                    <a:p>
                      <a:pPr>
                        <a:lnSpc>
                          <a:spcPct val="100000"/>
                        </a:lnSpc>
                      </a:pPr>
                      <a:r>
                        <a:rPr lang="en-US" sz="1800" b="0" strike="noStrike" spc="-1">
                          <a:solidFill>
                            <a:srgbClr val="528693"/>
                          </a:solidFill>
                          <a:latin typeface="Gill Sans MT"/>
                        </a:rPr>
                        <a:t>      }</a:t>
                      </a:r>
                      <a:endParaRPr lang="en-US" sz="1800" b="0" strike="noStrike" spc="-1">
                        <a:latin typeface="Arial"/>
                      </a:endParaRPr>
                    </a:p>
                    <a:p>
                      <a:pPr>
                        <a:lnSpc>
                          <a:spcPct val="100000"/>
                        </a:lnSpc>
                      </a:pPr>
                      <a:r>
                        <a:rPr lang="en-US" sz="1800" b="0" strike="noStrike" spc="-1">
                          <a:solidFill>
                            <a:srgbClr val="528693"/>
                          </a:solidFill>
                          <a:latin typeface="Gill Sans MT"/>
                        </a:rPr>
                        <a:t>foo() </a:t>
                      </a:r>
                      <a:r>
                        <a:rPr lang="en-US" sz="1800" b="0" strike="noStrike" spc="-1">
                          <a:solidFill>
                            <a:srgbClr val="00B050"/>
                          </a:solidFill>
                          <a:latin typeface="Gill Sans MT"/>
                        </a:rPr>
                        <a:t>// window</a:t>
                      </a:r>
                      <a:endParaRPr lang="en-US" sz="1800" b="0" strike="noStrike" spc="-1">
                        <a:latin typeface="Arial"/>
                      </a:endParaRPr>
                    </a:p>
                    <a:p>
                      <a:pPr>
                        <a:lnSpc>
                          <a:spcPct val="100000"/>
                        </a:lnSpc>
                      </a:pPr>
                      <a:r>
                        <a:rPr lang="en-US" sz="1800" b="0" strike="noStrike" spc="-1">
                          <a:solidFill>
                            <a:srgbClr val="528693"/>
                          </a:solidFill>
                          <a:latin typeface="Gill Sans MT"/>
                        </a:rPr>
                        <a:t>new foo() </a:t>
                      </a:r>
                      <a:r>
                        <a:rPr lang="en-US" sz="1800" b="0" strike="noStrike" spc="-1">
                          <a:solidFill>
                            <a:srgbClr val="00B050"/>
                          </a:solidFill>
                          <a:latin typeface="Gill Sans MT"/>
                        </a:rPr>
                        <a:t>// foo</a:t>
                      </a:r>
                      <a:endParaRPr lang="en-US" sz="1800" b="0" strike="noStrike" spc="-1">
                        <a:latin typeface="Arial"/>
                      </a:endParaRPr>
                    </a:p>
                    <a:p>
                      <a:pPr>
                        <a:lnSpc>
                          <a:spcPct val="100000"/>
                        </a:lnSpc>
                      </a:pPr>
                      <a:r>
                        <a:rPr lang="en-US" sz="1800" b="0" strike="noStrike" spc="-1">
                          <a:solidFill>
                            <a:srgbClr val="00B050"/>
                          </a:solidFill>
                          <a:latin typeface="Gill Sans MT"/>
                        </a:rPr>
                        <a:t>The same principle applies when invoking a function with the new operator to create an instance of an object.</a:t>
                      </a:r>
                      <a:endParaRPr lang="en-US" sz="18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F2ECEB"/>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457200" y="152280"/>
            <a:ext cx="8226360" cy="987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3200" b="0" strike="noStrike" spc="-1">
                <a:solidFill>
                  <a:srgbClr val="464653"/>
                </a:solidFill>
                <a:latin typeface="Bookman Old Style"/>
                <a:ea typeface="DejaVu Sans"/>
              </a:rPr>
              <a:t>Execution Context : Javascript</a:t>
            </a:r>
            <a:endParaRPr lang="en-US" sz="3200" b="0" strike="noStrike" spc="-1">
              <a:latin typeface="Arial"/>
            </a:endParaRPr>
          </a:p>
        </p:txBody>
      </p:sp>
      <p:sp>
        <p:nvSpPr>
          <p:cNvPr id="123" name="CustomShape 2"/>
          <p:cNvSpPr/>
          <p:nvPr/>
        </p:nvSpPr>
        <p:spPr>
          <a:xfrm>
            <a:off x="457200" y="1219320"/>
            <a:ext cx="8226360" cy="4934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1080">
              <a:lnSpc>
                <a:spcPct val="100000"/>
              </a:lnSpc>
              <a:spcBef>
                <a:spcPts val="601"/>
              </a:spcBef>
              <a:buClr>
                <a:srgbClr val="727CA3"/>
              </a:buClr>
              <a:buSzPct val="76000"/>
              <a:buFont typeface="Wingdings 3" charset="2"/>
              <a:buChar char=""/>
            </a:pPr>
            <a:r>
              <a:rPr lang="en-US" sz="1800" b="0" strike="noStrike" spc="-1">
                <a:solidFill>
                  <a:srgbClr val="000000"/>
                </a:solidFill>
                <a:latin typeface="Gill Sans MT"/>
                <a:ea typeface="DejaVu Sans"/>
              </a:rPr>
              <a:t>JavaScript is a single threaded language, meaning only one task can be executed at a time. When the JavaScript interpreter initially executes code, it first enters into a global execution context by default.</a:t>
            </a:r>
            <a:endParaRPr lang="en-US" sz="1800" b="0" strike="noStrike" spc="-1">
              <a:latin typeface="Arial"/>
            </a:endParaRPr>
          </a:p>
          <a:p>
            <a:pPr marL="274320" indent="-271080">
              <a:lnSpc>
                <a:spcPct val="100000"/>
              </a:lnSpc>
              <a:spcBef>
                <a:spcPts val="601"/>
              </a:spcBef>
              <a:buClr>
                <a:srgbClr val="727CA3"/>
              </a:buClr>
              <a:buSzPct val="76000"/>
              <a:buFont typeface="Wingdings 3" charset="2"/>
              <a:buChar char=""/>
            </a:pPr>
            <a:r>
              <a:rPr lang="en-US" sz="1800" b="0" strike="noStrike" spc="-1">
                <a:solidFill>
                  <a:srgbClr val="000000"/>
                </a:solidFill>
                <a:latin typeface="Gill Sans MT"/>
                <a:ea typeface="DejaVu Sans"/>
              </a:rPr>
              <a:t>Each invocation of a function from this point on will result in the creation of a new execution context.</a:t>
            </a:r>
            <a:endParaRPr lang="en-US" sz="1800" b="0" strike="noStrike" spc="-1">
              <a:latin typeface="Arial"/>
            </a:endParaRPr>
          </a:p>
          <a:p>
            <a:pPr marL="274320" indent="-271080">
              <a:lnSpc>
                <a:spcPct val="100000"/>
              </a:lnSpc>
              <a:spcBef>
                <a:spcPts val="601"/>
              </a:spcBef>
              <a:buClr>
                <a:srgbClr val="727CA3"/>
              </a:buClr>
              <a:buSzPct val="76000"/>
              <a:buFont typeface="Wingdings 3" charset="2"/>
              <a:buChar char=""/>
            </a:pPr>
            <a:r>
              <a:rPr lang="en-US" sz="1800" b="0" strike="noStrike" spc="-1">
                <a:solidFill>
                  <a:srgbClr val="000000"/>
                </a:solidFill>
                <a:latin typeface="Gill Sans MT"/>
                <a:ea typeface="DejaVu Sans"/>
              </a:rPr>
              <a:t>“</a:t>
            </a:r>
            <a:r>
              <a:rPr lang="en-US" sz="1800" b="1" strike="noStrike" spc="-1">
                <a:solidFill>
                  <a:srgbClr val="000000"/>
                </a:solidFill>
                <a:latin typeface="Gill Sans MT"/>
                <a:ea typeface="DejaVu Sans"/>
              </a:rPr>
              <a:t>execution context</a:t>
            </a:r>
            <a:r>
              <a:rPr lang="en-US" sz="1800" b="0" strike="noStrike" spc="-1">
                <a:solidFill>
                  <a:srgbClr val="000000"/>
                </a:solidFill>
                <a:latin typeface="Gill Sans MT"/>
                <a:ea typeface="DejaVu Sans"/>
              </a:rPr>
              <a:t>” is actually for all intents and purposes referring more to scope and not context, terminology as defined by the ECMAScript specification</a:t>
            </a:r>
            <a:endParaRPr lang="en-US" sz="1800" b="0" strike="noStrike" spc="-1">
              <a:latin typeface="Arial"/>
            </a:endParaRPr>
          </a:p>
          <a:p>
            <a:pPr marL="274320" indent="-271080">
              <a:lnSpc>
                <a:spcPct val="100000"/>
              </a:lnSpc>
              <a:spcBef>
                <a:spcPts val="601"/>
              </a:spcBef>
              <a:buClr>
                <a:srgbClr val="727CA3"/>
              </a:buClr>
              <a:buSzPct val="76000"/>
              <a:buFont typeface="Wingdings 3" charset="2"/>
              <a:buChar char=""/>
            </a:pPr>
            <a:r>
              <a:rPr lang="en-US" sz="1800" b="0" strike="noStrike" spc="-1">
                <a:solidFill>
                  <a:srgbClr val="000000"/>
                </a:solidFill>
                <a:latin typeface="Gill Sans MT"/>
                <a:ea typeface="DejaVu Sans"/>
              </a:rPr>
              <a:t>Each time a new execution context is created it is appended to the top of the execution stack. The browser will always execute the current execution context that is atop the execution stack.</a:t>
            </a:r>
            <a:endParaRPr lang="en-US" sz="1800" b="0" strike="noStrike" spc="-1">
              <a:latin typeface="Arial"/>
            </a:endParaRPr>
          </a:p>
          <a:p>
            <a:pPr marL="274320" indent="-271080">
              <a:lnSpc>
                <a:spcPct val="100000"/>
              </a:lnSpc>
              <a:spcBef>
                <a:spcPts val="601"/>
              </a:spcBef>
              <a:buClr>
                <a:srgbClr val="727CA3"/>
              </a:buClr>
              <a:buSzPct val="76000"/>
              <a:buFont typeface="Wingdings 3" charset="2"/>
              <a:buChar char=""/>
            </a:pPr>
            <a:r>
              <a:rPr lang="en-US" sz="1800" b="0" strike="noStrike" spc="-1">
                <a:solidFill>
                  <a:srgbClr val="000000"/>
                </a:solidFill>
                <a:latin typeface="Gill Sans MT"/>
                <a:ea typeface="DejaVu Sans"/>
              </a:rPr>
              <a:t>Once completed, it will be removed from the top of the stack and control will return to the execution context below.</a:t>
            </a:r>
            <a:endParaRPr lang="en-US" sz="1800" b="0" strike="noStrike" spc="-1">
              <a:latin typeface="Arial"/>
            </a:endParaRPr>
          </a:p>
          <a:p>
            <a:pPr marL="274320" indent="-271080">
              <a:lnSpc>
                <a:spcPct val="100000"/>
              </a:lnSpc>
              <a:spcBef>
                <a:spcPts val="601"/>
              </a:spcBef>
              <a:buClr>
                <a:srgbClr val="727CA3"/>
              </a:buClr>
              <a:buSzPct val="76000"/>
              <a:buFont typeface="Wingdings 3" charset="2"/>
              <a:buChar char=""/>
            </a:pPr>
            <a:r>
              <a:rPr lang="en-US" sz="1800" b="0" strike="noStrike" spc="-1">
                <a:solidFill>
                  <a:srgbClr val="000000"/>
                </a:solidFill>
                <a:latin typeface="Gill Sans MT"/>
                <a:ea typeface="DejaVu Sans"/>
              </a:rPr>
              <a:t>An execution context can be divided into a creation and execution phase. In the creation phase, the interpreter will first create a variable object (also called an activation object) that is composed of all the variables, function declarations, and arguments defined inside the execution context. From there the scope chain is initialized next, and the value of this is determined last. Then in the execution phase, code is interpreted and executed.</a:t>
            </a:r>
            <a:endParaRPr lang="en-US" sz="1800" b="0" strike="noStrike" spc="-1">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ustomShape 1"/>
          <p:cNvSpPr/>
          <p:nvPr/>
        </p:nvSpPr>
        <p:spPr>
          <a:xfrm>
            <a:off x="457200" y="152280"/>
            <a:ext cx="8226360" cy="987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3200" b="0" strike="noStrike" spc="-1">
                <a:solidFill>
                  <a:srgbClr val="464653"/>
                </a:solidFill>
                <a:latin typeface="Bookman Old Style"/>
                <a:ea typeface="DejaVu Sans"/>
              </a:rPr>
              <a:t>Scope Chain : Javascript</a:t>
            </a:r>
            <a:endParaRPr lang="en-US" sz="3200" b="0" strike="noStrike" spc="-1">
              <a:latin typeface="Arial"/>
            </a:endParaRPr>
          </a:p>
        </p:txBody>
      </p:sp>
      <p:sp>
        <p:nvSpPr>
          <p:cNvPr id="125" name="CustomShape 2"/>
          <p:cNvSpPr/>
          <p:nvPr/>
        </p:nvSpPr>
        <p:spPr>
          <a:xfrm>
            <a:off x="457200" y="1219320"/>
            <a:ext cx="8226360" cy="4934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1080">
              <a:lnSpc>
                <a:spcPct val="100000"/>
              </a:lnSpc>
              <a:spcBef>
                <a:spcPts val="601"/>
              </a:spcBef>
              <a:buClr>
                <a:srgbClr val="727CA3"/>
              </a:buClr>
              <a:buSzPct val="76000"/>
              <a:buFont typeface="Wingdings 3" charset="2"/>
              <a:buChar char=""/>
            </a:pPr>
            <a:r>
              <a:rPr lang="en-US" sz="2000" b="0" strike="noStrike" spc="-1">
                <a:solidFill>
                  <a:srgbClr val="000000"/>
                </a:solidFill>
                <a:latin typeface="Gill Sans MT"/>
                <a:ea typeface="DejaVu Sans"/>
              </a:rPr>
              <a:t>Each time you attempt to access a variable within a function’s execution context, the look-up process will always begin with its own variable object. If the identifier is not found in the variable object, the search continues into the scope chain. It will climb up the scope chain examining the variable object of every execution context looking for a match to the variable name.</a:t>
            </a:r>
            <a:endParaRPr lang="en-US" sz="2000" b="0" strike="noStrike" spc="-1">
              <a:latin typeface="Arial"/>
            </a:endParaRPr>
          </a:p>
          <a:p>
            <a:pPr>
              <a:lnSpc>
                <a:spcPct val="100000"/>
              </a:lnSpc>
              <a:spcBef>
                <a:spcPts val="601"/>
              </a:spcBef>
            </a:pPr>
            <a:endParaRPr lang="en-US" sz="2000" b="0" strike="noStrike" spc="-1">
              <a:latin typeface="Arial"/>
            </a:endParaRPr>
          </a:p>
        </p:txBody>
      </p:sp>
      <p:sp>
        <p:nvSpPr>
          <p:cNvPr id="126" name="CustomShape 3"/>
          <p:cNvSpPr/>
          <p:nvPr/>
        </p:nvSpPr>
        <p:spPr>
          <a:xfrm>
            <a:off x="1143000" y="3352680"/>
            <a:ext cx="6702480" cy="296856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marL="1828800">
              <a:lnSpc>
                <a:spcPct val="100000"/>
              </a:lnSpc>
            </a:pPr>
            <a:r>
              <a:rPr lang="en-US" sz="1800" b="0" strike="noStrike" spc="-1">
                <a:solidFill>
                  <a:srgbClr val="528693"/>
                </a:solidFill>
                <a:latin typeface="Gill Sans MT"/>
                <a:ea typeface="DejaVu Sans"/>
              </a:rPr>
              <a:t>function first() {</a:t>
            </a:r>
            <a:endParaRPr lang="en-US" sz="1800" b="0" strike="noStrike" spc="-1">
              <a:latin typeface="Arial"/>
            </a:endParaRPr>
          </a:p>
          <a:p>
            <a:pPr marL="1828800">
              <a:lnSpc>
                <a:spcPct val="100000"/>
              </a:lnSpc>
            </a:pPr>
            <a:r>
              <a:rPr lang="en-US" sz="1800" b="0" strike="noStrike" spc="-1">
                <a:solidFill>
                  <a:srgbClr val="528693"/>
                </a:solidFill>
                <a:latin typeface="Gill Sans MT"/>
                <a:ea typeface="DejaVu Sans"/>
              </a:rPr>
              <a:t>                 second();</a:t>
            </a:r>
            <a:endParaRPr lang="en-US" sz="1800" b="0" strike="noStrike" spc="-1">
              <a:latin typeface="Arial"/>
            </a:endParaRPr>
          </a:p>
          <a:p>
            <a:pPr marL="1828800">
              <a:lnSpc>
                <a:spcPct val="100000"/>
              </a:lnSpc>
            </a:pPr>
            <a:r>
              <a:rPr lang="en-US" sz="1800" b="0" strike="noStrike" spc="-1">
                <a:solidFill>
                  <a:srgbClr val="528693"/>
                </a:solidFill>
                <a:latin typeface="Gill Sans MT"/>
                <a:ea typeface="DejaVu Sans"/>
              </a:rPr>
              <a:t>                      function second() {</a:t>
            </a:r>
            <a:endParaRPr lang="en-US" sz="1800" b="0" strike="noStrike" spc="-1">
              <a:latin typeface="Arial"/>
            </a:endParaRPr>
          </a:p>
          <a:p>
            <a:pPr marL="1828800">
              <a:lnSpc>
                <a:spcPct val="100000"/>
              </a:lnSpc>
            </a:pPr>
            <a:r>
              <a:rPr lang="en-US" sz="1800" b="0" strike="noStrike" spc="-1">
                <a:solidFill>
                  <a:srgbClr val="528693"/>
                </a:solidFill>
                <a:latin typeface="Gill Sans MT"/>
                <a:ea typeface="DejaVu Sans"/>
              </a:rPr>
              <a:t>                            third();</a:t>
            </a:r>
            <a:endParaRPr lang="en-US" sz="1800" b="0" strike="noStrike" spc="-1">
              <a:latin typeface="Arial"/>
            </a:endParaRPr>
          </a:p>
          <a:p>
            <a:pPr marL="1828800">
              <a:lnSpc>
                <a:spcPct val="100000"/>
              </a:lnSpc>
            </a:pPr>
            <a:r>
              <a:rPr lang="en-US" sz="1800" b="0" strike="noStrike" spc="-1">
                <a:solidFill>
                  <a:srgbClr val="528693"/>
                </a:solidFill>
                <a:latin typeface="Gill Sans MT"/>
                <a:ea typeface="DejaVu Sans"/>
              </a:rPr>
              <a:t>                               function third() {</a:t>
            </a:r>
            <a:endParaRPr lang="en-US" sz="1800" b="0" strike="noStrike" spc="-1">
              <a:latin typeface="Arial"/>
            </a:endParaRPr>
          </a:p>
          <a:p>
            <a:pPr marL="1828800">
              <a:lnSpc>
                <a:spcPct val="100000"/>
              </a:lnSpc>
            </a:pPr>
            <a:r>
              <a:rPr lang="en-US" sz="1800" b="0" strike="noStrike" spc="-1">
                <a:solidFill>
                  <a:srgbClr val="528693"/>
                </a:solidFill>
                <a:latin typeface="Gill Sans MT"/>
                <a:ea typeface="DejaVu Sans"/>
              </a:rPr>
              <a:t>                                   fourth();</a:t>
            </a:r>
            <a:endParaRPr lang="en-US" sz="1800" b="0" strike="noStrike" spc="-1">
              <a:latin typeface="Arial"/>
            </a:endParaRPr>
          </a:p>
          <a:p>
            <a:pPr marL="1828800">
              <a:lnSpc>
                <a:spcPct val="100000"/>
              </a:lnSpc>
            </a:pPr>
            <a:r>
              <a:rPr lang="en-US" sz="1800" b="0" strike="noStrike" spc="-1">
                <a:solidFill>
                  <a:srgbClr val="528693"/>
                </a:solidFill>
                <a:latin typeface="Gill Sans MT"/>
                <a:ea typeface="DejaVu Sans"/>
              </a:rPr>
              <a:t>                                     function fourth() {</a:t>
            </a:r>
            <a:endParaRPr lang="en-US" sz="1800" b="0" strike="noStrike" spc="-1">
              <a:latin typeface="Arial"/>
            </a:endParaRPr>
          </a:p>
          <a:p>
            <a:pPr marL="1828800">
              <a:lnSpc>
                <a:spcPct val="100000"/>
              </a:lnSpc>
            </a:pPr>
            <a:r>
              <a:rPr lang="en-US" sz="1800" b="0" strike="noStrike" spc="-1">
                <a:solidFill>
                  <a:srgbClr val="528693"/>
                </a:solidFill>
                <a:latin typeface="Gill Sans MT"/>
                <a:ea typeface="DejaVu Sans"/>
              </a:rPr>
              <a:t>                                          // do something</a:t>
            </a:r>
            <a:endParaRPr lang="en-US" sz="1800" b="0" strike="noStrike" spc="-1">
              <a:latin typeface="Arial"/>
            </a:endParaRPr>
          </a:p>
          <a:p>
            <a:pPr marL="1828800">
              <a:lnSpc>
                <a:spcPct val="100000"/>
              </a:lnSpc>
            </a:pPr>
            <a:r>
              <a:rPr lang="en-US" sz="1800" b="0" strike="noStrike" spc="-1">
                <a:solidFill>
                  <a:srgbClr val="528693"/>
                </a:solidFill>
                <a:latin typeface="Gill Sans MT"/>
                <a:ea typeface="DejaVu Sans"/>
              </a:rPr>
              <a:t>	}}}}</a:t>
            </a:r>
            <a:endParaRPr lang="en-US" sz="1800" b="0" strike="noStrike" spc="-1">
              <a:latin typeface="Arial"/>
            </a:endParaRPr>
          </a:p>
          <a:p>
            <a:pPr marL="1828800">
              <a:lnSpc>
                <a:spcPct val="100000"/>
              </a:lnSpc>
            </a:pPr>
            <a:r>
              <a:rPr lang="en-US" sz="1800" b="0" strike="noStrike" spc="-1">
                <a:solidFill>
                  <a:srgbClr val="528693"/>
                </a:solidFill>
                <a:latin typeface="Gill Sans MT"/>
                <a:ea typeface="DejaVu Sans"/>
              </a:rPr>
              <a:t>	first();</a:t>
            </a:r>
            <a:endParaRPr lang="en-US" sz="1800" b="0" strike="noStrike" spc="-1">
              <a:latin typeface="Arial"/>
            </a:endParaRPr>
          </a:p>
          <a:p>
            <a:pPr marL="1828800" algn="ctr">
              <a:lnSpc>
                <a:spcPct val="100000"/>
              </a:lnSpc>
            </a:pPr>
            <a:endParaRPr lang="en-US" sz="1800" b="0" strike="noStrike" spc="-1">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CustomShape 1"/>
          <p:cNvSpPr/>
          <p:nvPr/>
        </p:nvSpPr>
        <p:spPr>
          <a:xfrm>
            <a:off x="457200" y="152280"/>
            <a:ext cx="8226360" cy="987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3200" b="0" strike="noStrike" spc="-1">
                <a:solidFill>
                  <a:srgbClr val="464653"/>
                </a:solidFill>
                <a:latin typeface="Bookman Old Style"/>
                <a:ea typeface="DejaVu Sans"/>
              </a:rPr>
              <a:t>Hoisting : Javascript</a:t>
            </a:r>
            <a:endParaRPr lang="en-US" sz="3200" b="0" strike="noStrike" spc="-1">
              <a:latin typeface="Arial"/>
            </a:endParaRPr>
          </a:p>
        </p:txBody>
      </p:sp>
      <p:graphicFrame>
        <p:nvGraphicFramePr>
          <p:cNvPr id="128" name="Table 2"/>
          <p:cNvGraphicFramePr/>
          <p:nvPr/>
        </p:nvGraphicFramePr>
        <p:xfrm>
          <a:off x="228600" y="1127880"/>
          <a:ext cx="8762760" cy="6611760"/>
        </p:xfrm>
        <a:graphic>
          <a:graphicData uri="http://schemas.openxmlformats.org/drawingml/2006/table">
            <a:tbl>
              <a:tblPr/>
              <a:tblGrid>
                <a:gridCol w="4575240">
                  <a:extLst>
                    <a:ext uri="{9D8B030D-6E8A-4147-A177-3AD203B41FA5}">
                      <a16:colId xmlns:a16="http://schemas.microsoft.com/office/drawing/2014/main" val="20000"/>
                    </a:ext>
                  </a:extLst>
                </a:gridCol>
                <a:gridCol w="4187520">
                  <a:extLst>
                    <a:ext uri="{9D8B030D-6E8A-4147-A177-3AD203B41FA5}">
                      <a16:colId xmlns:a16="http://schemas.microsoft.com/office/drawing/2014/main" val="20001"/>
                    </a:ext>
                  </a:extLst>
                </a:gridCol>
              </a:tblGrid>
              <a:tr h="1323000">
                <a:tc gridSpan="2">
                  <a:txBody>
                    <a:bodyPr/>
                    <a:lstStyle/>
                    <a:p>
                      <a:pPr>
                        <a:lnSpc>
                          <a:spcPct val="100000"/>
                        </a:lnSpc>
                      </a:pPr>
                      <a:r>
                        <a:rPr lang="en-US" sz="1800" b="1" strike="noStrike" spc="-1">
                          <a:solidFill>
                            <a:srgbClr val="FFFFFF"/>
                          </a:solidFill>
                          <a:latin typeface="Gill Sans MT"/>
                        </a:rPr>
                        <a:t>The JavaScript engine, by default, moves declarations to the top. This feature is termed as hoisting. This feature applies to variables and functions. Hoisting allows JavaScript to use a component before it has been declared</a:t>
                      </a:r>
                      <a:endParaRPr lang="en-US" sz="18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B88472"/>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99600">
                <a:tc>
                  <a:txBody>
                    <a:bodyPr/>
                    <a:lstStyle/>
                    <a:p>
                      <a:pPr>
                        <a:lnSpc>
                          <a:spcPct val="100000"/>
                        </a:lnSpc>
                      </a:pPr>
                      <a:r>
                        <a:rPr lang="en-US" sz="1800" b="1" strike="noStrike" spc="-1">
                          <a:solidFill>
                            <a:srgbClr val="000000"/>
                          </a:solidFill>
                          <a:latin typeface="Gill Sans MT"/>
                        </a:rPr>
                        <a:t>Variable Hoisting</a:t>
                      </a:r>
                      <a:endParaRPr lang="en-US" sz="18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F2ECEB"/>
                    </a:solidFill>
                  </a:tcPr>
                </a:tc>
                <a:tc>
                  <a:txBody>
                    <a:bodyPr/>
                    <a:lstStyle/>
                    <a:p>
                      <a:pPr>
                        <a:lnSpc>
                          <a:spcPct val="100000"/>
                        </a:lnSpc>
                      </a:pPr>
                      <a:r>
                        <a:rPr lang="en-US" sz="1800" b="1" strike="noStrike" spc="-1">
                          <a:solidFill>
                            <a:srgbClr val="000000"/>
                          </a:solidFill>
                          <a:latin typeface="Gill Sans MT"/>
                        </a:rPr>
                        <a:t>Function Hoisting</a:t>
                      </a:r>
                      <a:endParaRPr lang="en-US" sz="18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F2ECEB"/>
                    </a:solidFill>
                  </a:tcPr>
                </a:tc>
                <a:extLst>
                  <a:ext uri="{0D108BD9-81ED-4DB2-BD59-A6C34878D82A}">
                    <a16:rowId xmlns:a16="http://schemas.microsoft.com/office/drawing/2014/main" val="10001"/>
                  </a:ext>
                </a:extLst>
              </a:tr>
              <a:tr h="1371600">
                <a:tc>
                  <a:txBody>
                    <a:bodyPr/>
                    <a:lstStyle/>
                    <a:p>
                      <a:pPr>
                        <a:lnSpc>
                          <a:spcPct val="100000"/>
                        </a:lnSpc>
                      </a:pPr>
                      <a:r>
                        <a:rPr lang="en-US" sz="1800" b="0" strike="noStrike" spc="-1">
                          <a:solidFill>
                            <a:srgbClr val="000000"/>
                          </a:solidFill>
                          <a:latin typeface="Gill Sans MT"/>
                        </a:rPr>
                        <a:t>The core concept in variable hoisting is that variable declarations (only declarations, and not the definitions!) are hoisted to the top of their scope before the program is executed.</a:t>
                      </a:r>
                      <a:endParaRPr lang="en-US" sz="18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FFFFFF"/>
                    </a:solidFill>
                  </a:tcPr>
                </a:tc>
                <a:tc>
                  <a:txBody>
                    <a:bodyPr/>
                    <a:lstStyle/>
                    <a:p>
                      <a:pPr>
                        <a:lnSpc>
                          <a:spcPct val="100000"/>
                        </a:lnSpc>
                      </a:pPr>
                      <a:r>
                        <a:rPr lang="en-US" sz="1800" b="0" strike="noStrike" spc="-1">
                          <a:solidFill>
                            <a:srgbClr val="000000"/>
                          </a:solidFill>
                          <a:latin typeface="Gill Sans MT"/>
                        </a:rPr>
                        <a:t>Function declarations are hoisted to the top of their enclosing scope. Remember that JavaScript function declarations contain the body of the function.</a:t>
                      </a:r>
                      <a:endParaRPr lang="en-US" sz="18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FFFFFF"/>
                    </a:solidFill>
                  </a:tcPr>
                </a:tc>
                <a:extLst>
                  <a:ext uri="{0D108BD9-81ED-4DB2-BD59-A6C34878D82A}">
                    <a16:rowId xmlns:a16="http://schemas.microsoft.com/office/drawing/2014/main" val="10002"/>
                  </a:ext>
                </a:extLst>
              </a:tr>
              <a:tr h="1890000">
                <a:tc>
                  <a:txBody>
                    <a:bodyPr/>
                    <a:lstStyle/>
                    <a:p>
                      <a:pPr>
                        <a:lnSpc>
                          <a:spcPct val="100000"/>
                        </a:lnSpc>
                      </a:pPr>
                      <a:r>
                        <a:rPr lang="en-US" sz="1400" b="0" strike="noStrike" spc="-1">
                          <a:solidFill>
                            <a:srgbClr val="528693"/>
                          </a:solidFill>
                          <a:latin typeface="Gill Sans MT"/>
                        </a:rPr>
                        <a:t>console.log("Before: ", a);</a:t>
                      </a:r>
                      <a:endParaRPr lang="en-US" sz="1400" b="0" strike="noStrike" spc="-1">
                        <a:latin typeface="Arial"/>
                      </a:endParaRPr>
                    </a:p>
                    <a:p>
                      <a:pPr>
                        <a:lnSpc>
                          <a:spcPct val="100000"/>
                        </a:lnSpc>
                      </a:pPr>
                      <a:r>
                        <a:rPr lang="en-US" sz="1400" b="0" strike="noStrike" spc="-1">
                          <a:solidFill>
                            <a:srgbClr val="528693"/>
                          </a:solidFill>
                          <a:latin typeface="Gill Sans MT"/>
                        </a:rPr>
                        <a:t>var a = 10;</a:t>
                      </a:r>
                      <a:endParaRPr lang="en-US" sz="1400" b="0" strike="noStrike" spc="-1">
                        <a:latin typeface="Arial"/>
                      </a:endParaRPr>
                    </a:p>
                    <a:p>
                      <a:pPr>
                        <a:lnSpc>
                          <a:spcPct val="100000"/>
                        </a:lnSpc>
                      </a:pPr>
                      <a:r>
                        <a:rPr lang="en-US" sz="1400" b="0" strike="noStrike" spc="-1">
                          <a:solidFill>
                            <a:srgbClr val="528693"/>
                          </a:solidFill>
                          <a:latin typeface="Gill Sans MT"/>
                        </a:rPr>
                        <a:t>console.log("After: ", a);   //</a:t>
                      </a:r>
                      <a:r>
                        <a:rPr lang="en-US" sz="1400" b="0" strike="noStrike" spc="-1">
                          <a:solidFill>
                            <a:srgbClr val="00B050"/>
                          </a:solidFill>
                          <a:latin typeface="Gill Sans MT"/>
                        </a:rPr>
                        <a:t>What Acutally Happens</a:t>
                      </a:r>
                      <a:endParaRPr lang="en-US" sz="1400" b="0" strike="noStrike" spc="-1">
                        <a:latin typeface="Arial"/>
                      </a:endParaRPr>
                    </a:p>
                    <a:p>
                      <a:pPr>
                        <a:lnSpc>
                          <a:spcPct val="100000"/>
                        </a:lnSpc>
                      </a:pPr>
                      <a:r>
                        <a:rPr lang="en-US" sz="1400" b="0" strike="noStrike" spc="-1">
                          <a:solidFill>
                            <a:srgbClr val="528693"/>
                          </a:solidFill>
                          <a:latin typeface="Gill Sans MT"/>
                        </a:rPr>
                        <a:t>// var a = undefined</a:t>
                      </a:r>
                      <a:endParaRPr lang="en-US" sz="1400" b="0" strike="noStrike" spc="-1">
                        <a:latin typeface="Arial"/>
                      </a:endParaRPr>
                    </a:p>
                    <a:p>
                      <a:pPr>
                        <a:lnSpc>
                          <a:spcPct val="100000"/>
                        </a:lnSpc>
                      </a:pPr>
                      <a:r>
                        <a:rPr lang="en-US" sz="1400" b="0" strike="noStrike" spc="-1">
                          <a:solidFill>
                            <a:srgbClr val="528693"/>
                          </a:solidFill>
                          <a:latin typeface="Gill Sans MT"/>
                        </a:rPr>
                        <a:t>var a;</a:t>
                      </a:r>
                      <a:endParaRPr lang="en-US" sz="1400" b="0" strike="noStrike" spc="-1">
                        <a:latin typeface="Arial"/>
                      </a:endParaRPr>
                    </a:p>
                    <a:p>
                      <a:pPr>
                        <a:lnSpc>
                          <a:spcPct val="100000"/>
                        </a:lnSpc>
                      </a:pPr>
                      <a:r>
                        <a:rPr lang="en-US" sz="1400" b="0" strike="noStrike" spc="-1">
                          <a:solidFill>
                            <a:srgbClr val="528693"/>
                          </a:solidFill>
                          <a:latin typeface="Gill Sans MT"/>
                        </a:rPr>
                        <a:t>console.log(a); // undefined</a:t>
                      </a:r>
                      <a:endParaRPr lang="en-US" sz="1400" b="0" strike="noStrike" spc="-1">
                        <a:latin typeface="Arial"/>
                      </a:endParaRPr>
                    </a:p>
                    <a:p>
                      <a:pPr>
                        <a:lnSpc>
                          <a:spcPct val="100000"/>
                        </a:lnSpc>
                      </a:pPr>
                      <a:r>
                        <a:rPr lang="en-US" sz="1400" b="0" strike="noStrike" spc="-1">
                          <a:solidFill>
                            <a:srgbClr val="528693"/>
                          </a:solidFill>
                          <a:latin typeface="Gill Sans MT"/>
                        </a:rPr>
                        <a:t>a = 10;</a:t>
                      </a:r>
                      <a:endParaRPr lang="en-US" sz="1400" b="0" strike="noStrike" spc="-1">
                        <a:latin typeface="Arial"/>
                      </a:endParaRPr>
                    </a:p>
                    <a:p>
                      <a:pPr>
                        <a:lnSpc>
                          <a:spcPct val="100000"/>
                        </a:lnSpc>
                      </a:pPr>
                      <a:r>
                        <a:rPr lang="en-US" sz="1400" b="0" strike="noStrike" spc="-1">
                          <a:solidFill>
                            <a:srgbClr val="528693"/>
                          </a:solidFill>
                          <a:latin typeface="Gill Sans MT"/>
                        </a:rPr>
                        <a:t>console.log(a); // 10</a:t>
                      </a:r>
                      <a:endParaRPr lang="en-US" sz="14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F2ECEB"/>
                    </a:solidFill>
                  </a:tcPr>
                </a:tc>
                <a:tc>
                  <a:txBody>
                    <a:bodyPr/>
                    <a:lstStyle/>
                    <a:p>
                      <a:pPr>
                        <a:lnSpc>
                          <a:spcPct val="100000"/>
                        </a:lnSpc>
                      </a:pPr>
                      <a:r>
                        <a:rPr lang="en-US" sz="1400" b="0" strike="noStrike" spc="-1">
                          <a:solidFill>
                            <a:srgbClr val="528693"/>
                          </a:solidFill>
                          <a:latin typeface="Gill Sans MT"/>
                        </a:rPr>
                        <a:t>funcHoist();</a:t>
                      </a:r>
                      <a:endParaRPr lang="en-US" sz="1400" b="0" strike="noStrike" spc="-1">
                        <a:latin typeface="Arial"/>
                      </a:endParaRPr>
                    </a:p>
                    <a:p>
                      <a:pPr>
                        <a:lnSpc>
                          <a:spcPct val="100000"/>
                        </a:lnSpc>
                      </a:pPr>
                      <a:r>
                        <a:rPr lang="en-US" sz="1400" b="0" strike="noStrike" spc="-1">
                          <a:solidFill>
                            <a:srgbClr val="528693"/>
                          </a:solidFill>
                          <a:latin typeface="Gill Sans MT"/>
                        </a:rPr>
                        <a:t>function funcHoist() {</a:t>
                      </a:r>
                      <a:endParaRPr lang="en-US" sz="1400" b="0" strike="noStrike" spc="-1">
                        <a:latin typeface="Arial"/>
                      </a:endParaRPr>
                    </a:p>
                    <a:p>
                      <a:pPr>
                        <a:lnSpc>
                          <a:spcPct val="100000"/>
                        </a:lnSpc>
                      </a:pPr>
                      <a:r>
                        <a:rPr lang="en-US" sz="1400" b="0" strike="noStrike" spc="-1">
                          <a:solidFill>
                            <a:srgbClr val="528693"/>
                          </a:solidFill>
                          <a:latin typeface="Gill Sans MT"/>
                        </a:rPr>
                        <a:t>console.log("I am being hoisted.");}</a:t>
                      </a:r>
                      <a:endParaRPr lang="en-US" sz="1400" b="0" strike="noStrike" spc="-1">
                        <a:latin typeface="Arial"/>
                      </a:endParaRPr>
                    </a:p>
                    <a:p>
                      <a:pPr>
                        <a:lnSpc>
                          <a:spcPct val="100000"/>
                        </a:lnSpc>
                      </a:pPr>
                      <a:r>
                        <a:rPr lang="en-US" sz="1400" b="0" strike="noStrike" spc="-1">
                          <a:solidFill>
                            <a:srgbClr val="00B050"/>
                          </a:solidFill>
                          <a:latin typeface="Gill Sans MT"/>
                        </a:rPr>
                        <a:t>Observe the code that the interpreter sees due to hoisting: // its a function declaration// Thus, it’s hoisted</a:t>
                      </a:r>
                      <a:endParaRPr lang="en-US" sz="1400" b="0" strike="noStrike" spc="-1">
                        <a:latin typeface="Arial"/>
                      </a:endParaRPr>
                    </a:p>
                    <a:p>
                      <a:pPr>
                        <a:lnSpc>
                          <a:spcPct val="100000"/>
                        </a:lnSpc>
                      </a:pPr>
                      <a:r>
                        <a:rPr lang="en-US" sz="1400" b="0" strike="noStrike" spc="-1">
                          <a:solidFill>
                            <a:srgbClr val="528693"/>
                          </a:solidFill>
                          <a:latin typeface="Gill Sans MT"/>
                        </a:rPr>
                        <a:t>function funcHoist() {</a:t>
                      </a:r>
                      <a:endParaRPr lang="en-US" sz="1400" b="0" strike="noStrike" spc="-1">
                        <a:latin typeface="Arial"/>
                      </a:endParaRPr>
                    </a:p>
                    <a:p>
                      <a:pPr>
                        <a:lnSpc>
                          <a:spcPct val="100000"/>
                        </a:lnSpc>
                      </a:pPr>
                      <a:r>
                        <a:rPr lang="en-US" sz="1400" b="0" strike="noStrike" spc="-1">
                          <a:solidFill>
                            <a:srgbClr val="528693"/>
                          </a:solidFill>
                          <a:latin typeface="Gill Sans MT"/>
                        </a:rPr>
                        <a:t>	console.log("I am being hoisted.");}</a:t>
                      </a:r>
                      <a:endParaRPr lang="en-US" sz="1400" b="0" strike="noStrike" spc="-1">
                        <a:latin typeface="Arial"/>
                      </a:endParaRPr>
                    </a:p>
                    <a:p>
                      <a:pPr>
                        <a:lnSpc>
                          <a:spcPct val="100000"/>
                        </a:lnSpc>
                      </a:pPr>
                      <a:r>
                        <a:rPr lang="en-US" sz="1400" b="0" strike="noStrike" spc="-1">
                          <a:solidFill>
                            <a:srgbClr val="528693"/>
                          </a:solidFill>
                          <a:latin typeface="Gill Sans MT"/>
                        </a:rPr>
                        <a:t>funcHoist();</a:t>
                      </a:r>
                      <a:endParaRPr lang="en-US" sz="14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F2ECEB"/>
                    </a:solidFill>
                  </a:tcPr>
                </a:tc>
                <a:extLst>
                  <a:ext uri="{0D108BD9-81ED-4DB2-BD59-A6C34878D82A}">
                    <a16:rowId xmlns:a16="http://schemas.microsoft.com/office/drawing/2014/main" val="10003"/>
                  </a:ext>
                </a:extLst>
              </a:tr>
              <a:tr h="1627560">
                <a:tc>
                  <a:txBody>
                    <a:bodyPr/>
                    <a:lstStyle/>
                    <a:p>
                      <a:pPr>
                        <a:lnSpc>
                          <a:spcPct val="100000"/>
                        </a:lnSpc>
                      </a:pPr>
                      <a:r>
                        <a:rPr lang="en-US" sz="1800" b="0" strike="noStrike" spc="-1">
                          <a:solidFill>
                            <a:srgbClr val="000000"/>
                          </a:solidFill>
                          <a:latin typeface="Gill Sans MT"/>
                        </a:rPr>
                        <a:t>Scope can refer to global scope or function scope. Though you might declare and define a variable in a single statement, JavaScript processes them separately: declaration followed by a definition.</a:t>
                      </a:r>
                      <a:endParaRPr lang="en-US" sz="18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FFFFFF"/>
                    </a:solidFill>
                  </a:tcPr>
                </a:tc>
                <a:tc>
                  <a:txBody>
                    <a:bodyPr/>
                    <a:lstStyle/>
                    <a:p>
                      <a:pPr>
                        <a:lnSpc>
                          <a:spcPct val="100000"/>
                        </a:lnSpc>
                      </a:pPr>
                      <a:r>
                        <a:rPr lang="en-US" sz="1800" b="0" strike="noStrike" spc="-1">
                          <a:solidFill>
                            <a:srgbClr val="000000"/>
                          </a:solidFill>
                          <a:latin typeface="Gill Sans MT"/>
                        </a:rPr>
                        <a:t>Function expressions are not hoisted. However, if they are assigned to a variable, JavaScript follows variable hoisting and hoists the variable declaration, but not the assignment, that is, the function.</a:t>
                      </a:r>
                      <a:endParaRPr lang="en-US" sz="18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FFFFF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CustomShape 1"/>
          <p:cNvSpPr/>
          <p:nvPr/>
        </p:nvSpPr>
        <p:spPr>
          <a:xfrm>
            <a:off x="457200" y="152280"/>
            <a:ext cx="8226360" cy="987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3200" b="0" strike="noStrike" spc="-1">
                <a:solidFill>
                  <a:srgbClr val="464653"/>
                </a:solidFill>
                <a:latin typeface="Bookman Old Style"/>
                <a:ea typeface="DejaVu Sans"/>
              </a:rPr>
              <a:t>Closures : Javascript</a:t>
            </a:r>
            <a:endParaRPr lang="en-US" sz="3200" b="0" strike="noStrike" spc="-1">
              <a:latin typeface="Arial"/>
            </a:endParaRPr>
          </a:p>
        </p:txBody>
      </p:sp>
      <p:graphicFrame>
        <p:nvGraphicFramePr>
          <p:cNvPr id="130" name="Table 2"/>
          <p:cNvGraphicFramePr/>
          <p:nvPr/>
        </p:nvGraphicFramePr>
        <p:xfrm>
          <a:off x="457200" y="1219320"/>
          <a:ext cx="8534160" cy="5736600"/>
        </p:xfrm>
        <a:graphic>
          <a:graphicData uri="http://schemas.openxmlformats.org/drawingml/2006/table">
            <a:tbl>
              <a:tblPr/>
              <a:tblGrid>
                <a:gridCol w="8534160">
                  <a:extLst>
                    <a:ext uri="{9D8B030D-6E8A-4147-A177-3AD203B41FA5}">
                      <a16:colId xmlns:a16="http://schemas.microsoft.com/office/drawing/2014/main" val="20000"/>
                    </a:ext>
                  </a:extLst>
                </a:gridCol>
              </a:tblGrid>
              <a:tr h="707400">
                <a:tc>
                  <a:txBody>
                    <a:bodyPr/>
                    <a:lstStyle/>
                    <a:p>
                      <a:pPr>
                        <a:lnSpc>
                          <a:spcPct val="100000"/>
                        </a:lnSpc>
                      </a:pPr>
                      <a:r>
                        <a:rPr lang="en-US" sz="1800" b="1" strike="noStrike" spc="-1">
                          <a:solidFill>
                            <a:srgbClr val="FFFFFF"/>
                          </a:solidFill>
                          <a:latin typeface="Gill Sans MT"/>
                        </a:rPr>
                        <a:t>Accessing variables outside of the immediate lexical scope creates a closure</a:t>
                      </a:r>
                      <a:endParaRPr lang="en-US" sz="18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B88472"/>
                    </a:solidFill>
                  </a:tcPr>
                </a:tc>
                <a:extLst>
                  <a:ext uri="{0D108BD9-81ED-4DB2-BD59-A6C34878D82A}">
                    <a16:rowId xmlns:a16="http://schemas.microsoft.com/office/drawing/2014/main" val="10000"/>
                  </a:ext>
                </a:extLst>
              </a:tr>
              <a:tr h="1115640">
                <a:tc>
                  <a:txBody>
                    <a:bodyPr/>
                    <a:lstStyle/>
                    <a:p>
                      <a:pPr>
                        <a:lnSpc>
                          <a:spcPct val="100000"/>
                        </a:lnSpc>
                      </a:pPr>
                      <a:r>
                        <a:rPr lang="en-US" sz="1800" b="0" strike="noStrike" spc="-1">
                          <a:solidFill>
                            <a:srgbClr val="000000"/>
                          </a:solidFill>
                          <a:latin typeface="Gill Sans MT"/>
                        </a:rPr>
                        <a:t>A closure is formed when a nested function is defined inside of another function, allowing access to the outer functions variables.</a:t>
                      </a:r>
                      <a:endParaRPr lang="en-US" sz="1800" b="0" strike="noStrike" spc="-1">
                        <a:latin typeface="Arial"/>
                      </a:endParaRPr>
                    </a:p>
                    <a:p>
                      <a:pPr>
                        <a:lnSpc>
                          <a:spcPct val="100000"/>
                        </a:lnSpc>
                      </a:pPr>
                      <a:r>
                        <a:rPr lang="en-US" sz="1800" b="0" strike="noStrike" spc="-1">
                          <a:solidFill>
                            <a:srgbClr val="000000"/>
                          </a:solidFill>
                          <a:latin typeface="Gill Sans MT"/>
                        </a:rPr>
                        <a:t>Returning the nested function allows you to maintain access to the local variables, arguments, and inner function declarations of its outer function.</a:t>
                      </a:r>
                      <a:endParaRPr lang="en-US" sz="18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F2ECEB"/>
                    </a:solidFill>
                  </a:tcPr>
                </a:tc>
                <a:extLst>
                  <a:ext uri="{0D108BD9-81ED-4DB2-BD59-A6C34878D82A}">
                    <a16:rowId xmlns:a16="http://schemas.microsoft.com/office/drawing/2014/main" val="10001"/>
                  </a:ext>
                </a:extLst>
              </a:tr>
              <a:tr h="859680">
                <a:tc>
                  <a:txBody>
                    <a:bodyPr/>
                    <a:lstStyle/>
                    <a:p>
                      <a:pPr>
                        <a:lnSpc>
                          <a:spcPct val="100000"/>
                        </a:lnSpc>
                      </a:pPr>
                      <a:r>
                        <a:rPr lang="en-US" sz="1800" b="0" strike="noStrike" spc="-1">
                          <a:solidFill>
                            <a:srgbClr val="000000"/>
                          </a:solidFill>
                          <a:latin typeface="Gill Sans MT"/>
                        </a:rPr>
                        <a:t>This encapsulation allows us to hide and preserve the execution context</a:t>
                      </a:r>
                      <a:endParaRPr lang="en-US" sz="1800" b="0" strike="noStrike" spc="-1">
                        <a:latin typeface="Arial"/>
                      </a:endParaRPr>
                    </a:p>
                    <a:p>
                      <a:pPr>
                        <a:lnSpc>
                          <a:spcPct val="100000"/>
                        </a:lnSpc>
                      </a:pPr>
                      <a:r>
                        <a:rPr lang="en-US" sz="1800" b="0" strike="noStrike" spc="-1">
                          <a:solidFill>
                            <a:srgbClr val="000000"/>
                          </a:solidFill>
                          <a:latin typeface="Gill Sans MT"/>
                        </a:rPr>
                        <a:t>from outside scopes while exposing a public interface and thus is subject to further manipulation.</a:t>
                      </a:r>
                      <a:endParaRPr lang="en-US" sz="18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FFFFFF"/>
                    </a:solidFill>
                  </a:tcPr>
                </a:tc>
                <a:extLst>
                  <a:ext uri="{0D108BD9-81ED-4DB2-BD59-A6C34878D82A}">
                    <a16:rowId xmlns:a16="http://schemas.microsoft.com/office/drawing/2014/main" val="10002"/>
                  </a:ext>
                </a:extLst>
              </a:tr>
              <a:tr h="2139480">
                <a:tc>
                  <a:txBody>
                    <a:bodyPr/>
                    <a:lstStyle/>
                    <a:p>
                      <a:pPr>
                        <a:lnSpc>
                          <a:spcPct val="100000"/>
                        </a:lnSpc>
                      </a:pPr>
                      <a:r>
                        <a:rPr lang="en-US" sz="1800" b="0" strike="noStrike" spc="-1">
                          <a:solidFill>
                            <a:srgbClr val="000000"/>
                          </a:solidFill>
                          <a:latin typeface="Gill Sans MT"/>
                        </a:rPr>
                        <a:t>	</a:t>
                      </a:r>
                      <a:r>
                        <a:rPr lang="en-US" sz="1800" b="0" strike="noStrike" spc="-1">
                          <a:solidFill>
                            <a:srgbClr val="528693"/>
                          </a:solidFill>
                          <a:latin typeface="Gill Sans MT"/>
                        </a:rPr>
                        <a:t>function foo() {</a:t>
                      </a:r>
                      <a:endParaRPr lang="en-US" sz="1800" b="0" strike="noStrike" spc="-1">
                        <a:latin typeface="Arial"/>
                      </a:endParaRPr>
                    </a:p>
                    <a:p>
                      <a:pPr>
                        <a:lnSpc>
                          <a:spcPct val="100000"/>
                        </a:lnSpc>
                      </a:pPr>
                      <a:r>
                        <a:rPr lang="en-US" sz="1800" b="0" strike="noStrike" spc="-1">
                          <a:solidFill>
                            <a:srgbClr val="528693"/>
                          </a:solidFill>
                          <a:latin typeface="Gill Sans MT"/>
                        </a:rPr>
                        <a:t>		var localVariable = 'private variable';</a:t>
                      </a:r>
                      <a:endParaRPr lang="en-US" sz="1800" b="0" strike="noStrike" spc="-1">
                        <a:latin typeface="Arial"/>
                      </a:endParaRPr>
                    </a:p>
                    <a:p>
                      <a:pPr>
                        <a:lnSpc>
                          <a:spcPct val="100000"/>
                        </a:lnSpc>
                      </a:pPr>
                      <a:r>
                        <a:rPr lang="en-US" sz="1800" b="0" strike="noStrike" spc="-1">
                          <a:solidFill>
                            <a:srgbClr val="528693"/>
                          </a:solidFill>
                          <a:latin typeface="Gill Sans MT"/>
                        </a:rPr>
                        <a:t>		return function() {</a:t>
                      </a:r>
                      <a:endParaRPr lang="en-US" sz="1800" b="0" strike="noStrike" spc="-1">
                        <a:latin typeface="Arial"/>
                      </a:endParaRPr>
                    </a:p>
                    <a:p>
                      <a:pPr>
                        <a:lnSpc>
                          <a:spcPct val="100000"/>
                        </a:lnSpc>
                      </a:pPr>
                      <a:r>
                        <a:rPr lang="en-US" sz="1800" b="0" strike="noStrike" spc="-1">
                          <a:solidFill>
                            <a:srgbClr val="528693"/>
                          </a:solidFill>
                          <a:latin typeface="Gill Sans MT"/>
                        </a:rPr>
                        <a:t>			return localVariable;</a:t>
                      </a:r>
                      <a:endParaRPr lang="en-US" sz="1800" b="0" strike="noStrike" spc="-1">
                        <a:latin typeface="Arial"/>
                      </a:endParaRPr>
                    </a:p>
                    <a:p>
                      <a:pPr>
                        <a:lnSpc>
                          <a:spcPct val="100000"/>
                        </a:lnSpc>
                      </a:pPr>
                      <a:r>
                        <a:rPr lang="en-US" sz="1800" b="0" strike="noStrike" spc="-1">
                          <a:solidFill>
                            <a:srgbClr val="528693"/>
                          </a:solidFill>
                          <a:latin typeface="Gill Sans MT"/>
                        </a:rPr>
                        <a:t>		}</a:t>
                      </a:r>
                      <a:endParaRPr lang="en-US" sz="1800" b="0" strike="noStrike" spc="-1">
                        <a:latin typeface="Arial"/>
                      </a:endParaRPr>
                    </a:p>
                    <a:p>
                      <a:pPr>
                        <a:lnSpc>
                          <a:spcPct val="100000"/>
                        </a:lnSpc>
                      </a:pPr>
                      <a:r>
                        <a:rPr lang="en-US" sz="1800" b="0" strike="noStrike" spc="-1">
                          <a:solidFill>
                            <a:srgbClr val="528693"/>
                          </a:solidFill>
                          <a:latin typeface="Gill Sans MT"/>
                        </a:rPr>
                        <a:t>	}</a:t>
                      </a:r>
                      <a:endParaRPr lang="en-US" sz="1800" b="0" strike="noStrike" spc="-1">
                        <a:latin typeface="Arial"/>
                      </a:endParaRPr>
                    </a:p>
                    <a:p>
                      <a:pPr>
                        <a:lnSpc>
                          <a:spcPct val="100000"/>
                        </a:lnSpc>
                      </a:pPr>
                      <a:r>
                        <a:rPr lang="en-US" sz="1800" b="0" strike="noStrike" spc="-1">
                          <a:solidFill>
                            <a:srgbClr val="528693"/>
                          </a:solidFill>
                          <a:latin typeface="Gill Sans MT"/>
                        </a:rPr>
                        <a:t>	var getLocalVariable = foo();</a:t>
                      </a:r>
                      <a:endParaRPr lang="en-US" sz="1800" b="0" strike="noStrike" spc="-1">
                        <a:latin typeface="Arial"/>
                      </a:endParaRPr>
                    </a:p>
                    <a:p>
                      <a:pPr>
                        <a:lnSpc>
                          <a:spcPct val="100000"/>
                        </a:lnSpc>
                      </a:pPr>
                      <a:r>
                        <a:rPr lang="en-US" sz="1800" b="0" strike="noStrike" spc="-1">
                          <a:solidFill>
                            <a:srgbClr val="528693"/>
                          </a:solidFill>
                          <a:latin typeface="Gill Sans MT"/>
                        </a:rPr>
                        <a:t>	getLocalVariable() </a:t>
                      </a:r>
                      <a:r>
                        <a:rPr lang="en-US" sz="1800" b="0" strike="noStrike" spc="-1">
                          <a:solidFill>
                            <a:srgbClr val="00B050"/>
                          </a:solidFill>
                          <a:latin typeface="Gill Sans MT"/>
                        </a:rPr>
                        <a:t>// "private variable"</a:t>
                      </a:r>
                      <a:endParaRPr lang="en-US" sz="18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F2ECEB"/>
                    </a:solidFill>
                  </a:tcPr>
                </a:tc>
                <a:extLst>
                  <a:ext uri="{0D108BD9-81ED-4DB2-BD59-A6C34878D82A}">
                    <a16:rowId xmlns:a16="http://schemas.microsoft.com/office/drawing/2014/main" val="10003"/>
                  </a:ext>
                </a:extLst>
              </a:tr>
              <a:tr h="603720">
                <a:tc>
                  <a:txBody>
                    <a:bodyPr/>
                    <a:lstStyle/>
                    <a:p>
                      <a:pPr>
                        <a:lnSpc>
                          <a:spcPct val="100000"/>
                        </a:lnSpc>
                      </a:pPr>
                      <a:r>
                        <a:rPr lang="en-US" sz="1800" b="0" strike="noStrike" spc="-1">
                          <a:solidFill>
                            <a:srgbClr val="000000"/>
                          </a:solidFill>
                          <a:latin typeface="Gill Sans MT"/>
                        </a:rPr>
                        <a:t>One of the most popular types of closures is what is widely known as the module pattern; it allows you to emulate public, private, and privileged members.</a:t>
                      </a:r>
                      <a:endParaRPr lang="en-US" sz="18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FFFFF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CustomShape 1"/>
          <p:cNvSpPr/>
          <p:nvPr/>
        </p:nvSpPr>
        <p:spPr>
          <a:xfrm>
            <a:off x="457200" y="152280"/>
            <a:ext cx="8226360" cy="987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3200" b="0" strike="noStrike" spc="-1">
                <a:solidFill>
                  <a:srgbClr val="464653"/>
                </a:solidFill>
                <a:latin typeface="Bookman Old Style"/>
                <a:ea typeface="DejaVu Sans"/>
              </a:rPr>
              <a:t>Call and Apply : Javascript</a:t>
            </a:r>
            <a:endParaRPr lang="en-US" sz="3200" b="0" strike="noStrike" spc="-1">
              <a:latin typeface="Arial"/>
            </a:endParaRPr>
          </a:p>
        </p:txBody>
      </p:sp>
      <p:graphicFrame>
        <p:nvGraphicFramePr>
          <p:cNvPr id="132" name="Table 2"/>
          <p:cNvGraphicFramePr/>
          <p:nvPr/>
        </p:nvGraphicFramePr>
        <p:xfrm>
          <a:off x="457200" y="1219320"/>
          <a:ext cx="8229600" cy="2103120"/>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00">
                <a:tc gridSpan="2">
                  <a:txBody>
                    <a:bodyPr/>
                    <a:lstStyle/>
                    <a:p>
                      <a:pPr>
                        <a:lnSpc>
                          <a:spcPct val="100000"/>
                        </a:lnSpc>
                      </a:pPr>
                      <a:r>
                        <a:rPr lang="en-US" sz="1800" b="1" strike="noStrike" spc="-1">
                          <a:solidFill>
                            <a:srgbClr val="FFFFFF"/>
                          </a:solidFill>
                          <a:latin typeface="Gill Sans MT"/>
                        </a:rPr>
                        <a:t>These two methods inherent to all functions allow you to execute any function in any desired context. This makes for incredibly powerful capabilities. The call function requires the arguments to be listed explicitly</a:t>
                      </a:r>
                      <a:endParaRPr lang="en-US" sz="1800" b="0" strike="noStrike" spc="-1">
                        <a:latin typeface="Arial"/>
                      </a:endParaRPr>
                    </a:p>
                    <a:p>
                      <a:pPr>
                        <a:lnSpc>
                          <a:spcPct val="100000"/>
                        </a:lnSpc>
                      </a:pPr>
                      <a:r>
                        <a:rPr lang="en-US" sz="1800" b="1" strike="noStrike" spc="-1">
                          <a:solidFill>
                            <a:srgbClr val="FFFFFF"/>
                          </a:solidFill>
                          <a:latin typeface="Gill Sans MT"/>
                        </a:rPr>
                        <a:t>while the apply function allows you to provide the arguments as an array:</a:t>
                      </a:r>
                      <a:endParaRPr lang="en-US" sz="18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B88472"/>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70800">
                <a:tc>
                  <a:txBody>
                    <a:bodyPr/>
                    <a:lstStyle/>
                    <a:p>
                      <a:pPr>
                        <a:lnSpc>
                          <a:spcPct val="100000"/>
                        </a:lnSpc>
                      </a:pPr>
                      <a:r>
                        <a:rPr lang="en-US" sz="1800" b="0" strike="noStrike" spc="-1">
                          <a:solidFill>
                            <a:srgbClr val="528693"/>
                          </a:solidFill>
                          <a:latin typeface="Gill Sans MT"/>
                        </a:rPr>
                        <a:t>function user(firstName, lastName, age) {</a:t>
                      </a:r>
                      <a:endParaRPr lang="en-US" sz="1800" b="0" strike="noStrike" spc="-1">
                        <a:latin typeface="Arial"/>
                      </a:endParaRPr>
                    </a:p>
                    <a:p>
                      <a:pPr>
                        <a:lnSpc>
                          <a:spcPct val="100000"/>
                        </a:lnSpc>
                      </a:pPr>
                      <a:r>
                        <a:rPr lang="en-US" sz="1800" b="0" strike="noStrike" spc="-1">
                          <a:solidFill>
                            <a:srgbClr val="528693"/>
                          </a:solidFill>
                          <a:latin typeface="Gill Sans MT"/>
                        </a:rPr>
                        <a:t>// do something</a:t>
                      </a:r>
                      <a:endParaRPr lang="en-US" sz="1800" b="0" strike="noStrike" spc="-1">
                        <a:latin typeface="Arial"/>
                      </a:endParaRPr>
                    </a:p>
                    <a:p>
                      <a:pPr>
                        <a:lnSpc>
                          <a:spcPct val="100000"/>
                        </a:lnSpc>
                      </a:pPr>
                      <a:r>
                        <a:rPr lang="en-US" sz="1800" b="0" strike="noStrike" spc="-1">
                          <a:solidFill>
                            <a:srgbClr val="528693"/>
                          </a:solidFill>
                          <a:latin typeface="Gill Sans MT"/>
                        </a:rPr>
                        <a:t>}</a:t>
                      </a:r>
                      <a:endParaRPr lang="en-US" sz="18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F2ECEB"/>
                    </a:solidFill>
                  </a:tcPr>
                </a:tc>
                <a:tc>
                  <a:txBody>
                    <a:bodyPr/>
                    <a:lstStyle/>
                    <a:p>
                      <a:pPr>
                        <a:lnSpc>
                          <a:spcPct val="100000"/>
                        </a:lnSpc>
                      </a:pPr>
                      <a:r>
                        <a:rPr lang="en-US" sz="1800" b="0" strike="noStrike" spc="-1">
                          <a:solidFill>
                            <a:srgbClr val="528693"/>
                          </a:solidFill>
                          <a:latin typeface="Gill Sans MT"/>
                        </a:rPr>
                        <a:t>user.call(window, 'John', 'Doe', 30);</a:t>
                      </a:r>
                      <a:endParaRPr lang="en-US" sz="1800" b="0" strike="noStrike" spc="-1">
                        <a:latin typeface="Arial"/>
                      </a:endParaRPr>
                    </a:p>
                    <a:p>
                      <a:pPr>
                        <a:lnSpc>
                          <a:spcPct val="100000"/>
                        </a:lnSpc>
                      </a:pPr>
                      <a:r>
                        <a:rPr lang="en-US" sz="1800" b="0" strike="noStrike" spc="-1">
                          <a:solidFill>
                            <a:srgbClr val="528693"/>
                          </a:solidFill>
                          <a:latin typeface="Gill Sans MT"/>
                        </a:rPr>
                        <a:t>user.apply(window, ['John', 'Doe', 30]);</a:t>
                      </a:r>
                      <a:endParaRPr lang="en-US" sz="1800" b="0" strike="noStrike" spc="-1">
                        <a:latin typeface="Arial"/>
                      </a:endParaRPr>
                    </a:p>
                    <a:p>
                      <a:pPr>
                        <a:lnSpc>
                          <a:spcPct val="100000"/>
                        </a:lnSpc>
                      </a:pPr>
                      <a:endParaRPr lang="en-US" sz="18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F2ECEB"/>
                    </a:solidFill>
                  </a:tcPr>
                </a:tc>
                <a:extLst>
                  <a:ext uri="{0D108BD9-81ED-4DB2-BD59-A6C34878D82A}">
                    <a16:rowId xmlns:a16="http://schemas.microsoft.com/office/drawing/2014/main" val="10001"/>
                  </a:ext>
                </a:extLst>
              </a:tr>
            </a:tbl>
          </a:graphicData>
        </a:graphic>
      </p:graphicFrame>
      <p:sp>
        <p:nvSpPr>
          <p:cNvPr id="133" name="CustomShape 3"/>
          <p:cNvSpPr/>
          <p:nvPr/>
        </p:nvSpPr>
        <p:spPr>
          <a:xfrm>
            <a:off x="457200" y="3322440"/>
            <a:ext cx="8226360" cy="372924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nSpc>
                <a:spcPct val="100000"/>
              </a:lnSpc>
            </a:pPr>
            <a:r>
              <a:rPr lang="en-US" sz="1800" b="0" strike="noStrike" spc="-1" dirty="0">
                <a:solidFill>
                  <a:srgbClr val="528693"/>
                </a:solidFill>
                <a:latin typeface="Gill Sans MT"/>
                <a:ea typeface="DejaVu Sans"/>
              </a:rPr>
              <a:t>ECMAScript 5 (ES5) </a:t>
            </a:r>
            <a:r>
              <a:rPr lang="en-US" sz="1800" b="0" strike="noStrike" spc="-1" dirty="0">
                <a:solidFill>
                  <a:srgbClr val="000000"/>
                </a:solidFill>
                <a:latin typeface="Gill Sans MT"/>
                <a:ea typeface="DejaVu Sans"/>
              </a:rPr>
              <a:t>introduced the </a:t>
            </a:r>
            <a:r>
              <a:rPr lang="en-US" sz="1800" b="0" strike="noStrike" spc="-1" dirty="0" err="1">
                <a:solidFill>
                  <a:srgbClr val="528693"/>
                </a:solidFill>
                <a:latin typeface="Gill Sans MT"/>
                <a:ea typeface="DejaVu Sans"/>
              </a:rPr>
              <a:t>Function.prototype.bind</a:t>
            </a:r>
            <a:r>
              <a:rPr lang="en-US" sz="1800" b="0" strike="noStrike" spc="-1" dirty="0">
                <a:solidFill>
                  <a:srgbClr val="000000"/>
                </a:solidFill>
                <a:latin typeface="Gill Sans MT"/>
                <a:ea typeface="DejaVu Sans"/>
              </a:rPr>
              <a:t> method that is used for manipulating context. It returns a new function which is permanently bound to the first argument of bind regardless of how the function is being used. It works by using a </a:t>
            </a:r>
            <a:r>
              <a:rPr lang="en-US" sz="1800" b="0" strike="noStrike" spc="-1" dirty="0">
                <a:solidFill>
                  <a:srgbClr val="528693"/>
                </a:solidFill>
                <a:latin typeface="Gill Sans MT"/>
                <a:ea typeface="DejaVu Sans"/>
              </a:rPr>
              <a:t>closure</a:t>
            </a:r>
            <a:r>
              <a:rPr lang="en-US" sz="1800" b="0" strike="noStrike" spc="-1" dirty="0">
                <a:solidFill>
                  <a:srgbClr val="000000"/>
                </a:solidFill>
                <a:latin typeface="Gill Sans MT"/>
                <a:ea typeface="DejaVu Sans"/>
              </a:rPr>
              <a:t> that is responsible for redirecting the call in the appropriate </a:t>
            </a:r>
            <a:r>
              <a:rPr lang="en-US" sz="1800" b="0" strike="noStrike" spc="-1" dirty="0">
                <a:solidFill>
                  <a:srgbClr val="528693"/>
                </a:solidFill>
                <a:latin typeface="Gill Sans MT"/>
                <a:ea typeface="DejaVu Sans"/>
              </a:rPr>
              <a:t>context</a:t>
            </a:r>
            <a:r>
              <a:rPr lang="en-US" sz="1800" b="0" strike="noStrike" spc="-1" dirty="0">
                <a:solidFill>
                  <a:srgbClr val="000000"/>
                </a:solidFill>
                <a:latin typeface="Gill Sans MT"/>
                <a:ea typeface="DejaVu Sans"/>
              </a:rPr>
              <a:t>. Used where context is commonly lost; object-orientation and event handling. The </a:t>
            </a:r>
            <a:r>
              <a:rPr lang="en-US" sz="1800" b="0" strike="noStrike" spc="-1" dirty="0" err="1">
                <a:solidFill>
                  <a:srgbClr val="000000"/>
                </a:solidFill>
                <a:latin typeface="Gill Sans MT"/>
                <a:ea typeface="DejaVu Sans"/>
              </a:rPr>
              <a:t>addEventListener</a:t>
            </a:r>
            <a:r>
              <a:rPr lang="en-US" sz="1800" b="0" strike="noStrike" spc="-1" dirty="0">
                <a:solidFill>
                  <a:srgbClr val="000000"/>
                </a:solidFill>
                <a:latin typeface="Gill Sans MT"/>
                <a:ea typeface="DejaVu Sans"/>
              </a:rPr>
              <a:t> method of a node will always execute the callback in the context of the node the event handler is bound to. For Example :</a:t>
            </a:r>
            <a:endParaRPr lang="en-US" sz="1800" b="0" strike="noStrike" spc="-1" dirty="0">
              <a:latin typeface="Arial"/>
            </a:endParaRPr>
          </a:p>
          <a:p>
            <a:pPr>
              <a:lnSpc>
                <a:spcPct val="100000"/>
              </a:lnSpc>
            </a:pPr>
            <a:r>
              <a:rPr lang="en-US" sz="1800" b="0" strike="noStrike" spc="-1" dirty="0">
                <a:solidFill>
                  <a:srgbClr val="528693"/>
                </a:solidFill>
                <a:latin typeface="Gill Sans MT"/>
                <a:ea typeface="DejaVu Sans"/>
              </a:rPr>
              <a:t>function Widget() {</a:t>
            </a:r>
            <a:endParaRPr lang="en-US" sz="1800" b="0" strike="noStrike" spc="-1" dirty="0">
              <a:latin typeface="Arial"/>
            </a:endParaRPr>
          </a:p>
          <a:p>
            <a:pPr>
              <a:lnSpc>
                <a:spcPct val="100000"/>
              </a:lnSpc>
            </a:pPr>
            <a:r>
              <a:rPr lang="en-US" sz="1800" b="0" strike="noStrike" spc="-1" dirty="0">
                <a:solidFill>
                  <a:srgbClr val="528693"/>
                </a:solidFill>
                <a:latin typeface="Gill Sans MT"/>
                <a:ea typeface="DejaVu Sans"/>
              </a:rPr>
              <a:t>	</a:t>
            </a:r>
            <a:r>
              <a:rPr lang="en-US" sz="1800" b="0" strike="noStrike" spc="-1" dirty="0" err="1">
                <a:solidFill>
                  <a:srgbClr val="528693"/>
                </a:solidFill>
                <a:latin typeface="Gill Sans MT"/>
                <a:ea typeface="DejaVu Sans"/>
              </a:rPr>
              <a:t>this.element</a:t>
            </a:r>
            <a:r>
              <a:rPr lang="en-US" sz="1800" b="0" strike="noStrike" spc="-1" dirty="0">
                <a:solidFill>
                  <a:srgbClr val="528693"/>
                </a:solidFill>
                <a:latin typeface="Gill Sans MT"/>
                <a:ea typeface="DejaVu Sans"/>
              </a:rPr>
              <a:t> = </a:t>
            </a:r>
            <a:r>
              <a:rPr lang="en-US" sz="1800" b="0" strike="noStrike" spc="-1" dirty="0" err="1">
                <a:solidFill>
                  <a:srgbClr val="528693"/>
                </a:solidFill>
                <a:latin typeface="Gill Sans MT"/>
                <a:ea typeface="DejaVu Sans"/>
              </a:rPr>
              <a:t>document.createElement</a:t>
            </a:r>
            <a:r>
              <a:rPr lang="en-US" sz="1800" b="0" strike="noStrike" spc="-1" dirty="0">
                <a:solidFill>
                  <a:srgbClr val="528693"/>
                </a:solidFill>
                <a:latin typeface="Gill Sans MT"/>
                <a:ea typeface="DejaVu Sans"/>
              </a:rPr>
              <a:t>('div');</a:t>
            </a:r>
            <a:endParaRPr lang="en-US" sz="1800" b="0" strike="noStrike" spc="-1" dirty="0">
              <a:latin typeface="Arial"/>
            </a:endParaRPr>
          </a:p>
          <a:p>
            <a:pPr>
              <a:lnSpc>
                <a:spcPct val="100000"/>
              </a:lnSpc>
            </a:pPr>
            <a:r>
              <a:rPr lang="en-US" sz="1800" b="0" strike="noStrike" spc="-1" dirty="0">
                <a:solidFill>
                  <a:srgbClr val="528693"/>
                </a:solidFill>
                <a:latin typeface="Gill Sans MT"/>
                <a:ea typeface="DejaVu Sans"/>
              </a:rPr>
              <a:t>	</a:t>
            </a:r>
            <a:r>
              <a:rPr lang="en-US" sz="1800" b="0" strike="noStrike" spc="-1" dirty="0" err="1">
                <a:solidFill>
                  <a:srgbClr val="528693"/>
                </a:solidFill>
                <a:latin typeface="Gill Sans MT"/>
                <a:ea typeface="DejaVu Sans"/>
              </a:rPr>
              <a:t>this.element.addEventListener</a:t>
            </a:r>
            <a:r>
              <a:rPr lang="en-US" sz="1800" b="0" strike="noStrike" spc="-1" dirty="0">
                <a:solidFill>
                  <a:srgbClr val="528693"/>
                </a:solidFill>
                <a:latin typeface="Gill Sans MT"/>
                <a:ea typeface="DejaVu Sans"/>
              </a:rPr>
              <a:t>('click', </a:t>
            </a:r>
            <a:r>
              <a:rPr lang="en-US" sz="1800" b="0" strike="noStrike" spc="-1" dirty="0" err="1">
                <a:solidFill>
                  <a:srgbClr val="528693"/>
                </a:solidFill>
                <a:latin typeface="Gill Sans MT"/>
                <a:ea typeface="DejaVu Sans"/>
              </a:rPr>
              <a:t>this.onClick.bind</a:t>
            </a:r>
            <a:r>
              <a:rPr lang="en-US" sz="1800" b="0" strike="noStrike" spc="-1" dirty="0">
                <a:solidFill>
                  <a:srgbClr val="528693"/>
                </a:solidFill>
                <a:latin typeface="Gill Sans MT"/>
                <a:ea typeface="DejaVu Sans"/>
              </a:rPr>
              <a:t>(this), false);	</a:t>
            </a:r>
            <a:endParaRPr lang="en-US" sz="1800" b="0" strike="noStrike" spc="-1" dirty="0">
              <a:latin typeface="Arial"/>
            </a:endParaRPr>
          </a:p>
          <a:p>
            <a:pPr>
              <a:lnSpc>
                <a:spcPct val="100000"/>
              </a:lnSpc>
            </a:pPr>
            <a:r>
              <a:rPr lang="en-US" sz="1800" b="0" strike="noStrike" spc="-1" dirty="0">
                <a:solidFill>
                  <a:srgbClr val="528693"/>
                </a:solidFill>
                <a:latin typeface="Gill Sans MT"/>
                <a:ea typeface="DejaVu Sans"/>
              </a:rPr>
              <a:t>}</a:t>
            </a:r>
            <a:endParaRPr lang="en-US" sz="1800" b="0" strike="noStrike" spc="-1" dirty="0">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457200" y="152280"/>
            <a:ext cx="8226360" cy="987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3200" b="0" strike="noStrike" spc="-1">
                <a:solidFill>
                  <a:srgbClr val="464653"/>
                </a:solidFill>
                <a:latin typeface="Bookman Old Style"/>
                <a:ea typeface="DejaVu Sans"/>
              </a:rPr>
              <a:t>Prototype : Javascript</a:t>
            </a:r>
            <a:endParaRPr lang="en-US" sz="3200" b="0" strike="noStrike" spc="-1">
              <a:latin typeface="Arial"/>
            </a:endParaRPr>
          </a:p>
        </p:txBody>
      </p:sp>
      <p:graphicFrame>
        <p:nvGraphicFramePr>
          <p:cNvPr id="135" name="Table 2"/>
          <p:cNvGraphicFramePr/>
          <p:nvPr/>
        </p:nvGraphicFramePr>
        <p:xfrm>
          <a:off x="457200" y="1179000"/>
          <a:ext cx="8229240" cy="4987440"/>
        </p:xfrm>
        <a:graphic>
          <a:graphicData uri="http://schemas.openxmlformats.org/drawingml/2006/table">
            <a:tbl>
              <a:tblPr/>
              <a:tblGrid>
                <a:gridCol w="8229600">
                  <a:extLst>
                    <a:ext uri="{9D8B030D-6E8A-4147-A177-3AD203B41FA5}">
                      <a16:colId xmlns:a16="http://schemas.microsoft.com/office/drawing/2014/main" val="20000"/>
                    </a:ext>
                  </a:extLst>
                </a:gridCol>
              </a:tblGrid>
              <a:tr h="1476360">
                <a:tc>
                  <a:txBody>
                    <a:bodyPr/>
                    <a:lstStyle/>
                    <a:p>
                      <a:pPr>
                        <a:lnSpc>
                          <a:spcPct val="150000"/>
                        </a:lnSpc>
                      </a:pPr>
                      <a:r>
                        <a:rPr lang="en-US" sz="1800" b="1" strike="noStrike" spc="-1">
                          <a:solidFill>
                            <a:srgbClr val="000000"/>
                          </a:solidFill>
                          <a:latin typeface="Gill Sans MT (Body)"/>
                        </a:rPr>
                        <a:t>JS provided property on functions, itself an object , no special characteristics.</a:t>
                      </a:r>
                      <a:endParaRPr lang="en-US" sz="1800" b="0" strike="noStrike" spc="-1">
                        <a:latin typeface="Arial"/>
                      </a:endParaRPr>
                    </a:p>
                    <a:p>
                      <a:pPr>
                        <a:lnSpc>
                          <a:spcPct val="150000"/>
                        </a:lnSpc>
                      </a:pPr>
                      <a:r>
                        <a:rPr lang="en-US" sz="1800" b="1" strike="noStrike" spc="-1">
                          <a:solidFill>
                            <a:srgbClr val="000000"/>
                          </a:solidFill>
                          <a:latin typeface="Gill Sans MT (Body)"/>
                        </a:rPr>
                        <a:t>But, it is the only means to incorporate inheritance in javascript.</a:t>
                      </a:r>
                      <a:endParaRPr lang="en-US" sz="18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B88472"/>
                    </a:solidFill>
                  </a:tcPr>
                </a:tc>
                <a:extLst>
                  <a:ext uri="{0D108BD9-81ED-4DB2-BD59-A6C34878D82A}">
                    <a16:rowId xmlns:a16="http://schemas.microsoft.com/office/drawing/2014/main" val="10000"/>
                  </a:ext>
                </a:extLst>
              </a:tr>
              <a:tr h="932760">
                <a:tc>
                  <a:txBody>
                    <a:bodyPr/>
                    <a:lstStyle/>
                    <a:p>
                      <a:pPr>
                        <a:lnSpc>
                          <a:spcPct val="150000"/>
                        </a:lnSpc>
                      </a:pPr>
                      <a:r>
                        <a:rPr lang="en-US" sz="1800" b="0" strike="noStrike" spc="-1">
                          <a:solidFill>
                            <a:srgbClr val="000000"/>
                          </a:solidFill>
                          <a:latin typeface="Gill Sans MT (Body)"/>
                        </a:rPr>
                        <a:t>Placeholder object for custom methods, used to create new object with </a:t>
                      </a:r>
                      <a:r>
                        <a:rPr lang="en-US" sz="1800" b="1" i="1" strike="noStrike" spc="-1">
                          <a:solidFill>
                            <a:srgbClr val="000000"/>
                          </a:solidFill>
                          <a:latin typeface="Gill Sans MT (Body)"/>
                        </a:rPr>
                        <a:t>new</a:t>
                      </a:r>
                      <a:r>
                        <a:rPr lang="en-US" sz="1800" b="0" strike="noStrike" spc="-1">
                          <a:solidFill>
                            <a:srgbClr val="000000"/>
                          </a:solidFill>
                          <a:latin typeface="Gill Sans MT (Body)"/>
                        </a:rPr>
                        <a:t> keyword</a:t>
                      </a:r>
                      <a:endParaRPr lang="en-US" sz="18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F2ECEB"/>
                    </a:solidFill>
                  </a:tcPr>
                </a:tc>
                <a:extLst>
                  <a:ext uri="{0D108BD9-81ED-4DB2-BD59-A6C34878D82A}">
                    <a16:rowId xmlns:a16="http://schemas.microsoft.com/office/drawing/2014/main" val="10001"/>
                  </a:ext>
                </a:extLst>
              </a:tr>
              <a:tr h="859320">
                <a:tc>
                  <a:txBody>
                    <a:bodyPr/>
                    <a:lstStyle/>
                    <a:p>
                      <a:pPr>
                        <a:lnSpc>
                          <a:spcPct val="150000"/>
                        </a:lnSpc>
                      </a:pPr>
                      <a:r>
                        <a:rPr lang="en-US" sz="1800" b="0" strike="noStrike" spc="-1">
                          <a:solidFill>
                            <a:srgbClr val="3E5D78"/>
                          </a:solidFill>
                          <a:latin typeface="Gill Sans MT (Body)"/>
                        </a:rPr>
                        <a:t>Every object has a prototype, prototypes are object, so they have prototypes</a:t>
                      </a:r>
                      <a:endParaRPr lang="en-US" sz="1800" b="0" strike="noStrike" spc="-1">
                        <a:latin typeface="Arial"/>
                      </a:endParaRPr>
                    </a:p>
                    <a:p>
                      <a:pPr>
                        <a:lnSpc>
                          <a:spcPct val="150000"/>
                        </a:lnSpc>
                      </a:pPr>
                      <a:r>
                        <a:rPr lang="en-US" sz="1800" b="0" strike="noStrike" spc="-1">
                          <a:solidFill>
                            <a:srgbClr val="3E5D78"/>
                          </a:solidFill>
                          <a:latin typeface="Gill Sans MT (Body)"/>
                        </a:rPr>
                        <a:t>Exception is Object prototype</a:t>
                      </a:r>
                      <a:endParaRPr lang="en-US" sz="18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FFFFFF"/>
                    </a:solidFill>
                  </a:tcPr>
                </a:tc>
                <a:extLst>
                  <a:ext uri="{0D108BD9-81ED-4DB2-BD59-A6C34878D82A}">
                    <a16:rowId xmlns:a16="http://schemas.microsoft.com/office/drawing/2014/main" val="10002"/>
                  </a:ext>
                </a:extLst>
              </a:tr>
              <a:tr h="859680">
                <a:tc>
                  <a:txBody>
                    <a:bodyPr/>
                    <a:lstStyle/>
                    <a:p>
                      <a:pPr>
                        <a:lnSpc>
                          <a:spcPct val="100000"/>
                        </a:lnSpc>
                      </a:pPr>
                      <a:r>
                        <a:rPr lang="en-US" sz="1800" b="0" strike="noStrike" spc="-1">
                          <a:solidFill>
                            <a:srgbClr val="008000"/>
                          </a:solidFill>
                          <a:latin typeface="Gill Sans MT (Body)"/>
                        </a:rPr>
                        <a:t>//1</a:t>
                      </a:r>
                      <a:endParaRPr lang="en-US" sz="1800" b="0" strike="noStrike" spc="-1">
                        <a:latin typeface="Arial"/>
                      </a:endParaRPr>
                    </a:p>
                    <a:p>
                      <a:pPr>
                        <a:lnSpc>
                          <a:spcPct val="100000"/>
                        </a:lnSpc>
                      </a:pPr>
                      <a:r>
                        <a:rPr lang="en-US" sz="1800" b="0" strike="noStrike" spc="-1">
                          <a:solidFill>
                            <a:srgbClr val="000000"/>
                          </a:solidFill>
                          <a:latin typeface="Gill Sans MT (Body)"/>
                        </a:rPr>
                        <a:t>({}).prototype</a:t>
                      </a:r>
                      <a:endParaRPr lang="en-US" sz="1800" b="0" strike="noStrike" spc="-1">
                        <a:latin typeface="Arial"/>
                      </a:endParaRPr>
                    </a:p>
                    <a:p>
                      <a:pPr>
                        <a:lnSpc>
                          <a:spcPct val="100000"/>
                        </a:lnSpc>
                      </a:pPr>
                      <a:endParaRPr lang="en-US" sz="18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F2ECEB"/>
                    </a:solidFill>
                  </a:tcPr>
                </a:tc>
                <a:extLst>
                  <a:ext uri="{0D108BD9-81ED-4DB2-BD59-A6C34878D82A}">
                    <a16:rowId xmlns:a16="http://schemas.microsoft.com/office/drawing/2014/main" val="10003"/>
                  </a:ext>
                </a:extLst>
              </a:tr>
              <a:tr h="859680">
                <a:tc>
                  <a:txBody>
                    <a:bodyPr/>
                    <a:lstStyle/>
                    <a:p>
                      <a:pPr>
                        <a:lnSpc>
                          <a:spcPct val="100000"/>
                        </a:lnSpc>
                      </a:pPr>
                      <a:r>
                        <a:rPr lang="en-US" sz="1800" b="0" strike="noStrike" spc="-1">
                          <a:solidFill>
                            <a:srgbClr val="008000"/>
                          </a:solidFill>
                          <a:latin typeface="Gill Sans MT (Body)"/>
                        </a:rPr>
                        <a:t>//2</a:t>
                      </a:r>
                      <a:endParaRPr lang="en-US" sz="1800" b="0" strike="noStrike" spc="-1">
                        <a:latin typeface="Arial"/>
                      </a:endParaRPr>
                    </a:p>
                    <a:p>
                      <a:pPr>
                        <a:lnSpc>
                          <a:spcPct val="100000"/>
                        </a:lnSpc>
                      </a:pPr>
                      <a:r>
                        <a:rPr lang="en-US" sz="1800" b="0" strike="noStrike" spc="-1">
                          <a:solidFill>
                            <a:srgbClr val="0000FF"/>
                          </a:solidFill>
                          <a:latin typeface="Gill Sans MT (Body)"/>
                        </a:rPr>
                        <a:t>var</a:t>
                      </a:r>
                      <a:r>
                        <a:rPr lang="en-US" sz="1800" b="0" strike="noStrike" spc="-1">
                          <a:solidFill>
                            <a:srgbClr val="000000"/>
                          </a:solidFill>
                          <a:latin typeface="Gill Sans MT (Body)"/>
                        </a:rPr>
                        <a:t> a = { key: 5, value: </a:t>
                      </a:r>
                      <a:r>
                        <a:rPr lang="en-US" sz="1800" b="0" strike="noStrike" spc="-1">
                          <a:solidFill>
                            <a:srgbClr val="A31515"/>
                          </a:solidFill>
                          <a:latin typeface="Gill Sans MT (Body)"/>
                        </a:rPr>
                        <a:t>'may'</a:t>
                      </a:r>
                      <a:r>
                        <a:rPr lang="en-US" sz="1800" b="0" strike="noStrike" spc="-1">
                          <a:solidFill>
                            <a:srgbClr val="000000"/>
                          </a:solidFill>
                          <a:latin typeface="Gill Sans MT (Body)"/>
                        </a:rPr>
                        <a:t> };</a:t>
                      </a:r>
                      <a:endParaRPr lang="en-US" sz="1800" b="0" strike="noStrike" spc="-1">
                        <a:latin typeface="Arial"/>
                      </a:endParaRPr>
                    </a:p>
                    <a:p>
                      <a:pPr>
                        <a:lnSpc>
                          <a:spcPct val="100000"/>
                        </a:lnSpc>
                      </a:pPr>
                      <a:r>
                        <a:rPr lang="en-US" sz="1800" b="0" strike="noStrike" spc="-1">
                          <a:solidFill>
                            <a:srgbClr val="000000"/>
                          </a:solidFill>
                          <a:latin typeface="Gill Sans MT (Body)"/>
                        </a:rPr>
                        <a:t>a.prototype</a:t>
                      </a:r>
                      <a:endParaRPr lang="en-US" sz="18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FFFFF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CustomShape 1"/>
          <p:cNvSpPr/>
          <p:nvPr/>
        </p:nvSpPr>
        <p:spPr>
          <a:xfrm>
            <a:off x="457200" y="152280"/>
            <a:ext cx="8226360" cy="987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3200" b="0" strike="noStrike" spc="-1">
                <a:solidFill>
                  <a:srgbClr val="464653"/>
                </a:solidFill>
                <a:latin typeface="Bookman Old Style"/>
                <a:ea typeface="DejaVu Sans"/>
              </a:rPr>
              <a:t>Prototype : Javascript</a:t>
            </a:r>
            <a:endParaRPr lang="en-US" sz="3200" b="0" strike="noStrike" spc="-1">
              <a:latin typeface="Arial"/>
            </a:endParaRPr>
          </a:p>
        </p:txBody>
      </p:sp>
      <p:pic>
        <p:nvPicPr>
          <p:cNvPr id="137" name="Picture 2"/>
          <p:cNvPicPr/>
          <p:nvPr/>
        </p:nvPicPr>
        <p:blipFill>
          <a:blip r:embed="rId2"/>
          <a:stretch/>
        </p:blipFill>
        <p:spPr>
          <a:xfrm>
            <a:off x="182880" y="1280160"/>
            <a:ext cx="8686080" cy="5302800"/>
          </a:xfrm>
          <a:prstGeom prst="rect">
            <a:avLst/>
          </a:prstGeom>
          <a:ln w="9360">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CustomShape 1"/>
          <p:cNvSpPr/>
          <p:nvPr/>
        </p:nvSpPr>
        <p:spPr>
          <a:xfrm>
            <a:off x="457200" y="152280"/>
            <a:ext cx="8226360" cy="987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3200" b="0" strike="noStrike" spc="-1">
                <a:solidFill>
                  <a:srgbClr val="464653"/>
                </a:solidFill>
                <a:latin typeface="Bookman Old Style"/>
                <a:ea typeface="DejaVu Sans"/>
              </a:rPr>
              <a:t>Javascript - introduction</a:t>
            </a:r>
            <a:endParaRPr lang="en-US" sz="3200" b="0" strike="noStrike" spc="-1">
              <a:latin typeface="Arial"/>
            </a:endParaRPr>
          </a:p>
        </p:txBody>
      </p:sp>
      <p:sp>
        <p:nvSpPr>
          <p:cNvPr id="95" name="CustomShape 2"/>
          <p:cNvSpPr/>
          <p:nvPr/>
        </p:nvSpPr>
        <p:spPr>
          <a:xfrm>
            <a:off x="304920" y="1554120"/>
            <a:ext cx="8683560" cy="4462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4500" lnSpcReduction="10000"/>
          </a:bodyPr>
          <a:lstStyle/>
          <a:p>
            <a:pPr marL="274320" indent="-271080">
              <a:lnSpc>
                <a:spcPct val="100000"/>
              </a:lnSpc>
              <a:spcBef>
                <a:spcPts val="601"/>
              </a:spcBef>
              <a:buClr>
                <a:srgbClr val="727CA3"/>
              </a:buClr>
              <a:buSzPct val="76000"/>
              <a:buFont typeface="Wingdings 3" charset="2"/>
              <a:buChar char=""/>
            </a:pPr>
            <a:r>
              <a:rPr lang="en-US" sz="2600" b="0" strike="noStrike" spc="-1" dirty="0">
                <a:solidFill>
                  <a:srgbClr val="000000"/>
                </a:solidFill>
                <a:latin typeface="Gill Sans MT"/>
                <a:ea typeface="DejaVu Sans"/>
              </a:rPr>
              <a:t>Developed by Brenden </a:t>
            </a:r>
            <a:r>
              <a:rPr lang="en-US" sz="2600" b="0" strike="noStrike" spc="-1" dirty="0" err="1">
                <a:solidFill>
                  <a:srgbClr val="000000"/>
                </a:solidFill>
                <a:latin typeface="Gill Sans MT"/>
                <a:ea typeface="DejaVu Sans"/>
              </a:rPr>
              <a:t>Eich</a:t>
            </a:r>
            <a:r>
              <a:rPr lang="en-US" sz="2600" b="0" strike="noStrike" spc="-1" dirty="0">
                <a:solidFill>
                  <a:srgbClr val="000000"/>
                </a:solidFill>
                <a:latin typeface="Gill Sans MT"/>
                <a:ea typeface="DejaVu Sans"/>
              </a:rPr>
              <a:t>, 1995 as Mocha</a:t>
            </a:r>
            <a:endParaRPr lang="en-US" sz="2600" b="0" strike="noStrike" spc="-1" dirty="0">
              <a:latin typeface="Arial"/>
            </a:endParaRPr>
          </a:p>
          <a:p>
            <a:pPr marL="274320" indent="-271080">
              <a:lnSpc>
                <a:spcPct val="100000"/>
              </a:lnSpc>
              <a:spcBef>
                <a:spcPts val="601"/>
              </a:spcBef>
              <a:buClr>
                <a:srgbClr val="727CA3"/>
              </a:buClr>
              <a:buSzPct val="76000"/>
              <a:buFont typeface="Wingdings 3" charset="2"/>
              <a:buChar char=""/>
            </a:pPr>
            <a:r>
              <a:rPr lang="en-US" sz="2600" b="0" strike="noStrike" spc="-1" dirty="0">
                <a:solidFill>
                  <a:srgbClr val="000000"/>
                </a:solidFill>
                <a:latin typeface="Gill Sans MT"/>
                <a:ea typeface="DejaVu Sans"/>
              </a:rPr>
              <a:t>Netscape Communications Corporation</a:t>
            </a:r>
            <a:endParaRPr lang="en-US" sz="2600" b="0" strike="noStrike" spc="-1" dirty="0">
              <a:latin typeface="Arial"/>
            </a:endParaRPr>
          </a:p>
          <a:p>
            <a:pPr marL="274320" indent="-271080">
              <a:lnSpc>
                <a:spcPct val="100000"/>
              </a:lnSpc>
              <a:spcBef>
                <a:spcPts val="601"/>
              </a:spcBef>
              <a:buClr>
                <a:srgbClr val="727CA3"/>
              </a:buClr>
              <a:buSzPct val="76000"/>
              <a:buFont typeface="Wingdings 3" charset="2"/>
              <a:buChar char=""/>
            </a:pPr>
            <a:r>
              <a:rPr lang="en-US" sz="2600" b="0" strike="noStrike" spc="-1" dirty="0">
                <a:solidFill>
                  <a:srgbClr val="000000"/>
                </a:solidFill>
                <a:latin typeface="Gill Sans MT"/>
                <a:ea typeface="DejaVu Sans"/>
              </a:rPr>
              <a:t>Also lived as </a:t>
            </a:r>
            <a:r>
              <a:rPr lang="en-US" sz="2600" b="0" strike="noStrike" spc="-1" dirty="0" err="1">
                <a:solidFill>
                  <a:srgbClr val="000000"/>
                </a:solidFill>
                <a:latin typeface="Gill Sans MT"/>
                <a:ea typeface="DejaVu Sans"/>
              </a:rPr>
              <a:t>LiveScript</a:t>
            </a:r>
            <a:r>
              <a:rPr lang="en-US" sz="2600" b="0" strike="noStrike" spc="-1" dirty="0">
                <a:solidFill>
                  <a:srgbClr val="000000"/>
                </a:solidFill>
                <a:latin typeface="Gill Sans MT"/>
                <a:ea typeface="DejaVu Sans"/>
              </a:rPr>
              <a:t> </a:t>
            </a:r>
            <a:endParaRPr lang="en-US" sz="2600" b="0" strike="noStrike" spc="-1" dirty="0">
              <a:latin typeface="Arial"/>
            </a:endParaRPr>
          </a:p>
          <a:p>
            <a:pPr marL="274320" indent="-271080">
              <a:lnSpc>
                <a:spcPct val="100000"/>
              </a:lnSpc>
              <a:spcBef>
                <a:spcPts val="601"/>
              </a:spcBef>
              <a:buClr>
                <a:srgbClr val="727CA3"/>
              </a:buClr>
              <a:buSzPct val="76000"/>
              <a:buFont typeface="Wingdings 3" charset="2"/>
              <a:buChar char=""/>
            </a:pPr>
            <a:r>
              <a:rPr lang="en-US" sz="2600" b="0" strike="noStrike" spc="-1" dirty="0">
                <a:solidFill>
                  <a:srgbClr val="000000"/>
                </a:solidFill>
                <a:latin typeface="Gill Sans MT"/>
                <a:ea typeface="DejaVu Sans"/>
              </a:rPr>
              <a:t>Scripting Language, mostly used on browsers</a:t>
            </a:r>
            <a:endParaRPr lang="en-US" sz="2600" b="0" strike="noStrike" spc="-1" dirty="0">
              <a:latin typeface="Arial"/>
            </a:endParaRPr>
          </a:p>
          <a:p>
            <a:pPr marL="274320" indent="-271080">
              <a:lnSpc>
                <a:spcPct val="100000"/>
              </a:lnSpc>
              <a:spcBef>
                <a:spcPts val="601"/>
              </a:spcBef>
              <a:buClr>
                <a:srgbClr val="727CA3"/>
              </a:buClr>
              <a:buSzPct val="76000"/>
              <a:buFont typeface="Wingdings 3" charset="2"/>
              <a:buChar char=""/>
            </a:pPr>
            <a:r>
              <a:rPr lang="en-US" sz="2600" b="0" strike="noStrike" spc="-1" dirty="0" err="1">
                <a:solidFill>
                  <a:srgbClr val="000000"/>
                </a:solidFill>
                <a:latin typeface="Gill Sans MT"/>
                <a:ea typeface="DejaVu Sans"/>
              </a:rPr>
              <a:t>NodeJs</a:t>
            </a:r>
            <a:r>
              <a:rPr lang="en-US" sz="2600" b="0" strike="noStrike" spc="-1" dirty="0">
                <a:solidFill>
                  <a:srgbClr val="000000"/>
                </a:solidFill>
                <a:latin typeface="Gill Sans MT"/>
                <a:ea typeface="DejaVu Sans"/>
              </a:rPr>
              <a:t> with Chromes V8 engine on server</a:t>
            </a:r>
            <a:endParaRPr lang="en-US" sz="2600" b="0" strike="noStrike" spc="-1" dirty="0">
              <a:latin typeface="Arial"/>
            </a:endParaRPr>
          </a:p>
          <a:p>
            <a:pPr marL="274320" indent="-271080">
              <a:lnSpc>
                <a:spcPct val="100000"/>
              </a:lnSpc>
              <a:spcBef>
                <a:spcPts val="601"/>
              </a:spcBef>
              <a:buClr>
                <a:srgbClr val="727CA3"/>
              </a:buClr>
              <a:buSzPct val="76000"/>
              <a:buFont typeface="Wingdings 3" charset="2"/>
              <a:buChar char=""/>
            </a:pPr>
            <a:r>
              <a:rPr lang="en-US" sz="2600" b="0" strike="noStrike" spc="-1" dirty="0">
                <a:solidFill>
                  <a:srgbClr val="000000"/>
                </a:solidFill>
                <a:latin typeface="Gill Sans MT"/>
                <a:ea typeface="DejaVu Sans"/>
              </a:rPr>
              <a:t>Follows </a:t>
            </a:r>
            <a:r>
              <a:rPr lang="en-US" sz="2600" b="0" strike="noStrike" spc="-1" dirty="0" err="1">
                <a:solidFill>
                  <a:srgbClr val="000000"/>
                </a:solidFill>
                <a:latin typeface="Gill Sans MT"/>
                <a:ea typeface="DejaVu Sans"/>
              </a:rPr>
              <a:t>EcmaScript</a:t>
            </a:r>
            <a:r>
              <a:rPr lang="en-US" sz="2600" b="0" strike="noStrike" spc="-1" dirty="0">
                <a:solidFill>
                  <a:srgbClr val="000000"/>
                </a:solidFill>
                <a:latin typeface="Gill Sans MT"/>
                <a:ea typeface="DejaVu Sans"/>
              </a:rPr>
              <a:t> International Standards like Jscript and ActionScript</a:t>
            </a:r>
            <a:endParaRPr lang="en-US" sz="2600" b="0" strike="noStrike" spc="-1" dirty="0">
              <a:latin typeface="Arial"/>
            </a:endParaRPr>
          </a:p>
          <a:p>
            <a:pPr marL="274320" indent="-271080">
              <a:lnSpc>
                <a:spcPct val="100000"/>
              </a:lnSpc>
              <a:spcBef>
                <a:spcPts val="601"/>
              </a:spcBef>
              <a:buClr>
                <a:srgbClr val="727CA3"/>
              </a:buClr>
              <a:buSzPct val="76000"/>
              <a:buFont typeface="Wingdings 3" charset="2"/>
              <a:buChar char=""/>
            </a:pPr>
            <a:r>
              <a:rPr lang="en-US" sz="2600" b="0" strike="noStrike" spc="-1" dirty="0">
                <a:solidFill>
                  <a:srgbClr val="000000"/>
                </a:solidFill>
                <a:latin typeface="Gill Sans MT"/>
                <a:ea typeface="DejaVu Sans"/>
              </a:rPr>
              <a:t>Most Used Programming language in web dev</a:t>
            </a:r>
            <a:endParaRPr lang="en-US" sz="2600" b="0" strike="noStrike" spc="-1" dirty="0">
              <a:latin typeface="Arial"/>
            </a:endParaRPr>
          </a:p>
          <a:p>
            <a:pPr marL="274320" indent="-271080">
              <a:lnSpc>
                <a:spcPct val="100000"/>
              </a:lnSpc>
              <a:spcBef>
                <a:spcPts val="601"/>
              </a:spcBef>
              <a:buClr>
                <a:srgbClr val="727CA3"/>
              </a:buClr>
              <a:buSzPct val="76000"/>
              <a:buFont typeface="Wingdings 3" charset="2"/>
              <a:buChar char=""/>
            </a:pPr>
            <a:r>
              <a:rPr lang="en-US" sz="2600" b="0" strike="noStrike" spc="-1" dirty="0" err="1">
                <a:solidFill>
                  <a:srgbClr val="000000"/>
                </a:solidFill>
                <a:latin typeface="Gill Sans MT"/>
                <a:ea typeface="DejaVu Sans"/>
              </a:rPr>
              <a:t>Jquery</a:t>
            </a:r>
            <a:r>
              <a:rPr lang="en-US" sz="2600" b="0" strike="noStrike" spc="-1" dirty="0">
                <a:solidFill>
                  <a:srgbClr val="000000"/>
                </a:solidFill>
                <a:latin typeface="Gill Sans MT"/>
                <a:ea typeface="DejaVu Sans"/>
              </a:rPr>
              <a:t>,  Angular, React, Vue, Backbone or any other library</a:t>
            </a:r>
            <a:endParaRPr lang="en-US" sz="2600" b="0" strike="noStrike" spc="-1" dirty="0">
              <a:latin typeface="Arial"/>
            </a:endParaRPr>
          </a:p>
          <a:p>
            <a:pPr marL="274320" indent="-271080">
              <a:lnSpc>
                <a:spcPct val="100000"/>
              </a:lnSpc>
              <a:spcBef>
                <a:spcPts val="601"/>
              </a:spcBef>
              <a:buClr>
                <a:srgbClr val="727CA3"/>
              </a:buClr>
              <a:buSzPct val="76000"/>
              <a:buFont typeface="Wingdings 3" charset="2"/>
              <a:buChar char=""/>
            </a:pPr>
            <a:r>
              <a:rPr lang="en-US" sz="2600" b="1" strike="noStrike" spc="-1" dirty="0">
                <a:solidFill>
                  <a:srgbClr val="000000"/>
                </a:solidFill>
                <a:latin typeface="Gill Sans MT"/>
                <a:ea typeface="DejaVu Sans"/>
              </a:rPr>
              <a:t>Survey</a:t>
            </a:r>
            <a:r>
              <a:rPr lang="en-US" sz="2600" b="0" strike="noStrike" spc="-1" dirty="0">
                <a:solidFill>
                  <a:srgbClr val="000000"/>
                </a:solidFill>
                <a:latin typeface="Gill Sans MT"/>
                <a:ea typeface="DejaVu Sans"/>
              </a:rPr>
              <a:t> : Most Used Language in </a:t>
            </a:r>
            <a:r>
              <a:rPr lang="en-US" sz="2600" b="0" strike="noStrike" spc="-1">
                <a:solidFill>
                  <a:srgbClr val="000000"/>
                </a:solidFill>
                <a:latin typeface="Gill Sans MT"/>
                <a:ea typeface="DejaVu Sans"/>
              </a:rPr>
              <a:t>programming 2022</a:t>
            </a:r>
            <a:endParaRPr lang="en-US" sz="2600" b="0" strike="noStrike" spc="-1" dirty="0">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CustomShape 1"/>
          <p:cNvSpPr/>
          <p:nvPr/>
        </p:nvSpPr>
        <p:spPr>
          <a:xfrm>
            <a:off x="457200" y="152280"/>
            <a:ext cx="8226360" cy="987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3200" b="0" strike="noStrike" spc="-1">
                <a:solidFill>
                  <a:srgbClr val="464653"/>
                </a:solidFill>
                <a:latin typeface="Bookman Old Style"/>
                <a:ea typeface="DejaVu Sans"/>
              </a:rPr>
              <a:t>Call Stack : Javascript</a:t>
            </a:r>
            <a:endParaRPr lang="en-US" sz="3200" b="0" strike="noStrike" spc="-1">
              <a:latin typeface="Arial"/>
            </a:endParaRPr>
          </a:p>
        </p:txBody>
      </p:sp>
      <p:graphicFrame>
        <p:nvGraphicFramePr>
          <p:cNvPr id="139" name="Table 2"/>
          <p:cNvGraphicFramePr/>
          <p:nvPr>
            <p:extLst>
              <p:ext uri="{D42A27DB-BD31-4B8C-83A1-F6EECF244321}">
                <p14:modId xmlns:p14="http://schemas.microsoft.com/office/powerpoint/2010/main" val="1741301618"/>
              </p:ext>
            </p:extLst>
          </p:nvPr>
        </p:nvGraphicFramePr>
        <p:xfrm>
          <a:off x="152280" y="1219320"/>
          <a:ext cx="8839080" cy="5687640"/>
        </p:xfrm>
        <a:graphic>
          <a:graphicData uri="http://schemas.openxmlformats.org/drawingml/2006/table">
            <a:tbl>
              <a:tblPr/>
              <a:tblGrid>
                <a:gridCol w="8839080">
                  <a:extLst>
                    <a:ext uri="{9D8B030D-6E8A-4147-A177-3AD203B41FA5}">
                      <a16:colId xmlns:a16="http://schemas.microsoft.com/office/drawing/2014/main" val="20000"/>
                    </a:ext>
                  </a:extLst>
                </a:gridCol>
              </a:tblGrid>
              <a:tr h="1115640">
                <a:tc>
                  <a:txBody>
                    <a:bodyPr/>
                    <a:lstStyle/>
                    <a:p>
                      <a:pPr>
                        <a:lnSpc>
                          <a:spcPct val="100000"/>
                        </a:lnSpc>
                      </a:pPr>
                      <a:r>
                        <a:rPr lang="en-US" sz="1800" b="0" strike="noStrike" spc="-1">
                          <a:solidFill>
                            <a:srgbClr val="FFFFFF"/>
                          </a:solidFill>
                          <a:latin typeface="Gill Sans MT"/>
                        </a:rPr>
                        <a:t>A mechanism for an interpreter (like the JavaScript interpreter in a web browser) to keep track of its place in a script that calls multiple </a:t>
                      </a:r>
                      <a:r>
                        <a:rPr lang="en-US" sz="1800" b="0" u="sng" strike="noStrike" spc="-1">
                          <a:solidFill>
                            <a:srgbClr val="B292CA"/>
                          </a:solidFill>
                          <a:uFillTx/>
                          <a:latin typeface="Gill Sans MT"/>
                          <a:hlinkClick r:id="rId2"/>
                        </a:rPr>
                        <a:t>functions</a:t>
                      </a:r>
                      <a:r>
                        <a:rPr lang="en-US" sz="1800" b="0" strike="noStrike" spc="-1">
                          <a:solidFill>
                            <a:srgbClr val="FFFFFF"/>
                          </a:solidFill>
                          <a:latin typeface="Gill Sans MT"/>
                        </a:rPr>
                        <a:t> — what function is currently being run, what functions are called from within that function and should be called next, etc.</a:t>
                      </a:r>
                      <a:endParaRPr lang="en-US" sz="18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B88472"/>
                    </a:solidFill>
                  </a:tcPr>
                </a:tc>
                <a:extLst>
                  <a:ext uri="{0D108BD9-81ED-4DB2-BD59-A6C34878D82A}">
                    <a16:rowId xmlns:a16="http://schemas.microsoft.com/office/drawing/2014/main" val="10000"/>
                  </a:ext>
                </a:extLst>
              </a:tr>
              <a:tr h="603720">
                <a:tc>
                  <a:txBody>
                    <a:bodyPr/>
                    <a:lstStyle/>
                    <a:p>
                      <a:pPr>
                        <a:lnSpc>
                          <a:spcPct val="100000"/>
                        </a:lnSpc>
                      </a:pPr>
                      <a:r>
                        <a:rPr lang="en-US" sz="1800" b="0" strike="noStrike" spc="-1">
                          <a:solidFill>
                            <a:srgbClr val="000000"/>
                          </a:solidFill>
                          <a:latin typeface="Gill Sans MT"/>
                        </a:rPr>
                        <a:t>When a script calls a function, the interpreter adds it to the call stack and then starts carrying out the function.</a:t>
                      </a:r>
                      <a:endParaRPr lang="en-US" sz="18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F2ECEB"/>
                    </a:solidFill>
                  </a:tcPr>
                </a:tc>
                <a:extLst>
                  <a:ext uri="{0D108BD9-81ED-4DB2-BD59-A6C34878D82A}">
                    <a16:rowId xmlns:a16="http://schemas.microsoft.com/office/drawing/2014/main" val="10001"/>
                  </a:ext>
                </a:extLst>
              </a:tr>
              <a:tr h="603720">
                <a:tc>
                  <a:txBody>
                    <a:bodyPr/>
                    <a:lstStyle/>
                    <a:p>
                      <a:pPr>
                        <a:lnSpc>
                          <a:spcPct val="100000"/>
                        </a:lnSpc>
                      </a:pPr>
                      <a:r>
                        <a:rPr lang="en-US" sz="1800" b="0" strike="noStrike" spc="-1">
                          <a:solidFill>
                            <a:srgbClr val="000000"/>
                          </a:solidFill>
                          <a:latin typeface="Gill Sans MT"/>
                        </a:rPr>
                        <a:t>Any functions that are called by that function are added to the call stack further up, and run where their calls are reached.</a:t>
                      </a:r>
                      <a:endParaRPr lang="en-US" sz="18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FFFFFF"/>
                    </a:solidFill>
                  </a:tcPr>
                </a:tc>
                <a:extLst>
                  <a:ext uri="{0D108BD9-81ED-4DB2-BD59-A6C34878D82A}">
                    <a16:rowId xmlns:a16="http://schemas.microsoft.com/office/drawing/2014/main" val="10002"/>
                  </a:ext>
                </a:extLst>
              </a:tr>
              <a:tr h="603720">
                <a:tc>
                  <a:txBody>
                    <a:bodyPr/>
                    <a:lstStyle/>
                    <a:p>
                      <a:pPr>
                        <a:lnSpc>
                          <a:spcPct val="100000"/>
                        </a:lnSpc>
                      </a:pPr>
                      <a:r>
                        <a:rPr lang="en-US" sz="1800" b="0" strike="noStrike" spc="-1">
                          <a:solidFill>
                            <a:srgbClr val="000000"/>
                          </a:solidFill>
                          <a:latin typeface="Gill Sans MT"/>
                        </a:rPr>
                        <a:t>When the current function is finished, the interpreter takes it off the stack and resumes execution where it left off in the last code listing.</a:t>
                      </a:r>
                      <a:endParaRPr lang="en-US" sz="18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F2ECEB"/>
                    </a:solidFill>
                  </a:tcPr>
                </a:tc>
                <a:extLst>
                  <a:ext uri="{0D108BD9-81ED-4DB2-BD59-A6C34878D82A}">
                    <a16:rowId xmlns:a16="http://schemas.microsoft.com/office/drawing/2014/main" val="10003"/>
                  </a:ext>
                </a:extLst>
              </a:tr>
              <a:tr h="603720">
                <a:tc>
                  <a:txBody>
                    <a:bodyPr/>
                    <a:lstStyle/>
                    <a:p>
                      <a:pPr>
                        <a:lnSpc>
                          <a:spcPct val="100000"/>
                        </a:lnSpc>
                      </a:pPr>
                      <a:r>
                        <a:rPr lang="en-US" sz="1800" b="0" strike="noStrike" spc="-1">
                          <a:solidFill>
                            <a:srgbClr val="000000"/>
                          </a:solidFill>
                          <a:latin typeface="Gill Sans MT"/>
                        </a:rPr>
                        <a:t>If the stack takes up more space than it had assigned to it, it results in a "stack overflow" error.</a:t>
                      </a:r>
                      <a:endParaRPr lang="en-US" sz="18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FFFFFF"/>
                    </a:solidFill>
                  </a:tcPr>
                </a:tc>
                <a:extLst>
                  <a:ext uri="{0D108BD9-81ED-4DB2-BD59-A6C34878D82A}">
                    <a16:rowId xmlns:a16="http://schemas.microsoft.com/office/drawing/2014/main" val="10004"/>
                  </a:ext>
                </a:extLst>
              </a:tr>
              <a:tr h="1935360">
                <a:tc>
                  <a:txBody>
                    <a:bodyPr/>
                    <a:lstStyle/>
                    <a:p>
                      <a:pPr>
                        <a:lnSpc>
                          <a:spcPct val="100000"/>
                        </a:lnSpc>
                      </a:pPr>
                      <a:r>
                        <a:rPr lang="en-US" sz="1800" b="1" strike="noStrike" spc="-1" dirty="0">
                          <a:solidFill>
                            <a:srgbClr val="000000"/>
                          </a:solidFill>
                          <a:latin typeface="Gill Sans MT"/>
                        </a:rPr>
                        <a:t>Never blocking </a:t>
                      </a:r>
                      <a:r>
                        <a:rPr lang="en-US" sz="1800" b="0" strike="noStrike" spc="-1" dirty="0">
                          <a:solidFill>
                            <a:srgbClr val="000000"/>
                          </a:solidFill>
                          <a:latin typeface="Gill Sans MT"/>
                        </a:rPr>
                        <a:t>: </a:t>
                      </a:r>
                      <a:endParaRPr lang="en-US" sz="1800" b="0" strike="noStrike" spc="-1" dirty="0">
                        <a:latin typeface="Arial"/>
                      </a:endParaRPr>
                    </a:p>
                    <a:p>
                      <a:pPr>
                        <a:lnSpc>
                          <a:spcPct val="100000"/>
                        </a:lnSpc>
                      </a:pPr>
                      <a:r>
                        <a:rPr lang="en-US" sz="1800" b="0" strike="noStrike" spc="-1" dirty="0">
                          <a:solidFill>
                            <a:srgbClr val="000000"/>
                          </a:solidFill>
                          <a:latin typeface="Gill Sans MT"/>
                        </a:rPr>
                        <a:t>A very interesting property of the event loop model is that JavaScript, unlike a lot of other languages, </a:t>
                      </a:r>
                      <a:r>
                        <a:rPr lang="en-US" sz="1800" b="1" strike="noStrike" spc="-1" dirty="0">
                          <a:solidFill>
                            <a:srgbClr val="000000"/>
                          </a:solidFill>
                          <a:latin typeface="Gill Sans MT"/>
                        </a:rPr>
                        <a:t>never blocks</a:t>
                      </a:r>
                      <a:r>
                        <a:rPr lang="en-US" sz="1800" b="0" strike="noStrike" spc="-1" dirty="0">
                          <a:solidFill>
                            <a:srgbClr val="000000"/>
                          </a:solidFill>
                          <a:latin typeface="Gill Sans MT"/>
                        </a:rPr>
                        <a:t>. Handling I/O is typically performed via events and callbacks, so when the application is waiting for an </a:t>
                      </a:r>
                      <a:r>
                        <a:rPr lang="en-US" sz="1800" b="0" u="sng" strike="noStrike" spc="-1" dirty="0" err="1">
                          <a:solidFill>
                            <a:srgbClr val="B292CA"/>
                          </a:solidFill>
                          <a:uFillTx/>
                          <a:latin typeface="Gill Sans MT"/>
                          <a:hlinkClick r:id="rId3"/>
                        </a:rPr>
                        <a:t>IndexedDB</a:t>
                      </a:r>
                      <a:r>
                        <a:rPr lang="en-US" sz="1800" b="0" strike="noStrike" spc="-1" dirty="0">
                          <a:solidFill>
                            <a:srgbClr val="000000"/>
                          </a:solidFill>
                          <a:latin typeface="Gill Sans MT"/>
                        </a:rPr>
                        <a:t> query to return or an </a:t>
                      </a:r>
                      <a:r>
                        <a:rPr lang="en-US" sz="1800" b="0" u="sng" strike="noStrike" spc="-1" dirty="0">
                          <a:solidFill>
                            <a:srgbClr val="B292CA"/>
                          </a:solidFill>
                          <a:uFillTx/>
                          <a:latin typeface="Gill Sans MT"/>
                          <a:hlinkClick r:id="rId4"/>
                        </a:rPr>
                        <a:t>XHR</a:t>
                      </a:r>
                      <a:r>
                        <a:rPr lang="en-US" sz="1800" b="0" strike="noStrike" spc="-1" dirty="0">
                          <a:solidFill>
                            <a:srgbClr val="000000"/>
                          </a:solidFill>
                          <a:latin typeface="Gill Sans MT"/>
                        </a:rPr>
                        <a:t> request to return, it can still process other things like user input. </a:t>
                      </a:r>
                      <a:endParaRPr lang="en-US" sz="1800" b="0" strike="noStrike" spc="-1" dirty="0">
                        <a:latin typeface="Arial"/>
                      </a:endParaRPr>
                    </a:p>
                    <a:p>
                      <a:pPr>
                        <a:lnSpc>
                          <a:spcPct val="100000"/>
                        </a:lnSpc>
                      </a:pPr>
                      <a:r>
                        <a:rPr lang="en-US" sz="1800" b="0" strike="noStrike" spc="-1" dirty="0">
                          <a:solidFill>
                            <a:srgbClr val="000000"/>
                          </a:solidFill>
                          <a:latin typeface="Gill Sans MT"/>
                        </a:rPr>
                        <a:t>Legacy exceptions exist like alert or synchronous XHR, but it is considered as a good practice to avoid them. </a:t>
                      </a:r>
                      <a:endParaRPr lang="en-US" sz="1800" b="0" strike="noStrike" spc="-1" dirty="0">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F2ECEB"/>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457200" y="152280"/>
            <a:ext cx="8226360" cy="987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3200" b="0" strike="noStrike" spc="-1">
                <a:solidFill>
                  <a:srgbClr val="464653"/>
                </a:solidFill>
                <a:latin typeface="Bookman Old Style"/>
                <a:ea typeface="DejaVu Sans"/>
              </a:rPr>
              <a:t>Concurrency Model : Javascript</a:t>
            </a:r>
            <a:endParaRPr lang="en-US" sz="3200" b="0" strike="noStrike" spc="-1">
              <a:latin typeface="Arial"/>
            </a:endParaRPr>
          </a:p>
        </p:txBody>
      </p:sp>
      <p:graphicFrame>
        <p:nvGraphicFramePr>
          <p:cNvPr id="141" name="Table 2"/>
          <p:cNvGraphicFramePr/>
          <p:nvPr/>
        </p:nvGraphicFramePr>
        <p:xfrm>
          <a:off x="228600" y="1219320"/>
          <a:ext cx="8762760" cy="5870160"/>
        </p:xfrm>
        <a:graphic>
          <a:graphicData uri="http://schemas.openxmlformats.org/drawingml/2006/table">
            <a:tbl>
              <a:tblPr/>
              <a:tblGrid>
                <a:gridCol w="3569760">
                  <a:extLst>
                    <a:ext uri="{9D8B030D-6E8A-4147-A177-3AD203B41FA5}">
                      <a16:colId xmlns:a16="http://schemas.microsoft.com/office/drawing/2014/main" val="20000"/>
                    </a:ext>
                  </a:extLst>
                </a:gridCol>
                <a:gridCol w="5193000">
                  <a:extLst>
                    <a:ext uri="{9D8B030D-6E8A-4147-A177-3AD203B41FA5}">
                      <a16:colId xmlns:a16="http://schemas.microsoft.com/office/drawing/2014/main" val="20001"/>
                    </a:ext>
                  </a:extLst>
                </a:gridCol>
              </a:tblGrid>
              <a:tr h="2580840">
                <a:tc>
                  <a:txBody>
                    <a:bodyPr/>
                    <a:lstStyle/>
                    <a:p>
                      <a:pPr>
                        <a:lnSpc>
                          <a:spcPct val="100000"/>
                        </a:lnSpc>
                      </a:pPr>
                      <a:r>
                        <a:rPr lang="en-US" sz="1800" b="1" strike="noStrike" spc="-1">
                          <a:solidFill>
                            <a:srgbClr val="FFFFFF"/>
                          </a:solidFill>
                          <a:latin typeface="Gill Sans MT"/>
                        </a:rPr>
                        <a:t>function foo(b) { </a:t>
                      </a:r>
                      <a:endParaRPr lang="en-US" sz="1800" b="0" strike="noStrike" spc="-1">
                        <a:latin typeface="Arial"/>
                      </a:endParaRPr>
                    </a:p>
                    <a:p>
                      <a:pPr>
                        <a:lnSpc>
                          <a:spcPct val="100000"/>
                        </a:lnSpc>
                      </a:pPr>
                      <a:r>
                        <a:rPr lang="en-US" sz="1800" b="1" strike="noStrike" spc="-1">
                          <a:solidFill>
                            <a:srgbClr val="FFFFFF"/>
                          </a:solidFill>
                          <a:latin typeface="Gill Sans MT"/>
                        </a:rPr>
                        <a:t>var a = 10; return a + b + 11; } </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800" b="1" strike="noStrike" spc="-1">
                          <a:solidFill>
                            <a:srgbClr val="FFFFFF"/>
                          </a:solidFill>
                          <a:latin typeface="Gill Sans MT"/>
                        </a:rPr>
                        <a:t>function bar(x) { </a:t>
                      </a:r>
                      <a:endParaRPr lang="en-US" sz="1800" b="0" strike="noStrike" spc="-1">
                        <a:latin typeface="Arial"/>
                      </a:endParaRPr>
                    </a:p>
                    <a:p>
                      <a:pPr>
                        <a:lnSpc>
                          <a:spcPct val="100000"/>
                        </a:lnSpc>
                      </a:pPr>
                      <a:r>
                        <a:rPr lang="en-US" sz="1800" b="1" strike="noStrike" spc="-1">
                          <a:solidFill>
                            <a:srgbClr val="FFFFFF"/>
                          </a:solidFill>
                          <a:latin typeface="Gill Sans MT"/>
                        </a:rPr>
                        <a:t>var y = 3; return foo(x * y); } </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800" b="1" strike="noStrike" spc="-1">
                          <a:solidFill>
                            <a:srgbClr val="FFFFFF"/>
                          </a:solidFill>
                          <a:latin typeface="Gill Sans MT"/>
                        </a:rPr>
                        <a:t>console.log(bar(7)); </a:t>
                      </a:r>
                      <a:endParaRPr lang="en-US" sz="1800" b="0" strike="noStrike" spc="-1">
                        <a:latin typeface="Arial"/>
                      </a:endParaRPr>
                    </a:p>
                    <a:p>
                      <a:pPr>
                        <a:lnSpc>
                          <a:spcPct val="100000"/>
                        </a:lnSpc>
                      </a:pPr>
                      <a:r>
                        <a:rPr lang="en-US" sz="1800" b="1" strike="noStrike" spc="-1">
                          <a:solidFill>
                            <a:srgbClr val="FFFFFF"/>
                          </a:solidFill>
                          <a:latin typeface="Gill Sans MT"/>
                        </a:rPr>
                        <a:t>//returns 42</a:t>
                      </a:r>
                      <a:endParaRPr lang="en-US" sz="18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B88472"/>
                    </a:solidFill>
                  </a:tcPr>
                </a:tc>
                <a:tc>
                  <a:txBody>
                    <a:bodyPr/>
                    <a:lstStyle/>
                    <a:p>
                      <a:endParaRPr lang="en-US"/>
                    </a:p>
                  </a:txBody>
                  <a:tcPr>
                    <a:lnL w="12240">
                      <a:solidFill>
                        <a:srgbClr val="B88472"/>
                      </a:solidFill>
                    </a:lnL>
                    <a:lnR w="12240">
                      <a:solidFill>
                        <a:srgbClr val="B88472"/>
                      </a:solidFill>
                    </a:lnR>
                    <a:lnT w="12240">
                      <a:solidFill>
                        <a:srgbClr val="B88472"/>
                      </a:solidFill>
                    </a:lnT>
                    <a:lnB w="12240">
                      <a:solidFill>
                        <a:srgbClr val="B88472"/>
                      </a:solidFill>
                    </a:lnB>
                    <a:solidFill>
                      <a:srgbClr val="B88472"/>
                    </a:solidFill>
                  </a:tcPr>
                </a:tc>
                <a:extLst>
                  <a:ext uri="{0D108BD9-81ED-4DB2-BD59-A6C34878D82A}">
                    <a16:rowId xmlns:a16="http://schemas.microsoft.com/office/drawing/2014/main" val="10000"/>
                  </a:ext>
                </a:extLst>
              </a:tr>
              <a:tr h="1438200">
                <a:tc gridSpan="2">
                  <a:txBody>
                    <a:bodyPr/>
                    <a:lstStyle/>
                    <a:p>
                      <a:pPr>
                        <a:lnSpc>
                          <a:spcPct val="100000"/>
                        </a:lnSpc>
                      </a:pPr>
                      <a:r>
                        <a:rPr lang="en-US" sz="1800" b="1" strike="noStrike" spc="-1">
                          <a:solidFill>
                            <a:srgbClr val="000000"/>
                          </a:solidFill>
                          <a:latin typeface="Gill Sans MT"/>
                        </a:rPr>
                        <a:t>Stack : </a:t>
                      </a:r>
                      <a:r>
                        <a:rPr lang="en-US" sz="1800" b="0" strike="noStrike" spc="-1">
                          <a:solidFill>
                            <a:srgbClr val="000000"/>
                          </a:solidFill>
                          <a:latin typeface="Gill Sans MT"/>
                        </a:rPr>
                        <a:t>When calling bar, a first frame is created containing bar's arguments and local variables. When bar calls foo, a second frame is created and pushed on top of the first one containing foo's arguments and local variables. When foo returns, the top frame element is popped out of the stack (leaving only bar's call frame). When bar returns, the stack is empty.</a:t>
                      </a:r>
                      <a:endParaRPr lang="en-US" sz="18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F2ECEB"/>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662400">
                <a:tc gridSpan="2">
                  <a:txBody>
                    <a:bodyPr/>
                    <a:lstStyle/>
                    <a:p>
                      <a:pPr>
                        <a:lnSpc>
                          <a:spcPct val="100000"/>
                        </a:lnSpc>
                      </a:pPr>
                      <a:r>
                        <a:rPr lang="en-US" sz="1800" b="1" strike="noStrike" spc="-1">
                          <a:solidFill>
                            <a:srgbClr val="000000"/>
                          </a:solidFill>
                          <a:latin typeface="Gill Sans MT"/>
                        </a:rPr>
                        <a:t>HEAP</a:t>
                      </a:r>
                      <a:r>
                        <a:rPr lang="en-US" sz="1800" b="0" strike="noStrike" spc="-1">
                          <a:solidFill>
                            <a:srgbClr val="000000"/>
                          </a:solidFill>
                          <a:latin typeface="Gill Sans MT"/>
                        </a:rPr>
                        <a:t> : Objects are allocated in a heap which is just a name to denote a large mostly unstructured region of memory.</a:t>
                      </a:r>
                      <a:endParaRPr lang="en-US" sz="18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FFFFF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2"/>
                  </a:ext>
                </a:extLst>
              </a:tr>
              <a:tr h="1180440">
                <a:tc gridSpan="2">
                  <a:txBody>
                    <a:bodyPr/>
                    <a:lstStyle/>
                    <a:p>
                      <a:pPr>
                        <a:lnSpc>
                          <a:spcPct val="100000"/>
                        </a:lnSpc>
                      </a:pPr>
                      <a:r>
                        <a:rPr lang="en-US" sz="1800" b="1" strike="noStrike" spc="-1">
                          <a:solidFill>
                            <a:srgbClr val="000000"/>
                          </a:solidFill>
                          <a:latin typeface="Gill Sans MT"/>
                        </a:rPr>
                        <a:t>QUEUE</a:t>
                      </a:r>
                      <a:r>
                        <a:rPr lang="en-US" sz="1800" b="0" strike="noStrike" spc="-1">
                          <a:solidFill>
                            <a:srgbClr val="000000"/>
                          </a:solidFill>
                          <a:latin typeface="Gill Sans MT"/>
                        </a:rPr>
                        <a:t> : A JavaScript runtime uses a message queue, which is a list of messages to be processed. Each message has an associated function which gets called in order to handle the message.  At some point during the </a:t>
                      </a:r>
                      <a:r>
                        <a:rPr lang="en-US" sz="1800" b="0" u="sng" strike="noStrike" spc="-1">
                          <a:solidFill>
                            <a:srgbClr val="B292CA"/>
                          </a:solidFill>
                          <a:uFillTx/>
                          <a:latin typeface="Gill Sans MT"/>
                          <a:hlinkClick r:id="rId2"/>
                        </a:rPr>
                        <a:t>event loop</a:t>
                      </a:r>
                      <a:r>
                        <a:rPr lang="en-US" sz="1800" b="0" strike="noStrike" spc="-1">
                          <a:solidFill>
                            <a:srgbClr val="000000"/>
                          </a:solidFill>
                          <a:latin typeface="Gill Sans MT"/>
                        </a:rPr>
                        <a:t>, the runtime starts handling the messages on the queue, starting with the oldest one.</a:t>
                      </a:r>
                      <a:endParaRPr lang="en-US" sz="18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F2ECEB"/>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3"/>
                  </a:ext>
                </a:extLst>
              </a:tr>
            </a:tbl>
          </a:graphicData>
        </a:graphic>
      </p:graphicFrame>
      <p:pic>
        <p:nvPicPr>
          <p:cNvPr id="142" name="Picture 9"/>
          <p:cNvPicPr/>
          <p:nvPr/>
        </p:nvPicPr>
        <p:blipFill>
          <a:blip r:embed="rId3"/>
          <a:stretch/>
        </p:blipFill>
        <p:spPr>
          <a:xfrm>
            <a:off x="4023360" y="1219320"/>
            <a:ext cx="4964760" cy="2526840"/>
          </a:xfrm>
          <a:prstGeom prst="rect">
            <a:avLst/>
          </a:prstGeom>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457200" y="152280"/>
            <a:ext cx="8226360" cy="987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3200" b="0" strike="noStrike" spc="-1">
                <a:solidFill>
                  <a:srgbClr val="464653"/>
                </a:solidFill>
                <a:latin typeface="Bookman Old Style"/>
                <a:ea typeface="DejaVu Sans"/>
              </a:rPr>
              <a:t>Event Loop : Javascript</a:t>
            </a:r>
            <a:endParaRPr lang="en-US" sz="3200" b="0" strike="noStrike" spc="-1">
              <a:latin typeface="Arial"/>
            </a:endParaRPr>
          </a:p>
        </p:txBody>
      </p:sp>
      <p:graphicFrame>
        <p:nvGraphicFramePr>
          <p:cNvPr id="144" name="Table 2"/>
          <p:cNvGraphicFramePr/>
          <p:nvPr/>
        </p:nvGraphicFramePr>
        <p:xfrm>
          <a:off x="228600" y="1219320"/>
          <a:ext cx="8839080" cy="6261120"/>
        </p:xfrm>
        <a:graphic>
          <a:graphicData uri="http://schemas.openxmlformats.org/drawingml/2006/table">
            <a:tbl>
              <a:tblPr/>
              <a:tblGrid>
                <a:gridCol w="8839080">
                  <a:extLst>
                    <a:ext uri="{9D8B030D-6E8A-4147-A177-3AD203B41FA5}">
                      <a16:colId xmlns:a16="http://schemas.microsoft.com/office/drawing/2014/main" val="20000"/>
                    </a:ext>
                  </a:extLst>
                </a:gridCol>
              </a:tblGrid>
              <a:tr h="1219320">
                <a:tc>
                  <a:txBody>
                    <a:bodyPr/>
                    <a:lstStyle/>
                    <a:p>
                      <a:pPr>
                        <a:lnSpc>
                          <a:spcPct val="100000"/>
                        </a:lnSpc>
                      </a:pPr>
                      <a:r>
                        <a:rPr lang="en-US" sz="1800" b="0" strike="noStrike" spc="-1">
                          <a:solidFill>
                            <a:srgbClr val="FFFFFF"/>
                          </a:solidFill>
                          <a:latin typeface="Gill Sans MT"/>
                        </a:rPr>
                        <a:t>The </a:t>
                      </a:r>
                      <a:r>
                        <a:rPr lang="en-US" sz="1800" b="1" strike="noStrike" spc="-1">
                          <a:solidFill>
                            <a:srgbClr val="FFFFFF"/>
                          </a:solidFill>
                          <a:latin typeface="Gill Sans MT"/>
                        </a:rPr>
                        <a:t>event loop</a:t>
                      </a:r>
                      <a:r>
                        <a:rPr lang="en-US" sz="1800" b="0" strike="noStrike" spc="-1">
                          <a:solidFill>
                            <a:srgbClr val="FFFFFF"/>
                          </a:solidFill>
                          <a:latin typeface="Gill Sans MT"/>
                        </a:rPr>
                        <a:t> got its name because of how it's usually implemented, which usually resembles:</a:t>
                      </a:r>
                      <a:endParaRPr lang="en-US" sz="1800" b="0" strike="noStrike" spc="-1">
                        <a:latin typeface="Arial"/>
                      </a:endParaRPr>
                    </a:p>
                    <a:p>
                      <a:pPr>
                        <a:lnSpc>
                          <a:spcPct val="100000"/>
                        </a:lnSpc>
                      </a:pPr>
                      <a:r>
                        <a:rPr lang="en-US" sz="1800" b="1" strike="noStrike" spc="-1">
                          <a:solidFill>
                            <a:srgbClr val="000000"/>
                          </a:solidFill>
                          <a:latin typeface="Gill Sans MT"/>
                        </a:rPr>
                        <a:t>while (queue.waitForMessage()) { queue.processNextMessage();}</a:t>
                      </a:r>
                      <a:endParaRPr lang="en-US" sz="1800" b="0" strike="noStrike" spc="-1">
                        <a:latin typeface="Arial"/>
                      </a:endParaRPr>
                    </a:p>
                    <a:p>
                      <a:pPr>
                        <a:lnSpc>
                          <a:spcPct val="100000"/>
                        </a:lnSpc>
                      </a:pPr>
                      <a:r>
                        <a:rPr lang="en-US" sz="1800" b="0" strike="noStrike" spc="-1">
                          <a:solidFill>
                            <a:srgbClr val="000000"/>
                          </a:solidFill>
                          <a:latin typeface="Gill Sans MT"/>
                        </a:rPr>
                        <a:t>queue.waitForMessage()</a:t>
                      </a:r>
                      <a:r>
                        <a:rPr lang="en-US" sz="1800" b="0" strike="noStrike" spc="-1">
                          <a:solidFill>
                            <a:srgbClr val="FFFFFF"/>
                          </a:solidFill>
                          <a:latin typeface="Gill Sans MT"/>
                        </a:rPr>
                        <a:t> waits synchronously for a msg to arrive if none currently.</a:t>
                      </a:r>
                      <a:endParaRPr lang="en-US" sz="18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B88472"/>
                    </a:solidFill>
                  </a:tcPr>
                </a:tc>
                <a:extLst>
                  <a:ext uri="{0D108BD9-81ED-4DB2-BD59-A6C34878D82A}">
                    <a16:rowId xmlns:a16="http://schemas.microsoft.com/office/drawing/2014/main" val="10000"/>
                  </a:ext>
                </a:extLst>
              </a:tr>
              <a:tr h="2191320">
                <a:tc>
                  <a:txBody>
                    <a:bodyPr/>
                    <a:lstStyle/>
                    <a:p>
                      <a:pPr>
                        <a:lnSpc>
                          <a:spcPct val="100000"/>
                        </a:lnSpc>
                      </a:pPr>
                      <a:r>
                        <a:rPr lang="en-US" sz="1800" b="1" strike="noStrike" spc="-1">
                          <a:solidFill>
                            <a:srgbClr val="000000"/>
                          </a:solidFill>
                          <a:latin typeface="Gill Sans MT"/>
                        </a:rPr>
                        <a:t>Run-to-completion : </a:t>
                      </a:r>
                      <a:r>
                        <a:rPr lang="en-US" sz="1800" b="0" strike="noStrike" spc="-1">
                          <a:solidFill>
                            <a:srgbClr val="000000"/>
                          </a:solidFill>
                          <a:latin typeface="Gill Sans MT"/>
                        </a:rPr>
                        <a:t>Each message is processed completely before any other message is processed. This offers some nice properties when reasoning about your program, including the fact that whenever a function runs, it cannot be pre-empted and will run entirely before any other </a:t>
                      </a:r>
                      <a:r>
                        <a:rPr lang="en-US" sz="1800" b="0" strike="noStrike" spc="-1">
                          <a:solidFill>
                            <a:srgbClr val="528693"/>
                          </a:solidFill>
                          <a:latin typeface="Gill Sans MT"/>
                        </a:rPr>
                        <a:t>var a = 5; var b = 10; </a:t>
                      </a:r>
                      <a:endParaRPr lang="en-US" sz="1800" b="0" strike="noStrike" spc="-1">
                        <a:latin typeface="Arial"/>
                      </a:endParaRPr>
                    </a:p>
                    <a:p>
                      <a:pPr>
                        <a:lnSpc>
                          <a:spcPct val="100000"/>
                        </a:lnSpc>
                      </a:pPr>
                      <a:r>
                        <a:rPr lang="en-US" sz="1800" b="0" strike="noStrike" spc="-1">
                          <a:solidFill>
                            <a:srgbClr val="528693"/>
                          </a:solidFill>
                          <a:latin typeface="Gill Sans MT"/>
                        </a:rPr>
                        <a:t>console.log(`Fifteen is ${a + b} and not ${2 * a + b}.`); </a:t>
                      </a:r>
                      <a:endParaRPr lang="en-US" sz="1800" b="0" strike="noStrike" spc="-1">
                        <a:latin typeface="Arial"/>
                      </a:endParaRPr>
                    </a:p>
                    <a:p>
                      <a:pPr>
                        <a:lnSpc>
                          <a:spcPct val="100000"/>
                        </a:lnSpc>
                      </a:pPr>
                      <a:r>
                        <a:rPr lang="en-US" sz="1800" b="0" strike="noStrike" spc="-1">
                          <a:solidFill>
                            <a:srgbClr val="000000"/>
                          </a:solidFill>
                          <a:latin typeface="Gill Sans MT"/>
                        </a:rPr>
                        <a:t>code runs (and can modify data the function manipulates). This differs from C, for instance, where if a function runs in a thread, it may be stopped at any point by the runtime system to run some other code in another thread.</a:t>
                      </a:r>
                      <a:endParaRPr lang="en-US" sz="18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F2ECEB"/>
                    </a:solidFill>
                  </a:tcPr>
                </a:tc>
                <a:extLst>
                  <a:ext uri="{0D108BD9-81ED-4DB2-BD59-A6C34878D82A}">
                    <a16:rowId xmlns:a16="http://schemas.microsoft.com/office/drawing/2014/main" val="10001"/>
                  </a:ext>
                </a:extLst>
              </a:tr>
              <a:tr h="1167480">
                <a:tc>
                  <a:txBody>
                    <a:bodyPr/>
                    <a:lstStyle/>
                    <a:p>
                      <a:pPr>
                        <a:lnSpc>
                          <a:spcPct val="100000"/>
                        </a:lnSpc>
                      </a:pPr>
                      <a:r>
                        <a:rPr lang="en-US" sz="1800" b="1" strike="noStrike" spc="-1">
                          <a:solidFill>
                            <a:srgbClr val="000000"/>
                          </a:solidFill>
                          <a:latin typeface="Gill Sans MT"/>
                        </a:rPr>
                        <a:t>Adding messages : </a:t>
                      </a:r>
                      <a:r>
                        <a:rPr lang="en-US" sz="1800" b="0" strike="noStrike" spc="-1">
                          <a:solidFill>
                            <a:srgbClr val="000000"/>
                          </a:solidFill>
                          <a:latin typeface="Gill Sans MT"/>
                        </a:rPr>
                        <a:t>In web browsers, messages are added anytime an event occurs and there is an event listener attached to it. If there is no listener, the event is lost. So a click on an element with a click event handler will add a message--likewise with any other event.</a:t>
                      </a:r>
                      <a:endParaRPr lang="en-US" sz="18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FFFFFF"/>
                    </a:solidFill>
                  </a:tcPr>
                </a:tc>
                <a:extLst>
                  <a:ext uri="{0D108BD9-81ED-4DB2-BD59-A6C34878D82A}">
                    <a16:rowId xmlns:a16="http://schemas.microsoft.com/office/drawing/2014/main" val="10002"/>
                  </a:ext>
                </a:extLst>
              </a:tr>
              <a:tr h="399600">
                <a:tc>
                  <a:txBody>
                    <a:bodyPr/>
                    <a:lstStyle/>
                    <a:p>
                      <a:pPr>
                        <a:lnSpc>
                          <a:spcPct val="100000"/>
                        </a:lnSpc>
                      </a:pPr>
                      <a:r>
                        <a:rPr lang="en-US" sz="1800" b="1" strike="noStrike" spc="-1">
                          <a:solidFill>
                            <a:srgbClr val="000000"/>
                          </a:solidFill>
                          <a:latin typeface="Gill Sans MT"/>
                        </a:rPr>
                        <a:t>Zero Delays</a:t>
                      </a:r>
                      <a:r>
                        <a:rPr lang="en-US" sz="1800" b="0" strike="noStrike" spc="-1">
                          <a:solidFill>
                            <a:srgbClr val="000000"/>
                          </a:solidFill>
                          <a:latin typeface="Gill Sans MT"/>
                        </a:rPr>
                        <a:t> : The execution depends on the number of waiting tasks in the queue.</a:t>
                      </a:r>
                      <a:endParaRPr lang="en-US" sz="18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F2ECEB"/>
                    </a:solidFill>
                  </a:tcPr>
                </a:tc>
                <a:extLst>
                  <a:ext uri="{0D108BD9-81ED-4DB2-BD59-A6C34878D82A}">
                    <a16:rowId xmlns:a16="http://schemas.microsoft.com/office/drawing/2014/main" val="10003"/>
                  </a:ext>
                </a:extLst>
              </a:tr>
              <a:tr h="1167480">
                <a:tc>
                  <a:txBody>
                    <a:bodyPr/>
                    <a:lstStyle/>
                    <a:p>
                      <a:pPr>
                        <a:lnSpc>
                          <a:spcPct val="100000"/>
                        </a:lnSpc>
                      </a:pPr>
                      <a:r>
                        <a:rPr lang="en-US" sz="1800" b="1" strike="noStrike" spc="-1">
                          <a:solidFill>
                            <a:srgbClr val="000000"/>
                          </a:solidFill>
                          <a:latin typeface="Gill Sans MT"/>
                        </a:rPr>
                        <a:t>Several runtimes communicating together : </a:t>
                      </a:r>
                      <a:r>
                        <a:rPr lang="en-US" sz="1800" b="0" strike="noStrike" spc="-1">
                          <a:solidFill>
                            <a:srgbClr val="000000"/>
                          </a:solidFill>
                          <a:latin typeface="Gill Sans MT"/>
                        </a:rPr>
                        <a:t>A web worker or a cross-origin iframe has its own stack, heap, and message queue. Two distinct runtimes can only communicate through sending messages via the </a:t>
                      </a:r>
                      <a:r>
                        <a:rPr lang="en-US" sz="1800" b="0" u="sng" strike="noStrike" spc="-1">
                          <a:solidFill>
                            <a:srgbClr val="B292CA"/>
                          </a:solidFill>
                          <a:uFillTx/>
                          <a:latin typeface="Gill Sans MT"/>
                          <a:hlinkClick r:id="rId3"/>
                        </a:rPr>
                        <a:t>postMessage</a:t>
                      </a:r>
                      <a:r>
                        <a:rPr lang="en-US" sz="1800" b="0" strike="noStrike" spc="-1">
                          <a:solidFill>
                            <a:srgbClr val="000000"/>
                          </a:solidFill>
                          <a:latin typeface="Gill Sans MT"/>
                        </a:rPr>
                        <a:t>method. This method adds a message to the other runtime if the latter listens to messageevents.</a:t>
                      </a:r>
                      <a:endParaRPr lang="en-US" sz="1800" b="0" strike="noStrike" spc="-1">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FFFFF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457200" y="152280"/>
            <a:ext cx="8226360" cy="987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3200" b="0" strike="noStrike" spc="-1">
                <a:solidFill>
                  <a:srgbClr val="464653"/>
                </a:solidFill>
                <a:latin typeface="Bookman Old Style"/>
                <a:ea typeface="DejaVu Sans"/>
              </a:rPr>
              <a:t>Event Loop : Definition</a:t>
            </a:r>
            <a:endParaRPr lang="en-US" sz="3200" b="0" strike="noStrike" spc="-1">
              <a:latin typeface="Arial"/>
            </a:endParaRPr>
          </a:p>
        </p:txBody>
      </p:sp>
      <p:graphicFrame>
        <p:nvGraphicFramePr>
          <p:cNvPr id="146" name="Table 2"/>
          <p:cNvGraphicFramePr/>
          <p:nvPr>
            <p:extLst>
              <p:ext uri="{D42A27DB-BD31-4B8C-83A1-F6EECF244321}">
                <p14:modId xmlns:p14="http://schemas.microsoft.com/office/powerpoint/2010/main" val="2994420518"/>
              </p:ext>
            </p:extLst>
          </p:nvPr>
        </p:nvGraphicFramePr>
        <p:xfrm>
          <a:off x="228600" y="1291320"/>
          <a:ext cx="8820360" cy="1432781"/>
        </p:xfrm>
        <a:graphic>
          <a:graphicData uri="http://schemas.openxmlformats.org/drawingml/2006/table">
            <a:tbl>
              <a:tblPr/>
              <a:tblGrid>
                <a:gridCol w="8820360">
                  <a:extLst>
                    <a:ext uri="{9D8B030D-6E8A-4147-A177-3AD203B41FA5}">
                      <a16:colId xmlns:a16="http://schemas.microsoft.com/office/drawing/2014/main" val="20000"/>
                    </a:ext>
                  </a:extLst>
                </a:gridCol>
              </a:tblGrid>
              <a:tr h="393101">
                <a:tc>
                  <a:txBody>
                    <a:bodyPr/>
                    <a:lstStyle/>
                    <a:p>
                      <a:pPr>
                        <a:lnSpc>
                          <a:spcPct val="100000"/>
                        </a:lnSpc>
                      </a:pPr>
                      <a:r>
                        <a:rPr lang="en-US" sz="1800" b="0" strike="noStrike" spc="-1" dirty="0">
                          <a:solidFill>
                            <a:srgbClr val="000000"/>
                          </a:solidFill>
                          <a:latin typeface="Gill Sans MT"/>
                        </a:rPr>
                        <a:t>The Entity that handles external events and converts them into callback invocations</a:t>
                      </a:r>
                      <a:endParaRPr lang="en-US" sz="1800" b="0" strike="noStrike" spc="-1" dirty="0">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FFFFFF"/>
                    </a:solidFill>
                  </a:tcPr>
                </a:tc>
                <a:extLst>
                  <a:ext uri="{0D108BD9-81ED-4DB2-BD59-A6C34878D82A}">
                    <a16:rowId xmlns:a16="http://schemas.microsoft.com/office/drawing/2014/main" val="10000"/>
                  </a:ext>
                </a:extLst>
              </a:tr>
              <a:tr h="399600">
                <a:tc>
                  <a:txBody>
                    <a:bodyPr/>
                    <a:lstStyle/>
                    <a:p>
                      <a:pPr algn="ctr">
                        <a:lnSpc>
                          <a:spcPct val="100000"/>
                        </a:lnSpc>
                      </a:pPr>
                      <a:r>
                        <a:rPr lang="en-US" sz="1800" b="0" strike="noStrike" spc="-1">
                          <a:latin typeface="Arial"/>
                        </a:rPr>
                        <a:t>A loop that picks events from event queue and pushes their callbacks to the call stack</a:t>
                      </a:r>
                    </a:p>
                  </a:txBody>
                  <a:tcPr>
                    <a:lnL w="12240">
                      <a:solidFill>
                        <a:srgbClr val="B88472"/>
                      </a:solidFill>
                    </a:lnL>
                    <a:lnR w="12240">
                      <a:solidFill>
                        <a:srgbClr val="B88472"/>
                      </a:solidFill>
                    </a:lnR>
                    <a:lnT w="12240">
                      <a:solidFill>
                        <a:srgbClr val="B88472"/>
                      </a:solidFill>
                    </a:lnT>
                    <a:lnB w="12240">
                      <a:solidFill>
                        <a:srgbClr val="B88472"/>
                      </a:solidFill>
                    </a:lnB>
                    <a:solidFill>
                      <a:srgbClr val="F2ECEB"/>
                    </a:solidFill>
                  </a:tcPr>
                </a:tc>
                <a:extLst>
                  <a:ext uri="{0D108BD9-81ED-4DB2-BD59-A6C34878D82A}">
                    <a16:rowId xmlns:a16="http://schemas.microsoft.com/office/drawing/2014/main" val="10001"/>
                  </a:ext>
                </a:extLst>
              </a:tr>
              <a:tr h="403655">
                <a:tc>
                  <a:txBody>
                    <a:bodyPr/>
                    <a:lstStyle/>
                    <a:p>
                      <a:pPr>
                        <a:lnSpc>
                          <a:spcPct val="100000"/>
                        </a:lnSpc>
                      </a:pPr>
                      <a:r>
                        <a:rPr lang="en-US" sz="1800" b="0" strike="noStrike" spc="-1" dirty="0">
                          <a:latin typeface="Arial"/>
                        </a:rPr>
                        <a:t>Even Loop is not part of V8 Engine it comes to us </a:t>
                      </a:r>
                      <a:r>
                        <a:rPr lang="en-US" sz="1800" b="0" strike="noStrike" spc="-1" dirty="0" err="1">
                          <a:latin typeface="Arial"/>
                        </a:rPr>
                        <a:t>Libuv</a:t>
                      </a:r>
                      <a:r>
                        <a:rPr lang="en-US" sz="1800" b="0" strike="noStrike" spc="-1" dirty="0">
                          <a:latin typeface="Arial"/>
                        </a:rPr>
                        <a:t> and present in association with another set of API’s like </a:t>
                      </a:r>
                      <a:r>
                        <a:rPr lang="en-US" sz="1800" b="0" strike="noStrike" spc="-1" dirty="0" err="1">
                          <a:latin typeface="Arial"/>
                        </a:rPr>
                        <a:t>settimeout</a:t>
                      </a:r>
                      <a:r>
                        <a:rPr lang="en-US" sz="1800" b="0" strike="noStrike" spc="-1" dirty="0">
                          <a:latin typeface="Arial"/>
                        </a:rPr>
                        <a:t> or </a:t>
                      </a:r>
                      <a:r>
                        <a:rPr lang="en-US" sz="1800" b="0" strike="noStrike" spc="-1" dirty="0" err="1">
                          <a:latin typeface="Arial"/>
                        </a:rPr>
                        <a:t>xhr</a:t>
                      </a:r>
                      <a:endParaRPr lang="en-US" sz="1800" b="0" strike="noStrike" spc="-1" dirty="0">
                        <a:latin typeface="Arial"/>
                      </a:endParaRPr>
                    </a:p>
                  </a:txBody>
                  <a:tcPr>
                    <a:lnL w="12240">
                      <a:solidFill>
                        <a:srgbClr val="B88472"/>
                      </a:solidFill>
                    </a:lnL>
                    <a:lnR w="12240">
                      <a:solidFill>
                        <a:srgbClr val="B88472"/>
                      </a:solidFill>
                    </a:lnR>
                    <a:lnT w="12240">
                      <a:solidFill>
                        <a:srgbClr val="B88472"/>
                      </a:solidFill>
                    </a:lnT>
                    <a:lnB w="12240">
                      <a:solidFill>
                        <a:srgbClr val="B88472"/>
                      </a:solidFill>
                    </a:lnB>
                    <a:solidFill>
                      <a:srgbClr val="FFFFFF"/>
                    </a:solidFill>
                  </a:tcPr>
                </a:tc>
                <a:extLst>
                  <a:ext uri="{0D108BD9-81ED-4DB2-BD59-A6C34878D82A}">
                    <a16:rowId xmlns:a16="http://schemas.microsoft.com/office/drawing/2014/main" val="10002"/>
                  </a:ext>
                </a:extLst>
              </a:tr>
            </a:tbl>
          </a:graphicData>
        </a:graphic>
      </p:graphicFrame>
      <p:pic>
        <p:nvPicPr>
          <p:cNvPr id="147" name="Picture 146"/>
          <p:cNvPicPr/>
          <p:nvPr/>
        </p:nvPicPr>
        <p:blipFill>
          <a:blip r:embed="rId3"/>
          <a:stretch/>
        </p:blipFill>
        <p:spPr>
          <a:xfrm>
            <a:off x="1097280" y="3236400"/>
            <a:ext cx="6399360" cy="2741760"/>
          </a:xfrm>
          <a:prstGeom prst="rect">
            <a:avLst/>
          </a:prstGeom>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8" name="Picture 147"/>
          <p:cNvPicPr/>
          <p:nvPr/>
        </p:nvPicPr>
        <p:blipFill>
          <a:blip r:embed="rId2"/>
          <a:stretch/>
        </p:blipFill>
        <p:spPr>
          <a:xfrm rot="21587400">
            <a:off x="284040" y="283320"/>
            <a:ext cx="8411040" cy="6276240"/>
          </a:xfrm>
          <a:prstGeom prst="rect">
            <a:avLst/>
          </a:prstGeom>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9" name="Picture 148"/>
          <p:cNvPicPr/>
          <p:nvPr/>
        </p:nvPicPr>
        <p:blipFill>
          <a:blip r:embed="rId2"/>
          <a:stretch/>
        </p:blipFill>
        <p:spPr>
          <a:xfrm>
            <a:off x="457200" y="731520"/>
            <a:ext cx="8228160" cy="5249520"/>
          </a:xfrm>
          <a:prstGeom prst="rect">
            <a:avLst/>
          </a:prstGeom>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457200" y="152280"/>
            <a:ext cx="8226360" cy="987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3200" b="0" strike="noStrike" spc="-1">
                <a:solidFill>
                  <a:srgbClr val="464653"/>
                </a:solidFill>
                <a:latin typeface="Bookman Old Style"/>
                <a:ea typeface="DejaVu Sans"/>
              </a:rPr>
              <a:t>Event Loop</a:t>
            </a:r>
            <a:endParaRPr lang="en-US" sz="3200" b="0" strike="noStrike" spc="-1">
              <a:latin typeface="Arial"/>
            </a:endParaRPr>
          </a:p>
        </p:txBody>
      </p:sp>
      <p:sp>
        <p:nvSpPr>
          <p:cNvPr id="151" name="CustomShape 2"/>
          <p:cNvSpPr/>
          <p:nvPr/>
        </p:nvSpPr>
        <p:spPr>
          <a:xfrm>
            <a:off x="808058" y="1268943"/>
            <a:ext cx="2130480" cy="395928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dirty="0">
                <a:solidFill>
                  <a:srgbClr val="FFFFFF"/>
                </a:solidFill>
                <a:latin typeface="Gill Sans MT"/>
                <a:ea typeface="DejaVu Sans"/>
              </a:rPr>
              <a:t>Stack LIFO</a:t>
            </a:r>
            <a:endParaRPr lang="en-US" sz="1800" b="0" strike="noStrike" spc="-1" dirty="0">
              <a:latin typeface="Arial"/>
            </a:endParaRPr>
          </a:p>
        </p:txBody>
      </p:sp>
      <p:sp>
        <p:nvSpPr>
          <p:cNvPr id="152" name="CustomShape 3"/>
          <p:cNvSpPr/>
          <p:nvPr/>
        </p:nvSpPr>
        <p:spPr>
          <a:xfrm>
            <a:off x="3229049" y="5415001"/>
            <a:ext cx="5406840" cy="1200600"/>
          </a:xfrm>
          <a:prstGeom prst="rect">
            <a:avLst/>
          </a:prstGeom>
          <a:solidFill>
            <a:srgbClr val="727CA3"/>
          </a:solidFill>
          <a:ln w="19080">
            <a:solidFill>
              <a:srgbClr val="545B78"/>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marL="274320" indent="-271080">
              <a:lnSpc>
                <a:spcPct val="100000"/>
              </a:lnSpc>
              <a:spcBef>
                <a:spcPts val="601"/>
              </a:spcBef>
              <a:buClr>
                <a:srgbClr val="727CA3"/>
              </a:buClr>
              <a:buSzPct val="76000"/>
              <a:buFont typeface="Wingdings 3" charset="2"/>
              <a:buChar char=""/>
            </a:pPr>
            <a:r>
              <a:rPr lang="en-US" sz="2600" b="0" strike="noStrike" spc="-1" dirty="0">
                <a:solidFill>
                  <a:srgbClr val="FFFFFF"/>
                </a:solidFill>
                <a:latin typeface="Gill Sans MT"/>
                <a:ea typeface="DejaVu Sans"/>
              </a:rPr>
              <a:t>Event Queue FIFO</a:t>
            </a:r>
            <a:endParaRPr lang="en-US" sz="2600" b="0" strike="noStrike" spc="-1" dirty="0">
              <a:latin typeface="Arial"/>
            </a:endParaRPr>
          </a:p>
        </p:txBody>
      </p:sp>
      <p:sp>
        <p:nvSpPr>
          <p:cNvPr id="153" name="CustomShape 4"/>
          <p:cNvSpPr/>
          <p:nvPr/>
        </p:nvSpPr>
        <p:spPr>
          <a:xfrm>
            <a:off x="-2586562" y="889180"/>
            <a:ext cx="1520640" cy="273960"/>
          </a:xfrm>
          <a:prstGeom prst="rect">
            <a:avLst/>
          </a:prstGeom>
          <a:solidFill>
            <a:schemeClr val="tx1">
              <a:lumMod val="65000"/>
              <a:lumOff val="3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dirty="0">
                <a:solidFill>
                  <a:srgbClr val="FFFF00"/>
                </a:solidFill>
                <a:latin typeface="Gill Sans MT"/>
                <a:ea typeface="DejaVu Sans"/>
              </a:rPr>
              <a:t>Main</a:t>
            </a:r>
            <a:endParaRPr lang="en-US" sz="1800" b="0" strike="noStrike" spc="-1" dirty="0">
              <a:latin typeface="Arial"/>
            </a:endParaRPr>
          </a:p>
        </p:txBody>
      </p:sp>
      <p:sp>
        <p:nvSpPr>
          <p:cNvPr id="154" name="CustomShape 5"/>
          <p:cNvSpPr/>
          <p:nvPr/>
        </p:nvSpPr>
        <p:spPr>
          <a:xfrm>
            <a:off x="-2745418" y="-99513"/>
            <a:ext cx="2009520" cy="395820"/>
          </a:xfrm>
          <a:prstGeom prst="rect">
            <a:avLst/>
          </a:prstGeom>
          <a:solidFill>
            <a:srgbClr val="FFFF00"/>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000000"/>
                </a:solidFill>
                <a:latin typeface="Gill Sans MT"/>
                <a:ea typeface="DejaVu Sans"/>
              </a:rPr>
              <a:t>Console.log(“Hi”)</a:t>
            </a:r>
            <a:endParaRPr lang="en-US" sz="1800" b="0" strike="noStrike" spc="-1">
              <a:latin typeface="Arial"/>
            </a:endParaRPr>
          </a:p>
        </p:txBody>
      </p:sp>
      <p:sp>
        <p:nvSpPr>
          <p:cNvPr id="155" name="CustomShape 6"/>
          <p:cNvSpPr/>
          <p:nvPr/>
        </p:nvSpPr>
        <p:spPr>
          <a:xfrm>
            <a:off x="-2931187" y="380023"/>
            <a:ext cx="2435040" cy="391561"/>
          </a:xfrm>
          <a:prstGeom prst="rect">
            <a:avLst/>
          </a:prstGeom>
          <a:solidFill>
            <a:srgbClr val="FFFF00"/>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r>
              <a:rPr lang="en-US" sz="1800" b="0" strike="noStrike" spc="-1">
                <a:solidFill>
                  <a:srgbClr val="000000"/>
                </a:solidFill>
                <a:latin typeface="Gill Sans MT"/>
                <a:ea typeface="DejaVu Sans"/>
              </a:rPr>
              <a:t>Console.log(“I did it”)</a:t>
            </a:r>
            <a:endParaRPr lang="en-US" sz="1800" b="0" strike="noStrike" spc="-1">
              <a:latin typeface="Arial"/>
            </a:endParaRPr>
          </a:p>
        </p:txBody>
      </p:sp>
      <p:sp>
        <p:nvSpPr>
          <p:cNvPr id="156" name="CustomShape 7"/>
          <p:cNvSpPr/>
          <p:nvPr/>
        </p:nvSpPr>
        <p:spPr>
          <a:xfrm>
            <a:off x="3566160" y="91440"/>
            <a:ext cx="5393520" cy="1553040"/>
          </a:xfrm>
          <a:prstGeom prst="rect">
            <a:avLst/>
          </a:prstGeom>
          <a:solidFill>
            <a:srgbClr val="E16173"/>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Gill Sans MT"/>
                <a:ea typeface="DejaVu Sans"/>
              </a:rPr>
              <a:t>HEAP (Scattered Memory, Objects, Variables, etc)</a:t>
            </a:r>
            <a:endParaRPr lang="en-US" sz="1800" b="0" strike="noStrike" spc="-1">
              <a:latin typeface="Arial"/>
            </a:endParaRPr>
          </a:p>
        </p:txBody>
      </p:sp>
      <p:sp>
        <p:nvSpPr>
          <p:cNvPr id="157" name="CustomShape 8"/>
          <p:cNvSpPr/>
          <p:nvPr/>
        </p:nvSpPr>
        <p:spPr>
          <a:xfrm>
            <a:off x="3932640" y="1860840"/>
            <a:ext cx="3290400" cy="3317760"/>
          </a:xfrm>
          <a:prstGeom prst="rect">
            <a:avLst/>
          </a:prstGeom>
          <a:solidFill>
            <a:srgbClr val="B85C00"/>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dirty="0">
                <a:solidFill>
                  <a:srgbClr val="FFFFFF"/>
                </a:solidFill>
                <a:latin typeface="Gill Sans MT"/>
                <a:ea typeface="DejaVu Sans"/>
              </a:rPr>
              <a:t>WEB API / C++ API’s (Set </a:t>
            </a:r>
            <a:r>
              <a:rPr lang="en-US" sz="1800" b="0" strike="noStrike" spc="-1" dirty="0" err="1">
                <a:solidFill>
                  <a:srgbClr val="FFFFFF"/>
                </a:solidFill>
                <a:latin typeface="Gill Sans MT"/>
                <a:ea typeface="DejaVu Sans"/>
              </a:rPr>
              <a:t>TimeOut</a:t>
            </a:r>
            <a:r>
              <a:rPr lang="en-US" sz="1800" b="0" strike="noStrike" spc="-1" dirty="0">
                <a:solidFill>
                  <a:srgbClr val="FFFFFF"/>
                </a:solidFill>
                <a:latin typeface="Gill Sans MT"/>
                <a:ea typeface="DejaVu Sans"/>
              </a:rPr>
              <a:t>, XHR and Other </a:t>
            </a:r>
            <a:r>
              <a:rPr lang="en-US" sz="1800" b="0" strike="noStrike" spc="-1" dirty="0" err="1">
                <a:solidFill>
                  <a:srgbClr val="FFFFFF"/>
                </a:solidFill>
                <a:latin typeface="Gill Sans MT"/>
                <a:ea typeface="DejaVu Sans"/>
              </a:rPr>
              <a:t>CallBacks</a:t>
            </a:r>
            <a:r>
              <a:rPr lang="en-US" sz="1800" b="0" strike="noStrike" spc="-1" dirty="0">
                <a:solidFill>
                  <a:srgbClr val="FFFFFF"/>
                </a:solidFill>
                <a:latin typeface="Gill Sans MT"/>
                <a:ea typeface="DejaVu Sans"/>
              </a:rPr>
              <a:t>)</a:t>
            </a:r>
            <a:endParaRPr lang="en-US" sz="1800" b="0" strike="noStrike" spc="-1" dirty="0">
              <a:latin typeface="Arial"/>
            </a:endParaRPr>
          </a:p>
        </p:txBody>
      </p:sp>
      <p:sp>
        <p:nvSpPr>
          <p:cNvPr id="158" name="CustomShape 9"/>
          <p:cNvSpPr/>
          <p:nvPr/>
        </p:nvSpPr>
        <p:spPr>
          <a:xfrm>
            <a:off x="731520" y="5303520"/>
            <a:ext cx="2284560" cy="1095840"/>
          </a:xfrm>
          <a:custGeom>
            <a:avLst/>
            <a:gdLst/>
            <a:ahLst/>
            <a:cxnLst/>
            <a:rect l="l" t="t" r="r" b="b"/>
            <a:pathLst>
              <a:path w="4957" h="2380">
                <a:moveTo>
                  <a:pt x="0" y="669"/>
                </a:moveTo>
                <a:lnTo>
                  <a:pt x="0" y="2379"/>
                </a:lnTo>
                <a:lnTo>
                  <a:pt x="2406" y="2379"/>
                </a:lnTo>
                <a:lnTo>
                  <a:pt x="3560" y="2379"/>
                </a:lnTo>
                <a:lnTo>
                  <a:pt x="3560" y="1824"/>
                </a:lnTo>
                <a:lnTo>
                  <a:pt x="3897" y="1824"/>
                </a:lnTo>
                <a:lnTo>
                  <a:pt x="3897" y="2132"/>
                </a:lnTo>
                <a:lnTo>
                  <a:pt x="4956" y="1524"/>
                </a:lnTo>
                <a:lnTo>
                  <a:pt x="3897" y="916"/>
                </a:lnTo>
                <a:lnTo>
                  <a:pt x="3897" y="1224"/>
                </a:lnTo>
                <a:lnTo>
                  <a:pt x="3560" y="1224"/>
                </a:lnTo>
                <a:lnTo>
                  <a:pt x="3560" y="669"/>
                </a:lnTo>
                <a:lnTo>
                  <a:pt x="2406" y="669"/>
                </a:lnTo>
                <a:lnTo>
                  <a:pt x="2406" y="508"/>
                </a:lnTo>
                <a:lnTo>
                  <a:pt x="3045" y="508"/>
                </a:lnTo>
                <a:lnTo>
                  <a:pt x="1780" y="0"/>
                </a:lnTo>
                <a:lnTo>
                  <a:pt x="515" y="508"/>
                </a:lnTo>
                <a:lnTo>
                  <a:pt x="1154" y="508"/>
                </a:lnTo>
                <a:lnTo>
                  <a:pt x="1154" y="669"/>
                </a:lnTo>
                <a:lnTo>
                  <a:pt x="0" y="669"/>
                </a:lnTo>
              </a:path>
            </a:pathLst>
          </a:cu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1800" b="0" strike="noStrike" spc="-1">
                <a:solidFill>
                  <a:srgbClr val="000000"/>
                </a:solidFill>
                <a:latin typeface="Arial"/>
                <a:ea typeface="DejaVu Sans"/>
              </a:rPr>
              <a:t>Event Loop</a:t>
            </a:r>
            <a:endParaRPr lang="en-US" sz="1800" b="0" strike="noStrike" spc="-1">
              <a:latin typeface="Arial"/>
            </a:endParaRPr>
          </a:p>
        </p:txBody>
      </p:sp>
      <p:pic>
        <p:nvPicPr>
          <p:cNvPr id="159" name="Picture 158"/>
          <p:cNvPicPr/>
          <p:nvPr/>
        </p:nvPicPr>
        <p:blipFill>
          <a:blip r:embed="rId2"/>
          <a:stretch/>
        </p:blipFill>
        <p:spPr>
          <a:xfrm>
            <a:off x="7223040" y="1894559"/>
            <a:ext cx="2646000" cy="3198960"/>
          </a:xfrm>
          <a:prstGeom prst="rect">
            <a:avLst/>
          </a:prstGeom>
          <a:ln>
            <a:noFill/>
          </a:ln>
        </p:spPr>
      </p:pic>
      <p:sp>
        <p:nvSpPr>
          <p:cNvPr id="160" name="CustomShape 10"/>
          <p:cNvSpPr/>
          <p:nvPr/>
        </p:nvSpPr>
        <p:spPr>
          <a:xfrm>
            <a:off x="1193040" y="6136200"/>
            <a:ext cx="1520640" cy="530280"/>
          </a:xfrm>
          <a:prstGeom prst="rect">
            <a:avLst/>
          </a:prstGeom>
          <a:solidFill>
            <a:srgbClr val="FF4000"/>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r>
              <a:rPr lang="en-US" sz="1800" b="0" strike="noStrike" spc="-1">
                <a:solidFill>
                  <a:srgbClr val="000000"/>
                </a:solidFill>
                <a:latin typeface="Gill Sans MT"/>
                <a:ea typeface="DejaVu Sans"/>
              </a:rPr>
              <a:t>When Stack Is Empty</a:t>
            </a:r>
            <a:endParaRPr lang="en-US" sz="1800" b="0" strike="noStrike" spc="-1">
              <a:latin typeface="Arial"/>
            </a:endParaRPr>
          </a:p>
        </p:txBody>
      </p:sp>
      <p:sp>
        <p:nvSpPr>
          <p:cNvPr id="161" name="CustomShape 11"/>
          <p:cNvSpPr/>
          <p:nvPr/>
        </p:nvSpPr>
        <p:spPr>
          <a:xfrm>
            <a:off x="6262920" y="2636273"/>
            <a:ext cx="2924640" cy="365400"/>
          </a:xfrm>
          <a:prstGeom prst="rect">
            <a:avLst/>
          </a:prstGeom>
          <a:solidFill>
            <a:srgbClr val="FFFF00"/>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000000"/>
                </a:solidFill>
                <a:latin typeface="Gill Sans MT"/>
                <a:ea typeface="DejaVu Sans"/>
              </a:rPr>
              <a:t>SetTimeout -Cb 2 (cnsl.lg))</a:t>
            </a:r>
            <a:endParaRPr lang="en-US" sz="1800" b="0" strike="noStrike" spc="-1">
              <a:latin typeface="Arial"/>
            </a:endParaRPr>
          </a:p>
        </p:txBody>
      </p:sp>
      <p:sp>
        <p:nvSpPr>
          <p:cNvPr id="162" name="CustomShape 12"/>
          <p:cNvSpPr/>
          <p:nvPr/>
        </p:nvSpPr>
        <p:spPr>
          <a:xfrm>
            <a:off x="-2758102" y="1287194"/>
            <a:ext cx="2011680" cy="418231"/>
          </a:xfrm>
          <a:prstGeom prst="rect">
            <a:avLst/>
          </a:prstGeom>
          <a:solidFill>
            <a:srgbClr val="FFFF00"/>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dirty="0">
                <a:solidFill>
                  <a:srgbClr val="000000"/>
                </a:solidFill>
                <a:latin typeface="Gill Sans MT"/>
                <a:ea typeface="DejaVu Sans"/>
              </a:rPr>
              <a:t>Cb1 (</a:t>
            </a:r>
            <a:r>
              <a:rPr lang="en-US" sz="1800" b="0" strike="noStrike" spc="-1" dirty="0" err="1">
                <a:solidFill>
                  <a:srgbClr val="000000"/>
                </a:solidFill>
                <a:latin typeface="Gill Sans MT"/>
                <a:ea typeface="DejaVu Sans"/>
              </a:rPr>
              <a:t>cnsl.lg</a:t>
            </a:r>
            <a:r>
              <a:rPr lang="en-US" sz="1800" b="0" strike="noStrike" spc="-1" dirty="0">
                <a:solidFill>
                  <a:srgbClr val="000000"/>
                </a:solidFill>
                <a:latin typeface="Gill Sans MT"/>
                <a:ea typeface="DejaVu Sans"/>
              </a:rPr>
              <a:t> ()))</a:t>
            </a:r>
            <a:endParaRPr lang="en-US" sz="1800" b="0" strike="noStrike" spc="-1" dirty="0">
              <a:latin typeface="Arial"/>
            </a:endParaRPr>
          </a:p>
        </p:txBody>
      </p:sp>
      <p:sp>
        <p:nvSpPr>
          <p:cNvPr id="163" name="CustomShape 13"/>
          <p:cNvSpPr/>
          <p:nvPr/>
        </p:nvSpPr>
        <p:spPr>
          <a:xfrm>
            <a:off x="6219360" y="1985495"/>
            <a:ext cx="2924640" cy="420840"/>
          </a:xfrm>
          <a:prstGeom prst="rect">
            <a:avLst/>
          </a:prstGeom>
          <a:solidFill>
            <a:srgbClr val="FFFF00"/>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dirty="0" err="1">
                <a:solidFill>
                  <a:srgbClr val="000000"/>
                </a:solidFill>
                <a:latin typeface="Gill Sans MT"/>
                <a:ea typeface="DejaVu Sans"/>
              </a:rPr>
              <a:t>SetTimeout</a:t>
            </a:r>
            <a:r>
              <a:rPr lang="en-US" sz="1800" b="0" strike="noStrike" spc="-1" dirty="0">
                <a:solidFill>
                  <a:srgbClr val="000000"/>
                </a:solidFill>
                <a:latin typeface="Gill Sans MT"/>
                <a:ea typeface="DejaVu Sans"/>
              </a:rPr>
              <a:t> -</a:t>
            </a:r>
            <a:r>
              <a:rPr lang="en-US" sz="1800" b="0" strike="noStrike" spc="-1" dirty="0" err="1">
                <a:solidFill>
                  <a:srgbClr val="000000"/>
                </a:solidFill>
                <a:latin typeface="Gill Sans MT"/>
                <a:ea typeface="DejaVu Sans"/>
              </a:rPr>
              <a:t>Cb</a:t>
            </a:r>
            <a:r>
              <a:rPr lang="en-US" sz="1800" b="0" strike="noStrike" spc="-1" dirty="0">
                <a:solidFill>
                  <a:srgbClr val="000000"/>
                </a:solidFill>
                <a:latin typeface="Gill Sans MT"/>
                <a:ea typeface="DejaVu Sans"/>
              </a:rPr>
              <a:t> 1 (</a:t>
            </a:r>
            <a:r>
              <a:rPr lang="en-US" sz="1800" b="0" strike="noStrike" spc="-1" dirty="0" err="1">
                <a:solidFill>
                  <a:srgbClr val="000000"/>
                </a:solidFill>
                <a:latin typeface="Gill Sans MT"/>
                <a:ea typeface="DejaVu Sans"/>
              </a:rPr>
              <a:t>cnsl.lg</a:t>
            </a:r>
            <a:r>
              <a:rPr lang="en-US" sz="1800" b="0" strike="noStrike" spc="-1" dirty="0">
                <a:solidFill>
                  <a:srgbClr val="000000"/>
                </a:solidFill>
                <a:latin typeface="Gill Sans MT"/>
                <a:ea typeface="DejaVu Sans"/>
              </a:rPr>
              <a:t>))</a:t>
            </a:r>
            <a:endParaRPr lang="en-US" sz="1800" b="0" strike="noStrike" spc="-1" dirty="0">
              <a:latin typeface="Arial"/>
            </a:endParaRPr>
          </a:p>
        </p:txBody>
      </p:sp>
      <p:sp>
        <p:nvSpPr>
          <p:cNvPr id="164" name="CustomShape 14"/>
          <p:cNvSpPr/>
          <p:nvPr/>
        </p:nvSpPr>
        <p:spPr>
          <a:xfrm>
            <a:off x="6242457" y="3689120"/>
            <a:ext cx="3017160" cy="365400"/>
          </a:xfrm>
          <a:prstGeom prst="rect">
            <a:avLst/>
          </a:prstGeom>
          <a:solidFill>
            <a:srgbClr val="FFFF00"/>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dirty="0" err="1">
                <a:solidFill>
                  <a:srgbClr val="000000"/>
                </a:solidFill>
                <a:latin typeface="Gill Sans MT"/>
                <a:ea typeface="DejaVu Sans"/>
              </a:rPr>
              <a:t>SetTimeout</a:t>
            </a:r>
            <a:r>
              <a:rPr lang="en-US" sz="1800" b="0" strike="noStrike" spc="-1" dirty="0">
                <a:solidFill>
                  <a:srgbClr val="000000"/>
                </a:solidFill>
                <a:latin typeface="Gill Sans MT"/>
                <a:ea typeface="DejaVu Sans"/>
              </a:rPr>
              <a:t> -</a:t>
            </a:r>
            <a:r>
              <a:rPr lang="en-US" sz="1800" b="0" strike="noStrike" spc="-1" dirty="0" err="1">
                <a:solidFill>
                  <a:srgbClr val="000000"/>
                </a:solidFill>
                <a:latin typeface="Gill Sans MT"/>
                <a:ea typeface="DejaVu Sans"/>
              </a:rPr>
              <a:t>Cb</a:t>
            </a:r>
            <a:r>
              <a:rPr lang="en-US" sz="1800" b="0" strike="noStrike" spc="-1" dirty="0">
                <a:solidFill>
                  <a:srgbClr val="000000"/>
                </a:solidFill>
                <a:latin typeface="Gill Sans MT"/>
                <a:ea typeface="DejaVu Sans"/>
              </a:rPr>
              <a:t> 3 (</a:t>
            </a:r>
            <a:r>
              <a:rPr lang="en-US" sz="1800" b="0" strike="noStrike" spc="-1" dirty="0" err="1">
                <a:solidFill>
                  <a:srgbClr val="000000"/>
                </a:solidFill>
                <a:latin typeface="Gill Sans MT"/>
                <a:ea typeface="DejaVu Sans"/>
              </a:rPr>
              <a:t>cnsl.lg</a:t>
            </a:r>
            <a:r>
              <a:rPr lang="en-US" sz="1800" b="0" strike="noStrike" spc="-1" dirty="0">
                <a:solidFill>
                  <a:srgbClr val="000000"/>
                </a:solidFill>
                <a:latin typeface="Gill Sans MT"/>
                <a:ea typeface="DejaVu Sans"/>
              </a:rPr>
              <a:t>))</a:t>
            </a:r>
            <a:endParaRPr lang="en-US" sz="1800" b="0" strike="noStrike" spc="-1" dirty="0">
              <a:latin typeface="Arial"/>
            </a:endParaRPr>
          </a:p>
        </p:txBody>
      </p:sp>
      <p:sp>
        <p:nvSpPr>
          <p:cNvPr id="165" name="CustomShape 15"/>
          <p:cNvSpPr/>
          <p:nvPr/>
        </p:nvSpPr>
        <p:spPr>
          <a:xfrm>
            <a:off x="-2758102" y="1887024"/>
            <a:ext cx="2010240" cy="347400"/>
          </a:xfrm>
          <a:prstGeom prst="rect">
            <a:avLst/>
          </a:prstGeom>
          <a:solidFill>
            <a:srgbClr val="FFFF00"/>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dirty="0">
                <a:solidFill>
                  <a:srgbClr val="000000"/>
                </a:solidFill>
                <a:latin typeface="Gill Sans MT"/>
                <a:ea typeface="DejaVu Sans"/>
              </a:rPr>
              <a:t>Cb2 (</a:t>
            </a:r>
            <a:r>
              <a:rPr lang="en-US" sz="1800" b="0" strike="noStrike" spc="-1" dirty="0" err="1">
                <a:solidFill>
                  <a:srgbClr val="000000"/>
                </a:solidFill>
                <a:latin typeface="Gill Sans MT"/>
                <a:ea typeface="DejaVu Sans"/>
              </a:rPr>
              <a:t>cnsl.lg</a:t>
            </a:r>
            <a:r>
              <a:rPr lang="en-US" sz="1800" b="0" strike="noStrike" spc="-1" dirty="0">
                <a:solidFill>
                  <a:srgbClr val="000000"/>
                </a:solidFill>
                <a:latin typeface="Gill Sans MT"/>
                <a:ea typeface="DejaVu Sans"/>
              </a:rPr>
              <a:t> ()))</a:t>
            </a:r>
            <a:endParaRPr lang="en-US" sz="1800" b="0" strike="noStrike" spc="-1" dirty="0">
              <a:latin typeface="Arial"/>
            </a:endParaRPr>
          </a:p>
        </p:txBody>
      </p:sp>
      <p:sp>
        <p:nvSpPr>
          <p:cNvPr id="166" name="CustomShape 16"/>
          <p:cNvSpPr/>
          <p:nvPr/>
        </p:nvSpPr>
        <p:spPr>
          <a:xfrm>
            <a:off x="-2970503" y="2406335"/>
            <a:ext cx="2435041" cy="347400"/>
          </a:xfrm>
          <a:prstGeom prst="rect">
            <a:avLst/>
          </a:prstGeom>
          <a:solidFill>
            <a:srgbClr val="FFFF00"/>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dirty="0">
                <a:solidFill>
                  <a:srgbClr val="000000"/>
                </a:solidFill>
                <a:latin typeface="Gill Sans MT"/>
                <a:ea typeface="DejaVu Sans"/>
              </a:rPr>
              <a:t>Cb3 (</a:t>
            </a:r>
            <a:r>
              <a:rPr lang="en-US" sz="1800" b="0" strike="noStrike" spc="-1" dirty="0" err="1">
                <a:solidFill>
                  <a:srgbClr val="000000"/>
                </a:solidFill>
                <a:latin typeface="Gill Sans MT"/>
                <a:ea typeface="DejaVu Sans"/>
              </a:rPr>
              <a:t>cnsl.lg</a:t>
            </a:r>
            <a:r>
              <a:rPr lang="en-US" sz="1800" b="0" strike="noStrike" spc="-1" dirty="0">
                <a:solidFill>
                  <a:srgbClr val="000000"/>
                </a:solidFill>
                <a:latin typeface="Gill Sans MT"/>
                <a:ea typeface="DejaVu Sans"/>
              </a:rPr>
              <a:t> ()))</a:t>
            </a:r>
            <a:endParaRPr lang="en-US" sz="1800" b="0" strike="noStrike" spc="-1" dirty="0">
              <a:latin typeface="Arial"/>
            </a:endParaRPr>
          </a:p>
        </p:txBody>
      </p:sp>
      <p:sp>
        <p:nvSpPr>
          <p:cNvPr id="167" name="CustomShape 17"/>
          <p:cNvSpPr/>
          <p:nvPr/>
        </p:nvSpPr>
        <p:spPr>
          <a:xfrm>
            <a:off x="-2758103" y="2883543"/>
            <a:ext cx="2010240" cy="365040"/>
          </a:xfrm>
          <a:prstGeom prst="rect">
            <a:avLst/>
          </a:prstGeom>
          <a:solidFill>
            <a:srgbClr val="FFFF00"/>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dirty="0">
                <a:solidFill>
                  <a:srgbClr val="000000"/>
                </a:solidFill>
                <a:latin typeface="Gill Sans MT"/>
                <a:ea typeface="DejaVu Sans"/>
              </a:rPr>
              <a:t>Cb1.1 (</a:t>
            </a:r>
            <a:r>
              <a:rPr lang="en-US" sz="1800" b="0" strike="noStrike" spc="-1" dirty="0" err="1">
                <a:solidFill>
                  <a:srgbClr val="000000"/>
                </a:solidFill>
                <a:latin typeface="Gill Sans MT"/>
                <a:ea typeface="DejaVu Sans"/>
              </a:rPr>
              <a:t>cnsl.lg</a:t>
            </a:r>
            <a:r>
              <a:rPr lang="en-US" sz="1800" b="0" strike="noStrike" spc="-1" dirty="0">
                <a:solidFill>
                  <a:srgbClr val="000000"/>
                </a:solidFill>
                <a:latin typeface="Gill Sans MT"/>
                <a:ea typeface="DejaVu Sans"/>
              </a:rPr>
              <a:t> ()))</a:t>
            </a:r>
            <a:endParaRPr lang="en-US" sz="1800" b="0" strike="noStrike" spc="-1" dirty="0">
              <a:latin typeface="Arial"/>
            </a:endParaRPr>
          </a:p>
        </p:txBody>
      </p:sp>
      <p:sp>
        <p:nvSpPr>
          <p:cNvPr id="168" name="CustomShape 18"/>
          <p:cNvSpPr/>
          <p:nvPr/>
        </p:nvSpPr>
        <p:spPr>
          <a:xfrm>
            <a:off x="6365823" y="4392907"/>
            <a:ext cx="2985840" cy="375079"/>
          </a:xfrm>
          <a:prstGeom prst="rect">
            <a:avLst/>
          </a:prstGeom>
          <a:solidFill>
            <a:srgbClr val="FFFF00"/>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dirty="0" err="1">
                <a:solidFill>
                  <a:srgbClr val="000000"/>
                </a:solidFill>
                <a:latin typeface="Gill Sans MT"/>
                <a:ea typeface="DejaVu Sans"/>
              </a:rPr>
              <a:t>SetTimeout</a:t>
            </a:r>
            <a:r>
              <a:rPr lang="en-US" sz="1800" b="0" strike="noStrike" spc="-1" dirty="0">
                <a:solidFill>
                  <a:srgbClr val="000000"/>
                </a:solidFill>
                <a:latin typeface="Gill Sans MT"/>
                <a:ea typeface="DejaVu Sans"/>
              </a:rPr>
              <a:t> -</a:t>
            </a:r>
            <a:r>
              <a:rPr lang="en-US" sz="1800" b="0" strike="noStrike" spc="-1" dirty="0" err="1">
                <a:solidFill>
                  <a:srgbClr val="000000"/>
                </a:solidFill>
                <a:latin typeface="Gill Sans MT"/>
                <a:ea typeface="DejaVu Sans"/>
              </a:rPr>
              <a:t>Cb</a:t>
            </a:r>
            <a:r>
              <a:rPr lang="en-US" sz="1800" b="0" strike="noStrike" spc="-1" dirty="0">
                <a:solidFill>
                  <a:srgbClr val="000000"/>
                </a:solidFill>
                <a:latin typeface="Gill Sans MT"/>
                <a:ea typeface="DejaVu Sans"/>
              </a:rPr>
              <a:t> 1.1 (</a:t>
            </a:r>
            <a:r>
              <a:rPr lang="en-US" sz="1800" b="0" strike="noStrike" spc="-1" dirty="0" err="1">
                <a:solidFill>
                  <a:srgbClr val="000000"/>
                </a:solidFill>
                <a:latin typeface="Gill Sans MT"/>
                <a:ea typeface="DejaVu Sans"/>
              </a:rPr>
              <a:t>cnsl.lg</a:t>
            </a:r>
            <a:r>
              <a:rPr lang="en-US" sz="1800" b="0" strike="noStrike" spc="-1" dirty="0">
                <a:solidFill>
                  <a:srgbClr val="000000"/>
                </a:solidFill>
                <a:latin typeface="Gill Sans MT"/>
                <a:ea typeface="DejaVu Sans"/>
              </a:rPr>
              <a:t>))</a:t>
            </a:r>
            <a:endParaRPr lang="en-US" sz="1800" b="0" strike="noStrike" spc="-1" dirty="0">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457200" y="152280"/>
            <a:ext cx="8226360" cy="987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3200" b="0" strike="noStrike" spc="-1">
                <a:solidFill>
                  <a:srgbClr val="464653"/>
                </a:solidFill>
                <a:latin typeface="Bookman Old Style"/>
                <a:ea typeface="DejaVu Sans"/>
              </a:rPr>
              <a:t>Introduction – Contd. Tech.</a:t>
            </a:r>
            <a:endParaRPr lang="en-US" sz="3200" b="0" strike="noStrike" spc="-1">
              <a:latin typeface="Arial"/>
            </a:endParaRPr>
          </a:p>
        </p:txBody>
      </p:sp>
      <p:sp>
        <p:nvSpPr>
          <p:cNvPr id="97" name="CustomShape 2"/>
          <p:cNvSpPr/>
          <p:nvPr/>
        </p:nvSpPr>
        <p:spPr>
          <a:xfrm>
            <a:off x="457200" y="1219320"/>
            <a:ext cx="8226360" cy="498218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86500" lnSpcReduction="10000"/>
          </a:bodyPr>
          <a:lstStyle/>
          <a:p>
            <a:pPr marL="274320" indent="-271080">
              <a:lnSpc>
                <a:spcPct val="100000"/>
              </a:lnSpc>
              <a:spcBef>
                <a:spcPts val="601"/>
              </a:spcBef>
              <a:buClr>
                <a:srgbClr val="727CA3"/>
              </a:buClr>
              <a:buSzPct val="76000"/>
              <a:buFont typeface="Wingdings 3" charset="2"/>
              <a:buChar char=""/>
            </a:pPr>
            <a:r>
              <a:rPr lang="en-US" sz="2600" b="0" strike="noStrike" spc="-1" dirty="0">
                <a:solidFill>
                  <a:srgbClr val="000000"/>
                </a:solidFill>
                <a:latin typeface="Gill Sans MT"/>
                <a:ea typeface="DejaVu Sans"/>
              </a:rPr>
              <a:t>Compiled as well as Interpreted Mixed</a:t>
            </a:r>
            <a:endParaRPr lang="en-US" sz="2600" b="0" strike="noStrike" spc="-1" dirty="0">
              <a:latin typeface="Arial"/>
            </a:endParaRPr>
          </a:p>
          <a:p>
            <a:pPr marL="274320" indent="-271080">
              <a:lnSpc>
                <a:spcPct val="100000"/>
              </a:lnSpc>
              <a:spcBef>
                <a:spcPts val="601"/>
              </a:spcBef>
              <a:buClr>
                <a:srgbClr val="727CA3"/>
              </a:buClr>
              <a:buSzPct val="76000"/>
              <a:buFont typeface="Wingdings 3" charset="2"/>
              <a:buChar char=""/>
            </a:pPr>
            <a:r>
              <a:rPr lang="en-US" sz="2600" b="0" strike="noStrike" spc="-1" dirty="0">
                <a:solidFill>
                  <a:srgbClr val="000000"/>
                </a:solidFill>
                <a:latin typeface="Gill Sans MT"/>
                <a:ea typeface="DejaVu Sans"/>
              </a:rPr>
              <a:t>It is Case Sensitive</a:t>
            </a:r>
            <a:endParaRPr lang="en-US" sz="2600" b="0" strike="noStrike" spc="-1" dirty="0">
              <a:latin typeface="Arial"/>
            </a:endParaRPr>
          </a:p>
          <a:p>
            <a:pPr marL="274320" indent="-271080">
              <a:lnSpc>
                <a:spcPct val="100000"/>
              </a:lnSpc>
              <a:spcBef>
                <a:spcPts val="601"/>
              </a:spcBef>
              <a:buClr>
                <a:srgbClr val="727CA3"/>
              </a:buClr>
              <a:buSzPct val="76000"/>
              <a:buFont typeface="Wingdings 3" charset="2"/>
              <a:buChar char=""/>
            </a:pPr>
            <a:r>
              <a:rPr lang="en-US" sz="2600" b="1" strike="noStrike" spc="-1" dirty="0" err="1">
                <a:solidFill>
                  <a:srgbClr val="000000"/>
                </a:solidFill>
                <a:latin typeface="Gill Sans MT"/>
                <a:ea typeface="DejaVu Sans"/>
              </a:rPr>
              <a:t>UnTyped</a:t>
            </a:r>
            <a:r>
              <a:rPr lang="en-US" sz="2600" b="0" strike="noStrike" spc="-1" dirty="0">
                <a:solidFill>
                  <a:srgbClr val="000000"/>
                </a:solidFill>
                <a:latin typeface="Gill Sans MT"/>
                <a:ea typeface="DejaVu Sans"/>
              </a:rPr>
              <a:t> - a variable can be assigned any value</a:t>
            </a:r>
            <a:endParaRPr lang="en-US" sz="2600" b="0" strike="noStrike" spc="-1" dirty="0">
              <a:latin typeface="Arial"/>
            </a:endParaRPr>
          </a:p>
          <a:p>
            <a:pPr marL="274320" indent="-271080">
              <a:lnSpc>
                <a:spcPct val="100000"/>
              </a:lnSpc>
              <a:spcBef>
                <a:spcPts val="601"/>
              </a:spcBef>
              <a:buClr>
                <a:srgbClr val="727CA3"/>
              </a:buClr>
              <a:buSzPct val="76000"/>
              <a:buFont typeface="Wingdings 3" charset="2"/>
              <a:buChar char=""/>
            </a:pPr>
            <a:r>
              <a:rPr lang="en-US" sz="2600" b="1" strike="noStrike" spc="-1" dirty="0">
                <a:solidFill>
                  <a:srgbClr val="000000"/>
                </a:solidFill>
                <a:latin typeface="Gill Sans MT"/>
                <a:ea typeface="DejaVu Sans"/>
              </a:rPr>
              <a:t>Dynamic Typing</a:t>
            </a:r>
            <a:r>
              <a:rPr lang="en-US" sz="2600" b="0" strike="noStrike" spc="-1" dirty="0">
                <a:solidFill>
                  <a:srgbClr val="000000"/>
                </a:solidFill>
                <a:latin typeface="Gill Sans MT"/>
                <a:ea typeface="DejaVu Sans"/>
              </a:rPr>
              <a:t> - The value type of a variable can change during the execution of a program and JavaScript takes care of it automatically. This feature is termed as dynamic typing.</a:t>
            </a:r>
            <a:endParaRPr lang="en-US" sz="2600" b="0" strike="noStrike" spc="-1" dirty="0">
              <a:latin typeface="Arial"/>
            </a:endParaRPr>
          </a:p>
          <a:p>
            <a:pPr marL="274320" indent="-271080">
              <a:lnSpc>
                <a:spcPct val="100000"/>
              </a:lnSpc>
              <a:spcBef>
                <a:spcPts val="601"/>
              </a:spcBef>
              <a:buClr>
                <a:srgbClr val="727CA3"/>
              </a:buClr>
              <a:buSzPct val="76000"/>
              <a:buFont typeface="Wingdings 3" charset="2"/>
              <a:buChar char=""/>
            </a:pPr>
            <a:r>
              <a:rPr lang="en-US" sz="2600" b="1" strike="noStrike" spc="-1" dirty="0">
                <a:solidFill>
                  <a:srgbClr val="000000"/>
                </a:solidFill>
                <a:latin typeface="Gill Sans MT"/>
                <a:ea typeface="DejaVu Sans"/>
              </a:rPr>
              <a:t>Literals</a:t>
            </a:r>
            <a:r>
              <a:rPr lang="en-US" sz="2600" b="0" strike="noStrike" spc="-1" dirty="0">
                <a:solidFill>
                  <a:srgbClr val="000000"/>
                </a:solidFill>
                <a:latin typeface="Gill Sans MT"/>
                <a:ea typeface="DejaVu Sans"/>
              </a:rPr>
              <a:t> − Represents constant/fixed </a:t>
            </a:r>
            <a:r>
              <a:rPr lang="en-US" sz="2600" b="0" strike="noStrike" spc="-1" dirty="0" err="1">
                <a:solidFill>
                  <a:srgbClr val="000000"/>
                </a:solidFill>
                <a:latin typeface="Gill Sans MT"/>
                <a:ea typeface="DejaVu Sans"/>
              </a:rPr>
              <a:t>values.e.g</a:t>
            </a:r>
            <a:r>
              <a:rPr lang="en-US" sz="2600" b="0" strike="noStrike" spc="-1" dirty="0">
                <a:solidFill>
                  <a:srgbClr val="000000"/>
                </a:solidFill>
                <a:latin typeface="Gill Sans MT"/>
                <a:ea typeface="DejaVu Sans"/>
              </a:rPr>
              <a:t>. Key Value Pair Object to avoid global access of a variable</a:t>
            </a:r>
            <a:endParaRPr lang="en-US" sz="2600" b="0" strike="noStrike" spc="-1" dirty="0">
              <a:latin typeface="Arial"/>
            </a:endParaRPr>
          </a:p>
          <a:p>
            <a:pPr marL="274320" indent="-271080">
              <a:lnSpc>
                <a:spcPct val="100000"/>
              </a:lnSpc>
              <a:spcBef>
                <a:spcPts val="601"/>
              </a:spcBef>
              <a:buClr>
                <a:srgbClr val="727CA3"/>
              </a:buClr>
              <a:buSzPct val="76000"/>
              <a:buFont typeface="Wingdings 3" charset="2"/>
              <a:buChar char=""/>
            </a:pPr>
            <a:r>
              <a:rPr lang="en-US" sz="2600" b="1" strike="noStrike" spc="-1" dirty="0">
                <a:solidFill>
                  <a:srgbClr val="000000"/>
                </a:solidFill>
                <a:latin typeface="Gill Sans MT"/>
                <a:ea typeface="DejaVu Sans"/>
              </a:rPr>
              <a:t>Operators</a:t>
            </a:r>
            <a:r>
              <a:rPr lang="en-US" sz="2600" b="0" strike="noStrike" spc="-1" dirty="0">
                <a:solidFill>
                  <a:srgbClr val="000000"/>
                </a:solidFill>
                <a:latin typeface="Gill Sans MT"/>
                <a:ea typeface="DejaVu Sans"/>
              </a:rPr>
              <a:t> − Symbols that define how the operands will be processed.</a:t>
            </a:r>
            <a:endParaRPr lang="en-US" sz="2600" b="0" strike="noStrike" spc="-1" dirty="0">
              <a:latin typeface="Arial"/>
            </a:endParaRPr>
          </a:p>
          <a:p>
            <a:pPr marL="274320" indent="-271080">
              <a:lnSpc>
                <a:spcPct val="100000"/>
              </a:lnSpc>
              <a:spcBef>
                <a:spcPts val="601"/>
              </a:spcBef>
              <a:buClr>
                <a:srgbClr val="727CA3"/>
              </a:buClr>
              <a:buSzPct val="76000"/>
              <a:buFont typeface="Wingdings 3" charset="2"/>
              <a:buChar char=""/>
            </a:pPr>
            <a:r>
              <a:rPr lang="en-US" sz="2600" b="1" strike="noStrike" spc="-1" dirty="0">
                <a:solidFill>
                  <a:srgbClr val="000000"/>
                </a:solidFill>
                <a:latin typeface="Gill Sans MT"/>
                <a:ea typeface="DejaVu Sans"/>
              </a:rPr>
              <a:t>Comments</a:t>
            </a:r>
            <a:r>
              <a:rPr lang="en-US" sz="2600" b="0" strike="noStrike" spc="-1" dirty="0">
                <a:solidFill>
                  <a:srgbClr val="000000"/>
                </a:solidFill>
                <a:latin typeface="Gill Sans MT"/>
                <a:ea typeface="DejaVu Sans"/>
              </a:rPr>
              <a:t> − Used to improve code readability. These are ignored by the JavaScript engine. Single(//) and </a:t>
            </a:r>
            <a:r>
              <a:rPr lang="en-US" sz="2600" b="0" strike="noStrike" spc="-1" dirty="0" err="1">
                <a:solidFill>
                  <a:srgbClr val="000000"/>
                </a:solidFill>
                <a:latin typeface="Gill Sans MT"/>
                <a:ea typeface="DejaVu Sans"/>
              </a:rPr>
              <a:t>MultiLine</a:t>
            </a:r>
            <a:r>
              <a:rPr lang="en-US" sz="2600" b="0" strike="noStrike" spc="-1" dirty="0">
                <a:solidFill>
                  <a:srgbClr val="000000"/>
                </a:solidFill>
                <a:latin typeface="Gill Sans MT"/>
                <a:ea typeface="DejaVu Sans"/>
              </a:rPr>
              <a:t> (/**/)</a:t>
            </a:r>
            <a:endParaRPr lang="en-US" sz="2600" b="0" strike="noStrike" spc="-1" dirty="0">
              <a:latin typeface="Arial"/>
            </a:endParaRPr>
          </a:p>
          <a:p>
            <a:pPr marL="274320" indent="-271080">
              <a:lnSpc>
                <a:spcPct val="100000"/>
              </a:lnSpc>
              <a:spcBef>
                <a:spcPts val="601"/>
              </a:spcBef>
              <a:buClr>
                <a:srgbClr val="727CA3"/>
              </a:buClr>
              <a:buSzPct val="76000"/>
              <a:buFont typeface="Wingdings 3" charset="2"/>
              <a:buChar char=""/>
            </a:pPr>
            <a:r>
              <a:rPr lang="en-US" sz="2600" b="1" strike="noStrike" spc="-1" dirty="0">
                <a:solidFill>
                  <a:srgbClr val="000000"/>
                </a:solidFill>
                <a:latin typeface="Gill Sans MT"/>
                <a:ea typeface="DejaVu Sans"/>
              </a:rPr>
              <a:t>Semicolons are Optional</a:t>
            </a:r>
            <a:r>
              <a:rPr lang="en-US" sz="2600" b="0" strike="noStrike" spc="-1" dirty="0">
                <a:solidFill>
                  <a:srgbClr val="000000"/>
                </a:solidFill>
                <a:latin typeface="Gill Sans MT"/>
                <a:ea typeface="DejaVu Sans"/>
              </a:rPr>
              <a:t> - Each line of instruction is called a statement. Semicolons are optional in JavaScript.</a:t>
            </a:r>
            <a:endParaRPr lang="en-US" sz="2600" b="0" strike="noStrike" spc="-1" dirty="0">
              <a:latin typeface="Arial"/>
            </a:endParaRPr>
          </a:p>
          <a:p>
            <a:pPr>
              <a:lnSpc>
                <a:spcPct val="100000"/>
              </a:lnSpc>
              <a:spcBef>
                <a:spcPts val="601"/>
              </a:spcBef>
            </a:pPr>
            <a:endParaRPr lang="en-US" sz="2600" b="0" strike="noStrike" spc="-1" dirty="0">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stomShape 1"/>
          <p:cNvSpPr/>
          <p:nvPr/>
        </p:nvSpPr>
        <p:spPr>
          <a:xfrm>
            <a:off x="457200" y="152280"/>
            <a:ext cx="8226360" cy="987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3200" b="0" strike="noStrike" spc="-1">
                <a:solidFill>
                  <a:srgbClr val="464653"/>
                </a:solidFill>
                <a:latin typeface="Bookman Old Style"/>
                <a:ea typeface="DejaVu Sans"/>
              </a:rPr>
              <a:t>Intro – Contd. Tech.</a:t>
            </a:r>
            <a:endParaRPr lang="en-US" sz="3200" b="0" strike="noStrike" spc="-1">
              <a:latin typeface="Arial"/>
            </a:endParaRPr>
          </a:p>
        </p:txBody>
      </p:sp>
      <p:sp>
        <p:nvSpPr>
          <p:cNvPr id="99" name="CustomShape 2"/>
          <p:cNvSpPr/>
          <p:nvPr/>
        </p:nvSpPr>
        <p:spPr>
          <a:xfrm>
            <a:off x="457200" y="1219320"/>
            <a:ext cx="8226360" cy="4934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108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ea typeface="DejaVu Sans"/>
              </a:rPr>
              <a:t>Keywords − Words that have a special meaning in the context of a language.</a:t>
            </a:r>
            <a:endParaRPr lang="en-US" sz="2600" b="0" strike="noStrike" spc="-1">
              <a:latin typeface="Arial"/>
            </a:endParaRPr>
          </a:p>
        </p:txBody>
      </p:sp>
      <p:graphicFrame>
        <p:nvGraphicFramePr>
          <p:cNvPr id="100" name="Table 3"/>
          <p:cNvGraphicFramePr/>
          <p:nvPr/>
        </p:nvGraphicFramePr>
        <p:xfrm>
          <a:off x="609480" y="2286000"/>
          <a:ext cx="8000640" cy="3200040"/>
        </p:xfrm>
        <a:graphic>
          <a:graphicData uri="http://schemas.openxmlformats.org/drawingml/2006/table">
            <a:tbl>
              <a:tblPr/>
              <a:tblGrid>
                <a:gridCol w="2000160">
                  <a:extLst>
                    <a:ext uri="{9D8B030D-6E8A-4147-A177-3AD203B41FA5}">
                      <a16:colId xmlns:a16="http://schemas.microsoft.com/office/drawing/2014/main" val="20000"/>
                    </a:ext>
                  </a:extLst>
                </a:gridCol>
                <a:gridCol w="2000160">
                  <a:extLst>
                    <a:ext uri="{9D8B030D-6E8A-4147-A177-3AD203B41FA5}">
                      <a16:colId xmlns:a16="http://schemas.microsoft.com/office/drawing/2014/main" val="20001"/>
                    </a:ext>
                  </a:extLst>
                </a:gridCol>
                <a:gridCol w="2000160">
                  <a:extLst>
                    <a:ext uri="{9D8B030D-6E8A-4147-A177-3AD203B41FA5}">
                      <a16:colId xmlns:a16="http://schemas.microsoft.com/office/drawing/2014/main" val="20002"/>
                    </a:ext>
                  </a:extLst>
                </a:gridCol>
                <a:gridCol w="2000160">
                  <a:extLst>
                    <a:ext uri="{9D8B030D-6E8A-4147-A177-3AD203B41FA5}">
                      <a16:colId xmlns:a16="http://schemas.microsoft.com/office/drawing/2014/main" val="20003"/>
                    </a:ext>
                  </a:extLst>
                </a:gridCol>
              </a:tblGrid>
              <a:tr h="444240">
                <a:tc>
                  <a:txBody>
                    <a:bodyPr/>
                    <a:lstStyle/>
                    <a:p>
                      <a:pPr>
                        <a:lnSpc>
                          <a:spcPct val="100000"/>
                        </a:lnSpc>
                      </a:pPr>
                      <a:r>
                        <a:rPr lang="en-US" sz="1800" b="1" strike="noStrike" spc="-1">
                          <a:solidFill>
                            <a:srgbClr val="FFFFFF"/>
                          </a:solidFill>
                          <a:latin typeface="Gill Sans MT"/>
                        </a:rPr>
                        <a:t>Break</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B88472"/>
                    </a:solidFill>
                  </a:tcPr>
                </a:tc>
                <a:tc>
                  <a:txBody>
                    <a:bodyPr/>
                    <a:lstStyle/>
                    <a:p>
                      <a:pPr>
                        <a:lnSpc>
                          <a:spcPct val="100000"/>
                        </a:lnSpc>
                      </a:pPr>
                      <a:r>
                        <a:rPr lang="en-US" sz="1800" b="1" strike="noStrike" spc="-1">
                          <a:solidFill>
                            <a:srgbClr val="FFFFFF"/>
                          </a:solidFill>
                          <a:latin typeface="Gill Sans MT"/>
                        </a:rPr>
                        <a:t>As</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B88472"/>
                    </a:solidFill>
                  </a:tcPr>
                </a:tc>
                <a:tc>
                  <a:txBody>
                    <a:bodyPr/>
                    <a:lstStyle/>
                    <a:p>
                      <a:pPr>
                        <a:lnSpc>
                          <a:spcPct val="100000"/>
                        </a:lnSpc>
                      </a:pPr>
                      <a:r>
                        <a:rPr lang="en-US" sz="1800" b="1" strike="noStrike" spc="-1">
                          <a:solidFill>
                            <a:srgbClr val="FFFFFF"/>
                          </a:solidFill>
                          <a:latin typeface="Gill Sans MT"/>
                        </a:rPr>
                        <a:t>Any</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B88472"/>
                    </a:solidFill>
                  </a:tcPr>
                </a:tc>
                <a:tc>
                  <a:txBody>
                    <a:bodyPr/>
                    <a:lstStyle/>
                    <a:p>
                      <a:pPr>
                        <a:lnSpc>
                          <a:spcPct val="100000"/>
                        </a:lnSpc>
                      </a:pPr>
                      <a:r>
                        <a:rPr lang="en-US" sz="1800" b="1" strike="noStrike" spc="-1">
                          <a:solidFill>
                            <a:srgbClr val="FFFFFF"/>
                          </a:solidFill>
                          <a:latin typeface="Gill Sans MT"/>
                        </a:rPr>
                        <a:t>Switch</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B88472"/>
                    </a:solidFill>
                  </a:tcPr>
                </a:tc>
                <a:extLst>
                  <a:ext uri="{0D108BD9-81ED-4DB2-BD59-A6C34878D82A}">
                    <a16:rowId xmlns:a16="http://schemas.microsoft.com/office/drawing/2014/main" val="10000"/>
                  </a:ext>
                </a:extLst>
              </a:tr>
              <a:tr h="444240">
                <a:tc>
                  <a:txBody>
                    <a:bodyPr/>
                    <a:lstStyle/>
                    <a:p>
                      <a:pPr>
                        <a:lnSpc>
                          <a:spcPct val="100000"/>
                        </a:lnSpc>
                      </a:pPr>
                      <a:r>
                        <a:rPr lang="en-US" sz="1800" b="0" strike="noStrike" spc="-1">
                          <a:solidFill>
                            <a:srgbClr val="000000"/>
                          </a:solidFill>
                          <a:latin typeface="Gill Sans MT"/>
                        </a:rPr>
                        <a:t>Case</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6D8D5"/>
                    </a:solidFill>
                  </a:tcPr>
                </a:tc>
                <a:tc>
                  <a:txBody>
                    <a:bodyPr/>
                    <a:lstStyle/>
                    <a:p>
                      <a:pPr>
                        <a:lnSpc>
                          <a:spcPct val="100000"/>
                        </a:lnSpc>
                      </a:pPr>
                      <a:r>
                        <a:rPr lang="en-US" sz="1800" b="0" strike="noStrike" spc="-1">
                          <a:solidFill>
                            <a:srgbClr val="000000"/>
                          </a:solidFill>
                          <a:latin typeface="Gill Sans MT"/>
                        </a:rPr>
                        <a:t>If </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6D8D5"/>
                    </a:solidFill>
                  </a:tcPr>
                </a:tc>
                <a:tc>
                  <a:txBody>
                    <a:bodyPr/>
                    <a:lstStyle/>
                    <a:p>
                      <a:pPr>
                        <a:lnSpc>
                          <a:spcPct val="100000"/>
                        </a:lnSpc>
                      </a:pPr>
                      <a:r>
                        <a:rPr lang="en-US" sz="1800" b="0" strike="noStrike" spc="-1">
                          <a:solidFill>
                            <a:srgbClr val="000000"/>
                          </a:solidFill>
                          <a:latin typeface="Gill Sans MT"/>
                        </a:rPr>
                        <a:t>Throw</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6D8D5"/>
                    </a:solidFill>
                  </a:tcPr>
                </a:tc>
                <a:tc>
                  <a:txBody>
                    <a:bodyPr/>
                    <a:lstStyle/>
                    <a:p>
                      <a:pPr>
                        <a:lnSpc>
                          <a:spcPct val="100000"/>
                        </a:lnSpc>
                      </a:pPr>
                      <a:r>
                        <a:rPr lang="en-US" sz="1800" b="0" strike="noStrike" spc="-1">
                          <a:solidFill>
                            <a:srgbClr val="000000"/>
                          </a:solidFill>
                          <a:latin typeface="Gill Sans MT"/>
                        </a:rPr>
                        <a:t>Else</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6D8D5"/>
                    </a:solidFill>
                  </a:tcPr>
                </a:tc>
                <a:extLst>
                  <a:ext uri="{0D108BD9-81ED-4DB2-BD59-A6C34878D82A}">
                    <a16:rowId xmlns:a16="http://schemas.microsoft.com/office/drawing/2014/main" val="10001"/>
                  </a:ext>
                </a:extLst>
              </a:tr>
              <a:tr h="444240">
                <a:tc>
                  <a:txBody>
                    <a:bodyPr/>
                    <a:lstStyle/>
                    <a:p>
                      <a:pPr>
                        <a:lnSpc>
                          <a:spcPct val="100000"/>
                        </a:lnSpc>
                      </a:pPr>
                      <a:r>
                        <a:rPr lang="en-US" sz="1800" b="0" strike="noStrike" spc="-1">
                          <a:solidFill>
                            <a:srgbClr val="000000"/>
                          </a:solidFill>
                          <a:latin typeface="Gill Sans MT"/>
                        </a:rPr>
                        <a:t>Var</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CEB"/>
                    </a:solidFill>
                  </a:tcPr>
                </a:tc>
                <a:tc>
                  <a:txBody>
                    <a:bodyPr/>
                    <a:lstStyle/>
                    <a:p>
                      <a:pPr>
                        <a:lnSpc>
                          <a:spcPct val="100000"/>
                        </a:lnSpc>
                      </a:pPr>
                      <a:r>
                        <a:rPr lang="en-US" sz="1800" b="0" strike="noStrike" spc="-1">
                          <a:solidFill>
                            <a:srgbClr val="000000"/>
                          </a:solidFill>
                          <a:latin typeface="Gill Sans MT"/>
                        </a:rPr>
                        <a:t>Number</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CEB"/>
                    </a:solidFill>
                  </a:tcPr>
                </a:tc>
                <a:tc>
                  <a:txBody>
                    <a:bodyPr/>
                    <a:lstStyle/>
                    <a:p>
                      <a:pPr>
                        <a:lnSpc>
                          <a:spcPct val="100000"/>
                        </a:lnSpc>
                      </a:pPr>
                      <a:r>
                        <a:rPr lang="en-US" sz="1800" b="0" strike="noStrike" spc="-1">
                          <a:solidFill>
                            <a:srgbClr val="000000"/>
                          </a:solidFill>
                          <a:latin typeface="Gill Sans MT"/>
                        </a:rPr>
                        <a:t>String </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CEB"/>
                    </a:solidFill>
                  </a:tcPr>
                </a:tc>
                <a:tc>
                  <a:txBody>
                    <a:bodyPr/>
                    <a:lstStyle/>
                    <a:p>
                      <a:pPr>
                        <a:lnSpc>
                          <a:spcPct val="100000"/>
                        </a:lnSpc>
                      </a:pPr>
                      <a:r>
                        <a:rPr lang="en-US" sz="1800" b="0" strike="noStrike" spc="-1">
                          <a:solidFill>
                            <a:srgbClr val="000000"/>
                          </a:solidFill>
                          <a:latin typeface="Gill Sans MT"/>
                        </a:rPr>
                        <a:t>Get</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CEB"/>
                    </a:solidFill>
                  </a:tcPr>
                </a:tc>
                <a:extLst>
                  <a:ext uri="{0D108BD9-81ED-4DB2-BD59-A6C34878D82A}">
                    <a16:rowId xmlns:a16="http://schemas.microsoft.com/office/drawing/2014/main" val="10002"/>
                  </a:ext>
                </a:extLst>
              </a:tr>
              <a:tr h="444240">
                <a:tc>
                  <a:txBody>
                    <a:bodyPr/>
                    <a:lstStyle/>
                    <a:p>
                      <a:pPr>
                        <a:lnSpc>
                          <a:spcPct val="100000"/>
                        </a:lnSpc>
                      </a:pPr>
                      <a:r>
                        <a:rPr lang="en-US" sz="1800" b="0" strike="noStrike" spc="-1">
                          <a:solidFill>
                            <a:srgbClr val="000000"/>
                          </a:solidFill>
                          <a:latin typeface="Gill Sans MT"/>
                        </a:rPr>
                        <a:t>TypeOF</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6D8D5"/>
                    </a:solidFill>
                  </a:tcPr>
                </a:tc>
                <a:tc>
                  <a:txBody>
                    <a:bodyPr/>
                    <a:lstStyle/>
                    <a:p>
                      <a:pPr>
                        <a:lnSpc>
                          <a:spcPct val="100000"/>
                        </a:lnSpc>
                      </a:pPr>
                      <a:r>
                        <a:rPr lang="en-US" sz="1800" b="0" strike="noStrike" spc="-1">
                          <a:solidFill>
                            <a:srgbClr val="000000"/>
                          </a:solidFill>
                          <a:latin typeface="Gill Sans MT"/>
                        </a:rPr>
                        <a:t>Type</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6D8D5"/>
                    </a:solidFill>
                  </a:tcPr>
                </a:tc>
                <a:tc>
                  <a:txBody>
                    <a:bodyPr/>
                    <a:lstStyle/>
                    <a:p>
                      <a:pPr>
                        <a:lnSpc>
                          <a:spcPct val="100000"/>
                        </a:lnSpc>
                      </a:pPr>
                      <a:r>
                        <a:rPr lang="en-US" sz="1800" b="0" strike="noStrike" spc="-1">
                          <a:solidFill>
                            <a:srgbClr val="000000"/>
                          </a:solidFill>
                          <a:latin typeface="Gill Sans MT"/>
                        </a:rPr>
                        <a:t>InstanceOf</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6D8D5"/>
                    </a:solidFill>
                  </a:tcPr>
                </a:tc>
                <a:tc>
                  <a:txBody>
                    <a:bodyPr/>
                    <a:lstStyle/>
                    <a:p>
                      <a:pPr>
                        <a:lnSpc>
                          <a:spcPct val="100000"/>
                        </a:lnSpc>
                      </a:pPr>
                      <a:r>
                        <a:rPr lang="en-US" sz="1800" b="0" strike="noStrike" spc="-1">
                          <a:solidFill>
                            <a:srgbClr val="000000"/>
                          </a:solidFill>
                          <a:latin typeface="Gill Sans MT"/>
                        </a:rPr>
                        <a:t>Module</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6D8D5"/>
                    </a:solidFill>
                  </a:tcPr>
                </a:tc>
                <a:extLst>
                  <a:ext uri="{0D108BD9-81ED-4DB2-BD59-A6C34878D82A}">
                    <a16:rowId xmlns:a16="http://schemas.microsoft.com/office/drawing/2014/main" val="10003"/>
                  </a:ext>
                </a:extLst>
              </a:tr>
              <a:tr h="444240">
                <a:tc>
                  <a:txBody>
                    <a:bodyPr/>
                    <a:lstStyle/>
                    <a:p>
                      <a:pPr>
                        <a:lnSpc>
                          <a:spcPct val="100000"/>
                        </a:lnSpc>
                      </a:pPr>
                      <a:r>
                        <a:rPr lang="en-US" sz="1800" b="0" strike="noStrike" spc="-1">
                          <a:solidFill>
                            <a:srgbClr val="000000"/>
                          </a:solidFill>
                          <a:latin typeface="Gill Sans MT"/>
                        </a:rPr>
                        <a:t>Finally</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CEB"/>
                    </a:solidFill>
                  </a:tcPr>
                </a:tc>
                <a:tc>
                  <a:txBody>
                    <a:bodyPr/>
                    <a:lstStyle/>
                    <a:p>
                      <a:pPr>
                        <a:lnSpc>
                          <a:spcPct val="100000"/>
                        </a:lnSpc>
                      </a:pPr>
                      <a:r>
                        <a:rPr lang="en-US" sz="1800" b="0" strike="noStrike" spc="-1">
                          <a:solidFill>
                            <a:srgbClr val="000000"/>
                          </a:solidFill>
                          <a:latin typeface="Gill Sans MT"/>
                        </a:rPr>
                        <a:t>For</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CEB"/>
                    </a:solidFill>
                  </a:tcPr>
                </a:tc>
                <a:tc>
                  <a:txBody>
                    <a:bodyPr/>
                    <a:lstStyle/>
                    <a:p>
                      <a:pPr>
                        <a:lnSpc>
                          <a:spcPct val="100000"/>
                        </a:lnSpc>
                      </a:pPr>
                      <a:r>
                        <a:rPr lang="en-US" sz="1800" b="0" strike="noStrike" spc="-1">
                          <a:solidFill>
                            <a:srgbClr val="000000"/>
                          </a:solidFill>
                          <a:latin typeface="Gill Sans MT"/>
                        </a:rPr>
                        <a:t>Enum</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CEB"/>
                    </a:solidFill>
                  </a:tcPr>
                </a:tc>
                <a:tc>
                  <a:txBody>
                    <a:bodyPr/>
                    <a:lstStyle/>
                    <a:p>
                      <a:pPr>
                        <a:lnSpc>
                          <a:spcPct val="100000"/>
                        </a:lnSpc>
                      </a:pPr>
                      <a:r>
                        <a:rPr lang="en-US" sz="1800" b="0" strike="noStrike" spc="-1">
                          <a:solidFill>
                            <a:srgbClr val="000000"/>
                          </a:solidFill>
                          <a:latin typeface="Gill Sans MT"/>
                        </a:rPr>
                        <a:t>Export</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CEB"/>
                    </a:solidFill>
                  </a:tcPr>
                </a:tc>
                <a:extLst>
                  <a:ext uri="{0D108BD9-81ED-4DB2-BD59-A6C34878D82A}">
                    <a16:rowId xmlns:a16="http://schemas.microsoft.com/office/drawing/2014/main" val="10004"/>
                  </a:ext>
                </a:extLst>
              </a:tr>
              <a:tr h="444240">
                <a:tc>
                  <a:txBody>
                    <a:bodyPr/>
                    <a:lstStyle/>
                    <a:p>
                      <a:pPr>
                        <a:lnSpc>
                          <a:spcPct val="100000"/>
                        </a:lnSpc>
                      </a:pPr>
                      <a:r>
                        <a:rPr lang="en-US" sz="1800" b="0" strike="noStrike" spc="-1">
                          <a:solidFill>
                            <a:srgbClr val="000000"/>
                          </a:solidFill>
                          <a:latin typeface="Gill Sans MT"/>
                        </a:rPr>
                        <a:t>While</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6D8D5"/>
                    </a:solidFill>
                  </a:tcPr>
                </a:tc>
                <a:tc>
                  <a:txBody>
                    <a:bodyPr/>
                    <a:lstStyle/>
                    <a:p>
                      <a:pPr>
                        <a:lnSpc>
                          <a:spcPct val="100000"/>
                        </a:lnSpc>
                      </a:pPr>
                      <a:r>
                        <a:rPr lang="en-US" sz="1800" b="0" strike="noStrike" spc="-1">
                          <a:solidFill>
                            <a:srgbClr val="000000"/>
                          </a:solidFill>
                          <a:latin typeface="Gill Sans MT"/>
                        </a:rPr>
                        <a:t>Void/Catch</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6D8D5"/>
                    </a:solidFill>
                  </a:tcPr>
                </a:tc>
                <a:tc>
                  <a:txBody>
                    <a:bodyPr/>
                    <a:lstStyle/>
                    <a:p>
                      <a:pPr>
                        <a:lnSpc>
                          <a:spcPct val="100000"/>
                        </a:lnSpc>
                      </a:pPr>
                      <a:r>
                        <a:rPr lang="en-US" sz="1800" b="0" strike="noStrike" spc="-1">
                          <a:solidFill>
                            <a:srgbClr val="000000"/>
                          </a:solidFill>
                          <a:latin typeface="Gill Sans MT"/>
                        </a:rPr>
                        <a:t>New</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6D8D5"/>
                    </a:solidFill>
                  </a:tcPr>
                </a:tc>
                <a:tc>
                  <a:txBody>
                    <a:bodyPr/>
                    <a:lstStyle/>
                    <a:p>
                      <a:pPr>
                        <a:lnSpc>
                          <a:spcPct val="100000"/>
                        </a:lnSpc>
                      </a:pPr>
                      <a:r>
                        <a:rPr lang="en-US" sz="1800" b="0" strike="noStrike" spc="-1">
                          <a:solidFill>
                            <a:srgbClr val="000000"/>
                          </a:solidFill>
                          <a:latin typeface="Gill Sans MT"/>
                        </a:rPr>
                        <a:t>Null</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6D8D5"/>
                    </a:solidFill>
                  </a:tcPr>
                </a:tc>
                <a:extLst>
                  <a:ext uri="{0D108BD9-81ED-4DB2-BD59-A6C34878D82A}">
                    <a16:rowId xmlns:a16="http://schemas.microsoft.com/office/drawing/2014/main" val="10005"/>
                  </a:ext>
                </a:extLst>
              </a:tr>
              <a:tr h="534600">
                <a:tc>
                  <a:txBody>
                    <a:bodyPr/>
                    <a:lstStyle/>
                    <a:p>
                      <a:pPr>
                        <a:lnSpc>
                          <a:spcPct val="100000"/>
                        </a:lnSpc>
                      </a:pPr>
                      <a:r>
                        <a:rPr lang="en-US" sz="1800" b="0" strike="noStrike" spc="-1">
                          <a:solidFill>
                            <a:srgbClr val="000000"/>
                          </a:solidFill>
                          <a:latin typeface="Gill Sans MT"/>
                        </a:rPr>
                        <a:t>Let/Const</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CEB"/>
                    </a:solidFill>
                  </a:tcPr>
                </a:tc>
                <a:tc>
                  <a:txBody>
                    <a:bodyPr/>
                    <a:lstStyle/>
                    <a:p>
                      <a:pPr>
                        <a:lnSpc>
                          <a:spcPct val="100000"/>
                        </a:lnSpc>
                      </a:pPr>
                      <a:r>
                        <a:rPr lang="en-US" sz="1800" b="0" strike="noStrike" spc="-1">
                          <a:solidFill>
                            <a:srgbClr val="000000"/>
                          </a:solidFill>
                          <a:latin typeface="Gill Sans MT"/>
                        </a:rPr>
                        <a:t>Static </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CEB"/>
                    </a:solidFill>
                  </a:tcPr>
                </a:tc>
                <a:tc>
                  <a:txBody>
                    <a:bodyPr/>
                    <a:lstStyle/>
                    <a:p>
                      <a:pPr>
                        <a:lnSpc>
                          <a:spcPct val="100000"/>
                        </a:lnSpc>
                      </a:pPr>
                      <a:r>
                        <a:rPr lang="en-US" sz="1800" b="0" strike="noStrike" spc="-1">
                          <a:solidFill>
                            <a:srgbClr val="000000"/>
                          </a:solidFill>
                          <a:latin typeface="Gill Sans MT"/>
                        </a:rPr>
                        <a:t>Return</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CEB"/>
                    </a:solidFill>
                  </a:tcPr>
                </a:tc>
                <a:tc>
                  <a:txBody>
                    <a:bodyPr/>
                    <a:lstStyle/>
                    <a:p>
                      <a:pPr>
                        <a:lnSpc>
                          <a:spcPct val="100000"/>
                        </a:lnSpc>
                      </a:pPr>
                      <a:r>
                        <a:rPr lang="en-US" sz="1800" b="0" strike="noStrike" spc="-1">
                          <a:solidFill>
                            <a:srgbClr val="000000"/>
                          </a:solidFill>
                          <a:latin typeface="Gill Sans MT"/>
                        </a:rPr>
                        <a:t>True/False</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CEB"/>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CustomShape 1"/>
          <p:cNvSpPr/>
          <p:nvPr/>
        </p:nvSpPr>
        <p:spPr>
          <a:xfrm>
            <a:off x="457200" y="152280"/>
            <a:ext cx="8226360" cy="987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3200" b="0" strike="noStrike" spc="-1">
                <a:solidFill>
                  <a:srgbClr val="464653"/>
                </a:solidFill>
                <a:latin typeface="Bookman Old Style"/>
                <a:ea typeface="DejaVu Sans"/>
              </a:rPr>
              <a:t>Javascript Basics</a:t>
            </a:r>
            <a:endParaRPr lang="en-US" sz="3200" b="0" strike="noStrike" spc="-1">
              <a:latin typeface="Arial"/>
            </a:endParaRPr>
          </a:p>
        </p:txBody>
      </p:sp>
      <p:sp>
        <p:nvSpPr>
          <p:cNvPr id="102" name="CustomShape 2"/>
          <p:cNvSpPr/>
          <p:nvPr/>
        </p:nvSpPr>
        <p:spPr>
          <a:xfrm>
            <a:off x="457200" y="1219320"/>
            <a:ext cx="8226360" cy="4934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73500" lnSpcReduction="20000"/>
          </a:bodyPr>
          <a:lstStyle/>
          <a:p>
            <a:pPr marL="274320" indent="-271080">
              <a:lnSpc>
                <a:spcPct val="100000"/>
              </a:lnSpc>
              <a:spcBef>
                <a:spcPts val="601"/>
              </a:spcBef>
              <a:buClr>
                <a:srgbClr val="727CA3"/>
              </a:buClr>
              <a:buSzPct val="76000"/>
              <a:buFont typeface="Wingdings 3" charset="2"/>
              <a:buChar char=""/>
            </a:pPr>
            <a:r>
              <a:rPr lang="en-US" sz="2600" b="0" strike="noStrike" spc="-1" dirty="0">
                <a:solidFill>
                  <a:srgbClr val="000000"/>
                </a:solidFill>
                <a:latin typeface="Gill Sans MT"/>
                <a:ea typeface="DejaVu Sans"/>
              </a:rPr>
              <a:t>Modules : Represents code blocks that can be reused across different programs/scripts.</a:t>
            </a:r>
          </a:p>
          <a:p>
            <a:pPr marL="274320" indent="-271080">
              <a:lnSpc>
                <a:spcPct val="100000"/>
              </a:lnSpc>
              <a:spcBef>
                <a:spcPts val="601"/>
              </a:spcBef>
              <a:buClr>
                <a:srgbClr val="727CA3"/>
              </a:buClr>
              <a:buSzPct val="76000"/>
              <a:buFont typeface="Wingdings 3" charset="2"/>
              <a:buChar char=""/>
            </a:pPr>
            <a:endParaRPr lang="en-US" sz="2600" spc="-1" dirty="0">
              <a:solidFill>
                <a:srgbClr val="000000"/>
              </a:solidFill>
              <a:latin typeface="Gill Sans MT"/>
            </a:endParaRPr>
          </a:p>
          <a:p>
            <a:pPr>
              <a:lnSpc>
                <a:spcPct val="100000"/>
              </a:lnSpc>
              <a:spcBef>
                <a:spcPts val="601"/>
              </a:spcBef>
            </a:pPr>
            <a:endParaRPr lang="en-US" sz="2600" b="0" strike="noStrike" spc="-1" dirty="0">
              <a:latin typeface="Arial"/>
            </a:endParaRPr>
          </a:p>
          <a:p>
            <a:pPr>
              <a:lnSpc>
                <a:spcPct val="100000"/>
              </a:lnSpc>
              <a:spcBef>
                <a:spcPts val="601"/>
              </a:spcBef>
            </a:pPr>
            <a:endParaRPr lang="en-US" sz="2600" b="0" strike="noStrike" spc="-1" dirty="0">
              <a:latin typeface="Arial"/>
            </a:endParaRPr>
          </a:p>
          <a:p>
            <a:pPr>
              <a:lnSpc>
                <a:spcPct val="100000"/>
              </a:lnSpc>
              <a:spcBef>
                <a:spcPts val="601"/>
              </a:spcBef>
            </a:pPr>
            <a:endParaRPr lang="en-US" sz="2600" b="0" strike="noStrike" spc="-1" dirty="0">
              <a:latin typeface="Arial"/>
            </a:endParaRPr>
          </a:p>
          <a:p>
            <a:pPr>
              <a:lnSpc>
                <a:spcPct val="100000"/>
              </a:lnSpc>
              <a:spcBef>
                <a:spcPts val="601"/>
              </a:spcBef>
            </a:pPr>
            <a:endParaRPr lang="en-US" sz="2600" b="0" strike="noStrike" spc="-1" dirty="0">
              <a:latin typeface="Arial"/>
            </a:endParaRPr>
          </a:p>
          <a:p>
            <a:pPr>
              <a:lnSpc>
                <a:spcPct val="100000"/>
              </a:lnSpc>
              <a:spcBef>
                <a:spcPts val="601"/>
              </a:spcBef>
            </a:pPr>
            <a:endParaRPr lang="en-US" sz="2600" b="0" strike="noStrike" spc="-1" dirty="0">
              <a:latin typeface="Arial"/>
            </a:endParaRPr>
          </a:p>
          <a:p>
            <a:pPr>
              <a:lnSpc>
                <a:spcPct val="100000"/>
              </a:lnSpc>
              <a:spcBef>
                <a:spcPts val="601"/>
              </a:spcBef>
            </a:pPr>
            <a:endParaRPr lang="en-US" sz="2600" b="0" strike="noStrike" spc="-1" dirty="0">
              <a:latin typeface="Arial"/>
            </a:endParaRPr>
          </a:p>
          <a:p>
            <a:pPr>
              <a:lnSpc>
                <a:spcPct val="100000"/>
              </a:lnSpc>
              <a:spcBef>
                <a:spcPts val="601"/>
              </a:spcBef>
            </a:pPr>
            <a:endParaRPr lang="en-US" sz="2600" b="0" strike="noStrike" spc="-1" dirty="0">
              <a:latin typeface="Arial"/>
            </a:endParaRPr>
          </a:p>
          <a:p>
            <a:pPr algn="ctr">
              <a:lnSpc>
                <a:spcPct val="100000"/>
              </a:lnSpc>
              <a:spcBef>
                <a:spcPts val="601"/>
              </a:spcBef>
            </a:pPr>
            <a:endParaRPr lang="en-US" sz="2600" b="0" strike="noStrike" spc="-1" dirty="0">
              <a:latin typeface="Arial"/>
            </a:endParaRPr>
          </a:p>
          <a:p>
            <a:pPr algn="ctr">
              <a:lnSpc>
                <a:spcPct val="100000"/>
              </a:lnSpc>
              <a:spcBef>
                <a:spcPts val="601"/>
              </a:spcBef>
            </a:pPr>
            <a:endParaRPr lang="en-US" sz="2600" b="0" strike="noStrike" spc="-1" dirty="0">
              <a:latin typeface="Arial"/>
            </a:endParaRPr>
          </a:p>
          <a:p>
            <a:pPr marL="274320" indent="-271080">
              <a:lnSpc>
                <a:spcPct val="100000"/>
              </a:lnSpc>
              <a:spcBef>
                <a:spcPts val="601"/>
              </a:spcBef>
              <a:buClr>
                <a:srgbClr val="727CA3"/>
              </a:buClr>
              <a:buSzPct val="76000"/>
              <a:buFont typeface="Wingdings 3" charset="2"/>
              <a:buChar char=""/>
            </a:pPr>
            <a:r>
              <a:rPr lang="en-US" sz="2600" b="0" strike="noStrike" spc="-1" dirty="0">
                <a:solidFill>
                  <a:srgbClr val="000000"/>
                </a:solidFill>
                <a:latin typeface="Gill Sans MT"/>
                <a:ea typeface="DejaVu Sans"/>
              </a:rPr>
              <a:t>This expression is most useful when attempting to preserve the global namespace as any variables declared within the function body will be local to the closure but will still live throughout runtime.</a:t>
            </a:r>
            <a:endParaRPr lang="en-US" sz="2600" b="0" strike="noStrike" spc="-1" dirty="0">
              <a:latin typeface="Arial"/>
            </a:endParaRPr>
          </a:p>
          <a:p>
            <a:pPr marL="274320" indent="-271080">
              <a:lnSpc>
                <a:spcPct val="100000"/>
              </a:lnSpc>
              <a:spcBef>
                <a:spcPts val="601"/>
              </a:spcBef>
              <a:buClr>
                <a:srgbClr val="727CA3"/>
              </a:buClr>
              <a:buSzPct val="76000"/>
              <a:buFont typeface="Wingdings 3" charset="2"/>
              <a:buChar char=""/>
            </a:pPr>
            <a:r>
              <a:rPr lang="en-US" sz="2600" b="0" strike="noStrike" spc="-1" dirty="0">
                <a:solidFill>
                  <a:srgbClr val="000000"/>
                </a:solidFill>
                <a:latin typeface="Gill Sans MT"/>
                <a:ea typeface="DejaVu Sans"/>
              </a:rPr>
              <a:t>This is a popular means of encapsulating source code for applications and frameworks, typically exposing a single global interface in which to interact </a:t>
            </a:r>
            <a:endParaRPr lang="en-US" sz="2600" b="0" strike="noStrike" spc="-1" dirty="0">
              <a:latin typeface="Arial"/>
            </a:endParaRPr>
          </a:p>
        </p:txBody>
      </p:sp>
      <p:sp>
        <p:nvSpPr>
          <p:cNvPr id="103" name="CustomShape 3"/>
          <p:cNvSpPr/>
          <p:nvPr/>
        </p:nvSpPr>
        <p:spPr>
          <a:xfrm>
            <a:off x="838080" y="1828800"/>
            <a:ext cx="7235640" cy="266364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528693"/>
                </a:solidFill>
                <a:latin typeface="Gill Sans MT"/>
                <a:ea typeface="DejaVu Sans"/>
              </a:rPr>
              <a:t>(function(window) {</a:t>
            </a:r>
            <a:endParaRPr lang="en-US" sz="1800" b="0" strike="noStrike" spc="-1">
              <a:latin typeface="Arial"/>
            </a:endParaRPr>
          </a:p>
          <a:p>
            <a:pPr algn="ctr">
              <a:lnSpc>
                <a:spcPct val="100000"/>
              </a:lnSpc>
            </a:pPr>
            <a:r>
              <a:rPr lang="en-US" sz="1800" b="0" strike="noStrike" spc="-1">
                <a:solidFill>
                  <a:srgbClr val="528693"/>
                </a:solidFill>
                <a:latin typeface="Gill Sans MT"/>
                <a:ea typeface="DejaVu Sans"/>
              </a:rPr>
              <a:t>var foo, bar;</a:t>
            </a:r>
            <a:endParaRPr lang="en-US" sz="1800" b="0" strike="noStrike" spc="-1">
              <a:latin typeface="Arial"/>
            </a:endParaRPr>
          </a:p>
          <a:p>
            <a:pPr algn="ctr">
              <a:lnSpc>
                <a:spcPct val="100000"/>
              </a:lnSpc>
            </a:pPr>
            <a:r>
              <a:rPr lang="en-US" sz="1800" b="0" strike="noStrike" spc="-1">
                <a:solidFill>
                  <a:srgbClr val="528693"/>
                </a:solidFill>
                <a:latin typeface="Gill Sans MT"/>
                <a:ea typeface="DejaVu Sans"/>
              </a:rPr>
              <a:t>function private() </a:t>
            </a:r>
            <a:endParaRPr lang="en-US" sz="1800" b="0" strike="noStrike" spc="-1">
              <a:latin typeface="Arial"/>
            </a:endParaRPr>
          </a:p>
          <a:p>
            <a:pPr algn="ctr">
              <a:lnSpc>
                <a:spcPct val="100000"/>
              </a:lnSpc>
            </a:pPr>
            <a:r>
              <a:rPr lang="en-US" sz="1800" b="0" strike="noStrike" spc="-1">
                <a:solidFill>
                  <a:srgbClr val="528693"/>
                </a:solidFill>
                <a:latin typeface="Gill Sans MT"/>
                <a:ea typeface="DejaVu Sans"/>
              </a:rPr>
              <a:t>{// do something}</a:t>
            </a:r>
            <a:endParaRPr lang="en-US" sz="1800" b="0" strike="noStrike" spc="-1">
              <a:latin typeface="Arial"/>
            </a:endParaRPr>
          </a:p>
          <a:p>
            <a:pPr algn="ctr">
              <a:lnSpc>
                <a:spcPct val="100000"/>
              </a:lnSpc>
            </a:pPr>
            <a:r>
              <a:rPr lang="en-US" sz="1800" b="0" strike="noStrike" spc="-1">
                <a:solidFill>
                  <a:srgbClr val="528693"/>
                </a:solidFill>
                <a:latin typeface="Gill Sans MT"/>
                <a:ea typeface="DejaVu Sans"/>
              </a:rPr>
              <a:t>window.Module = {</a:t>
            </a:r>
            <a:endParaRPr lang="en-US" sz="1800" b="0" strike="noStrike" spc="-1">
              <a:latin typeface="Arial"/>
            </a:endParaRPr>
          </a:p>
          <a:p>
            <a:pPr algn="ctr">
              <a:lnSpc>
                <a:spcPct val="100000"/>
              </a:lnSpc>
            </a:pPr>
            <a:r>
              <a:rPr lang="en-US" sz="1800" b="0" strike="noStrike" spc="-1">
                <a:solidFill>
                  <a:srgbClr val="528693"/>
                </a:solidFill>
                <a:latin typeface="Gill Sans MT"/>
                <a:ea typeface="DejaVu Sans"/>
              </a:rPr>
              <a:t>public: function() </a:t>
            </a:r>
            <a:endParaRPr lang="en-US" sz="1800" b="0" strike="noStrike" spc="-1">
              <a:latin typeface="Arial"/>
            </a:endParaRPr>
          </a:p>
          <a:p>
            <a:pPr algn="ctr">
              <a:lnSpc>
                <a:spcPct val="100000"/>
              </a:lnSpc>
            </a:pPr>
            <a:r>
              <a:rPr lang="en-US" sz="1800" b="0" strike="noStrike" spc="-1">
                <a:solidFill>
                  <a:srgbClr val="528693"/>
                </a:solidFill>
                <a:latin typeface="Gill Sans MT"/>
                <a:ea typeface="DejaVu Sans"/>
              </a:rPr>
              <a:t>{// do something}};</a:t>
            </a:r>
            <a:endParaRPr lang="en-US" sz="1800" b="0" strike="noStrike" spc="-1">
              <a:latin typeface="Arial"/>
            </a:endParaRPr>
          </a:p>
          <a:p>
            <a:pPr algn="ctr">
              <a:lnSpc>
                <a:spcPct val="100000"/>
              </a:lnSpc>
            </a:pPr>
            <a:r>
              <a:rPr lang="en-US" sz="1800" b="0" strike="noStrike" spc="-1">
                <a:solidFill>
                  <a:srgbClr val="528693"/>
                </a:solidFill>
                <a:latin typeface="Gill Sans MT"/>
                <a:ea typeface="DejaVu Sans"/>
              </a:rPr>
              <a:t>})(this); </a:t>
            </a:r>
            <a:endParaRPr lang="en-US" sz="18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457200" y="152280"/>
            <a:ext cx="8226360" cy="987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3200" b="0" strike="noStrike" spc="-1">
                <a:solidFill>
                  <a:srgbClr val="464653"/>
                </a:solidFill>
                <a:latin typeface="Bookman Old Style"/>
                <a:ea typeface="DejaVu Sans"/>
              </a:rPr>
              <a:t>Javascript Basics</a:t>
            </a:r>
            <a:endParaRPr lang="en-US" sz="3200" b="0" strike="noStrike" spc="-1">
              <a:latin typeface="Arial"/>
            </a:endParaRPr>
          </a:p>
        </p:txBody>
      </p:sp>
      <p:sp>
        <p:nvSpPr>
          <p:cNvPr id="105" name="CustomShape 2"/>
          <p:cNvSpPr/>
          <p:nvPr/>
        </p:nvSpPr>
        <p:spPr>
          <a:xfrm>
            <a:off x="457200" y="1219320"/>
            <a:ext cx="8226360" cy="4934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108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ea typeface="DejaVu Sans"/>
              </a:rPr>
              <a:t>Types (Data Type) : </a:t>
            </a:r>
            <a:endParaRPr lang="en-US" sz="2600" b="0" strike="noStrike" spc="-1">
              <a:latin typeface="Arial"/>
            </a:endParaRPr>
          </a:p>
          <a:p>
            <a:pPr>
              <a:lnSpc>
                <a:spcPct val="100000"/>
              </a:lnSpc>
              <a:spcBef>
                <a:spcPts val="601"/>
              </a:spcBef>
            </a:pPr>
            <a:endParaRPr lang="en-US" sz="2600" b="0" strike="noStrike" spc="-1">
              <a:latin typeface="Arial"/>
            </a:endParaRPr>
          </a:p>
          <a:p>
            <a:pPr>
              <a:lnSpc>
                <a:spcPct val="100000"/>
              </a:lnSpc>
              <a:spcBef>
                <a:spcPts val="601"/>
              </a:spcBef>
            </a:pPr>
            <a:endParaRPr lang="en-US" sz="2600" b="0" strike="noStrike" spc="-1">
              <a:latin typeface="Arial"/>
            </a:endParaRPr>
          </a:p>
          <a:p>
            <a:pPr>
              <a:lnSpc>
                <a:spcPct val="100000"/>
              </a:lnSpc>
              <a:spcBef>
                <a:spcPts val="601"/>
              </a:spcBef>
            </a:pPr>
            <a:endParaRPr lang="en-US" sz="2600" b="0" strike="noStrike" spc="-1">
              <a:latin typeface="Arial"/>
            </a:endParaRPr>
          </a:p>
          <a:p>
            <a:pPr marL="274320" indent="-271080">
              <a:lnSpc>
                <a:spcPct val="100000"/>
              </a:lnSpc>
              <a:spcBef>
                <a:spcPts val="601"/>
              </a:spcBef>
              <a:buClr>
                <a:srgbClr val="727CA3"/>
              </a:buClr>
              <a:buSzPct val="76000"/>
              <a:buFont typeface="Wingdings 3" charset="2"/>
              <a:buChar char=""/>
            </a:pPr>
            <a:r>
              <a:rPr lang="en-US" sz="2600" b="1" strike="noStrike" spc="-1">
                <a:solidFill>
                  <a:srgbClr val="000000"/>
                </a:solidFill>
                <a:latin typeface="Gill Sans MT"/>
                <a:ea typeface="DejaVu Sans"/>
              </a:rPr>
              <a:t>Identifiers</a:t>
            </a:r>
            <a:r>
              <a:rPr lang="en-US" sz="2600" b="0" strike="noStrike" spc="-1">
                <a:solidFill>
                  <a:srgbClr val="000000"/>
                </a:solidFill>
                <a:latin typeface="Gill Sans MT"/>
                <a:ea typeface="DejaVu Sans"/>
              </a:rPr>
              <a:t> − These are the names given to elements in a program like variables, functions, etc. Rules :-</a:t>
            </a:r>
            <a:endParaRPr lang="en-US" sz="2600" b="0" strike="noStrike" spc="-1">
              <a:latin typeface="Arial"/>
            </a:endParaRPr>
          </a:p>
          <a:p>
            <a:pPr>
              <a:lnSpc>
                <a:spcPct val="100000"/>
              </a:lnSpc>
              <a:spcBef>
                <a:spcPts val="601"/>
              </a:spcBef>
            </a:pPr>
            <a:endParaRPr lang="en-US" sz="2600" b="0" strike="noStrike" spc="-1">
              <a:latin typeface="Arial"/>
            </a:endParaRPr>
          </a:p>
          <a:p>
            <a:pPr>
              <a:lnSpc>
                <a:spcPct val="100000"/>
              </a:lnSpc>
              <a:spcBef>
                <a:spcPts val="601"/>
              </a:spcBef>
            </a:pPr>
            <a:endParaRPr lang="en-US" sz="2600" b="0" strike="noStrike" spc="-1">
              <a:latin typeface="Arial"/>
            </a:endParaRPr>
          </a:p>
          <a:p>
            <a:pPr>
              <a:lnSpc>
                <a:spcPct val="100000"/>
              </a:lnSpc>
              <a:spcBef>
                <a:spcPts val="601"/>
              </a:spcBef>
            </a:pPr>
            <a:endParaRPr lang="en-US" sz="2600" b="0" strike="noStrike" spc="-1">
              <a:latin typeface="Arial"/>
            </a:endParaRPr>
          </a:p>
          <a:p>
            <a:pPr>
              <a:lnSpc>
                <a:spcPct val="100000"/>
              </a:lnSpc>
              <a:spcBef>
                <a:spcPts val="601"/>
              </a:spcBef>
            </a:pPr>
            <a:endParaRPr lang="en-US" sz="2600" b="0" strike="noStrike" spc="-1">
              <a:latin typeface="Arial"/>
            </a:endParaRPr>
          </a:p>
          <a:p>
            <a:pPr>
              <a:lnSpc>
                <a:spcPct val="100000"/>
              </a:lnSpc>
              <a:spcBef>
                <a:spcPts val="601"/>
              </a:spcBef>
            </a:pPr>
            <a:endParaRPr lang="en-US" sz="2600" b="0" strike="noStrike" spc="-1">
              <a:latin typeface="Arial"/>
            </a:endParaRPr>
          </a:p>
        </p:txBody>
      </p:sp>
      <p:graphicFrame>
        <p:nvGraphicFramePr>
          <p:cNvPr id="106" name="Table 3"/>
          <p:cNvGraphicFramePr/>
          <p:nvPr/>
        </p:nvGraphicFramePr>
        <p:xfrm>
          <a:off x="533520" y="1676520"/>
          <a:ext cx="8305560" cy="1414800"/>
        </p:xfrm>
        <a:graphic>
          <a:graphicData uri="http://schemas.openxmlformats.org/drawingml/2006/table">
            <a:tbl>
              <a:tblPr/>
              <a:tblGrid>
                <a:gridCol w="5638680">
                  <a:extLst>
                    <a:ext uri="{9D8B030D-6E8A-4147-A177-3AD203B41FA5}">
                      <a16:colId xmlns:a16="http://schemas.microsoft.com/office/drawing/2014/main" val="20000"/>
                    </a:ext>
                  </a:extLst>
                </a:gridCol>
                <a:gridCol w="2666880">
                  <a:extLst>
                    <a:ext uri="{9D8B030D-6E8A-4147-A177-3AD203B41FA5}">
                      <a16:colId xmlns:a16="http://schemas.microsoft.com/office/drawing/2014/main" val="20001"/>
                    </a:ext>
                  </a:extLst>
                </a:gridCol>
              </a:tblGrid>
              <a:tr h="399600">
                <a:tc>
                  <a:txBody>
                    <a:bodyPr/>
                    <a:lstStyle/>
                    <a:p>
                      <a:pPr>
                        <a:lnSpc>
                          <a:spcPct val="100000"/>
                        </a:lnSpc>
                      </a:pPr>
                      <a:r>
                        <a:rPr lang="en-US" sz="1800" b="1" strike="noStrike" spc="-1">
                          <a:solidFill>
                            <a:srgbClr val="FFFFFF"/>
                          </a:solidFill>
                          <a:latin typeface="Gill Sans MT"/>
                        </a:rPr>
                        <a:t>Primitive Type - Six</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B88472"/>
                    </a:solidFill>
                  </a:tcPr>
                </a:tc>
                <a:tc>
                  <a:txBody>
                    <a:bodyPr/>
                    <a:lstStyle/>
                    <a:p>
                      <a:pPr>
                        <a:lnSpc>
                          <a:spcPct val="100000"/>
                        </a:lnSpc>
                      </a:pPr>
                      <a:r>
                        <a:rPr lang="en-US" sz="1800" b="1" strike="noStrike" spc="-1">
                          <a:solidFill>
                            <a:srgbClr val="FFFFFF"/>
                          </a:solidFill>
                          <a:latin typeface="Gill Sans MT"/>
                        </a:rPr>
                        <a:t>Non-Primitive Type</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B88472"/>
                    </a:solidFill>
                  </a:tcPr>
                </a:tc>
                <a:extLst>
                  <a:ext uri="{0D108BD9-81ED-4DB2-BD59-A6C34878D82A}">
                    <a16:rowId xmlns:a16="http://schemas.microsoft.com/office/drawing/2014/main" val="10000"/>
                  </a:ext>
                </a:extLst>
              </a:tr>
              <a:tr h="1015200">
                <a:tc>
                  <a:txBody>
                    <a:bodyPr/>
                    <a:lstStyle/>
                    <a:p>
                      <a:pPr>
                        <a:lnSpc>
                          <a:spcPct val="100000"/>
                        </a:lnSpc>
                      </a:pPr>
                      <a:r>
                        <a:rPr lang="en-US" sz="1800" b="1" strike="noStrike" spc="-1">
                          <a:solidFill>
                            <a:srgbClr val="000000"/>
                          </a:solidFill>
                          <a:latin typeface="Gill Sans MT"/>
                        </a:rPr>
                        <a:t>Boolean</a:t>
                      </a:r>
                      <a:r>
                        <a:rPr lang="en-US" sz="1800" b="0" strike="noStrike" spc="-1">
                          <a:solidFill>
                            <a:srgbClr val="000000"/>
                          </a:solidFill>
                          <a:latin typeface="Gill Sans MT"/>
                        </a:rPr>
                        <a:t>,  </a:t>
                      </a:r>
                      <a:r>
                        <a:rPr lang="en-US" sz="1800" b="1" strike="noStrike" spc="-1">
                          <a:solidFill>
                            <a:srgbClr val="000000"/>
                          </a:solidFill>
                          <a:latin typeface="Gill Sans MT"/>
                        </a:rPr>
                        <a:t>Null</a:t>
                      </a:r>
                      <a:r>
                        <a:rPr lang="en-US" sz="1800" b="0" strike="noStrike" spc="-1">
                          <a:solidFill>
                            <a:srgbClr val="000000"/>
                          </a:solidFill>
                          <a:latin typeface="Gill Sans MT"/>
                        </a:rPr>
                        <a:t>, </a:t>
                      </a:r>
                      <a:r>
                        <a:rPr lang="en-US" sz="1800" b="1" strike="noStrike" spc="-1">
                          <a:solidFill>
                            <a:srgbClr val="000000"/>
                          </a:solidFill>
                          <a:latin typeface="Gill Sans MT"/>
                        </a:rPr>
                        <a:t>Undefined</a:t>
                      </a:r>
                      <a:r>
                        <a:rPr lang="en-US" sz="1800" b="0" strike="noStrike" spc="-1">
                          <a:solidFill>
                            <a:srgbClr val="000000"/>
                          </a:solidFill>
                          <a:latin typeface="Gill Sans MT"/>
                        </a:rPr>
                        <a:t>, </a:t>
                      </a:r>
                      <a:endParaRPr lang="en-US" sz="1800" b="0" strike="noStrike" spc="-1">
                        <a:latin typeface="Arial"/>
                      </a:endParaRPr>
                    </a:p>
                    <a:p>
                      <a:pPr>
                        <a:lnSpc>
                          <a:spcPct val="100000"/>
                        </a:lnSpc>
                      </a:pPr>
                      <a:r>
                        <a:rPr lang="en-US" sz="1800" b="1" strike="noStrike" spc="-1">
                          <a:solidFill>
                            <a:srgbClr val="000000"/>
                          </a:solidFill>
                          <a:latin typeface="Gill Sans MT"/>
                        </a:rPr>
                        <a:t>Number</a:t>
                      </a:r>
                      <a:r>
                        <a:rPr lang="en-US" sz="1800" b="0" strike="noStrike" spc="-1">
                          <a:solidFill>
                            <a:srgbClr val="000000"/>
                          </a:solidFill>
                          <a:latin typeface="Gill Sans MT"/>
                        </a:rPr>
                        <a:t>, </a:t>
                      </a:r>
                      <a:r>
                        <a:rPr lang="en-US" sz="1800" b="1" strike="noStrike" spc="-1">
                          <a:solidFill>
                            <a:srgbClr val="000000"/>
                          </a:solidFill>
                          <a:latin typeface="Gill Sans MT"/>
                        </a:rPr>
                        <a:t>String</a:t>
                      </a:r>
                      <a:r>
                        <a:rPr lang="en-US" sz="1800" b="0" strike="noStrike" spc="-1">
                          <a:solidFill>
                            <a:srgbClr val="000000"/>
                          </a:solidFill>
                          <a:latin typeface="Gill Sans MT"/>
                        </a:rPr>
                        <a:t>, </a:t>
                      </a:r>
                      <a:endParaRPr lang="en-US" sz="1800" b="0" strike="noStrike" spc="-1">
                        <a:latin typeface="Arial"/>
                      </a:endParaRPr>
                    </a:p>
                    <a:p>
                      <a:pPr>
                        <a:lnSpc>
                          <a:spcPct val="100000"/>
                        </a:lnSpc>
                      </a:pPr>
                      <a:r>
                        <a:rPr lang="en-US" sz="1800" b="1" strike="noStrike" spc="-1">
                          <a:solidFill>
                            <a:srgbClr val="000000"/>
                          </a:solidFill>
                          <a:latin typeface="Gill Sans MT"/>
                        </a:rPr>
                        <a:t>Symbol</a:t>
                      </a:r>
                      <a:r>
                        <a:rPr lang="en-US" sz="1800" b="0" strike="noStrike" spc="-1">
                          <a:solidFill>
                            <a:srgbClr val="000000"/>
                          </a:solidFill>
                          <a:latin typeface="Gill Sans MT"/>
                        </a:rPr>
                        <a:t> (new in ECMAScript 6) </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6D8D5"/>
                    </a:solidFill>
                  </a:tcPr>
                </a:tc>
                <a:tc>
                  <a:txBody>
                    <a:bodyPr/>
                    <a:lstStyle/>
                    <a:p>
                      <a:pPr>
                        <a:lnSpc>
                          <a:spcPct val="100000"/>
                        </a:lnSpc>
                      </a:pPr>
                      <a:r>
                        <a:rPr lang="en-US" sz="1800" b="1" strike="noStrike" spc="-1">
                          <a:solidFill>
                            <a:srgbClr val="000000"/>
                          </a:solidFill>
                          <a:latin typeface="Gill Sans MT"/>
                        </a:rPr>
                        <a:t>Object</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6D8D5"/>
                    </a:solidFill>
                  </a:tcPr>
                </a:tc>
                <a:extLst>
                  <a:ext uri="{0D108BD9-81ED-4DB2-BD59-A6C34878D82A}">
                    <a16:rowId xmlns:a16="http://schemas.microsoft.com/office/drawing/2014/main" val="10001"/>
                  </a:ext>
                </a:extLst>
              </a:tr>
            </a:tbl>
          </a:graphicData>
        </a:graphic>
      </p:graphicFrame>
      <p:graphicFrame>
        <p:nvGraphicFramePr>
          <p:cNvPr id="107" name="Table 4"/>
          <p:cNvGraphicFramePr/>
          <p:nvPr/>
        </p:nvGraphicFramePr>
        <p:xfrm>
          <a:off x="457200" y="4114800"/>
          <a:ext cx="8381880" cy="1788480"/>
        </p:xfrm>
        <a:graphic>
          <a:graphicData uri="http://schemas.openxmlformats.org/drawingml/2006/table">
            <a:tbl>
              <a:tblPr/>
              <a:tblGrid>
                <a:gridCol w="8381880">
                  <a:extLst>
                    <a:ext uri="{9D8B030D-6E8A-4147-A177-3AD203B41FA5}">
                      <a16:colId xmlns:a16="http://schemas.microsoft.com/office/drawing/2014/main" val="20000"/>
                    </a:ext>
                  </a:extLst>
                </a:gridCol>
              </a:tblGrid>
              <a:tr h="707400">
                <a:tc>
                  <a:txBody>
                    <a:bodyPr/>
                    <a:lstStyle/>
                    <a:p>
                      <a:pPr>
                        <a:lnSpc>
                          <a:spcPct val="100000"/>
                        </a:lnSpc>
                      </a:pPr>
                      <a:r>
                        <a:rPr lang="en-US" sz="1800" b="1" strike="noStrike" spc="-1">
                          <a:solidFill>
                            <a:srgbClr val="FFFFFF"/>
                          </a:solidFill>
                          <a:latin typeface="Gill Sans MT"/>
                        </a:rPr>
                        <a:t>Identifiers can include both, characters and digits. However, the identifier cannot begin with a digit/number.</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B88472"/>
                    </a:solidFill>
                  </a:tcPr>
                </a:tc>
                <a:extLst>
                  <a:ext uri="{0D108BD9-81ED-4DB2-BD59-A6C34878D82A}">
                    <a16:rowId xmlns:a16="http://schemas.microsoft.com/office/drawing/2014/main" val="10000"/>
                  </a:ext>
                </a:extLst>
              </a:tr>
              <a:tr h="603720">
                <a:tc>
                  <a:txBody>
                    <a:bodyPr/>
                    <a:lstStyle/>
                    <a:p>
                      <a:pPr>
                        <a:lnSpc>
                          <a:spcPct val="100000"/>
                        </a:lnSpc>
                      </a:pPr>
                      <a:r>
                        <a:rPr lang="en-US" sz="1800" b="0" strike="noStrike" spc="-1">
                          <a:solidFill>
                            <a:srgbClr val="000000"/>
                          </a:solidFill>
                          <a:latin typeface="Gill Sans MT"/>
                        </a:rPr>
                        <a:t>Identifiers cannot contain spaces and special characters, except the underscore (_) and the dollar ($) sign.</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6D8D5"/>
                    </a:solidFill>
                  </a:tcPr>
                </a:tc>
                <a:extLst>
                  <a:ext uri="{0D108BD9-81ED-4DB2-BD59-A6C34878D82A}">
                    <a16:rowId xmlns:a16="http://schemas.microsoft.com/office/drawing/2014/main" val="10001"/>
                  </a:ext>
                </a:extLst>
              </a:tr>
              <a:tr h="441000">
                <a:tc>
                  <a:txBody>
                    <a:bodyPr/>
                    <a:lstStyle/>
                    <a:p>
                      <a:pPr>
                        <a:lnSpc>
                          <a:spcPct val="100000"/>
                        </a:lnSpc>
                      </a:pPr>
                      <a:r>
                        <a:rPr lang="en-US" sz="1800" b="0" strike="noStrike" spc="-1">
                          <a:solidFill>
                            <a:srgbClr val="000000"/>
                          </a:solidFill>
                          <a:latin typeface="Gill Sans MT"/>
                        </a:rPr>
                        <a:t>Identifiers cannot be keywords.  They must be unique and are case sensitive. </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CEB"/>
                    </a:solidFill>
                  </a:tcPr>
                </a:tc>
                <a:extLst>
                  <a:ext uri="{0D108BD9-81ED-4DB2-BD59-A6C34878D82A}">
                    <a16:rowId xmlns:a16="http://schemas.microsoft.com/office/drawing/2014/main" val="10002"/>
                  </a:ext>
                </a:extLst>
              </a:tr>
            </a:tbl>
          </a:graphicData>
        </a:graphic>
      </p:graphicFrame>
      <p:sp>
        <p:nvSpPr>
          <p:cNvPr id="108" name="CustomShape 5"/>
          <p:cNvSpPr/>
          <p:nvPr/>
        </p:nvSpPr>
        <p:spPr>
          <a:xfrm>
            <a:off x="838080" y="6019920"/>
            <a:ext cx="7540560" cy="453960"/>
          </a:xfrm>
          <a:prstGeom prst="roundRect">
            <a:avLst>
              <a:gd name="adj" fmla="val 16667"/>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Gill Sans MT"/>
                <a:ea typeface="DejaVu Sans"/>
              </a:rPr>
              <a:t>Tip : variable can be auto cast even after declaration - except const</a:t>
            </a:r>
            <a:endParaRPr lang="en-US" sz="18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457200" y="152280"/>
            <a:ext cx="8226360" cy="987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3200" b="0" strike="noStrike" spc="-1">
                <a:solidFill>
                  <a:srgbClr val="464653"/>
                </a:solidFill>
                <a:latin typeface="Bookman Old Style"/>
                <a:ea typeface="DejaVu Sans"/>
              </a:rPr>
              <a:t>Objects : Javascript</a:t>
            </a:r>
            <a:endParaRPr lang="en-US" sz="3200" b="0" strike="noStrike" spc="-1">
              <a:latin typeface="Arial"/>
            </a:endParaRPr>
          </a:p>
        </p:txBody>
      </p:sp>
      <p:graphicFrame>
        <p:nvGraphicFramePr>
          <p:cNvPr id="110" name="Table 2"/>
          <p:cNvGraphicFramePr/>
          <p:nvPr/>
        </p:nvGraphicFramePr>
        <p:xfrm>
          <a:off x="457200" y="1371600"/>
          <a:ext cx="8229600" cy="4873320"/>
        </p:xfrm>
        <a:graphic>
          <a:graphicData uri="http://schemas.openxmlformats.org/drawingml/2006/table">
            <a:tbl>
              <a:tblPr/>
              <a:tblGrid>
                <a:gridCol w="8229600">
                  <a:extLst>
                    <a:ext uri="{9D8B030D-6E8A-4147-A177-3AD203B41FA5}">
                      <a16:colId xmlns:a16="http://schemas.microsoft.com/office/drawing/2014/main" val="20000"/>
                    </a:ext>
                  </a:extLst>
                </a:gridCol>
              </a:tblGrid>
              <a:tr h="399600">
                <a:tc>
                  <a:txBody>
                    <a:bodyPr/>
                    <a:lstStyle/>
                    <a:p>
                      <a:pPr>
                        <a:lnSpc>
                          <a:spcPct val="100000"/>
                        </a:lnSpc>
                      </a:pPr>
                      <a:r>
                        <a:rPr lang="en-US" sz="1800" b="1" strike="noStrike" spc="-1">
                          <a:solidFill>
                            <a:srgbClr val="FFFFFF"/>
                          </a:solidFill>
                          <a:latin typeface="Gill Sans MT"/>
                        </a:rPr>
                        <a:t>Value in memory, possibly referenced by an identifier, </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B88472"/>
                    </a:solidFill>
                  </a:tcPr>
                </a:tc>
                <a:extLst>
                  <a:ext uri="{0D108BD9-81ED-4DB2-BD59-A6C34878D82A}">
                    <a16:rowId xmlns:a16="http://schemas.microsoft.com/office/drawing/2014/main" val="10000"/>
                  </a:ext>
                </a:extLst>
              </a:tr>
              <a:tr h="356760">
                <a:tc>
                  <a:txBody>
                    <a:bodyPr/>
                    <a:lstStyle/>
                    <a:p>
                      <a:pPr>
                        <a:lnSpc>
                          <a:spcPct val="100000"/>
                        </a:lnSpc>
                      </a:pPr>
                      <a:r>
                        <a:rPr lang="en-US" sz="1800" b="0" strike="noStrike" spc="-1">
                          <a:solidFill>
                            <a:srgbClr val="000000"/>
                          </a:solidFill>
                          <a:latin typeface="Gill Sans MT"/>
                        </a:rPr>
                        <a:t>Collection of properties, Identified as Key/Value Pair</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6D8D5"/>
                    </a:solidFill>
                  </a:tcPr>
                </a:tc>
                <a:extLst>
                  <a:ext uri="{0D108BD9-81ED-4DB2-BD59-A6C34878D82A}">
                    <a16:rowId xmlns:a16="http://schemas.microsoft.com/office/drawing/2014/main" val="10001"/>
                  </a:ext>
                </a:extLst>
              </a:tr>
              <a:tr h="623880">
                <a:tc>
                  <a:txBody>
                    <a:bodyPr/>
                    <a:lstStyle/>
                    <a:p>
                      <a:pPr>
                        <a:lnSpc>
                          <a:spcPct val="100000"/>
                        </a:lnSpc>
                      </a:pPr>
                      <a:r>
                        <a:rPr lang="en-US" sz="1800" b="0" strike="noStrike" spc="-1">
                          <a:solidFill>
                            <a:srgbClr val="000000"/>
                          </a:solidFill>
                          <a:latin typeface="Gill Sans MT"/>
                        </a:rPr>
                        <a:t>Property values can be values of any type, including other objects, which enables building complex data structures</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CEB"/>
                    </a:solidFill>
                  </a:tcPr>
                </a:tc>
                <a:extLst>
                  <a:ext uri="{0D108BD9-81ED-4DB2-BD59-A6C34878D82A}">
                    <a16:rowId xmlns:a16="http://schemas.microsoft.com/office/drawing/2014/main" val="10002"/>
                  </a:ext>
                </a:extLst>
              </a:tr>
              <a:tr h="1426320">
                <a:tc>
                  <a:txBody>
                    <a:bodyPr/>
                    <a:lstStyle/>
                    <a:p>
                      <a:pPr>
                        <a:lnSpc>
                          <a:spcPct val="100000"/>
                        </a:lnSpc>
                      </a:pPr>
                      <a:r>
                        <a:rPr lang="en-US" sz="1800" b="0" strike="noStrike" spc="-1">
                          <a:solidFill>
                            <a:srgbClr val="00B050"/>
                          </a:solidFill>
                          <a:latin typeface="Gill Sans MT"/>
                        </a:rPr>
                        <a:t>// Object initialiser or literal</a:t>
                      </a:r>
                      <a:endParaRPr lang="en-US" sz="1800" b="0" strike="noStrike" spc="-1">
                        <a:latin typeface="Arial"/>
                      </a:endParaRPr>
                    </a:p>
                    <a:p>
                      <a:pPr>
                        <a:lnSpc>
                          <a:spcPct val="100000"/>
                        </a:lnSpc>
                      </a:pPr>
                      <a:r>
                        <a:rPr lang="en-US" sz="1800" b="0" strike="noStrike" spc="-1">
                          <a:solidFill>
                            <a:srgbClr val="528693"/>
                          </a:solidFill>
                          <a:latin typeface="Gill Sans MT"/>
                        </a:rPr>
                        <a:t>{ [ nameValuePair1[, nameValuePair2[, ...nameValuePairN] ] ] }</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800" b="0" strike="noStrike" spc="-1">
                          <a:solidFill>
                            <a:srgbClr val="00B050"/>
                          </a:solidFill>
                          <a:latin typeface="Gill Sans MT"/>
                        </a:rPr>
                        <a:t>// Called as a constructor</a:t>
                      </a:r>
                      <a:endParaRPr lang="en-US" sz="1800" b="0" strike="noStrike" spc="-1">
                        <a:latin typeface="Arial"/>
                      </a:endParaRPr>
                    </a:p>
                    <a:p>
                      <a:pPr>
                        <a:lnSpc>
                          <a:spcPct val="100000"/>
                        </a:lnSpc>
                      </a:pPr>
                      <a:r>
                        <a:rPr lang="en-US" sz="1800" b="0" strike="noStrike" spc="-1">
                          <a:solidFill>
                            <a:srgbClr val="528693"/>
                          </a:solidFill>
                          <a:latin typeface="Gill Sans MT"/>
                        </a:rPr>
                        <a:t>new Object([value])</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6D8D5"/>
                    </a:solidFill>
                  </a:tcPr>
                </a:tc>
                <a:extLst>
                  <a:ext uri="{0D108BD9-81ED-4DB2-BD59-A6C34878D82A}">
                    <a16:rowId xmlns:a16="http://schemas.microsoft.com/office/drawing/2014/main" val="10003"/>
                  </a:ext>
                </a:extLst>
              </a:tr>
              <a:tr h="1002960">
                <a:tc>
                  <a:txBody>
                    <a:bodyPr/>
                    <a:lstStyle/>
                    <a:p>
                      <a:pPr>
                        <a:lnSpc>
                          <a:spcPct val="100000"/>
                        </a:lnSpc>
                      </a:pPr>
                      <a:r>
                        <a:rPr lang="en-US" sz="1800" b="0" strike="noStrike" spc="-1">
                          <a:solidFill>
                            <a:srgbClr val="000000"/>
                          </a:solidFill>
                          <a:latin typeface="Gill Sans MT"/>
                        </a:rPr>
                        <a:t>The Object constructor creates an object wrapper for the given value. If the value is null or undefined, it will create and return an empty object, otherwise, it will return an object of a Type that corresponds to the given value. </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CEB"/>
                    </a:solidFill>
                  </a:tcPr>
                </a:tc>
                <a:extLst>
                  <a:ext uri="{0D108BD9-81ED-4DB2-BD59-A6C34878D82A}">
                    <a16:rowId xmlns:a16="http://schemas.microsoft.com/office/drawing/2014/main" val="10004"/>
                  </a:ext>
                </a:extLst>
              </a:tr>
              <a:tr h="1001880">
                <a:tc>
                  <a:txBody>
                    <a:bodyPr/>
                    <a:lstStyle/>
                    <a:p>
                      <a:pPr>
                        <a:lnSpc>
                          <a:spcPct val="100000"/>
                        </a:lnSpc>
                      </a:pPr>
                      <a:r>
                        <a:rPr lang="en-US" sz="1800" b="0" strike="noStrike" spc="-1" dirty="0">
                          <a:solidFill>
                            <a:srgbClr val="000000"/>
                          </a:solidFill>
                          <a:latin typeface="Gill Sans MT"/>
                        </a:rPr>
                        <a:t>Object Constructor Props :</a:t>
                      </a:r>
                      <a:endParaRPr lang="en-US" sz="1800" b="0" strike="noStrike" spc="-1" dirty="0">
                        <a:latin typeface="Arial"/>
                      </a:endParaRPr>
                    </a:p>
                    <a:p>
                      <a:pPr>
                        <a:lnSpc>
                          <a:spcPct val="100000"/>
                        </a:lnSpc>
                      </a:pPr>
                      <a:r>
                        <a:rPr lang="en-US" sz="1800" b="0" strike="noStrike" spc="-1" dirty="0" err="1">
                          <a:solidFill>
                            <a:srgbClr val="528693"/>
                          </a:solidFill>
                          <a:latin typeface="Gill Sans MT"/>
                        </a:rPr>
                        <a:t>Object.length</a:t>
                      </a:r>
                      <a:r>
                        <a:rPr lang="en-US" sz="1800" b="0" strike="noStrike" spc="-1" dirty="0">
                          <a:solidFill>
                            <a:srgbClr val="000000"/>
                          </a:solidFill>
                          <a:latin typeface="Gill Sans MT"/>
                        </a:rPr>
                        <a:t>  - Has a value of 1.</a:t>
                      </a:r>
                      <a:endParaRPr lang="en-US" sz="1800" b="0" strike="noStrike" spc="-1" dirty="0">
                        <a:latin typeface="Arial"/>
                      </a:endParaRPr>
                    </a:p>
                    <a:p>
                      <a:pPr>
                        <a:lnSpc>
                          <a:spcPct val="100000"/>
                        </a:lnSpc>
                      </a:pPr>
                      <a:r>
                        <a:rPr lang="en-US" sz="1800" b="0" strike="noStrike" spc="-1" dirty="0" err="1">
                          <a:solidFill>
                            <a:srgbClr val="528693"/>
                          </a:solidFill>
                          <a:latin typeface="Gill Sans MT"/>
                        </a:rPr>
                        <a:t>Object.prototype</a:t>
                      </a:r>
                      <a:r>
                        <a:rPr lang="en-US" sz="1800" b="0" strike="noStrike" spc="-1" dirty="0">
                          <a:solidFill>
                            <a:srgbClr val="000000"/>
                          </a:solidFill>
                          <a:latin typeface="Gill Sans MT"/>
                        </a:rPr>
                        <a:t> - Allows the addition of properties to all objects of type Object.</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6D8D5"/>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457200" y="152280"/>
            <a:ext cx="8226360" cy="987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3200" b="0" strike="noStrike" spc="-1">
                <a:solidFill>
                  <a:srgbClr val="464653"/>
                </a:solidFill>
                <a:latin typeface="Bookman Old Style"/>
                <a:ea typeface="DejaVu Sans"/>
              </a:rPr>
              <a:t>Important Methods on Object Cntr.</a:t>
            </a:r>
            <a:endParaRPr lang="en-US" sz="3200" b="0" strike="noStrike" spc="-1">
              <a:latin typeface="Arial"/>
            </a:endParaRPr>
          </a:p>
        </p:txBody>
      </p:sp>
      <p:graphicFrame>
        <p:nvGraphicFramePr>
          <p:cNvPr id="112" name="Table 2"/>
          <p:cNvGraphicFramePr/>
          <p:nvPr/>
        </p:nvGraphicFramePr>
        <p:xfrm>
          <a:off x="533520" y="1447920"/>
          <a:ext cx="8381880" cy="5390280"/>
        </p:xfrm>
        <a:graphic>
          <a:graphicData uri="http://schemas.openxmlformats.org/drawingml/2006/table">
            <a:tbl>
              <a:tblPr/>
              <a:tblGrid>
                <a:gridCol w="2057400">
                  <a:extLst>
                    <a:ext uri="{9D8B030D-6E8A-4147-A177-3AD203B41FA5}">
                      <a16:colId xmlns:a16="http://schemas.microsoft.com/office/drawing/2014/main" val="20000"/>
                    </a:ext>
                  </a:extLst>
                </a:gridCol>
                <a:gridCol w="6324480">
                  <a:extLst>
                    <a:ext uri="{9D8B030D-6E8A-4147-A177-3AD203B41FA5}">
                      <a16:colId xmlns:a16="http://schemas.microsoft.com/office/drawing/2014/main" val="20001"/>
                    </a:ext>
                  </a:extLst>
                </a:gridCol>
              </a:tblGrid>
              <a:tr h="707400">
                <a:tc>
                  <a:txBody>
                    <a:bodyPr/>
                    <a:lstStyle/>
                    <a:p>
                      <a:pPr>
                        <a:lnSpc>
                          <a:spcPct val="100000"/>
                        </a:lnSpc>
                      </a:pPr>
                      <a:r>
                        <a:rPr lang="en-US" sz="1800" b="1" strike="noStrike" spc="-1">
                          <a:solidFill>
                            <a:srgbClr val="FFFFFF"/>
                          </a:solidFill>
                          <a:latin typeface="Gill Sans MT"/>
                        </a:rPr>
                        <a:t>Object.assign()</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B88472"/>
                    </a:solidFill>
                  </a:tcPr>
                </a:tc>
                <a:tc>
                  <a:txBody>
                    <a:bodyPr/>
                    <a:lstStyle/>
                    <a:p>
                      <a:pPr>
                        <a:lnSpc>
                          <a:spcPct val="100000"/>
                        </a:lnSpc>
                      </a:pPr>
                      <a:r>
                        <a:rPr lang="en-US" sz="1800" b="1" strike="noStrike" spc="-1">
                          <a:solidFill>
                            <a:srgbClr val="FFFFFF"/>
                          </a:solidFill>
                          <a:latin typeface="Gill Sans MT"/>
                        </a:rPr>
                        <a:t>Copies the values of all enumerable own properties from one or more source objects to a target object</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B88472"/>
                    </a:solidFill>
                  </a:tcPr>
                </a:tc>
                <a:extLst>
                  <a:ext uri="{0D108BD9-81ED-4DB2-BD59-A6C34878D82A}">
                    <a16:rowId xmlns:a16="http://schemas.microsoft.com/office/drawing/2014/main" val="10000"/>
                  </a:ext>
                </a:extLst>
              </a:tr>
              <a:tr h="603720">
                <a:tc>
                  <a:txBody>
                    <a:bodyPr/>
                    <a:lstStyle/>
                    <a:p>
                      <a:pPr>
                        <a:lnSpc>
                          <a:spcPct val="100000"/>
                        </a:lnSpc>
                      </a:pPr>
                      <a:r>
                        <a:rPr lang="en-US" sz="1800" b="0" strike="noStrike" spc="-1">
                          <a:solidFill>
                            <a:srgbClr val="000000"/>
                          </a:solidFill>
                          <a:latin typeface="Gill Sans MT"/>
                        </a:rPr>
                        <a:t>Object.create()</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6D8D5"/>
                    </a:solidFill>
                  </a:tcPr>
                </a:tc>
                <a:tc>
                  <a:txBody>
                    <a:bodyPr/>
                    <a:lstStyle/>
                    <a:p>
                      <a:pPr>
                        <a:lnSpc>
                          <a:spcPct val="100000"/>
                        </a:lnSpc>
                      </a:pPr>
                      <a:r>
                        <a:rPr lang="en-US" sz="1800" b="0" strike="noStrike" spc="-1">
                          <a:solidFill>
                            <a:srgbClr val="000000"/>
                          </a:solidFill>
                          <a:latin typeface="Gill Sans MT"/>
                        </a:rPr>
                        <a:t>Creates a new object with the specified prototype object and properties.</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6D8D5"/>
                    </a:solidFill>
                  </a:tcPr>
                </a:tc>
                <a:extLst>
                  <a:ext uri="{0D108BD9-81ED-4DB2-BD59-A6C34878D82A}">
                    <a16:rowId xmlns:a16="http://schemas.microsoft.com/office/drawing/2014/main" val="10001"/>
                  </a:ext>
                </a:extLst>
              </a:tr>
              <a:tr h="603720">
                <a:tc>
                  <a:txBody>
                    <a:bodyPr/>
                    <a:lstStyle/>
                    <a:p>
                      <a:pPr>
                        <a:lnSpc>
                          <a:spcPct val="100000"/>
                        </a:lnSpc>
                      </a:pPr>
                      <a:r>
                        <a:rPr lang="en-US" sz="1800" b="0" strike="noStrike" spc="-1">
                          <a:solidFill>
                            <a:srgbClr val="000000"/>
                          </a:solidFill>
                          <a:latin typeface="Gill Sans MT"/>
                        </a:rPr>
                        <a:t>Object.values()</a:t>
                      </a:r>
                      <a:endParaRPr lang="en-US" sz="1800" b="0" strike="noStrike" spc="-1">
                        <a:latin typeface="Arial"/>
                      </a:endParaRPr>
                    </a:p>
                    <a:p>
                      <a:pPr>
                        <a:lnSpc>
                          <a:spcPct val="100000"/>
                        </a:lnSpc>
                      </a:pP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CEB"/>
                    </a:solidFill>
                  </a:tcPr>
                </a:tc>
                <a:tc>
                  <a:txBody>
                    <a:bodyPr/>
                    <a:lstStyle/>
                    <a:p>
                      <a:pPr>
                        <a:lnSpc>
                          <a:spcPct val="100000"/>
                        </a:lnSpc>
                      </a:pPr>
                      <a:r>
                        <a:rPr lang="en-US" sz="1800" b="0" strike="noStrike" spc="-1">
                          <a:solidFill>
                            <a:srgbClr val="000000"/>
                          </a:solidFill>
                          <a:latin typeface="Gill Sans MT"/>
                        </a:rPr>
                        <a:t>Returns an array containing the values that correspond to all of a given object's own enumerable string properties.</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CEB"/>
                    </a:solidFill>
                  </a:tcPr>
                </a:tc>
                <a:extLst>
                  <a:ext uri="{0D108BD9-81ED-4DB2-BD59-A6C34878D82A}">
                    <a16:rowId xmlns:a16="http://schemas.microsoft.com/office/drawing/2014/main" val="10002"/>
                  </a:ext>
                </a:extLst>
              </a:tr>
              <a:tr h="747360">
                <a:tc>
                  <a:txBody>
                    <a:bodyPr/>
                    <a:lstStyle/>
                    <a:p>
                      <a:pPr>
                        <a:lnSpc>
                          <a:spcPct val="100000"/>
                        </a:lnSpc>
                      </a:pPr>
                      <a:r>
                        <a:rPr lang="en-US" sz="1400" b="0" strike="noStrike" spc="-1">
                          <a:solidFill>
                            <a:srgbClr val="000000"/>
                          </a:solidFill>
                          <a:latin typeface="Gill Sans MT"/>
                        </a:rPr>
                        <a:t>Object.setPrototypeOf()</a:t>
                      </a:r>
                      <a:endParaRPr lang="en-US" sz="1400" b="0" strike="noStrike" spc="-1">
                        <a:latin typeface="Arial"/>
                      </a:endParaRPr>
                    </a:p>
                    <a:p>
                      <a:pPr>
                        <a:lnSpc>
                          <a:spcPct val="100000"/>
                        </a:lnSpc>
                      </a:pP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6D8D5"/>
                    </a:solidFill>
                  </a:tcPr>
                </a:tc>
                <a:tc>
                  <a:txBody>
                    <a:bodyPr/>
                    <a:lstStyle/>
                    <a:p>
                      <a:pPr>
                        <a:lnSpc>
                          <a:spcPct val="100000"/>
                        </a:lnSpc>
                      </a:pPr>
                      <a:r>
                        <a:rPr lang="en-US" sz="1800" b="0" strike="noStrike" spc="-1">
                          <a:solidFill>
                            <a:srgbClr val="000000"/>
                          </a:solidFill>
                          <a:latin typeface="Gill Sans MT"/>
                        </a:rPr>
                        <a:t>Sets the prototype (i.e., the internal [[Prototype]] property).</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6D8D5"/>
                    </a:solidFill>
                  </a:tcPr>
                </a:tc>
                <a:extLst>
                  <a:ext uri="{0D108BD9-81ED-4DB2-BD59-A6C34878D82A}">
                    <a16:rowId xmlns:a16="http://schemas.microsoft.com/office/drawing/2014/main" val="10003"/>
                  </a:ext>
                </a:extLst>
              </a:tr>
              <a:tr h="347760">
                <a:tc>
                  <a:txBody>
                    <a:bodyPr/>
                    <a:lstStyle/>
                    <a:p>
                      <a:pPr>
                        <a:lnSpc>
                          <a:spcPct val="100000"/>
                        </a:lnSpc>
                      </a:pPr>
                      <a:r>
                        <a:rPr lang="en-US" sz="1800" b="0" strike="noStrike" spc="-1">
                          <a:solidFill>
                            <a:srgbClr val="000000"/>
                          </a:solidFill>
                          <a:latin typeface="Gill Sans MT"/>
                        </a:rPr>
                        <a:t>Object.seal()</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CEB"/>
                    </a:solidFill>
                  </a:tcPr>
                </a:tc>
                <a:tc>
                  <a:txBody>
                    <a:bodyPr/>
                    <a:lstStyle/>
                    <a:p>
                      <a:pPr>
                        <a:lnSpc>
                          <a:spcPct val="100000"/>
                        </a:lnSpc>
                      </a:pPr>
                      <a:r>
                        <a:rPr lang="en-US" sz="1800" b="0" strike="noStrike" spc="-1">
                          <a:solidFill>
                            <a:srgbClr val="000000"/>
                          </a:solidFill>
                          <a:latin typeface="Gill Sans MT"/>
                        </a:rPr>
                        <a:t>Prevents other code from deleting properties of an object.</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CEB"/>
                    </a:solidFill>
                  </a:tcPr>
                </a:tc>
                <a:extLst>
                  <a:ext uri="{0D108BD9-81ED-4DB2-BD59-A6C34878D82A}">
                    <a16:rowId xmlns:a16="http://schemas.microsoft.com/office/drawing/2014/main" val="10004"/>
                  </a:ext>
                </a:extLst>
              </a:tr>
              <a:tr h="716400">
                <a:tc>
                  <a:txBody>
                    <a:bodyPr/>
                    <a:lstStyle/>
                    <a:p>
                      <a:pPr>
                        <a:lnSpc>
                          <a:spcPct val="100000"/>
                        </a:lnSpc>
                      </a:pPr>
                      <a:r>
                        <a:rPr lang="en-US" sz="1300" b="0" strike="noStrike" spc="-1">
                          <a:solidFill>
                            <a:srgbClr val="000000"/>
                          </a:solidFill>
                          <a:latin typeface="Gill Sans MT"/>
                        </a:rPr>
                        <a:t>Object.preventExtensions()</a:t>
                      </a:r>
                      <a:endParaRPr lang="en-US" sz="1300" b="0" strike="noStrike" spc="-1">
                        <a:latin typeface="Arial"/>
                      </a:endParaRPr>
                    </a:p>
                    <a:p>
                      <a:pPr>
                        <a:lnSpc>
                          <a:spcPct val="100000"/>
                        </a:lnSpc>
                      </a:pPr>
                      <a:endParaRPr lang="en-US" sz="13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6D8D5"/>
                    </a:solidFill>
                  </a:tcPr>
                </a:tc>
                <a:tc>
                  <a:txBody>
                    <a:bodyPr/>
                    <a:lstStyle/>
                    <a:p>
                      <a:pPr>
                        <a:lnSpc>
                          <a:spcPct val="100000"/>
                        </a:lnSpc>
                      </a:pPr>
                      <a:r>
                        <a:rPr lang="en-US" sz="1800" b="0" strike="noStrike" spc="-1">
                          <a:solidFill>
                            <a:srgbClr val="000000"/>
                          </a:solidFill>
                          <a:latin typeface="Gill Sans MT"/>
                        </a:rPr>
                        <a:t>Prevents any extensions of an object.</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6D8D5"/>
                    </a:solidFill>
                  </a:tcPr>
                </a:tc>
                <a:extLst>
                  <a:ext uri="{0D108BD9-81ED-4DB2-BD59-A6C34878D82A}">
                    <a16:rowId xmlns:a16="http://schemas.microsoft.com/office/drawing/2014/main" val="10005"/>
                  </a:ext>
                </a:extLst>
              </a:tr>
              <a:tr h="859680">
                <a:tc>
                  <a:txBody>
                    <a:bodyPr/>
                    <a:lstStyle/>
                    <a:p>
                      <a:pPr>
                        <a:lnSpc>
                          <a:spcPct val="100000"/>
                        </a:lnSpc>
                      </a:pPr>
                      <a:r>
                        <a:rPr lang="en-US" sz="1800" b="0" strike="noStrike" spc="-1">
                          <a:solidFill>
                            <a:srgbClr val="000000"/>
                          </a:solidFill>
                          <a:latin typeface="Gill Sans MT"/>
                        </a:rPr>
                        <a:t>Object.is()</a:t>
                      </a:r>
                      <a:endParaRPr lang="en-US" sz="1800" b="0" strike="noStrike" spc="-1">
                        <a:latin typeface="Arial"/>
                      </a:endParaRPr>
                    </a:p>
                    <a:p>
                      <a:pPr>
                        <a:lnSpc>
                          <a:spcPct val="100000"/>
                        </a:lnSpc>
                      </a:pP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CEB"/>
                    </a:solidFill>
                  </a:tcPr>
                </a:tc>
                <a:tc>
                  <a:txBody>
                    <a:bodyPr/>
                    <a:lstStyle/>
                    <a:p>
                      <a:pPr>
                        <a:lnSpc>
                          <a:spcPct val="100000"/>
                        </a:lnSpc>
                      </a:pPr>
                      <a:r>
                        <a:rPr lang="en-US" sz="1800" b="0" strike="noStrike" spc="-1">
                          <a:solidFill>
                            <a:srgbClr val="000000"/>
                          </a:solidFill>
                          <a:latin typeface="Gill Sans MT"/>
                        </a:rPr>
                        <a:t>Compares if two values are the same value. Equates all NaN values (which differs from both Abstract Equality Comparison and Strict Equality Comparison).</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CEB"/>
                    </a:solidFill>
                  </a:tcPr>
                </a:tc>
                <a:extLst>
                  <a:ext uri="{0D108BD9-81ED-4DB2-BD59-A6C34878D82A}">
                    <a16:rowId xmlns:a16="http://schemas.microsoft.com/office/drawing/2014/main" val="10006"/>
                  </a:ext>
                </a:extLst>
              </a:tr>
              <a:tr h="658800">
                <a:tc>
                  <a:txBody>
                    <a:bodyPr/>
                    <a:lstStyle/>
                    <a:p>
                      <a:pPr>
                        <a:lnSpc>
                          <a:spcPct val="100000"/>
                        </a:lnSpc>
                      </a:pPr>
                      <a:r>
                        <a:rPr lang="en-US" sz="1100" b="0" strike="noStrike" spc="-1">
                          <a:solidFill>
                            <a:srgbClr val="000000"/>
                          </a:solidFill>
                          <a:latin typeface="Gill Sans MT"/>
                        </a:rPr>
                        <a:t>Object.getOwnPropertyNames()</a:t>
                      </a:r>
                      <a:endParaRPr lang="en-US" sz="1100" b="0" strike="noStrike" spc="-1">
                        <a:latin typeface="Arial"/>
                      </a:endParaRPr>
                    </a:p>
                    <a:p>
                      <a:pPr>
                        <a:lnSpc>
                          <a:spcPct val="100000"/>
                        </a:lnSpc>
                      </a:pPr>
                      <a:endParaRPr lang="en-US" sz="11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6D8D5"/>
                    </a:solidFill>
                  </a:tcPr>
                </a:tc>
                <a:tc>
                  <a:txBody>
                    <a:bodyPr/>
                    <a:lstStyle/>
                    <a:p>
                      <a:pPr>
                        <a:lnSpc>
                          <a:spcPct val="100000"/>
                        </a:lnSpc>
                      </a:pPr>
                      <a:r>
                        <a:rPr lang="en-US" sz="1800" b="0" strike="noStrike" spc="-1">
                          <a:solidFill>
                            <a:srgbClr val="000000"/>
                          </a:solidFill>
                          <a:latin typeface="Gill Sans MT"/>
                        </a:rPr>
                        <a:t>Returns an array containing the names of all of the given object's own enumerable and non-enumerable properties.</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6D8D5"/>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CustomShape 1"/>
          <p:cNvSpPr/>
          <p:nvPr/>
        </p:nvSpPr>
        <p:spPr>
          <a:xfrm>
            <a:off x="457200" y="152280"/>
            <a:ext cx="8226360" cy="987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3200" b="0" strike="noStrike" spc="-1">
                <a:solidFill>
                  <a:srgbClr val="464653"/>
                </a:solidFill>
                <a:latin typeface="Bookman Old Style"/>
                <a:ea typeface="DejaVu Sans"/>
              </a:rPr>
              <a:t>A Little More On Objects</a:t>
            </a:r>
            <a:endParaRPr lang="en-US" sz="3200" b="0" strike="noStrike" spc="-1">
              <a:latin typeface="Arial"/>
            </a:endParaRPr>
          </a:p>
        </p:txBody>
      </p:sp>
      <p:graphicFrame>
        <p:nvGraphicFramePr>
          <p:cNvPr id="114" name="Table 2"/>
          <p:cNvGraphicFramePr/>
          <p:nvPr/>
        </p:nvGraphicFramePr>
        <p:xfrm>
          <a:off x="457200" y="1219320"/>
          <a:ext cx="8229600" cy="1925280"/>
        </p:xfrm>
        <a:graphic>
          <a:graphicData uri="http://schemas.openxmlformats.org/drawingml/2006/table">
            <a:tbl>
              <a:tblPr/>
              <a:tblGrid>
                <a:gridCol w="8229600">
                  <a:extLst>
                    <a:ext uri="{9D8B030D-6E8A-4147-A177-3AD203B41FA5}">
                      <a16:colId xmlns:a16="http://schemas.microsoft.com/office/drawing/2014/main" val="20000"/>
                    </a:ext>
                  </a:extLst>
                </a:gridCol>
              </a:tblGrid>
              <a:tr h="370800">
                <a:tc>
                  <a:txBody>
                    <a:bodyPr/>
                    <a:lstStyle/>
                    <a:p>
                      <a:pPr>
                        <a:lnSpc>
                          <a:spcPct val="100000"/>
                        </a:lnSpc>
                      </a:pPr>
                      <a:r>
                        <a:rPr lang="en-US" sz="1800" b="1" strike="noStrike" spc="-1">
                          <a:solidFill>
                            <a:srgbClr val="FFFFFF"/>
                          </a:solidFill>
                          <a:latin typeface="Gill Sans MT"/>
                        </a:rPr>
                        <a:t>All objects in JavaScript are descended from Object</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B88472"/>
                    </a:solidFill>
                  </a:tcPr>
                </a:tc>
                <a:extLst>
                  <a:ext uri="{0D108BD9-81ED-4DB2-BD59-A6C34878D82A}">
                    <a16:rowId xmlns:a16="http://schemas.microsoft.com/office/drawing/2014/main" val="10000"/>
                  </a:ext>
                </a:extLst>
              </a:tr>
              <a:tr h="370800">
                <a:tc>
                  <a:txBody>
                    <a:bodyPr/>
                    <a:lstStyle/>
                    <a:p>
                      <a:pPr>
                        <a:lnSpc>
                          <a:spcPct val="100000"/>
                        </a:lnSpc>
                      </a:pPr>
                      <a:r>
                        <a:rPr lang="en-US" sz="1800" b="0" strike="noStrike" spc="-1">
                          <a:solidFill>
                            <a:srgbClr val="000000"/>
                          </a:solidFill>
                          <a:latin typeface="Gill Sans MT"/>
                        </a:rPr>
                        <a:t>All objects inherit methods and properties from Object.prototype, although they may be overridden</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6D8D5"/>
                    </a:solidFill>
                  </a:tcPr>
                </a:tc>
                <a:extLst>
                  <a:ext uri="{0D108BD9-81ED-4DB2-BD59-A6C34878D82A}">
                    <a16:rowId xmlns:a16="http://schemas.microsoft.com/office/drawing/2014/main" val="10001"/>
                  </a:ext>
                </a:extLst>
              </a:tr>
              <a:tr h="370800">
                <a:tc>
                  <a:txBody>
                    <a:bodyPr/>
                    <a:lstStyle/>
                    <a:p>
                      <a:pPr>
                        <a:lnSpc>
                          <a:spcPct val="100000"/>
                        </a:lnSpc>
                      </a:pPr>
                      <a:r>
                        <a:rPr lang="en-US" sz="1800" b="0" strike="noStrike" spc="-1">
                          <a:solidFill>
                            <a:srgbClr val="000000"/>
                          </a:solidFill>
                          <a:latin typeface="Gill Sans MT"/>
                        </a:rPr>
                        <a:t>Changes to the Object prototype object are propagated to all objects unless the properties and methods subject to those changes are overridden further along the prototype chain</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CEB"/>
                    </a:solidFill>
                  </a:tcPr>
                </a:tc>
                <a:extLst>
                  <a:ext uri="{0D108BD9-81ED-4DB2-BD59-A6C34878D82A}">
                    <a16:rowId xmlns:a16="http://schemas.microsoft.com/office/drawing/2014/main" val="10002"/>
                  </a:ext>
                </a:extLst>
              </a:tr>
            </a:tbl>
          </a:graphicData>
        </a:graphic>
      </p:graphicFrame>
      <p:graphicFrame>
        <p:nvGraphicFramePr>
          <p:cNvPr id="115" name="Table 3"/>
          <p:cNvGraphicFramePr/>
          <p:nvPr/>
        </p:nvGraphicFramePr>
        <p:xfrm>
          <a:off x="533520" y="3276720"/>
          <a:ext cx="8152920" cy="3017520"/>
        </p:xfrm>
        <a:graphic>
          <a:graphicData uri="http://schemas.openxmlformats.org/drawingml/2006/table">
            <a:tbl>
              <a:tblPr/>
              <a:tblGrid>
                <a:gridCol w="2819160">
                  <a:extLst>
                    <a:ext uri="{9D8B030D-6E8A-4147-A177-3AD203B41FA5}">
                      <a16:colId xmlns:a16="http://schemas.microsoft.com/office/drawing/2014/main" val="20000"/>
                    </a:ext>
                  </a:extLst>
                </a:gridCol>
                <a:gridCol w="5333760">
                  <a:extLst>
                    <a:ext uri="{9D8B030D-6E8A-4147-A177-3AD203B41FA5}">
                      <a16:colId xmlns:a16="http://schemas.microsoft.com/office/drawing/2014/main" val="20001"/>
                    </a:ext>
                  </a:extLst>
                </a:gridCol>
              </a:tblGrid>
              <a:tr h="914400">
                <a:tc>
                  <a:txBody>
                    <a:bodyPr/>
                    <a:lstStyle/>
                    <a:p>
                      <a:pPr>
                        <a:lnSpc>
                          <a:spcPct val="100000"/>
                        </a:lnSpc>
                      </a:pPr>
                      <a:r>
                        <a:rPr lang="en-US" sz="1800" b="1" strike="noStrike" spc="-1">
                          <a:solidFill>
                            <a:srgbClr val="FFFFFF"/>
                          </a:solidFill>
                          <a:latin typeface="Gill Sans MT"/>
                        </a:rPr>
                        <a:t>Object.prototype.constructor</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B88472"/>
                    </a:solidFill>
                  </a:tcPr>
                </a:tc>
                <a:tc>
                  <a:txBody>
                    <a:bodyPr/>
                    <a:lstStyle/>
                    <a:p>
                      <a:pPr>
                        <a:lnSpc>
                          <a:spcPct val="100000"/>
                        </a:lnSpc>
                      </a:pPr>
                      <a:r>
                        <a:rPr lang="en-US" sz="1800" b="1" strike="noStrike" spc="-1">
                          <a:solidFill>
                            <a:srgbClr val="FFFFFF"/>
                          </a:solidFill>
                          <a:latin typeface="Gill Sans MT"/>
                        </a:rPr>
                        <a:t>Specifies the function that creates an object's prototype.</a:t>
                      </a:r>
                      <a:endParaRPr lang="en-US" sz="1800" b="0" strike="noStrike" spc="-1">
                        <a:latin typeface="Arial"/>
                      </a:endParaRPr>
                    </a:p>
                    <a:p>
                      <a:pPr>
                        <a:lnSpc>
                          <a:spcPct val="100000"/>
                        </a:lnSpc>
                      </a:pP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B88472"/>
                    </a:solidFill>
                  </a:tcPr>
                </a:tc>
                <a:extLst>
                  <a:ext uri="{0D108BD9-81ED-4DB2-BD59-A6C34878D82A}">
                    <a16:rowId xmlns:a16="http://schemas.microsoft.com/office/drawing/2014/main" val="10000"/>
                  </a:ext>
                </a:extLst>
              </a:tr>
              <a:tr h="914400">
                <a:tc>
                  <a:txBody>
                    <a:bodyPr/>
                    <a:lstStyle/>
                    <a:p>
                      <a:pPr>
                        <a:lnSpc>
                          <a:spcPct val="100000"/>
                        </a:lnSpc>
                      </a:pPr>
                      <a:r>
                        <a:rPr lang="en-US" sz="1800" b="0" strike="noStrike" spc="-1">
                          <a:solidFill>
                            <a:srgbClr val="000000"/>
                          </a:solidFill>
                          <a:latin typeface="Gill Sans MT"/>
                        </a:rPr>
                        <a:t>Object.prototype.hasOwnProperty()</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6D8D5"/>
                    </a:solidFill>
                  </a:tcPr>
                </a:tc>
                <a:tc>
                  <a:txBody>
                    <a:bodyPr/>
                    <a:lstStyle/>
                    <a:p>
                      <a:pPr>
                        <a:lnSpc>
                          <a:spcPct val="100000"/>
                        </a:lnSpc>
                      </a:pPr>
                      <a:r>
                        <a:rPr lang="en-US" sz="1800" b="0" strike="noStrike" spc="-1">
                          <a:solidFill>
                            <a:srgbClr val="000000"/>
                          </a:solidFill>
                          <a:latin typeface="Gill Sans MT"/>
                        </a:rPr>
                        <a:t>Returns a boolean indicating whether an object contains the specified property as a direct property of that object and not inherited through the prototype chain.</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6D8D5"/>
                    </a:solidFill>
                  </a:tcPr>
                </a:tc>
                <a:extLst>
                  <a:ext uri="{0D108BD9-81ED-4DB2-BD59-A6C34878D82A}">
                    <a16:rowId xmlns:a16="http://schemas.microsoft.com/office/drawing/2014/main" val="10001"/>
                  </a:ext>
                </a:extLst>
              </a:tr>
              <a:tr h="914400">
                <a:tc>
                  <a:txBody>
                    <a:bodyPr/>
                    <a:lstStyle/>
                    <a:p>
                      <a:pPr>
                        <a:lnSpc>
                          <a:spcPct val="100000"/>
                        </a:lnSpc>
                      </a:pPr>
                      <a:r>
                        <a:rPr lang="en-US" sz="1800" b="0" strike="noStrike" spc="-1">
                          <a:solidFill>
                            <a:srgbClr val="000000"/>
                          </a:solidFill>
                          <a:latin typeface="Gill Sans MT"/>
                        </a:rPr>
                        <a:t>Deleting A Property</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CEB"/>
                    </a:solidFill>
                  </a:tcPr>
                </a:tc>
                <a:tc>
                  <a:txBody>
                    <a:bodyPr/>
                    <a:lstStyle/>
                    <a:p>
                      <a:pPr>
                        <a:lnSpc>
                          <a:spcPct val="100000"/>
                        </a:lnSpc>
                      </a:pPr>
                      <a:r>
                        <a:rPr lang="en-US" sz="1800" b="0" strike="noStrike" spc="-1">
                          <a:solidFill>
                            <a:srgbClr val="000000"/>
                          </a:solidFill>
                          <a:latin typeface="Gill Sans MT"/>
                        </a:rPr>
                        <a:t>There isn't any method in an Object itself to delete its own properties (e.g. like Map.prototype.delete()). To do so one has to use the delete operator.</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CEB"/>
                    </a:solidFill>
                  </a:tcPr>
                </a:tc>
                <a:extLst>
                  <a:ext uri="{0D108BD9-81ED-4DB2-BD59-A6C34878D82A}">
                    <a16:rowId xmlns:a16="http://schemas.microsoft.com/office/drawing/2014/main" val="10002"/>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6063</TotalTime>
  <Words>3488</Words>
  <Application>Microsoft Office PowerPoint</Application>
  <PresentationFormat>On-screen Show (4:3)</PresentationFormat>
  <Paragraphs>314</Paragraphs>
  <Slides>26</Slides>
  <Notes>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26</vt:i4>
      </vt:variant>
    </vt:vector>
  </HeadingPairs>
  <TitlesOfParts>
    <vt:vector size="36" baseType="lpstr">
      <vt:lpstr>Arial</vt:lpstr>
      <vt:lpstr>Bookman Old Style</vt:lpstr>
      <vt:lpstr>Gill Sans MT</vt:lpstr>
      <vt:lpstr>Gill Sans MT (Body)</vt:lpstr>
      <vt:lpstr>Symbol</vt:lpstr>
      <vt:lpstr>Times New Roman</vt:lpstr>
      <vt:lpstr>Wingdings</vt:lpstr>
      <vt:lpstr>Wingdings 3</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Ashish</dc:creator>
  <dc:description/>
  <cp:lastModifiedBy>Ashish Mishra</cp:lastModifiedBy>
  <cp:revision>415</cp:revision>
  <dcterms:created xsi:type="dcterms:W3CDTF">2018-11-25T13:24:58Z</dcterms:created>
  <dcterms:modified xsi:type="dcterms:W3CDTF">2023-08-01T17:12:38Z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2</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23</vt:i4>
  </property>
</Properties>
</file>