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mbria Math" panose="02040503050406030204" pitchFamily="18" charset="0"/>
      <p:regular r:id="rId18"/>
    </p:embeddedFont>
    <p:embeddedFont>
      <p:font typeface="Economica" panose="020B0604020202020204"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500076-1E97-4754-A2F5-C0DC9BE5C7D5}">
  <a:tblStyle styleId="{91500076-1E97-4754-A2F5-C0DC9BE5C7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84"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aa115fe0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aa115fe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6aa115fe0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6aa115fe0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befa56036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befa5603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befa56036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befa56036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6aa115fe0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6aa115fe0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bf0122f45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bf0122f4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6a9d557bce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6a9d557bc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a9d557bce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a9d557bc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6a9d557bce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6a9d557bce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6a9d557bc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6a9d557bc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6a9d557bce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6a9d557bce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a9d557bce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6a9d557bc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a9d557bce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6a9d557bce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6a9d557bce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6a9d557bce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baeldung.com/cs/bidirectional-vs-unidirectional-lstm" TargetMode="External"/><Relationship Id="rId7" Type="http://schemas.openxmlformats.org/officeDocument/2006/relationships/hyperlink" Target="https://www.analyticsvidhya.com/blog/2021/03/introduction-to-long-short-term-memory-lstm/"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medium.com/@mrconnor/time-series-forecasting-with-pytorch-predicting-stock-prices-81db0f4348ef" TargetMode="External"/><Relationship Id="rId5" Type="http://schemas.openxmlformats.org/officeDocument/2006/relationships/hyperlink" Target="https://medium.com/datathings/the-magic-of-lstm-neural-networks-6775e8b540cd" TargetMode="External"/><Relationship Id="rId4" Type="http://schemas.openxmlformats.org/officeDocument/2006/relationships/hyperlink" Target="https://campus.datacamp.com/courses/introduction-to-deep-learning-with-keras/advanced-model-architectures?ex=1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08525" y="1109800"/>
            <a:ext cx="5399400" cy="1537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4644"/>
              <a:t>Deep Learning</a:t>
            </a:r>
            <a:br>
              <a:rPr lang="en"/>
            </a:br>
            <a:r>
              <a:rPr lang="en"/>
              <a:t>Topic: Long Short-Term Memory</a:t>
            </a:r>
            <a:endParaRPr/>
          </a:p>
        </p:txBody>
      </p:sp>
      <p:graphicFrame>
        <p:nvGraphicFramePr>
          <p:cNvPr id="63" name="Google Shape;63;p13"/>
          <p:cNvGraphicFramePr/>
          <p:nvPr/>
        </p:nvGraphicFramePr>
        <p:xfrm>
          <a:off x="377775" y="3582000"/>
          <a:ext cx="4842850" cy="1221045"/>
        </p:xfrm>
        <a:graphic>
          <a:graphicData uri="http://schemas.openxmlformats.org/drawingml/2006/table">
            <a:tbl>
              <a:tblPr>
                <a:noFill/>
                <a:tableStyleId>{91500076-1E97-4754-A2F5-C0DC9BE5C7D5}</a:tableStyleId>
              </a:tblPr>
              <a:tblGrid>
                <a:gridCol w="1872425">
                  <a:extLst>
                    <a:ext uri="{9D8B030D-6E8A-4147-A177-3AD203B41FA5}">
                      <a16:colId xmlns:a16="http://schemas.microsoft.com/office/drawing/2014/main" val="20000"/>
                    </a:ext>
                  </a:extLst>
                </a:gridCol>
                <a:gridCol w="2970425">
                  <a:extLst>
                    <a:ext uri="{9D8B030D-6E8A-4147-A177-3AD203B41FA5}">
                      <a16:colId xmlns:a16="http://schemas.microsoft.com/office/drawing/2014/main" val="20001"/>
                    </a:ext>
                  </a:extLst>
                </a:gridCol>
              </a:tblGrid>
              <a:tr h="428625">
                <a:tc>
                  <a:txBody>
                    <a:bodyPr/>
                    <a:lstStyle/>
                    <a:p>
                      <a:pPr marL="0" lvl="0" indent="0" algn="l" rtl="0">
                        <a:spcBef>
                          <a:spcPts val="0"/>
                        </a:spcBef>
                        <a:spcAft>
                          <a:spcPts val="0"/>
                        </a:spcAft>
                        <a:buNone/>
                      </a:pPr>
                      <a:r>
                        <a:rPr lang="en" sz="1600"/>
                        <a:t>Thành viên nhóm:</a:t>
                      </a:r>
                      <a:endParaRPr sz="1600"/>
                    </a:p>
                  </a:txBody>
                  <a:tcPr marL="91425" marR="91425" marT="91425" marB="91425">
                    <a:lnL w="9525" cap="flat" cmpd="sng">
                      <a:solidFill>
                        <a:schemeClr val="lt1"/>
                      </a:solidFill>
                      <a:prstDash val="dot"/>
                      <a:round/>
                      <a:headEnd type="none" w="sm" len="sm"/>
                      <a:tailEnd type="none" w="sm" len="sm"/>
                    </a:lnL>
                    <a:lnR w="9525" cap="flat" cmpd="sng">
                      <a:solidFill>
                        <a:schemeClr val="lt1"/>
                      </a:solidFill>
                      <a:prstDash val="dot"/>
                      <a:round/>
                      <a:headEnd type="none" w="sm" len="sm"/>
                      <a:tailEnd type="none" w="sm" len="sm"/>
                    </a:lnR>
                    <a:lnT w="9525" cap="flat" cmpd="sng">
                      <a:solidFill>
                        <a:schemeClr val="lt1"/>
                      </a:solidFill>
                      <a:prstDash val="dot"/>
                      <a:round/>
                      <a:headEnd type="none" w="sm" len="sm"/>
                      <a:tailEnd type="none" w="sm" len="sm"/>
                    </a:lnT>
                    <a:lnB w="9525" cap="flat" cmpd="sng">
                      <a:solidFill>
                        <a:schemeClr val="lt1"/>
                      </a:solidFill>
                      <a:prstDash val="dot"/>
                      <a:round/>
                      <a:headEnd type="none" w="sm" len="sm"/>
                      <a:tailEnd type="none" w="sm" len="sm"/>
                    </a:lnB>
                  </a:tcPr>
                </a:tc>
                <a:tc>
                  <a:txBody>
                    <a:bodyPr/>
                    <a:lstStyle/>
                    <a:p>
                      <a:pPr marL="0" lvl="0" indent="0" algn="l" rtl="0">
                        <a:spcBef>
                          <a:spcPts val="0"/>
                        </a:spcBef>
                        <a:spcAft>
                          <a:spcPts val="0"/>
                        </a:spcAft>
                        <a:buNone/>
                      </a:pPr>
                      <a:r>
                        <a:rPr lang="en"/>
                        <a:t>Nguyễn Thái Khôi - 52100637</a:t>
                      </a:r>
                      <a:endParaRPr/>
                    </a:p>
                  </a:txBody>
                  <a:tcPr marL="91425" marR="91425" marT="91425" marB="91425">
                    <a:lnL w="9525" cap="flat" cmpd="sng">
                      <a:solidFill>
                        <a:schemeClr val="lt1"/>
                      </a:solidFill>
                      <a:prstDash val="dot"/>
                      <a:round/>
                      <a:headEnd type="none" w="sm" len="sm"/>
                      <a:tailEnd type="none" w="sm" len="sm"/>
                    </a:lnL>
                    <a:lnR w="9525" cap="flat" cmpd="sng">
                      <a:solidFill>
                        <a:schemeClr val="lt1"/>
                      </a:solidFill>
                      <a:prstDash val="dot"/>
                      <a:round/>
                      <a:headEnd type="none" w="sm" len="sm"/>
                      <a:tailEnd type="none" w="sm" len="sm"/>
                    </a:lnR>
                    <a:lnT w="9525" cap="flat" cmpd="sng">
                      <a:solidFill>
                        <a:schemeClr val="lt1"/>
                      </a:solidFill>
                      <a:prstDash val="dot"/>
                      <a:round/>
                      <a:headEnd type="none" w="sm" len="sm"/>
                      <a:tailEnd type="none" w="sm" len="sm"/>
                    </a:lnT>
                    <a:lnB w="9525" cap="flat" cmpd="sng">
                      <a:solidFill>
                        <a:schemeClr val="lt1"/>
                      </a:solidFill>
                      <a:prstDash val="dot"/>
                      <a:round/>
                      <a:headEnd type="none" w="sm" len="sm"/>
                      <a:tailEnd type="none" w="sm" len="sm"/>
                    </a:lnB>
                  </a:tcPr>
                </a:tc>
                <a:extLst>
                  <a:ext uri="{0D108BD9-81ED-4DB2-BD59-A6C34878D82A}">
                    <a16:rowId xmlns:a16="http://schemas.microsoft.com/office/drawing/2014/main" val="10000"/>
                  </a:ext>
                </a:extLst>
              </a:tr>
              <a:tr h="384600">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dot"/>
                      <a:round/>
                      <a:headEnd type="none" w="sm" len="sm"/>
                      <a:tailEnd type="none" w="sm" len="sm"/>
                    </a:lnL>
                    <a:lnR w="9525" cap="flat" cmpd="sng">
                      <a:solidFill>
                        <a:schemeClr val="lt1"/>
                      </a:solidFill>
                      <a:prstDash val="dot"/>
                      <a:round/>
                      <a:headEnd type="none" w="sm" len="sm"/>
                      <a:tailEnd type="none" w="sm" len="sm"/>
                    </a:lnR>
                    <a:lnT w="9525" cap="flat" cmpd="sng">
                      <a:solidFill>
                        <a:schemeClr val="lt1"/>
                      </a:solidFill>
                      <a:prstDash val="dot"/>
                      <a:round/>
                      <a:headEnd type="none" w="sm" len="sm"/>
                      <a:tailEnd type="none" w="sm" len="sm"/>
                    </a:lnT>
                    <a:lnB w="9525" cap="flat" cmpd="sng">
                      <a:solidFill>
                        <a:schemeClr val="lt1"/>
                      </a:solidFill>
                      <a:prstDash val="dot"/>
                      <a:round/>
                      <a:headEnd type="none" w="sm" len="sm"/>
                      <a:tailEnd type="none" w="sm" len="sm"/>
                    </a:lnB>
                  </a:tcPr>
                </a:tc>
                <a:tc>
                  <a:txBody>
                    <a:bodyPr/>
                    <a:lstStyle/>
                    <a:p>
                      <a:pPr marL="0" lvl="0" indent="0" algn="l" rtl="0">
                        <a:spcBef>
                          <a:spcPts val="0"/>
                        </a:spcBef>
                        <a:spcAft>
                          <a:spcPts val="0"/>
                        </a:spcAft>
                        <a:buNone/>
                      </a:pPr>
                      <a:r>
                        <a:rPr lang="en"/>
                        <a:t>Lê Khắc Thanh Tùng - 52100943</a:t>
                      </a:r>
                      <a:endParaRPr/>
                    </a:p>
                  </a:txBody>
                  <a:tcPr marL="91425" marR="91425" marT="91425" marB="91425">
                    <a:lnL w="9525" cap="flat" cmpd="sng">
                      <a:solidFill>
                        <a:schemeClr val="lt1"/>
                      </a:solidFill>
                      <a:prstDash val="dot"/>
                      <a:round/>
                      <a:headEnd type="none" w="sm" len="sm"/>
                      <a:tailEnd type="none" w="sm" len="sm"/>
                    </a:lnL>
                    <a:lnR w="9525" cap="flat" cmpd="sng">
                      <a:solidFill>
                        <a:schemeClr val="lt1"/>
                      </a:solidFill>
                      <a:prstDash val="dot"/>
                      <a:round/>
                      <a:headEnd type="none" w="sm" len="sm"/>
                      <a:tailEnd type="none" w="sm" len="sm"/>
                    </a:lnR>
                    <a:lnT w="9525" cap="flat" cmpd="sng">
                      <a:solidFill>
                        <a:schemeClr val="lt1"/>
                      </a:solidFill>
                      <a:prstDash val="dot"/>
                      <a:round/>
                      <a:headEnd type="none" w="sm" len="sm"/>
                      <a:tailEnd type="none" w="sm" len="sm"/>
                    </a:lnT>
                    <a:lnB w="9525" cap="flat" cmpd="sng">
                      <a:solidFill>
                        <a:schemeClr val="lt1"/>
                      </a:solidFill>
                      <a:prstDash val="dot"/>
                      <a:round/>
                      <a:headEnd type="none" w="sm" len="sm"/>
                      <a:tailEnd type="none" w="sm" len="sm"/>
                    </a:lnB>
                  </a:tcPr>
                </a:tc>
                <a:extLst>
                  <a:ext uri="{0D108BD9-81ED-4DB2-BD59-A6C34878D82A}">
                    <a16:rowId xmlns:a16="http://schemas.microsoft.com/office/drawing/2014/main" val="10001"/>
                  </a:ext>
                </a:extLst>
              </a:tr>
              <a:tr h="382750">
                <a:tc>
                  <a:txBody>
                    <a:bodyPr/>
                    <a:lstStyle/>
                    <a:p>
                      <a:pPr marL="0" lvl="0" indent="0" algn="l" rtl="0">
                        <a:spcBef>
                          <a:spcPts val="0"/>
                        </a:spcBef>
                        <a:spcAft>
                          <a:spcPts val="0"/>
                        </a:spcAft>
                        <a:buNone/>
                      </a:pPr>
                      <a:endParaRPr/>
                    </a:p>
                  </a:txBody>
                  <a:tcPr marL="91425" marR="91425" marT="91425" marB="91425">
                    <a:lnL w="9525" cap="flat" cmpd="sng">
                      <a:solidFill>
                        <a:schemeClr val="lt1"/>
                      </a:solidFill>
                      <a:prstDash val="dot"/>
                      <a:round/>
                      <a:headEnd type="none" w="sm" len="sm"/>
                      <a:tailEnd type="none" w="sm" len="sm"/>
                    </a:lnL>
                    <a:lnR w="9525" cap="flat" cmpd="sng">
                      <a:solidFill>
                        <a:schemeClr val="lt1"/>
                      </a:solidFill>
                      <a:prstDash val="dot"/>
                      <a:round/>
                      <a:headEnd type="none" w="sm" len="sm"/>
                      <a:tailEnd type="none" w="sm" len="sm"/>
                    </a:lnR>
                    <a:lnT w="9525" cap="flat" cmpd="sng">
                      <a:solidFill>
                        <a:schemeClr val="lt1"/>
                      </a:solidFill>
                      <a:prstDash val="dot"/>
                      <a:round/>
                      <a:headEnd type="none" w="sm" len="sm"/>
                      <a:tailEnd type="none" w="sm" len="sm"/>
                    </a:lnT>
                    <a:lnB w="9525" cap="flat" cmpd="sng">
                      <a:solidFill>
                        <a:schemeClr val="lt1"/>
                      </a:solidFill>
                      <a:prstDash val="dot"/>
                      <a:round/>
                      <a:headEnd type="none" w="sm" len="sm"/>
                      <a:tailEnd type="none" w="sm" len="sm"/>
                    </a:lnB>
                  </a:tcPr>
                </a:tc>
                <a:tc>
                  <a:txBody>
                    <a:bodyPr/>
                    <a:lstStyle/>
                    <a:p>
                      <a:pPr marL="0" lvl="0" indent="0" algn="l" rtl="0">
                        <a:spcBef>
                          <a:spcPts val="0"/>
                        </a:spcBef>
                        <a:spcAft>
                          <a:spcPts val="0"/>
                        </a:spcAft>
                        <a:buNone/>
                      </a:pPr>
                      <a:r>
                        <a:rPr lang="en"/>
                        <a:t>Trần Phước Sang - 52100303</a:t>
                      </a:r>
                      <a:endParaRPr/>
                    </a:p>
                  </a:txBody>
                  <a:tcPr marL="91425" marR="91425" marT="91425" marB="91425">
                    <a:lnL w="9525" cap="flat" cmpd="sng">
                      <a:solidFill>
                        <a:schemeClr val="lt1"/>
                      </a:solidFill>
                      <a:prstDash val="dot"/>
                      <a:round/>
                      <a:headEnd type="none" w="sm" len="sm"/>
                      <a:tailEnd type="none" w="sm" len="sm"/>
                    </a:lnL>
                    <a:lnR w="9525" cap="flat" cmpd="sng">
                      <a:solidFill>
                        <a:schemeClr val="lt1"/>
                      </a:solidFill>
                      <a:prstDash val="dot"/>
                      <a:round/>
                      <a:headEnd type="none" w="sm" len="sm"/>
                      <a:tailEnd type="none" w="sm" len="sm"/>
                    </a:lnR>
                    <a:lnT w="9525" cap="flat" cmpd="sng">
                      <a:solidFill>
                        <a:schemeClr val="lt1"/>
                      </a:solidFill>
                      <a:prstDash val="dot"/>
                      <a:round/>
                      <a:headEnd type="none" w="sm" len="sm"/>
                      <a:tailEnd type="none" w="sm" len="sm"/>
                    </a:lnT>
                    <a:lnB w="9525" cap="flat" cmpd="sng">
                      <a:solidFill>
                        <a:schemeClr val="lt1"/>
                      </a:solidFill>
                      <a:prstDash val="dot"/>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Các biến thể của mô hình LSTM</a:t>
            </a:r>
            <a:endParaRPr>
              <a:latin typeface="Times New Roman"/>
              <a:ea typeface="Times New Roman"/>
              <a:cs typeface="Times New Roman"/>
              <a:sym typeface="Times New Roman"/>
            </a:endParaRPr>
          </a:p>
        </p:txBody>
      </p:sp>
      <p:sp>
        <p:nvSpPr>
          <p:cNvPr id="126" name="Google Shape;126;p22"/>
          <p:cNvSpPr txBox="1"/>
          <p:nvPr/>
        </p:nvSpPr>
        <p:spPr>
          <a:xfrm>
            <a:off x="311700" y="1211300"/>
            <a:ext cx="8132400" cy="1581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700" b="1">
                <a:solidFill>
                  <a:schemeClr val="dk1"/>
                </a:solidFill>
              </a:rPr>
              <a:t>GRU</a:t>
            </a:r>
            <a:r>
              <a:rPr lang="en" sz="1700">
                <a:solidFill>
                  <a:schemeClr val="dk1"/>
                </a:solidFill>
              </a:rPr>
              <a:t> </a:t>
            </a:r>
            <a:r>
              <a:rPr lang="en" sz="1600">
                <a:solidFill>
                  <a:schemeClr val="dk1"/>
                </a:solidFill>
              </a:rPr>
              <a:t>(Gated Recurrent Unit): kết hợp </a:t>
            </a:r>
            <a:r>
              <a:rPr lang="en" sz="1600" i="1">
                <a:solidFill>
                  <a:schemeClr val="dk1"/>
                </a:solidFill>
              </a:rPr>
              <a:t>forget gate </a:t>
            </a:r>
            <a:r>
              <a:rPr lang="en" sz="1600">
                <a:solidFill>
                  <a:schemeClr val="dk1"/>
                </a:solidFill>
              </a:rPr>
              <a:t>và </a:t>
            </a:r>
            <a:r>
              <a:rPr lang="en" sz="1600" i="1">
                <a:solidFill>
                  <a:schemeClr val="dk1"/>
                </a:solidFill>
              </a:rPr>
              <a:t>input gate </a:t>
            </a:r>
            <a:r>
              <a:rPr lang="en" sz="1600">
                <a:solidFill>
                  <a:schemeClr val="dk1"/>
                </a:solidFill>
              </a:rPr>
              <a:t>thành một cổng đơn gọi là cập nhật (update gate).</a:t>
            </a:r>
            <a:endParaRPr sz="1600">
              <a:solidFill>
                <a:schemeClr val="dk1"/>
              </a:solidFill>
            </a:endParaRPr>
          </a:p>
          <a:p>
            <a:pPr marL="0" lvl="0" indent="0" algn="just" rtl="0">
              <a:lnSpc>
                <a:spcPct val="115000"/>
              </a:lnSpc>
              <a:spcBef>
                <a:spcPts val="0"/>
              </a:spcBef>
              <a:spcAft>
                <a:spcPts val="0"/>
              </a:spcAft>
              <a:buNone/>
            </a:pPr>
            <a:r>
              <a:rPr lang="en" sz="1600">
                <a:solidFill>
                  <a:schemeClr val="dk1"/>
                </a:solidFill>
              </a:rPr>
              <a:t>→ Có ít cổng hơn LSTM và do đó nhanh hơn và hiệu quả hơn để đào tạo. Tuy nhiên, GRU không mạnh mẽ như LSTM và có thể không hoạt động tốt như LSTM cho các tác vụ phức tạp. </a:t>
            </a:r>
            <a:endParaRPr sz="1900"/>
          </a:p>
        </p:txBody>
      </p:sp>
      <p:pic>
        <p:nvPicPr>
          <p:cNvPr id="127" name="Google Shape;127;p22"/>
          <p:cNvPicPr preferRelativeResize="0"/>
          <p:nvPr/>
        </p:nvPicPr>
        <p:blipFill>
          <a:blip r:embed="rId3">
            <a:alphaModFix/>
          </a:blip>
          <a:stretch>
            <a:fillRect/>
          </a:stretch>
        </p:blipFill>
        <p:spPr>
          <a:xfrm>
            <a:off x="1820650" y="2792900"/>
            <a:ext cx="6623459" cy="204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Các biến thể của mô hình LSTM</a:t>
            </a:r>
            <a:endParaRPr>
              <a:latin typeface="Times New Roman"/>
              <a:ea typeface="Times New Roman"/>
              <a:cs typeface="Times New Roman"/>
              <a:sym typeface="Times New Roman"/>
            </a:endParaRPr>
          </a:p>
        </p:txBody>
      </p:sp>
      <p:sp>
        <p:nvSpPr>
          <p:cNvPr id="133" name="Google Shape;133;p23"/>
          <p:cNvSpPr txBox="1"/>
          <p:nvPr/>
        </p:nvSpPr>
        <p:spPr>
          <a:xfrm>
            <a:off x="311700" y="1211300"/>
            <a:ext cx="8132400" cy="732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700" b="1">
                <a:solidFill>
                  <a:schemeClr val="dk1"/>
                </a:solidFill>
              </a:rPr>
              <a:t>LSTM Peephole:</a:t>
            </a:r>
            <a:r>
              <a:rPr lang="en" sz="1600">
                <a:solidFill>
                  <a:schemeClr val="dk1"/>
                </a:solidFill>
              </a:rPr>
              <a:t> là một biến thể của LSTM cho phép các cổng truy cập trạng thái ẩn của ô nhớ. Điều này cho phép LSTM học các phụ thuộc dài hạn tốt hơn.</a:t>
            </a:r>
            <a:endParaRPr sz="1800"/>
          </a:p>
        </p:txBody>
      </p:sp>
      <p:pic>
        <p:nvPicPr>
          <p:cNvPr id="134" name="Google Shape;134;p23"/>
          <p:cNvPicPr preferRelativeResize="0"/>
          <p:nvPr/>
        </p:nvPicPr>
        <p:blipFill>
          <a:blip r:embed="rId3">
            <a:alphaModFix/>
          </a:blip>
          <a:stretch>
            <a:fillRect/>
          </a:stretch>
        </p:blipFill>
        <p:spPr>
          <a:xfrm>
            <a:off x="572012" y="2318775"/>
            <a:ext cx="7999975" cy="2470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Các biến thể của mô hình LSTM</a:t>
            </a:r>
            <a:endParaRPr>
              <a:latin typeface="Times New Roman"/>
              <a:ea typeface="Times New Roman"/>
              <a:cs typeface="Times New Roman"/>
              <a:sym typeface="Times New Roman"/>
            </a:endParaRPr>
          </a:p>
        </p:txBody>
      </p:sp>
      <p:sp>
        <p:nvSpPr>
          <p:cNvPr id="140" name="Google Shape;140;p24"/>
          <p:cNvSpPr txBox="1"/>
          <p:nvPr/>
        </p:nvSpPr>
        <p:spPr>
          <a:xfrm>
            <a:off x="311700" y="1211300"/>
            <a:ext cx="8132400" cy="732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700" b="1">
                <a:solidFill>
                  <a:schemeClr val="dk1"/>
                </a:solidFill>
              </a:rPr>
              <a:t>Bidirectional LSTM:</a:t>
            </a:r>
            <a:r>
              <a:rPr lang="en" sz="1600">
                <a:solidFill>
                  <a:schemeClr val="dk1"/>
                </a:solidFill>
              </a:rPr>
              <a:t> là một biến thể của LSTM mà mỗi đơn vị LSTM không chỉ xem xét dữ liệu từ quá khứ mà còn từ tương lai.</a:t>
            </a:r>
            <a:endParaRPr sz="1800"/>
          </a:p>
        </p:txBody>
      </p:sp>
      <p:pic>
        <p:nvPicPr>
          <p:cNvPr id="141" name="Google Shape;141;p24"/>
          <p:cNvPicPr preferRelativeResize="0"/>
          <p:nvPr/>
        </p:nvPicPr>
        <p:blipFill>
          <a:blip r:embed="rId3">
            <a:alphaModFix/>
          </a:blip>
          <a:stretch>
            <a:fillRect/>
          </a:stretch>
        </p:blipFill>
        <p:spPr>
          <a:xfrm>
            <a:off x="1962063" y="1943300"/>
            <a:ext cx="5219875" cy="2895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Các biến thể của mô hình LSTM</a:t>
            </a:r>
            <a:endParaRPr>
              <a:latin typeface="Times New Roman"/>
              <a:ea typeface="Times New Roman"/>
              <a:cs typeface="Times New Roman"/>
              <a:sym typeface="Times New Roman"/>
            </a:endParaRPr>
          </a:p>
        </p:txBody>
      </p:sp>
      <p:sp>
        <p:nvSpPr>
          <p:cNvPr id="147" name="Google Shape;147;p25"/>
          <p:cNvSpPr txBox="1"/>
          <p:nvPr/>
        </p:nvSpPr>
        <p:spPr>
          <a:xfrm>
            <a:off x="311700" y="1211300"/>
            <a:ext cx="8132400" cy="10152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1700" b="1">
                <a:solidFill>
                  <a:schemeClr val="dk1"/>
                </a:solidFill>
              </a:rPr>
              <a:t>Stacked LSTM:</a:t>
            </a:r>
            <a:r>
              <a:rPr lang="en" sz="1600">
                <a:solidFill>
                  <a:schemeClr val="dk1"/>
                </a:solidFill>
              </a:rPr>
              <a:t> là một biến thể của LSTM trong đó có nhiều LSTM layer được xếp chồng lên nhau. Điều này có thể giúp model hiểu được các mối quan hệ phức tạp trong dữ liệu.</a:t>
            </a:r>
            <a:endParaRPr sz="1800"/>
          </a:p>
        </p:txBody>
      </p:sp>
      <p:pic>
        <p:nvPicPr>
          <p:cNvPr id="148" name="Google Shape;148;p25"/>
          <p:cNvPicPr preferRelativeResize="0"/>
          <p:nvPr/>
        </p:nvPicPr>
        <p:blipFill>
          <a:blip r:embed="rId3">
            <a:alphaModFix/>
          </a:blip>
          <a:stretch>
            <a:fillRect/>
          </a:stretch>
        </p:blipFill>
        <p:spPr>
          <a:xfrm>
            <a:off x="2806512" y="1943300"/>
            <a:ext cx="3530974" cy="2895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So sánh LSTM vs RNN</a:t>
            </a:r>
            <a:endParaRPr>
              <a:latin typeface="Times New Roman"/>
              <a:ea typeface="Times New Roman"/>
              <a:cs typeface="Times New Roman"/>
              <a:sym typeface="Times New Roman"/>
            </a:endParaRPr>
          </a:p>
        </p:txBody>
      </p:sp>
      <p:graphicFrame>
        <p:nvGraphicFramePr>
          <p:cNvPr id="154" name="Google Shape;154;p26"/>
          <p:cNvGraphicFramePr/>
          <p:nvPr/>
        </p:nvGraphicFramePr>
        <p:xfrm>
          <a:off x="360425" y="1192425"/>
          <a:ext cx="8423150" cy="3672660"/>
        </p:xfrm>
        <a:graphic>
          <a:graphicData uri="http://schemas.openxmlformats.org/drawingml/2006/table">
            <a:tbl>
              <a:tblPr>
                <a:noFill/>
                <a:tableStyleId>{91500076-1E97-4754-A2F5-C0DC9BE5C7D5}</a:tableStyleId>
              </a:tblPr>
              <a:tblGrid>
                <a:gridCol w="2937275">
                  <a:extLst>
                    <a:ext uri="{9D8B030D-6E8A-4147-A177-3AD203B41FA5}">
                      <a16:colId xmlns:a16="http://schemas.microsoft.com/office/drawing/2014/main" val="20000"/>
                    </a:ext>
                  </a:extLst>
                </a:gridCol>
                <a:gridCol w="2711300">
                  <a:extLst>
                    <a:ext uri="{9D8B030D-6E8A-4147-A177-3AD203B41FA5}">
                      <a16:colId xmlns:a16="http://schemas.microsoft.com/office/drawing/2014/main" val="20001"/>
                    </a:ext>
                  </a:extLst>
                </a:gridCol>
                <a:gridCol w="2774575">
                  <a:extLst>
                    <a:ext uri="{9D8B030D-6E8A-4147-A177-3AD203B41FA5}">
                      <a16:colId xmlns:a16="http://schemas.microsoft.com/office/drawing/2014/main" val="20002"/>
                    </a:ext>
                  </a:extLst>
                </a:gridCol>
              </a:tblGrid>
              <a:tr h="411450">
                <a:tc>
                  <a:txBody>
                    <a:bodyPr/>
                    <a:lstStyle/>
                    <a:p>
                      <a:pPr marL="0" lvl="0" indent="0" algn="l"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r>
                        <a:rPr lang="en" sz="1500" b="1"/>
                        <a:t>LSTM</a:t>
                      </a:r>
                      <a:endParaRPr sz="1500" b="1"/>
                    </a:p>
                  </a:txBody>
                  <a:tcPr marL="91425" marR="91425" marT="91425" marB="91425" anchor="ctr"/>
                </a:tc>
                <a:tc>
                  <a:txBody>
                    <a:bodyPr/>
                    <a:lstStyle/>
                    <a:p>
                      <a:pPr marL="0" lvl="0" indent="0" algn="ctr" rtl="0">
                        <a:spcBef>
                          <a:spcPts val="0"/>
                        </a:spcBef>
                        <a:spcAft>
                          <a:spcPts val="0"/>
                        </a:spcAft>
                        <a:buNone/>
                      </a:pPr>
                      <a:r>
                        <a:rPr lang="en" sz="1500" b="1"/>
                        <a:t>RNN</a:t>
                      </a:r>
                      <a:endParaRPr sz="1500" b="1"/>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t>Memory Retention</a:t>
                      </a:r>
                      <a:endParaRPr b="1"/>
                    </a:p>
                  </a:txBody>
                  <a:tcPr marL="91425" marR="91425" marT="91425" marB="91425" anchor="ctr"/>
                </a:tc>
                <a:tc>
                  <a:txBody>
                    <a:bodyPr/>
                    <a:lstStyle/>
                    <a:p>
                      <a:pPr marL="0" lvl="0" indent="0" algn="l" rtl="0">
                        <a:spcBef>
                          <a:spcPts val="0"/>
                        </a:spcBef>
                        <a:spcAft>
                          <a:spcPts val="0"/>
                        </a:spcAft>
                        <a:buNone/>
                      </a:pPr>
                      <a:r>
                        <a:rPr lang="en"/>
                        <a:t>Giải quyết các vấn đề </a:t>
                      </a:r>
                      <a:r>
                        <a:rPr lang="en">
                          <a:solidFill>
                            <a:schemeClr val="dk1"/>
                          </a:solidFill>
                        </a:rPr>
                        <a:t>long-term dependencies và vanishing gradient.</a:t>
                      </a:r>
                      <a:endParaRPr/>
                    </a:p>
                  </a:txBody>
                  <a:tcPr marL="91425" marR="91425" marT="91425" marB="91425"/>
                </a:tc>
                <a:tc>
                  <a:txBody>
                    <a:bodyPr/>
                    <a:lstStyle/>
                    <a:p>
                      <a:pPr marL="0" lvl="0" indent="0" algn="l" rtl="0">
                        <a:spcBef>
                          <a:spcPts val="0"/>
                        </a:spcBef>
                        <a:spcAft>
                          <a:spcPts val="0"/>
                        </a:spcAft>
                        <a:buNone/>
                      </a:pPr>
                      <a:r>
                        <a:rPr lang="en"/>
                        <a:t>Gặp khó khăn với </a:t>
                      </a:r>
                      <a:r>
                        <a:rPr lang="en">
                          <a:solidFill>
                            <a:schemeClr val="dk1"/>
                          </a:solidFill>
                        </a:rPr>
                        <a:t>long-term dependencies và vanishing gradient.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t>Cell Structure</a:t>
                      </a:r>
                      <a:endParaRPr b="1"/>
                    </a:p>
                  </a:txBody>
                  <a:tcPr marL="91425" marR="91425" marT="91425" marB="91425" anchor="ctr"/>
                </a:tc>
                <a:tc>
                  <a:txBody>
                    <a:bodyPr/>
                    <a:lstStyle/>
                    <a:p>
                      <a:pPr marL="0" lvl="0" indent="0" algn="l" rtl="0">
                        <a:spcBef>
                          <a:spcPts val="0"/>
                        </a:spcBef>
                        <a:spcAft>
                          <a:spcPts val="0"/>
                        </a:spcAft>
                        <a:buNone/>
                      </a:pPr>
                      <a:r>
                        <a:rPr lang="en"/>
                        <a:t>Phức tạp với input, output, và forget gates.</a:t>
                      </a:r>
                      <a:endParaRPr/>
                    </a:p>
                  </a:txBody>
                  <a:tcPr marL="91425" marR="91425" marT="91425" marB="91425"/>
                </a:tc>
                <a:tc>
                  <a:txBody>
                    <a:bodyPr/>
                    <a:lstStyle/>
                    <a:p>
                      <a:pPr marL="0" lvl="0" indent="0" algn="l" rtl="0">
                        <a:spcBef>
                          <a:spcPts val="0"/>
                        </a:spcBef>
                        <a:spcAft>
                          <a:spcPts val="0"/>
                        </a:spcAft>
                        <a:buNone/>
                      </a:pPr>
                      <a:r>
                        <a:rPr lang="en"/>
                        <a:t>Chỉ có Hidden state.</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t>Handling Sequences</a:t>
                      </a:r>
                      <a:endParaRPr b="1"/>
                    </a:p>
                  </a:txBody>
                  <a:tcPr marL="91425" marR="91425" marT="91425" marB="91425" anchor="ctr"/>
                </a:tc>
                <a:tc>
                  <a:txBody>
                    <a:bodyPr/>
                    <a:lstStyle/>
                    <a:p>
                      <a:pPr marL="0" lvl="0" indent="0" algn="l" rtl="0">
                        <a:spcBef>
                          <a:spcPts val="0"/>
                        </a:spcBef>
                        <a:spcAft>
                          <a:spcPts val="0"/>
                        </a:spcAft>
                        <a:buNone/>
                      </a:pPr>
                      <a:r>
                        <a:rPr lang="en"/>
                        <a:t>Hiệu suất tốt cho việc xử lý các sequential data.</a:t>
                      </a:r>
                      <a:endParaRPr/>
                    </a:p>
                  </a:txBody>
                  <a:tcPr marL="91425" marR="91425" marT="91425" marB="91425"/>
                </a:tc>
                <a:tc>
                  <a:txBody>
                    <a:bodyPr/>
                    <a:lstStyle/>
                    <a:p>
                      <a:pPr marL="0" lvl="0" indent="0" algn="l" rtl="0">
                        <a:spcBef>
                          <a:spcPts val="0"/>
                        </a:spcBef>
                        <a:spcAft>
                          <a:spcPts val="0"/>
                        </a:spcAft>
                        <a:buNone/>
                      </a:pPr>
                      <a:r>
                        <a:rPr lang="en"/>
                        <a:t>Gặp hạn chế về bộ nhớ.</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b="1"/>
                        <a:t>Training Efficiency</a:t>
                      </a:r>
                      <a:endParaRPr b="1"/>
                    </a:p>
                  </a:txBody>
                  <a:tcPr marL="91425" marR="91425" marT="91425" marB="91425" anchor="ctr"/>
                </a:tc>
                <a:tc>
                  <a:txBody>
                    <a:bodyPr/>
                    <a:lstStyle/>
                    <a:p>
                      <a:pPr marL="0" lvl="0" indent="0" algn="l" rtl="0">
                        <a:spcBef>
                          <a:spcPts val="0"/>
                        </a:spcBef>
                        <a:spcAft>
                          <a:spcPts val="0"/>
                        </a:spcAft>
                        <a:buNone/>
                      </a:pPr>
                      <a:r>
                        <a:rPr lang="en"/>
                        <a:t>Quá trình đào tạo chậm hơn do độ phức tạp tăng lên.</a:t>
                      </a:r>
                      <a:endParaRPr/>
                    </a:p>
                  </a:txBody>
                  <a:tcPr marL="91425" marR="91425" marT="91425" marB="91425"/>
                </a:tc>
                <a:tc>
                  <a:txBody>
                    <a:bodyPr/>
                    <a:lstStyle/>
                    <a:p>
                      <a:pPr marL="0" lvl="0" indent="0" algn="l" rtl="0">
                        <a:spcBef>
                          <a:spcPts val="0"/>
                        </a:spcBef>
                        <a:spcAft>
                          <a:spcPts val="0"/>
                        </a:spcAft>
                        <a:buNone/>
                      </a:pPr>
                      <a:r>
                        <a:rPr lang="en"/>
                        <a:t>Nhanh hơn do cấu trúc mô hình đơn giản.</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b="1"/>
                        <a:t>Performance on Long Sequences</a:t>
                      </a:r>
                      <a:endParaRPr b="1"/>
                    </a:p>
                  </a:txBody>
                  <a:tcPr marL="91425" marR="91425" marT="91425" marB="91425" anchor="ctr"/>
                </a:tc>
                <a:tc>
                  <a:txBody>
                    <a:bodyPr/>
                    <a:lstStyle/>
                    <a:p>
                      <a:pPr marL="0" lvl="0" indent="0" algn="l" rtl="0">
                        <a:spcBef>
                          <a:spcPts val="0"/>
                        </a:spcBef>
                        <a:spcAft>
                          <a:spcPts val="0"/>
                        </a:spcAft>
                        <a:buNone/>
                      </a:pPr>
                      <a:r>
                        <a:rPr lang="en"/>
                        <a:t>Hiệu suất tốt hơn.</a:t>
                      </a:r>
                      <a:endParaRPr/>
                    </a:p>
                  </a:txBody>
                  <a:tcPr marL="91425" marR="91425" marT="91425" marB="91425"/>
                </a:tc>
                <a:tc>
                  <a:txBody>
                    <a:bodyPr/>
                    <a:lstStyle/>
                    <a:p>
                      <a:pPr marL="0" lvl="0" indent="0" algn="l" rtl="0">
                        <a:spcBef>
                          <a:spcPts val="0"/>
                        </a:spcBef>
                        <a:spcAft>
                          <a:spcPts val="0"/>
                        </a:spcAft>
                        <a:buNone/>
                      </a:pPr>
                      <a:r>
                        <a:rPr lang="en"/>
                        <a:t>Gặp vấn đề do phải giữ lại các đặc trưng thông tin.</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60" name="Google Shape;160;p27"/>
          <p:cNvSpPr txBox="1">
            <a:spLocks noGrp="1"/>
          </p:cNvSpPr>
          <p:nvPr>
            <p:ph type="body" idx="1"/>
          </p:nvPr>
        </p:nvSpPr>
        <p:spPr>
          <a:xfrm>
            <a:off x="311700" y="1225225"/>
            <a:ext cx="8520600" cy="33540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0"/>
              </a:spcAft>
              <a:buSzPts val="770"/>
              <a:buNone/>
            </a:pPr>
            <a:r>
              <a:rPr lang="en" sz="1360">
                <a:latin typeface="Times New Roman"/>
                <a:ea typeface="Times New Roman"/>
                <a:cs typeface="Times New Roman"/>
                <a:sym typeface="Times New Roman"/>
              </a:rPr>
              <a:t>[1] Bidirectional vs. Unidirectional LSTM Baeldung: </a:t>
            </a:r>
            <a:r>
              <a:rPr lang="en" sz="1360" u="sng">
                <a:solidFill>
                  <a:schemeClr val="hlink"/>
                </a:solidFill>
                <a:latin typeface="Times New Roman"/>
                <a:ea typeface="Times New Roman"/>
                <a:cs typeface="Times New Roman"/>
                <a:sym typeface="Times New Roman"/>
                <a:hlinkClick r:id="rId3"/>
              </a:rPr>
              <a:t>https://www.baeldung.com/cs/bidirectional-vs-unidirectional-lstm</a:t>
            </a:r>
            <a:endParaRPr sz="1360">
              <a:latin typeface="Times New Roman"/>
              <a:ea typeface="Times New Roman"/>
              <a:cs typeface="Times New Roman"/>
              <a:sym typeface="Times New Roman"/>
            </a:endParaRPr>
          </a:p>
          <a:p>
            <a:pPr marL="0" lvl="0" indent="0" algn="l" rtl="0">
              <a:spcBef>
                <a:spcPts val="1200"/>
              </a:spcBef>
              <a:spcAft>
                <a:spcPts val="0"/>
              </a:spcAft>
              <a:buSzPts val="770"/>
              <a:buNone/>
            </a:pPr>
            <a:r>
              <a:rPr lang="en" sz="1360">
                <a:latin typeface="Times New Roman"/>
                <a:ea typeface="Times New Roman"/>
                <a:cs typeface="Times New Roman"/>
                <a:sym typeface="Times New Roman"/>
              </a:rPr>
              <a:t>[2] Long Short-Term Memory Networks (LSTM) - simply explained! Data Basecamp: </a:t>
            </a:r>
            <a:r>
              <a:rPr lang="en" sz="1360" u="sng">
                <a:solidFill>
                  <a:schemeClr val="hlink"/>
                </a:solidFill>
                <a:latin typeface="Times New Roman"/>
                <a:ea typeface="Times New Roman"/>
                <a:cs typeface="Times New Roman"/>
                <a:sym typeface="Times New Roman"/>
                <a:hlinkClick r:id="rId4"/>
              </a:rPr>
              <a:t>https://campus.datacamp.com/courses/introduction-to-deep-learning-with-keras/advanced-model-architectures?ex=11</a:t>
            </a:r>
            <a:endParaRPr sz="1360">
              <a:latin typeface="Times New Roman"/>
              <a:ea typeface="Times New Roman"/>
              <a:cs typeface="Times New Roman"/>
              <a:sym typeface="Times New Roman"/>
            </a:endParaRPr>
          </a:p>
          <a:p>
            <a:pPr marL="0" lvl="0" indent="0" algn="l" rtl="0">
              <a:spcBef>
                <a:spcPts val="1200"/>
              </a:spcBef>
              <a:spcAft>
                <a:spcPts val="0"/>
              </a:spcAft>
              <a:buSzPts val="770"/>
              <a:buNone/>
            </a:pPr>
            <a:r>
              <a:rPr lang="en" sz="1360">
                <a:latin typeface="Times New Roman"/>
                <a:ea typeface="Times New Roman"/>
                <a:cs typeface="Times New Roman"/>
                <a:sym typeface="Times New Roman"/>
              </a:rPr>
              <a:t>[3] Introduction to Long Short-Term Memory (LSTM) by Archit Saxena, Analytics Vidhya Medium: </a:t>
            </a:r>
            <a:r>
              <a:rPr lang="en" sz="1360" u="sng">
                <a:solidFill>
                  <a:schemeClr val="hlink"/>
                </a:solidFill>
                <a:latin typeface="Times New Roman"/>
                <a:ea typeface="Times New Roman"/>
                <a:cs typeface="Times New Roman"/>
                <a:sym typeface="Times New Roman"/>
                <a:hlinkClick r:id="rId5"/>
              </a:rPr>
              <a:t>https://medium.com/datathings/the-magic-of-lstm-neural-networks-6775e8b540cd</a:t>
            </a:r>
            <a:endParaRPr sz="1360">
              <a:latin typeface="Times New Roman"/>
              <a:ea typeface="Times New Roman"/>
              <a:cs typeface="Times New Roman"/>
              <a:sym typeface="Times New Roman"/>
            </a:endParaRPr>
          </a:p>
          <a:p>
            <a:pPr marL="0" lvl="0" indent="0" algn="l" rtl="0">
              <a:spcBef>
                <a:spcPts val="1200"/>
              </a:spcBef>
              <a:spcAft>
                <a:spcPts val="0"/>
              </a:spcAft>
              <a:buSzPts val="770"/>
              <a:buNone/>
            </a:pPr>
            <a:r>
              <a:rPr lang="en" sz="1360">
                <a:latin typeface="Times New Roman"/>
                <a:ea typeface="Times New Roman"/>
                <a:cs typeface="Times New Roman"/>
                <a:sym typeface="Times New Roman"/>
              </a:rPr>
              <a:t>[4] Time Series Forecasting with PyTorch: Predicting Stock Prices by Connor Roberts, Medium </a:t>
            </a:r>
            <a:r>
              <a:rPr lang="en" sz="1360" u="sng">
                <a:solidFill>
                  <a:schemeClr val="hlink"/>
                </a:solidFill>
                <a:latin typeface="Times New Roman"/>
                <a:ea typeface="Times New Roman"/>
                <a:cs typeface="Times New Roman"/>
                <a:sym typeface="Times New Roman"/>
                <a:hlinkClick r:id="rId6"/>
              </a:rPr>
              <a:t>https://medium.com/@mrconnor/time-series-forecasting-with-pytorch-predicting-stock-prices-81db0f4348ef</a:t>
            </a:r>
            <a:endParaRPr sz="1360">
              <a:latin typeface="Times New Roman"/>
              <a:ea typeface="Times New Roman"/>
              <a:cs typeface="Times New Roman"/>
              <a:sym typeface="Times New Roman"/>
            </a:endParaRPr>
          </a:p>
          <a:p>
            <a:pPr marL="0" lvl="0" indent="0" algn="l" rtl="0">
              <a:spcBef>
                <a:spcPts val="1200"/>
              </a:spcBef>
              <a:spcAft>
                <a:spcPts val="1200"/>
              </a:spcAft>
              <a:buSzPts val="770"/>
              <a:buNone/>
            </a:pPr>
            <a:r>
              <a:rPr lang="en" sz="1360">
                <a:latin typeface="Times New Roman"/>
                <a:ea typeface="Times New Roman"/>
                <a:cs typeface="Times New Roman"/>
                <a:sym typeface="Times New Roman"/>
              </a:rPr>
              <a:t>[5] What is LSTM? Introduction to Long Short-Term Memory, Analytics Vidhya: </a:t>
            </a:r>
            <a:r>
              <a:rPr lang="en" sz="1360" u="sng">
                <a:solidFill>
                  <a:schemeClr val="hlink"/>
                </a:solidFill>
                <a:latin typeface="Times New Roman"/>
                <a:ea typeface="Times New Roman"/>
                <a:cs typeface="Times New Roman"/>
                <a:sym typeface="Times New Roman"/>
                <a:hlinkClick r:id="rId7"/>
              </a:rPr>
              <a:t>https://www.analyticsvidhya.com/blog/2021/03/introduction-to-long-short-term-memory-lstm/</a:t>
            </a:r>
            <a:endParaRPr sz="136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Giới thiệu mô hình LSTM</a:t>
            </a:r>
            <a:endParaRPr>
              <a:latin typeface="Times New Roman"/>
              <a:ea typeface="Times New Roman"/>
              <a:cs typeface="Times New Roman"/>
              <a:sym typeface="Times New Roman"/>
            </a:endParaRPr>
          </a:p>
        </p:txBody>
      </p:sp>
      <p:sp>
        <p:nvSpPr>
          <p:cNvPr id="69" name="Google Shape;69;p14"/>
          <p:cNvSpPr txBox="1">
            <a:spLocks noGrp="1"/>
          </p:cNvSpPr>
          <p:nvPr>
            <p:ph type="body" idx="1"/>
          </p:nvPr>
        </p:nvSpPr>
        <p:spPr>
          <a:xfrm>
            <a:off x="311700" y="1269825"/>
            <a:ext cx="8520600" cy="3354000"/>
          </a:xfrm>
          <a:prstGeom prst="rect">
            <a:avLst/>
          </a:prstGeom>
        </p:spPr>
        <p:txBody>
          <a:bodyPr spcFirstLastPara="1" wrap="square" lIns="91425" tIns="91425" rIns="91425" bIns="91425" anchor="t" anchorCtr="0">
            <a:normAutofit/>
          </a:bodyPr>
          <a:lstStyle/>
          <a:p>
            <a:pPr marL="228600" lvl="0" indent="0" algn="l" rtl="0">
              <a:spcBef>
                <a:spcPts val="1200"/>
              </a:spcBef>
              <a:spcAft>
                <a:spcPts val="0"/>
              </a:spcAft>
              <a:buNone/>
            </a:pPr>
            <a:r>
              <a:rPr lang="en">
                <a:latin typeface="Times New Roman"/>
                <a:ea typeface="Times New Roman"/>
                <a:cs typeface="Times New Roman"/>
                <a:sym typeface="Times New Roman"/>
              </a:rPr>
              <a:t>Để giải quyết vấn đề Vanishing (đạo hàm có giá trị quá nhỏ) và Exploding (đạo hàm có giá trị quá lớn) Gradients trong Deep Recurrent Neural Network, nhiều biến thể đã được phát minh. </a:t>
            </a:r>
            <a:endParaRPr>
              <a:latin typeface="Times New Roman"/>
              <a:ea typeface="Times New Roman"/>
              <a:cs typeface="Times New Roman"/>
              <a:sym typeface="Times New Roman"/>
            </a:endParaRPr>
          </a:p>
          <a:p>
            <a:pPr marL="228600" lvl="0" indent="0" algn="l" rtl="0">
              <a:spcBef>
                <a:spcPts val="1200"/>
              </a:spcBef>
              <a:spcAft>
                <a:spcPts val="1200"/>
              </a:spcAft>
              <a:buNone/>
            </a:pPr>
            <a:r>
              <a:rPr lang="en">
                <a:latin typeface="Times New Roman"/>
                <a:ea typeface="Times New Roman"/>
                <a:cs typeface="Times New Roman"/>
                <a:sym typeface="Times New Roman"/>
              </a:rPr>
              <a:t>Một trong số đó là Long Short-Term Memory Network (LSTM). Mô hình này sẽ xác định thông tin nào cần bỏ qua và thông tin nào cần ghi nhớ khi có 1 input mới xuất hiện.</a:t>
            </a:r>
            <a:endParaRPr sz="2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Kiến trúc mô hình LSTM</a:t>
            </a:r>
            <a:endParaRPr>
              <a:latin typeface="Times New Roman"/>
              <a:ea typeface="Times New Roman"/>
              <a:cs typeface="Times New Roman"/>
              <a:sym typeface="Times New Roman"/>
            </a:endParaRPr>
          </a:p>
        </p:txBody>
      </p:sp>
      <p:pic>
        <p:nvPicPr>
          <p:cNvPr id="75" name="Google Shape;75;p15"/>
          <p:cNvPicPr preferRelativeResize="0"/>
          <p:nvPr/>
        </p:nvPicPr>
        <p:blipFill>
          <a:blip r:embed="rId3">
            <a:alphaModFix/>
          </a:blip>
          <a:stretch>
            <a:fillRect/>
          </a:stretch>
        </p:blipFill>
        <p:spPr>
          <a:xfrm>
            <a:off x="1663325" y="1147225"/>
            <a:ext cx="5817349" cy="2341050"/>
          </a:xfrm>
          <a:prstGeom prst="rect">
            <a:avLst/>
          </a:prstGeom>
          <a:noFill/>
          <a:ln>
            <a:noFill/>
          </a:ln>
        </p:spPr>
      </p:pic>
      <p:pic>
        <p:nvPicPr>
          <p:cNvPr id="76" name="Google Shape;76;p15"/>
          <p:cNvPicPr preferRelativeResize="0"/>
          <p:nvPr/>
        </p:nvPicPr>
        <p:blipFill>
          <a:blip r:embed="rId4">
            <a:alphaModFix/>
          </a:blip>
          <a:stretch>
            <a:fillRect/>
          </a:stretch>
        </p:blipFill>
        <p:spPr>
          <a:xfrm>
            <a:off x="1663325" y="3488282"/>
            <a:ext cx="5817350" cy="11676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Kiến trúc mô hình LSTM</a:t>
            </a:r>
            <a:endParaRPr>
              <a:latin typeface="Times New Roman"/>
              <a:ea typeface="Times New Roman"/>
              <a:cs typeface="Times New Roman"/>
              <a:sym typeface="Times New Roman"/>
            </a:endParaRPr>
          </a:p>
        </p:txBody>
      </p:sp>
      <p:sp>
        <p:nvSpPr>
          <p:cNvPr id="82" name="Google Shape;82;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Mô hình LSTM bao gồm 4 thành phần chính:</a:t>
            </a:r>
            <a:endParaRPr>
              <a:latin typeface="Times New Roman"/>
              <a:ea typeface="Times New Roman"/>
              <a:cs typeface="Times New Roman"/>
              <a:sym typeface="Times New Roman"/>
            </a:endParaRPr>
          </a:p>
          <a:p>
            <a:pPr marL="457200" lvl="0" indent="-342900" algn="l" rtl="0">
              <a:spcBef>
                <a:spcPts val="1200"/>
              </a:spcBef>
              <a:spcAft>
                <a:spcPts val="0"/>
              </a:spcAft>
              <a:buSzPts val="1800"/>
              <a:buFont typeface="Times New Roman"/>
              <a:buAutoNum type="arabicPeriod"/>
            </a:pPr>
            <a:r>
              <a:rPr lang="en">
                <a:latin typeface="Times New Roman"/>
                <a:ea typeface="Times New Roman"/>
                <a:cs typeface="Times New Roman"/>
                <a:sym typeface="Times New Roman"/>
              </a:rPr>
              <a:t>Cell State (Memory Cell)</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Forget Gate</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Input Gate</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Output Gate</a:t>
            </a:r>
            <a:endParaRPr>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pic>
        <p:nvPicPr>
          <p:cNvPr id="83" name="Google Shape;83;p16"/>
          <p:cNvPicPr preferRelativeResize="0"/>
          <p:nvPr/>
        </p:nvPicPr>
        <p:blipFill>
          <a:blip r:embed="rId3">
            <a:alphaModFix/>
          </a:blip>
          <a:stretch>
            <a:fillRect/>
          </a:stretch>
        </p:blipFill>
        <p:spPr>
          <a:xfrm>
            <a:off x="3437175" y="1785700"/>
            <a:ext cx="5573025" cy="30187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Cell State (Memory Cell)</a:t>
            </a:r>
            <a:endParaRPr>
              <a:latin typeface="Times New Roman"/>
              <a:ea typeface="Times New Roman"/>
              <a:cs typeface="Times New Roman"/>
              <a:sym typeface="Times New Roman"/>
            </a:endParaRPr>
          </a:p>
        </p:txBody>
      </p:sp>
      <p:sp>
        <p:nvSpPr>
          <p:cNvPr id="89" name="Google Shape;89;p17"/>
          <p:cNvSpPr txBox="1">
            <a:spLocks noGrp="1"/>
          </p:cNvSpPr>
          <p:nvPr>
            <p:ph type="body" idx="1"/>
          </p:nvPr>
        </p:nvSpPr>
        <p:spPr>
          <a:xfrm>
            <a:off x="311700" y="1225225"/>
            <a:ext cx="8520600" cy="378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Đây là thành phần đầu tiên của mô hình LSTM, Cell State sẽ xuất hiện xuyên suốt toàn bộ LSTM unit.</a:t>
            </a:r>
            <a:endParaRPr>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a:latin typeface="Times New Roman"/>
                <a:ea typeface="Times New Roman"/>
                <a:cs typeface="Times New Roman"/>
                <a:sym typeface="Times New Roman"/>
              </a:rPr>
              <a:t>Cell State chịu trách nhiệm cho việc ghi nhớ và bỏ qua thông tin tùy thuộc vào từng input. Điều này có nghĩa là một số thông tin trong quá khứ sẽ được ghi nhớ, trong khi một số khác sẽ bị bỏ qua và thông tin mới sẽ được thêm vào bộ nhớ.</a:t>
            </a:r>
            <a:endParaRPr>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pic>
        <p:nvPicPr>
          <p:cNvPr id="90" name="Google Shape;90;p17"/>
          <p:cNvPicPr preferRelativeResize="0"/>
          <p:nvPr/>
        </p:nvPicPr>
        <p:blipFill>
          <a:blip r:embed="rId3">
            <a:alphaModFix/>
          </a:blip>
          <a:stretch>
            <a:fillRect/>
          </a:stretch>
        </p:blipFill>
        <p:spPr>
          <a:xfrm>
            <a:off x="2661425" y="1588275"/>
            <a:ext cx="3595000" cy="1966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atin typeface="Times New Roman"/>
                <a:ea typeface="Times New Roman"/>
                <a:cs typeface="Times New Roman"/>
                <a:sym typeface="Times New Roman"/>
              </a:rPr>
              <a:t>Forget Gate</a:t>
            </a:r>
          </a:p>
        </p:txBody>
      </p:sp>
      <p:sp>
        <p:nvSpPr>
          <p:cNvPr id="96" name="Google Shape;96;p18"/>
          <p:cNvSpPr txBox="1">
            <a:spLocks noGrp="1"/>
          </p:cNvSpPr>
          <p:nvPr>
            <p:ph type="body" idx="1"/>
          </p:nvPr>
        </p:nvSpPr>
        <p:spPr>
          <a:xfrm>
            <a:off x="311700" y="1225225"/>
            <a:ext cx="8520600" cy="3785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a:latin typeface="Times New Roman"/>
                <a:ea typeface="Times New Roman"/>
                <a:cs typeface="Times New Roman"/>
                <a:sym typeface="Times New Roman"/>
              </a:rPr>
              <a:t>Forget Gate sẽ quyết định thông tin nào sẽ bị bỏ qua. Một sigmoid layer sẽ được sử dụng để đưa ra quyết định, layer này được gọi là “forget gate layer”.</a:t>
            </a:r>
            <a:endParaRPr>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1200"/>
              </a:spcAft>
              <a:buNone/>
            </a:pPr>
            <a:r>
              <a:rPr lang="en">
                <a:latin typeface="Times New Roman"/>
                <a:ea typeface="Times New Roman"/>
                <a:cs typeface="Times New Roman"/>
                <a:sym typeface="Times New Roman"/>
              </a:rPr>
              <a:t>Nếu output của sigmoid layer mang giá trị 1, điều này có nghĩa là thông tin sẽ được lưu trữ lại. Ngược lại nếu output mang giá trị 0, thông tin sẽ được loại bỏ hoàn toàn (forget).</a:t>
            </a:r>
            <a:endParaRPr>
              <a:latin typeface="Times New Roman"/>
              <a:ea typeface="Times New Roman"/>
              <a:cs typeface="Times New Roman"/>
              <a:sym typeface="Times New Roman"/>
            </a:endParaRPr>
          </a:p>
        </p:txBody>
      </p:sp>
      <p:pic>
        <p:nvPicPr>
          <p:cNvPr id="97" name="Google Shape;97;p18"/>
          <p:cNvPicPr preferRelativeResize="0"/>
          <p:nvPr/>
        </p:nvPicPr>
        <p:blipFill rotWithShape="1">
          <a:blip r:embed="rId3">
            <a:alphaModFix/>
          </a:blip>
          <a:srcRect l="-9440" r="9440"/>
          <a:stretch/>
        </p:blipFill>
        <p:spPr>
          <a:xfrm>
            <a:off x="1881700" y="2076083"/>
            <a:ext cx="5077153" cy="1872794"/>
          </a:xfrm>
          <a:prstGeom prst="rect">
            <a:avLst/>
          </a:prstGeom>
          <a:noFill/>
          <a:ln>
            <a:noFill/>
          </a:ln>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97EB1B7-BA24-8051-4AE0-0368E9928CD3}"/>
                  </a:ext>
                </a:extLst>
              </p:cNvPr>
              <p:cNvSpPr txBox="1"/>
              <p:nvPr/>
            </p:nvSpPr>
            <p:spPr>
              <a:xfrm>
                <a:off x="7041688" y="2964036"/>
                <a:ext cx="598394" cy="307777"/>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𝑡</m:t>
                        </m:r>
                      </m:sub>
                    </m:sSub>
                  </m:oMath>
                </a14:m>
                <a:r>
                  <a:rPr lang="en-US" b="0" i="1"/>
                  <a:t>)</a:t>
                </a:r>
              </a:p>
            </p:txBody>
          </p:sp>
        </mc:Choice>
        <mc:Fallback>
          <p:sp>
            <p:nvSpPr>
              <p:cNvPr id="2" name="TextBox 1">
                <a:extLst>
                  <a:ext uri="{FF2B5EF4-FFF2-40B4-BE49-F238E27FC236}">
                    <a16:creationId xmlns:a16="http://schemas.microsoft.com/office/drawing/2014/main" id="{297EB1B7-BA24-8051-4AE0-0368E9928CD3}"/>
                  </a:ext>
                </a:extLst>
              </p:cNvPr>
              <p:cNvSpPr txBox="1">
                <a:spLocks noRot="1" noChangeAspect="1" noMove="1" noResize="1" noEditPoints="1" noAdjustHandles="1" noChangeArrowheads="1" noChangeShapeType="1" noTextEdit="1"/>
              </p:cNvSpPr>
              <p:nvPr/>
            </p:nvSpPr>
            <p:spPr>
              <a:xfrm>
                <a:off x="7041688" y="2964036"/>
                <a:ext cx="598394" cy="307777"/>
              </a:xfrm>
              <a:prstGeom prst="rect">
                <a:avLst/>
              </a:prstGeom>
              <a:blipFill>
                <a:blip r:embed="rId4"/>
                <a:stretch>
                  <a:fillRect t="-3922" b="-19608"/>
                </a:stretch>
              </a:blipFill>
            </p:spPr>
            <p:txBody>
              <a:bodyPr/>
              <a:lstStyle/>
              <a:p>
                <a:r>
                  <a:rPr 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Input Gate</a:t>
            </a:r>
            <a:endParaRPr>
              <a:latin typeface="Times New Roman"/>
              <a:ea typeface="Times New Roman"/>
              <a:cs typeface="Times New Roman"/>
              <a:sym typeface="Times New Roman"/>
            </a:endParaRPr>
          </a:p>
        </p:txBody>
      </p:sp>
      <p:sp>
        <p:nvSpPr>
          <p:cNvPr id="103" name="Google Shape;103;p19"/>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Input Gate đưa thông tin mới vào mô hình LSTM và quyết định thông tin nào sẽ được lưu trữ tại Cell State.</a:t>
            </a:r>
            <a:endParaRPr>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pic>
        <p:nvPicPr>
          <p:cNvPr id="104" name="Google Shape;104;p19"/>
          <p:cNvPicPr preferRelativeResize="0"/>
          <p:nvPr/>
        </p:nvPicPr>
        <p:blipFill>
          <a:blip r:embed="rId3">
            <a:alphaModFix/>
          </a:blip>
          <a:stretch>
            <a:fillRect/>
          </a:stretch>
        </p:blipFill>
        <p:spPr>
          <a:xfrm>
            <a:off x="999687" y="2082900"/>
            <a:ext cx="7144624" cy="2496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Input Gate</a:t>
            </a:r>
            <a:endParaRPr>
              <a:latin typeface="Times New Roman"/>
              <a:ea typeface="Times New Roman"/>
              <a:cs typeface="Times New Roman"/>
              <a:sym typeface="Times New Roman"/>
            </a:endParaRPr>
          </a:p>
        </p:txBody>
      </p:sp>
      <p:sp>
        <p:nvSpPr>
          <p:cNvPr id="110" name="Google Shape;110;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Input Gate bao gồm 3 giai đoạn:</a:t>
            </a:r>
            <a:endParaRPr>
              <a:latin typeface="Times New Roman"/>
              <a:ea typeface="Times New Roman"/>
              <a:cs typeface="Times New Roman"/>
              <a:sym typeface="Times New Roman"/>
            </a:endParaRPr>
          </a:p>
          <a:p>
            <a:pPr marL="457200" lvl="0" indent="-342900" algn="l" rtl="0">
              <a:spcBef>
                <a:spcPts val="1200"/>
              </a:spcBef>
              <a:spcAft>
                <a:spcPts val="0"/>
              </a:spcAft>
              <a:buSzPts val="1800"/>
              <a:buFont typeface="Times New Roman"/>
              <a:buAutoNum type="arabicPeriod"/>
            </a:pPr>
            <a:r>
              <a:rPr lang="en">
                <a:latin typeface="Times New Roman"/>
                <a:ea typeface="Times New Roman"/>
                <a:cs typeface="Times New Roman"/>
                <a:sym typeface="Times New Roman"/>
              </a:rPr>
              <a:t>Sigmoid layer sẽ quyết định giá trị được cập nhật. Layer này được gọi là “input state layer”.</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i="1">
                <a:latin typeface="Times New Roman"/>
                <a:ea typeface="Times New Roman"/>
                <a:cs typeface="Times New Roman"/>
                <a:sym typeface="Times New Roman"/>
              </a:rPr>
              <a:t>Tanh </a:t>
            </a:r>
            <a:r>
              <a:rPr lang="en">
                <a:latin typeface="Times New Roman"/>
                <a:ea typeface="Times New Roman"/>
                <a:cs typeface="Times New Roman"/>
                <a:sym typeface="Times New Roman"/>
              </a:rPr>
              <a:t>activation function tạo ra một vector chứa giá trị của thông tin mới </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r>
              <a:rPr lang="en">
                <a:latin typeface="Times New Roman"/>
                <a:ea typeface="Times New Roman"/>
                <a:cs typeface="Times New Roman"/>
                <a:sym typeface="Times New Roman"/>
              </a:rPr>
              <a:t>Sau đó gộp 2 outputs,                  và cập nhật Cell State</a:t>
            </a:r>
            <a:endParaRPr>
              <a:latin typeface="Times New Roman"/>
              <a:ea typeface="Times New Roman"/>
              <a:cs typeface="Times New Roman"/>
              <a:sym typeface="Times New Roman"/>
            </a:endParaRPr>
          </a:p>
          <a:p>
            <a:pPr marL="0" lvl="0" indent="0" algn="l" rtl="0">
              <a:spcBef>
                <a:spcPts val="1200"/>
              </a:spcBef>
              <a:spcAft>
                <a:spcPts val="0"/>
              </a:spcAft>
              <a:buNone/>
            </a:pPr>
            <a:r>
              <a:rPr lang="en">
                <a:latin typeface="Times New Roman"/>
                <a:ea typeface="Times New Roman"/>
                <a:cs typeface="Times New Roman"/>
                <a:sym typeface="Times New Roman"/>
              </a:rPr>
              <a:t>Cell State mới sẽ được tạo thành thông qua việc gộp output của Forget Gate và Input Gate.</a:t>
            </a:r>
            <a:endParaRPr>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pic>
        <p:nvPicPr>
          <p:cNvPr id="111" name="Google Shape;111;p20"/>
          <p:cNvPicPr preferRelativeResize="0"/>
          <p:nvPr/>
        </p:nvPicPr>
        <p:blipFill>
          <a:blip r:embed="rId3">
            <a:alphaModFix/>
          </a:blip>
          <a:stretch>
            <a:fillRect/>
          </a:stretch>
        </p:blipFill>
        <p:spPr>
          <a:xfrm>
            <a:off x="7534500" y="2442013"/>
            <a:ext cx="474469" cy="259475"/>
          </a:xfrm>
          <a:prstGeom prst="rect">
            <a:avLst/>
          </a:prstGeom>
          <a:noFill/>
          <a:ln>
            <a:noFill/>
          </a:ln>
        </p:spPr>
      </p:pic>
      <p:pic>
        <p:nvPicPr>
          <p:cNvPr id="112" name="Google Shape;112;p20"/>
          <p:cNvPicPr preferRelativeResize="0"/>
          <p:nvPr/>
        </p:nvPicPr>
        <p:blipFill>
          <a:blip r:embed="rId4">
            <a:alphaModFix/>
          </a:blip>
          <a:stretch>
            <a:fillRect/>
          </a:stretch>
        </p:blipFill>
        <p:spPr>
          <a:xfrm>
            <a:off x="2895600" y="2772488"/>
            <a:ext cx="922578" cy="259475"/>
          </a:xfrm>
          <a:prstGeom prst="rect">
            <a:avLst/>
          </a:prstGeom>
          <a:noFill/>
          <a:ln>
            <a:noFill/>
          </a:ln>
        </p:spPr>
      </p:pic>
      <p:pic>
        <p:nvPicPr>
          <p:cNvPr id="113" name="Google Shape;113;p20"/>
          <p:cNvPicPr preferRelativeResize="0"/>
          <p:nvPr/>
        </p:nvPicPr>
        <p:blipFill>
          <a:blip r:embed="rId5">
            <a:alphaModFix/>
          </a:blip>
          <a:stretch>
            <a:fillRect/>
          </a:stretch>
        </p:blipFill>
        <p:spPr>
          <a:xfrm>
            <a:off x="2249150" y="3473450"/>
            <a:ext cx="4645701" cy="1513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Output Gate</a:t>
            </a:r>
            <a:endParaRPr>
              <a:latin typeface="Times New Roman"/>
              <a:ea typeface="Times New Roman"/>
              <a:cs typeface="Times New Roman"/>
              <a:sym typeface="Times New Roman"/>
            </a:endParaRPr>
          </a:p>
        </p:txBody>
      </p:sp>
      <p:sp>
        <p:nvSpPr>
          <p:cNvPr id="119" name="Google Shape;119;p2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Output của mô hình LSTM tuỳ thuộc vào Cell State mới:</a:t>
            </a:r>
            <a:endParaRPr>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1200"/>
              </a:spcAft>
              <a:buNone/>
            </a:pPr>
            <a:r>
              <a:rPr lang="en">
                <a:latin typeface="Times New Roman"/>
                <a:ea typeface="Times New Roman"/>
                <a:cs typeface="Times New Roman"/>
                <a:sym typeface="Times New Roman"/>
              </a:rPr>
              <a:t>Đầu tiên, sigmoid layer sẽ quyết định phần nào của cell state sẽ được đưa ra output. Sau đó, </a:t>
            </a:r>
            <a:r>
              <a:rPr lang="en" i="1">
                <a:latin typeface="Times New Roman"/>
                <a:ea typeface="Times New Roman"/>
                <a:cs typeface="Times New Roman"/>
                <a:sym typeface="Times New Roman"/>
              </a:rPr>
              <a:t>tanh </a:t>
            </a:r>
            <a:r>
              <a:rPr lang="en">
                <a:latin typeface="Times New Roman"/>
                <a:ea typeface="Times New Roman"/>
                <a:cs typeface="Times New Roman"/>
                <a:sym typeface="Times New Roman"/>
              </a:rPr>
              <a:t>activation sẽ được áp dụng vào cell state để đưa ra output cuối cùng.</a:t>
            </a:r>
            <a:endParaRPr>
              <a:latin typeface="Times New Roman"/>
              <a:ea typeface="Times New Roman"/>
              <a:cs typeface="Times New Roman"/>
              <a:sym typeface="Times New Roman"/>
            </a:endParaRPr>
          </a:p>
        </p:txBody>
      </p:sp>
      <p:pic>
        <p:nvPicPr>
          <p:cNvPr id="120" name="Google Shape;120;p21"/>
          <p:cNvPicPr preferRelativeResize="0"/>
          <p:nvPr/>
        </p:nvPicPr>
        <p:blipFill>
          <a:blip r:embed="rId3">
            <a:alphaModFix/>
          </a:blip>
          <a:stretch>
            <a:fillRect/>
          </a:stretch>
        </p:blipFill>
        <p:spPr>
          <a:xfrm>
            <a:off x="1879775" y="1582350"/>
            <a:ext cx="5298625" cy="2011375"/>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923</Words>
  <Application>Microsoft Office PowerPoint</Application>
  <PresentationFormat>On-screen Show (16:9)</PresentationFormat>
  <Paragraphs>78</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Cambria Math</vt:lpstr>
      <vt:lpstr>Economica</vt:lpstr>
      <vt:lpstr>Arial</vt:lpstr>
      <vt:lpstr>Open Sans</vt:lpstr>
      <vt:lpstr>Times New Roman</vt:lpstr>
      <vt:lpstr>Luxe</vt:lpstr>
      <vt:lpstr>Deep Learning Topic: Long Short-Term Memory</vt:lpstr>
      <vt:lpstr>Giới thiệu mô hình LSTM</vt:lpstr>
      <vt:lpstr>Kiến trúc mô hình LSTM</vt:lpstr>
      <vt:lpstr>Kiến trúc mô hình LSTM</vt:lpstr>
      <vt:lpstr>Cell State (Memory Cell)</vt:lpstr>
      <vt:lpstr>Forget Gate</vt:lpstr>
      <vt:lpstr>Input Gate</vt:lpstr>
      <vt:lpstr>Input Gate</vt:lpstr>
      <vt:lpstr>Output Gate</vt:lpstr>
      <vt:lpstr>Các biến thể của mô hình LSTM</vt:lpstr>
      <vt:lpstr>Các biến thể của mô hình LSTM</vt:lpstr>
      <vt:lpstr>Các biến thể của mô hình LSTM</vt:lpstr>
      <vt:lpstr>Các biến thể của mô hình LSTM</vt:lpstr>
      <vt:lpstr>So sánh LSTM vs RNN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Topic: Long Short-Term Memory</dc:title>
  <cp:lastModifiedBy>52100303 - Trần Phước Sang</cp:lastModifiedBy>
  <cp:revision>1</cp:revision>
  <dcterms:modified xsi:type="dcterms:W3CDTF">2024-03-05T04:06:15Z</dcterms:modified>
</cp:coreProperties>
</file>