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4"/>
  </p:notesMasterIdLst>
  <p:sldIdLst>
    <p:sldId id="256" r:id="rId2"/>
    <p:sldId id="257" r:id="rId3"/>
    <p:sldId id="287" r:id="rId4"/>
    <p:sldId id="258" r:id="rId5"/>
    <p:sldId id="259" r:id="rId6"/>
    <p:sldId id="266" r:id="rId7"/>
    <p:sldId id="267" r:id="rId8"/>
    <p:sldId id="269" r:id="rId9"/>
    <p:sldId id="268" r:id="rId10"/>
    <p:sldId id="270" r:id="rId11"/>
    <p:sldId id="271" r:id="rId12"/>
    <p:sldId id="272" r:id="rId13"/>
    <p:sldId id="273" r:id="rId14"/>
    <p:sldId id="274" r:id="rId15"/>
    <p:sldId id="290" r:id="rId16"/>
    <p:sldId id="291" r:id="rId17"/>
    <p:sldId id="275" r:id="rId18"/>
    <p:sldId id="276" r:id="rId19"/>
    <p:sldId id="288" r:id="rId20"/>
    <p:sldId id="277" r:id="rId21"/>
    <p:sldId id="278" r:id="rId22"/>
    <p:sldId id="279" r:id="rId23"/>
    <p:sldId id="280" r:id="rId24"/>
    <p:sldId id="281" r:id="rId25"/>
    <p:sldId id="282" r:id="rId26"/>
    <p:sldId id="283" r:id="rId27"/>
    <p:sldId id="284" r:id="rId28"/>
    <p:sldId id="285" r:id="rId29"/>
    <p:sldId id="292" r:id="rId30"/>
    <p:sldId id="293" r:id="rId31"/>
    <p:sldId id="294" r:id="rId32"/>
    <p:sldId id="295" r:id="rId33"/>
  </p:sldIdLst>
  <p:sldSz cx="18288000" cy="10287000"/>
  <p:notesSz cx="6858000" cy="9144000"/>
  <p:embeddedFontLst>
    <p:embeddedFont>
      <p:font typeface="Cambria Math" panose="02040503050406030204" pitchFamily="18" charset="0"/>
      <p:regular r:id="rId35"/>
    </p:embeddedFont>
    <p:embeddedFont>
      <p:font typeface="Inter" panose="020B0604020202020204" charset="0"/>
      <p:regular r:id="rId36"/>
    </p:embeddedFont>
    <p:embeddedFont>
      <p:font typeface="Inter Bold" panose="020B0604020202020204" charset="0"/>
      <p:regular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6" d="100"/>
          <a:sy n="56" d="100"/>
        </p:scale>
        <p:origin x="43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4E0BC1-081E-483D-8D6A-60526D564114}" type="datetimeFigureOut">
              <a:rPr lang="en-US" smtClean="0"/>
              <a:t>5/15/2024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2240F1-90E1-4BA8-A9A8-336CFF6FAEFA}" type="slidenum">
              <a:rPr lang="en-US" smtClean="0"/>
              <a:t>‹#›</a:t>
            </a:fld>
            <a:endParaRPr lang="en-US"/>
          </a:p>
        </p:txBody>
      </p:sp>
    </p:spTree>
    <p:extLst>
      <p:ext uri="{BB962C8B-B14F-4D97-AF65-F5344CB8AC3E}">
        <p14:creationId xmlns:p14="http://schemas.microsoft.com/office/powerpoint/2010/main" val="52786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6DEA5B5-6CEC-4E84-84BD-FB3A9D5DBDEB}" type="datetime1">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6344A4-44B9-4FD2-B94C-220979B3E4B2}" type="datetime1">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4D95EB-9732-437D-899B-39FBBE8704EC}" type="datetime1">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533173-EBA5-4471-A49A-03BECD0F044F}" type="datetime1">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377AB-E397-4086-A433-CDC47CAF386C}" type="datetime1">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3F28F43-4FBB-418F-8AB1-959B924B6669}" type="datetime1">
              <a:rPr lang="en-US" smtClean="0"/>
              <a:t>5/15/2024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DD9FA40-FDB4-42EC-8ADF-35280FE5D5BA}" type="datetime1">
              <a:rPr lang="en-US" smtClean="0"/>
              <a:t>5/15/2024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2062F8-5FFD-490C-8301-9A8DCFBE98FA}" type="datetime1">
              <a:rPr lang="en-US" smtClean="0"/>
              <a:t>5/15/2024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C0C6D-D611-4782-8817-11375A66990E}" type="datetime1">
              <a:rPr lang="en-US" smtClean="0"/>
              <a:t>5/15/2024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5F4C07-27BA-468D-B27E-5817EF9DB64E}" type="datetime1">
              <a:rPr lang="en-US" smtClean="0"/>
              <a:t>5/15/2024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9C4ECF-626D-4EE0-B440-EA0B6B45973F}" type="datetime1">
              <a:rPr lang="en-US" smtClean="0"/>
              <a:t>5/15/2024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8F2BDE-EEE0-4D8D-AD4F-9732F745CA49}" type="datetime1">
              <a:rPr lang="en-US" smtClean="0"/>
              <a:t>5/15/2024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7.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0.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2" name="Group 2"/>
          <p:cNvGrpSpPr/>
          <p:nvPr/>
        </p:nvGrpSpPr>
        <p:grpSpPr>
          <a:xfrm>
            <a:off x="1981200" y="2019300"/>
            <a:ext cx="14554200" cy="3410257"/>
            <a:chOff x="-3251200" y="-52705"/>
            <a:chExt cx="19405600" cy="4547008"/>
          </a:xfrm>
        </p:grpSpPr>
        <p:sp>
          <p:nvSpPr>
            <p:cNvPr id="3" name="TextBox 3"/>
            <p:cNvSpPr txBox="1"/>
            <p:nvPr/>
          </p:nvSpPr>
          <p:spPr>
            <a:xfrm>
              <a:off x="-3251200" y="1450736"/>
              <a:ext cx="19405600" cy="3043567"/>
            </a:xfrm>
            <a:prstGeom prst="rect">
              <a:avLst/>
            </a:prstGeom>
          </p:spPr>
          <p:txBody>
            <a:bodyPr wrap="square" lIns="0" tIns="0" rIns="0" bIns="0" rtlCol="0" anchor="t">
              <a:spAutoFit/>
            </a:bodyPr>
            <a:lstStyle/>
            <a:p>
              <a:pPr algn="ctr">
                <a:lnSpc>
                  <a:spcPts val="8940"/>
                </a:lnSpc>
              </a:pPr>
              <a:r>
                <a:rPr lang="en-US" sz="7450">
                  <a:solidFill>
                    <a:srgbClr val="000000"/>
                  </a:solidFill>
                  <a:latin typeface="Inter Bold"/>
                </a:rPr>
                <a:t>Các mô hình Word Embedding và ứng dụng của chúng</a:t>
              </a:r>
            </a:p>
          </p:txBody>
        </p:sp>
        <p:sp>
          <p:nvSpPr>
            <p:cNvPr id="4" name="TextBox 4"/>
            <p:cNvSpPr txBox="1"/>
            <p:nvPr/>
          </p:nvSpPr>
          <p:spPr>
            <a:xfrm>
              <a:off x="0" y="-52705"/>
              <a:ext cx="13004800" cy="653085"/>
            </a:xfrm>
            <a:prstGeom prst="rect">
              <a:avLst/>
            </a:prstGeom>
          </p:spPr>
          <p:txBody>
            <a:bodyPr wrap="square" lIns="0" tIns="0" rIns="0" bIns="0" rtlCol="0" anchor="t">
              <a:spAutoFit/>
            </a:bodyPr>
            <a:lstStyle/>
            <a:p>
              <a:pPr algn="ctr">
                <a:lnSpc>
                  <a:spcPts val="3359"/>
                </a:lnSpc>
              </a:pPr>
              <a:r>
                <a:rPr lang="en-US" sz="5400" b="1">
                  <a:solidFill>
                    <a:srgbClr val="000000"/>
                  </a:solidFill>
                  <a:latin typeface="Inter"/>
                </a:rPr>
                <a:t>XỬ LÍ NGÔN NGỮ TỰ NHIÊN</a:t>
              </a:r>
            </a:p>
          </p:txBody>
        </p:sp>
      </p:grpSp>
      <p:sp>
        <p:nvSpPr>
          <p:cNvPr id="9" name="AutoShape 2" descr="Most beautiful drone videos ever filmed 2015 – Our planet is amazing">
            <a:extLst>
              <a:ext uri="{FF2B5EF4-FFF2-40B4-BE49-F238E27FC236}">
                <a16:creationId xmlns:a16="http://schemas.microsoft.com/office/drawing/2014/main" id="{1E0CC83E-BB7F-A7A3-2D39-160226CCC573}"/>
              </a:ext>
            </a:extLst>
          </p:cNvPr>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Most beautiful drone videos ever filmed 2015 – Our planet is amazing">
            <a:extLst>
              <a:ext uri="{FF2B5EF4-FFF2-40B4-BE49-F238E27FC236}">
                <a16:creationId xmlns:a16="http://schemas.microsoft.com/office/drawing/2014/main" id="{05E30FCE-16BD-C6E1-D75F-5D2EAE1B7093}"/>
              </a:ext>
            </a:extLst>
          </p:cNvPr>
          <p:cNvSpPr>
            <a:spLocks noChangeAspect="1" noChangeArrowheads="1"/>
          </p:cNvSpPr>
          <p:nvPr/>
        </p:nvSpPr>
        <p:spPr bwMode="auto">
          <a:xfrm>
            <a:off x="5791200" y="5143500"/>
            <a:ext cx="3657600" cy="3657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 name="Picture 12">
            <a:extLst>
              <a:ext uri="{FF2B5EF4-FFF2-40B4-BE49-F238E27FC236}">
                <a16:creationId xmlns:a16="http://schemas.microsoft.com/office/drawing/2014/main" id="{77362371-DE82-0011-66AC-251E9F6D355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032" y="266700"/>
            <a:ext cx="1081168" cy="597345"/>
          </a:xfrm>
          <a:prstGeom prst="rect">
            <a:avLst/>
          </a:prstGeom>
        </p:spPr>
      </p:pic>
      <p:sp>
        <p:nvSpPr>
          <p:cNvPr id="14" name="TextBox 13">
            <a:extLst>
              <a:ext uri="{FF2B5EF4-FFF2-40B4-BE49-F238E27FC236}">
                <a16:creationId xmlns:a16="http://schemas.microsoft.com/office/drawing/2014/main" id="{2354E83C-C381-410A-397E-12C7055AD9AB}"/>
              </a:ext>
            </a:extLst>
          </p:cNvPr>
          <p:cNvSpPr txBox="1"/>
          <p:nvPr/>
        </p:nvSpPr>
        <p:spPr>
          <a:xfrm>
            <a:off x="5410200" y="5589814"/>
            <a:ext cx="7467600" cy="4161460"/>
          </a:xfrm>
          <a:prstGeom prst="rect">
            <a:avLst/>
          </a:prstGeom>
          <a:noFill/>
        </p:spPr>
        <p:txBody>
          <a:bodyPr wrap="square" rtlCol="0" anchor="ctr">
            <a:spAutoFit/>
          </a:bodyPr>
          <a:lstStyle/>
          <a:p>
            <a:pPr>
              <a:lnSpc>
                <a:spcPct val="150000"/>
              </a:lnSpc>
            </a:pPr>
            <a:r>
              <a:rPr lang="en-US" sz="3600"/>
              <a:t>GV: PGS. TS. LÊ ANH CƯỜNG</a:t>
            </a:r>
          </a:p>
          <a:p>
            <a:pPr>
              <a:lnSpc>
                <a:spcPct val="150000"/>
              </a:lnSpc>
            </a:pPr>
            <a:r>
              <a:rPr lang="en-US" sz="3600"/>
              <a:t>Thành viên nhóm:</a:t>
            </a:r>
          </a:p>
          <a:p>
            <a:pPr>
              <a:lnSpc>
                <a:spcPct val="150000"/>
              </a:lnSpc>
            </a:pPr>
            <a:r>
              <a:rPr lang="en-US" sz="3600"/>
              <a:t>Lê Khắc Thanh Tùng – 52100943</a:t>
            </a:r>
          </a:p>
          <a:p>
            <a:pPr>
              <a:lnSpc>
                <a:spcPct val="150000"/>
              </a:lnSpc>
            </a:pPr>
            <a:r>
              <a:rPr lang="en-US" sz="3600"/>
              <a:t>Trần Phước Sang – 52100303</a:t>
            </a:r>
          </a:p>
          <a:p>
            <a:pPr>
              <a:lnSpc>
                <a:spcPct val="150000"/>
              </a:lnSpc>
            </a:pPr>
            <a:r>
              <a:rPr lang="en-US" sz="3600"/>
              <a:t>Nguyễn Thái Khôi – 52100637</a:t>
            </a:r>
          </a:p>
        </p:txBody>
      </p:sp>
      <p:sp>
        <p:nvSpPr>
          <p:cNvPr id="16" name="Slide Number Placeholder 15">
            <a:extLst>
              <a:ext uri="{FF2B5EF4-FFF2-40B4-BE49-F238E27FC236}">
                <a16:creationId xmlns:a16="http://schemas.microsoft.com/office/drawing/2014/main" id="{593244BE-9051-879C-166A-00E86DC86F28}"/>
              </a:ext>
            </a:extLst>
          </p:cNvPr>
          <p:cNvSpPr>
            <a:spLocks noGrp="1"/>
          </p:cNvSpPr>
          <p:nvPr>
            <p:ph type="sldNum" sz="quarter" idx="12"/>
          </p:nvPr>
        </p:nvSpPr>
        <p:spPr>
          <a:xfrm>
            <a:off x="138032" y="9834622"/>
            <a:ext cx="2133600" cy="365125"/>
          </a:xfrm>
        </p:spPr>
        <p:txBody>
          <a:bodyPr/>
          <a:lstStyle/>
          <a:p>
            <a:pPr algn="l"/>
            <a:fld id="{B6F15528-21DE-4FAA-801E-634DDDAF4B2B}" type="slidenum">
              <a:rPr lang="en-US" sz="2000" smtClean="0"/>
              <a:pPr algn="l"/>
              <a:t>1</a:t>
            </a:fld>
            <a:endParaRPr lang="en-US" sz="2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3D1F040A-4999-AEBE-545B-15CA37337B7E}"/>
              </a:ext>
            </a:extLst>
          </p:cNvPr>
          <p:cNvGrpSpPr/>
          <p:nvPr/>
        </p:nvGrpSpPr>
        <p:grpSpPr>
          <a:xfrm>
            <a:off x="110323" y="4449861"/>
            <a:ext cx="7662077" cy="1989040"/>
            <a:chOff x="0" y="0"/>
            <a:chExt cx="4750317" cy="660400"/>
          </a:xfrm>
        </p:grpSpPr>
        <p:sp>
          <p:nvSpPr>
            <p:cNvPr id="11" name="Freeform 3">
              <a:extLst>
                <a:ext uri="{FF2B5EF4-FFF2-40B4-BE49-F238E27FC236}">
                  <a16:creationId xmlns:a16="http://schemas.microsoft.com/office/drawing/2014/main" id="{84072D9D-3AC8-5854-ABB6-75245E39030A}"/>
                </a:ext>
              </a:extLst>
            </p:cNvPr>
            <p:cNvSpPr/>
            <p:nvPr/>
          </p:nvSpPr>
          <p:spPr>
            <a:xfrm>
              <a:off x="0" y="0"/>
              <a:ext cx="4750317" cy="660400"/>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txBody>
            <a:bodyPr anchor="ctr"/>
            <a:lstStyle/>
            <a:p>
              <a:pPr algn="just"/>
              <a:r>
                <a:rPr lang="vi-VN" sz="3200"/>
                <a:t>Kiến trúc mô hình Skip-gram tương đối đơn giản với chỉ một Hidden layer và không có Activation Function</a:t>
              </a:r>
            </a:p>
          </p:txBody>
        </p:sp>
      </p:grpSp>
      <p:sp>
        <p:nvSpPr>
          <p:cNvPr id="22" name="TextBox 22"/>
          <p:cNvSpPr txBox="1"/>
          <p:nvPr/>
        </p:nvSpPr>
        <p:spPr>
          <a:xfrm>
            <a:off x="1642456" y="1779846"/>
            <a:ext cx="6388082" cy="1333977"/>
          </a:xfrm>
          <a:prstGeom prst="rect">
            <a:avLst/>
          </a:prstGeom>
        </p:spPr>
        <p:txBody>
          <a:bodyPr lIns="0" tIns="0" rIns="0" bIns="0" rtlCol="0" anchor="t">
            <a:spAutoFit/>
          </a:bodyPr>
          <a:lstStyle/>
          <a:p>
            <a:pPr>
              <a:lnSpc>
                <a:spcPts val="10559"/>
              </a:lnSpc>
            </a:pPr>
            <a:endParaRPr lang="en-US" sz="8799">
              <a:solidFill>
                <a:srgbClr val="000000"/>
              </a:solidFill>
              <a:latin typeface="Inter Bold"/>
            </a:endParaRPr>
          </a:p>
        </p:txBody>
      </p:sp>
      <p:sp>
        <p:nvSpPr>
          <p:cNvPr id="25" name="Slide Number Placeholder 24">
            <a:extLst>
              <a:ext uri="{FF2B5EF4-FFF2-40B4-BE49-F238E27FC236}">
                <a16:creationId xmlns:a16="http://schemas.microsoft.com/office/drawing/2014/main" id="{E71D2527-B988-A7E5-293C-7402F7E283E8}"/>
              </a:ext>
            </a:extLst>
          </p:cNvPr>
          <p:cNvSpPr>
            <a:spLocks noGrp="1"/>
          </p:cNvSpPr>
          <p:nvPr>
            <p:ph type="sldNum" sz="quarter" idx="12"/>
          </p:nvPr>
        </p:nvSpPr>
        <p:spPr>
          <a:xfrm>
            <a:off x="76200" y="9791700"/>
            <a:ext cx="2133600" cy="365125"/>
          </a:xfrm>
        </p:spPr>
        <p:txBody>
          <a:bodyPr/>
          <a:lstStyle/>
          <a:p>
            <a:pPr algn="l"/>
            <a:fld id="{B6F15528-21DE-4FAA-801E-634DDDAF4B2B}" type="slidenum">
              <a:rPr lang="en-US" sz="2000" smtClean="0"/>
              <a:pPr algn="l"/>
              <a:t>10</a:t>
            </a:fld>
            <a:endParaRPr lang="en-US" sz="2000"/>
          </a:p>
        </p:txBody>
      </p:sp>
      <p:pic>
        <p:nvPicPr>
          <p:cNvPr id="28" name="Picture 27">
            <a:extLst>
              <a:ext uri="{FF2B5EF4-FFF2-40B4-BE49-F238E27FC236}">
                <a16:creationId xmlns:a16="http://schemas.microsoft.com/office/drawing/2014/main" id="{C4019893-D799-3F9C-A3DD-B0C7582B62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032" y="266700"/>
            <a:ext cx="1081168" cy="597345"/>
          </a:xfrm>
          <a:prstGeom prst="rect">
            <a:avLst/>
          </a:prstGeom>
        </p:spPr>
      </p:pic>
      <p:sp>
        <p:nvSpPr>
          <p:cNvPr id="21" name="TextBox 20">
            <a:extLst>
              <a:ext uri="{FF2B5EF4-FFF2-40B4-BE49-F238E27FC236}">
                <a16:creationId xmlns:a16="http://schemas.microsoft.com/office/drawing/2014/main" id="{D393721E-0420-EF92-4536-58FAFD94C2D3}"/>
              </a:ext>
            </a:extLst>
          </p:cNvPr>
          <p:cNvSpPr txBox="1"/>
          <p:nvPr/>
        </p:nvSpPr>
        <p:spPr>
          <a:xfrm rot="10800000" flipV="1">
            <a:off x="2514600" y="-49872"/>
            <a:ext cx="13701834" cy="1446550"/>
          </a:xfrm>
          <a:prstGeom prst="rect">
            <a:avLst/>
          </a:prstGeom>
          <a:noFill/>
        </p:spPr>
        <p:txBody>
          <a:bodyPr wrap="square" rtlCol="0">
            <a:spAutoFit/>
          </a:bodyPr>
          <a:lstStyle/>
          <a:p>
            <a:pPr algn="ctr"/>
            <a:r>
              <a:rPr lang="en-US" sz="8800" b="1">
                <a:latin typeface="+mj-lt"/>
              </a:rPr>
              <a:t>Kiến trúc mô hình Skip-gram</a:t>
            </a:r>
          </a:p>
        </p:txBody>
      </p:sp>
      <p:pic>
        <p:nvPicPr>
          <p:cNvPr id="13314" name="Picture 2" descr="Word Embedding with Skip-Gram Word2Vec -">
            <a:extLst>
              <a:ext uri="{FF2B5EF4-FFF2-40B4-BE49-F238E27FC236}">
                <a16:creationId xmlns:a16="http://schemas.microsoft.com/office/drawing/2014/main" id="{8E572BEF-A988-C024-450E-31BB269B9A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0538" y="2334954"/>
            <a:ext cx="9733085" cy="617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7488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AB9B351-504F-FBC1-11EE-C74D0BD062A2}"/>
              </a:ext>
            </a:extLst>
          </p:cNvPr>
          <p:cNvGrpSpPr/>
          <p:nvPr/>
        </p:nvGrpSpPr>
        <p:grpSpPr>
          <a:xfrm>
            <a:off x="172668" y="3924300"/>
            <a:ext cx="7857870" cy="4008446"/>
            <a:chOff x="-83503" y="0"/>
            <a:chExt cx="4750317" cy="660400"/>
          </a:xfrm>
        </p:grpSpPr>
        <p:sp>
          <p:nvSpPr>
            <p:cNvPr id="5" name="Freeform 3">
              <a:extLst>
                <a:ext uri="{FF2B5EF4-FFF2-40B4-BE49-F238E27FC236}">
                  <a16:creationId xmlns:a16="http://schemas.microsoft.com/office/drawing/2014/main" id="{A2F2BEEF-4014-7C62-D26C-E8D11FEC7710}"/>
                </a:ext>
              </a:extLst>
            </p:cNvPr>
            <p:cNvSpPr/>
            <p:nvPr/>
          </p:nvSpPr>
          <p:spPr>
            <a:xfrm>
              <a:off x="-83503" y="0"/>
              <a:ext cx="4750317" cy="660400"/>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txBody>
            <a:bodyPr/>
            <a:lstStyle/>
            <a:p>
              <a:endParaRPr lang="en-US"/>
            </a:p>
          </p:txBody>
        </p:sp>
      </p:grpSp>
      <p:sp>
        <p:nvSpPr>
          <p:cNvPr id="22" name="TextBox 22"/>
          <p:cNvSpPr txBox="1"/>
          <p:nvPr/>
        </p:nvSpPr>
        <p:spPr>
          <a:xfrm>
            <a:off x="1642456" y="1779846"/>
            <a:ext cx="6388082" cy="1333977"/>
          </a:xfrm>
          <a:prstGeom prst="rect">
            <a:avLst/>
          </a:prstGeom>
        </p:spPr>
        <p:txBody>
          <a:bodyPr lIns="0" tIns="0" rIns="0" bIns="0" rtlCol="0" anchor="t">
            <a:spAutoFit/>
          </a:bodyPr>
          <a:lstStyle/>
          <a:p>
            <a:pPr>
              <a:lnSpc>
                <a:spcPts val="10559"/>
              </a:lnSpc>
            </a:pPr>
            <a:endParaRPr lang="en-US" sz="8799">
              <a:solidFill>
                <a:srgbClr val="000000"/>
              </a:solidFill>
              <a:latin typeface="Inter Bold"/>
            </a:endParaRPr>
          </a:p>
        </p:txBody>
      </p:sp>
      <p:sp>
        <p:nvSpPr>
          <p:cNvPr id="25" name="Slide Number Placeholder 24">
            <a:extLst>
              <a:ext uri="{FF2B5EF4-FFF2-40B4-BE49-F238E27FC236}">
                <a16:creationId xmlns:a16="http://schemas.microsoft.com/office/drawing/2014/main" id="{E71D2527-B988-A7E5-293C-7402F7E283E8}"/>
              </a:ext>
            </a:extLst>
          </p:cNvPr>
          <p:cNvSpPr>
            <a:spLocks noGrp="1"/>
          </p:cNvSpPr>
          <p:nvPr>
            <p:ph type="sldNum" sz="quarter" idx="12"/>
          </p:nvPr>
        </p:nvSpPr>
        <p:spPr>
          <a:xfrm>
            <a:off x="76200" y="9791700"/>
            <a:ext cx="2133600" cy="365125"/>
          </a:xfrm>
        </p:spPr>
        <p:txBody>
          <a:bodyPr/>
          <a:lstStyle/>
          <a:p>
            <a:pPr algn="l"/>
            <a:fld id="{B6F15528-21DE-4FAA-801E-634DDDAF4B2B}" type="slidenum">
              <a:rPr lang="en-US" sz="2000" smtClean="0"/>
              <a:pPr algn="l"/>
              <a:t>11</a:t>
            </a:fld>
            <a:endParaRPr lang="en-US" sz="2000"/>
          </a:p>
        </p:txBody>
      </p:sp>
      <p:pic>
        <p:nvPicPr>
          <p:cNvPr id="28" name="Picture 27">
            <a:extLst>
              <a:ext uri="{FF2B5EF4-FFF2-40B4-BE49-F238E27FC236}">
                <a16:creationId xmlns:a16="http://schemas.microsoft.com/office/drawing/2014/main" id="{C4019893-D799-3F9C-A3DD-B0C7582B62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032" y="266700"/>
            <a:ext cx="1081168" cy="597345"/>
          </a:xfrm>
          <a:prstGeom prst="rect">
            <a:avLst/>
          </a:prstGeom>
        </p:spPr>
      </p:pic>
      <p:sp>
        <p:nvSpPr>
          <p:cNvPr id="21" name="TextBox 20">
            <a:extLst>
              <a:ext uri="{FF2B5EF4-FFF2-40B4-BE49-F238E27FC236}">
                <a16:creationId xmlns:a16="http://schemas.microsoft.com/office/drawing/2014/main" id="{D393721E-0420-EF92-4536-58FAFD94C2D3}"/>
              </a:ext>
            </a:extLst>
          </p:cNvPr>
          <p:cNvSpPr txBox="1"/>
          <p:nvPr/>
        </p:nvSpPr>
        <p:spPr>
          <a:xfrm rot="10800000" flipV="1">
            <a:off x="2943710" y="31173"/>
            <a:ext cx="13701834" cy="2800767"/>
          </a:xfrm>
          <a:prstGeom prst="rect">
            <a:avLst/>
          </a:prstGeom>
          <a:noFill/>
        </p:spPr>
        <p:txBody>
          <a:bodyPr wrap="square" rtlCol="0">
            <a:spAutoFit/>
          </a:bodyPr>
          <a:lstStyle/>
          <a:p>
            <a:pPr algn="ctr"/>
            <a:r>
              <a:rPr lang="en-US" sz="8800" b="1">
                <a:latin typeface="+mj-lt"/>
              </a:rPr>
              <a:t>Huấn luyện mô hình Word2Vec</a:t>
            </a:r>
          </a:p>
        </p:txBody>
      </p:sp>
      <p:sp>
        <p:nvSpPr>
          <p:cNvPr id="6" name="TextBox 5">
            <a:extLst>
              <a:ext uri="{FF2B5EF4-FFF2-40B4-BE49-F238E27FC236}">
                <a16:creationId xmlns:a16="http://schemas.microsoft.com/office/drawing/2014/main" id="{B3E24DC2-5556-8189-2D57-ACE81F484E49}"/>
              </a:ext>
            </a:extLst>
          </p:cNvPr>
          <p:cNvSpPr txBox="1"/>
          <p:nvPr/>
        </p:nvSpPr>
        <p:spPr>
          <a:xfrm>
            <a:off x="563945" y="4158808"/>
            <a:ext cx="7203476" cy="3539430"/>
          </a:xfrm>
          <a:prstGeom prst="rect">
            <a:avLst/>
          </a:prstGeom>
          <a:noFill/>
        </p:spPr>
        <p:txBody>
          <a:bodyPr wrap="square" rtlCol="0">
            <a:spAutoFit/>
          </a:bodyPr>
          <a:lstStyle/>
          <a:p>
            <a:r>
              <a:rPr lang="en-US" sz="3200"/>
              <a:t>Quy trình huấn luyện mô hình Word2Vec bao gồm các bước sau:</a:t>
            </a:r>
          </a:p>
          <a:p>
            <a:pPr marL="514350" indent="-514350">
              <a:buAutoNum type="arabicPeriod"/>
            </a:pPr>
            <a:r>
              <a:rPr lang="en-US" sz="3200"/>
              <a:t>Chuẩn bị dữ liệu training.</a:t>
            </a:r>
          </a:p>
          <a:p>
            <a:pPr marL="514350" indent="-514350">
              <a:buAutoNum type="arabicPeriod"/>
            </a:pPr>
            <a:r>
              <a:rPr lang="en-US" sz="3200"/>
              <a:t>Tiền xử lí dữ liệu.</a:t>
            </a:r>
          </a:p>
          <a:p>
            <a:pPr marL="514350" indent="-514350">
              <a:buAutoNum type="arabicPeriod"/>
            </a:pPr>
            <a:r>
              <a:rPr lang="en-US" sz="3200"/>
              <a:t>Cấu hình model.</a:t>
            </a:r>
          </a:p>
          <a:p>
            <a:pPr marL="514350" indent="-514350">
              <a:buAutoNum type="arabicPeriod"/>
            </a:pPr>
            <a:r>
              <a:rPr lang="en-US" sz="3200"/>
              <a:t>Kiểm thử model và chỉnh sửa hyperparameters (nếu cần).</a:t>
            </a:r>
          </a:p>
        </p:txBody>
      </p:sp>
      <p:pic>
        <p:nvPicPr>
          <p:cNvPr id="7" name="Picture 6">
            <a:extLst>
              <a:ext uri="{FF2B5EF4-FFF2-40B4-BE49-F238E27FC236}">
                <a16:creationId xmlns:a16="http://schemas.microsoft.com/office/drawing/2014/main" id="{F8589BED-4E99-4405-9F4B-46038EA47540}"/>
              </a:ext>
            </a:extLst>
          </p:cNvPr>
          <p:cNvPicPr>
            <a:picLocks noChangeAspect="1"/>
          </p:cNvPicPr>
          <p:nvPr/>
        </p:nvPicPr>
        <p:blipFill>
          <a:blip r:embed="rId3"/>
          <a:stretch>
            <a:fillRect/>
          </a:stretch>
        </p:blipFill>
        <p:spPr>
          <a:xfrm>
            <a:off x="9372600" y="3231573"/>
            <a:ext cx="7793179" cy="692727"/>
          </a:xfrm>
          <a:prstGeom prst="rect">
            <a:avLst/>
          </a:prstGeom>
        </p:spPr>
      </p:pic>
      <p:pic>
        <p:nvPicPr>
          <p:cNvPr id="8" name="Picture 7">
            <a:extLst>
              <a:ext uri="{FF2B5EF4-FFF2-40B4-BE49-F238E27FC236}">
                <a16:creationId xmlns:a16="http://schemas.microsoft.com/office/drawing/2014/main" id="{734D938E-81DD-AB8A-C4EF-D54F61068888}"/>
              </a:ext>
            </a:extLst>
          </p:cNvPr>
          <p:cNvPicPr>
            <a:picLocks noChangeAspect="1"/>
          </p:cNvPicPr>
          <p:nvPr/>
        </p:nvPicPr>
        <p:blipFill>
          <a:blip r:embed="rId4"/>
          <a:stretch>
            <a:fillRect/>
          </a:stretch>
        </p:blipFill>
        <p:spPr>
          <a:xfrm>
            <a:off x="9372600" y="4230323"/>
            <a:ext cx="7632496" cy="4264756"/>
          </a:xfrm>
          <a:prstGeom prst="rect">
            <a:avLst/>
          </a:prstGeom>
        </p:spPr>
      </p:pic>
    </p:spTree>
    <p:extLst>
      <p:ext uri="{BB962C8B-B14F-4D97-AF65-F5344CB8AC3E}">
        <p14:creationId xmlns:p14="http://schemas.microsoft.com/office/powerpoint/2010/main" val="3035531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2"/>
          <p:cNvSpPr txBox="1"/>
          <p:nvPr/>
        </p:nvSpPr>
        <p:spPr>
          <a:xfrm>
            <a:off x="1642456" y="1779846"/>
            <a:ext cx="6388082" cy="1333977"/>
          </a:xfrm>
          <a:prstGeom prst="rect">
            <a:avLst/>
          </a:prstGeom>
        </p:spPr>
        <p:txBody>
          <a:bodyPr lIns="0" tIns="0" rIns="0" bIns="0" rtlCol="0" anchor="t">
            <a:spAutoFit/>
          </a:bodyPr>
          <a:lstStyle/>
          <a:p>
            <a:pPr>
              <a:lnSpc>
                <a:spcPts val="10559"/>
              </a:lnSpc>
            </a:pPr>
            <a:endParaRPr lang="en-US" sz="8799">
              <a:solidFill>
                <a:srgbClr val="000000"/>
              </a:solidFill>
              <a:latin typeface="Inter Bold"/>
            </a:endParaRPr>
          </a:p>
        </p:txBody>
      </p:sp>
      <p:sp>
        <p:nvSpPr>
          <p:cNvPr id="25" name="Slide Number Placeholder 24">
            <a:extLst>
              <a:ext uri="{FF2B5EF4-FFF2-40B4-BE49-F238E27FC236}">
                <a16:creationId xmlns:a16="http://schemas.microsoft.com/office/drawing/2014/main" id="{E71D2527-B988-A7E5-293C-7402F7E283E8}"/>
              </a:ext>
            </a:extLst>
          </p:cNvPr>
          <p:cNvSpPr>
            <a:spLocks noGrp="1"/>
          </p:cNvSpPr>
          <p:nvPr>
            <p:ph type="sldNum" sz="quarter" idx="12"/>
          </p:nvPr>
        </p:nvSpPr>
        <p:spPr>
          <a:xfrm>
            <a:off x="76200" y="9791700"/>
            <a:ext cx="2133600" cy="365125"/>
          </a:xfrm>
        </p:spPr>
        <p:txBody>
          <a:bodyPr/>
          <a:lstStyle/>
          <a:p>
            <a:pPr algn="l"/>
            <a:fld id="{B6F15528-21DE-4FAA-801E-634DDDAF4B2B}" type="slidenum">
              <a:rPr lang="en-US" sz="2000" smtClean="0"/>
              <a:pPr algn="l"/>
              <a:t>12</a:t>
            </a:fld>
            <a:endParaRPr lang="en-US" sz="2000"/>
          </a:p>
        </p:txBody>
      </p:sp>
      <p:pic>
        <p:nvPicPr>
          <p:cNvPr id="28" name="Picture 27">
            <a:extLst>
              <a:ext uri="{FF2B5EF4-FFF2-40B4-BE49-F238E27FC236}">
                <a16:creationId xmlns:a16="http://schemas.microsoft.com/office/drawing/2014/main" id="{C4019893-D799-3F9C-A3DD-B0C7582B62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032" y="266700"/>
            <a:ext cx="1081168" cy="597345"/>
          </a:xfrm>
          <a:prstGeom prst="rect">
            <a:avLst/>
          </a:prstGeom>
        </p:spPr>
      </p:pic>
      <p:sp>
        <p:nvSpPr>
          <p:cNvPr id="21" name="TextBox 20">
            <a:extLst>
              <a:ext uri="{FF2B5EF4-FFF2-40B4-BE49-F238E27FC236}">
                <a16:creationId xmlns:a16="http://schemas.microsoft.com/office/drawing/2014/main" id="{D393721E-0420-EF92-4536-58FAFD94C2D3}"/>
              </a:ext>
            </a:extLst>
          </p:cNvPr>
          <p:cNvSpPr txBox="1"/>
          <p:nvPr/>
        </p:nvSpPr>
        <p:spPr>
          <a:xfrm rot="10800000" flipV="1">
            <a:off x="2237509" y="-157903"/>
            <a:ext cx="15206258" cy="1446550"/>
          </a:xfrm>
          <a:prstGeom prst="rect">
            <a:avLst/>
          </a:prstGeom>
          <a:noFill/>
        </p:spPr>
        <p:txBody>
          <a:bodyPr wrap="square" rtlCol="0">
            <a:spAutoFit/>
          </a:bodyPr>
          <a:lstStyle/>
          <a:p>
            <a:pPr algn="ctr"/>
            <a:r>
              <a:rPr lang="en-US" sz="8800" b="1">
                <a:latin typeface="+mj-lt"/>
              </a:rPr>
              <a:t>Huấn luyện mô hình Word2Vec</a:t>
            </a:r>
          </a:p>
        </p:txBody>
      </p:sp>
      <p:sp>
        <p:nvSpPr>
          <p:cNvPr id="2" name="TextBox 1">
            <a:extLst>
              <a:ext uri="{FF2B5EF4-FFF2-40B4-BE49-F238E27FC236}">
                <a16:creationId xmlns:a16="http://schemas.microsoft.com/office/drawing/2014/main" id="{33825934-D87D-CAC2-BA55-172EFC61B543}"/>
              </a:ext>
            </a:extLst>
          </p:cNvPr>
          <p:cNvSpPr txBox="1"/>
          <p:nvPr/>
        </p:nvSpPr>
        <p:spPr>
          <a:xfrm>
            <a:off x="138032" y="2154446"/>
            <a:ext cx="4724400" cy="584775"/>
          </a:xfrm>
          <a:prstGeom prst="rect">
            <a:avLst/>
          </a:prstGeom>
          <a:noFill/>
        </p:spPr>
        <p:txBody>
          <a:bodyPr wrap="square" rtlCol="0">
            <a:spAutoFit/>
          </a:bodyPr>
          <a:lstStyle/>
          <a:p>
            <a:r>
              <a:rPr lang="en-US" sz="3200"/>
              <a:t>Mô hình sau khi training:</a:t>
            </a:r>
          </a:p>
        </p:txBody>
      </p:sp>
      <p:pic>
        <p:nvPicPr>
          <p:cNvPr id="4" name="Picture 3">
            <a:extLst>
              <a:ext uri="{FF2B5EF4-FFF2-40B4-BE49-F238E27FC236}">
                <a16:creationId xmlns:a16="http://schemas.microsoft.com/office/drawing/2014/main" id="{B924DC97-9EE5-E02B-A743-EA53896A262B}"/>
              </a:ext>
            </a:extLst>
          </p:cNvPr>
          <p:cNvPicPr>
            <a:picLocks noChangeAspect="1"/>
          </p:cNvPicPr>
          <p:nvPr/>
        </p:nvPicPr>
        <p:blipFill>
          <a:blip r:embed="rId3"/>
          <a:stretch>
            <a:fillRect/>
          </a:stretch>
        </p:blipFill>
        <p:spPr>
          <a:xfrm>
            <a:off x="5517919" y="1413706"/>
            <a:ext cx="7252162" cy="8560556"/>
          </a:xfrm>
          <a:prstGeom prst="rect">
            <a:avLst/>
          </a:prstGeom>
        </p:spPr>
      </p:pic>
    </p:spTree>
    <p:extLst>
      <p:ext uri="{BB962C8B-B14F-4D97-AF65-F5344CB8AC3E}">
        <p14:creationId xmlns:p14="http://schemas.microsoft.com/office/powerpoint/2010/main" val="3187580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2"/>
          <p:cNvSpPr txBox="1"/>
          <p:nvPr/>
        </p:nvSpPr>
        <p:spPr>
          <a:xfrm>
            <a:off x="1642456" y="1779846"/>
            <a:ext cx="6388082" cy="1333977"/>
          </a:xfrm>
          <a:prstGeom prst="rect">
            <a:avLst/>
          </a:prstGeom>
        </p:spPr>
        <p:txBody>
          <a:bodyPr lIns="0" tIns="0" rIns="0" bIns="0" rtlCol="0" anchor="t">
            <a:spAutoFit/>
          </a:bodyPr>
          <a:lstStyle/>
          <a:p>
            <a:pPr>
              <a:lnSpc>
                <a:spcPts val="10559"/>
              </a:lnSpc>
            </a:pPr>
            <a:endParaRPr lang="en-US" sz="8799">
              <a:solidFill>
                <a:srgbClr val="000000"/>
              </a:solidFill>
              <a:latin typeface="Inter Bold"/>
            </a:endParaRPr>
          </a:p>
        </p:txBody>
      </p:sp>
      <p:sp>
        <p:nvSpPr>
          <p:cNvPr id="25" name="Slide Number Placeholder 24">
            <a:extLst>
              <a:ext uri="{FF2B5EF4-FFF2-40B4-BE49-F238E27FC236}">
                <a16:creationId xmlns:a16="http://schemas.microsoft.com/office/drawing/2014/main" id="{E71D2527-B988-A7E5-293C-7402F7E283E8}"/>
              </a:ext>
            </a:extLst>
          </p:cNvPr>
          <p:cNvSpPr>
            <a:spLocks noGrp="1"/>
          </p:cNvSpPr>
          <p:nvPr>
            <p:ph type="sldNum" sz="quarter" idx="12"/>
          </p:nvPr>
        </p:nvSpPr>
        <p:spPr>
          <a:xfrm>
            <a:off x="76200" y="9791700"/>
            <a:ext cx="2133600" cy="365125"/>
          </a:xfrm>
        </p:spPr>
        <p:txBody>
          <a:bodyPr/>
          <a:lstStyle/>
          <a:p>
            <a:pPr algn="l"/>
            <a:fld id="{B6F15528-21DE-4FAA-801E-634DDDAF4B2B}" type="slidenum">
              <a:rPr lang="en-US" sz="2000" smtClean="0"/>
              <a:pPr algn="l"/>
              <a:t>13</a:t>
            </a:fld>
            <a:endParaRPr lang="en-US" sz="2000"/>
          </a:p>
        </p:txBody>
      </p:sp>
      <p:pic>
        <p:nvPicPr>
          <p:cNvPr id="28" name="Picture 27">
            <a:extLst>
              <a:ext uri="{FF2B5EF4-FFF2-40B4-BE49-F238E27FC236}">
                <a16:creationId xmlns:a16="http://schemas.microsoft.com/office/drawing/2014/main" id="{C4019893-D799-3F9C-A3DD-B0C7582B62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032" y="266700"/>
            <a:ext cx="1081168" cy="597345"/>
          </a:xfrm>
          <a:prstGeom prst="rect">
            <a:avLst/>
          </a:prstGeom>
        </p:spPr>
      </p:pic>
      <p:sp>
        <p:nvSpPr>
          <p:cNvPr id="21" name="TextBox 20">
            <a:extLst>
              <a:ext uri="{FF2B5EF4-FFF2-40B4-BE49-F238E27FC236}">
                <a16:creationId xmlns:a16="http://schemas.microsoft.com/office/drawing/2014/main" id="{D393721E-0420-EF92-4536-58FAFD94C2D3}"/>
              </a:ext>
            </a:extLst>
          </p:cNvPr>
          <p:cNvSpPr txBox="1"/>
          <p:nvPr/>
        </p:nvSpPr>
        <p:spPr>
          <a:xfrm rot="10800000" flipV="1">
            <a:off x="2237509" y="-157903"/>
            <a:ext cx="15206258" cy="1446550"/>
          </a:xfrm>
          <a:prstGeom prst="rect">
            <a:avLst/>
          </a:prstGeom>
          <a:noFill/>
        </p:spPr>
        <p:txBody>
          <a:bodyPr wrap="square" rtlCol="0">
            <a:spAutoFit/>
          </a:bodyPr>
          <a:lstStyle/>
          <a:p>
            <a:pPr algn="ctr"/>
            <a:r>
              <a:rPr lang="en-US" sz="8800" b="1">
                <a:latin typeface="+mj-lt"/>
              </a:rPr>
              <a:t>Huấn luyện mô hình Word2Vec</a:t>
            </a:r>
          </a:p>
        </p:txBody>
      </p:sp>
      <p:sp>
        <p:nvSpPr>
          <p:cNvPr id="2" name="TextBox 1">
            <a:extLst>
              <a:ext uri="{FF2B5EF4-FFF2-40B4-BE49-F238E27FC236}">
                <a16:creationId xmlns:a16="http://schemas.microsoft.com/office/drawing/2014/main" id="{33825934-D87D-CAC2-BA55-172EFC61B543}"/>
              </a:ext>
            </a:extLst>
          </p:cNvPr>
          <p:cNvSpPr txBox="1"/>
          <p:nvPr/>
        </p:nvSpPr>
        <p:spPr>
          <a:xfrm>
            <a:off x="138032" y="7217506"/>
            <a:ext cx="17284953" cy="1569660"/>
          </a:xfrm>
          <a:prstGeom prst="rect">
            <a:avLst/>
          </a:prstGeom>
          <a:noFill/>
        </p:spPr>
        <p:txBody>
          <a:bodyPr wrap="square" rtlCol="0">
            <a:spAutoFit/>
          </a:bodyPr>
          <a:lstStyle/>
          <a:p>
            <a:pPr marL="457200" indent="-457200">
              <a:buFontTx/>
              <a:buChar char="-"/>
            </a:pPr>
            <a:r>
              <a:rPr lang="en-US" sz="3200"/>
              <a:t>Tiếp theo, ta tokenizer dữ liệu và truyền vào model, sử dụng thang đo consine_similarity của thư viện sklearn để tính sự tương đồng.</a:t>
            </a:r>
          </a:p>
          <a:p>
            <a:pPr marL="457200" indent="-457200">
              <a:buFontTx/>
              <a:buChar char="-"/>
            </a:pPr>
            <a:r>
              <a:rPr lang="en-US" sz="3200"/>
              <a:t>Kết quả:</a:t>
            </a:r>
          </a:p>
        </p:txBody>
      </p:sp>
      <p:pic>
        <p:nvPicPr>
          <p:cNvPr id="3" name="Picture 2">
            <a:extLst>
              <a:ext uri="{FF2B5EF4-FFF2-40B4-BE49-F238E27FC236}">
                <a16:creationId xmlns:a16="http://schemas.microsoft.com/office/drawing/2014/main" id="{FC087D7B-AAE5-CCD8-AC47-03D4BF45E5C8}"/>
              </a:ext>
            </a:extLst>
          </p:cNvPr>
          <p:cNvPicPr>
            <a:picLocks noChangeAspect="1"/>
          </p:cNvPicPr>
          <p:nvPr/>
        </p:nvPicPr>
        <p:blipFill>
          <a:blip r:embed="rId3"/>
          <a:stretch>
            <a:fillRect/>
          </a:stretch>
        </p:blipFill>
        <p:spPr>
          <a:xfrm>
            <a:off x="1293569" y="3372093"/>
            <a:ext cx="15700862" cy="3801085"/>
          </a:xfrm>
          <a:prstGeom prst="rect">
            <a:avLst/>
          </a:prstGeom>
        </p:spPr>
      </p:pic>
      <p:sp>
        <p:nvSpPr>
          <p:cNvPr id="5" name="TextBox 4">
            <a:extLst>
              <a:ext uri="{FF2B5EF4-FFF2-40B4-BE49-F238E27FC236}">
                <a16:creationId xmlns:a16="http://schemas.microsoft.com/office/drawing/2014/main" id="{B6FB5B85-C8C4-8EB1-1C68-3FD0C8002F50}"/>
              </a:ext>
            </a:extLst>
          </p:cNvPr>
          <p:cNvSpPr txBox="1"/>
          <p:nvPr/>
        </p:nvSpPr>
        <p:spPr>
          <a:xfrm>
            <a:off x="290432" y="2306846"/>
            <a:ext cx="8624968" cy="1569660"/>
          </a:xfrm>
          <a:prstGeom prst="rect">
            <a:avLst/>
          </a:prstGeom>
          <a:noFill/>
        </p:spPr>
        <p:txBody>
          <a:bodyPr wrap="square" rtlCol="0">
            <a:spAutoFit/>
          </a:bodyPr>
          <a:lstStyle/>
          <a:p>
            <a:r>
              <a:rPr lang="en-US" sz="3200"/>
              <a:t>Tìm câu tương đầu bằng mô hình vừa huấn luyện:</a:t>
            </a:r>
          </a:p>
          <a:p>
            <a:pPr marL="457200" indent="-457200">
              <a:buFontTx/>
              <a:buChar char="-"/>
            </a:pPr>
            <a:r>
              <a:rPr lang="en-US" sz="3200"/>
              <a:t>Đầu tiên ta cần dữ liệu đầu vào:</a:t>
            </a:r>
          </a:p>
          <a:p>
            <a:endParaRPr lang="en-US" sz="3200"/>
          </a:p>
        </p:txBody>
      </p:sp>
      <p:pic>
        <p:nvPicPr>
          <p:cNvPr id="6" name="Picture 5">
            <a:extLst>
              <a:ext uri="{FF2B5EF4-FFF2-40B4-BE49-F238E27FC236}">
                <a16:creationId xmlns:a16="http://schemas.microsoft.com/office/drawing/2014/main" id="{3931836C-5CE3-5C88-194E-BA41378FB385}"/>
              </a:ext>
            </a:extLst>
          </p:cNvPr>
          <p:cNvPicPr>
            <a:picLocks noChangeAspect="1"/>
          </p:cNvPicPr>
          <p:nvPr/>
        </p:nvPicPr>
        <p:blipFill>
          <a:blip r:embed="rId4"/>
          <a:stretch>
            <a:fillRect/>
          </a:stretch>
        </p:blipFill>
        <p:spPr>
          <a:xfrm>
            <a:off x="2237509" y="8391213"/>
            <a:ext cx="14378227" cy="1838754"/>
          </a:xfrm>
          <a:prstGeom prst="rect">
            <a:avLst/>
          </a:prstGeom>
        </p:spPr>
      </p:pic>
    </p:spTree>
    <p:extLst>
      <p:ext uri="{BB962C8B-B14F-4D97-AF65-F5344CB8AC3E}">
        <p14:creationId xmlns:p14="http://schemas.microsoft.com/office/powerpoint/2010/main" val="4224217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BEDDCDA3-613E-34F2-05EC-614D6982100D}"/>
              </a:ext>
            </a:extLst>
          </p:cNvPr>
          <p:cNvGrpSpPr/>
          <p:nvPr/>
        </p:nvGrpSpPr>
        <p:grpSpPr>
          <a:xfrm>
            <a:off x="637179" y="2022520"/>
            <a:ext cx="17013639" cy="1557985"/>
            <a:chOff x="7700" y="103489"/>
            <a:chExt cx="4750317" cy="345491"/>
          </a:xfrm>
        </p:grpSpPr>
        <p:sp>
          <p:nvSpPr>
            <p:cNvPr id="5" name="Freeform 3">
              <a:extLst>
                <a:ext uri="{FF2B5EF4-FFF2-40B4-BE49-F238E27FC236}">
                  <a16:creationId xmlns:a16="http://schemas.microsoft.com/office/drawing/2014/main" id="{589EE6A8-F0A2-0A90-8734-1F049B61972E}"/>
                </a:ext>
              </a:extLst>
            </p:cNvPr>
            <p:cNvSpPr/>
            <p:nvPr/>
          </p:nvSpPr>
          <p:spPr>
            <a:xfrm>
              <a:off x="7700" y="103489"/>
              <a:ext cx="4750317" cy="345491"/>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txBody>
            <a:bodyPr anchor="ctr"/>
            <a:lstStyle/>
            <a:p>
              <a:pPr algn="just"/>
              <a:r>
                <a:rPr lang="vi-VN" sz="3200" b="1" i="1"/>
                <a:t>GloVe (</a:t>
              </a:r>
              <a:r>
                <a:rPr lang="en-US" sz="3200" b="1" i="1"/>
                <a:t>Globel Vector for Word Representation</a:t>
              </a:r>
              <a:r>
                <a:rPr lang="vi-VN" sz="3200" b="1" i="1"/>
                <a:t>)</a:t>
              </a:r>
              <a:r>
                <a:rPr lang="vi-VN" sz="3200"/>
                <a:t> là một trong những phương pháp mới để xây dựng vec-tơ từ (được giới thiệu vào năm 2014), được xây dựng dựa trên </a:t>
              </a:r>
              <a:r>
                <a:rPr lang="vi-VN" sz="3200" b="1" i="1"/>
                <a:t>Co-occurrence Matrix</a:t>
              </a:r>
              <a:r>
                <a:rPr lang="vi-VN" sz="3200"/>
                <a:t>. </a:t>
              </a:r>
              <a:endParaRPr lang="en-US" sz="3200"/>
            </a:p>
          </p:txBody>
        </p:sp>
      </p:grpSp>
      <p:sp>
        <p:nvSpPr>
          <p:cNvPr id="22" name="TextBox 22"/>
          <p:cNvSpPr txBox="1"/>
          <p:nvPr/>
        </p:nvSpPr>
        <p:spPr>
          <a:xfrm>
            <a:off x="1642456" y="1779846"/>
            <a:ext cx="6388082" cy="1333977"/>
          </a:xfrm>
          <a:prstGeom prst="rect">
            <a:avLst/>
          </a:prstGeom>
        </p:spPr>
        <p:txBody>
          <a:bodyPr lIns="0" tIns="0" rIns="0" bIns="0" rtlCol="0" anchor="t">
            <a:spAutoFit/>
          </a:bodyPr>
          <a:lstStyle/>
          <a:p>
            <a:pPr>
              <a:lnSpc>
                <a:spcPts val="10559"/>
              </a:lnSpc>
            </a:pPr>
            <a:endParaRPr lang="en-US" sz="8799">
              <a:solidFill>
                <a:srgbClr val="000000"/>
              </a:solidFill>
              <a:latin typeface="Inter Bold"/>
            </a:endParaRPr>
          </a:p>
        </p:txBody>
      </p:sp>
      <p:sp>
        <p:nvSpPr>
          <p:cNvPr id="25" name="Slide Number Placeholder 24">
            <a:extLst>
              <a:ext uri="{FF2B5EF4-FFF2-40B4-BE49-F238E27FC236}">
                <a16:creationId xmlns:a16="http://schemas.microsoft.com/office/drawing/2014/main" id="{E71D2527-B988-A7E5-293C-7402F7E283E8}"/>
              </a:ext>
            </a:extLst>
          </p:cNvPr>
          <p:cNvSpPr>
            <a:spLocks noGrp="1"/>
          </p:cNvSpPr>
          <p:nvPr>
            <p:ph type="sldNum" sz="quarter" idx="12"/>
          </p:nvPr>
        </p:nvSpPr>
        <p:spPr>
          <a:xfrm>
            <a:off x="76200" y="9791700"/>
            <a:ext cx="2133600" cy="365125"/>
          </a:xfrm>
        </p:spPr>
        <p:txBody>
          <a:bodyPr/>
          <a:lstStyle/>
          <a:p>
            <a:pPr algn="l"/>
            <a:fld id="{B6F15528-21DE-4FAA-801E-634DDDAF4B2B}" type="slidenum">
              <a:rPr lang="en-US" sz="2000" smtClean="0"/>
              <a:pPr algn="l"/>
              <a:t>14</a:t>
            </a:fld>
            <a:endParaRPr lang="en-US" sz="2000"/>
          </a:p>
        </p:txBody>
      </p:sp>
      <p:pic>
        <p:nvPicPr>
          <p:cNvPr id="28" name="Picture 27">
            <a:extLst>
              <a:ext uri="{FF2B5EF4-FFF2-40B4-BE49-F238E27FC236}">
                <a16:creationId xmlns:a16="http://schemas.microsoft.com/office/drawing/2014/main" id="{C4019893-D799-3F9C-A3DD-B0C7582B62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032" y="266700"/>
            <a:ext cx="1081168" cy="597345"/>
          </a:xfrm>
          <a:prstGeom prst="rect">
            <a:avLst/>
          </a:prstGeom>
        </p:spPr>
      </p:pic>
      <p:sp>
        <p:nvSpPr>
          <p:cNvPr id="24" name="TextBox 23">
            <a:extLst>
              <a:ext uri="{FF2B5EF4-FFF2-40B4-BE49-F238E27FC236}">
                <a16:creationId xmlns:a16="http://schemas.microsoft.com/office/drawing/2014/main" id="{5968CCDA-8E1C-B69C-CEB7-F411E435D0DD}"/>
              </a:ext>
            </a:extLst>
          </p:cNvPr>
          <p:cNvSpPr txBox="1"/>
          <p:nvPr/>
        </p:nvSpPr>
        <p:spPr>
          <a:xfrm rot="10800000" flipV="1">
            <a:off x="4586166" y="0"/>
            <a:ext cx="9115668" cy="1446550"/>
          </a:xfrm>
          <a:prstGeom prst="rect">
            <a:avLst/>
          </a:prstGeom>
          <a:noFill/>
        </p:spPr>
        <p:txBody>
          <a:bodyPr wrap="square" rtlCol="0">
            <a:spAutoFit/>
          </a:bodyPr>
          <a:lstStyle/>
          <a:p>
            <a:pPr algn="ctr"/>
            <a:r>
              <a:rPr lang="en-US" sz="8800" b="1">
                <a:latin typeface="+mj-lt"/>
              </a:rPr>
              <a:t>GloVe</a:t>
            </a:r>
          </a:p>
        </p:txBody>
      </p:sp>
      <p:grpSp>
        <p:nvGrpSpPr>
          <p:cNvPr id="8" name="Group 2">
            <a:extLst>
              <a:ext uri="{FF2B5EF4-FFF2-40B4-BE49-F238E27FC236}">
                <a16:creationId xmlns:a16="http://schemas.microsoft.com/office/drawing/2014/main" id="{011FDD83-15AA-AFD9-3D55-D42AC1FA06ED}"/>
              </a:ext>
            </a:extLst>
          </p:cNvPr>
          <p:cNvGrpSpPr/>
          <p:nvPr/>
        </p:nvGrpSpPr>
        <p:grpSpPr>
          <a:xfrm>
            <a:off x="678616" y="5770087"/>
            <a:ext cx="17013639" cy="1049813"/>
            <a:chOff x="0" y="0"/>
            <a:chExt cx="4750317" cy="660400"/>
          </a:xfrm>
        </p:grpSpPr>
        <p:sp>
          <p:nvSpPr>
            <p:cNvPr id="9" name="Freeform 3">
              <a:extLst>
                <a:ext uri="{FF2B5EF4-FFF2-40B4-BE49-F238E27FC236}">
                  <a16:creationId xmlns:a16="http://schemas.microsoft.com/office/drawing/2014/main" id="{40396715-A8DA-9C08-6779-3C97380DE5A7}"/>
                </a:ext>
              </a:extLst>
            </p:cNvPr>
            <p:cNvSpPr/>
            <p:nvPr/>
          </p:nvSpPr>
          <p:spPr>
            <a:xfrm>
              <a:off x="0" y="0"/>
              <a:ext cx="4750317" cy="660400"/>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txBody>
            <a:bodyPr anchor="ctr"/>
            <a:lstStyle/>
            <a:p>
              <a:pPr algn="just"/>
              <a:r>
                <a:rPr lang="vi-VN" sz="3200" b="1" i="1"/>
                <a:t>GloVe</a:t>
              </a:r>
              <a:r>
                <a:rPr lang="vi-VN" sz="3200"/>
                <a:t> có bản chất là xác suất, ý tưởng xây dựng phương pháp này đến từ tỉ số sau:</a:t>
              </a:r>
              <a:endParaRPr lang="en-US" sz="3200"/>
            </a:p>
          </p:txBody>
        </p:sp>
      </p:gr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A283400-765D-33A8-449B-0EB96F25BB09}"/>
                  </a:ext>
                </a:extLst>
              </p:cNvPr>
              <p:cNvSpPr txBox="1"/>
              <p:nvPr/>
            </p:nvSpPr>
            <p:spPr>
              <a:xfrm>
                <a:off x="1203960" y="8071229"/>
                <a:ext cx="3429000" cy="172047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5000" b="0" i="1" smtClean="0">
                              <a:latin typeface="Cambria Math" panose="02040503050406030204" pitchFamily="18" charset="0"/>
                            </a:rPr>
                          </m:ctrlPr>
                        </m:fPr>
                        <m:num>
                          <m:r>
                            <a:rPr lang="en-US" sz="5000" b="0" i="1" smtClean="0">
                              <a:latin typeface="Cambria Math" panose="02040503050406030204" pitchFamily="18" charset="0"/>
                            </a:rPr>
                            <m:t>𝑃</m:t>
                          </m:r>
                          <m:d>
                            <m:dPr>
                              <m:ctrlPr>
                                <a:rPr lang="en-US" sz="5000" b="0" i="1" smtClean="0">
                                  <a:latin typeface="Cambria Math" panose="02040503050406030204" pitchFamily="18" charset="0"/>
                                </a:rPr>
                              </m:ctrlPr>
                            </m:dPr>
                            <m:e>
                              <m:r>
                                <a:rPr lang="en-US" sz="5000" b="0" i="1" smtClean="0">
                                  <a:latin typeface="Cambria Math" panose="02040503050406030204" pitchFamily="18" charset="0"/>
                                </a:rPr>
                                <m:t>𝑘</m:t>
                              </m:r>
                            </m:e>
                            <m:e>
                              <m:r>
                                <a:rPr lang="en-US" sz="5000" b="0" i="1" smtClean="0">
                                  <a:latin typeface="Cambria Math" panose="02040503050406030204" pitchFamily="18" charset="0"/>
                                </a:rPr>
                                <m:t>𝑖</m:t>
                              </m:r>
                            </m:e>
                          </m:d>
                        </m:num>
                        <m:den>
                          <m:r>
                            <a:rPr lang="en-US" sz="5000" b="0" i="1" smtClean="0">
                              <a:latin typeface="Cambria Math" panose="02040503050406030204" pitchFamily="18" charset="0"/>
                            </a:rPr>
                            <m:t>𝑃</m:t>
                          </m:r>
                          <m:d>
                            <m:dPr>
                              <m:ctrlPr>
                                <a:rPr lang="en-US" sz="5000" b="0" i="1" smtClean="0">
                                  <a:latin typeface="Cambria Math" panose="02040503050406030204" pitchFamily="18" charset="0"/>
                                </a:rPr>
                              </m:ctrlPr>
                            </m:dPr>
                            <m:e>
                              <m:r>
                                <a:rPr lang="en-US" sz="5000" b="0" i="1" smtClean="0">
                                  <a:latin typeface="Cambria Math" panose="02040503050406030204" pitchFamily="18" charset="0"/>
                                </a:rPr>
                                <m:t>𝑘</m:t>
                              </m:r>
                            </m:e>
                            <m:e>
                              <m:r>
                                <a:rPr lang="en-US" sz="5000" b="0" i="1" smtClean="0">
                                  <a:latin typeface="Cambria Math" panose="02040503050406030204" pitchFamily="18" charset="0"/>
                                </a:rPr>
                                <m:t>𝑗</m:t>
                              </m:r>
                            </m:e>
                          </m:d>
                        </m:den>
                      </m:f>
                    </m:oMath>
                  </m:oMathPara>
                </a14:m>
                <a:endParaRPr lang="en-US" sz="5000"/>
              </a:p>
            </p:txBody>
          </p:sp>
        </mc:Choice>
        <mc:Fallback xmlns="">
          <p:sp>
            <p:nvSpPr>
              <p:cNvPr id="12" name="TextBox 11">
                <a:extLst>
                  <a:ext uri="{FF2B5EF4-FFF2-40B4-BE49-F238E27FC236}">
                    <a16:creationId xmlns:a16="http://schemas.microsoft.com/office/drawing/2014/main" id="{FA283400-765D-33A8-449B-0EB96F25BB09}"/>
                  </a:ext>
                </a:extLst>
              </p:cNvPr>
              <p:cNvSpPr txBox="1">
                <a:spLocks noRot="1" noChangeAspect="1" noMove="1" noResize="1" noEditPoints="1" noAdjustHandles="1" noChangeArrowheads="1" noChangeShapeType="1" noTextEdit="1"/>
              </p:cNvSpPr>
              <p:nvPr/>
            </p:nvSpPr>
            <p:spPr>
              <a:xfrm>
                <a:off x="1203960" y="8071229"/>
                <a:ext cx="3429000" cy="1720471"/>
              </a:xfrm>
              <a:prstGeom prst="rect">
                <a:avLst/>
              </a:prstGeom>
              <a:blipFill>
                <a:blip r:embed="rId3"/>
                <a:stretch>
                  <a:fillRect/>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2539E6BB-0500-9002-F488-0D169912F484}"/>
              </a:ext>
            </a:extLst>
          </p:cNvPr>
          <p:cNvSpPr txBox="1"/>
          <p:nvPr/>
        </p:nvSpPr>
        <p:spPr>
          <a:xfrm>
            <a:off x="4853062" y="9512597"/>
            <a:ext cx="11635304" cy="461665"/>
          </a:xfrm>
          <a:prstGeom prst="rect">
            <a:avLst/>
          </a:prstGeom>
          <a:noFill/>
        </p:spPr>
        <p:txBody>
          <a:bodyPr wrap="square">
            <a:spAutoFit/>
          </a:bodyPr>
          <a:lstStyle/>
          <a:p>
            <a:r>
              <a:rPr lang="vi-VN" sz="2400" b="1" i="1"/>
              <a:t>P(k|i)</a:t>
            </a:r>
            <a:r>
              <a:rPr lang="vi-VN" sz="2400"/>
              <a:t> là xác suất xuất hiện của từ </a:t>
            </a:r>
            <a:r>
              <a:rPr lang="vi-VN" sz="2400" b="1" i="1"/>
              <a:t>k</a:t>
            </a:r>
            <a:r>
              <a:rPr lang="vi-VN" sz="2400"/>
              <a:t> trong ngữ cảnh của từ </a:t>
            </a:r>
            <a:r>
              <a:rPr lang="vi-VN" sz="2400" b="1" i="1"/>
              <a:t>i</a:t>
            </a:r>
            <a:r>
              <a:rPr lang="vi-VN" sz="2400"/>
              <a:t> , tương tự với </a:t>
            </a:r>
            <a:r>
              <a:rPr lang="vi-VN" sz="2400" b="1" i="1"/>
              <a:t>P(k|j)</a:t>
            </a:r>
            <a:endParaRPr lang="en-US" sz="2400"/>
          </a:p>
        </p:txBody>
      </p:sp>
      <p:grpSp>
        <p:nvGrpSpPr>
          <p:cNvPr id="6" name="Group 2">
            <a:extLst>
              <a:ext uri="{FF2B5EF4-FFF2-40B4-BE49-F238E27FC236}">
                <a16:creationId xmlns:a16="http://schemas.microsoft.com/office/drawing/2014/main" id="{6A22FF15-177F-E2E1-EC80-D0F81325A00E}"/>
              </a:ext>
            </a:extLst>
          </p:cNvPr>
          <p:cNvGrpSpPr/>
          <p:nvPr/>
        </p:nvGrpSpPr>
        <p:grpSpPr>
          <a:xfrm>
            <a:off x="613990" y="3884949"/>
            <a:ext cx="17013639" cy="1557985"/>
            <a:chOff x="-97452" y="-776517"/>
            <a:chExt cx="4750317" cy="345491"/>
          </a:xfrm>
        </p:grpSpPr>
        <p:sp>
          <p:nvSpPr>
            <p:cNvPr id="7" name="Freeform 3">
              <a:extLst>
                <a:ext uri="{FF2B5EF4-FFF2-40B4-BE49-F238E27FC236}">
                  <a16:creationId xmlns:a16="http://schemas.microsoft.com/office/drawing/2014/main" id="{53E536C4-6463-43EC-7BAB-5D97F4091093}"/>
                </a:ext>
              </a:extLst>
            </p:cNvPr>
            <p:cNvSpPr/>
            <p:nvPr/>
          </p:nvSpPr>
          <p:spPr>
            <a:xfrm>
              <a:off x="-97452" y="-776517"/>
              <a:ext cx="4750317" cy="345491"/>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txBody>
            <a:bodyPr anchor="ctr"/>
            <a:lstStyle/>
            <a:p>
              <a:pPr algn="just"/>
              <a:r>
                <a:rPr lang="vi-VN" sz="3200"/>
                <a:t>Mô hình GloVe được thiết kế để học cách biểu diễn của từ bằng cách sử dụng thông tin về tần suất xuát hiện của các từ cùng xuất hiện trong các ngữ cảnh khác nhau.</a:t>
              </a:r>
            </a:p>
          </p:txBody>
        </p:sp>
      </p:grpSp>
      <p:pic>
        <p:nvPicPr>
          <p:cNvPr id="3" name="Picture 2">
            <a:extLst>
              <a:ext uri="{FF2B5EF4-FFF2-40B4-BE49-F238E27FC236}">
                <a16:creationId xmlns:a16="http://schemas.microsoft.com/office/drawing/2014/main" id="{05D9D763-A8E1-2D94-9E09-795A7235ECDF}"/>
              </a:ext>
            </a:extLst>
          </p:cNvPr>
          <p:cNvPicPr>
            <a:picLocks noChangeAspect="1"/>
          </p:cNvPicPr>
          <p:nvPr/>
        </p:nvPicPr>
        <p:blipFill>
          <a:blip r:embed="rId4"/>
          <a:stretch>
            <a:fillRect/>
          </a:stretch>
        </p:blipFill>
        <p:spPr>
          <a:xfrm>
            <a:off x="4853062" y="7129253"/>
            <a:ext cx="10659739" cy="2263716"/>
          </a:xfrm>
          <a:prstGeom prst="rect">
            <a:avLst/>
          </a:prstGeom>
        </p:spPr>
      </p:pic>
    </p:spTree>
    <p:extLst>
      <p:ext uri="{BB962C8B-B14F-4D97-AF65-F5344CB8AC3E}">
        <p14:creationId xmlns:p14="http://schemas.microsoft.com/office/powerpoint/2010/main" val="2116838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24">
            <a:extLst>
              <a:ext uri="{FF2B5EF4-FFF2-40B4-BE49-F238E27FC236}">
                <a16:creationId xmlns:a16="http://schemas.microsoft.com/office/drawing/2014/main" id="{E71D2527-B988-A7E5-293C-7402F7E283E8}"/>
              </a:ext>
            </a:extLst>
          </p:cNvPr>
          <p:cNvSpPr>
            <a:spLocks noGrp="1"/>
          </p:cNvSpPr>
          <p:nvPr>
            <p:ph type="sldNum" sz="quarter" idx="12"/>
          </p:nvPr>
        </p:nvSpPr>
        <p:spPr>
          <a:xfrm>
            <a:off x="76200" y="9791700"/>
            <a:ext cx="2133600" cy="365125"/>
          </a:xfrm>
        </p:spPr>
        <p:txBody>
          <a:bodyPr/>
          <a:lstStyle/>
          <a:p>
            <a:pPr algn="l"/>
            <a:fld id="{B6F15528-21DE-4FAA-801E-634DDDAF4B2B}" type="slidenum">
              <a:rPr lang="en-US" sz="2000" smtClean="0"/>
              <a:pPr algn="l"/>
              <a:t>15</a:t>
            </a:fld>
            <a:endParaRPr lang="en-US" sz="2000"/>
          </a:p>
        </p:txBody>
      </p:sp>
      <p:pic>
        <p:nvPicPr>
          <p:cNvPr id="28" name="Picture 27">
            <a:extLst>
              <a:ext uri="{FF2B5EF4-FFF2-40B4-BE49-F238E27FC236}">
                <a16:creationId xmlns:a16="http://schemas.microsoft.com/office/drawing/2014/main" id="{C4019893-D799-3F9C-A3DD-B0C7582B62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032" y="266700"/>
            <a:ext cx="1081168" cy="597345"/>
          </a:xfrm>
          <a:prstGeom prst="rect">
            <a:avLst/>
          </a:prstGeom>
        </p:spPr>
      </p:pic>
      <p:sp>
        <p:nvSpPr>
          <p:cNvPr id="24" name="TextBox 23">
            <a:extLst>
              <a:ext uri="{FF2B5EF4-FFF2-40B4-BE49-F238E27FC236}">
                <a16:creationId xmlns:a16="http://schemas.microsoft.com/office/drawing/2014/main" id="{5968CCDA-8E1C-B69C-CEB7-F411E435D0DD}"/>
              </a:ext>
            </a:extLst>
          </p:cNvPr>
          <p:cNvSpPr txBox="1"/>
          <p:nvPr/>
        </p:nvSpPr>
        <p:spPr>
          <a:xfrm rot="10800000" flipV="1">
            <a:off x="4586166" y="0"/>
            <a:ext cx="9115668" cy="1446550"/>
          </a:xfrm>
          <a:prstGeom prst="rect">
            <a:avLst/>
          </a:prstGeom>
          <a:noFill/>
        </p:spPr>
        <p:txBody>
          <a:bodyPr wrap="square" rtlCol="0">
            <a:spAutoFit/>
          </a:bodyPr>
          <a:lstStyle/>
          <a:p>
            <a:pPr algn="ctr"/>
            <a:r>
              <a:rPr lang="en-US" sz="8800" b="1">
                <a:latin typeface="+mj-lt"/>
              </a:rPr>
              <a:t>GloVe</a:t>
            </a:r>
          </a:p>
        </p:txBody>
      </p:sp>
      <p:grpSp>
        <p:nvGrpSpPr>
          <p:cNvPr id="6" name="Group 2">
            <a:extLst>
              <a:ext uri="{FF2B5EF4-FFF2-40B4-BE49-F238E27FC236}">
                <a16:creationId xmlns:a16="http://schemas.microsoft.com/office/drawing/2014/main" id="{BFF8D72E-67A4-DDD8-D93D-3F8FA6FCB22E}"/>
              </a:ext>
            </a:extLst>
          </p:cNvPr>
          <p:cNvGrpSpPr/>
          <p:nvPr/>
        </p:nvGrpSpPr>
        <p:grpSpPr>
          <a:xfrm>
            <a:off x="637180" y="2019300"/>
            <a:ext cx="17013639" cy="1049813"/>
            <a:chOff x="0" y="0"/>
            <a:chExt cx="4750317" cy="660400"/>
          </a:xfrm>
        </p:grpSpPr>
        <p:sp>
          <p:nvSpPr>
            <p:cNvPr id="7" name="Freeform 3">
              <a:extLst>
                <a:ext uri="{FF2B5EF4-FFF2-40B4-BE49-F238E27FC236}">
                  <a16:creationId xmlns:a16="http://schemas.microsoft.com/office/drawing/2014/main" id="{8BC7645A-630C-5D14-1DA4-C73C1104A14B}"/>
                </a:ext>
              </a:extLst>
            </p:cNvPr>
            <p:cNvSpPr/>
            <p:nvPr/>
          </p:nvSpPr>
          <p:spPr>
            <a:xfrm>
              <a:off x="0" y="0"/>
              <a:ext cx="4750317" cy="660400"/>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txBody>
            <a:bodyPr anchor="ctr"/>
            <a:lstStyle/>
            <a:p>
              <a:r>
                <a:rPr lang="en-US" sz="3200"/>
                <a:t>Công thức của </a:t>
              </a:r>
              <a:r>
                <a:rPr lang="en-US" sz="3200" b="1" i="1"/>
                <a:t>P(k|i)</a:t>
              </a:r>
              <a:r>
                <a:rPr lang="en-US" sz="3200"/>
                <a:t> :</a:t>
              </a:r>
            </a:p>
          </p:txBody>
        </p:sp>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E33F3EA-3F21-A4BD-5DCA-089C4035711F}"/>
                  </a:ext>
                </a:extLst>
              </p:cNvPr>
              <p:cNvSpPr txBox="1"/>
              <p:nvPr/>
            </p:nvSpPr>
            <p:spPr>
              <a:xfrm>
                <a:off x="678616" y="4044673"/>
                <a:ext cx="5869364" cy="1476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𝑃</m:t>
                      </m:r>
                      <m:d>
                        <m:dPr>
                          <m:ctrlPr>
                            <a:rPr lang="en-US" sz="4400" b="0" i="1" smtClean="0">
                              <a:latin typeface="Cambria Math" panose="02040503050406030204" pitchFamily="18" charset="0"/>
                            </a:rPr>
                          </m:ctrlPr>
                        </m:dPr>
                        <m:e>
                          <m:r>
                            <a:rPr lang="en-US" sz="4400" b="0" i="1" smtClean="0">
                              <a:latin typeface="Cambria Math" panose="02040503050406030204" pitchFamily="18" charset="0"/>
                            </a:rPr>
                            <m:t>𝑘</m:t>
                          </m:r>
                        </m:e>
                        <m:e>
                          <m:r>
                            <a:rPr lang="en-US" sz="4400" b="0" i="1" smtClean="0">
                              <a:latin typeface="Cambria Math" panose="02040503050406030204" pitchFamily="18" charset="0"/>
                            </a:rPr>
                            <m:t>𝑖</m:t>
                          </m:r>
                        </m:e>
                      </m:d>
                      <m:r>
                        <a:rPr lang="en-US" sz="4400" b="0" i="1" smtClean="0">
                          <a:latin typeface="Cambria Math" panose="02040503050406030204" pitchFamily="18" charset="0"/>
                        </a:rPr>
                        <m:t>=</m:t>
                      </m:r>
                      <m:f>
                        <m:fPr>
                          <m:ctrlPr>
                            <a:rPr lang="en-US" sz="4400" b="0" i="1" smtClean="0">
                              <a:latin typeface="Cambria Math" panose="02040503050406030204" pitchFamily="18" charset="0"/>
                            </a:rPr>
                          </m:ctrlPr>
                        </m:fPr>
                        <m:num>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𝑋</m:t>
                              </m:r>
                            </m:e>
                            <m:sub>
                              <m:r>
                                <a:rPr lang="en-US" sz="4400" b="0" i="1" smtClean="0">
                                  <a:latin typeface="Cambria Math" panose="02040503050406030204" pitchFamily="18" charset="0"/>
                                </a:rPr>
                                <m:t>𝑖𝑘</m:t>
                              </m:r>
                            </m:sub>
                          </m:sSub>
                        </m:num>
                        <m:den>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𝑋</m:t>
                              </m:r>
                            </m:e>
                            <m:sub>
                              <m:r>
                                <a:rPr lang="en-US" sz="4400" b="0" i="1" smtClean="0">
                                  <a:latin typeface="Cambria Math" panose="02040503050406030204" pitchFamily="18" charset="0"/>
                                </a:rPr>
                                <m:t>𝑖</m:t>
                              </m:r>
                            </m:sub>
                          </m:sSub>
                        </m:den>
                      </m:f>
                      <m:r>
                        <a:rPr lang="en-US" sz="4400" b="0" i="1" smtClean="0">
                          <a:latin typeface="Cambria Math" panose="02040503050406030204" pitchFamily="18" charset="0"/>
                        </a:rPr>
                        <m:t>=</m:t>
                      </m:r>
                      <m:f>
                        <m:fPr>
                          <m:ctrlPr>
                            <a:rPr lang="en-US" sz="4400" b="0" i="1" smtClean="0">
                              <a:latin typeface="Cambria Math" panose="02040503050406030204" pitchFamily="18" charset="0"/>
                            </a:rPr>
                          </m:ctrlPr>
                        </m:fPr>
                        <m:num>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𝑋</m:t>
                              </m:r>
                            </m:e>
                            <m:sub>
                              <m:r>
                                <a:rPr lang="en-US" sz="4400" b="0" i="1" smtClean="0">
                                  <a:latin typeface="Cambria Math" panose="02040503050406030204" pitchFamily="18" charset="0"/>
                                </a:rPr>
                                <m:t>𝑖𝑘</m:t>
                              </m:r>
                            </m:sub>
                          </m:sSub>
                        </m:num>
                        <m:den>
                          <m:nary>
                            <m:naryPr>
                              <m:chr m:val="∑"/>
                              <m:supHide m:val="on"/>
                              <m:ctrlPr>
                                <a:rPr lang="en-US" sz="4400" b="0" i="1" smtClean="0">
                                  <a:latin typeface="Cambria Math" panose="02040503050406030204" pitchFamily="18" charset="0"/>
                                </a:rPr>
                              </m:ctrlPr>
                            </m:naryPr>
                            <m:sub>
                              <m:r>
                                <a:rPr lang="en-US" sz="4400" b="0" i="1" smtClean="0">
                                  <a:latin typeface="Cambria Math" panose="02040503050406030204" pitchFamily="18" charset="0"/>
                                </a:rPr>
                                <m:t>𝑚</m:t>
                              </m:r>
                            </m:sub>
                            <m:sup/>
                            <m:e>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𝑋</m:t>
                                  </m:r>
                                </m:e>
                                <m:sub>
                                  <m:r>
                                    <a:rPr lang="en-US" sz="4400" b="0" i="1" smtClean="0">
                                      <a:latin typeface="Cambria Math" panose="02040503050406030204" pitchFamily="18" charset="0"/>
                                    </a:rPr>
                                    <m:t>𝑖𝑚</m:t>
                                  </m:r>
                                </m:sub>
                              </m:sSub>
                            </m:e>
                          </m:nary>
                        </m:den>
                      </m:f>
                    </m:oMath>
                  </m:oMathPara>
                </a14:m>
                <a:endParaRPr lang="en-US" sz="4400"/>
              </a:p>
            </p:txBody>
          </p:sp>
        </mc:Choice>
        <mc:Fallback xmlns="">
          <p:sp>
            <p:nvSpPr>
              <p:cNvPr id="10" name="TextBox 9">
                <a:extLst>
                  <a:ext uri="{FF2B5EF4-FFF2-40B4-BE49-F238E27FC236}">
                    <a16:creationId xmlns:a16="http://schemas.microsoft.com/office/drawing/2014/main" id="{8E33F3EA-3F21-A4BD-5DCA-089C4035711F}"/>
                  </a:ext>
                </a:extLst>
              </p:cNvPr>
              <p:cNvSpPr txBox="1">
                <a:spLocks noRot="1" noChangeAspect="1" noMove="1" noResize="1" noEditPoints="1" noAdjustHandles="1" noChangeArrowheads="1" noChangeShapeType="1" noTextEdit="1"/>
              </p:cNvSpPr>
              <p:nvPr/>
            </p:nvSpPr>
            <p:spPr>
              <a:xfrm>
                <a:off x="678616" y="4044673"/>
                <a:ext cx="5869364" cy="147611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4B51919-FAE3-1E1A-6114-D5AA0A67598D}"/>
                  </a:ext>
                </a:extLst>
              </p:cNvPr>
              <p:cNvSpPr txBox="1"/>
              <p:nvPr/>
            </p:nvSpPr>
            <p:spPr>
              <a:xfrm>
                <a:off x="678616" y="6308978"/>
                <a:ext cx="15712440" cy="2955746"/>
              </a:xfrm>
              <a:prstGeom prst="rect">
                <a:avLst/>
              </a:prstGeom>
              <a:noFill/>
            </p:spPr>
            <p:txBody>
              <a:bodyPr wrap="square">
                <a:spAutoFit/>
              </a:bodyPr>
              <a:lstStyle/>
              <a:p>
                <a:pPr>
                  <a:lnSpc>
                    <a:spcPct val="150000"/>
                  </a:lnSpc>
                </a:pPr>
                <a:r>
                  <a:rPr lang="vi-VN" sz="3200"/>
                  <a:t>Trong đó:</a:t>
                </a:r>
              </a:p>
              <a:p>
                <a:pPr>
                  <a:lnSpc>
                    <a:spcPct val="150000"/>
                  </a:lnSpc>
                </a:pPr>
                <a14:m>
                  <m:oMath xmlns:m="http://schemas.openxmlformats.org/officeDocument/2006/math">
                    <m:sSub>
                      <m:sSubPr>
                        <m:ctrlPr>
                          <a:rPr lang="en-US" sz="3200" b="1" i="1" smtClean="0">
                            <a:latin typeface="Cambria Math" panose="02040503050406030204" pitchFamily="18" charset="0"/>
                          </a:rPr>
                        </m:ctrlPr>
                      </m:sSubPr>
                      <m:e>
                        <m:r>
                          <a:rPr lang="vi-VN" sz="3200" b="1" i="1" smtClean="0">
                            <a:latin typeface="Cambria Math" panose="02040503050406030204" pitchFamily="18" charset="0"/>
                          </a:rPr>
                          <m:t>𝑿</m:t>
                        </m:r>
                      </m:e>
                      <m:sub>
                        <m:r>
                          <a:rPr lang="vi-VN" sz="3200" b="1" i="1" smtClean="0">
                            <a:latin typeface="Cambria Math" panose="02040503050406030204" pitchFamily="18" charset="0"/>
                          </a:rPr>
                          <m:t>𝒊𝒌</m:t>
                        </m:r>
                      </m:sub>
                    </m:sSub>
                    <m:r>
                      <a:rPr lang="vi-VN" sz="3200" i="1" smtClean="0">
                        <a:latin typeface="Cambria Math" panose="02040503050406030204" pitchFamily="18" charset="0"/>
                      </a:rPr>
                      <m:t> </m:t>
                    </m:r>
                  </m:oMath>
                </a14:m>
                <a:r>
                  <a:rPr lang="vi-VN" sz="3200"/>
                  <a:t>: số lần xuất hiện của từ </a:t>
                </a:r>
                <a:r>
                  <a:rPr lang="vi-VN" sz="3200" b="1" i="1"/>
                  <a:t>k</a:t>
                </a:r>
                <a:r>
                  <a:rPr lang="vi-VN" sz="3200"/>
                  <a:t> trong ngữ cảnh của từ </a:t>
                </a:r>
                <a:r>
                  <a:rPr lang="vi-VN" sz="3200" b="1" i="1"/>
                  <a:t>i</a:t>
                </a:r>
                <a:r>
                  <a:rPr lang="vi-VN" sz="3200"/>
                  <a:t> (hoặc ngược lại).</a:t>
                </a:r>
              </a:p>
              <a:p>
                <a:pPr>
                  <a:lnSpc>
                    <a:spcPct val="150000"/>
                  </a:lnSpc>
                </a:pPr>
                <a14:m>
                  <m:oMath xmlns:m="http://schemas.openxmlformats.org/officeDocument/2006/math">
                    <m:sSub>
                      <m:sSubPr>
                        <m:ctrlPr>
                          <a:rPr lang="en-US" sz="3200" b="1" i="1" smtClean="0">
                            <a:latin typeface="Cambria Math" panose="02040503050406030204" pitchFamily="18" charset="0"/>
                          </a:rPr>
                        </m:ctrlPr>
                      </m:sSubPr>
                      <m:e>
                        <m:r>
                          <a:rPr lang="vi-VN" sz="3200" b="1" i="1" smtClean="0">
                            <a:latin typeface="Cambria Math" panose="02040503050406030204" pitchFamily="18" charset="0"/>
                          </a:rPr>
                          <m:t>𝑿</m:t>
                        </m:r>
                      </m:e>
                      <m:sub>
                        <m:r>
                          <a:rPr lang="vi-VN" sz="3200" b="1" i="1" smtClean="0">
                            <a:latin typeface="Cambria Math" panose="02040503050406030204" pitchFamily="18" charset="0"/>
                          </a:rPr>
                          <m:t>𝒊</m:t>
                        </m:r>
                      </m:sub>
                    </m:sSub>
                  </m:oMath>
                </a14:m>
                <a:r>
                  <a:rPr lang="vi-VN" sz="3200"/>
                  <a:t> : số lần xuất hiện của từ </a:t>
                </a:r>
                <a:r>
                  <a:rPr lang="vi-VN" sz="3200" b="1" i="1"/>
                  <a:t>i</a:t>
                </a:r>
                <a:r>
                  <a:rPr lang="vi-VN" sz="3200"/>
                  <a:t> trong ngữ cảnh của toàn bộ các từ còn lại ngoại trừ </a:t>
                </a:r>
                <a:r>
                  <a:rPr lang="vi-VN" sz="3200" b="1" i="1"/>
                  <a:t>i</a:t>
                </a:r>
                <a:r>
                  <a:rPr lang="vi-VN" sz="3200"/>
                  <a:t>.</a:t>
                </a:r>
              </a:p>
              <a:p>
                <a:pPr>
                  <a:lnSpc>
                    <a:spcPct val="150000"/>
                  </a:lnSpc>
                </a:pPr>
                <a:r>
                  <a:rPr lang="vi-VN" sz="3200"/>
                  <a:t>(Các giá trị này chính là các mục nhập của </a:t>
                </a:r>
                <a:r>
                  <a:rPr lang="vi-VN" sz="3200" b="1" i="1"/>
                  <a:t>Co-occurrence Matrix</a:t>
                </a:r>
                <a:r>
                  <a:rPr lang="vi-VN" sz="3200"/>
                  <a:t>)</a:t>
                </a:r>
              </a:p>
            </p:txBody>
          </p:sp>
        </mc:Choice>
        <mc:Fallback xmlns="">
          <p:sp>
            <p:nvSpPr>
              <p:cNvPr id="13" name="TextBox 12">
                <a:extLst>
                  <a:ext uri="{FF2B5EF4-FFF2-40B4-BE49-F238E27FC236}">
                    <a16:creationId xmlns:a16="http://schemas.microsoft.com/office/drawing/2014/main" id="{E4B51919-FAE3-1E1A-6114-D5AA0A67598D}"/>
                  </a:ext>
                </a:extLst>
              </p:cNvPr>
              <p:cNvSpPr txBox="1">
                <a:spLocks noRot="1" noChangeAspect="1" noMove="1" noResize="1" noEditPoints="1" noAdjustHandles="1" noChangeArrowheads="1" noChangeShapeType="1" noTextEdit="1"/>
              </p:cNvSpPr>
              <p:nvPr/>
            </p:nvSpPr>
            <p:spPr>
              <a:xfrm>
                <a:off x="678616" y="6308978"/>
                <a:ext cx="15712440" cy="2955746"/>
              </a:xfrm>
              <a:prstGeom prst="rect">
                <a:avLst/>
              </a:prstGeom>
              <a:blipFill>
                <a:blip r:embed="rId4"/>
                <a:stretch>
                  <a:fillRect l="-970" b="-5773"/>
                </a:stretch>
              </a:blipFill>
            </p:spPr>
            <p:txBody>
              <a:bodyPr/>
              <a:lstStyle/>
              <a:p>
                <a:r>
                  <a:rPr lang="en-US">
                    <a:noFill/>
                  </a:rPr>
                  <a:t> </a:t>
                </a:r>
              </a:p>
            </p:txBody>
          </p:sp>
        </mc:Fallback>
      </mc:AlternateContent>
    </p:spTree>
    <p:extLst>
      <p:ext uri="{BB962C8B-B14F-4D97-AF65-F5344CB8AC3E}">
        <p14:creationId xmlns:p14="http://schemas.microsoft.com/office/powerpoint/2010/main" val="3494366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2">
            <a:extLst>
              <a:ext uri="{FF2B5EF4-FFF2-40B4-BE49-F238E27FC236}">
                <a16:creationId xmlns:a16="http://schemas.microsoft.com/office/drawing/2014/main" id="{CF85D738-3476-F5FB-430A-268580864ACB}"/>
              </a:ext>
            </a:extLst>
          </p:cNvPr>
          <p:cNvGrpSpPr/>
          <p:nvPr/>
        </p:nvGrpSpPr>
        <p:grpSpPr>
          <a:xfrm>
            <a:off x="678616" y="5751189"/>
            <a:ext cx="8991599" cy="3472411"/>
            <a:chOff x="-17503" y="-50982"/>
            <a:chExt cx="4750317" cy="611361"/>
          </a:xfrm>
        </p:grpSpPr>
        <mc:AlternateContent xmlns:mc="http://schemas.openxmlformats.org/markup-compatibility/2006" xmlns:a14="http://schemas.microsoft.com/office/drawing/2010/main">
          <mc:Choice Requires="a14">
            <p:sp>
              <p:nvSpPr>
                <p:cNvPr id="7" name="Freeform 3">
                  <a:extLst>
                    <a:ext uri="{FF2B5EF4-FFF2-40B4-BE49-F238E27FC236}">
                      <a16:creationId xmlns:a16="http://schemas.microsoft.com/office/drawing/2014/main" id="{C6E3A9F5-69CE-BBBF-15F6-BDBF59113163}"/>
                    </a:ext>
                  </a:extLst>
                </p:cNvPr>
                <p:cNvSpPr/>
                <p:nvPr/>
              </p:nvSpPr>
              <p:spPr>
                <a:xfrm>
                  <a:off x="-17503" y="-50982"/>
                  <a:ext cx="4750317" cy="611361"/>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txBody>
                <a:bodyPr anchor="ctr"/>
                <a:lstStyle/>
                <a:p>
                  <a:r>
                    <a:rPr lang="en-US" sz="3200"/>
                    <a:t>Trong đó:</a:t>
                  </a:r>
                </a:p>
                <a:p>
                  <a:pPr marL="457200" indent="-457200">
                    <a:buFont typeface="Arial" panose="020B0604020202020204" pitchFamily="34" charset="0"/>
                    <a:buChar char="•"/>
                  </a:pPr>
                  <a14:m>
                    <m:oMath xmlns:m="http://schemas.openxmlformats.org/officeDocument/2006/math">
                      <m:sSub>
                        <m:sSubPr>
                          <m:ctrlPr>
                            <a:rPr lang="en-US" sz="2800" i="1">
                              <a:latin typeface="Cambria Math" panose="02040503050406030204" pitchFamily="18" charset="0"/>
                            </a:rPr>
                          </m:ctrlPr>
                        </m:sSubPr>
                        <m:e>
                          <m:r>
                            <a:rPr lang="en-US" sz="3200" i="1" smtClean="0">
                              <a:latin typeface="Cambria Math" panose="02040503050406030204" pitchFamily="18" charset="0"/>
                            </a:rPr>
                            <m:t>𝒖</m:t>
                          </m:r>
                        </m:e>
                        <m:sub>
                          <m:r>
                            <a:rPr lang="en-US" sz="2800" i="1">
                              <a:latin typeface="Cambria Math" panose="02040503050406030204" pitchFamily="18" charset="0"/>
                            </a:rPr>
                            <m:t>𝑗</m:t>
                          </m:r>
                        </m:sub>
                      </m:sSub>
                    </m:oMath>
                  </a14:m>
                  <a:r>
                    <a:rPr lang="en-US" sz="2800"/>
                    <a:t> là vector biểu diễn của context word</a:t>
                  </a:r>
                </a:p>
                <a:p>
                  <a:pPr marL="457200" indent="-457200">
                    <a:buFont typeface="Arial" panose="020B0604020202020204" pitchFamily="34" charset="0"/>
                    <a:buChar char="•"/>
                  </a:pPr>
                  <a14:m>
                    <m:oMath xmlns:m="http://schemas.openxmlformats.org/officeDocument/2006/math">
                      <m:sSub>
                        <m:sSubPr>
                          <m:ctrlPr>
                            <a:rPr lang="en-US" sz="2800" i="1" smtClean="0">
                              <a:latin typeface="Cambria Math" panose="02040503050406030204" pitchFamily="18" charset="0"/>
                            </a:rPr>
                          </m:ctrlPr>
                        </m:sSubPr>
                        <m:e>
                          <m:r>
                            <a:rPr lang="en-US" sz="2800" i="1" smtClean="0">
                              <a:latin typeface="Cambria Math" panose="02040503050406030204" pitchFamily="18" charset="0"/>
                            </a:rPr>
                            <m:t>𝒗</m:t>
                          </m:r>
                        </m:e>
                        <m:sub>
                          <m:r>
                            <a:rPr lang="en-US" sz="2800" i="1" smtClean="0">
                              <a:latin typeface="Cambria Math" panose="02040503050406030204" pitchFamily="18" charset="0"/>
                            </a:rPr>
                            <m:t>𝑖</m:t>
                          </m:r>
                        </m:sub>
                      </m:sSub>
                    </m:oMath>
                  </a14:m>
                  <a:r>
                    <a:rPr lang="en-US" sz="2800"/>
                    <a:t> là vector biểu diễn của center word</a:t>
                  </a:r>
                </a:p>
                <a:p>
                  <a:pPr marL="457200" indent="-457200">
                    <a:buFont typeface="Arial" panose="020B0604020202020204" pitchFamily="34" charset="0"/>
                    <a:buChar char="•"/>
                  </a:pPr>
                  <a14:m>
                    <m:oMath xmlns:m="http://schemas.openxmlformats.org/officeDocument/2006/math">
                      <m:sSub>
                        <m:sSubPr>
                          <m:ctrlPr>
                            <a:rPr lang="en-US" sz="2800" i="1" smtClean="0">
                              <a:latin typeface="Cambria Math" panose="02040503050406030204" pitchFamily="18" charset="0"/>
                            </a:rPr>
                          </m:ctrlPr>
                        </m:sSubPr>
                        <m:e>
                          <m:r>
                            <a:rPr lang="en-US" sz="2800" i="1" smtClean="0">
                              <a:latin typeface="Cambria Math" panose="02040503050406030204" pitchFamily="18" charset="0"/>
                            </a:rPr>
                            <m:t>𝑏</m:t>
                          </m:r>
                        </m:e>
                        <m:sub>
                          <m:r>
                            <a:rPr lang="en-US" sz="2800" i="1" smtClean="0">
                              <a:latin typeface="Cambria Math" panose="02040503050406030204" pitchFamily="18" charset="0"/>
                            </a:rPr>
                            <m:t>𝑖</m:t>
                          </m:r>
                        </m:sub>
                      </m:sSub>
                    </m:oMath>
                  </a14:m>
                  <a:r>
                    <a:rPr lang="en-US" sz="2800"/>
                    <a:t> là hệ số điều chỉnh cho center word</a:t>
                  </a:r>
                </a:p>
                <a:p>
                  <a:pPr marL="457200" indent="-457200">
                    <a:buFont typeface="Arial" panose="020B0604020202020204" pitchFamily="34" charset="0"/>
                    <a:buChar char="•"/>
                  </a:pPr>
                  <a14:m>
                    <m:oMath xmlns:m="http://schemas.openxmlformats.org/officeDocument/2006/math">
                      <m:sSub>
                        <m:sSubPr>
                          <m:ctrlPr>
                            <a:rPr lang="en-US" sz="2800" i="1" smtClean="0">
                              <a:latin typeface="Cambria Math" panose="02040503050406030204" pitchFamily="18" charset="0"/>
                            </a:rPr>
                          </m:ctrlPr>
                        </m:sSubPr>
                        <m:e>
                          <m:r>
                            <a:rPr lang="en-US" sz="2800" i="1" smtClean="0">
                              <a:latin typeface="Cambria Math" panose="02040503050406030204" pitchFamily="18" charset="0"/>
                            </a:rPr>
                            <m:t>𝑐</m:t>
                          </m:r>
                        </m:e>
                        <m:sub>
                          <m:r>
                            <a:rPr lang="en-US" sz="2800" i="1" smtClean="0">
                              <a:latin typeface="Cambria Math" panose="02040503050406030204" pitchFamily="18" charset="0"/>
                            </a:rPr>
                            <m:t>𝑗</m:t>
                          </m:r>
                        </m:sub>
                      </m:sSub>
                    </m:oMath>
                  </a14:m>
                  <a:r>
                    <a:rPr lang="en-US" sz="2800"/>
                    <a:t> là hệ số điều chỉnh có context word</a:t>
                  </a:r>
                </a:p>
                <a:p>
                  <a:pPr marL="457200" indent="-457200">
                    <a:buFont typeface="Arial" panose="020B0604020202020204" pitchFamily="34" charset="0"/>
                    <a:buChar char="•"/>
                  </a:pPr>
                  <a14:m>
                    <m:oMath xmlns:m="http://schemas.openxmlformats.org/officeDocument/2006/math">
                      <m:sSub>
                        <m:sSubPr>
                          <m:ctrlPr>
                            <a:rPr lang="en-US" sz="2800" i="1" smtClean="0">
                              <a:latin typeface="Cambria Math" panose="02040503050406030204" pitchFamily="18" charset="0"/>
                            </a:rPr>
                          </m:ctrlPr>
                        </m:sSubPr>
                        <m:e>
                          <m:r>
                            <a:rPr lang="en-US" sz="2800" i="1" smtClean="0">
                              <a:latin typeface="Cambria Math" panose="02040503050406030204" pitchFamily="18" charset="0"/>
                            </a:rPr>
                            <m:t>𝑥</m:t>
                          </m:r>
                        </m:e>
                        <m:sub>
                          <m:r>
                            <a:rPr lang="en-US" sz="2800" i="1" smtClean="0">
                              <a:latin typeface="Cambria Math" panose="02040503050406030204" pitchFamily="18" charset="0"/>
                            </a:rPr>
                            <m:t>𝑖𝑗</m:t>
                          </m:r>
                        </m:sub>
                      </m:sSub>
                    </m:oMath>
                  </a14:m>
                  <a:r>
                    <a:rPr lang="en-US" sz="2800"/>
                    <a:t> là số lần từ </a:t>
                  </a:r>
                  <a14:m>
                    <m:oMath xmlns:m="http://schemas.openxmlformats.org/officeDocument/2006/math">
                      <m:sSub>
                        <m:sSubPr>
                          <m:ctrlPr>
                            <a:rPr lang="en-US" sz="2800" i="1" smtClean="0">
                              <a:latin typeface="Cambria Math" panose="02040503050406030204" pitchFamily="18" charset="0"/>
                            </a:rPr>
                          </m:ctrlPr>
                        </m:sSubPr>
                        <m:e>
                          <m:r>
                            <a:rPr lang="en-US" sz="2800" i="1" smtClean="0">
                              <a:latin typeface="Cambria Math" panose="02040503050406030204" pitchFamily="18" charset="0"/>
                            </a:rPr>
                            <m:t>𝑤</m:t>
                          </m:r>
                        </m:e>
                        <m:sub>
                          <m:r>
                            <a:rPr lang="en-US" sz="2800" i="1" smtClean="0">
                              <a:latin typeface="Cambria Math" panose="02040503050406030204" pitchFamily="18" charset="0"/>
                            </a:rPr>
                            <m:t>𝑖</m:t>
                          </m:r>
                        </m:sub>
                      </m:sSub>
                    </m:oMath>
                  </a14:m>
                  <a:r>
                    <a:rPr lang="en-US" sz="2800"/>
                    <a:t> xuất hiện trong ngữ cảnh của từ </a:t>
                  </a:r>
                  <a14:m>
                    <m:oMath xmlns:m="http://schemas.openxmlformats.org/officeDocument/2006/math">
                      <m:sSub>
                        <m:sSubPr>
                          <m:ctrlPr>
                            <a:rPr lang="en-US" sz="2800" i="1" smtClean="0">
                              <a:latin typeface="Cambria Math" panose="02040503050406030204" pitchFamily="18" charset="0"/>
                            </a:rPr>
                          </m:ctrlPr>
                        </m:sSubPr>
                        <m:e>
                          <m:r>
                            <a:rPr lang="en-US" sz="2800" i="1" smtClean="0">
                              <a:latin typeface="Cambria Math" panose="02040503050406030204" pitchFamily="18" charset="0"/>
                            </a:rPr>
                            <m:t>𝑤</m:t>
                          </m:r>
                        </m:e>
                        <m:sub>
                          <m:r>
                            <a:rPr lang="en-US" sz="2800" i="1" smtClean="0">
                              <a:latin typeface="Cambria Math" panose="02040503050406030204" pitchFamily="18" charset="0"/>
                            </a:rPr>
                            <m:t>𝑗</m:t>
                          </m:r>
                        </m:sub>
                      </m:sSub>
                    </m:oMath>
                  </a14:m>
                  <a:r>
                    <a:rPr lang="en-US" sz="2800"/>
                    <a:t> (co-occurrence matrix)</a:t>
                  </a:r>
                </a:p>
              </p:txBody>
            </p:sp>
          </mc:Choice>
          <mc:Fallback xmlns="">
            <p:sp>
              <p:nvSpPr>
                <p:cNvPr id="7" name="Freeform 3">
                  <a:extLst>
                    <a:ext uri="{FF2B5EF4-FFF2-40B4-BE49-F238E27FC236}">
                      <a16:creationId xmlns:a16="http://schemas.microsoft.com/office/drawing/2014/main" id="{C6E3A9F5-69CE-BBBF-15F6-BDBF59113163}"/>
                    </a:ext>
                  </a:extLst>
                </p:cNvPr>
                <p:cNvSpPr>
                  <a:spLocks noRot="1" noChangeAspect="1" noMove="1" noResize="1" noEditPoints="1" noAdjustHandles="1" noChangeArrowheads="1" noChangeShapeType="1" noTextEdit="1"/>
                </p:cNvSpPr>
                <p:nvPr/>
              </p:nvSpPr>
              <p:spPr>
                <a:xfrm>
                  <a:off x="-17503" y="-50982"/>
                  <a:ext cx="4750317" cy="611361"/>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blipFill>
                  <a:blip r:embed="rId2"/>
                  <a:stretch>
                    <a:fillRect l="-1695" r="-1220" b="-1754"/>
                  </a:stretch>
                </a:blipFill>
              </p:spPr>
              <p:txBody>
                <a:bodyPr/>
                <a:lstStyle/>
                <a:p>
                  <a:r>
                    <a:rPr lang="en-US">
                      <a:noFill/>
                    </a:rPr>
                    <a:t> </a:t>
                  </a:r>
                </a:p>
              </p:txBody>
            </p:sp>
          </mc:Fallback>
        </mc:AlternateContent>
      </p:grpSp>
      <p:grpSp>
        <p:nvGrpSpPr>
          <p:cNvPr id="4" name="Group 2">
            <a:extLst>
              <a:ext uri="{FF2B5EF4-FFF2-40B4-BE49-F238E27FC236}">
                <a16:creationId xmlns:a16="http://schemas.microsoft.com/office/drawing/2014/main" id="{BEDDCDA3-613E-34F2-05EC-614D6982100D}"/>
              </a:ext>
            </a:extLst>
          </p:cNvPr>
          <p:cNvGrpSpPr/>
          <p:nvPr/>
        </p:nvGrpSpPr>
        <p:grpSpPr>
          <a:xfrm>
            <a:off x="609601" y="1555838"/>
            <a:ext cx="17013639" cy="3892462"/>
            <a:chOff x="0" y="0"/>
            <a:chExt cx="4750317" cy="488017"/>
          </a:xfrm>
        </p:grpSpPr>
        <mc:AlternateContent xmlns:mc="http://schemas.openxmlformats.org/markup-compatibility/2006" xmlns:a14="http://schemas.microsoft.com/office/drawing/2010/main">
          <mc:Choice Requires="a14">
            <p:sp>
              <p:nvSpPr>
                <p:cNvPr id="5" name="Freeform 3">
                  <a:extLst>
                    <a:ext uri="{FF2B5EF4-FFF2-40B4-BE49-F238E27FC236}">
                      <a16:creationId xmlns:a16="http://schemas.microsoft.com/office/drawing/2014/main" id="{589EE6A8-F0A2-0A90-8734-1F049B61972E}"/>
                    </a:ext>
                  </a:extLst>
                </p:cNvPr>
                <p:cNvSpPr/>
                <p:nvPr/>
              </p:nvSpPr>
              <p:spPr>
                <a:xfrm>
                  <a:off x="0" y="0"/>
                  <a:ext cx="4750317" cy="488017"/>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txBody>
                <a:bodyPr anchor="ctr"/>
                <a:lstStyle/>
                <a:p>
                  <a:r>
                    <a:rPr lang="vi-VN" sz="2800" b="1" i="1"/>
                    <a:t>GloVe</a:t>
                  </a:r>
                  <a:r>
                    <a:rPr lang="vi-VN" sz="2800"/>
                    <a:t> khởi đầu bằng việc sẽ tìm một hàm </a:t>
                  </a:r>
                  <a:r>
                    <a:rPr lang="vi-VN" sz="2800" b="1" i="1"/>
                    <a:t>F</a:t>
                  </a:r>
                  <a:r>
                    <a:rPr lang="vi-VN" sz="2800"/>
                    <a:t> sao cho ánh xạ từ các vec-tơ từ trong vùng không gian </a:t>
                  </a:r>
                  <a:r>
                    <a:rPr lang="vi-VN" sz="2800" b="1" i="1"/>
                    <a:t>V</a:t>
                  </a:r>
                  <a:r>
                    <a:rPr lang="vi-VN" sz="2800"/>
                    <a:t> sang một giá trị tỉ lệ</a:t>
                  </a:r>
                  <a:r>
                    <a:rPr lang="en-US" sz="2800"/>
                    <a:t> </a:t>
                  </a:r>
                  <a14:m>
                    <m:oMath xmlns:m="http://schemas.openxmlformats.org/officeDocument/2006/math">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𝑘</m:t>
                              </m:r>
                            </m:e>
                            <m:e>
                              <m:r>
                                <a:rPr lang="en-US" sz="2800" b="0" i="1" smtClean="0">
                                  <a:latin typeface="Cambria Math" panose="02040503050406030204" pitchFamily="18" charset="0"/>
                                </a:rPr>
                                <m:t>𝑖</m:t>
                              </m:r>
                            </m:e>
                          </m:d>
                        </m:num>
                        <m:den>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𝑘</m:t>
                              </m:r>
                            </m:e>
                            <m:e>
                              <m:r>
                                <a:rPr lang="en-US" sz="2800" b="0" i="1" smtClean="0">
                                  <a:latin typeface="Cambria Math" panose="02040503050406030204" pitchFamily="18" charset="0"/>
                                </a:rPr>
                                <m:t>𝑗</m:t>
                              </m:r>
                            </m:e>
                          </m:d>
                        </m:den>
                      </m:f>
                    </m:oMath>
                  </a14:m>
                  <a:r>
                    <a:rPr lang="en-US" sz="2800"/>
                    <a:t>.</a:t>
                  </a:r>
                </a:p>
                <a:p>
                  <a:r>
                    <a:rPr lang="en-US" sz="2800"/>
                    <a:t>Thay vì sử dụng trọng số đơn giản, mô hình GloVe sử dụng một hàm trọng số </a:t>
                  </a:r>
                  <a14:m>
                    <m:oMath xmlns:m="http://schemas.openxmlformats.org/officeDocument/2006/math">
                      <m:r>
                        <a:rPr lang="en-US" sz="2800" b="0" i="1" smtClean="0">
                          <a:latin typeface="Cambria Math" panose="02040503050406030204" pitchFamily="18" charset="0"/>
                        </a:rPr>
                        <m:t>h</m:t>
                      </m:r>
                      <m:r>
                        <a:rPr lang="en-US" sz="2800" b="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m:t>
                      </m:r>
                    </m:oMath>
                  </a14:m>
                  <a:r>
                    <a:rPr lang="en-US" sz="2800"/>
                    <a:t> trong khoảng </a:t>
                  </a:r>
                  <a14:m>
                    <m:oMath xmlns:m="http://schemas.openxmlformats.org/officeDocument/2006/math">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0, 1</m:t>
                          </m:r>
                        </m:e>
                      </m:d>
                      <m:r>
                        <a:rPr lang="en-US" sz="2800" b="0" i="1" smtClean="0">
                          <a:latin typeface="Cambria Math" panose="02040503050406030204" pitchFamily="18" charset="0"/>
                        </a:rPr>
                        <m:t>, </m:t>
                      </m:r>
                    </m:oMath>
                  </a14:m>
                  <a:r>
                    <a:rPr lang="en-US" sz="2800"/>
                    <a:t>với mục tiêu là cực tiểu hoá tổng của hàm mất mát.</a:t>
                  </a:r>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𝐹</m:t>
                        </m:r>
                        <m:r>
                          <a:rPr lang="en-US" sz="2800" b="0" i="1" smtClean="0">
                            <a:latin typeface="Cambria Math" panose="02040503050406030204" pitchFamily="18" charset="0"/>
                          </a:rPr>
                          <m:t>=</m:t>
                        </m:r>
                        <m:nary>
                          <m:naryPr>
                            <m:chr m:val="∑"/>
                            <m:supHide m:val="on"/>
                            <m:ctrlPr>
                              <a:rPr lang="en-US" sz="2800" b="0" i="1" smtClean="0">
                                <a:latin typeface="Cambria Math" panose="02040503050406030204" pitchFamily="18" charset="0"/>
                              </a:rPr>
                            </m:ctrlPr>
                          </m:naryPr>
                          <m:sub>
                            <m:r>
                              <a:rPr lang="en-US" sz="2800" b="0" i="1" smtClean="0">
                                <a:latin typeface="Cambria Math" panose="02040503050406030204" pitchFamily="18" charset="0"/>
                              </a:rPr>
                              <m:t>𝑖</m:t>
                            </m:r>
                            <m:r>
                              <a:rPr lang="en-US" sz="2800" b="0" i="1" smtClean="0">
                                <a:latin typeface="Cambria Math" panose="02040503050406030204" pitchFamily="18" charset="0"/>
                              </a:rPr>
                              <m:t>∈</m:t>
                            </m:r>
                            <m:r>
                              <a:rPr lang="en-US" sz="2800" b="0" i="1" smtClean="0">
                                <a:latin typeface="Cambria Math" panose="02040503050406030204" pitchFamily="18" charset="0"/>
                              </a:rPr>
                              <m:t>𝑉</m:t>
                            </m:r>
                          </m:sub>
                          <m:sup/>
                          <m:e>
                            <m:nary>
                              <m:naryPr>
                                <m:chr m:val="∑"/>
                                <m:supHide m:val="on"/>
                                <m:ctrlPr>
                                  <a:rPr lang="en-US" sz="2800" b="0" i="1" smtClean="0">
                                    <a:latin typeface="Cambria Math" panose="02040503050406030204" pitchFamily="18" charset="0"/>
                                  </a:rPr>
                                </m:ctrlPr>
                              </m:naryPr>
                              <m:sub>
                                <m:r>
                                  <a:rPr lang="en-US" sz="2800" b="0" i="1" smtClean="0">
                                    <a:latin typeface="Cambria Math" panose="02040503050406030204" pitchFamily="18" charset="0"/>
                                  </a:rPr>
                                  <m:t>𝑗</m:t>
                                </m:r>
                                <m:r>
                                  <a:rPr lang="en-US" sz="2800" b="0" i="1" smtClean="0">
                                    <a:latin typeface="Cambria Math" panose="02040503050406030204" pitchFamily="18" charset="0"/>
                                  </a:rPr>
                                  <m:t>∈</m:t>
                                </m:r>
                                <m:r>
                                  <a:rPr lang="en-US" sz="2800" b="0" i="1" smtClean="0">
                                    <a:latin typeface="Cambria Math" panose="02040503050406030204" pitchFamily="18" charset="0"/>
                                  </a:rPr>
                                  <m:t>𝑉</m:t>
                                </m:r>
                              </m:sub>
                              <m:sup/>
                              <m:e>
                                <m:r>
                                  <a:rPr lang="en-US" sz="2800" b="0" i="1" smtClean="0">
                                    <a:latin typeface="Cambria Math" panose="02040503050406030204" pitchFamily="18" charset="0"/>
                                  </a:rPr>
                                  <m:t>h</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𝑖𝑗</m:t>
                                        </m:r>
                                      </m:sub>
                                    </m:sSub>
                                  </m:e>
                                </m:d>
                                <m:sSup>
                                  <m:sSupPr>
                                    <m:ctrlPr>
                                      <a:rPr lang="en-US" sz="2800" b="1" i="1" smtClean="0">
                                        <a:latin typeface="Cambria Math" panose="02040503050406030204" pitchFamily="18" charset="0"/>
                                      </a:rPr>
                                    </m:ctrlPr>
                                  </m:sSupPr>
                                  <m:e>
                                    <m:d>
                                      <m:dPr>
                                        <m:ctrlPr>
                                          <a:rPr lang="en-US" sz="2800" b="1" i="1" smtClean="0">
                                            <a:latin typeface="Cambria Math" panose="02040503050406030204" pitchFamily="18" charset="0"/>
                                          </a:rPr>
                                        </m:ctrlPr>
                                      </m:dPr>
                                      <m:e>
                                        <m:sSubSup>
                                          <m:sSubSupPr>
                                            <m:ctrlPr>
                                              <a:rPr lang="en-US" sz="2800" b="0" i="1" smtClean="0">
                                                <a:latin typeface="Cambria Math" panose="02040503050406030204" pitchFamily="18" charset="0"/>
                                              </a:rPr>
                                            </m:ctrlPr>
                                          </m:sSubSupPr>
                                          <m:e>
                                            <m:r>
                                              <a:rPr lang="en-US" sz="2800" b="1" i="1" smtClean="0">
                                                <a:latin typeface="Cambria Math" panose="02040503050406030204" pitchFamily="18" charset="0"/>
                                              </a:rPr>
                                              <m:t>𝒖</m:t>
                                            </m:r>
                                          </m:e>
                                          <m:sub>
                                            <m:r>
                                              <a:rPr lang="en-US" sz="2800" b="0" i="1" smtClean="0">
                                                <a:latin typeface="Cambria Math" panose="02040503050406030204" pitchFamily="18" charset="0"/>
                                              </a:rPr>
                                              <m:t>𝑗</m:t>
                                            </m:r>
                                          </m:sub>
                                          <m:sup>
                                            <m:r>
                                              <a:rPr lang="en-US" sz="2800" b="0" i="1" smtClean="0">
                                                <a:latin typeface="Cambria Math" panose="02040503050406030204" pitchFamily="18" charset="0"/>
                                              </a:rPr>
                                              <m:t>𝑇</m:t>
                                            </m:r>
                                          </m:sup>
                                        </m:sSubSup>
                                        <m:sSub>
                                          <m:sSubPr>
                                            <m:ctrlPr>
                                              <a:rPr lang="en-US" sz="2800" b="0" i="1" smtClean="0">
                                                <a:latin typeface="Cambria Math" panose="02040503050406030204" pitchFamily="18" charset="0"/>
                                              </a:rPr>
                                            </m:ctrlPr>
                                          </m:sSubPr>
                                          <m:e>
                                            <m:r>
                                              <a:rPr lang="en-US" sz="2800" b="1" i="1" smtClean="0">
                                                <a:latin typeface="Cambria Math" panose="02040503050406030204" pitchFamily="18" charset="0"/>
                                              </a:rPr>
                                              <m:t>𝒗</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𝑐</m:t>
                                            </m:r>
                                          </m:e>
                                          <m:sub>
                                            <m:r>
                                              <a:rPr lang="en-US" sz="2800" b="0" i="1" smtClean="0">
                                                <a:latin typeface="Cambria Math" panose="02040503050406030204" pitchFamily="18" charset="0"/>
                                              </a:rPr>
                                              <m:t>𝑗</m:t>
                                            </m:r>
                                          </m:sub>
                                        </m:sSub>
                                        <m:r>
                                          <a:rPr lang="en-US" sz="2800" b="0" i="1" smtClean="0">
                                            <a:latin typeface="Cambria Math" panose="02040503050406030204" pitchFamily="18" charset="0"/>
                                          </a:rPr>
                                          <m:t>−</m:t>
                                        </m:r>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log</m:t>
                                            </m:r>
                                          </m:fName>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𝑖𝑗</m:t>
                                                </m:r>
                                              </m:sub>
                                            </m:sSub>
                                          </m:e>
                                        </m:func>
                                      </m:e>
                                    </m:d>
                                  </m:e>
                                  <m:sup>
                                    <m:r>
                                      <a:rPr lang="en-US" sz="2800" b="0" i="1" smtClean="0">
                                        <a:latin typeface="Cambria Math" panose="02040503050406030204" pitchFamily="18" charset="0"/>
                                      </a:rPr>
                                      <m:t>2</m:t>
                                    </m:r>
                                  </m:sup>
                                </m:sSup>
                              </m:e>
                            </m:nary>
                          </m:e>
                        </m:nary>
                      </m:oMath>
                    </m:oMathPara>
                  </a14:m>
                  <a:endParaRPr lang="en-US" sz="2800"/>
                </a:p>
              </p:txBody>
            </p:sp>
          </mc:Choice>
          <mc:Fallback xmlns="">
            <p:sp>
              <p:nvSpPr>
                <p:cNvPr id="5" name="Freeform 3">
                  <a:extLst>
                    <a:ext uri="{FF2B5EF4-FFF2-40B4-BE49-F238E27FC236}">
                      <a16:creationId xmlns:a16="http://schemas.microsoft.com/office/drawing/2014/main" id="{589EE6A8-F0A2-0A90-8734-1F049B61972E}"/>
                    </a:ext>
                  </a:extLst>
                </p:cNvPr>
                <p:cNvSpPr>
                  <a:spLocks noRot="1" noChangeAspect="1" noMove="1" noResize="1" noEditPoints="1" noAdjustHandles="1" noChangeArrowheads="1" noChangeShapeType="1" noTextEdit="1"/>
                </p:cNvSpPr>
                <p:nvPr/>
              </p:nvSpPr>
              <p:spPr>
                <a:xfrm>
                  <a:off x="0" y="0"/>
                  <a:ext cx="4750317" cy="488017"/>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blipFill>
                  <a:blip r:embed="rId3"/>
                  <a:stretch>
                    <a:fillRect l="-717" r="-179"/>
                  </a:stretch>
                </a:blipFill>
              </p:spPr>
              <p:txBody>
                <a:bodyPr/>
                <a:lstStyle/>
                <a:p>
                  <a:r>
                    <a:rPr lang="en-US">
                      <a:noFill/>
                    </a:rPr>
                    <a:t> </a:t>
                  </a:r>
                </a:p>
              </p:txBody>
            </p:sp>
          </mc:Fallback>
        </mc:AlternateContent>
      </p:grpSp>
      <p:sp>
        <p:nvSpPr>
          <p:cNvPr id="22" name="TextBox 22"/>
          <p:cNvSpPr txBox="1"/>
          <p:nvPr/>
        </p:nvSpPr>
        <p:spPr>
          <a:xfrm>
            <a:off x="1642456" y="1779846"/>
            <a:ext cx="6388082" cy="1333977"/>
          </a:xfrm>
          <a:prstGeom prst="rect">
            <a:avLst/>
          </a:prstGeom>
        </p:spPr>
        <p:txBody>
          <a:bodyPr lIns="0" tIns="0" rIns="0" bIns="0" rtlCol="0" anchor="t">
            <a:spAutoFit/>
          </a:bodyPr>
          <a:lstStyle/>
          <a:p>
            <a:pPr>
              <a:lnSpc>
                <a:spcPts val="10559"/>
              </a:lnSpc>
            </a:pPr>
            <a:endParaRPr lang="en-US" sz="8799">
              <a:solidFill>
                <a:srgbClr val="000000"/>
              </a:solidFill>
              <a:latin typeface="Inter Bold"/>
            </a:endParaRPr>
          </a:p>
        </p:txBody>
      </p:sp>
      <p:sp>
        <p:nvSpPr>
          <p:cNvPr id="25" name="Slide Number Placeholder 24">
            <a:extLst>
              <a:ext uri="{FF2B5EF4-FFF2-40B4-BE49-F238E27FC236}">
                <a16:creationId xmlns:a16="http://schemas.microsoft.com/office/drawing/2014/main" id="{E71D2527-B988-A7E5-293C-7402F7E283E8}"/>
              </a:ext>
            </a:extLst>
          </p:cNvPr>
          <p:cNvSpPr>
            <a:spLocks noGrp="1"/>
          </p:cNvSpPr>
          <p:nvPr>
            <p:ph type="sldNum" sz="quarter" idx="12"/>
          </p:nvPr>
        </p:nvSpPr>
        <p:spPr>
          <a:xfrm>
            <a:off x="76200" y="9791700"/>
            <a:ext cx="2133600" cy="365125"/>
          </a:xfrm>
        </p:spPr>
        <p:txBody>
          <a:bodyPr/>
          <a:lstStyle/>
          <a:p>
            <a:pPr algn="l"/>
            <a:fld id="{B6F15528-21DE-4FAA-801E-634DDDAF4B2B}" type="slidenum">
              <a:rPr lang="en-US" sz="2000" smtClean="0"/>
              <a:pPr algn="l"/>
              <a:t>16</a:t>
            </a:fld>
            <a:endParaRPr lang="en-US" sz="2000"/>
          </a:p>
        </p:txBody>
      </p:sp>
      <p:pic>
        <p:nvPicPr>
          <p:cNvPr id="28" name="Picture 27">
            <a:extLst>
              <a:ext uri="{FF2B5EF4-FFF2-40B4-BE49-F238E27FC236}">
                <a16:creationId xmlns:a16="http://schemas.microsoft.com/office/drawing/2014/main" id="{C4019893-D799-3F9C-A3DD-B0C7582B62E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8032" y="266700"/>
            <a:ext cx="1081168" cy="597345"/>
          </a:xfrm>
          <a:prstGeom prst="rect">
            <a:avLst/>
          </a:prstGeom>
        </p:spPr>
      </p:pic>
      <p:sp>
        <p:nvSpPr>
          <p:cNvPr id="24" name="TextBox 23">
            <a:extLst>
              <a:ext uri="{FF2B5EF4-FFF2-40B4-BE49-F238E27FC236}">
                <a16:creationId xmlns:a16="http://schemas.microsoft.com/office/drawing/2014/main" id="{5968CCDA-8E1C-B69C-CEB7-F411E435D0DD}"/>
              </a:ext>
            </a:extLst>
          </p:cNvPr>
          <p:cNvSpPr txBox="1"/>
          <p:nvPr/>
        </p:nvSpPr>
        <p:spPr>
          <a:xfrm rot="10800000" flipV="1">
            <a:off x="4586166" y="0"/>
            <a:ext cx="9115668" cy="1446550"/>
          </a:xfrm>
          <a:prstGeom prst="rect">
            <a:avLst/>
          </a:prstGeom>
          <a:noFill/>
        </p:spPr>
        <p:txBody>
          <a:bodyPr wrap="square" rtlCol="0">
            <a:spAutoFit/>
          </a:bodyPr>
          <a:lstStyle/>
          <a:p>
            <a:pPr algn="ctr"/>
            <a:r>
              <a:rPr lang="en-US" sz="8800" b="1">
                <a:latin typeface="+mj-lt"/>
              </a:rPr>
              <a:t>GloVe</a:t>
            </a:r>
          </a:p>
        </p:txBody>
      </p:sp>
      <p:pic>
        <p:nvPicPr>
          <p:cNvPr id="9" name="Picture 8">
            <a:extLst>
              <a:ext uri="{FF2B5EF4-FFF2-40B4-BE49-F238E27FC236}">
                <a16:creationId xmlns:a16="http://schemas.microsoft.com/office/drawing/2014/main" id="{3D303A39-68A7-CD45-D10E-D258382E130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49000" y="5596350"/>
            <a:ext cx="6834452" cy="4025920"/>
          </a:xfrm>
          <a:prstGeom prst="rect">
            <a:avLst/>
          </a:prstGeom>
        </p:spPr>
      </p:pic>
    </p:spTree>
    <p:extLst>
      <p:ext uri="{BB962C8B-B14F-4D97-AF65-F5344CB8AC3E}">
        <p14:creationId xmlns:p14="http://schemas.microsoft.com/office/powerpoint/2010/main" val="589084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2">
            <a:extLst>
              <a:ext uri="{FF2B5EF4-FFF2-40B4-BE49-F238E27FC236}">
                <a16:creationId xmlns:a16="http://schemas.microsoft.com/office/drawing/2014/main" id="{15F49F90-865E-05A5-0315-5D63658598C8}"/>
              </a:ext>
            </a:extLst>
          </p:cNvPr>
          <p:cNvGrpSpPr/>
          <p:nvPr/>
        </p:nvGrpSpPr>
        <p:grpSpPr>
          <a:xfrm>
            <a:off x="609601" y="3380197"/>
            <a:ext cx="8991599" cy="2373909"/>
            <a:chOff x="92777" y="-965795"/>
            <a:chExt cx="4750317" cy="1010404"/>
          </a:xfrm>
        </p:grpSpPr>
        <mc:AlternateContent xmlns:mc="http://schemas.openxmlformats.org/markup-compatibility/2006" xmlns:a14="http://schemas.microsoft.com/office/drawing/2010/main">
          <mc:Choice Requires="a14">
            <p:sp>
              <p:nvSpPr>
                <p:cNvPr id="14" name="Freeform 3">
                  <a:extLst>
                    <a:ext uri="{FF2B5EF4-FFF2-40B4-BE49-F238E27FC236}">
                      <a16:creationId xmlns:a16="http://schemas.microsoft.com/office/drawing/2014/main" id="{B55B72C0-9814-E418-4BEF-93AF4A9BD8CF}"/>
                    </a:ext>
                  </a:extLst>
                </p:cNvPr>
                <p:cNvSpPr/>
                <p:nvPr/>
              </p:nvSpPr>
              <p:spPr>
                <a:xfrm>
                  <a:off x="92777" y="-965795"/>
                  <a:ext cx="4750317" cy="1010404"/>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txBody>
                <a:bodyPr anchor="ctr"/>
                <a:lstStyle/>
                <a:p>
                  <a:pPr algn="just"/>
                  <a:r>
                    <a:rPr lang="en-US" sz="2800"/>
                    <a:t>Hàm </a:t>
                  </a:r>
                  <a14:m>
                    <m:oMath xmlns:m="http://schemas.openxmlformats.org/officeDocument/2006/math">
                      <m:r>
                        <a:rPr lang="en-US" sz="2800" b="0" i="1" smtClean="0">
                          <a:latin typeface="Cambria Math" panose="02040503050406030204" pitchFamily="18" charset="0"/>
                        </a:rPr>
                        <m:t>h</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𝑖𝑗</m:t>
                          </m:r>
                        </m:sub>
                      </m:sSub>
                      <m:r>
                        <a:rPr lang="en-US" sz="2800" b="0" i="1" smtClean="0">
                          <a:latin typeface="Cambria Math" panose="02040503050406030204" pitchFamily="18" charset="0"/>
                        </a:rPr>
                        <m:t>)</m:t>
                      </m:r>
                    </m:oMath>
                  </a14:m>
                  <a:r>
                    <a:rPr lang="en-US" sz="2800"/>
                    <a:t> phải tuân theo các quy tắc sau:</a:t>
                  </a:r>
                </a:p>
                <a:p>
                  <a:pPr marL="457200" indent="-457200" algn="just">
                    <a:buFont typeface="Arial" panose="020B0604020202020204" pitchFamily="34" charset="0"/>
                    <a:buChar char="•"/>
                  </a:pPr>
                  <a14:m>
                    <m:oMath xmlns:m="http://schemas.openxmlformats.org/officeDocument/2006/math">
                      <m:r>
                        <a:rPr lang="en-US" sz="2800" b="0" i="1" smtClean="0">
                          <a:latin typeface="Cambria Math" panose="02040503050406030204" pitchFamily="18" charset="0"/>
                        </a:rPr>
                        <m:t>h</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0</m:t>
                          </m:r>
                        </m:e>
                      </m:d>
                      <m:r>
                        <a:rPr lang="en-US" sz="2800" b="0" i="1" smtClean="0">
                          <a:latin typeface="Cambria Math" panose="02040503050406030204" pitchFamily="18" charset="0"/>
                        </a:rPr>
                        <m:t>=0</m:t>
                      </m:r>
                    </m:oMath>
                  </a14:m>
                  <a:endParaRPr lang="en-US" sz="2800"/>
                </a:p>
                <a:p>
                  <a:pPr marL="457200" indent="-457200" algn="just">
                    <a:buFont typeface="Arial" panose="020B0604020202020204" pitchFamily="34" charset="0"/>
                    <a:buChar char="•"/>
                  </a:pPr>
                  <a14:m>
                    <m:oMath xmlns:m="http://schemas.openxmlformats.org/officeDocument/2006/math">
                      <m:r>
                        <a:rPr lang="en-US" sz="2800" b="0" i="1" smtClean="0">
                          <a:latin typeface="Cambria Math" panose="02040503050406030204" pitchFamily="18" charset="0"/>
                        </a:rPr>
                        <m:t>h</m:t>
                      </m:r>
                      <m:r>
                        <a:rPr lang="en-US" sz="2800" b="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m:t>
                      </m:r>
                    </m:oMath>
                  </a14:m>
                  <a:r>
                    <a:rPr lang="en-US" sz="2800"/>
                    <a:t> nên là non-decreasing.</a:t>
                  </a:r>
                </a:p>
                <a:p>
                  <a:pPr marL="457200" indent="-457200" algn="just">
                    <a:buFont typeface="Arial" panose="020B0604020202020204" pitchFamily="34" charset="0"/>
                    <a:buChar char="•"/>
                  </a:pPr>
                  <a14:m>
                    <m:oMath xmlns:m="http://schemas.openxmlformats.org/officeDocument/2006/math">
                      <m:r>
                        <a:rPr lang="en-US" sz="2800" b="0" i="1" smtClean="0">
                          <a:latin typeface="Cambria Math" panose="02040503050406030204" pitchFamily="18" charset="0"/>
                        </a:rPr>
                        <m:t>h</m:t>
                      </m:r>
                      <m:r>
                        <a:rPr lang="en-US" sz="2800" b="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m:t>
                      </m:r>
                    </m:oMath>
                  </a14:m>
                  <a:r>
                    <a:rPr lang="en-US" sz="2800"/>
                    <a:t> nên tương đối nhỏ đối với các giá trị </a:t>
                  </a:r>
                  <a14:m>
                    <m:oMath xmlns:m="http://schemas.openxmlformats.org/officeDocument/2006/math">
                      <m:r>
                        <a:rPr lang="en-US" sz="2800" b="0" i="1" smtClean="0">
                          <a:latin typeface="Cambria Math" panose="02040503050406030204" pitchFamily="18" charset="0"/>
                        </a:rPr>
                        <m:t>𝑥</m:t>
                      </m:r>
                    </m:oMath>
                  </a14:m>
                  <a:r>
                    <a:rPr lang="en-US" sz="2800"/>
                    <a:t> lớn.</a:t>
                  </a:r>
                </a:p>
              </p:txBody>
            </p:sp>
          </mc:Choice>
          <mc:Fallback xmlns="">
            <p:sp>
              <p:nvSpPr>
                <p:cNvPr id="14" name="Freeform 3">
                  <a:extLst>
                    <a:ext uri="{FF2B5EF4-FFF2-40B4-BE49-F238E27FC236}">
                      <a16:creationId xmlns:a16="http://schemas.microsoft.com/office/drawing/2014/main" id="{B55B72C0-9814-E418-4BEF-93AF4A9BD8CF}"/>
                    </a:ext>
                  </a:extLst>
                </p:cNvPr>
                <p:cNvSpPr>
                  <a:spLocks noRot="1" noChangeAspect="1" noMove="1" noResize="1" noEditPoints="1" noAdjustHandles="1" noChangeArrowheads="1" noChangeShapeType="1" noTextEdit="1"/>
                </p:cNvSpPr>
                <p:nvPr/>
              </p:nvSpPr>
              <p:spPr>
                <a:xfrm>
                  <a:off x="92777" y="-965795"/>
                  <a:ext cx="4750317" cy="1010404"/>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blipFill>
                  <a:blip r:embed="rId2"/>
                  <a:stretch>
                    <a:fillRect l="-1356"/>
                  </a:stretch>
                </a:blipFill>
              </p:spPr>
              <p:txBody>
                <a:bodyPr/>
                <a:lstStyle/>
                <a:p>
                  <a:r>
                    <a:rPr lang="en-US">
                      <a:noFill/>
                    </a:rPr>
                    <a:t> </a:t>
                  </a:r>
                </a:p>
              </p:txBody>
            </p:sp>
          </mc:Fallback>
        </mc:AlternateContent>
      </p:grpSp>
      <p:grpSp>
        <p:nvGrpSpPr>
          <p:cNvPr id="4" name="Group 2">
            <a:extLst>
              <a:ext uri="{FF2B5EF4-FFF2-40B4-BE49-F238E27FC236}">
                <a16:creationId xmlns:a16="http://schemas.microsoft.com/office/drawing/2014/main" id="{BEDDCDA3-613E-34F2-05EC-614D6982100D}"/>
              </a:ext>
            </a:extLst>
          </p:cNvPr>
          <p:cNvGrpSpPr/>
          <p:nvPr/>
        </p:nvGrpSpPr>
        <p:grpSpPr>
          <a:xfrm>
            <a:off x="609601" y="1555839"/>
            <a:ext cx="17013639" cy="1333978"/>
            <a:chOff x="0" y="0"/>
            <a:chExt cx="4750317" cy="660400"/>
          </a:xfrm>
        </p:grpSpPr>
        <mc:AlternateContent xmlns:mc="http://schemas.openxmlformats.org/markup-compatibility/2006" xmlns:a14="http://schemas.microsoft.com/office/drawing/2010/main">
          <mc:Choice Requires="a14">
            <p:sp>
              <p:nvSpPr>
                <p:cNvPr id="5" name="Freeform 3">
                  <a:extLst>
                    <a:ext uri="{FF2B5EF4-FFF2-40B4-BE49-F238E27FC236}">
                      <a16:creationId xmlns:a16="http://schemas.microsoft.com/office/drawing/2014/main" id="{589EE6A8-F0A2-0A90-8734-1F049B61972E}"/>
                    </a:ext>
                  </a:extLst>
                </p:cNvPr>
                <p:cNvSpPr/>
                <p:nvPr/>
              </p:nvSpPr>
              <p:spPr>
                <a:xfrm>
                  <a:off x="0" y="0"/>
                  <a:ext cx="4750317" cy="660400"/>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txBody>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𝐹</m:t>
                        </m:r>
                        <m:r>
                          <a:rPr lang="en-US" sz="3200" b="0" i="1" smtClean="0">
                            <a:latin typeface="Cambria Math" panose="02040503050406030204" pitchFamily="18" charset="0"/>
                          </a:rPr>
                          <m:t>=</m:t>
                        </m:r>
                        <m:nary>
                          <m:naryPr>
                            <m:chr m:val="∑"/>
                            <m:supHide m:val="on"/>
                            <m:ctrlPr>
                              <a:rPr lang="en-US" sz="3200" b="0" i="1" smtClean="0">
                                <a:latin typeface="Cambria Math" panose="02040503050406030204" pitchFamily="18" charset="0"/>
                              </a:rPr>
                            </m:ctrlPr>
                          </m:naryPr>
                          <m:sub>
                            <m:r>
                              <a:rPr lang="en-US" sz="3200" b="0" i="1" smtClean="0">
                                <a:latin typeface="Cambria Math" panose="02040503050406030204" pitchFamily="18" charset="0"/>
                              </a:rPr>
                              <m:t>𝑖</m:t>
                            </m:r>
                            <m:r>
                              <a:rPr lang="en-US" sz="3200" b="0" i="1" smtClean="0">
                                <a:latin typeface="Cambria Math" panose="02040503050406030204" pitchFamily="18" charset="0"/>
                              </a:rPr>
                              <m:t>∈</m:t>
                            </m:r>
                            <m:r>
                              <a:rPr lang="en-US" sz="3200" b="0" i="1" smtClean="0">
                                <a:latin typeface="Cambria Math" panose="02040503050406030204" pitchFamily="18" charset="0"/>
                              </a:rPr>
                              <m:t>𝑉</m:t>
                            </m:r>
                          </m:sub>
                          <m:sup/>
                          <m:e>
                            <m:nary>
                              <m:naryPr>
                                <m:chr m:val="∑"/>
                                <m:supHide m:val="on"/>
                                <m:ctrlPr>
                                  <a:rPr lang="en-US" sz="3200" b="0" i="1" smtClean="0">
                                    <a:latin typeface="Cambria Math" panose="02040503050406030204" pitchFamily="18" charset="0"/>
                                  </a:rPr>
                                </m:ctrlPr>
                              </m:naryPr>
                              <m:sub>
                                <m:r>
                                  <a:rPr lang="en-US" sz="3200" b="0" i="1" smtClean="0">
                                    <a:latin typeface="Cambria Math" panose="02040503050406030204" pitchFamily="18" charset="0"/>
                                  </a:rPr>
                                  <m:t>𝑗</m:t>
                                </m:r>
                                <m:r>
                                  <a:rPr lang="en-US" sz="3200" b="0" i="1" smtClean="0">
                                    <a:latin typeface="Cambria Math" panose="02040503050406030204" pitchFamily="18" charset="0"/>
                                  </a:rPr>
                                  <m:t>∈</m:t>
                                </m:r>
                                <m:r>
                                  <a:rPr lang="en-US" sz="3200" b="0" i="1" smtClean="0">
                                    <a:latin typeface="Cambria Math" panose="02040503050406030204" pitchFamily="18" charset="0"/>
                                  </a:rPr>
                                  <m:t>𝑉</m:t>
                                </m:r>
                              </m:sub>
                              <m:sup/>
                              <m:e>
                                <m:r>
                                  <a:rPr lang="en-US" sz="3200" b="0" i="1" smtClean="0">
                                    <a:latin typeface="Cambria Math" panose="02040503050406030204" pitchFamily="18" charset="0"/>
                                  </a:rPr>
                                  <m:t>h</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𝑥</m:t>
                                        </m:r>
                                      </m:e>
                                      <m:sub>
                                        <m:r>
                                          <a:rPr lang="en-US" sz="3200" b="0" i="1" smtClean="0">
                                            <a:latin typeface="Cambria Math" panose="02040503050406030204" pitchFamily="18" charset="0"/>
                                          </a:rPr>
                                          <m:t>𝑖𝑗</m:t>
                                        </m:r>
                                      </m:sub>
                                    </m:sSub>
                                  </m:e>
                                </m:d>
                                <m:sSup>
                                  <m:sSupPr>
                                    <m:ctrlPr>
                                      <a:rPr lang="en-US" sz="3200" b="1" i="1" smtClean="0">
                                        <a:latin typeface="Cambria Math" panose="02040503050406030204" pitchFamily="18" charset="0"/>
                                      </a:rPr>
                                    </m:ctrlPr>
                                  </m:sSupPr>
                                  <m:e>
                                    <m:d>
                                      <m:dPr>
                                        <m:ctrlPr>
                                          <a:rPr lang="en-US" sz="3200" b="1" i="1" smtClean="0">
                                            <a:latin typeface="Cambria Math" panose="02040503050406030204" pitchFamily="18" charset="0"/>
                                          </a:rPr>
                                        </m:ctrlPr>
                                      </m:dPr>
                                      <m:e>
                                        <m:sSubSup>
                                          <m:sSubSupPr>
                                            <m:ctrlPr>
                                              <a:rPr lang="en-US" sz="3200" b="0" i="1" smtClean="0">
                                                <a:latin typeface="Cambria Math" panose="02040503050406030204" pitchFamily="18" charset="0"/>
                                              </a:rPr>
                                            </m:ctrlPr>
                                          </m:sSubSupPr>
                                          <m:e>
                                            <m:r>
                                              <a:rPr lang="en-US" sz="3200" b="1" i="1" smtClean="0">
                                                <a:latin typeface="Cambria Math" panose="02040503050406030204" pitchFamily="18" charset="0"/>
                                              </a:rPr>
                                              <m:t>𝒖</m:t>
                                            </m:r>
                                          </m:e>
                                          <m:sub>
                                            <m:r>
                                              <a:rPr lang="en-US" sz="3200" b="0" i="1" smtClean="0">
                                                <a:latin typeface="Cambria Math" panose="02040503050406030204" pitchFamily="18" charset="0"/>
                                              </a:rPr>
                                              <m:t>𝑗</m:t>
                                            </m:r>
                                          </m:sub>
                                          <m:sup>
                                            <m:r>
                                              <a:rPr lang="en-US" sz="3200" b="0" i="1" smtClean="0">
                                                <a:latin typeface="Cambria Math" panose="02040503050406030204" pitchFamily="18" charset="0"/>
                                              </a:rPr>
                                              <m:t>𝑇</m:t>
                                            </m:r>
                                          </m:sup>
                                        </m:sSubSup>
                                        <m:sSub>
                                          <m:sSubPr>
                                            <m:ctrlPr>
                                              <a:rPr lang="en-US" sz="3200" b="0" i="1" smtClean="0">
                                                <a:latin typeface="Cambria Math" panose="02040503050406030204" pitchFamily="18" charset="0"/>
                                              </a:rPr>
                                            </m:ctrlPr>
                                          </m:sSubPr>
                                          <m:e>
                                            <m:r>
                                              <a:rPr lang="en-US" sz="3200" b="1" i="1" smtClean="0">
                                                <a:latin typeface="Cambria Math" panose="02040503050406030204" pitchFamily="18" charset="0"/>
                                              </a:rPr>
                                              <m:t>𝒗</m:t>
                                            </m:r>
                                          </m:e>
                                          <m:sub>
                                            <m:r>
                                              <a:rPr lang="en-US" sz="3200" b="0" i="1" smtClean="0">
                                                <a:latin typeface="Cambria Math" panose="02040503050406030204" pitchFamily="18" charset="0"/>
                                              </a:rPr>
                                              <m:t>𝑖</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𝑏</m:t>
                                            </m:r>
                                          </m:e>
                                          <m:sub>
                                            <m:r>
                                              <a:rPr lang="en-US" sz="3200" b="0" i="1" smtClean="0">
                                                <a:latin typeface="Cambria Math" panose="02040503050406030204" pitchFamily="18" charset="0"/>
                                              </a:rPr>
                                              <m:t>𝑖</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𝑐</m:t>
                                            </m:r>
                                          </m:e>
                                          <m:sub>
                                            <m:r>
                                              <a:rPr lang="en-US" sz="3200" b="0" i="1" smtClean="0">
                                                <a:latin typeface="Cambria Math" panose="02040503050406030204" pitchFamily="18" charset="0"/>
                                              </a:rPr>
                                              <m:t>𝑗</m:t>
                                            </m:r>
                                          </m:sub>
                                        </m:sSub>
                                        <m:r>
                                          <a:rPr lang="en-US" sz="3200" b="0" i="1" smtClean="0">
                                            <a:latin typeface="Cambria Math" panose="02040503050406030204" pitchFamily="18" charset="0"/>
                                          </a:rPr>
                                          <m:t>−</m:t>
                                        </m:r>
                                        <m:func>
                                          <m:funcPr>
                                            <m:ctrlPr>
                                              <a:rPr lang="en-US" sz="3200" b="0" i="1" smtClean="0">
                                                <a:latin typeface="Cambria Math" panose="02040503050406030204" pitchFamily="18" charset="0"/>
                                              </a:rPr>
                                            </m:ctrlPr>
                                          </m:funcPr>
                                          <m:fName>
                                            <m:r>
                                              <m:rPr>
                                                <m:sty m:val="p"/>
                                              </m:rPr>
                                              <a:rPr lang="en-US" sz="3200" b="0" i="0" smtClean="0">
                                                <a:latin typeface="Cambria Math" panose="02040503050406030204" pitchFamily="18" charset="0"/>
                                              </a:rPr>
                                              <m:t>log</m:t>
                                            </m:r>
                                          </m:fName>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𝑥</m:t>
                                                </m:r>
                                              </m:e>
                                              <m:sub>
                                                <m:r>
                                                  <a:rPr lang="en-US" sz="3200" b="0" i="1" smtClean="0">
                                                    <a:latin typeface="Cambria Math" panose="02040503050406030204" pitchFamily="18" charset="0"/>
                                                  </a:rPr>
                                                  <m:t>𝑖𝑗</m:t>
                                                </m:r>
                                              </m:sub>
                                            </m:sSub>
                                          </m:e>
                                        </m:func>
                                      </m:e>
                                    </m:d>
                                  </m:e>
                                  <m:sup>
                                    <m:r>
                                      <a:rPr lang="en-US" sz="3200" b="0" i="1" smtClean="0">
                                        <a:latin typeface="Cambria Math" panose="02040503050406030204" pitchFamily="18" charset="0"/>
                                      </a:rPr>
                                      <m:t>2</m:t>
                                    </m:r>
                                  </m:sup>
                                </m:sSup>
                              </m:e>
                            </m:nary>
                          </m:e>
                        </m:nary>
                      </m:oMath>
                    </m:oMathPara>
                  </a14:m>
                  <a:endParaRPr lang="en-US" sz="3200"/>
                </a:p>
              </p:txBody>
            </p:sp>
          </mc:Choice>
          <mc:Fallback xmlns="">
            <p:sp>
              <p:nvSpPr>
                <p:cNvPr id="5" name="Freeform 3">
                  <a:extLst>
                    <a:ext uri="{FF2B5EF4-FFF2-40B4-BE49-F238E27FC236}">
                      <a16:creationId xmlns:a16="http://schemas.microsoft.com/office/drawing/2014/main" id="{589EE6A8-F0A2-0A90-8734-1F049B61972E}"/>
                    </a:ext>
                  </a:extLst>
                </p:cNvPr>
                <p:cNvSpPr>
                  <a:spLocks noRot="1" noChangeAspect="1" noMove="1" noResize="1" noEditPoints="1" noAdjustHandles="1" noChangeArrowheads="1" noChangeShapeType="1" noTextEdit="1"/>
                </p:cNvSpPr>
                <p:nvPr/>
              </p:nvSpPr>
              <p:spPr>
                <a:xfrm>
                  <a:off x="0" y="0"/>
                  <a:ext cx="4750317" cy="660400"/>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blipFill>
                  <a:blip r:embed="rId3"/>
                  <a:stretch>
                    <a:fillRect/>
                  </a:stretch>
                </a:blipFill>
              </p:spPr>
              <p:txBody>
                <a:bodyPr/>
                <a:lstStyle/>
                <a:p>
                  <a:r>
                    <a:rPr lang="en-US">
                      <a:noFill/>
                    </a:rPr>
                    <a:t> </a:t>
                  </a:r>
                </a:p>
              </p:txBody>
            </p:sp>
          </mc:Fallback>
        </mc:AlternateContent>
      </p:grpSp>
      <p:sp>
        <p:nvSpPr>
          <p:cNvPr id="22" name="TextBox 22"/>
          <p:cNvSpPr txBox="1"/>
          <p:nvPr/>
        </p:nvSpPr>
        <p:spPr>
          <a:xfrm>
            <a:off x="1642456" y="1779846"/>
            <a:ext cx="6388082" cy="1333977"/>
          </a:xfrm>
          <a:prstGeom prst="rect">
            <a:avLst/>
          </a:prstGeom>
        </p:spPr>
        <p:txBody>
          <a:bodyPr lIns="0" tIns="0" rIns="0" bIns="0" rtlCol="0" anchor="t">
            <a:spAutoFit/>
          </a:bodyPr>
          <a:lstStyle/>
          <a:p>
            <a:pPr>
              <a:lnSpc>
                <a:spcPts val="10559"/>
              </a:lnSpc>
            </a:pPr>
            <a:endParaRPr lang="en-US" sz="8799">
              <a:solidFill>
                <a:srgbClr val="000000"/>
              </a:solidFill>
              <a:latin typeface="Inter Bold"/>
            </a:endParaRPr>
          </a:p>
        </p:txBody>
      </p:sp>
      <p:sp>
        <p:nvSpPr>
          <p:cNvPr id="25" name="Slide Number Placeholder 24">
            <a:extLst>
              <a:ext uri="{FF2B5EF4-FFF2-40B4-BE49-F238E27FC236}">
                <a16:creationId xmlns:a16="http://schemas.microsoft.com/office/drawing/2014/main" id="{E71D2527-B988-A7E5-293C-7402F7E283E8}"/>
              </a:ext>
            </a:extLst>
          </p:cNvPr>
          <p:cNvSpPr>
            <a:spLocks noGrp="1"/>
          </p:cNvSpPr>
          <p:nvPr>
            <p:ph type="sldNum" sz="quarter" idx="12"/>
          </p:nvPr>
        </p:nvSpPr>
        <p:spPr>
          <a:xfrm>
            <a:off x="76200" y="9791700"/>
            <a:ext cx="2133600" cy="365125"/>
          </a:xfrm>
        </p:spPr>
        <p:txBody>
          <a:bodyPr/>
          <a:lstStyle/>
          <a:p>
            <a:pPr algn="l"/>
            <a:fld id="{B6F15528-21DE-4FAA-801E-634DDDAF4B2B}" type="slidenum">
              <a:rPr lang="en-US" sz="2000" smtClean="0"/>
              <a:pPr algn="l"/>
              <a:t>17</a:t>
            </a:fld>
            <a:endParaRPr lang="en-US" sz="2000"/>
          </a:p>
        </p:txBody>
      </p:sp>
      <p:pic>
        <p:nvPicPr>
          <p:cNvPr id="28" name="Picture 27">
            <a:extLst>
              <a:ext uri="{FF2B5EF4-FFF2-40B4-BE49-F238E27FC236}">
                <a16:creationId xmlns:a16="http://schemas.microsoft.com/office/drawing/2014/main" id="{C4019893-D799-3F9C-A3DD-B0C7582B62E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8032" y="266700"/>
            <a:ext cx="1081168" cy="597345"/>
          </a:xfrm>
          <a:prstGeom prst="rect">
            <a:avLst/>
          </a:prstGeom>
        </p:spPr>
      </p:pic>
      <p:sp>
        <p:nvSpPr>
          <p:cNvPr id="24" name="TextBox 23">
            <a:extLst>
              <a:ext uri="{FF2B5EF4-FFF2-40B4-BE49-F238E27FC236}">
                <a16:creationId xmlns:a16="http://schemas.microsoft.com/office/drawing/2014/main" id="{5968CCDA-8E1C-B69C-CEB7-F411E435D0DD}"/>
              </a:ext>
            </a:extLst>
          </p:cNvPr>
          <p:cNvSpPr txBox="1"/>
          <p:nvPr/>
        </p:nvSpPr>
        <p:spPr>
          <a:xfrm rot="10800000" flipV="1">
            <a:off x="4586166" y="0"/>
            <a:ext cx="9115668" cy="1446550"/>
          </a:xfrm>
          <a:prstGeom prst="rect">
            <a:avLst/>
          </a:prstGeom>
          <a:noFill/>
        </p:spPr>
        <p:txBody>
          <a:bodyPr wrap="square" rtlCol="0">
            <a:spAutoFit/>
          </a:bodyPr>
          <a:lstStyle/>
          <a:p>
            <a:pPr algn="ctr"/>
            <a:r>
              <a:rPr lang="en-US" sz="8800" b="1">
                <a:latin typeface="+mj-lt"/>
              </a:rPr>
              <a:t>GloVe</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95EBD27-953C-017F-CAB4-03238C0E3CE8}"/>
                  </a:ext>
                </a:extLst>
              </p:cNvPr>
              <p:cNvSpPr txBox="1"/>
              <p:nvPr/>
            </p:nvSpPr>
            <p:spPr>
              <a:xfrm>
                <a:off x="609601" y="6062995"/>
                <a:ext cx="7668491" cy="2668166"/>
              </a:xfrm>
              <a:prstGeom prst="rect">
                <a:avLst/>
              </a:prstGeom>
              <a:noFill/>
            </p:spPr>
            <p:txBody>
              <a:bodyPr wrap="square" rtlCol="0">
                <a:spAutoFit/>
              </a:bodyPr>
              <a:lstStyle/>
              <a:p>
                <a:r>
                  <a:rPr lang="en-US" sz="3200"/>
                  <a:t>Một hàm được sử dụng phổ biến:</a:t>
                </a:r>
              </a:p>
              <a:p>
                <a:endParaRPr lang="en-US" sz="3200"/>
              </a:p>
              <a:p>
                <a:pPr/>
                <a14:m>
                  <m:oMathPara xmlns:m="http://schemas.openxmlformats.org/officeDocument/2006/math">
                    <m:oMathParaPr>
                      <m:jc m:val="centerGroup"/>
                    </m:oMathParaPr>
                    <m:oMath xmlns:m="http://schemas.openxmlformats.org/officeDocument/2006/math">
                      <m:r>
                        <a:rPr lang="en-US" sz="3200" i="1" smtClean="0">
                          <a:effectLst/>
                          <a:latin typeface="Cambria Math" panose="02040503050406030204" pitchFamily="18" charset="0"/>
                          <a:ea typeface="Times New Roman" panose="02020603050405020304" pitchFamily="18" charset="0"/>
                        </a:rPr>
                        <m:t>h</m:t>
                      </m:r>
                      <m:d>
                        <m:dPr>
                          <m:ctrlPr>
                            <a:rPr lang="en-US" sz="3200" i="1">
                              <a:effectLst/>
                              <a:latin typeface="Cambria Math" panose="02040503050406030204" pitchFamily="18" charset="0"/>
                              <a:ea typeface="Times New Roman" panose="02020603050405020304" pitchFamily="18" charset="0"/>
                            </a:rPr>
                          </m:ctrlPr>
                        </m:dPr>
                        <m:e>
                          <m:r>
                            <a:rPr lang="en-US" sz="3200" i="1">
                              <a:effectLst/>
                              <a:latin typeface="Cambria Math" panose="02040503050406030204" pitchFamily="18" charset="0"/>
                              <a:ea typeface="Times New Roman" panose="02020603050405020304" pitchFamily="18" charset="0"/>
                            </a:rPr>
                            <m:t>𝑥</m:t>
                          </m:r>
                        </m:e>
                      </m:d>
                      <m:r>
                        <a:rPr lang="en-US" sz="3200" i="1">
                          <a:effectLst/>
                          <a:latin typeface="Cambria Math" panose="02040503050406030204" pitchFamily="18" charset="0"/>
                          <a:ea typeface="Times New Roman" panose="02020603050405020304" pitchFamily="18" charset="0"/>
                        </a:rPr>
                        <m:t>=</m:t>
                      </m:r>
                      <m:d>
                        <m:dPr>
                          <m:begChr m:val="{"/>
                          <m:endChr m:val=""/>
                          <m:ctrlPr>
                            <a:rPr lang="en-US" sz="3200" i="1">
                              <a:effectLst/>
                              <a:latin typeface="Cambria Math" panose="02040503050406030204" pitchFamily="18" charset="0"/>
                              <a:ea typeface="Times New Roman" panose="02020603050405020304" pitchFamily="18" charset="0"/>
                            </a:rPr>
                          </m:ctrlPr>
                        </m:dPr>
                        <m:e>
                          <m:eqArr>
                            <m:eqArrPr>
                              <m:ctrlPr>
                                <a:rPr lang="en-US" sz="3200" i="1">
                                  <a:effectLst/>
                                  <a:latin typeface="Cambria Math" panose="02040503050406030204" pitchFamily="18" charset="0"/>
                                  <a:ea typeface="Times New Roman" panose="02020603050405020304" pitchFamily="18" charset="0"/>
                                </a:rPr>
                              </m:ctrlPr>
                            </m:eqArrPr>
                            <m:e>
                              <m:sSup>
                                <m:sSupPr>
                                  <m:ctrlPr>
                                    <a:rPr lang="en-US" sz="3200" i="1">
                                      <a:effectLst/>
                                      <a:latin typeface="Cambria Math" panose="02040503050406030204" pitchFamily="18" charset="0"/>
                                      <a:ea typeface="Times New Roman" panose="02020603050405020304" pitchFamily="18" charset="0"/>
                                    </a:rPr>
                                  </m:ctrlPr>
                                </m:sSupPr>
                                <m:e>
                                  <m:d>
                                    <m:dPr>
                                      <m:ctrlPr>
                                        <a:rPr lang="en-US" sz="3200" i="1">
                                          <a:effectLst/>
                                          <a:latin typeface="Cambria Math" panose="02040503050406030204" pitchFamily="18" charset="0"/>
                                          <a:ea typeface="Times New Roman" panose="02020603050405020304" pitchFamily="18" charset="0"/>
                                        </a:rPr>
                                      </m:ctrlPr>
                                    </m:dPr>
                                    <m:e>
                                      <m:r>
                                        <a:rPr lang="en-US" sz="3200" i="1">
                                          <a:effectLst/>
                                          <a:latin typeface="Cambria Math" panose="02040503050406030204" pitchFamily="18" charset="0"/>
                                          <a:ea typeface="Times New Roman" panose="02020603050405020304" pitchFamily="18" charset="0"/>
                                        </a:rPr>
                                        <m:t>𝑥</m:t>
                                      </m:r>
                                      <m:r>
                                        <a:rPr lang="en-US" sz="3200" i="1">
                                          <a:effectLst/>
                                          <a:latin typeface="Cambria Math" panose="02040503050406030204" pitchFamily="18" charset="0"/>
                                          <a:ea typeface="Times New Roman" panose="02020603050405020304" pitchFamily="18" charset="0"/>
                                        </a:rPr>
                                        <m:t> \ </m:t>
                                      </m:r>
                                      <m:sSub>
                                        <m:sSubPr>
                                          <m:ctrlPr>
                                            <a:rPr lang="en-US" sz="3200" i="1">
                                              <a:effectLst/>
                                              <a:latin typeface="Cambria Math" panose="02040503050406030204" pitchFamily="18" charset="0"/>
                                              <a:ea typeface="Times New Roman" panose="02020603050405020304" pitchFamily="18" charset="0"/>
                                            </a:rPr>
                                          </m:ctrlPr>
                                        </m:sSubPr>
                                        <m:e>
                                          <m:r>
                                            <a:rPr lang="en-US" sz="3200" i="1">
                                              <a:effectLst/>
                                              <a:latin typeface="Cambria Math" panose="02040503050406030204" pitchFamily="18" charset="0"/>
                                              <a:ea typeface="Times New Roman" panose="02020603050405020304" pitchFamily="18" charset="0"/>
                                            </a:rPr>
                                            <m:t>𝑥</m:t>
                                          </m:r>
                                        </m:e>
                                        <m:sub>
                                          <m:r>
                                            <a:rPr lang="en-US" sz="3200" i="1">
                                              <a:effectLst/>
                                              <a:latin typeface="Cambria Math" panose="02040503050406030204" pitchFamily="18" charset="0"/>
                                              <a:ea typeface="Times New Roman" panose="02020603050405020304" pitchFamily="18" charset="0"/>
                                            </a:rPr>
                                            <m:t>𝑚𝑎𝑥</m:t>
                                          </m:r>
                                        </m:sub>
                                      </m:sSub>
                                    </m:e>
                                  </m:d>
                                </m:e>
                                <m:sup>
                                  <m:r>
                                    <a:rPr lang="en-US" sz="3200" i="1">
                                      <a:effectLst/>
                                      <a:latin typeface="Cambria Math" panose="02040503050406030204" pitchFamily="18" charset="0"/>
                                      <a:ea typeface="Times New Roman" panose="02020603050405020304" pitchFamily="18" charset="0"/>
                                    </a:rPr>
                                    <m:t>𝛼</m:t>
                                  </m:r>
                                </m:sup>
                              </m:sSup>
                              <m:r>
                                <a:rPr lang="en-US" sz="3200" i="1">
                                  <a:effectLst/>
                                  <a:latin typeface="Cambria Math" panose="02040503050406030204" pitchFamily="18" charset="0"/>
                                  <a:ea typeface="Times New Roman" panose="02020603050405020304" pitchFamily="18" charset="0"/>
                                </a:rPr>
                                <m:t>  </m:t>
                              </m:r>
                              <m:r>
                                <a:rPr lang="en-US" sz="3200" i="1">
                                  <a:effectLst/>
                                  <a:latin typeface="Cambria Math" panose="02040503050406030204" pitchFamily="18" charset="0"/>
                                  <a:ea typeface="Times New Roman" panose="02020603050405020304" pitchFamily="18" charset="0"/>
                                </a:rPr>
                                <m:t>𝑖𝑓</m:t>
                              </m:r>
                              <m:r>
                                <a:rPr lang="en-US" sz="3200" i="1">
                                  <a:effectLst/>
                                  <a:latin typeface="Cambria Math" panose="02040503050406030204" pitchFamily="18" charset="0"/>
                                  <a:ea typeface="Times New Roman" panose="02020603050405020304" pitchFamily="18" charset="0"/>
                                </a:rPr>
                                <m:t> </m:t>
                              </m:r>
                              <m:r>
                                <a:rPr lang="en-US" sz="3200" i="1">
                                  <a:effectLst/>
                                  <a:latin typeface="Cambria Math" panose="02040503050406030204" pitchFamily="18" charset="0"/>
                                  <a:ea typeface="Times New Roman" panose="02020603050405020304" pitchFamily="18" charset="0"/>
                                </a:rPr>
                                <m:t>𝑥</m:t>
                              </m:r>
                              <m:r>
                                <a:rPr lang="en-US" sz="3200" i="1">
                                  <a:effectLst/>
                                  <a:latin typeface="Cambria Math" panose="02040503050406030204" pitchFamily="18" charset="0"/>
                                  <a:ea typeface="Times New Roman" panose="02020603050405020304" pitchFamily="18" charset="0"/>
                                </a:rPr>
                                <m:t>&lt;</m:t>
                              </m:r>
                              <m:sSub>
                                <m:sSubPr>
                                  <m:ctrlPr>
                                    <a:rPr lang="en-US" sz="3200" i="1">
                                      <a:effectLst/>
                                      <a:latin typeface="Cambria Math" panose="02040503050406030204" pitchFamily="18" charset="0"/>
                                      <a:ea typeface="Times New Roman" panose="02020603050405020304" pitchFamily="18" charset="0"/>
                                    </a:rPr>
                                  </m:ctrlPr>
                                </m:sSubPr>
                                <m:e>
                                  <m:r>
                                    <a:rPr lang="en-US" sz="3200" i="1">
                                      <a:effectLst/>
                                      <a:latin typeface="Cambria Math" panose="02040503050406030204" pitchFamily="18" charset="0"/>
                                      <a:ea typeface="Times New Roman" panose="02020603050405020304" pitchFamily="18" charset="0"/>
                                    </a:rPr>
                                    <m:t>𝑥</m:t>
                                  </m:r>
                                </m:e>
                                <m:sub>
                                  <m:r>
                                    <a:rPr lang="en-US" sz="3200" i="1">
                                      <a:effectLst/>
                                      <a:latin typeface="Cambria Math" panose="02040503050406030204" pitchFamily="18" charset="0"/>
                                      <a:ea typeface="Times New Roman" panose="02020603050405020304" pitchFamily="18" charset="0"/>
                                    </a:rPr>
                                    <m:t>𝑚𝑎𝑥</m:t>
                                  </m:r>
                                </m:sub>
                              </m:sSub>
                            </m:e>
                            <m:e>
                              <m:r>
                                <a:rPr lang="en-US" sz="3200" i="1">
                                  <a:effectLst/>
                                  <a:latin typeface="Cambria Math" panose="02040503050406030204" pitchFamily="18" charset="0"/>
                                  <a:ea typeface="Times New Roman" panose="02020603050405020304" pitchFamily="18" charset="0"/>
                                </a:rPr>
                                <m:t>1,   </m:t>
                              </m:r>
                              <m:r>
                                <a:rPr lang="en-US" sz="3200" i="1">
                                  <a:effectLst/>
                                  <a:latin typeface="Cambria Math" panose="02040503050406030204" pitchFamily="18" charset="0"/>
                                  <a:ea typeface="Times New Roman" panose="02020603050405020304" pitchFamily="18" charset="0"/>
                                </a:rPr>
                                <m:t>𝑜𝑡h𝑒𝑟𝑤𝑖𝑠𝑒</m:t>
                              </m:r>
                            </m:e>
                          </m:eqArr>
                        </m:e>
                      </m:d>
                    </m:oMath>
                  </m:oMathPara>
                </a14:m>
                <a:endParaRPr lang="en-US" sz="3200">
                  <a:effectLst/>
                  <a:latin typeface="Times New Roman" panose="02020603050405020304" pitchFamily="18" charset="0"/>
                  <a:ea typeface="Times New Roman" panose="02020603050405020304" pitchFamily="18" charset="0"/>
                </a:endParaRPr>
              </a:p>
              <a:p>
                <a:endParaRPr lang="en-US" sz="3200"/>
              </a:p>
            </p:txBody>
          </p:sp>
        </mc:Choice>
        <mc:Fallback xmlns="">
          <p:sp>
            <p:nvSpPr>
              <p:cNvPr id="10" name="TextBox 9">
                <a:extLst>
                  <a:ext uri="{FF2B5EF4-FFF2-40B4-BE49-F238E27FC236}">
                    <a16:creationId xmlns:a16="http://schemas.microsoft.com/office/drawing/2014/main" id="{C95EBD27-953C-017F-CAB4-03238C0E3CE8}"/>
                  </a:ext>
                </a:extLst>
              </p:cNvPr>
              <p:cNvSpPr txBox="1">
                <a:spLocks noRot="1" noChangeAspect="1" noMove="1" noResize="1" noEditPoints="1" noAdjustHandles="1" noChangeArrowheads="1" noChangeShapeType="1" noTextEdit="1"/>
              </p:cNvSpPr>
              <p:nvPr/>
            </p:nvSpPr>
            <p:spPr>
              <a:xfrm>
                <a:off x="609601" y="6062995"/>
                <a:ext cx="7668491" cy="2668166"/>
              </a:xfrm>
              <a:prstGeom prst="rect">
                <a:avLst/>
              </a:prstGeom>
              <a:blipFill>
                <a:blip r:embed="rId5"/>
                <a:stretch>
                  <a:fillRect l="-1987" t="-2975"/>
                </a:stretch>
              </a:blipFill>
            </p:spPr>
            <p:txBody>
              <a:bodyPr/>
              <a:lstStyle/>
              <a:p>
                <a:r>
                  <a:rPr lang="en-US">
                    <a:noFill/>
                  </a:rPr>
                  <a:t> </a:t>
                </a:r>
              </a:p>
            </p:txBody>
          </p:sp>
        </mc:Fallback>
      </mc:AlternateContent>
      <p:pic>
        <p:nvPicPr>
          <p:cNvPr id="15" name="Picture 14" descr="A green line with blue dots&#10;&#10;Description automatically generated">
            <a:extLst>
              <a:ext uri="{FF2B5EF4-FFF2-40B4-BE49-F238E27FC236}">
                <a16:creationId xmlns:a16="http://schemas.microsoft.com/office/drawing/2014/main" id="{3D841930-C402-613B-9A64-76BF8F4C58E1}"/>
              </a:ext>
            </a:extLst>
          </p:cNvPr>
          <p:cNvPicPr>
            <a:picLocks noChangeAspect="1"/>
          </p:cNvPicPr>
          <p:nvPr/>
        </p:nvPicPr>
        <p:blipFill>
          <a:blip r:embed="rId6"/>
          <a:stretch>
            <a:fillRect/>
          </a:stretch>
        </p:blipFill>
        <p:spPr>
          <a:xfrm>
            <a:off x="10303274" y="4000500"/>
            <a:ext cx="7319966" cy="4349662"/>
          </a:xfrm>
          <a:prstGeom prst="rect">
            <a:avLst/>
          </a:prstGeom>
        </p:spPr>
      </p:pic>
    </p:spTree>
    <p:extLst>
      <p:ext uri="{BB962C8B-B14F-4D97-AF65-F5344CB8AC3E}">
        <p14:creationId xmlns:p14="http://schemas.microsoft.com/office/powerpoint/2010/main" val="23215339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3">
            <a:extLst>
              <a:ext uri="{FF2B5EF4-FFF2-40B4-BE49-F238E27FC236}">
                <a16:creationId xmlns:a16="http://schemas.microsoft.com/office/drawing/2014/main" id="{B959C64A-B631-FBA6-881D-CE9350BFB0C1}"/>
              </a:ext>
            </a:extLst>
          </p:cNvPr>
          <p:cNvSpPr/>
          <p:nvPr/>
        </p:nvSpPr>
        <p:spPr>
          <a:xfrm>
            <a:off x="495300" y="1446551"/>
            <a:ext cx="17297400" cy="3672577"/>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txBody>
          <a:bodyPr/>
          <a:lstStyle/>
          <a:p>
            <a:endParaRPr lang="en-US"/>
          </a:p>
        </p:txBody>
      </p:sp>
      <p:sp>
        <p:nvSpPr>
          <p:cNvPr id="25" name="Slide Number Placeholder 24">
            <a:extLst>
              <a:ext uri="{FF2B5EF4-FFF2-40B4-BE49-F238E27FC236}">
                <a16:creationId xmlns:a16="http://schemas.microsoft.com/office/drawing/2014/main" id="{E71D2527-B988-A7E5-293C-7402F7E283E8}"/>
              </a:ext>
            </a:extLst>
          </p:cNvPr>
          <p:cNvSpPr>
            <a:spLocks noGrp="1"/>
          </p:cNvSpPr>
          <p:nvPr>
            <p:ph type="sldNum" sz="quarter" idx="12"/>
          </p:nvPr>
        </p:nvSpPr>
        <p:spPr>
          <a:xfrm>
            <a:off x="76200" y="9791700"/>
            <a:ext cx="2133600" cy="365125"/>
          </a:xfrm>
        </p:spPr>
        <p:txBody>
          <a:bodyPr/>
          <a:lstStyle/>
          <a:p>
            <a:pPr algn="l"/>
            <a:fld id="{B6F15528-21DE-4FAA-801E-634DDDAF4B2B}" type="slidenum">
              <a:rPr lang="en-US" sz="2000" smtClean="0"/>
              <a:pPr algn="l"/>
              <a:t>18</a:t>
            </a:fld>
            <a:endParaRPr lang="en-US" sz="2000"/>
          </a:p>
        </p:txBody>
      </p:sp>
      <p:pic>
        <p:nvPicPr>
          <p:cNvPr id="28" name="Picture 27">
            <a:extLst>
              <a:ext uri="{FF2B5EF4-FFF2-40B4-BE49-F238E27FC236}">
                <a16:creationId xmlns:a16="http://schemas.microsoft.com/office/drawing/2014/main" id="{C4019893-D799-3F9C-A3DD-B0C7582B62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032" y="266700"/>
            <a:ext cx="1081168" cy="597345"/>
          </a:xfrm>
          <a:prstGeom prst="rect">
            <a:avLst/>
          </a:prstGeom>
        </p:spPr>
      </p:pic>
      <p:sp>
        <p:nvSpPr>
          <p:cNvPr id="24" name="TextBox 23">
            <a:extLst>
              <a:ext uri="{FF2B5EF4-FFF2-40B4-BE49-F238E27FC236}">
                <a16:creationId xmlns:a16="http://schemas.microsoft.com/office/drawing/2014/main" id="{5968CCDA-8E1C-B69C-CEB7-F411E435D0DD}"/>
              </a:ext>
            </a:extLst>
          </p:cNvPr>
          <p:cNvSpPr txBox="1"/>
          <p:nvPr/>
        </p:nvSpPr>
        <p:spPr>
          <a:xfrm rot="10800000" flipV="1">
            <a:off x="4586166" y="0"/>
            <a:ext cx="9115668" cy="1446550"/>
          </a:xfrm>
          <a:prstGeom prst="rect">
            <a:avLst/>
          </a:prstGeom>
          <a:noFill/>
        </p:spPr>
        <p:txBody>
          <a:bodyPr wrap="square" rtlCol="0">
            <a:spAutoFit/>
          </a:bodyPr>
          <a:lstStyle/>
          <a:p>
            <a:pPr algn="ctr"/>
            <a:r>
              <a:rPr lang="en-US" sz="8800" b="1">
                <a:latin typeface="+mj-lt"/>
              </a:rPr>
              <a:t>GloVe</a:t>
            </a:r>
          </a:p>
        </p:txBody>
      </p:sp>
      <p:sp>
        <p:nvSpPr>
          <p:cNvPr id="3" name="TextBox 2">
            <a:extLst>
              <a:ext uri="{FF2B5EF4-FFF2-40B4-BE49-F238E27FC236}">
                <a16:creationId xmlns:a16="http://schemas.microsoft.com/office/drawing/2014/main" id="{EBBE2E2F-C147-DE81-681B-82D95C10BF16}"/>
              </a:ext>
            </a:extLst>
          </p:cNvPr>
          <p:cNvSpPr txBox="1"/>
          <p:nvPr/>
        </p:nvSpPr>
        <p:spPr>
          <a:xfrm>
            <a:off x="640516" y="1701371"/>
            <a:ext cx="16771184" cy="3046988"/>
          </a:xfrm>
          <a:prstGeom prst="rect">
            <a:avLst/>
          </a:prstGeom>
          <a:noFill/>
        </p:spPr>
        <p:txBody>
          <a:bodyPr wrap="square" rtlCol="0">
            <a:spAutoFit/>
          </a:bodyPr>
          <a:lstStyle/>
          <a:p>
            <a:r>
              <a:rPr lang="en-US" sz="3200" b="1"/>
              <a:t>Ý nghĩa của mô hình GloVe:</a:t>
            </a:r>
          </a:p>
          <a:p>
            <a:pPr marL="457200" indent="-457200">
              <a:buFont typeface="Arial" panose="020B0604020202020204" pitchFamily="34" charset="0"/>
              <a:buChar char="•"/>
            </a:pPr>
            <a:r>
              <a:rPr lang="en-US" sz="3200"/>
              <a:t>Glove tạo ra vector biểu diễn từ vựng có ý nghĩa, giúp mô hình hiểu được mối quan hệ ngữ nghĩa giữa các từ.</a:t>
            </a:r>
          </a:p>
          <a:p>
            <a:pPr marL="457200" indent="-457200">
              <a:buFont typeface="Arial" panose="020B0604020202020204" pitchFamily="34" charset="0"/>
              <a:buChar char="•"/>
            </a:pPr>
            <a:r>
              <a:rPr lang="en-US" sz="3200"/>
              <a:t>Mô hình GloVe được thiết kế để huấn luyện trên các tập dữ liệu lớn một cách hiệu quả.</a:t>
            </a:r>
          </a:p>
          <a:p>
            <a:pPr marL="457200" indent="-457200">
              <a:buFont typeface="Arial" panose="020B0604020202020204" pitchFamily="34" charset="0"/>
              <a:buChar char="•"/>
            </a:pPr>
            <a:r>
              <a:rPr lang="en-US" sz="3200"/>
              <a:t>GloVe tạo ra các vector biểu diễn từ vừng có thể khái quát hoá cho các tác vụ khác nhau trong NLP.</a:t>
            </a:r>
          </a:p>
        </p:txBody>
      </p:sp>
      <p:graphicFrame>
        <p:nvGraphicFramePr>
          <p:cNvPr id="12" name="Table 11">
            <a:extLst>
              <a:ext uri="{FF2B5EF4-FFF2-40B4-BE49-F238E27FC236}">
                <a16:creationId xmlns:a16="http://schemas.microsoft.com/office/drawing/2014/main" id="{53FCBD15-6AAD-0535-569E-06E16BA7BB0F}"/>
              </a:ext>
            </a:extLst>
          </p:cNvPr>
          <p:cNvGraphicFramePr>
            <a:graphicFrameLocks noGrp="1"/>
          </p:cNvGraphicFramePr>
          <p:nvPr>
            <p:extLst>
              <p:ext uri="{D42A27DB-BD31-4B8C-83A1-F6EECF244321}">
                <p14:modId xmlns:p14="http://schemas.microsoft.com/office/powerpoint/2010/main" val="2727633761"/>
              </p:ext>
            </p:extLst>
          </p:nvPr>
        </p:nvGraphicFramePr>
        <p:xfrm>
          <a:off x="678616" y="5473555"/>
          <a:ext cx="16771184" cy="4145412"/>
        </p:xfrm>
        <a:graphic>
          <a:graphicData uri="http://schemas.openxmlformats.org/drawingml/2006/table">
            <a:tbl>
              <a:tblPr firstRow="1" bandRow="1">
                <a:tableStyleId>{5202B0CA-FC54-4496-8BCA-5EF66A818D29}</a:tableStyleId>
              </a:tblPr>
              <a:tblGrid>
                <a:gridCol w="8385592">
                  <a:extLst>
                    <a:ext uri="{9D8B030D-6E8A-4147-A177-3AD203B41FA5}">
                      <a16:colId xmlns:a16="http://schemas.microsoft.com/office/drawing/2014/main" val="923823135"/>
                    </a:ext>
                  </a:extLst>
                </a:gridCol>
                <a:gridCol w="8385592">
                  <a:extLst>
                    <a:ext uri="{9D8B030D-6E8A-4147-A177-3AD203B41FA5}">
                      <a16:colId xmlns:a16="http://schemas.microsoft.com/office/drawing/2014/main" val="1434231898"/>
                    </a:ext>
                  </a:extLst>
                </a:gridCol>
              </a:tblGrid>
              <a:tr h="1005906">
                <a:tc>
                  <a:txBody>
                    <a:bodyPr/>
                    <a:lstStyle/>
                    <a:p>
                      <a:pPr algn="ctr"/>
                      <a:r>
                        <a:rPr lang="en-US" sz="4400" b="1"/>
                        <a:t>ƯU ĐIỂM</a:t>
                      </a:r>
                    </a:p>
                  </a:txBody>
                  <a:tcPr>
                    <a:solidFill>
                      <a:schemeClr val="accent3">
                        <a:lumMod val="75000"/>
                      </a:schemeClr>
                    </a:solidFill>
                  </a:tcPr>
                </a:tc>
                <a:tc>
                  <a:txBody>
                    <a:bodyPr/>
                    <a:lstStyle/>
                    <a:p>
                      <a:pPr algn="ctr"/>
                      <a:r>
                        <a:rPr lang="en-US" sz="4400"/>
                        <a:t>HẠN CHẾ</a:t>
                      </a:r>
                    </a:p>
                  </a:txBody>
                  <a:tcPr>
                    <a:solidFill>
                      <a:schemeClr val="accent6">
                        <a:lumMod val="75000"/>
                      </a:schemeClr>
                    </a:solidFill>
                  </a:tcPr>
                </a:tc>
                <a:extLst>
                  <a:ext uri="{0D108BD9-81ED-4DB2-BD59-A6C34878D82A}">
                    <a16:rowId xmlns:a16="http://schemas.microsoft.com/office/drawing/2014/main" val="2498991080"/>
                  </a:ext>
                </a:extLst>
              </a:tr>
              <a:tr h="1005906">
                <a:tc>
                  <a:txBody>
                    <a:bodyPr/>
                    <a:lstStyle/>
                    <a:p>
                      <a:r>
                        <a:rPr lang="en-US" sz="3200"/>
                        <a:t>Hiểu biết sâu sắc về mối quan hệ ngữ giữa của các từ.</a:t>
                      </a:r>
                    </a:p>
                  </a:txBody>
                  <a:tcPr/>
                </a:tc>
                <a:tc>
                  <a:txBody>
                    <a:bodyPr/>
                    <a:lstStyle/>
                    <a:p>
                      <a:r>
                        <a:rPr lang="en-US" sz="3200"/>
                        <a:t>Khả năng biểu diễn từ không có trong từ điện kém.</a:t>
                      </a:r>
                    </a:p>
                  </a:txBody>
                  <a:tcPr/>
                </a:tc>
                <a:extLst>
                  <a:ext uri="{0D108BD9-81ED-4DB2-BD59-A6C34878D82A}">
                    <a16:rowId xmlns:a16="http://schemas.microsoft.com/office/drawing/2014/main" val="2059921115"/>
                  </a:ext>
                </a:extLst>
              </a:tr>
              <a:tr h="1005906">
                <a:tc>
                  <a:txBody>
                    <a:bodyPr/>
                    <a:lstStyle/>
                    <a:p>
                      <a:r>
                        <a:rPr lang="en-US" sz="3200"/>
                        <a:t>GloVe cung cấp các vector biểu diễn từ vựng được huấn luyện trước, giúp tiết kiệm chi phí.</a:t>
                      </a:r>
                    </a:p>
                  </a:txBody>
                  <a:tcPr/>
                </a:tc>
                <a:tc>
                  <a:txBody>
                    <a:bodyPr/>
                    <a:lstStyle/>
                    <a:p>
                      <a:r>
                        <a:rPr lang="en-US" sz="3200"/>
                        <a:t>Phụ thuộc vào tập dữ liệu huấn luyện.</a:t>
                      </a:r>
                    </a:p>
                  </a:txBody>
                  <a:tcPr/>
                </a:tc>
                <a:extLst>
                  <a:ext uri="{0D108BD9-81ED-4DB2-BD59-A6C34878D82A}">
                    <a16:rowId xmlns:a16="http://schemas.microsoft.com/office/drawing/2014/main" val="3730437246"/>
                  </a:ext>
                </a:extLst>
              </a:tr>
              <a:tr h="1005906">
                <a:tc>
                  <a:txBody>
                    <a:bodyPr/>
                    <a:lstStyle/>
                    <a:p>
                      <a:r>
                        <a:rPr lang="en-US" sz="3200"/>
                        <a:t>Khả năng tổng quát hoá tốt.</a:t>
                      </a:r>
                    </a:p>
                  </a:txBody>
                  <a:tcPr/>
                </a:tc>
                <a:tc>
                  <a:txBody>
                    <a:bodyPr/>
                    <a:lstStyle/>
                    <a:p>
                      <a:r>
                        <a:rPr lang="en-US" sz="3200"/>
                        <a:t>Khó khăn trong việc cập nhật.</a:t>
                      </a:r>
                    </a:p>
                  </a:txBody>
                  <a:tcPr/>
                </a:tc>
                <a:extLst>
                  <a:ext uri="{0D108BD9-81ED-4DB2-BD59-A6C34878D82A}">
                    <a16:rowId xmlns:a16="http://schemas.microsoft.com/office/drawing/2014/main" val="249903828"/>
                  </a:ext>
                </a:extLst>
              </a:tr>
            </a:tbl>
          </a:graphicData>
        </a:graphic>
      </p:graphicFrame>
    </p:spTree>
    <p:extLst>
      <p:ext uri="{BB962C8B-B14F-4D97-AF65-F5344CB8AC3E}">
        <p14:creationId xmlns:p14="http://schemas.microsoft.com/office/powerpoint/2010/main" val="423497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24">
            <a:extLst>
              <a:ext uri="{FF2B5EF4-FFF2-40B4-BE49-F238E27FC236}">
                <a16:creationId xmlns:a16="http://schemas.microsoft.com/office/drawing/2014/main" id="{E71D2527-B988-A7E5-293C-7402F7E283E8}"/>
              </a:ext>
            </a:extLst>
          </p:cNvPr>
          <p:cNvSpPr>
            <a:spLocks noGrp="1"/>
          </p:cNvSpPr>
          <p:nvPr>
            <p:ph type="sldNum" sz="quarter" idx="12"/>
          </p:nvPr>
        </p:nvSpPr>
        <p:spPr>
          <a:xfrm>
            <a:off x="76200" y="9791700"/>
            <a:ext cx="2133600" cy="365125"/>
          </a:xfrm>
        </p:spPr>
        <p:txBody>
          <a:bodyPr/>
          <a:lstStyle/>
          <a:p>
            <a:pPr algn="l"/>
            <a:fld id="{B6F15528-21DE-4FAA-801E-634DDDAF4B2B}" type="slidenum">
              <a:rPr lang="en-US" sz="2000" smtClean="0"/>
              <a:pPr algn="l"/>
              <a:t>19</a:t>
            </a:fld>
            <a:endParaRPr lang="en-US" sz="2000"/>
          </a:p>
        </p:txBody>
      </p:sp>
      <p:pic>
        <p:nvPicPr>
          <p:cNvPr id="28" name="Picture 27">
            <a:extLst>
              <a:ext uri="{FF2B5EF4-FFF2-40B4-BE49-F238E27FC236}">
                <a16:creationId xmlns:a16="http://schemas.microsoft.com/office/drawing/2014/main" id="{C4019893-D799-3F9C-A3DD-B0C7582B62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032" y="266700"/>
            <a:ext cx="1081168" cy="597345"/>
          </a:xfrm>
          <a:prstGeom prst="rect">
            <a:avLst/>
          </a:prstGeom>
        </p:spPr>
      </p:pic>
      <p:sp>
        <p:nvSpPr>
          <p:cNvPr id="24" name="TextBox 23">
            <a:extLst>
              <a:ext uri="{FF2B5EF4-FFF2-40B4-BE49-F238E27FC236}">
                <a16:creationId xmlns:a16="http://schemas.microsoft.com/office/drawing/2014/main" id="{5968CCDA-8E1C-B69C-CEB7-F411E435D0DD}"/>
              </a:ext>
            </a:extLst>
          </p:cNvPr>
          <p:cNvSpPr txBox="1"/>
          <p:nvPr/>
        </p:nvSpPr>
        <p:spPr>
          <a:xfrm rot="10800000" flipV="1">
            <a:off x="3124200" y="0"/>
            <a:ext cx="10577634" cy="1446550"/>
          </a:xfrm>
          <a:prstGeom prst="rect">
            <a:avLst/>
          </a:prstGeom>
          <a:noFill/>
        </p:spPr>
        <p:txBody>
          <a:bodyPr wrap="square" rtlCol="0">
            <a:spAutoFit/>
          </a:bodyPr>
          <a:lstStyle/>
          <a:p>
            <a:pPr algn="ctr"/>
            <a:r>
              <a:rPr lang="en-US" sz="8800" b="1">
                <a:latin typeface="+mj-lt"/>
              </a:rPr>
              <a:t>Word2Vec vs GloVe</a:t>
            </a:r>
          </a:p>
        </p:txBody>
      </p:sp>
      <p:graphicFrame>
        <p:nvGraphicFramePr>
          <p:cNvPr id="2" name="Table 1">
            <a:extLst>
              <a:ext uri="{FF2B5EF4-FFF2-40B4-BE49-F238E27FC236}">
                <a16:creationId xmlns:a16="http://schemas.microsoft.com/office/drawing/2014/main" id="{3374EB82-049B-6630-C6EA-94687E1360BD}"/>
              </a:ext>
            </a:extLst>
          </p:cNvPr>
          <p:cNvGraphicFramePr>
            <a:graphicFrameLocks noGrp="1"/>
          </p:cNvGraphicFramePr>
          <p:nvPr>
            <p:extLst>
              <p:ext uri="{D42A27DB-BD31-4B8C-83A1-F6EECF244321}">
                <p14:modId xmlns:p14="http://schemas.microsoft.com/office/powerpoint/2010/main" val="3038833947"/>
              </p:ext>
            </p:extLst>
          </p:nvPr>
        </p:nvGraphicFramePr>
        <p:xfrm>
          <a:off x="1371600" y="1898873"/>
          <a:ext cx="15193206" cy="6147187"/>
        </p:xfrm>
        <a:graphic>
          <a:graphicData uri="http://schemas.openxmlformats.org/drawingml/2006/table">
            <a:tbl>
              <a:tblPr firstRow="1" bandRow="1">
                <a:tableStyleId>{5C22544A-7EE6-4342-B048-85BDC9FD1C3A}</a:tableStyleId>
              </a:tblPr>
              <a:tblGrid>
                <a:gridCol w="7596603">
                  <a:extLst>
                    <a:ext uri="{9D8B030D-6E8A-4147-A177-3AD203B41FA5}">
                      <a16:colId xmlns:a16="http://schemas.microsoft.com/office/drawing/2014/main" val="1744121870"/>
                    </a:ext>
                  </a:extLst>
                </a:gridCol>
                <a:gridCol w="7596603">
                  <a:extLst>
                    <a:ext uri="{9D8B030D-6E8A-4147-A177-3AD203B41FA5}">
                      <a16:colId xmlns:a16="http://schemas.microsoft.com/office/drawing/2014/main" val="3228261726"/>
                    </a:ext>
                  </a:extLst>
                </a:gridCol>
              </a:tblGrid>
              <a:tr h="694080">
                <a:tc>
                  <a:txBody>
                    <a:bodyPr/>
                    <a:lstStyle/>
                    <a:p>
                      <a:pPr algn="ctr"/>
                      <a:r>
                        <a:rPr lang="en-US" sz="4000" b="1"/>
                        <a:t>Word2Vec</a:t>
                      </a:r>
                    </a:p>
                  </a:txBody>
                  <a:tcPr anchor="ctr"/>
                </a:tc>
                <a:tc>
                  <a:txBody>
                    <a:bodyPr/>
                    <a:lstStyle/>
                    <a:p>
                      <a:pPr algn="ctr"/>
                      <a:r>
                        <a:rPr lang="en-US" sz="4000" b="1"/>
                        <a:t>GloVe</a:t>
                      </a:r>
                    </a:p>
                  </a:txBody>
                  <a:tcPr anchor="ctr"/>
                </a:tc>
                <a:extLst>
                  <a:ext uri="{0D108BD9-81ED-4DB2-BD59-A6C34878D82A}">
                    <a16:rowId xmlns:a16="http://schemas.microsoft.com/office/drawing/2014/main" val="3050619438"/>
                  </a:ext>
                </a:extLst>
              </a:tr>
              <a:tr h="1839344">
                <a:tc>
                  <a:txBody>
                    <a:bodyPr/>
                    <a:lstStyle/>
                    <a:p>
                      <a:pPr algn="just"/>
                      <a:r>
                        <a:rPr lang="en-US" sz="2800"/>
                        <a:t>S</a:t>
                      </a:r>
                      <a:r>
                        <a:rPr lang="vi-VN" sz="2800"/>
                        <a:t>ử dụng </a:t>
                      </a:r>
                      <a:r>
                        <a:rPr lang="vi-VN" sz="2800" b="1" i="1"/>
                        <a:t>Context Window</a:t>
                      </a:r>
                      <a:r>
                        <a:rPr lang="vi-VN" sz="2800"/>
                        <a:t> để tạo ra các tập train cho mạng neuron</a:t>
                      </a:r>
                      <a:endParaRPr lang="en-US" sz="2800"/>
                    </a:p>
                  </a:txBody>
                  <a:tcPr/>
                </a:tc>
                <a:tc>
                  <a:txBody>
                    <a:bodyPr/>
                    <a:lstStyle/>
                    <a:p>
                      <a:pPr algn="just"/>
                      <a:r>
                        <a:rPr lang="en-US" sz="2800"/>
                        <a:t>S</a:t>
                      </a:r>
                      <a:r>
                        <a:rPr lang="vi-VN" sz="2800"/>
                        <a:t>ử dụng </a:t>
                      </a:r>
                      <a:r>
                        <a:rPr lang="vi-VN" sz="2800" b="1" i="1"/>
                        <a:t>Context Window</a:t>
                      </a:r>
                      <a:r>
                        <a:rPr lang="vi-VN" sz="2800"/>
                        <a:t> để tạo ra </a:t>
                      </a:r>
                      <a:endParaRPr lang="en-US" sz="2800"/>
                    </a:p>
                    <a:p>
                      <a:pPr algn="just"/>
                      <a:r>
                        <a:rPr lang="vi-VN" sz="2800" b="1" i="1"/>
                        <a:t>Co-occurrence Matrix</a:t>
                      </a:r>
                      <a:endParaRPr lang="en-US" sz="2800"/>
                    </a:p>
                  </a:txBody>
                  <a:tcPr/>
                </a:tc>
                <a:extLst>
                  <a:ext uri="{0D108BD9-81ED-4DB2-BD59-A6C34878D82A}">
                    <a16:rowId xmlns:a16="http://schemas.microsoft.com/office/drawing/2014/main" val="2731739179"/>
                  </a:ext>
                </a:extLst>
              </a:tr>
              <a:tr h="1584314">
                <a:tc>
                  <a:txBody>
                    <a:bodyPr/>
                    <a:lstStyle/>
                    <a:p>
                      <a:pPr algn="just"/>
                      <a:r>
                        <a:rPr lang="en-US" sz="2800"/>
                        <a:t>H</a:t>
                      </a:r>
                      <a:r>
                        <a:rPr lang="vi-VN" sz="2800"/>
                        <a:t>ọc dựa trên các ngữ cảnh </a:t>
                      </a:r>
                      <a:r>
                        <a:rPr lang="vi-VN" sz="2800" b="1" i="1"/>
                        <a:t>đơn lẻ</a:t>
                      </a:r>
                      <a:endParaRPr lang="en-US" sz="2800"/>
                    </a:p>
                  </a:txBody>
                  <a:tcPr/>
                </a:tc>
                <a:tc>
                  <a:txBody>
                    <a:bodyPr/>
                    <a:lstStyle/>
                    <a:p>
                      <a:pPr algn="just"/>
                      <a:r>
                        <a:rPr lang="en-US" sz="2800"/>
                        <a:t>T</a:t>
                      </a:r>
                      <a:r>
                        <a:rPr lang="vi-VN" sz="2800"/>
                        <a:t>ính toán xác suất từ dựa trên </a:t>
                      </a:r>
                      <a:r>
                        <a:rPr lang="vi-VN" sz="2800" b="1" i="1"/>
                        <a:t>toàn bộ</a:t>
                      </a:r>
                      <a:r>
                        <a:rPr lang="vi-VN" sz="2800"/>
                        <a:t> tập dữ liệu </a:t>
                      </a:r>
                      <a:endParaRPr lang="en-US" sz="2800"/>
                    </a:p>
                  </a:txBody>
                  <a:tcPr/>
                </a:tc>
                <a:extLst>
                  <a:ext uri="{0D108BD9-81ED-4DB2-BD59-A6C34878D82A}">
                    <a16:rowId xmlns:a16="http://schemas.microsoft.com/office/drawing/2014/main" val="4088677355"/>
                  </a:ext>
                </a:extLst>
              </a:tr>
              <a:tr h="2022489">
                <a:tc>
                  <a:txBody>
                    <a:bodyPr/>
                    <a:lstStyle/>
                    <a:p>
                      <a:pPr algn="just"/>
                      <a:r>
                        <a:rPr lang="en-US" sz="2800" b="1" i="1"/>
                        <a:t>Đ</a:t>
                      </a:r>
                      <a:r>
                        <a:rPr lang="vi-VN" sz="2800" b="1" i="1"/>
                        <a:t>ộ ổn định trung bình</a:t>
                      </a:r>
                      <a:r>
                        <a:rPr lang="vi-VN" sz="2800"/>
                        <a:t> </a:t>
                      </a:r>
                      <a:r>
                        <a:rPr lang="en-US" sz="2800"/>
                        <a:t>kém </a:t>
                      </a:r>
                      <a:r>
                        <a:rPr lang="vi-VN" sz="2800"/>
                        <a:t>hơn</a:t>
                      </a:r>
                      <a:r>
                        <a:rPr lang="en-US" sz="2800"/>
                        <a:t> Glove</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800" b="1" i="1"/>
                        <a:t>Đ</a:t>
                      </a:r>
                      <a:r>
                        <a:rPr lang="vi-VN" sz="2800" b="1" i="1"/>
                        <a:t>ộ ổn định trung bình</a:t>
                      </a:r>
                      <a:r>
                        <a:rPr lang="vi-VN" sz="2800"/>
                        <a:t> </a:t>
                      </a:r>
                      <a:r>
                        <a:rPr lang="en-US" sz="2800"/>
                        <a:t>tốt hơn </a:t>
                      </a:r>
                      <a:r>
                        <a:rPr lang="vi-VN" sz="2800"/>
                        <a:t>hơn</a:t>
                      </a:r>
                      <a:r>
                        <a:rPr lang="en-US" sz="2800"/>
                        <a:t> Word2Vec</a:t>
                      </a:r>
                      <a:r>
                        <a:rPr lang="vi-VN" sz="2800"/>
                        <a:t> </a:t>
                      </a:r>
                      <a:endParaRPr lang="en-US" sz="2800"/>
                    </a:p>
                    <a:p>
                      <a:pPr algn="just"/>
                      <a:endParaRPr lang="en-US" sz="2800"/>
                    </a:p>
                  </a:txBody>
                  <a:tcPr/>
                </a:tc>
                <a:extLst>
                  <a:ext uri="{0D108BD9-81ED-4DB2-BD59-A6C34878D82A}">
                    <a16:rowId xmlns:a16="http://schemas.microsoft.com/office/drawing/2014/main" val="2028595036"/>
                  </a:ext>
                </a:extLst>
              </a:tr>
            </a:tbl>
          </a:graphicData>
        </a:graphic>
      </p:graphicFrame>
      <p:sp>
        <p:nvSpPr>
          <p:cNvPr id="5" name="TextBox 4">
            <a:extLst>
              <a:ext uri="{FF2B5EF4-FFF2-40B4-BE49-F238E27FC236}">
                <a16:creationId xmlns:a16="http://schemas.microsoft.com/office/drawing/2014/main" id="{08587AE6-77B3-71F0-2F4F-961CD4BBB499}"/>
              </a:ext>
            </a:extLst>
          </p:cNvPr>
          <p:cNvSpPr txBox="1"/>
          <p:nvPr/>
        </p:nvSpPr>
        <p:spPr>
          <a:xfrm>
            <a:off x="1371600" y="8388127"/>
            <a:ext cx="15193206" cy="646331"/>
          </a:xfrm>
          <a:prstGeom prst="rect">
            <a:avLst/>
          </a:prstGeom>
          <a:noFill/>
        </p:spPr>
        <p:txBody>
          <a:bodyPr wrap="square">
            <a:spAutoFit/>
          </a:bodyPr>
          <a:lstStyle/>
          <a:p>
            <a:pPr algn="l"/>
            <a:r>
              <a:rPr lang="en-US" sz="1800" b="1" i="1"/>
              <a:t>*Đ</a:t>
            </a:r>
            <a:r>
              <a:rPr lang="vi-VN" sz="1800" b="1" i="1"/>
              <a:t>ộ ổn định</a:t>
            </a:r>
            <a:r>
              <a:rPr lang="vi-VN" sz="1800" i="1"/>
              <a:t> ở đây chính là độ biến thiên của kết quả giữa hai lần ta thực hiện việc học với cùng một điều kiện xác định (cùng bộ dữ liệu, cùng tham số, cùng điều kiện phần cứng,…).</a:t>
            </a:r>
            <a:endParaRPr lang="en-US" sz="1800" i="1"/>
          </a:p>
        </p:txBody>
      </p:sp>
    </p:spTree>
    <p:extLst>
      <p:ext uri="{BB962C8B-B14F-4D97-AF65-F5344CB8AC3E}">
        <p14:creationId xmlns:p14="http://schemas.microsoft.com/office/powerpoint/2010/main" val="618101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Rounded Corners 32">
            <a:extLst>
              <a:ext uri="{FF2B5EF4-FFF2-40B4-BE49-F238E27FC236}">
                <a16:creationId xmlns:a16="http://schemas.microsoft.com/office/drawing/2014/main" id="{C13EB57F-4E75-2C6B-7B85-45FF81A45A92}"/>
              </a:ext>
            </a:extLst>
          </p:cNvPr>
          <p:cNvSpPr/>
          <p:nvPr/>
        </p:nvSpPr>
        <p:spPr>
          <a:xfrm>
            <a:off x="9254144" y="4991100"/>
            <a:ext cx="7391400" cy="2743200"/>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3200">
                <a:solidFill>
                  <a:schemeClr val="tx1"/>
                </a:solidFill>
                <a:effectLst/>
                <a:ea typeface="Times New Roman" panose="02020603050405020304" pitchFamily="18" charset="0"/>
              </a:rPr>
              <a:t>Ý tưởng cơ bản: ánh xạ từng từ trong văn bản vào các vector sao cho các từ có ý nghĩa tương đồng được biển diễn gần nhau trong không gian vector.</a:t>
            </a:r>
            <a:endParaRPr lang="en-US" sz="3200">
              <a:solidFill>
                <a:schemeClr val="tx1"/>
              </a:solidFill>
            </a:endParaRPr>
          </a:p>
        </p:txBody>
      </p:sp>
      <p:sp>
        <p:nvSpPr>
          <p:cNvPr id="31" name="Rectangle: Rounded Corners 30">
            <a:extLst>
              <a:ext uri="{FF2B5EF4-FFF2-40B4-BE49-F238E27FC236}">
                <a16:creationId xmlns:a16="http://schemas.microsoft.com/office/drawing/2014/main" id="{FAB8A6EF-475C-5871-ED88-C8A4D2B9AF31}"/>
              </a:ext>
            </a:extLst>
          </p:cNvPr>
          <p:cNvSpPr/>
          <p:nvPr/>
        </p:nvSpPr>
        <p:spPr>
          <a:xfrm>
            <a:off x="9254144" y="2552700"/>
            <a:ext cx="7391400" cy="2098970"/>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3200">
                <a:solidFill>
                  <a:schemeClr val="tx1"/>
                </a:solidFill>
                <a:effectLst/>
                <a:ea typeface="Times New Roman" panose="02020603050405020304" pitchFamily="18" charset="0"/>
              </a:rPr>
              <a:t>Word Embedding là một kỹ thuật được sử dụng để biểu diễn từ ngữ dưới dạng các vectors trong không gian đa chiều. </a:t>
            </a:r>
          </a:p>
        </p:txBody>
      </p:sp>
      <p:sp>
        <p:nvSpPr>
          <p:cNvPr id="22" name="TextBox 22"/>
          <p:cNvSpPr txBox="1"/>
          <p:nvPr/>
        </p:nvSpPr>
        <p:spPr>
          <a:xfrm>
            <a:off x="1642456" y="1779846"/>
            <a:ext cx="6388082" cy="1333977"/>
          </a:xfrm>
          <a:prstGeom prst="rect">
            <a:avLst/>
          </a:prstGeom>
        </p:spPr>
        <p:txBody>
          <a:bodyPr lIns="0" tIns="0" rIns="0" bIns="0" rtlCol="0" anchor="t">
            <a:spAutoFit/>
          </a:bodyPr>
          <a:lstStyle/>
          <a:p>
            <a:pPr>
              <a:lnSpc>
                <a:spcPts val="10559"/>
              </a:lnSpc>
            </a:pPr>
            <a:endParaRPr lang="en-US" sz="8799">
              <a:solidFill>
                <a:srgbClr val="000000"/>
              </a:solidFill>
              <a:latin typeface="Inter Bold"/>
            </a:endParaRPr>
          </a:p>
        </p:txBody>
      </p:sp>
      <p:sp>
        <p:nvSpPr>
          <p:cNvPr id="25" name="Slide Number Placeholder 24">
            <a:extLst>
              <a:ext uri="{FF2B5EF4-FFF2-40B4-BE49-F238E27FC236}">
                <a16:creationId xmlns:a16="http://schemas.microsoft.com/office/drawing/2014/main" id="{E71D2527-B988-A7E5-293C-7402F7E283E8}"/>
              </a:ext>
            </a:extLst>
          </p:cNvPr>
          <p:cNvSpPr>
            <a:spLocks noGrp="1"/>
          </p:cNvSpPr>
          <p:nvPr>
            <p:ph type="sldNum" sz="quarter" idx="12"/>
          </p:nvPr>
        </p:nvSpPr>
        <p:spPr>
          <a:xfrm>
            <a:off x="76200" y="9791700"/>
            <a:ext cx="2133600" cy="365125"/>
          </a:xfrm>
        </p:spPr>
        <p:txBody>
          <a:bodyPr/>
          <a:lstStyle/>
          <a:p>
            <a:pPr algn="l"/>
            <a:fld id="{B6F15528-21DE-4FAA-801E-634DDDAF4B2B}" type="slidenum">
              <a:rPr lang="en-US" sz="2000" smtClean="0"/>
              <a:pPr algn="l"/>
              <a:t>2</a:t>
            </a:fld>
            <a:endParaRPr lang="en-US" sz="2000"/>
          </a:p>
        </p:txBody>
      </p:sp>
      <p:pic>
        <p:nvPicPr>
          <p:cNvPr id="28" name="Picture 27">
            <a:extLst>
              <a:ext uri="{FF2B5EF4-FFF2-40B4-BE49-F238E27FC236}">
                <a16:creationId xmlns:a16="http://schemas.microsoft.com/office/drawing/2014/main" id="{C4019893-D799-3F9C-A3DD-B0C7582B62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032" y="266700"/>
            <a:ext cx="1081168" cy="597345"/>
          </a:xfrm>
          <a:prstGeom prst="rect">
            <a:avLst/>
          </a:prstGeom>
        </p:spPr>
      </p:pic>
      <p:sp>
        <p:nvSpPr>
          <p:cNvPr id="29" name="TextBox 28">
            <a:extLst>
              <a:ext uri="{FF2B5EF4-FFF2-40B4-BE49-F238E27FC236}">
                <a16:creationId xmlns:a16="http://schemas.microsoft.com/office/drawing/2014/main" id="{3B1F8989-E12A-A277-98F7-4976292E0D94}"/>
              </a:ext>
            </a:extLst>
          </p:cNvPr>
          <p:cNvSpPr txBox="1"/>
          <p:nvPr/>
        </p:nvSpPr>
        <p:spPr>
          <a:xfrm rot="10800000" flipV="1">
            <a:off x="1678899" y="240513"/>
            <a:ext cx="12683144" cy="1169551"/>
          </a:xfrm>
          <a:prstGeom prst="rect">
            <a:avLst/>
          </a:prstGeom>
          <a:noFill/>
        </p:spPr>
        <p:txBody>
          <a:bodyPr wrap="square" rtlCol="0">
            <a:spAutoFit/>
          </a:bodyPr>
          <a:lstStyle/>
          <a:p>
            <a:r>
              <a:rPr lang="en-US" sz="7000" b="1">
                <a:latin typeface="+mj-lt"/>
              </a:rPr>
              <a:t>Word Embedding là gì?</a:t>
            </a:r>
          </a:p>
        </p:txBody>
      </p:sp>
      <p:pic>
        <p:nvPicPr>
          <p:cNvPr id="32" name="Picture 31" descr="Analogical reasoning on vectors: (a) king – man + woman ≈ queen and (b)...  | Download Scientific Diagram">
            <a:extLst>
              <a:ext uri="{FF2B5EF4-FFF2-40B4-BE49-F238E27FC236}">
                <a16:creationId xmlns:a16="http://schemas.microsoft.com/office/drawing/2014/main" id="{3AC214F4-0717-839F-5E76-260FFA9893D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03917" y="2725869"/>
            <a:ext cx="6289881" cy="483526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BEDDCDA3-613E-34F2-05EC-614D6982100D}"/>
              </a:ext>
            </a:extLst>
          </p:cNvPr>
          <p:cNvGrpSpPr/>
          <p:nvPr/>
        </p:nvGrpSpPr>
        <p:grpSpPr>
          <a:xfrm>
            <a:off x="354227" y="3216746"/>
            <a:ext cx="8263612" cy="1774021"/>
            <a:chOff x="0" y="0"/>
            <a:chExt cx="4750317" cy="660400"/>
          </a:xfrm>
        </p:grpSpPr>
        <p:sp>
          <p:nvSpPr>
            <p:cNvPr id="5" name="Freeform 3">
              <a:extLst>
                <a:ext uri="{FF2B5EF4-FFF2-40B4-BE49-F238E27FC236}">
                  <a16:creationId xmlns:a16="http://schemas.microsoft.com/office/drawing/2014/main" id="{589EE6A8-F0A2-0A90-8734-1F049B61972E}"/>
                </a:ext>
              </a:extLst>
            </p:cNvPr>
            <p:cNvSpPr/>
            <p:nvPr/>
          </p:nvSpPr>
          <p:spPr>
            <a:xfrm>
              <a:off x="0" y="0"/>
              <a:ext cx="4750317" cy="660400"/>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txBody>
            <a:bodyPr/>
            <a:lstStyle/>
            <a:p>
              <a:endParaRPr lang="en-US"/>
            </a:p>
          </p:txBody>
        </p:sp>
      </p:grpSp>
      <p:sp>
        <p:nvSpPr>
          <p:cNvPr id="22" name="TextBox 22"/>
          <p:cNvSpPr txBox="1"/>
          <p:nvPr/>
        </p:nvSpPr>
        <p:spPr>
          <a:xfrm>
            <a:off x="1642456" y="1779846"/>
            <a:ext cx="6388082" cy="1333977"/>
          </a:xfrm>
          <a:prstGeom prst="rect">
            <a:avLst/>
          </a:prstGeom>
        </p:spPr>
        <p:txBody>
          <a:bodyPr lIns="0" tIns="0" rIns="0" bIns="0" rtlCol="0" anchor="t">
            <a:spAutoFit/>
          </a:bodyPr>
          <a:lstStyle/>
          <a:p>
            <a:pPr>
              <a:lnSpc>
                <a:spcPts val="10559"/>
              </a:lnSpc>
            </a:pPr>
            <a:endParaRPr lang="en-US" sz="8799">
              <a:solidFill>
                <a:srgbClr val="000000"/>
              </a:solidFill>
              <a:latin typeface="Inter Bold"/>
            </a:endParaRPr>
          </a:p>
        </p:txBody>
      </p:sp>
      <p:sp>
        <p:nvSpPr>
          <p:cNvPr id="25" name="Slide Number Placeholder 24">
            <a:extLst>
              <a:ext uri="{FF2B5EF4-FFF2-40B4-BE49-F238E27FC236}">
                <a16:creationId xmlns:a16="http://schemas.microsoft.com/office/drawing/2014/main" id="{E71D2527-B988-A7E5-293C-7402F7E283E8}"/>
              </a:ext>
            </a:extLst>
          </p:cNvPr>
          <p:cNvSpPr>
            <a:spLocks noGrp="1"/>
          </p:cNvSpPr>
          <p:nvPr>
            <p:ph type="sldNum" sz="quarter" idx="12"/>
          </p:nvPr>
        </p:nvSpPr>
        <p:spPr>
          <a:xfrm>
            <a:off x="76200" y="9791700"/>
            <a:ext cx="2133600" cy="365125"/>
          </a:xfrm>
        </p:spPr>
        <p:txBody>
          <a:bodyPr/>
          <a:lstStyle/>
          <a:p>
            <a:pPr algn="l"/>
            <a:fld id="{B6F15528-21DE-4FAA-801E-634DDDAF4B2B}" type="slidenum">
              <a:rPr lang="en-US" sz="2000" smtClean="0"/>
              <a:pPr algn="l"/>
              <a:t>20</a:t>
            </a:fld>
            <a:endParaRPr lang="en-US" sz="2000"/>
          </a:p>
        </p:txBody>
      </p:sp>
      <p:pic>
        <p:nvPicPr>
          <p:cNvPr id="28" name="Picture 27">
            <a:extLst>
              <a:ext uri="{FF2B5EF4-FFF2-40B4-BE49-F238E27FC236}">
                <a16:creationId xmlns:a16="http://schemas.microsoft.com/office/drawing/2014/main" id="{C4019893-D799-3F9C-A3DD-B0C7582B62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032" y="266700"/>
            <a:ext cx="1081168" cy="597345"/>
          </a:xfrm>
          <a:prstGeom prst="rect">
            <a:avLst/>
          </a:prstGeom>
        </p:spPr>
      </p:pic>
      <p:sp>
        <p:nvSpPr>
          <p:cNvPr id="24" name="TextBox 23">
            <a:extLst>
              <a:ext uri="{FF2B5EF4-FFF2-40B4-BE49-F238E27FC236}">
                <a16:creationId xmlns:a16="http://schemas.microsoft.com/office/drawing/2014/main" id="{5968CCDA-8E1C-B69C-CEB7-F411E435D0DD}"/>
              </a:ext>
            </a:extLst>
          </p:cNvPr>
          <p:cNvSpPr txBox="1"/>
          <p:nvPr/>
        </p:nvSpPr>
        <p:spPr>
          <a:xfrm rot="10800000" flipV="1">
            <a:off x="4586166" y="0"/>
            <a:ext cx="9115668" cy="1446550"/>
          </a:xfrm>
          <a:prstGeom prst="rect">
            <a:avLst/>
          </a:prstGeom>
          <a:noFill/>
        </p:spPr>
        <p:txBody>
          <a:bodyPr wrap="square" rtlCol="0">
            <a:spAutoFit/>
          </a:bodyPr>
          <a:lstStyle/>
          <a:p>
            <a:pPr algn="ctr"/>
            <a:r>
              <a:rPr lang="en-US" sz="8800" b="1">
                <a:latin typeface="+mj-lt"/>
              </a:rPr>
              <a:t>FastText</a:t>
            </a:r>
          </a:p>
        </p:txBody>
      </p:sp>
      <p:sp>
        <p:nvSpPr>
          <p:cNvPr id="2" name="TextBox 1">
            <a:extLst>
              <a:ext uri="{FF2B5EF4-FFF2-40B4-BE49-F238E27FC236}">
                <a16:creationId xmlns:a16="http://schemas.microsoft.com/office/drawing/2014/main" id="{E5E0465E-2A1A-E696-B1EE-FFABEB7620E5}"/>
              </a:ext>
            </a:extLst>
          </p:cNvPr>
          <p:cNvSpPr txBox="1"/>
          <p:nvPr/>
        </p:nvSpPr>
        <p:spPr>
          <a:xfrm>
            <a:off x="447434" y="3318927"/>
            <a:ext cx="8077199" cy="1569660"/>
          </a:xfrm>
          <a:prstGeom prst="rect">
            <a:avLst/>
          </a:prstGeom>
          <a:noFill/>
        </p:spPr>
        <p:txBody>
          <a:bodyPr wrap="square" rtlCol="0">
            <a:spAutoFit/>
          </a:bodyPr>
          <a:lstStyle/>
          <a:p>
            <a:r>
              <a:rPr lang="en-US" sz="3200"/>
              <a:t>FastText là một phương pháp word embedding được phát triển bởi Facebook AI Research (FAIR), và được giới thiệu vào năm 2016.</a:t>
            </a:r>
          </a:p>
        </p:txBody>
      </p:sp>
      <p:grpSp>
        <p:nvGrpSpPr>
          <p:cNvPr id="9" name="Group 2">
            <a:extLst>
              <a:ext uri="{FF2B5EF4-FFF2-40B4-BE49-F238E27FC236}">
                <a16:creationId xmlns:a16="http://schemas.microsoft.com/office/drawing/2014/main" id="{F1640FB0-B203-6EED-28D9-D6382CF70C3D}"/>
              </a:ext>
            </a:extLst>
          </p:cNvPr>
          <p:cNvGrpSpPr/>
          <p:nvPr/>
        </p:nvGrpSpPr>
        <p:grpSpPr>
          <a:xfrm>
            <a:off x="354226" y="5671627"/>
            <a:ext cx="8170407" cy="2443673"/>
            <a:chOff x="0" y="0"/>
            <a:chExt cx="4750317" cy="660400"/>
          </a:xfrm>
        </p:grpSpPr>
        <p:sp>
          <p:nvSpPr>
            <p:cNvPr id="10" name="Freeform 3">
              <a:extLst>
                <a:ext uri="{FF2B5EF4-FFF2-40B4-BE49-F238E27FC236}">
                  <a16:creationId xmlns:a16="http://schemas.microsoft.com/office/drawing/2014/main" id="{CD9D8E05-82DD-2F28-932D-6BB90468D396}"/>
                </a:ext>
              </a:extLst>
            </p:cNvPr>
            <p:cNvSpPr/>
            <p:nvPr/>
          </p:nvSpPr>
          <p:spPr>
            <a:xfrm>
              <a:off x="0" y="0"/>
              <a:ext cx="4750317" cy="660400"/>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txBody>
            <a:bodyPr/>
            <a:lstStyle/>
            <a:p>
              <a:endParaRPr lang="en-US"/>
            </a:p>
          </p:txBody>
        </p:sp>
      </p:grpSp>
      <p:sp>
        <p:nvSpPr>
          <p:cNvPr id="11" name="TextBox 10">
            <a:extLst>
              <a:ext uri="{FF2B5EF4-FFF2-40B4-BE49-F238E27FC236}">
                <a16:creationId xmlns:a16="http://schemas.microsoft.com/office/drawing/2014/main" id="{FB557A67-A553-72D4-F0E0-B4DFD776D3C9}"/>
              </a:ext>
            </a:extLst>
          </p:cNvPr>
          <p:cNvSpPr txBox="1"/>
          <p:nvPr/>
        </p:nvSpPr>
        <p:spPr>
          <a:xfrm>
            <a:off x="447434" y="5852653"/>
            <a:ext cx="8077199" cy="2062103"/>
          </a:xfrm>
          <a:prstGeom prst="rect">
            <a:avLst/>
          </a:prstGeom>
          <a:noFill/>
        </p:spPr>
        <p:txBody>
          <a:bodyPr wrap="square" rtlCol="0">
            <a:spAutoFit/>
          </a:bodyPr>
          <a:lstStyle/>
          <a:p>
            <a:r>
              <a:rPr lang="en-US" sz="3200"/>
              <a:t>FastText sử dụng mô hình Skip-gram cùng với Sub-word generation để embedding word, mang lại hiệu quả cao và khả năng xử lí trường hợp OOV (Out-of-Vocabulary).</a:t>
            </a:r>
          </a:p>
        </p:txBody>
      </p:sp>
      <p:pic>
        <p:nvPicPr>
          <p:cNvPr id="16386" name="Picture 2" descr="How to create word embedding using FastText ? - Data Science Learner">
            <a:extLst>
              <a:ext uri="{FF2B5EF4-FFF2-40B4-BE49-F238E27FC236}">
                <a16:creationId xmlns:a16="http://schemas.microsoft.com/office/drawing/2014/main" id="{2295D185-8236-AD5F-71BD-6294148134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85433" y="3224570"/>
            <a:ext cx="8727558" cy="4691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77593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BEDDCDA3-613E-34F2-05EC-614D6982100D}"/>
              </a:ext>
            </a:extLst>
          </p:cNvPr>
          <p:cNvGrpSpPr/>
          <p:nvPr/>
        </p:nvGrpSpPr>
        <p:grpSpPr>
          <a:xfrm>
            <a:off x="354227" y="3216746"/>
            <a:ext cx="8263612" cy="1446553"/>
            <a:chOff x="0" y="0"/>
            <a:chExt cx="4750317" cy="660400"/>
          </a:xfrm>
        </p:grpSpPr>
        <p:sp>
          <p:nvSpPr>
            <p:cNvPr id="5" name="Freeform 3">
              <a:extLst>
                <a:ext uri="{FF2B5EF4-FFF2-40B4-BE49-F238E27FC236}">
                  <a16:creationId xmlns:a16="http://schemas.microsoft.com/office/drawing/2014/main" id="{589EE6A8-F0A2-0A90-8734-1F049B61972E}"/>
                </a:ext>
              </a:extLst>
            </p:cNvPr>
            <p:cNvSpPr/>
            <p:nvPr/>
          </p:nvSpPr>
          <p:spPr>
            <a:xfrm>
              <a:off x="0" y="0"/>
              <a:ext cx="4750317" cy="660400"/>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txBody>
            <a:bodyPr/>
            <a:lstStyle/>
            <a:p>
              <a:endParaRPr lang="en-US"/>
            </a:p>
          </p:txBody>
        </p:sp>
      </p:grpSp>
      <p:sp>
        <p:nvSpPr>
          <p:cNvPr id="25" name="Slide Number Placeholder 24">
            <a:extLst>
              <a:ext uri="{FF2B5EF4-FFF2-40B4-BE49-F238E27FC236}">
                <a16:creationId xmlns:a16="http://schemas.microsoft.com/office/drawing/2014/main" id="{E71D2527-B988-A7E5-293C-7402F7E283E8}"/>
              </a:ext>
            </a:extLst>
          </p:cNvPr>
          <p:cNvSpPr>
            <a:spLocks noGrp="1"/>
          </p:cNvSpPr>
          <p:nvPr>
            <p:ph type="sldNum" sz="quarter" idx="12"/>
          </p:nvPr>
        </p:nvSpPr>
        <p:spPr>
          <a:xfrm>
            <a:off x="76200" y="9791700"/>
            <a:ext cx="2133600" cy="365125"/>
          </a:xfrm>
        </p:spPr>
        <p:txBody>
          <a:bodyPr/>
          <a:lstStyle/>
          <a:p>
            <a:pPr algn="l"/>
            <a:fld id="{B6F15528-21DE-4FAA-801E-634DDDAF4B2B}" type="slidenum">
              <a:rPr lang="en-US" sz="2000" smtClean="0"/>
              <a:pPr algn="l"/>
              <a:t>21</a:t>
            </a:fld>
            <a:endParaRPr lang="en-US" sz="2000"/>
          </a:p>
        </p:txBody>
      </p:sp>
      <p:pic>
        <p:nvPicPr>
          <p:cNvPr id="28" name="Picture 27">
            <a:extLst>
              <a:ext uri="{FF2B5EF4-FFF2-40B4-BE49-F238E27FC236}">
                <a16:creationId xmlns:a16="http://schemas.microsoft.com/office/drawing/2014/main" id="{C4019893-D799-3F9C-A3DD-B0C7582B62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032" y="266700"/>
            <a:ext cx="1081168" cy="597345"/>
          </a:xfrm>
          <a:prstGeom prst="rect">
            <a:avLst/>
          </a:prstGeom>
        </p:spPr>
      </p:pic>
      <p:sp>
        <p:nvSpPr>
          <p:cNvPr id="24" name="TextBox 23">
            <a:extLst>
              <a:ext uri="{FF2B5EF4-FFF2-40B4-BE49-F238E27FC236}">
                <a16:creationId xmlns:a16="http://schemas.microsoft.com/office/drawing/2014/main" id="{5968CCDA-8E1C-B69C-CEB7-F411E435D0DD}"/>
              </a:ext>
            </a:extLst>
          </p:cNvPr>
          <p:cNvSpPr txBox="1"/>
          <p:nvPr/>
        </p:nvSpPr>
        <p:spPr>
          <a:xfrm rot="10800000" flipV="1">
            <a:off x="2057400" y="0"/>
            <a:ext cx="15011400" cy="1446550"/>
          </a:xfrm>
          <a:prstGeom prst="rect">
            <a:avLst/>
          </a:prstGeom>
          <a:noFill/>
        </p:spPr>
        <p:txBody>
          <a:bodyPr wrap="square" rtlCol="0">
            <a:spAutoFit/>
          </a:bodyPr>
          <a:lstStyle/>
          <a:p>
            <a:pPr algn="ctr"/>
            <a:r>
              <a:rPr lang="en-US" sz="8800" b="1">
                <a:latin typeface="+mj-lt"/>
              </a:rPr>
              <a:t>FastText: Sub-word generation</a:t>
            </a:r>
          </a:p>
        </p:txBody>
      </p:sp>
      <p:sp>
        <p:nvSpPr>
          <p:cNvPr id="2" name="TextBox 1">
            <a:extLst>
              <a:ext uri="{FF2B5EF4-FFF2-40B4-BE49-F238E27FC236}">
                <a16:creationId xmlns:a16="http://schemas.microsoft.com/office/drawing/2014/main" id="{E5E0465E-2A1A-E696-B1EE-FFABEB7620E5}"/>
              </a:ext>
            </a:extLst>
          </p:cNvPr>
          <p:cNvSpPr txBox="1"/>
          <p:nvPr/>
        </p:nvSpPr>
        <p:spPr>
          <a:xfrm>
            <a:off x="447434" y="3318927"/>
            <a:ext cx="8077199" cy="1077218"/>
          </a:xfrm>
          <a:prstGeom prst="rect">
            <a:avLst/>
          </a:prstGeom>
          <a:noFill/>
        </p:spPr>
        <p:txBody>
          <a:bodyPr wrap="square" rtlCol="0">
            <a:spAutoFit/>
          </a:bodyPr>
          <a:lstStyle/>
          <a:p>
            <a:r>
              <a:rPr lang="en-US" sz="3200"/>
              <a:t>Khác với Word2Vec và GloVe, FastText xem một từ là sự kết hợp của các n-grams.</a:t>
            </a:r>
          </a:p>
        </p:txBody>
      </p:sp>
      <p:pic>
        <p:nvPicPr>
          <p:cNvPr id="3" name="Picture 2" descr="3-character n-grams of a word eating">
            <a:extLst>
              <a:ext uri="{FF2B5EF4-FFF2-40B4-BE49-F238E27FC236}">
                <a16:creationId xmlns:a16="http://schemas.microsoft.com/office/drawing/2014/main" id="{EE9708D8-7122-8CAF-0370-2E231F9636C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965556" y="2930222"/>
            <a:ext cx="8968217" cy="1733077"/>
          </a:xfrm>
          <a:prstGeom prst="rect">
            <a:avLst/>
          </a:prstGeom>
          <a:noFill/>
          <a:ln>
            <a:noFill/>
          </a:ln>
        </p:spPr>
      </p:pic>
      <p:pic>
        <p:nvPicPr>
          <p:cNvPr id="6" name="Picture 5">
            <a:extLst>
              <a:ext uri="{FF2B5EF4-FFF2-40B4-BE49-F238E27FC236}">
                <a16:creationId xmlns:a16="http://schemas.microsoft.com/office/drawing/2014/main" id="{35B37D1E-B9BC-9861-8D04-F7D48B5C7293}"/>
              </a:ext>
            </a:extLst>
          </p:cNvPr>
          <p:cNvPicPr>
            <a:picLocks noChangeAspect="1"/>
          </p:cNvPicPr>
          <p:nvPr/>
        </p:nvPicPr>
        <p:blipFill>
          <a:blip r:embed="rId4"/>
          <a:stretch>
            <a:fillRect/>
          </a:stretch>
        </p:blipFill>
        <p:spPr>
          <a:xfrm>
            <a:off x="4227150" y="4765480"/>
            <a:ext cx="8719335" cy="5360172"/>
          </a:xfrm>
          <a:prstGeom prst="rect">
            <a:avLst/>
          </a:prstGeom>
        </p:spPr>
      </p:pic>
    </p:spTree>
    <p:extLst>
      <p:ext uri="{BB962C8B-B14F-4D97-AF65-F5344CB8AC3E}">
        <p14:creationId xmlns:p14="http://schemas.microsoft.com/office/powerpoint/2010/main" val="8304426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BEDDCDA3-613E-34F2-05EC-614D6982100D}"/>
              </a:ext>
            </a:extLst>
          </p:cNvPr>
          <p:cNvGrpSpPr/>
          <p:nvPr/>
        </p:nvGrpSpPr>
        <p:grpSpPr>
          <a:xfrm>
            <a:off x="361155" y="1917119"/>
            <a:ext cx="8789772" cy="1446553"/>
            <a:chOff x="0" y="0"/>
            <a:chExt cx="4750317" cy="660400"/>
          </a:xfrm>
        </p:grpSpPr>
        <p:sp>
          <p:nvSpPr>
            <p:cNvPr id="5" name="Freeform 3">
              <a:extLst>
                <a:ext uri="{FF2B5EF4-FFF2-40B4-BE49-F238E27FC236}">
                  <a16:creationId xmlns:a16="http://schemas.microsoft.com/office/drawing/2014/main" id="{589EE6A8-F0A2-0A90-8734-1F049B61972E}"/>
                </a:ext>
              </a:extLst>
            </p:cNvPr>
            <p:cNvSpPr/>
            <p:nvPr/>
          </p:nvSpPr>
          <p:spPr>
            <a:xfrm>
              <a:off x="0" y="0"/>
              <a:ext cx="4750317" cy="660400"/>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txBody>
            <a:bodyPr/>
            <a:lstStyle/>
            <a:p>
              <a:endParaRPr lang="en-US"/>
            </a:p>
          </p:txBody>
        </p:sp>
      </p:grpSp>
      <p:sp>
        <p:nvSpPr>
          <p:cNvPr id="25" name="Slide Number Placeholder 24">
            <a:extLst>
              <a:ext uri="{FF2B5EF4-FFF2-40B4-BE49-F238E27FC236}">
                <a16:creationId xmlns:a16="http://schemas.microsoft.com/office/drawing/2014/main" id="{E71D2527-B988-A7E5-293C-7402F7E283E8}"/>
              </a:ext>
            </a:extLst>
          </p:cNvPr>
          <p:cNvSpPr>
            <a:spLocks noGrp="1"/>
          </p:cNvSpPr>
          <p:nvPr>
            <p:ph type="sldNum" sz="quarter" idx="12"/>
          </p:nvPr>
        </p:nvSpPr>
        <p:spPr>
          <a:xfrm>
            <a:off x="76200" y="9791700"/>
            <a:ext cx="2133600" cy="365125"/>
          </a:xfrm>
        </p:spPr>
        <p:txBody>
          <a:bodyPr/>
          <a:lstStyle/>
          <a:p>
            <a:pPr algn="l"/>
            <a:fld id="{B6F15528-21DE-4FAA-801E-634DDDAF4B2B}" type="slidenum">
              <a:rPr lang="en-US" sz="2000" smtClean="0"/>
              <a:pPr algn="l"/>
              <a:t>22</a:t>
            </a:fld>
            <a:endParaRPr lang="en-US" sz="2000"/>
          </a:p>
        </p:txBody>
      </p:sp>
      <p:pic>
        <p:nvPicPr>
          <p:cNvPr id="28" name="Picture 27">
            <a:extLst>
              <a:ext uri="{FF2B5EF4-FFF2-40B4-BE49-F238E27FC236}">
                <a16:creationId xmlns:a16="http://schemas.microsoft.com/office/drawing/2014/main" id="{C4019893-D799-3F9C-A3DD-B0C7582B62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032" y="266700"/>
            <a:ext cx="1081168" cy="597345"/>
          </a:xfrm>
          <a:prstGeom prst="rect">
            <a:avLst/>
          </a:prstGeom>
        </p:spPr>
      </p:pic>
      <p:sp>
        <p:nvSpPr>
          <p:cNvPr id="24" name="TextBox 23">
            <a:extLst>
              <a:ext uri="{FF2B5EF4-FFF2-40B4-BE49-F238E27FC236}">
                <a16:creationId xmlns:a16="http://schemas.microsoft.com/office/drawing/2014/main" id="{5968CCDA-8E1C-B69C-CEB7-F411E435D0DD}"/>
              </a:ext>
            </a:extLst>
          </p:cNvPr>
          <p:cNvSpPr txBox="1"/>
          <p:nvPr/>
        </p:nvSpPr>
        <p:spPr>
          <a:xfrm rot="10800000" flipV="1">
            <a:off x="2057400" y="0"/>
            <a:ext cx="15011400" cy="1446550"/>
          </a:xfrm>
          <a:prstGeom prst="rect">
            <a:avLst/>
          </a:prstGeom>
          <a:noFill/>
        </p:spPr>
        <p:txBody>
          <a:bodyPr wrap="square" rtlCol="0">
            <a:spAutoFit/>
          </a:bodyPr>
          <a:lstStyle/>
          <a:p>
            <a:pPr algn="ctr"/>
            <a:r>
              <a:rPr lang="en-US" sz="8800" b="1">
                <a:latin typeface="+mj-lt"/>
              </a:rPr>
              <a:t>FastText: Sub-word generation</a:t>
            </a:r>
          </a:p>
        </p:txBody>
      </p:sp>
      <p:sp>
        <p:nvSpPr>
          <p:cNvPr id="2" name="TextBox 1">
            <a:extLst>
              <a:ext uri="{FF2B5EF4-FFF2-40B4-BE49-F238E27FC236}">
                <a16:creationId xmlns:a16="http://schemas.microsoft.com/office/drawing/2014/main" id="{E5E0465E-2A1A-E696-B1EE-FFABEB7620E5}"/>
              </a:ext>
            </a:extLst>
          </p:cNvPr>
          <p:cNvSpPr txBox="1"/>
          <p:nvPr/>
        </p:nvSpPr>
        <p:spPr>
          <a:xfrm>
            <a:off x="454362" y="2019300"/>
            <a:ext cx="8077199" cy="1077218"/>
          </a:xfrm>
          <a:prstGeom prst="rect">
            <a:avLst/>
          </a:prstGeom>
          <a:noFill/>
        </p:spPr>
        <p:txBody>
          <a:bodyPr wrap="square" rtlCol="0">
            <a:spAutoFit/>
          </a:bodyPr>
          <a:lstStyle/>
          <a:p>
            <a:r>
              <a:rPr lang="en-US" sz="3200"/>
              <a:t>Tuy nhiên điểm hạn chế của cách biểu diễn này là yêu cầu bộ lớn rất lớn.</a:t>
            </a:r>
          </a:p>
        </p:txBody>
      </p:sp>
      <p:grpSp>
        <p:nvGrpSpPr>
          <p:cNvPr id="7" name="Group 2">
            <a:extLst>
              <a:ext uri="{FF2B5EF4-FFF2-40B4-BE49-F238E27FC236}">
                <a16:creationId xmlns:a16="http://schemas.microsoft.com/office/drawing/2014/main" id="{525F647B-D4F4-504B-AB32-4335F1428DCB}"/>
              </a:ext>
            </a:extLst>
          </p:cNvPr>
          <p:cNvGrpSpPr/>
          <p:nvPr/>
        </p:nvGrpSpPr>
        <p:grpSpPr>
          <a:xfrm>
            <a:off x="361154" y="3471635"/>
            <a:ext cx="8789773" cy="1671841"/>
            <a:chOff x="0" y="0"/>
            <a:chExt cx="4750317" cy="660400"/>
          </a:xfrm>
        </p:grpSpPr>
        <p:sp>
          <p:nvSpPr>
            <p:cNvPr id="8" name="Freeform 3">
              <a:extLst>
                <a:ext uri="{FF2B5EF4-FFF2-40B4-BE49-F238E27FC236}">
                  <a16:creationId xmlns:a16="http://schemas.microsoft.com/office/drawing/2014/main" id="{AC7E9361-9720-F57F-054B-172658BBEF4E}"/>
                </a:ext>
              </a:extLst>
            </p:cNvPr>
            <p:cNvSpPr/>
            <p:nvPr/>
          </p:nvSpPr>
          <p:spPr>
            <a:xfrm>
              <a:off x="0" y="0"/>
              <a:ext cx="4750317" cy="660400"/>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txBody>
            <a:bodyPr/>
            <a:lstStyle/>
            <a:p>
              <a:endParaRPr lang="en-US"/>
            </a:p>
          </p:txBody>
        </p:sp>
      </p:grpSp>
      <p:sp>
        <p:nvSpPr>
          <p:cNvPr id="9" name="TextBox 8">
            <a:extLst>
              <a:ext uri="{FF2B5EF4-FFF2-40B4-BE49-F238E27FC236}">
                <a16:creationId xmlns:a16="http://schemas.microsoft.com/office/drawing/2014/main" id="{8DC4EF71-AC6B-77F9-5880-AD193229493E}"/>
              </a:ext>
            </a:extLst>
          </p:cNvPr>
          <p:cNvSpPr txBox="1"/>
          <p:nvPr/>
        </p:nvSpPr>
        <p:spPr>
          <a:xfrm>
            <a:off x="454362" y="3573816"/>
            <a:ext cx="8591491" cy="1569660"/>
          </a:xfrm>
          <a:prstGeom prst="rect">
            <a:avLst/>
          </a:prstGeom>
          <a:noFill/>
        </p:spPr>
        <p:txBody>
          <a:bodyPr wrap="square" rtlCol="0">
            <a:spAutoFit/>
          </a:bodyPr>
          <a:lstStyle/>
          <a:p>
            <a:r>
              <a:rPr lang="en-US" sz="3200"/>
              <a:t>Để giải quyết vấn đề trên, một giải pháp được áp dụng là hash các n-grams vào các buckets từ 1 đến B.</a:t>
            </a:r>
          </a:p>
        </p:txBody>
      </p:sp>
      <p:grpSp>
        <p:nvGrpSpPr>
          <p:cNvPr id="10" name="Group 2">
            <a:extLst>
              <a:ext uri="{FF2B5EF4-FFF2-40B4-BE49-F238E27FC236}">
                <a16:creationId xmlns:a16="http://schemas.microsoft.com/office/drawing/2014/main" id="{F36C5BF9-0DE3-A655-951F-8A2F61DD1B38}"/>
              </a:ext>
            </a:extLst>
          </p:cNvPr>
          <p:cNvGrpSpPr/>
          <p:nvPr/>
        </p:nvGrpSpPr>
        <p:grpSpPr>
          <a:xfrm>
            <a:off x="361154" y="5255121"/>
            <a:ext cx="8789773" cy="1671841"/>
            <a:chOff x="0" y="0"/>
            <a:chExt cx="4750317" cy="660400"/>
          </a:xfrm>
        </p:grpSpPr>
        <p:sp>
          <p:nvSpPr>
            <p:cNvPr id="11" name="Freeform 3">
              <a:extLst>
                <a:ext uri="{FF2B5EF4-FFF2-40B4-BE49-F238E27FC236}">
                  <a16:creationId xmlns:a16="http://schemas.microsoft.com/office/drawing/2014/main" id="{0AE59C71-B541-A804-3370-944B426DAAAE}"/>
                </a:ext>
              </a:extLst>
            </p:cNvPr>
            <p:cNvSpPr/>
            <p:nvPr/>
          </p:nvSpPr>
          <p:spPr>
            <a:xfrm>
              <a:off x="0" y="0"/>
              <a:ext cx="4750317" cy="660400"/>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txBody>
            <a:bodyPr/>
            <a:lstStyle/>
            <a:p>
              <a:endParaRPr lang="en-US"/>
            </a:p>
          </p:txBody>
        </p:sp>
      </p:grpSp>
      <p:sp>
        <p:nvSpPr>
          <p:cNvPr id="12" name="TextBox 11">
            <a:extLst>
              <a:ext uri="{FF2B5EF4-FFF2-40B4-BE49-F238E27FC236}">
                <a16:creationId xmlns:a16="http://schemas.microsoft.com/office/drawing/2014/main" id="{BB3C6F1C-AAE9-ACA6-6A9D-61B6234A4415}"/>
              </a:ext>
            </a:extLst>
          </p:cNvPr>
          <p:cNvSpPr txBox="1"/>
          <p:nvPr/>
        </p:nvSpPr>
        <p:spPr>
          <a:xfrm>
            <a:off x="454362" y="5357302"/>
            <a:ext cx="8591491" cy="1569660"/>
          </a:xfrm>
          <a:prstGeom prst="rect">
            <a:avLst/>
          </a:prstGeom>
          <a:noFill/>
        </p:spPr>
        <p:txBody>
          <a:bodyPr wrap="square" rtlCol="0">
            <a:spAutoFit/>
          </a:bodyPr>
          <a:lstStyle/>
          <a:p>
            <a:r>
              <a:rPr lang="en-US" sz="3200"/>
              <a:t>Thay vì học các biểu diễn cho từng n-gram, ta học cách biểu diễn cho từng bucket. Trong bài báo giới thiệu FastText, có tổng cộng 2 triệu buckets.</a:t>
            </a:r>
          </a:p>
        </p:txBody>
      </p:sp>
      <p:grpSp>
        <p:nvGrpSpPr>
          <p:cNvPr id="13" name="Group 2">
            <a:extLst>
              <a:ext uri="{FF2B5EF4-FFF2-40B4-BE49-F238E27FC236}">
                <a16:creationId xmlns:a16="http://schemas.microsoft.com/office/drawing/2014/main" id="{B79C5431-2A4C-6917-914E-CE7E2BD33D04}"/>
              </a:ext>
            </a:extLst>
          </p:cNvPr>
          <p:cNvGrpSpPr/>
          <p:nvPr/>
        </p:nvGrpSpPr>
        <p:grpSpPr>
          <a:xfrm>
            <a:off x="354227" y="7038658"/>
            <a:ext cx="8789773" cy="2485888"/>
            <a:chOff x="0" y="0"/>
            <a:chExt cx="4750317" cy="660400"/>
          </a:xfrm>
        </p:grpSpPr>
        <p:sp>
          <p:nvSpPr>
            <p:cNvPr id="14" name="Freeform 3">
              <a:extLst>
                <a:ext uri="{FF2B5EF4-FFF2-40B4-BE49-F238E27FC236}">
                  <a16:creationId xmlns:a16="http://schemas.microsoft.com/office/drawing/2014/main" id="{F225C11A-F549-2C3C-17E0-F347560B2DF0}"/>
                </a:ext>
              </a:extLst>
            </p:cNvPr>
            <p:cNvSpPr/>
            <p:nvPr/>
          </p:nvSpPr>
          <p:spPr>
            <a:xfrm>
              <a:off x="0" y="0"/>
              <a:ext cx="4750317" cy="660400"/>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txBody>
            <a:bodyPr/>
            <a:lstStyle/>
            <a:p>
              <a:endParaRPr lang="en-US"/>
            </a:p>
          </p:txBody>
        </p:sp>
      </p:grpSp>
      <p:sp>
        <p:nvSpPr>
          <p:cNvPr id="15" name="TextBox 14">
            <a:extLst>
              <a:ext uri="{FF2B5EF4-FFF2-40B4-BE49-F238E27FC236}">
                <a16:creationId xmlns:a16="http://schemas.microsoft.com/office/drawing/2014/main" id="{CB40E71E-F9DE-3E57-0AA7-747C64A94776}"/>
              </a:ext>
            </a:extLst>
          </p:cNvPr>
          <p:cNvSpPr txBox="1"/>
          <p:nvPr/>
        </p:nvSpPr>
        <p:spPr>
          <a:xfrm>
            <a:off x="460294" y="7236648"/>
            <a:ext cx="8591491" cy="2062103"/>
          </a:xfrm>
          <a:prstGeom prst="rect">
            <a:avLst/>
          </a:prstGeom>
          <a:noFill/>
        </p:spPr>
        <p:txBody>
          <a:bodyPr wrap="square" rtlCol="0">
            <a:spAutoFit/>
          </a:bodyPr>
          <a:lstStyle/>
          <a:p>
            <a:r>
              <a:rPr lang="en-US" sz="3200"/>
              <a:t>Mỗi n-gram sẽ được hash thành một giá trị trong khoảng 1 đến B. Hàm hash được sử dụng là Fowler-Noll Vo hasing (hay còn gọi là FNV-1a variant).</a:t>
            </a:r>
          </a:p>
        </p:txBody>
      </p:sp>
      <p:pic>
        <p:nvPicPr>
          <p:cNvPr id="16" name="Picture 15" descr="A Visual Guide to FastText Word Embeddings">
            <a:extLst>
              <a:ext uri="{FF2B5EF4-FFF2-40B4-BE49-F238E27FC236}">
                <a16:creationId xmlns:a16="http://schemas.microsoft.com/office/drawing/2014/main" id="{E17720EC-0ABC-8C3C-EB2B-4AA29131B31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335353" y="1865798"/>
            <a:ext cx="8591492" cy="3416035"/>
          </a:xfrm>
          <a:prstGeom prst="rect">
            <a:avLst/>
          </a:prstGeom>
          <a:noFill/>
          <a:ln>
            <a:noFill/>
          </a:ln>
        </p:spPr>
      </p:pic>
      <p:pic>
        <p:nvPicPr>
          <p:cNvPr id="17" name="Picture 16" descr="A Visual Guide to FastText Word Embeddings">
            <a:extLst>
              <a:ext uri="{FF2B5EF4-FFF2-40B4-BE49-F238E27FC236}">
                <a16:creationId xmlns:a16="http://schemas.microsoft.com/office/drawing/2014/main" id="{A4F8D0DB-6C26-7A0B-453C-C97650F182C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759484" y="7236648"/>
            <a:ext cx="7309316" cy="1671840"/>
          </a:xfrm>
          <a:prstGeom prst="rect">
            <a:avLst/>
          </a:prstGeom>
          <a:noFill/>
          <a:ln>
            <a:noFill/>
          </a:ln>
        </p:spPr>
      </p:pic>
    </p:spTree>
    <p:extLst>
      <p:ext uri="{BB962C8B-B14F-4D97-AF65-F5344CB8AC3E}">
        <p14:creationId xmlns:p14="http://schemas.microsoft.com/office/powerpoint/2010/main" val="3840827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2">
            <a:extLst>
              <a:ext uri="{FF2B5EF4-FFF2-40B4-BE49-F238E27FC236}">
                <a16:creationId xmlns:a16="http://schemas.microsoft.com/office/drawing/2014/main" id="{6E7DB05D-2F6D-D7C0-3DDB-4EC3620CD7D4}"/>
              </a:ext>
            </a:extLst>
          </p:cNvPr>
          <p:cNvGrpSpPr/>
          <p:nvPr/>
        </p:nvGrpSpPr>
        <p:grpSpPr>
          <a:xfrm>
            <a:off x="526473" y="2841983"/>
            <a:ext cx="8294867" cy="1345877"/>
            <a:chOff x="0" y="0"/>
            <a:chExt cx="4750317" cy="660400"/>
          </a:xfrm>
        </p:grpSpPr>
        <p:sp>
          <p:nvSpPr>
            <p:cNvPr id="9" name="Freeform 3">
              <a:extLst>
                <a:ext uri="{FF2B5EF4-FFF2-40B4-BE49-F238E27FC236}">
                  <a16:creationId xmlns:a16="http://schemas.microsoft.com/office/drawing/2014/main" id="{0A27760C-5FE9-FE89-6A0B-EE6911B59483}"/>
                </a:ext>
              </a:extLst>
            </p:cNvPr>
            <p:cNvSpPr/>
            <p:nvPr/>
          </p:nvSpPr>
          <p:spPr>
            <a:xfrm>
              <a:off x="0" y="0"/>
              <a:ext cx="4750317" cy="660400"/>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txBody>
            <a:bodyPr/>
            <a:lstStyle/>
            <a:p>
              <a:endParaRPr lang="en-US"/>
            </a:p>
          </p:txBody>
        </p:sp>
      </p:grpSp>
      <p:sp>
        <p:nvSpPr>
          <p:cNvPr id="25" name="Slide Number Placeholder 24">
            <a:extLst>
              <a:ext uri="{FF2B5EF4-FFF2-40B4-BE49-F238E27FC236}">
                <a16:creationId xmlns:a16="http://schemas.microsoft.com/office/drawing/2014/main" id="{E71D2527-B988-A7E5-293C-7402F7E283E8}"/>
              </a:ext>
            </a:extLst>
          </p:cNvPr>
          <p:cNvSpPr>
            <a:spLocks noGrp="1"/>
          </p:cNvSpPr>
          <p:nvPr>
            <p:ph type="sldNum" sz="quarter" idx="12"/>
          </p:nvPr>
        </p:nvSpPr>
        <p:spPr>
          <a:xfrm>
            <a:off x="76200" y="9791700"/>
            <a:ext cx="2133600" cy="365125"/>
          </a:xfrm>
        </p:spPr>
        <p:txBody>
          <a:bodyPr/>
          <a:lstStyle/>
          <a:p>
            <a:pPr algn="l"/>
            <a:fld id="{B6F15528-21DE-4FAA-801E-634DDDAF4B2B}" type="slidenum">
              <a:rPr lang="en-US" sz="2000" smtClean="0"/>
              <a:pPr algn="l"/>
              <a:t>23</a:t>
            </a:fld>
            <a:endParaRPr lang="en-US" sz="2000"/>
          </a:p>
        </p:txBody>
      </p:sp>
      <p:pic>
        <p:nvPicPr>
          <p:cNvPr id="28" name="Picture 27">
            <a:extLst>
              <a:ext uri="{FF2B5EF4-FFF2-40B4-BE49-F238E27FC236}">
                <a16:creationId xmlns:a16="http://schemas.microsoft.com/office/drawing/2014/main" id="{C4019893-D799-3F9C-A3DD-B0C7582B62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032" y="266700"/>
            <a:ext cx="1081168" cy="597345"/>
          </a:xfrm>
          <a:prstGeom prst="rect">
            <a:avLst/>
          </a:prstGeom>
        </p:spPr>
      </p:pic>
      <p:sp>
        <p:nvSpPr>
          <p:cNvPr id="24" name="TextBox 23">
            <a:extLst>
              <a:ext uri="{FF2B5EF4-FFF2-40B4-BE49-F238E27FC236}">
                <a16:creationId xmlns:a16="http://schemas.microsoft.com/office/drawing/2014/main" id="{5968CCDA-8E1C-B69C-CEB7-F411E435D0DD}"/>
              </a:ext>
            </a:extLst>
          </p:cNvPr>
          <p:cNvSpPr txBox="1"/>
          <p:nvPr/>
        </p:nvSpPr>
        <p:spPr>
          <a:xfrm rot="10800000" flipV="1">
            <a:off x="647700" y="-266700"/>
            <a:ext cx="16992600" cy="2800767"/>
          </a:xfrm>
          <a:prstGeom prst="rect">
            <a:avLst/>
          </a:prstGeom>
          <a:noFill/>
        </p:spPr>
        <p:txBody>
          <a:bodyPr wrap="square" rtlCol="0">
            <a:spAutoFit/>
          </a:bodyPr>
          <a:lstStyle/>
          <a:p>
            <a:pPr algn="ctr"/>
            <a:r>
              <a:rPr lang="en-US" sz="8800" b="1">
                <a:latin typeface="+mj-lt"/>
              </a:rPr>
              <a:t>FastText: Skip-gram negative sampling</a:t>
            </a:r>
          </a:p>
        </p:txBody>
      </p:sp>
      <p:sp>
        <p:nvSpPr>
          <p:cNvPr id="7" name="TextBox 6">
            <a:extLst>
              <a:ext uri="{FF2B5EF4-FFF2-40B4-BE49-F238E27FC236}">
                <a16:creationId xmlns:a16="http://schemas.microsoft.com/office/drawing/2014/main" id="{82949B2C-70CB-5287-E66B-BC0DA1E7ADA5}"/>
              </a:ext>
            </a:extLst>
          </p:cNvPr>
          <p:cNvSpPr txBox="1"/>
          <p:nvPr/>
        </p:nvSpPr>
        <p:spPr>
          <a:xfrm>
            <a:off x="685544" y="2976454"/>
            <a:ext cx="7833202" cy="1077218"/>
          </a:xfrm>
          <a:prstGeom prst="rect">
            <a:avLst/>
          </a:prstGeom>
          <a:noFill/>
        </p:spPr>
        <p:txBody>
          <a:bodyPr wrap="square" rtlCol="0">
            <a:spAutoFit/>
          </a:bodyPr>
          <a:lstStyle/>
          <a:p>
            <a:r>
              <a:rPr lang="en-US" sz="3200"/>
              <a:t>FastText sử dụng mô hình Skip-gram kết hợp với negative sampling để huấn luyện mô hình.</a:t>
            </a:r>
          </a:p>
        </p:txBody>
      </p:sp>
      <p:grpSp>
        <p:nvGrpSpPr>
          <p:cNvPr id="14" name="Group 2">
            <a:extLst>
              <a:ext uri="{FF2B5EF4-FFF2-40B4-BE49-F238E27FC236}">
                <a16:creationId xmlns:a16="http://schemas.microsoft.com/office/drawing/2014/main" id="{52711197-8E22-F1E7-BA64-98B829E5EA2D}"/>
              </a:ext>
            </a:extLst>
          </p:cNvPr>
          <p:cNvGrpSpPr/>
          <p:nvPr/>
        </p:nvGrpSpPr>
        <p:grpSpPr>
          <a:xfrm>
            <a:off x="526473" y="4349255"/>
            <a:ext cx="8294867" cy="1588490"/>
            <a:chOff x="0" y="0"/>
            <a:chExt cx="4750317" cy="660400"/>
          </a:xfrm>
        </p:grpSpPr>
        <p:sp>
          <p:nvSpPr>
            <p:cNvPr id="15" name="Freeform 3">
              <a:extLst>
                <a:ext uri="{FF2B5EF4-FFF2-40B4-BE49-F238E27FC236}">
                  <a16:creationId xmlns:a16="http://schemas.microsoft.com/office/drawing/2014/main" id="{CF183D5A-8F0C-DB2E-3B2D-813AF4693E1B}"/>
                </a:ext>
              </a:extLst>
            </p:cNvPr>
            <p:cNvSpPr/>
            <p:nvPr/>
          </p:nvSpPr>
          <p:spPr>
            <a:xfrm>
              <a:off x="0" y="0"/>
              <a:ext cx="4750317" cy="660400"/>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txBody>
            <a:bodyPr/>
            <a:lstStyle/>
            <a:p>
              <a:endParaRPr lang="en-US"/>
            </a:p>
          </p:txBody>
        </p:sp>
      </p:grpSp>
      <p:sp>
        <p:nvSpPr>
          <p:cNvPr id="16" name="TextBox 15">
            <a:extLst>
              <a:ext uri="{FF2B5EF4-FFF2-40B4-BE49-F238E27FC236}">
                <a16:creationId xmlns:a16="http://schemas.microsoft.com/office/drawing/2014/main" id="{E431D2A7-23D2-9185-6E73-615D8B505778}"/>
              </a:ext>
            </a:extLst>
          </p:cNvPr>
          <p:cNvSpPr txBox="1"/>
          <p:nvPr/>
        </p:nvSpPr>
        <p:spPr>
          <a:xfrm>
            <a:off x="685544" y="4613361"/>
            <a:ext cx="8080662" cy="1077218"/>
          </a:xfrm>
          <a:prstGeom prst="rect">
            <a:avLst/>
          </a:prstGeom>
          <a:noFill/>
        </p:spPr>
        <p:txBody>
          <a:bodyPr wrap="square" rtlCol="0">
            <a:spAutoFit/>
          </a:bodyPr>
          <a:lstStyle/>
          <a:p>
            <a:r>
              <a:rPr lang="en-US" sz="3200"/>
              <a:t>Từ tại vị trí trung tâm sẽ được biểu diễn bằng tổng vector của các ngrams và chính từ đó.</a:t>
            </a:r>
          </a:p>
        </p:txBody>
      </p:sp>
      <p:pic>
        <p:nvPicPr>
          <p:cNvPr id="17" name="Picture 16" descr="Summing n-grams with word vector">
            <a:extLst>
              <a:ext uri="{FF2B5EF4-FFF2-40B4-BE49-F238E27FC236}">
                <a16:creationId xmlns:a16="http://schemas.microsoft.com/office/drawing/2014/main" id="{8FEB5784-2513-49B5-0714-D72768BF8D5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87000" y="3145059"/>
            <a:ext cx="5715000" cy="2272096"/>
          </a:xfrm>
          <a:prstGeom prst="rect">
            <a:avLst/>
          </a:prstGeom>
          <a:noFill/>
          <a:ln>
            <a:noFill/>
          </a:ln>
        </p:spPr>
      </p:pic>
      <p:grpSp>
        <p:nvGrpSpPr>
          <p:cNvPr id="18" name="Group 2">
            <a:extLst>
              <a:ext uri="{FF2B5EF4-FFF2-40B4-BE49-F238E27FC236}">
                <a16:creationId xmlns:a16="http://schemas.microsoft.com/office/drawing/2014/main" id="{F8B0E429-2BE2-A8E8-9601-F9893E7CF42C}"/>
              </a:ext>
            </a:extLst>
          </p:cNvPr>
          <p:cNvGrpSpPr/>
          <p:nvPr/>
        </p:nvGrpSpPr>
        <p:grpSpPr>
          <a:xfrm>
            <a:off x="526473" y="6195535"/>
            <a:ext cx="8367063" cy="1588490"/>
            <a:chOff x="0" y="0"/>
            <a:chExt cx="4750317" cy="660400"/>
          </a:xfrm>
        </p:grpSpPr>
        <p:sp>
          <p:nvSpPr>
            <p:cNvPr id="19" name="Freeform 3">
              <a:extLst>
                <a:ext uri="{FF2B5EF4-FFF2-40B4-BE49-F238E27FC236}">
                  <a16:creationId xmlns:a16="http://schemas.microsoft.com/office/drawing/2014/main" id="{17F9580B-F8A9-04C2-A716-0265C817B2E2}"/>
                </a:ext>
              </a:extLst>
            </p:cNvPr>
            <p:cNvSpPr/>
            <p:nvPr/>
          </p:nvSpPr>
          <p:spPr>
            <a:xfrm>
              <a:off x="0" y="0"/>
              <a:ext cx="4750317" cy="660400"/>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txBody>
            <a:bodyPr/>
            <a:lstStyle/>
            <a:p>
              <a:endParaRPr lang="en-US"/>
            </a:p>
          </p:txBody>
        </p:sp>
      </p:grpSp>
      <p:sp>
        <p:nvSpPr>
          <p:cNvPr id="20" name="TextBox 19">
            <a:extLst>
              <a:ext uri="{FF2B5EF4-FFF2-40B4-BE49-F238E27FC236}">
                <a16:creationId xmlns:a16="http://schemas.microsoft.com/office/drawing/2014/main" id="{B1EEB7FB-8043-C693-18A4-DE2FA08A87C0}"/>
              </a:ext>
            </a:extLst>
          </p:cNvPr>
          <p:cNvSpPr txBox="1"/>
          <p:nvPr/>
        </p:nvSpPr>
        <p:spPr>
          <a:xfrm>
            <a:off x="647700" y="6459641"/>
            <a:ext cx="8190702" cy="1077218"/>
          </a:xfrm>
          <a:prstGeom prst="rect">
            <a:avLst/>
          </a:prstGeom>
          <a:noFill/>
        </p:spPr>
        <p:txBody>
          <a:bodyPr wrap="square" rtlCol="0">
            <a:spAutoFit/>
          </a:bodyPr>
          <a:lstStyle/>
          <a:p>
            <a:r>
              <a:rPr lang="en-US" sz="3200"/>
              <a:t>Các context word trong window size được biểu diễn bằng vector của các từ đó.</a:t>
            </a:r>
          </a:p>
        </p:txBody>
      </p:sp>
      <p:pic>
        <p:nvPicPr>
          <p:cNvPr id="21" name="Picture 20" descr="Example of context words">
            <a:extLst>
              <a:ext uri="{FF2B5EF4-FFF2-40B4-BE49-F238E27FC236}">
                <a16:creationId xmlns:a16="http://schemas.microsoft.com/office/drawing/2014/main" id="{AC59101C-D159-2E79-6AD4-806A893B511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818987" y="6028146"/>
            <a:ext cx="4193825" cy="1755879"/>
          </a:xfrm>
          <a:prstGeom prst="rect">
            <a:avLst/>
          </a:prstGeom>
          <a:noFill/>
          <a:ln>
            <a:noFill/>
          </a:ln>
        </p:spPr>
      </p:pic>
      <p:grpSp>
        <p:nvGrpSpPr>
          <p:cNvPr id="22" name="Group 2">
            <a:extLst>
              <a:ext uri="{FF2B5EF4-FFF2-40B4-BE49-F238E27FC236}">
                <a16:creationId xmlns:a16="http://schemas.microsoft.com/office/drawing/2014/main" id="{5BA2AB7D-B0FD-EDB4-BAE2-F61331BA2310}"/>
              </a:ext>
            </a:extLst>
          </p:cNvPr>
          <p:cNvGrpSpPr/>
          <p:nvPr/>
        </p:nvGrpSpPr>
        <p:grpSpPr>
          <a:xfrm>
            <a:off x="426568" y="8041815"/>
            <a:ext cx="8367063" cy="848881"/>
            <a:chOff x="0" y="0"/>
            <a:chExt cx="4750317" cy="660400"/>
          </a:xfrm>
        </p:grpSpPr>
        <p:sp>
          <p:nvSpPr>
            <p:cNvPr id="23" name="Freeform 3">
              <a:extLst>
                <a:ext uri="{FF2B5EF4-FFF2-40B4-BE49-F238E27FC236}">
                  <a16:creationId xmlns:a16="http://schemas.microsoft.com/office/drawing/2014/main" id="{B1AFBFC2-A0C1-D8ED-3EC5-982CB8FAD558}"/>
                </a:ext>
              </a:extLst>
            </p:cNvPr>
            <p:cNvSpPr/>
            <p:nvPr/>
          </p:nvSpPr>
          <p:spPr>
            <a:xfrm>
              <a:off x="0" y="0"/>
              <a:ext cx="4750317" cy="660400"/>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txBody>
            <a:bodyPr/>
            <a:lstStyle/>
            <a:p>
              <a:endParaRPr lang="en-US"/>
            </a:p>
          </p:txBody>
        </p:sp>
      </p:grpSp>
      <p:sp>
        <p:nvSpPr>
          <p:cNvPr id="26" name="TextBox 25">
            <a:extLst>
              <a:ext uri="{FF2B5EF4-FFF2-40B4-BE49-F238E27FC236}">
                <a16:creationId xmlns:a16="http://schemas.microsoft.com/office/drawing/2014/main" id="{63798A2B-E9B8-E004-A4E3-49BE6CAF06A5}"/>
              </a:ext>
            </a:extLst>
          </p:cNvPr>
          <p:cNvSpPr txBox="1"/>
          <p:nvPr/>
        </p:nvSpPr>
        <p:spPr>
          <a:xfrm>
            <a:off x="547795" y="8305921"/>
            <a:ext cx="8190702" cy="584775"/>
          </a:xfrm>
          <a:prstGeom prst="rect">
            <a:avLst/>
          </a:prstGeom>
          <a:noFill/>
        </p:spPr>
        <p:txBody>
          <a:bodyPr wrap="square" rtlCol="0">
            <a:spAutoFit/>
          </a:bodyPr>
          <a:lstStyle/>
          <a:p>
            <a:r>
              <a:rPr lang="en-US" sz="3200"/>
              <a:t>Tiếp theo ta thu thập các negative sampling</a:t>
            </a:r>
          </a:p>
        </p:txBody>
      </p:sp>
      <p:pic>
        <p:nvPicPr>
          <p:cNvPr id="27" name="Picture 26" descr="Example of negative context words">
            <a:extLst>
              <a:ext uri="{FF2B5EF4-FFF2-40B4-BE49-F238E27FC236}">
                <a16:creationId xmlns:a16="http://schemas.microsoft.com/office/drawing/2014/main" id="{0A3AE9B8-99CA-BD8F-9229-C10E14521336}"/>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911964" y="8113509"/>
            <a:ext cx="4007870" cy="1678191"/>
          </a:xfrm>
          <a:prstGeom prst="rect">
            <a:avLst/>
          </a:prstGeom>
          <a:noFill/>
          <a:ln>
            <a:noFill/>
          </a:ln>
        </p:spPr>
      </p:pic>
    </p:spTree>
    <p:extLst>
      <p:ext uri="{BB962C8B-B14F-4D97-AF65-F5344CB8AC3E}">
        <p14:creationId xmlns:p14="http://schemas.microsoft.com/office/powerpoint/2010/main" val="41225246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25ADE4E-73D8-AB91-0A7D-07EB2CD23999}"/>
              </a:ext>
            </a:extLst>
          </p:cNvPr>
          <p:cNvGrpSpPr/>
          <p:nvPr/>
        </p:nvGrpSpPr>
        <p:grpSpPr>
          <a:xfrm>
            <a:off x="304800" y="2657443"/>
            <a:ext cx="9060873" cy="6001642"/>
            <a:chOff x="0" y="0"/>
            <a:chExt cx="4750317" cy="660400"/>
          </a:xfrm>
        </p:grpSpPr>
        <p:sp>
          <p:nvSpPr>
            <p:cNvPr id="4" name="Freeform 3">
              <a:extLst>
                <a:ext uri="{FF2B5EF4-FFF2-40B4-BE49-F238E27FC236}">
                  <a16:creationId xmlns:a16="http://schemas.microsoft.com/office/drawing/2014/main" id="{5D89BCAC-952B-DC6D-208F-D7B948E013FC}"/>
                </a:ext>
              </a:extLst>
            </p:cNvPr>
            <p:cNvSpPr/>
            <p:nvPr/>
          </p:nvSpPr>
          <p:spPr>
            <a:xfrm>
              <a:off x="0" y="0"/>
              <a:ext cx="4750317" cy="660400"/>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txBody>
            <a:bodyPr/>
            <a:lstStyle/>
            <a:p>
              <a:endParaRPr lang="en-US"/>
            </a:p>
          </p:txBody>
        </p:sp>
      </p:grpSp>
      <p:sp>
        <p:nvSpPr>
          <p:cNvPr id="25" name="Slide Number Placeholder 24">
            <a:extLst>
              <a:ext uri="{FF2B5EF4-FFF2-40B4-BE49-F238E27FC236}">
                <a16:creationId xmlns:a16="http://schemas.microsoft.com/office/drawing/2014/main" id="{E71D2527-B988-A7E5-293C-7402F7E283E8}"/>
              </a:ext>
            </a:extLst>
          </p:cNvPr>
          <p:cNvSpPr>
            <a:spLocks noGrp="1"/>
          </p:cNvSpPr>
          <p:nvPr>
            <p:ph type="sldNum" sz="quarter" idx="12"/>
          </p:nvPr>
        </p:nvSpPr>
        <p:spPr>
          <a:xfrm>
            <a:off x="76200" y="9791700"/>
            <a:ext cx="2133600" cy="365125"/>
          </a:xfrm>
        </p:spPr>
        <p:txBody>
          <a:bodyPr/>
          <a:lstStyle/>
          <a:p>
            <a:pPr algn="l"/>
            <a:fld id="{B6F15528-21DE-4FAA-801E-634DDDAF4B2B}" type="slidenum">
              <a:rPr lang="en-US" sz="2000" smtClean="0"/>
              <a:pPr algn="l"/>
              <a:t>24</a:t>
            </a:fld>
            <a:endParaRPr lang="en-US" sz="2000"/>
          </a:p>
        </p:txBody>
      </p:sp>
      <p:pic>
        <p:nvPicPr>
          <p:cNvPr id="28" name="Picture 27">
            <a:extLst>
              <a:ext uri="{FF2B5EF4-FFF2-40B4-BE49-F238E27FC236}">
                <a16:creationId xmlns:a16="http://schemas.microsoft.com/office/drawing/2014/main" id="{C4019893-D799-3F9C-A3DD-B0C7582B62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032" y="266700"/>
            <a:ext cx="1081168" cy="597345"/>
          </a:xfrm>
          <a:prstGeom prst="rect">
            <a:avLst/>
          </a:prstGeom>
        </p:spPr>
      </p:pic>
      <p:sp>
        <p:nvSpPr>
          <p:cNvPr id="24" name="TextBox 23">
            <a:extLst>
              <a:ext uri="{FF2B5EF4-FFF2-40B4-BE49-F238E27FC236}">
                <a16:creationId xmlns:a16="http://schemas.microsoft.com/office/drawing/2014/main" id="{5968CCDA-8E1C-B69C-CEB7-F411E435D0DD}"/>
              </a:ext>
            </a:extLst>
          </p:cNvPr>
          <p:cNvSpPr txBox="1"/>
          <p:nvPr/>
        </p:nvSpPr>
        <p:spPr>
          <a:xfrm rot="10800000" flipV="1">
            <a:off x="685544" y="-96763"/>
            <a:ext cx="16992600" cy="1446550"/>
          </a:xfrm>
          <a:prstGeom prst="rect">
            <a:avLst/>
          </a:prstGeom>
          <a:noFill/>
        </p:spPr>
        <p:txBody>
          <a:bodyPr wrap="square" rtlCol="0">
            <a:spAutoFit/>
          </a:bodyPr>
          <a:lstStyle/>
          <a:p>
            <a:pPr algn="ctr"/>
            <a:r>
              <a:rPr lang="en-US" sz="8800" b="1">
                <a:latin typeface="+mj-lt"/>
              </a:rPr>
              <a:t>FastText: Huấn luyện mô hình</a:t>
            </a:r>
          </a:p>
        </p:txBody>
      </p:sp>
      <p:sp>
        <p:nvSpPr>
          <p:cNvPr id="2" name="TextBox 1">
            <a:extLst>
              <a:ext uri="{FF2B5EF4-FFF2-40B4-BE49-F238E27FC236}">
                <a16:creationId xmlns:a16="http://schemas.microsoft.com/office/drawing/2014/main" id="{1BA30A83-C293-6107-0D60-9B0D83E9C9B1}"/>
              </a:ext>
            </a:extLst>
          </p:cNvPr>
          <p:cNvSpPr txBox="1"/>
          <p:nvPr/>
        </p:nvSpPr>
        <p:spPr>
          <a:xfrm>
            <a:off x="304800" y="2657443"/>
            <a:ext cx="8839200" cy="6001643"/>
          </a:xfrm>
          <a:prstGeom prst="rect">
            <a:avLst/>
          </a:prstGeom>
          <a:noFill/>
        </p:spPr>
        <p:txBody>
          <a:bodyPr wrap="square" rtlCol="0">
            <a:spAutoFit/>
          </a:bodyPr>
          <a:lstStyle/>
          <a:p>
            <a:r>
              <a:rPr lang="en-US" sz="3200"/>
              <a:t>Các bước huấn luyện một mô hình FastText:</a:t>
            </a:r>
          </a:p>
          <a:p>
            <a:endParaRPr lang="en-US" sz="3200"/>
          </a:p>
          <a:p>
            <a:pPr marL="514350" indent="-514350">
              <a:buAutoNum type="arabicPeriod"/>
            </a:pPr>
            <a:r>
              <a:rPr lang="en-US" sz="3200"/>
              <a:t>Tính dot product giữa từ trung tâm và context word.</a:t>
            </a:r>
          </a:p>
          <a:p>
            <a:pPr marL="514350" indent="-514350">
              <a:buAutoNum type="arabicPeriod"/>
            </a:pPr>
            <a:r>
              <a:rPr lang="en-US" sz="3200"/>
              <a:t>Sử dụng hàm sigmoid để chuyển giá trị dot product về khoảng từ 0 đến 1.</a:t>
            </a:r>
          </a:p>
          <a:p>
            <a:pPr marL="514350" indent="-514350">
              <a:buAutoNum type="arabicPeriod"/>
            </a:pPr>
            <a:r>
              <a:rPr lang="en-US" sz="3200"/>
              <a:t>Cập nhật vector embedding dựa vào loss function với mục tiêu:</a:t>
            </a:r>
          </a:p>
          <a:p>
            <a:pPr marL="914400" lvl="1" indent="-457200">
              <a:buFont typeface="Arial" panose="020B0604020202020204" pitchFamily="34" charset="0"/>
              <a:buChar char="•"/>
            </a:pPr>
            <a:r>
              <a:rPr lang="en-US" sz="3200"/>
              <a:t>Actual context word càng gần với từ trung tâm càng tốt.</a:t>
            </a:r>
          </a:p>
          <a:p>
            <a:pPr marL="914400" lvl="1" indent="-457200">
              <a:buFont typeface="Arial" panose="020B0604020202020204" pitchFamily="34" charset="0"/>
              <a:buChar char="•"/>
            </a:pPr>
            <a:r>
              <a:rPr lang="en-US" sz="3200"/>
              <a:t>Negative context word càng xa từ trung tâm càng tốt.</a:t>
            </a:r>
          </a:p>
        </p:txBody>
      </p:sp>
      <p:pic>
        <p:nvPicPr>
          <p:cNvPr id="5" name="Picture 4" descr="Goal of negative sampling in skip-gram">
            <a:extLst>
              <a:ext uri="{FF2B5EF4-FFF2-40B4-BE49-F238E27FC236}">
                <a16:creationId xmlns:a16="http://schemas.microsoft.com/office/drawing/2014/main" id="{C0A4BF2E-6E74-C8C3-5D47-7FCBD112423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684329" y="3254709"/>
            <a:ext cx="8603671" cy="4807109"/>
          </a:xfrm>
          <a:prstGeom prst="rect">
            <a:avLst/>
          </a:prstGeom>
          <a:noFill/>
          <a:ln>
            <a:noFill/>
          </a:ln>
        </p:spPr>
      </p:pic>
    </p:spTree>
    <p:extLst>
      <p:ext uri="{BB962C8B-B14F-4D97-AF65-F5344CB8AC3E}">
        <p14:creationId xmlns:p14="http://schemas.microsoft.com/office/powerpoint/2010/main" val="5042124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25ADE4E-73D8-AB91-0A7D-07EB2CD23999}"/>
              </a:ext>
            </a:extLst>
          </p:cNvPr>
          <p:cNvGrpSpPr/>
          <p:nvPr/>
        </p:nvGrpSpPr>
        <p:grpSpPr>
          <a:xfrm>
            <a:off x="304800" y="2657443"/>
            <a:ext cx="17373344" cy="1266857"/>
            <a:chOff x="0" y="0"/>
            <a:chExt cx="4750317" cy="660400"/>
          </a:xfrm>
        </p:grpSpPr>
        <p:sp>
          <p:nvSpPr>
            <p:cNvPr id="4" name="Freeform 3">
              <a:extLst>
                <a:ext uri="{FF2B5EF4-FFF2-40B4-BE49-F238E27FC236}">
                  <a16:creationId xmlns:a16="http://schemas.microsoft.com/office/drawing/2014/main" id="{5D89BCAC-952B-DC6D-208F-D7B948E013FC}"/>
                </a:ext>
              </a:extLst>
            </p:cNvPr>
            <p:cNvSpPr/>
            <p:nvPr/>
          </p:nvSpPr>
          <p:spPr>
            <a:xfrm>
              <a:off x="0" y="0"/>
              <a:ext cx="4750317" cy="660400"/>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txBody>
            <a:bodyPr/>
            <a:lstStyle/>
            <a:p>
              <a:r>
                <a:rPr lang="en-US" sz="3200"/>
                <a:t>Để huấn luyện một mô hình FastText, ta cần chuẩn bị và tiền xử lí dữ liệu giống như train một mô hình Word2Vec.</a:t>
              </a:r>
            </a:p>
          </p:txBody>
        </p:sp>
      </p:grpSp>
      <p:sp>
        <p:nvSpPr>
          <p:cNvPr id="25" name="Slide Number Placeholder 24">
            <a:extLst>
              <a:ext uri="{FF2B5EF4-FFF2-40B4-BE49-F238E27FC236}">
                <a16:creationId xmlns:a16="http://schemas.microsoft.com/office/drawing/2014/main" id="{E71D2527-B988-A7E5-293C-7402F7E283E8}"/>
              </a:ext>
            </a:extLst>
          </p:cNvPr>
          <p:cNvSpPr>
            <a:spLocks noGrp="1"/>
          </p:cNvSpPr>
          <p:nvPr>
            <p:ph type="sldNum" sz="quarter" idx="12"/>
          </p:nvPr>
        </p:nvSpPr>
        <p:spPr>
          <a:xfrm>
            <a:off x="76200" y="9791700"/>
            <a:ext cx="2133600" cy="365125"/>
          </a:xfrm>
        </p:spPr>
        <p:txBody>
          <a:bodyPr/>
          <a:lstStyle/>
          <a:p>
            <a:pPr algn="l"/>
            <a:fld id="{B6F15528-21DE-4FAA-801E-634DDDAF4B2B}" type="slidenum">
              <a:rPr lang="en-US" sz="2000" smtClean="0"/>
              <a:pPr algn="l"/>
              <a:t>25</a:t>
            </a:fld>
            <a:endParaRPr lang="en-US" sz="2000"/>
          </a:p>
        </p:txBody>
      </p:sp>
      <p:pic>
        <p:nvPicPr>
          <p:cNvPr id="28" name="Picture 27">
            <a:extLst>
              <a:ext uri="{FF2B5EF4-FFF2-40B4-BE49-F238E27FC236}">
                <a16:creationId xmlns:a16="http://schemas.microsoft.com/office/drawing/2014/main" id="{C4019893-D799-3F9C-A3DD-B0C7582B62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032" y="266700"/>
            <a:ext cx="1081168" cy="597345"/>
          </a:xfrm>
          <a:prstGeom prst="rect">
            <a:avLst/>
          </a:prstGeom>
        </p:spPr>
      </p:pic>
      <p:sp>
        <p:nvSpPr>
          <p:cNvPr id="24" name="TextBox 23">
            <a:extLst>
              <a:ext uri="{FF2B5EF4-FFF2-40B4-BE49-F238E27FC236}">
                <a16:creationId xmlns:a16="http://schemas.microsoft.com/office/drawing/2014/main" id="{5968CCDA-8E1C-B69C-CEB7-F411E435D0DD}"/>
              </a:ext>
            </a:extLst>
          </p:cNvPr>
          <p:cNvSpPr txBox="1"/>
          <p:nvPr/>
        </p:nvSpPr>
        <p:spPr>
          <a:xfrm rot="10800000" flipV="1">
            <a:off x="685544" y="-96763"/>
            <a:ext cx="16992600" cy="1446550"/>
          </a:xfrm>
          <a:prstGeom prst="rect">
            <a:avLst/>
          </a:prstGeom>
          <a:noFill/>
        </p:spPr>
        <p:txBody>
          <a:bodyPr wrap="square" rtlCol="0">
            <a:spAutoFit/>
          </a:bodyPr>
          <a:lstStyle/>
          <a:p>
            <a:pPr algn="ctr"/>
            <a:r>
              <a:rPr lang="en-US" sz="8800" b="1">
                <a:latin typeface="+mj-lt"/>
              </a:rPr>
              <a:t>FastText: Huấn luyện mô hình</a:t>
            </a:r>
          </a:p>
        </p:txBody>
      </p:sp>
      <p:grpSp>
        <p:nvGrpSpPr>
          <p:cNvPr id="6" name="Group 5">
            <a:extLst>
              <a:ext uri="{FF2B5EF4-FFF2-40B4-BE49-F238E27FC236}">
                <a16:creationId xmlns:a16="http://schemas.microsoft.com/office/drawing/2014/main" id="{9E6D51A4-7555-5F4B-BCBD-DD45AF592FB7}"/>
              </a:ext>
            </a:extLst>
          </p:cNvPr>
          <p:cNvGrpSpPr/>
          <p:nvPr/>
        </p:nvGrpSpPr>
        <p:grpSpPr>
          <a:xfrm>
            <a:off x="304800" y="4229101"/>
            <a:ext cx="17373344" cy="685800"/>
            <a:chOff x="0" y="0"/>
            <a:chExt cx="4750317" cy="660400"/>
          </a:xfrm>
        </p:grpSpPr>
        <p:sp>
          <p:nvSpPr>
            <p:cNvPr id="7" name="Freeform 3">
              <a:extLst>
                <a:ext uri="{FF2B5EF4-FFF2-40B4-BE49-F238E27FC236}">
                  <a16:creationId xmlns:a16="http://schemas.microsoft.com/office/drawing/2014/main" id="{F9884C26-F07F-E7E6-A0BA-BF07CA13CA9D}"/>
                </a:ext>
              </a:extLst>
            </p:cNvPr>
            <p:cNvSpPr/>
            <p:nvPr/>
          </p:nvSpPr>
          <p:spPr>
            <a:xfrm>
              <a:off x="0" y="0"/>
              <a:ext cx="4750317" cy="660400"/>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txBody>
            <a:bodyPr/>
            <a:lstStyle/>
            <a:p>
              <a:r>
                <a:rPr lang="en-US" sz="3200"/>
                <a:t>Cấu hình model:</a:t>
              </a:r>
            </a:p>
          </p:txBody>
        </p:sp>
      </p:grpSp>
      <p:pic>
        <p:nvPicPr>
          <p:cNvPr id="8" name="Picture 7">
            <a:extLst>
              <a:ext uri="{FF2B5EF4-FFF2-40B4-BE49-F238E27FC236}">
                <a16:creationId xmlns:a16="http://schemas.microsoft.com/office/drawing/2014/main" id="{DCCF3508-318D-BBE6-9240-8D86C645B8B8}"/>
              </a:ext>
            </a:extLst>
          </p:cNvPr>
          <p:cNvPicPr>
            <a:picLocks noChangeAspect="1"/>
          </p:cNvPicPr>
          <p:nvPr/>
        </p:nvPicPr>
        <p:blipFill>
          <a:blip r:embed="rId3"/>
          <a:stretch>
            <a:fillRect/>
          </a:stretch>
        </p:blipFill>
        <p:spPr>
          <a:xfrm>
            <a:off x="5549265" y="5361709"/>
            <a:ext cx="7189470" cy="4026045"/>
          </a:xfrm>
          <a:prstGeom prst="rect">
            <a:avLst/>
          </a:prstGeom>
        </p:spPr>
      </p:pic>
    </p:spTree>
    <p:extLst>
      <p:ext uri="{BB962C8B-B14F-4D97-AF65-F5344CB8AC3E}">
        <p14:creationId xmlns:p14="http://schemas.microsoft.com/office/powerpoint/2010/main" val="40754256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25ADE4E-73D8-AB91-0A7D-07EB2CD23999}"/>
              </a:ext>
            </a:extLst>
          </p:cNvPr>
          <p:cNvGrpSpPr/>
          <p:nvPr/>
        </p:nvGrpSpPr>
        <p:grpSpPr>
          <a:xfrm>
            <a:off x="304800" y="2657443"/>
            <a:ext cx="17373344" cy="597345"/>
            <a:chOff x="0" y="0"/>
            <a:chExt cx="4750317" cy="660400"/>
          </a:xfrm>
        </p:grpSpPr>
        <p:sp>
          <p:nvSpPr>
            <p:cNvPr id="4" name="Freeform 3">
              <a:extLst>
                <a:ext uri="{FF2B5EF4-FFF2-40B4-BE49-F238E27FC236}">
                  <a16:creationId xmlns:a16="http://schemas.microsoft.com/office/drawing/2014/main" id="{5D89BCAC-952B-DC6D-208F-D7B948E013FC}"/>
                </a:ext>
              </a:extLst>
            </p:cNvPr>
            <p:cNvSpPr/>
            <p:nvPr/>
          </p:nvSpPr>
          <p:spPr>
            <a:xfrm>
              <a:off x="0" y="0"/>
              <a:ext cx="4750317" cy="660400"/>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txBody>
            <a:bodyPr/>
            <a:lstStyle/>
            <a:p>
              <a:r>
                <a:rPr lang="en-US" sz="3200"/>
                <a:t>Kết quả sau khi huấn luyện:</a:t>
              </a:r>
            </a:p>
          </p:txBody>
        </p:sp>
      </p:grpSp>
      <p:sp>
        <p:nvSpPr>
          <p:cNvPr id="25" name="Slide Number Placeholder 24">
            <a:extLst>
              <a:ext uri="{FF2B5EF4-FFF2-40B4-BE49-F238E27FC236}">
                <a16:creationId xmlns:a16="http://schemas.microsoft.com/office/drawing/2014/main" id="{E71D2527-B988-A7E5-293C-7402F7E283E8}"/>
              </a:ext>
            </a:extLst>
          </p:cNvPr>
          <p:cNvSpPr>
            <a:spLocks noGrp="1"/>
          </p:cNvSpPr>
          <p:nvPr>
            <p:ph type="sldNum" sz="quarter" idx="12"/>
          </p:nvPr>
        </p:nvSpPr>
        <p:spPr>
          <a:xfrm>
            <a:off x="76200" y="9791700"/>
            <a:ext cx="2133600" cy="365125"/>
          </a:xfrm>
        </p:spPr>
        <p:txBody>
          <a:bodyPr/>
          <a:lstStyle/>
          <a:p>
            <a:pPr algn="l"/>
            <a:fld id="{B6F15528-21DE-4FAA-801E-634DDDAF4B2B}" type="slidenum">
              <a:rPr lang="en-US" sz="2000" smtClean="0"/>
              <a:pPr algn="l"/>
              <a:t>26</a:t>
            </a:fld>
            <a:endParaRPr lang="en-US" sz="2000"/>
          </a:p>
        </p:txBody>
      </p:sp>
      <p:pic>
        <p:nvPicPr>
          <p:cNvPr id="28" name="Picture 27">
            <a:extLst>
              <a:ext uri="{FF2B5EF4-FFF2-40B4-BE49-F238E27FC236}">
                <a16:creationId xmlns:a16="http://schemas.microsoft.com/office/drawing/2014/main" id="{C4019893-D799-3F9C-A3DD-B0C7582B62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032" y="266700"/>
            <a:ext cx="1081168" cy="597345"/>
          </a:xfrm>
          <a:prstGeom prst="rect">
            <a:avLst/>
          </a:prstGeom>
        </p:spPr>
      </p:pic>
      <p:sp>
        <p:nvSpPr>
          <p:cNvPr id="24" name="TextBox 23">
            <a:extLst>
              <a:ext uri="{FF2B5EF4-FFF2-40B4-BE49-F238E27FC236}">
                <a16:creationId xmlns:a16="http://schemas.microsoft.com/office/drawing/2014/main" id="{5968CCDA-8E1C-B69C-CEB7-F411E435D0DD}"/>
              </a:ext>
            </a:extLst>
          </p:cNvPr>
          <p:cNvSpPr txBox="1"/>
          <p:nvPr/>
        </p:nvSpPr>
        <p:spPr>
          <a:xfrm rot="10800000" flipV="1">
            <a:off x="685544" y="-96763"/>
            <a:ext cx="16992600" cy="1446550"/>
          </a:xfrm>
          <a:prstGeom prst="rect">
            <a:avLst/>
          </a:prstGeom>
          <a:noFill/>
        </p:spPr>
        <p:txBody>
          <a:bodyPr wrap="square" rtlCol="0">
            <a:spAutoFit/>
          </a:bodyPr>
          <a:lstStyle/>
          <a:p>
            <a:pPr algn="ctr"/>
            <a:r>
              <a:rPr lang="en-US" sz="8800" b="1">
                <a:latin typeface="+mj-lt"/>
              </a:rPr>
              <a:t>FastText: Huấn luyện mô hình</a:t>
            </a:r>
          </a:p>
        </p:txBody>
      </p:sp>
      <p:pic>
        <p:nvPicPr>
          <p:cNvPr id="2" name="Picture 1">
            <a:extLst>
              <a:ext uri="{FF2B5EF4-FFF2-40B4-BE49-F238E27FC236}">
                <a16:creationId xmlns:a16="http://schemas.microsoft.com/office/drawing/2014/main" id="{2B90C304-A9B5-7180-99D7-1D5CBA6EF362}"/>
              </a:ext>
            </a:extLst>
          </p:cNvPr>
          <p:cNvPicPr>
            <a:picLocks noChangeAspect="1"/>
          </p:cNvPicPr>
          <p:nvPr/>
        </p:nvPicPr>
        <p:blipFill>
          <a:blip r:embed="rId3"/>
          <a:stretch>
            <a:fillRect/>
          </a:stretch>
        </p:blipFill>
        <p:spPr>
          <a:xfrm>
            <a:off x="1143000" y="3595687"/>
            <a:ext cx="7296467" cy="6378575"/>
          </a:xfrm>
          <a:prstGeom prst="rect">
            <a:avLst/>
          </a:prstGeom>
        </p:spPr>
      </p:pic>
      <p:pic>
        <p:nvPicPr>
          <p:cNvPr id="5" name="Picture 4">
            <a:extLst>
              <a:ext uri="{FF2B5EF4-FFF2-40B4-BE49-F238E27FC236}">
                <a16:creationId xmlns:a16="http://schemas.microsoft.com/office/drawing/2014/main" id="{088064BA-6AFA-5CF2-B616-14E1B2CB691B}"/>
              </a:ext>
            </a:extLst>
          </p:cNvPr>
          <p:cNvPicPr>
            <a:picLocks noChangeAspect="1"/>
          </p:cNvPicPr>
          <p:nvPr/>
        </p:nvPicPr>
        <p:blipFill>
          <a:blip r:embed="rId4"/>
          <a:stretch>
            <a:fillRect/>
          </a:stretch>
        </p:blipFill>
        <p:spPr>
          <a:xfrm>
            <a:off x="8991600" y="4838700"/>
            <a:ext cx="5358136" cy="4015741"/>
          </a:xfrm>
          <a:prstGeom prst="rect">
            <a:avLst/>
          </a:prstGeom>
        </p:spPr>
      </p:pic>
    </p:spTree>
    <p:extLst>
      <p:ext uri="{BB962C8B-B14F-4D97-AF65-F5344CB8AC3E}">
        <p14:creationId xmlns:p14="http://schemas.microsoft.com/office/powerpoint/2010/main" val="16968496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25ADE4E-73D8-AB91-0A7D-07EB2CD23999}"/>
              </a:ext>
            </a:extLst>
          </p:cNvPr>
          <p:cNvGrpSpPr/>
          <p:nvPr/>
        </p:nvGrpSpPr>
        <p:grpSpPr>
          <a:xfrm>
            <a:off x="659883" y="1713252"/>
            <a:ext cx="17373344" cy="597345"/>
            <a:chOff x="0" y="0"/>
            <a:chExt cx="4750317" cy="660400"/>
          </a:xfrm>
        </p:grpSpPr>
        <p:sp>
          <p:nvSpPr>
            <p:cNvPr id="4" name="Freeform 3">
              <a:extLst>
                <a:ext uri="{FF2B5EF4-FFF2-40B4-BE49-F238E27FC236}">
                  <a16:creationId xmlns:a16="http://schemas.microsoft.com/office/drawing/2014/main" id="{5D89BCAC-952B-DC6D-208F-D7B948E013FC}"/>
                </a:ext>
              </a:extLst>
            </p:cNvPr>
            <p:cNvSpPr/>
            <p:nvPr/>
          </p:nvSpPr>
          <p:spPr>
            <a:xfrm>
              <a:off x="0" y="0"/>
              <a:ext cx="4750317" cy="660400"/>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txBody>
            <a:bodyPr/>
            <a:lstStyle/>
            <a:p>
              <a:r>
                <a:rPr lang="en-US" sz="3200"/>
                <a:t>Sử dụng mô hình vừa huấn luyện để tìm câu tương đồng:</a:t>
              </a:r>
            </a:p>
          </p:txBody>
        </p:sp>
      </p:grpSp>
      <p:sp>
        <p:nvSpPr>
          <p:cNvPr id="25" name="Slide Number Placeholder 24">
            <a:extLst>
              <a:ext uri="{FF2B5EF4-FFF2-40B4-BE49-F238E27FC236}">
                <a16:creationId xmlns:a16="http://schemas.microsoft.com/office/drawing/2014/main" id="{E71D2527-B988-A7E5-293C-7402F7E283E8}"/>
              </a:ext>
            </a:extLst>
          </p:cNvPr>
          <p:cNvSpPr>
            <a:spLocks noGrp="1"/>
          </p:cNvSpPr>
          <p:nvPr>
            <p:ph type="sldNum" sz="quarter" idx="12"/>
          </p:nvPr>
        </p:nvSpPr>
        <p:spPr>
          <a:xfrm>
            <a:off x="76200" y="9791700"/>
            <a:ext cx="2133600" cy="365125"/>
          </a:xfrm>
        </p:spPr>
        <p:txBody>
          <a:bodyPr/>
          <a:lstStyle/>
          <a:p>
            <a:pPr algn="l"/>
            <a:fld id="{B6F15528-21DE-4FAA-801E-634DDDAF4B2B}" type="slidenum">
              <a:rPr lang="en-US" sz="2000" smtClean="0"/>
              <a:pPr algn="l"/>
              <a:t>27</a:t>
            </a:fld>
            <a:endParaRPr lang="en-US" sz="2000"/>
          </a:p>
        </p:txBody>
      </p:sp>
      <p:pic>
        <p:nvPicPr>
          <p:cNvPr id="28" name="Picture 27">
            <a:extLst>
              <a:ext uri="{FF2B5EF4-FFF2-40B4-BE49-F238E27FC236}">
                <a16:creationId xmlns:a16="http://schemas.microsoft.com/office/drawing/2014/main" id="{C4019893-D799-3F9C-A3DD-B0C7582B62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032" y="266700"/>
            <a:ext cx="1081168" cy="597345"/>
          </a:xfrm>
          <a:prstGeom prst="rect">
            <a:avLst/>
          </a:prstGeom>
        </p:spPr>
      </p:pic>
      <p:sp>
        <p:nvSpPr>
          <p:cNvPr id="24" name="TextBox 23">
            <a:extLst>
              <a:ext uri="{FF2B5EF4-FFF2-40B4-BE49-F238E27FC236}">
                <a16:creationId xmlns:a16="http://schemas.microsoft.com/office/drawing/2014/main" id="{5968CCDA-8E1C-B69C-CEB7-F411E435D0DD}"/>
              </a:ext>
            </a:extLst>
          </p:cNvPr>
          <p:cNvSpPr txBox="1"/>
          <p:nvPr/>
        </p:nvSpPr>
        <p:spPr>
          <a:xfrm rot="10800000" flipV="1">
            <a:off x="685544" y="-96763"/>
            <a:ext cx="16992600" cy="1446550"/>
          </a:xfrm>
          <a:prstGeom prst="rect">
            <a:avLst/>
          </a:prstGeom>
          <a:noFill/>
        </p:spPr>
        <p:txBody>
          <a:bodyPr wrap="square" rtlCol="0">
            <a:spAutoFit/>
          </a:bodyPr>
          <a:lstStyle/>
          <a:p>
            <a:pPr algn="ctr"/>
            <a:r>
              <a:rPr lang="en-US" sz="8800" b="1">
                <a:latin typeface="+mj-lt"/>
              </a:rPr>
              <a:t>FastText</a:t>
            </a:r>
          </a:p>
        </p:txBody>
      </p:sp>
      <p:pic>
        <p:nvPicPr>
          <p:cNvPr id="6" name="Picture 5">
            <a:extLst>
              <a:ext uri="{FF2B5EF4-FFF2-40B4-BE49-F238E27FC236}">
                <a16:creationId xmlns:a16="http://schemas.microsoft.com/office/drawing/2014/main" id="{F2537B28-AE31-878F-C682-DAAB6817ED5F}"/>
              </a:ext>
            </a:extLst>
          </p:cNvPr>
          <p:cNvPicPr>
            <a:picLocks noChangeAspect="1"/>
          </p:cNvPicPr>
          <p:nvPr/>
        </p:nvPicPr>
        <p:blipFill>
          <a:blip r:embed="rId3"/>
          <a:stretch>
            <a:fillRect/>
          </a:stretch>
        </p:blipFill>
        <p:spPr>
          <a:xfrm>
            <a:off x="1804331" y="2674061"/>
            <a:ext cx="15084447" cy="3505200"/>
          </a:xfrm>
          <a:prstGeom prst="rect">
            <a:avLst/>
          </a:prstGeom>
        </p:spPr>
      </p:pic>
      <p:grpSp>
        <p:nvGrpSpPr>
          <p:cNvPr id="7" name="Group 6">
            <a:extLst>
              <a:ext uri="{FF2B5EF4-FFF2-40B4-BE49-F238E27FC236}">
                <a16:creationId xmlns:a16="http://schemas.microsoft.com/office/drawing/2014/main" id="{43AEF55C-CED6-8885-3C20-96B0BE41C3B2}"/>
              </a:ext>
            </a:extLst>
          </p:cNvPr>
          <p:cNvGrpSpPr/>
          <p:nvPr/>
        </p:nvGrpSpPr>
        <p:grpSpPr>
          <a:xfrm>
            <a:off x="659882" y="6542725"/>
            <a:ext cx="17373344" cy="597345"/>
            <a:chOff x="0" y="0"/>
            <a:chExt cx="4750317" cy="660400"/>
          </a:xfrm>
        </p:grpSpPr>
        <p:sp>
          <p:nvSpPr>
            <p:cNvPr id="8" name="Freeform 3">
              <a:extLst>
                <a:ext uri="{FF2B5EF4-FFF2-40B4-BE49-F238E27FC236}">
                  <a16:creationId xmlns:a16="http://schemas.microsoft.com/office/drawing/2014/main" id="{5E5D8BCC-B0BE-5FB5-4B5B-E83BC2E9043C}"/>
                </a:ext>
              </a:extLst>
            </p:cNvPr>
            <p:cNvSpPr/>
            <p:nvPr/>
          </p:nvSpPr>
          <p:spPr>
            <a:xfrm>
              <a:off x="0" y="0"/>
              <a:ext cx="4750317" cy="660400"/>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txBody>
            <a:bodyPr/>
            <a:lstStyle/>
            <a:p>
              <a:r>
                <a:rPr lang="en-US" sz="3200"/>
                <a:t>Kết quả:</a:t>
              </a:r>
            </a:p>
          </p:txBody>
        </p:sp>
      </p:grpSp>
      <p:pic>
        <p:nvPicPr>
          <p:cNvPr id="9" name="Picture 8">
            <a:extLst>
              <a:ext uri="{FF2B5EF4-FFF2-40B4-BE49-F238E27FC236}">
                <a16:creationId xmlns:a16="http://schemas.microsoft.com/office/drawing/2014/main" id="{FEB3152B-0722-AFD0-54C5-8CE3648EF42E}"/>
              </a:ext>
            </a:extLst>
          </p:cNvPr>
          <p:cNvPicPr>
            <a:picLocks noChangeAspect="1"/>
          </p:cNvPicPr>
          <p:nvPr/>
        </p:nvPicPr>
        <p:blipFill>
          <a:blip r:embed="rId4"/>
          <a:stretch>
            <a:fillRect/>
          </a:stretch>
        </p:blipFill>
        <p:spPr>
          <a:xfrm>
            <a:off x="1001316" y="7893071"/>
            <a:ext cx="16690683" cy="759639"/>
          </a:xfrm>
          <a:prstGeom prst="rect">
            <a:avLst/>
          </a:prstGeom>
        </p:spPr>
      </p:pic>
    </p:spTree>
    <p:extLst>
      <p:ext uri="{BB962C8B-B14F-4D97-AF65-F5344CB8AC3E}">
        <p14:creationId xmlns:p14="http://schemas.microsoft.com/office/powerpoint/2010/main" val="41070262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24">
            <a:extLst>
              <a:ext uri="{FF2B5EF4-FFF2-40B4-BE49-F238E27FC236}">
                <a16:creationId xmlns:a16="http://schemas.microsoft.com/office/drawing/2014/main" id="{E71D2527-B988-A7E5-293C-7402F7E283E8}"/>
              </a:ext>
            </a:extLst>
          </p:cNvPr>
          <p:cNvSpPr>
            <a:spLocks noGrp="1"/>
          </p:cNvSpPr>
          <p:nvPr>
            <p:ph type="sldNum" sz="quarter" idx="12"/>
          </p:nvPr>
        </p:nvSpPr>
        <p:spPr>
          <a:xfrm>
            <a:off x="76200" y="9791700"/>
            <a:ext cx="2133600" cy="365125"/>
          </a:xfrm>
        </p:spPr>
        <p:txBody>
          <a:bodyPr/>
          <a:lstStyle/>
          <a:p>
            <a:pPr algn="l"/>
            <a:fld id="{B6F15528-21DE-4FAA-801E-634DDDAF4B2B}" type="slidenum">
              <a:rPr lang="en-US" sz="2000" smtClean="0"/>
              <a:pPr algn="l"/>
              <a:t>28</a:t>
            </a:fld>
            <a:endParaRPr lang="en-US" sz="2000"/>
          </a:p>
        </p:txBody>
      </p:sp>
      <p:pic>
        <p:nvPicPr>
          <p:cNvPr id="28" name="Picture 27">
            <a:extLst>
              <a:ext uri="{FF2B5EF4-FFF2-40B4-BE49-F238E27FC236}">
                <a16:creationId xmlns:a16="http://schemas.microsoft.com/office/drawing/2014/main" id="{C4019893-D799-3F9C-A3DD-B0C7582B62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032" y="266700"/>
            <a:ext cx="1081168" cy="597345"/>
          </a:xfrm>
          <a:prstGeom prst="rect">
            <a:avLst/>
          </a:prstGeom>
        </p:spPr>
      </p:pic>
      <p:sp>
        <p:nvSpPr>
          <p:cNvPr id="24" name="TextBox 23">
            <a:extLst>
              <a:ext uri="{FF2B5EF4-FFF2-40B4-BE49-F238E27FC236}">
                <a16:creationId xmlns:a16="http://schemas.microsoft.com/office/drawing/2014/main" id="{5968CCDA-8E1C-B69C-CEB7-F411E435D0DD}"/>
              </a:ext>
            </a:extLst>
          </p:cNvPr>
          <p:cNvSpPr txBox="1"/>
          <p:nvPr/>
        </p:nvSpPr>
        <p:spPr>
          <a:xfrm rot="10800000" flipV="1">
            <a:off x="685544" y="-96763"/>
            <a:ext cx="16992600" cy="1446550"/>
          </a:xfrm>
          <a:prstGeom prst="rect">
            <a:avLst/>
          </a:prstGeom>
          <a:noFill/>
        </p:spPr>
        <p:txBody>
          <a:bodyPr wrap="square" rtlCol="0">
            <a:spAutoFit/>
          </a:bodyPr>
          <a:lstStyle/>
          <a:p>
            <a:pPr algn="ctr"/>
            <a:r>
              <a:rPr lang="en-US" sz="8800" b="1">
                <a:latin typeface="+mj-lt"/>
              </a:rPr>
              <a:t>FastText</a:t>
            </a:r>
          </a:p>
        </p:txBody>
      </p:sp>
      <p:grpSp>
        <p:nvGrpSpPr>
          <p:cNvPr id="2" name="Group 2">
            <a:extLst>
              <a:ext uri="{FF2B5EF4-FFF2-40B4-BE49-F238E27FC236}">
                <a16:creationId xmlns:a16="http://schemas.microsoft.com/office/drawing/2014/main" id="{04E27F9B-A22E-A3A8-2232-436C01239B05}"/>
              </a:ext>
            </a:extLst>
          </p:cNvPr>
          <p:cNvGrpSpPr/>
          <p:nvPr/>
        </p:nvGrpSpPr>
        <p:grpSpPr>
          <a:xfrm>
            <a:off x="319591" y="1713252"/>
            <a:ext cx="17614182" cy="2744448"/>
            <a:chOff x="0" y="0"/>
            <a:chExt cx="4750317" cy="660400"/>
          </a:xfrm>
        </p:grpSpPr>
        <p:sp>
          <p:nvSpPr>
            <p:cNvPr id="5" name="Freeform 3">
              <a:extLst>
                <a:ext uri="{FF2B5EF4-FFF2-40B4-BE49-F238E27FC236}">
                  <a16:creationId xmlns:a16="http://schemas.microsoft.com/office/drawing/2014/main" id="{48A38472-8264-258C-2B4C-88BCB11C16B0}"/>
                </a:ext>
              </a:extLst>
            </p:cNvPr>
            <p:cNvSpPr/>
            <p:nvPr/>
          </p:nvSpPr>
          <p:spPr>
            <a:xfrm>
              <a:off x="0" y="0"/>
              <a:ext cx="4750317" cy="660400"/>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txBody>
            <a:bodyPr/>
            <a:lstStyle/>
            <a:p>
              <a:endParaRPr lang="en-US"/>
            </a:p>
          </p:txBody>
        </p:sp>
      </p:grpSp>
      <p:sp>
        <p:nvSpPr>
          <p:cNvPr id="10" name="TextBox 9">
            <a:extLst>
              <a:ext uri="{FF2B5EF4-FFF2-40B4-BE49-F238E27FC236}">
                <a16:creationId xmlns:a16="http://schemas.microsoft.com/office/drawing/2014/main" id="{47CF2674-ECFB-153F-8A26-81B537B14C19}"/>
              </a:ext>
            </a:extLst>
          </p:cNvPr>
          <p:cNvSpPr txBox="1"/>
          <p:nvPr/>
        </p:nvSpPr>
        <p:spPr>
          <a:xfrm>
            <a:off x="447434" y="1713252"/>
            <a:ext cx="17486339" cy="2554545"/>
          </a:xfrm>
          <a:prstGeom prst="rect">
            <a:avLst/>
          </a:prstGeom>
          <a:noFill/>
        </p:spPr>
        <p:txBody>
          <a:bodyPr wrap="square" rtlCol="0">
            <a:spAutoFit/>
          </a:bodyPr>
          <a:lstStyle/>
          <a:p>
            <a:r>
              <a:rPr lang="en-US" sz="3200" b="1"/>
              <a:t>Ý nghĩa của mô hình FastText:</a:t>
            </a:r>
            <a:endParaRPr lang="en-US" sz="3200"/>
          </a:p>
          <a:p>
            <a:pPr marL="457200" indent="-457200">
              <a:buFont typeface="Arial" panose="020B0604020202020204" pitchFamily="34" charset="0"/>
              <a:buChar char="•"/>
            </a:pPr>
            <a:r>
              <a:rPr lang="en-US" sz="3200"/>
              <a:t>FastText có khả năng biểu diễn từ vựng phong phú, giúp mô hình xử lí được trường hợp OOV.</a:t>
            </a:r>
          </a:p>
          <a:p>
            <a:pPr marL="457200" indent="-457200">
              <a:buFont typeface="Arial" panose="020B0604020202020204" pitchFamily="34" charset="0"/>
              <a:buChar char="•"/>
            </a:pPr>
            <a:r>
              <a:rPr lang="en-US" sz="3200"/>
              <a:t>FastText có thể ứng dụng được ở nhiều tác vụ khác nhau trong NLP như Text classification, Machine translation, Language Detection,…</a:t>
            </a:r>
          </a:p>
          <a:p>
            <a:pPr marL="457200" indent="-457200">
              <a:buFont typeface="Arial" panose="020B0604020202020204" pitchFamily="34" charset="0"/>
              <a:buChar char="•"/>
            </a:pPr>
            <a:r>
              <a:rPr lang="en-US" sz="3200"/>
              <a:t>FastText được thiết kế để hoạt động hiệu quả trên các tập dữ liệu lớn.</a:t>
            </a:r>
          </a:p>
        </p:txBody>
      </p:sp>
      <p:graphicFrame>
        <p:nvGraphicFramePr>
          <p:cNvPr id="11" name="Table 10">
            <a:extLst>
              <a:ext uri="{FF2B5EF4-FFF2-40B4-BE49-F238E27FC236}">
                <a16:creationId xmlns:a16="http://schemas.microsoft.com/office/drawing/2014/main" id="{061ADBDC-28EC-18FA-BFDF-0304529E2967}"/>
              </a:ext>
            </a:extLst>
          </p:cNvPr>
          <p:cNvGraphicFramePr>
            <a:graphicFrameLocks noGrp="1"/>
          </p:cNvGraphicFramePr>
          <p:nvPr>
            <p:extLst>
              <p:ext uri="{D42A27DB-BD31-4B8C-83A1-F6EECF244321}">
                <p14:modId xmlns:p14="http://schemas.microsoft.com/office/powerpoint/2010/main" val="1183099466"/>
              </p:ext>
            </p:extLst>
          </p:nvPr>
        </p:nvGraphicFramePr>
        <p:xfrm>
          <a:off x="758408" y="5143500"/>
          <a:ext cx="16771184" cy="4206306"/>
        </p:xfrm>
        <a:graphic>
          <a:graphicData uri="http://schemas.openxmlformats.org/drawingml/2006/table">
            <a:tbl>
              <a:tblPr firstRow="1" bandRow="1">
                <a:tableStyleId>{5202B0CA-FC54-4496-8BCA-5EF66A818D29}</a:tableStyleId>
              </a:tblPr>
              <a:tblGrid>
                <a:gridCol w="8385592">
                  <a:extLst>
                    <a:ext uri="{9D8B030D-6E8A-4147-A177-3AD203B41FA5}">
                      <a16:colId xmlns:a16="http://schemas.microsoft.com/office/drawing/2014/main" val="923823135"/>
                    </a:ext>
                  </a:extLst>
                </a:gridCol>
                <a:gridCol w="8385592">
                  <a:extLst>
                    <a:ext uri="{9D8B030D-6E8A-4147-A177-3AD203B41FA5}">
                      <a16:colId xmlns:a16="http://schemas.microsoft.com/office/drawing/2014/main" val="1434231898"/>
                    </a:ext>
                  </a:extLst>
                </a:gridCol>
              </a:tblGrid>
              <a:tr h="1005906">
                <a:tc>
                  <a:txBody>
                    <a:bodyPr/>
                    <a:lstStyle/>
                    <a:p>
                      <a:pPr algn="ctr"/>
                      <a:r>
                        <a:rPr lang="en-US" sz="4400" b="1"/>
                        <a:t>ƯU ĐIỂM</a:t>
                      </a:r>
                    </a:p>
                  </a:txBody>
                  <a:tcPr>
                    <a:solidFill>
                      <a:schemeClr val="accent3">
                        <a:lumMod val="75000"/>
                      </a:schemeClr>
                    </a:solidFill>
                  </a:tcPr>
                </a:tc>
                <a:tc>
                  <a:txBody>
                    <a:bodyPr/>
                    <a:lstStyle/>
                    <a:p>
                      <a:pPr algn="ctr"/>
                      <a:r>
                        <a:rPr lang="en-US" sz="4400"/>
                        <a:t>HẠN CHẾ</a:t>
                      </a:r>
                    </a:p>
                  </a:txBody>
                  <a:tcPr>
                    <a:solidFill>
                      <a:schemeClr val="accent6">
                        <a:lumMod val="75000"/>
                      </a:schemeClr>
                    </a:solidFill>
                  </a:tcPr>
                </a:tc>
                <a:extLst>
                  <a:ext uri="{0D108BD9-81ED-4DB2-BD59-A6C34878D82A}">
                    <a16:rowId xmlns:a16="http://schemas.microsoft.com/office/drawing/2014/main" val="2498991080"/>
                  </a:ext>
                </a:extLst>
              </a:tr>
              <a:tr h="1005906">
                <a:tc>
                  <a:txBody>
                    <a:bodyPr/>
                    <a:lstStyle/>
                    <a:p>
                      <a:r>
                        <a:rPr lang="en-US" sz="3200"/>
                        <a:t>Xử lí được từ hiếm và không có trong từ điển.</a:t>
                      </a:r>
                    </a:p>
                  </a:txBody>
                  <a:tcPr/>
                </a:tc>
                <a:tc>
                  <a:txBody>
                    <a:bodyPr/>
                    <a:lstStyle/>
                    <a:p>
                      <a:r>
                        <a:rPr lang="en-US" sz="3200"/>
                        <a:t>Kém hiệu quả trong việc xử lý các từ đa nghĩa, có nghĩa phụ thuộc vào ngữ cảnh.</a:t>
                      </a:r>
                    </a:p>
                  </a:txBody>
                  <a:tcPr/>
                </a:tc>
                <a:extLst>
                  <a:ext uri="{0D108BD9-81ED-4DB2-BD59-A6C34878D82A}">
                    <a16:rowId xmlns:a16="http://schemas.microsoft.com/office/drawing/2014/main" val="2059921115"/>
                  </a:ext>
                </a:extLst>
              </a:tr>
              <a:tr h="1005906">
                <a:tc>
                  <a:txBody>
                    <a:bodyPr/>
                    <a:lstStyle/>
                    <a:p>
                      <a:r>
                        <a:rPr lang="en-US" sz="3200"/>
                        <a:t>Mô hình FastText có thể được tuỳ chỉnh và mở rộng để phù hợp với nhiều tác vụ khác nhau.</a:t>
                      </a:r>
                    </a:p>
                  </a:txBody>
                  <a:tcPr/>
                </a:tc>
                <a:tc>
                  <a:txBody>
                    <a:bodyPr/>
                    <a:lstStyle/>
                    <a:p>
                      <a:r>
                        <a:rPr lang="en-US" sz="3200"/>
                        <a:t>Yêu cầu bộ nhớ lớn.</a:t>
                      </a:r>
                    </a:p>
                  </a:txBody>
                  <a:tcPr/>
                </a:tc>
                <a:extLst>
                  <a:ext uri="{0D108BD9-81ED-4DB2-BD59-A6C34878D82A}">
                    <a16:rowId xmlns:a16="http://schemas.microsoft.com/office/drawing/2014/main" val="3730437246"/>
                  </a:ext>
                </a:extLst>
              </a:tr>
              <a:tr h="1005906">
                <a:tc>
                  <a:txBody>
                    <a:bodyPr/>
                    <a:lstStyle/>
                    <a:p>
                      <a:r>
                        <a:rPr lang="en-US" sz="3200"/>
                        <a:t>Hiệu suất cao trên các tác vụ phân loại văn bản và phát hiện ngôn ngữ.</a:t>
                      </a:r>
                    </a:p>
                  </a:txBody>
                  <a:tcPr/>
                </a:tc>
                <a:tc>
                  <a:txBody>
                    <a:bodyPr/>
                    <a:lstStyle/>
                    <a:p>
                      <a:endParaRPr lang="en-US" sz="3200"/>
                    </a:p>
                  </a:txBody>
                  <a:tcPr/>
                </a:tc>
                <a:extLst>
                  <a:ext uri="{0D108BD9-81ED-4DB2-BD59-A6C34878D82A}">
                    <a16:rowId xmlns:a16="http://schemas.microsoft.com/office/drawing/2014/main" val="249903828"/>
                  </a:ext>
                </a:extLst>
              </a:tr>
            </a:tbl>
          </a:graphicData>
        </a:graphic>
      </p:graphicFrame>
    </p:spTree>
    <p:extLst>
      <p:ext uri="{BB962C8B-B14F-4D97-AF65-F5344CB8AC3E}">
        <p14:creationId xmlns:p14="http://schemas.microsoft.com/office/powerpoint/2010/main" val="37051267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24">
            <a:extLst>
              <a:ext uri="{FF2B5EF4-FFF2-40B4-BE49-F238E27FC236}">
                <a16:creationId xmlns:a16="http://schemas.microsoft.com/office/drawing/2014/main" id="{E71D2527-B988-A7E5-293C-7402F7E283E8}"/>
              </a:ext>
            </a:extLst>
          </p:cNvPr>
          <p:cNvSpPr>
            <a:spLocks noGrp="1"/>
          </p:cNvSpPr>
          <p:nvPr>
            <p:ph type="sldNum" sz="quarter" idx="12"/>
          </p:nvPr>
        </p:nvSpPr>
        <p:spPr>
          <a:xfrm>
            <a:off x="76200" y="9791700"/>
            <a:ext cx="2133600" cy="365125"/>
          </a:xfrm>
        </p:spPr>
        <p:txBody>
          <a:bodyPr/>
          <a:lstStyle/>
          <a:p>
            <a:pPr algn="l"/>
            <a:fld id="{B6F15528-21DE-4FAA-801E-634DDDAF4B2B}" type="slidenum">
              <a:rPr lang="en-US" sz="2000" smtClean="0"/>
              <a:pPr algn="l"/>
              <a:t>29</a:t>
            </a:fld>
            <a:endParaRPr lang="en-US" sz="2000"/>
          </a:p>
        </p:txBody>
      </p:sp>
      <p:pic>
        <p:nvPicPr>
          <p:cNvPr id="28" name="Picture 27">
            <a:extLst>
              <a:ext uri="{FF2B5EF4-FFF2-40B4-BE49-F238E27FC236}">
                <a16:creationId xmlns:a16="http://schemas.microsoft.com/office/drawing/2014/main" id="{C4019893-D799-3F9C-A3DD-B0C7582B62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032" y="266700"/>
            <a:ext cx="1081168" cy="597345"/>
          </a:xfrm>
          <a:prstGeom prst="rect">
            <a:avLst/>
          </a:prstGeom>
        </p:spPr>
      </p:pic>
      <p:sp>
        <p:nvSpPr>
          <p:cNvPr id="24" name="TextBox 23">
            <a:extLst>
              <a:ext uri="{FF2B5EF4-FFF2-40B4-BE49-F238E27FC236}">
                <a16:creationId xmlns:a16="http://schemas.microsoft.com/office/drawing/2014/main" id="{5968CCDA-8E1C-B69C-CEB7-F411E435D0DD}"/>
              </a:ext>
            </a:extLst>
          </p:cNvPr>
          <p:cNvSpPr txBox="1"/>
          <p:nvPr/>
        </p:nvSpPr>
        <p:spPr>
          <a:xfrm rot="10800000" flipV="1">
            <a:off x="685544" y="-96763"/>
            <a:ext cx="16992600" cy="1446550"/>
          </a:xfrm>
          <a:prstGeom prst="rect">
            <a:avLst/>
          </a:prstGeom>
          <a:noFill/>
        </p:spPr>
        <p:txBody>
          <a:bodyPr wrap="square" rtlCol="0">
            <a:spAutoFit/>
          </a:bodyPr>
          <a:lstStyle/>
          <a:p>
            <a:pPr algn="ctr"/>
            <a:r>
              <a:rPr lang="en-US" sz="8800" b="1">
                <a:latin typeface="+mj-lt"/>
              </a:rPr>
              <a:t>TEXT CLASSIFICATION</a:t>
            </a:r>
          </a:p>
        </p:txBody>
      </p:sp>
      <p:pic>
        <p:nvPicPr>
          <p:cNvPr id="4" name="Picture 3">
            <a:extLst>
              <a:ext uri="{FF2B5EF4-FFF2-40B4-BE49-F238E27FC236}">
                <a16:creationId xmlns:a16="http://schemas.microsoft.com/office/drawing/2014/main" id="{BE1A685C-7922-BDE7-F5E5-E1D734E9B797}"/>
              </a:ext>
            </a:extLst>
          </p:cNvPr>
          <p:cNvPicPr>
            <a:picLocks noChangeAspect="1"/>
          </p:cNvPicPr>
          <p:nvPr/>
        </p:nvPicPr>
        <p:blipFill>
          <a:blip r:embed="rId3"/>
          <a:stretch>
            <a:fillRect/>
          </a:stretch>
        </p:blipFill>
        <p:spPr>
          <a:xfrm>
            <a:off x="1215887" y="3027214"/>
            <a:ext cx="14748277" cy="5773886"/>
          </a:xfrm>
          <a:prstGeom prst="rect">
            <a:avLst/>
          </a:prstGeom>
        </p:spPr>
      </p:pic>
      <p:sp>
        <p:nvSpPr>
          <p:cNvPr id="7" name="TextBox 6">
            <a:extLst>
              <a:ext uri="{FF2B5EF4-FFF2-40B4-BE49-F238E27FC236}">
                <a16:creationId xmlns:a16="http://schemas.microsoft.com/office/drawing/2014/main" id="{781C9090-4D31-68DE-02A6-2169A1BDFAE7}"/>
              </a:ext>
            </a:extLst>
          </p:cNvPr>
          <p:cNvSpPr txBox="1"/>
          <p:nvPr/>
        </p:nvSpPr>
        <p:spPr>
          <a:xfrm>
            <a:off x="1215887" y="2164443"/>
            <a:ext cx="9144000" cy="584775"/>
          </a:xfrm>
          <a:prstGeom prst="rect">
            <a:avLst/>
          </a:prstGeom>
          <a:noFill/>
        </p:spPr>
        <p:txBody>
          <a:bodyPr wrap="square">
            <a:spAutoFit/>
          </a:bodyPr>
          <a:lstStyle/>
          <a:p>
            <a:r>
              <a:rPr lang="en-US" sz="3200" b="1"/>
              <a:t>facebook_comment_2k7</a:t>
            </a:r>
          </a:p>
        </p:txBody>
      </p:sp>
    </p:spTree>
    <p:extLst>
      <p:ext uri="{BB962C8B-B14F-4D97-AF65-F5344CB8AC3E}">
        <p14:creationId xmlns:p14="http://schemas.microsoft.com/office/powerpoint/2010/main" val="337302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24">
            <a:extLst>
              <a:ext uri="{FF2B5EF4-FFF2-40B4-BE49-F238E27FC236}">
                <a16:creationId xmlns:a16="http://schemas.microsoft.com/office/drawing/2014/main" id="{E71D2527-B988-A7E5-293C-7402F7E283E8}"/>
              </a:ext>
            </a:extLst>
          </p:cNvPr>
          <p:cNvSpPr>
            <a:spLocks noGrp="1"/>
          </p:cNvSpPr>
          <p:nvPr>
            <p:ph type="sldNum" sz="quarter" idx="12"/>
          </p:nvPr>
        </p:nvSpPr>
        <p:spPr>
          <a:xfrm>
            <a:off x="76200" y="9791700"/>
            <a:ext cx="2133600" cy="365125"/>
          </a:xfrm>
        </p:spPr>
        <p:txBody>
          <a:bodyPr/>
          <a:lstStyle/>
          <a:p>
            <a:pPr algn="l"/>
            <a:fld id="{B6F15528-21DE-4FAA-801E-634DDDAF4B2B}" type="slidenum">
              <a:rPr lang="en-US" sz="2000" smtClean="0"/>
              <a:pPr algn="l"/>
              <a:t>3</a:t>
            </a:fld>
            <a:endParaRPr lang="en-US" sz="2000"/>
          </a:p>
        </p:txBody>
      </p:sp>
      <p:pic>
        <p:nvPicPr>
          <p:cNvPr id="28" name="Picture 27">
            <a:extLst>
              <a:ext uri="{FF2B5EF4-FFF2-40B4-BE49-F238E27FC236}">
                <a16:creationId xmlns:a16="http://schemas.microsoft.com/office/drawing/2014/main" id="{C4019893-D799-3F9C-A3DD-B0C7582B62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032" y="266700"/>
            <a:ext cx="1081168" cy="597345"/>
          </a:xfrm>
          <a:prstGeom prst="rect">
            <a:avLst/>
          </a:prstGeom>
        </p:spPr>
      </p:pic>
      <p:sp>
        <p:nvSpPr>
          <p:cNvPr id="29" name="TextBox 28">
            <a:extLst>
              <a:ext uri="{FF2B5EF4-FFF2-40B4-BE49-F238E27FC236}">
                <a16:creationId xmlns:a16="http://schemas.microsoft.com/office/drawing/2014/main" id="{3B1F8989-E12A-A277-98F7-4976292E0D94}"/>
              </a:ext>
            </a:extLst>
          </p:cNvPr>
          <p:cNvSpPr txBox="1"/>
          <p:nvPr/>
        </p:nvSpPr>
        <p:spPr>
          <a:xfrm rot="10800000" flipV="1">
            <a:off x="1524000" y="284007"/>
            <a:ext cx="15807344" cy="1169551"/>
          </a:xfrm>
          <a:prstGeom prst="rect">
            <a:avLst/>
          </a:prstGeom>
          <a:noFill/>
        </p:spPr>
        <p:txBody>
          <a:bodyPr wrap="square" rtlCol="0">
            <a:spAutoFit/>
          </a:bodyPr>
          <a:lstStyle/>
          <a:p>
            <a:r>
              <a:rPr lang="en-US" sz="7000" b="1">
                <a:latin typeface="+mj-lt"/>
              </a:rPr>
              <a:t>One-hot Vector</a:t>
            </a:r>
          </a:p>
        </p:txBody>
      </p:sp>
      <p:pic>
        <p:nvPicPr>
          <p:cNvPr id="3" name="Picture 2" descr="A white background with black text&#10;&#10;Description automatically generated">
            <a:extLst>
              <a:ext uri="{FF2B5EF4-FFF2-40B4-BE49-F238E27FC236}">
                <a16:creationId xmlns:a16="http://schemas.microsoft.com/office/drawing/2014/main" id="{B7564E8F-98F9-4B7F-EB9D-0B47E0A109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61775" y="2622191"/>
            <a:ext cx="6869569" cy="5602841"/>
          </a:xfrm>
          <a:prstGeom prst="rect">
            <a:avLst/>
          </a:prstGeom>
        </p:spPr>
      </p:pic>
      <p:sp>
        <p:nvSpPr>
          <p:cNvPr id="19" name="Rectangle: Rounded Corners 18">
            <a:extLst>
              <a:ext uri="{FF2B5EF4-FFF2-40B4-BE49-F238E27FC236}">
                <a16:creationId xmlns:a16="http://schemas.microsoft.com/office/drawing/2014/main" id="{1F8BBA54-7F39-967F-E22D-1A36AD712A4F}"/>
              </a:ext>
            </a:extLst>
          </p:cNvPr>
          <p:cNvSpPr/>
          <p:nvPr/>
        </p:nvSpPr>
        <p:spPr>
          <a:xfrm>
            <a:off x="1170599" y="2623848"/>
            <a:ext cx="9192601" cy="4805652"/>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lgn="just">
              <a:buFont typeface="Arial" panose="020B0604020202020204" pitchFamily="34" charset="0"/>
              <a:buChar char="•"/>
            </a:pPr>
            <a:r>
              <a:rPr lang="vi-VN" sz="3200">
                <a:solidFill>
                  <a:schemeClr val="tx1"/>
                </a:solidFill>
              </a:rPr>
              <a:t>Chi phí tính toán lớn: độ lớn của one-hot vector phụ thuộc vào độ lớn của vocabulary.</a:t>
            </a:r>
          </a:p>
          <a:p>
            <a:pPr marL="457200" indent="-457200" algn="just">
              <a:buFont typeface="Arial" panose="020B0604020202020204" pitchFamily="34" charset="0"/>
              <a:buChar char="•"/>
            </a:pPr>
            <a:endParaRPr lang="vi-VN" sz="3200">
              <a:solidFill>
                <a:schemeClr val="tx1"/>
              </a:solidFill>
            </a:endParaRPr>
          </a:p>
          <a:p>
            <a:pPr marL="457200" indent="-457200" algn="just">
              <a:buFont typeface="Arial" panose="020B0604020202020204" pitchFamily="34" charset="0"/>
              <a:buChar char="•"/>
            </a:pPr>
            <a:r>
              <a:rPr lang="vi-VN" sz="3200">
                <a:solidFill>
                  <a:schemeClr val="tx1"/>
                </a:solidFill>
              </a:rPr>
              <a:t>Mang ít giá trị thông tin: Trong một one-hot vector chứa hầu như chỉ toàn giá trị 0.</a:t>
            </a:r>
            <a:endParaRPr lang="en-US" sz="3200">
              <a:solidFill>
                <a:schemeClr val="tx1"/>
              </a:solidFill>
            </a:endParaRPr>
          </a:p>
          <a:p>
            <a:pPr marL="457200" indent="-457200" algn="just">
              <a:buFont typeface="Arial" panose="020B0604020202020204" pitchFamily="34" charset="0"/>
              <a:buChar char="•"/>
            </a:pPr>
            <a:endParaRPr lang="vi-VN" sz="3200">
              <a:solidFill>
                <a:schemeClr val="tx1"/>
              </a:solidFill>
            </a:endParaRPr>
          </a:p>
          <a:p>
            <a:pPr marL="457200" indent="-457200" algn="just">
              <a:buFont typeface="Arial" panose="020B0604020202020204" pitchFamily="34" charset="0"/>
              <a:buChar char="•"/>
            </a:pPr>
            <a:r>
              <a:rPr lang="vi-VN" sz="3200">
                <a:solidFill>
                  <a:schemeClr val="tx1"/>
                </a:solidFill>
              </a:rPr>
              <a:t>Không biểu diễn được mối quan hệ của các điểm dữ liệu</a:t>
            </a:r>
            <a:r>
              <a:rPr lang="en-US" sz="3200">
                <a:solidFill>
                  <a:schemeClr val="tx1"/>
                </a:solidFill>
              </a:rPr>
              <a:t>.</a:t>
            </a:r>
            <a:endParaRPr lang="vi-VN" sz="3200">
              <a:solidFill>
                <a:schemeClr val="tx1"/>
              </a:solidFill>
            </a:endParaRPr>
          </a:p>
        </p:txBody>
      </p:sp>
    </p:spTree>
    <p:extLst>
      <p:ext uri="{BB962C8B-B14F-4D97-AF65-F5344CB8AC3E}">
        <p14:creationId xmlns:p14="http://schemas.microsoft.com/office/powerpoint/2010/main" val="33372885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5968CCDA-8E1C-B69C-CEB7-F411E435D0DD}"/>
              </a:ext>
            </a:extLst>
          </p:cNvPr>
          <p:cNvSpPr txBox="1"/>
          <p:nvPr/>
        </p:nvSpPr>
        <p:spPr>
          <a:xfrm>
            <a:off x="1315039" y="1112086"/>
            <a:ext cx="5183732" cy="242430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1" kern="1200">
                <a:solidFill>
                  <a:schemeClr val="tx1"/>
                </a:solidFill>
                <a:latin typeface="+mj-lt"/>
                <a:ea typeface="+mj-ea"/>
                <a:cs typeface="+mj-cs"/>
              </a:rPr>
              <a:t>TEXT CLASSIFICATION</a:t>
            </a:r>
          </a:p>
        </p:txBody>
      </p:sp>
      <p:sp>
        <p:nvSpPr>
          <p:cNvPr id="2" name="Rectangle 3">
            <a:extLst>
              <a:ext uri="{FF2B5EF4-FFF2-40B4-BE49-F238E27FC236}">
                <a16:creationId xmlns:a16="http://schemas.microsoft.com/office/drawing/2014/main" id="{0C0C453B-3493-CDAA-0FB1-58CA98576344}"/>
              </a:ext>
            </a:extLst>
          </p:cNvPr>
          <p:cNvSpPr>
            <a:spLocks noChangeArrowheads="1"/>
          </p:cNvSpPr>
          <p:nvPr/>
        </p:nvSpPr>
        <p:spPr bwMode="auto">
          <a:xfrm>
            <a:off x="1315039" y="3800214"/>
            <a:ext cx="5183732" cy="517174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3200" b="0" i="0" u="none" strike="noStrike" cap="none" normalizeH="0" baseline="0">
                <a:ln>
                  <a:noFill/>
                </a:ln>
                <a:effectLst/>
              </a:rPr>
              <a:t>'normal': 1595</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3200" b="0" i="0" u="none" strike="noStrike" cap="none" normalizeH="0" baseline="0">
                <a:ln>
                  <a:noFill/>
                </a:ln>
                <a:effectLst/>
              </a:rPr>
              <a:t> 'hate_speech': 456</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3200" b="0" i="0" u="none" strike="noStrike" cap="none" normalizeH="0" baseline="0">
                <a:ln>
                  <a:noFill/>
                </a:ln>
                <a:effectLst/>
              </a:rPr>
              <a:t> 'dangerous_content': 281</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3200" b="0" i="0" u="none" strike="noStrike" cap="none" normalizeH="0" baseline="0">
                <a:ln>
                  <a:noFill/>
                </a:ln>
                <a:effectLst/>
              </a:rPr>
              <a:t> 'harassment': 236</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3200" b="0" i="0" u="none" strike="noStrike" cap="none" normalizeH="0" baseline="0">
                <a:ln>
                  <a:noFill/>
                </a:ln>
                <a:effectLst/>
              </a:rPr>
              <a:t> 'sexaully_explixit': 222 </a:t>
            </a:r>
          </a:p>
        </p:txBody>
      </p:sp>
      <p:pic>
        <p:nvPicPr>
          <p:cNvPr id="1026" name="Picture 2">
            <a:extLst>
              <a:ext uri="{FF2B5EF4-FFF2-40B4-BE49-F238E27FC236}">
                <a16:creationId xmlns:a16="http://schemas.microsoft.com/office/drawing/2014/main" id="{E9EF6B6F-63DF-A9EC-DF96-CB589190970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64018" y="1112086"/>
            <a:ext cx="9418999" cy="8076792"/>
          </a:xfrm>
          <a:prstGeom prst="rect">
            <a:avLst/>
          </a:prstGeom>
          <a:noFill/>
          <a:extLst>
            <a:ext uri="{909E8E84-426E-40DD-AFC4-6F175D3DCCD1}">
              <a14:hiddenFill xmlns:a14="http://schemas.microsoft.com/office/drawing/2010/main">
                <a:solidFill>
                  <a:srgbClr val="FFFFFF"/>
                </a:solidFill>
              </a14:hiddenFill>
            </a:ext>
          </a:extLst>
        </p:spPr>
      </p:pic>
      <p:sp>
        <p:nvSpPr>
          <p:cNvPr id="25" name="Slide Number Placeholder 24">
            <a:extLst>
              <a:ext uri="{FF2B5EF4-FFF2-40B4-BE49-F238E27FC236}">
                <a16:creationId xmlns:a16="http://schemas.microsoft.com/office/drawing/2014/main" id="{E71D2527-B988-A7E5-293C-7402F7E283E8}"/>
              </a:ext>
            </a:extLst>
          </p:cNvPr>
          <p:cNvSpPr>
            <a:spLocks noGrp="1"/>
          </p:cNvSpPr>
          <p:nvPr>
            <p:ph type="sldNum" sz="quarter" idx="12"/>
          </p:nvPr>
        </p:nvSpPr>
        <p:spPr>
          <a:xfrm>
            <a:off x="12915900" y="9534525"/>
            <a:ext cx="4114800" cy="547687"/>
          </a:xfrm>
        </p:spPr>
        <p:txBody>
          <a:bodyPr vert="horz" lIns="91440" tIns="45720" rIns="91440" bIns="45720" rtlCol="0" anchor="ctr">
            <a:normAutofit/>
          </a:bodyPr>
          <a:lstStyle/>
          <a:p>
            <a:pPr>
              <a:spcAft>
                <a:spcPts val="600"/>
              </a:spcAft>
            </a:pPr>
            <a:fld id="{B6F15528-21DE-4FAA-801E-634DDDAF4B2B}" type="slidenum">
              <a:rPr lang="en-US">
                <a:solidFill>
                  <a:schemeClr val="tx1">
                    <a:lumMod val="50000"/>
                    <a:lumOff val="50000"/>
                  </a:schemeClr>
                </a:solidFill>
              </a:rPr>
              <a:pPr>
                <a:spcAft>
                  <a:spcPts val="600"/>
                </a:spcAft>
              </a:pPr>
              <a:t>30</a:t>
            </a:fld>
            <a:endParaRPr lang="en-US">
              <a:solidFill>
                <a:schemeClr val="tx1">
                  <a:lumMod val="50000"/>
                  <a:lumOff val="50000"/>
                </a:schemeClr>
              </a:solidFill>
            </a:endParaRPr>
          </a:p>
        </p:txBody>
      </p:sp>
      <p:grpSp>
        <p:nvGrpSpPr>
          <p:cNvPr id="1031" name="Group 1030">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102957" y="0"/>
            <a:ext cx="185043" cy="10287000"/>
            <a:chOff x="12068638" y="0"/>
            <a:chExt cx="123362" cy="6858000"/>
          </a:xfrm>
        </p:grpSpPr>
        <p:sp>
          <p:nvSpPr>
            <p:cNvPr id="1032" name="Rectangle 1031">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8" name="Picture 27">
            <a:extLst>
              <a:ext uri="{FF2B5EF4-FFF2-40B4-BE49-F238E27FC236}">
                <a16:creationId xmlns:a16="http://schemas.microsoft.com/office/drawing/2014/main" id="{C4019893-D799-3F9C-A3DD-B0C7582B62E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032" y="266700"/>
            <a:ext cx="1081168" cy="597345"/>
          </a:xfrm>
          <a:prstGeom prst="rect">
            <a:avLst/>
          </a:prstGeom>
        </p:spPr>
      </p:pic>
    </p:spTree>
    <p:extLst>
      <p:ext uri="{BB962C8B-B14F-4D97-AF65-F5344CB8AC3E}">
        <p14:creationId xmlns:p14="http://schemas.microsoft.com/office/powerpoint/2010/main" val="21779659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5968CCDA-8E1C-B69C-CEB7-F411E435D0DD}"/>
              </a:ext>
            </a:extLst>
          </p:cNvPr>
          <p:cNvSpPr txBox="1"/>
          <p:nvPr/>
        </p:nvSpPr>
        <p:spPr>
          <a:xfrm>
            <a:off x="1558879" y="-1409700"/>
            <a:ext cx="13300121" cy="242430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1" kern="1200">
                <a:solidFill>
                  <a:schemeClr val="tx1"/>
                </a:solidFill>
                <a:latin typeface="+mj-lt"/>
                <a:ea typeface="+mj-ea"/>
                <a:cs typeface="+mj-cs"/>
              </a:rPr>
              <a:t>TEXT CLASSIFICATION WITH TRADITIONAL MODEL</a:t>
            </a:r>
          </a:p>
        </p:txBody>
      </p:sp>
      <p:sp>
        <p:nvSpPr>
          <p:cNvPr id="25" name="Slide Number Placeholder 24">
            <a:extLst>
              <a:ext uri="{FF2B5EF4-FFF2-40B4-BE49-F238E27FC236}">
                <a16:creationId xmlns:a16="http://schemas.microsoft.com/office/drawing/2014/main" id="{E71D2527-B988-A7E5-293C-7402F7E283E8}"/>
              </a:ext>
            </a:extLst>
          </p:cNvPr>
          <p:cNvSpPr>
            <a:spLocks noGrp="1"/>
          </p:cNvSpPr>
          <p:nvPr>
            <p:ph type="sldNum" sz="quarter" idx="12"/>
          </p:nvPr>
        </p:nvSpPr>
        <p:spPr>
          <a:xfrm>
            <a:off x="12915900" y="9534525"/>
            <a:ext cx="4114800" cy="547687"/>
          </a:xfrm>
        </p:spPr>
        <p:txBody>
          <a:bodyPr vert="horz" lIns="91440" tIns="45720" rIns="91440" bIns="45720" rtlCol="0" anchor="ctr">
            <a:normAutofit/>
          </a:bodyPr>
          <a:lstStyle/>
          <a:p>
            <a:pPr>
              <a:spcAft>
                <a:spcPts val="600"/>
              </a:spcAft>
            </a:pPr>
            <a:fld id="{B6F15528-21DE-4FAA-801E-634DDDAF4B2B}" type="slidenum">
              <a:rPr lang="en-US">
                <a:solidFill>
                  <a:schemeClr val="tx1">
                    <a:lumMod val="50000"/>
                    <a:lumOff val="50000"/>
                  </a:schemeClr>
                </a:solidFill>
              </a:rPr>
              <a:pPr>
                <a:spcAft>
                  <a:spcPts val="600"/>
                </a:spcAft>
              </a:pPr>
              <a:t>31</a:t>
            </a:fld>
            <a:endParaRPr lang="en-US">
              <a:solidFill>
                <a:schemeClr val="tx1">
                  <a:lumMod val="50000"/>
                  <a:lumOff val="50000"/>
                </a:schemeClr>
              </a:solidFill>
            </a:endParaRPr>
          </a:p>
        </p:txBody>
      </p:sp>
      <p:grpSp>
        <p:nvGrpSpPr>
          <p:cNvPr id="1031" name="Group 1030">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102957" y="0"/>
            <a:ext cx="185043" cy="10287000"/>
            <a:chOff x="12068638" y="0"/>
            <a:chExt cx="123362" cy="6858000"/>
          </a:xfrm>
        </p:grpSpPr>
        <p:sp>
          <p:nvSpPr>
            <p:cNvPr id="1032" name="Rectangle 1031">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8" name="Picture 27">
            <a:extLst>
              <a:ext uri="{FF2B5EF4-FFF2-40B4-BE49-F238E27FC236}">
                <a16:creationId xmlns:a16="http://schemas.microsoft.com/office/drawing/2014/main" id="{C4019893-D799-3F9C-A3DD-B0C7582B62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032" y="266700"/>
            <a:ext cx="1081168" cy="597345"/>
          </a:xfrm>
          <a:prstGeom prst="rect">
            <a:avLst/>
          </a:prstGeom>
        </p:spPr>
      </p:pic>
      <p:pic>
        <p:nvPicPr>
          <p:cNvPr id="3074" name="Picture 2">
            <a:extLst>
              <a:ext uri="{FF2B5EF4-FFF2-40B4-BE49-F238E27FC236}">
                <a16:creationId xmlns:a16="http://schemas.microsoft.com/office/drawing/2014/main" id="{109C5577-12AD-0B8F-FA87-36DA23688E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5595" y="2095500"/>
            <a:ext cx="9798988" cy="716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56222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5968CCDA-8E1C-B69C-CEB7-F411E435D0DD}"/>
              </a:ext>
            </a:extLst>
          </p:cNvPr>
          <p:cNvSpPr txBox="1"/>
          <p:nvPr/>
        </p:nvSpPr>
        <p:spPr>
          <a:xfrm>
            <a:off x="1558879" y="-1409700"/>
            <a:ext cx="15662321" cy="242430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1" kern="1200">
                <a:solidFill>
                  <a:schemeClr val="tx1"/>
                </a:solidFill>
                <a:latin typeface="+mj-lt"/>
                <a:ea typeface="+mj-ea"/>
                <a:cs typeface="+mj-cs"/>
              </a:rPr>
              <a:t>TEXT CLASSIFICATION WITH NEURAL NETWORK MODEL</a:t>
            </a:r>
          </a:p>
        </p:txBody>
      </p:sp>
      <p:sp>
        <p:nvSpPr>
          <p:cNvPr id="25" name="Slide Number Placeholder 24">
            <a:extLst>
              <a:ext uri="{FF2B5EF4-FFF2-40B4-BE49-F238E27FC236}">
                <a16:creationId xmlns:a16="http://schemas.microsoft.com/office/drawing/2014/main" id="{E71D2527-B988-A7E5-293C-7402F7E283E8}"/>
              </a:ext>
            </a:extLst>
          </p:cNvPr>
          <p:cNvSpPr>
            <a:spLocks noGrp="1"/>
          </p:cNvSpPr>
          <p:nvPr>
            <p:ph type="sldNum" sz="quarter" idx="12"/>
          </p:nvPr>
        </p:nvSpPr>
        <p:spPr>
          <a:xfrm>
            <a:off x="12915900" y="9534525"/>
            <a:ext cx="4114800" cy="547687"/>
          </a:xfrm>
        </p:spPr>
        <p:txBody>
          <a:bodyPr vert="horz" lIns="91440" tIns="45720" rIns="91440" bIns="45720" rtlCol="0" anchor="ctr">
            <a:normAutofit/>
          </a:bodyPr>
          <a:lstStyle/>
          <a:p>
            <a:pPr>
              <a:spcAft>
                <a:spcPts val="600"/>
              </a:spcAft>
            </a:pPr>
            <a:fld id="{B6F15528-21DE-4FAA-801E-634DDDAF4B2B}" type="slidenum">
              <a:rPr lang="en-US">
                <a:solidFill>
                  <a:schemeClr val="tx1">
                    <a:lumMod val="50000"/>
                    <a:lumOff val="50000"/>
                  </a:schemeClr>
                </a:solidFill>
              </a:rPr>
              <a:pPr>
                <a:spcAft>
                  <a:spcPts val="600"/>
                </a:spcAft>
              </a:pPr>
              <a:t>32</a:t>
            </a:fld>
            <a:endParaRPr lang="en-US">
              <a:solidFill>
                <a:schemeClr val="tx1">
                  <a:lumMod val="50000"/>
                  <a:lumOff val="50000"/>
                </a:schemeClr>
              </a:solidFill>
            </a:endParaRPr>
          </a:p>
        </p:txBody>
      </p:sp>
      <p:grpSp>
        <p:nvGrpSpPr>
          <p:cNvPr id="1031" name="Group 1030">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102957" y="0"/>
            <a:ext cx="185043" cy="10287000"/>
            <a:chOff x="12068638" y="0"/>
            <a:chExt cx="123362" cy="6858000"/>
          </a:xfrm>
        </p:grpSpPr>
        <p:sp>
          <p:nvSpPr>
            <p:cNvPr id="1032" name="Rectangle 1031">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8" name="Picture 27">
            <a:extLst>
              <a:ext uri="{FF2B5EF4-FFF2-40B4-BE49-F238E27FC236}">
                <a16:creationId xmlns:a16="http://schemas.microsoft.com/office/drawing/2014/main" id="{C4019893-D799-3F9C-A3DD-B0C7582B62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032" y="266700"/>
            <a:ext cx="1081168" cy="597345"/>
          </a:xfrm>
          <a:prstGeom prst="rect">
            <a:avLst/>
          </a:prstGeom>
        </p:spPr>
      </p:pic>
      <p:pic>
        <p:nvPicPr>
          <p:cNvPr id="4098" name="Picture 2">
            <a:extLst>
              <a:ext uri="{FF2B5EF4-FFF2-40B4-BE49-F238E27FC236}">
                <a16:creationId xmlns:a16="http://schemas.microsoft.com/office/drawing/2014/main" id="{2524DFA3-44B9-19B4-DFD9-256C95BE71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1713" y="1410237"/>
            <a:ext cx="10296652" cy="8131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3229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Rounded Corners 28">
            <a:extLst>
              <a:ext uri="{FF2B5EF4-FFF2-40B4-BE49-F238E27FC236}">
                <a16:creationId xmlns:a16="http://schemas.microsoft.com/office/drawing/2014/main" id="{2342798B-32C6-525F-A11B-64A0BC8F97FE}"/>
              </a:ext>
            </a:extLst>
          </p:cNvPr>
          <p:cNvSpPr/>
          <p:nvPr/>
        </p:nvSpPr>
        <p:spPr>
          <a:xfrm>
            <a:off x="293794" y="4522511"/>
            <a:ext cx="9433561" cy="2288763"/>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vi-VN" sz="2800">
                <a:solidFill>
                  <a:schemeClr val="tx1"/>
                </a:solidFill>
              </a:rPr>
              <a:t>Mục tiêu của Word2Vec là biểu diễn từ vựng dưới dạng các vector số có ý nghĩa, giúp máy tính có thể hiểu được mối quan hệ ngữ nghĩa giữa các từ.</a:t>
            </a:r>
          </a:p>
        </p:txBody>
      </p:sp>
      <p:sp>
        <p:nvSpPr>
          <p:cNvPr id="27" name="Rectangle: Rounded Corners 26">
            <a:extLst>
              <a:ext uri="{FF2B5EF4-FFF2-40B4-BE49-F238E27FC236}">
                <a16:creationId xmlns:a16="http://schemas.microsoft.com/office/drawing/2014/main" id="{9DB854BF-D166-DBA8-2501-0FDA525819E2}"/>
              </a:ext>
            </a:extLst>
          </p:cNvPr>
          <p:cNvSpPr/>
          <p:nvPr/>
        </p:nvSpPr>
        <p:spPr>
          <a:xfrm>
            <a:off x="293794" y="2391502"/>
            <a:ext cx="9433561" cy="1944350"/>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vi-VN" sz="2800">
                <a:solidFill>
                  <a:schemeClr val="tx1"/>
                </a:solidFill>
              </a:rPr>
              <a:t>Word2Vec là một phương pháp trong lĩnh vực NLP được phát triển bởi nhóm nghiên cứu tại Google vào năm 2013.</a:t>
            </a:r>
            <a:endParaRPr lang="en-US" sz="2800">
              <a:solidFill>
                <a:schemeClr val="tx1"/>
              </a:solidFill>
            </a:endParaRPr>
          </a:p>
        </p:txBody>
      </p:sp>
      <p:sp>
        <p:nvSpPr>
          <p:cNvPr id="22" name="TextBox 22"/>
          <p:cNvSpPr txBox="1"/>
          <p:nvPr/>
        </p:nvSpPr>
        <p:spPr>
          <a:xfrm>
            <a:off x="1642456" y="1779846"/>
            <a:ext cx="6388082" cy="1333977"/>
          </a:xfrm>
          <a:prstGeom prst="rect">
            <a:avLst/>
          </a:prstGeom>
        </p:spPr>
        <p:txBody>
          <a:bodyPr lIns="0" tIns="0" rIns="0" bIns="0" rtlCol="0" anchor="t">
            <a:spAutoFit/>
          </a:bodyPr>
          <a:lstStyle/>
          <a:p>
            <a:pPr>
              <a:lnSpc>
                <a:spcPts val="10559"/>
              </a:lnSpc>
            </a:pPr>
            <a:endParaRPr lang="en-US" sz="8799">
              <a:solidFill>
                <a:srgbClr val="000000"/>
              </a:solidFill>
              <a:latin typeface="Inter Bold"/>
            </a:endParaRPr>
          </a:p>
        </p:txBody>
      </p:sp>
      <p:sp>
        <p:nvSpPr>
          <p:cNvPr id="25" name="Slide Number Placeholder 24">
            <a:extLst>
              <a:ext uri="{FF2B5EF4-FFF2-40B4-BE49-F238E27FC236}">
                <a16:creationId xmlns:a16="http://schemas.microsoft.com/office/drawing/2014/main" id="{E71D2527-B988-A7E5-293C-7402F7E283E8}"/>
              </a:ext>
            </a:extLst>
          </p:cNvPr>
          <p:cNvSpPr>
            <a:spLocks noGrp="1"/>
          </p:cNvSpPr>
          <p:nvPr>
            <p:ph type="sldNum" sz="quarter" idx="12"/>
          </p:nvPr>
        </p:nvSpPr>
        <p:spPr>
          <a:xfrm>
            <a:off x="76200" y="9791700"/>
            <a:ext cx="2133600" cy="365125"/>
          </a:xfrm>
        </p:spPr>
        <p:txBody>
          <a:bodyPr/>
          <a:lstStyle/>
          <a:p>
            <a:pPr algn="l"/>
            <a:fld id="{B6F15528-21DE-4FAA-801E-634DDDAF4B2B}" type="slidenum">
              <a:rPr lang="en-US" sz="2000" smtClean="0"/>
              <a:pPr algn="l"/>
              <a:t>4</a:t>
            </a:fld>
            <a:endParaRPr lang="en-US" sz="2000"/>
          </a:p>
        </p:txBody>
      </p:sp>
      <p:pic>
        <p:nvPicPr>
          <p:cNvPr id="28" name="Picture 27">
            <a:extLst>
              <a:ext uri="{FF2B5EF4-FFF2-40B4-BE49-F238E27FC236}">
                <a16:creationId xmlns:a16="http://schemas.microsoft.com/office/drawing/2014/main" id="{C4019893-D799-3F9C-A3DD-B0C7582B62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032" y="266700"/>
            <a:ext cx="1081168" cy="597345"/>
          </a:xfrm>
          <a:prstGeom prst="rect">
            <a:avLst/>
          </a:prstGeom>
        </p:spPr>
      </p:pic>
      <p:sp>
        <p:nvSpPr>
          <p:cNvPr id="24" name="TextBox 23">
            <a:extLst>
              <a:ext uri="{FF2B5EF4-FFF2-40B4-BE49-F238E27FC236}">
                <a16:creationId xmlns:a16="http://schemas.microsoft.com/office/drawing/2014/main" id="{5968CCDA-8E1C-B69C-CEB7-F411E435D0DD}"/>
              </a:ext>
            </a:extLst>
          </p:cNvPr>
          <p:cNvSpPr txBox="1"/>
          <p:nvPr/>
        </p:nvSpPr>
        <p:spPr>
          <a:xfrm rot="10800000" flipV="1">
            <a:off x="4586166" y="0"/>
            <a:ext cx="9115668" cy="1446550"/>
          </a:xfrm>
          <a:prstGeom prst="rect">
            <a:avLst/>
          </a:prstGeom>
          <a:noFill/>
        </p:spPr>
        <p:txBody>
          <a:bodyPr wrap="square" rtlCol="0">
            <a:spAutoFit/>
          </a:bodyPr>
          <a:lstStyle/>
          <a:p>
            <a:pPr algn="ctr"/>
            <a:r>
              <a:rPr lang="en-US" sz="8800" b="1">
                <a:latin typeface="+mj-lt"/>
              </a:rPr>
              <a:t>Word2Vec</a:t>
            </a:r>
          </a:p>
        </p:txBody>
      </p:sp>
      <p:pic>
        <p:nvPicPr>
          <p:cNvPr id="9220" name="Picture 4" descr="Machine Learning] - Ứng dụng mô hình Word2vec cho bài toán session-based  Recommender System?!">
            <a:extLst>
              <a:ext uri="{FF2B5EF4-FFF2-40B4-BE49-F238E27FC236}">
                <a16:creationId xmlns:a16="http://schemas.microsoft.com/office/drawing/2014/main" id="{DB9B9373-B892-3419-E831-3C11AF72F0C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75710" y="3577157"/>
            <a:ext cx="7518495" cy="396548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Rounded Corners 2">
            <a:extLst>
              <a:ext uri="{FF2B5EF4-FFF2-40B4-BE49-F238E27FC236}">
                <a16:creationId xmlns:a16="http://schemas.microsoft.com/office/drawing/2014/main" id="{18A84D10-8742-804E-141E-324950931AFE}"/>
              </a:ext>
            </a:extLst>
          </p:cNvPr>
          <p:cNvSpPr/>
          <p:nvPr/>
        </p:nvSpPr>
        <p:spPr>
          <a:xfrm>
            <a:off x="293795" y="7085351"/>
            <a:ext cx="9433561" cy="1258549"/>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2800" kern="1200">
                <a:solidFill>
                  <a:srgbClr val="000000"/>
                </a:solidFill>
                <a:effectLst/>
                <a:latin typeface="Calibri" panose="020F0502020204030204" pitchFamily="34" charset="0"/>
                <a:ea typeface="+mn-ea"/>
                <a:cs typeface="+mn-cs"/>
              </a:rPr>
              <a:t>Word2Vec có hai kiểu kiến trúc chính là: CBOW và Skip-gram đã được giới thiệu phía trên.</a:t>
            </a:r>
            <a:endParaRPr lang="en-US" sz="2800">
              <a:effectLst/>
            </a:endParaRPr>
          </a:p>
        </p:txBody>
      </p:sp>
    </p:spTree>
    <p:extLst>
      <p:ext uri="{BB962C8B-B14F-4D97-AF65-F5344CB8AC3E}">
        <p14:creationId xmlns:p14="http://schemas.microsoft.com/office/powerpoint/2010/main" val="1159477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2">
            <a:extLst>
              <a:ext uri="{FF2B5EF4-FFF2-40B4-BE49-F238E27FC236}">
                <a16:creationId xmlns:a16="http://schemas.microsoft.com/office/drawing/2014/main" id="{760C787F-1C56-0340-935B-72298A8BF849}"/>
              </a:ext>
            </a:extLst>
          </p:cNvPr>
          <p:cNvGrpSpPr/>
          <p:nvPr/>
        </p:nvGrpSpPr>
        <p:grpSpPr>
          <a:xfrm>
            <a:off x="8970998" y="5909366"/>
            <a:ext cx="9115668" cy="2104891"/>
            <a:chOff x="0" y="0"/>
            <a:chExt cx="4750317" cy="660400"/>
          </a:xfrm>
        </p:grpSpPr>
        <p:sp>
          <p:nvSpPr>
            <p:cNvPr id="33" name="Freeform 3">
              <a:extLst>
                <a:ext uri="{FF2B5EF4-FFF2-40B4-BE49-F238E27FC236}">
                  <a16:creationId xmlns:a16="http://schemas.microsoft.com/office/drawing/2014/main" id="{CF990367-8DAC-4BF8-FDA2-E64F0AC7B92A}"/>
                </a:ext>
              </a:extLst>
            </p:cNvPr>
            <p:cNvSpPr/>
            <p:nvPr/>
          </p:nvSpPr>
          <p:spPr>
            <a:xfrm>
              <a:off x="0" y="0"/>
              <a:ext cx="4750317" cy="660400"/>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txBody>
            <a:bodyPr anchor="ctr">
              <a:noAutofit/>
            </a:bodyPr>
            <a:lstStyle/>
            <a:p>
              <a:pPr algn="just"/>
              <a:r>
                <a:rPr lang="en-US" sz="3200"/>
                <a:t>Lấy ví dụ:</a:t>
              </a:r>
            </a:p>
            <a:p>
              <a:pPr algn="just"/>
              <a:r>
                <a:rPr lang="en-US" sz="3200"/>
                <a:t> Ta có câu “She is a great dancer”. Ta cần dự đoán từ “great” dựa trên ngữ cảnh của 4 từ còn lại</a:t>
              </a:r>
            </a:p>
          </p:txBody>
        </p:sp>
      </p:grpSp>
      <p:sp>
        <p:nvSpPr>
          <p:cNvPr id="31" name="Freeform 3">
            <a:extLst>
              <a:ext uri="{FF2B5EF4-FFF2-40B4-BE49-F238E27FC236}">
                <a16:creationId xmlns:a16="http://schemas.microsoft.com/office/drawing/2014/main" id="{2D7CAA5B-2C3C-7F60-7F61-7132EED510C4}"/>
              </a:ext>
            </a:extLst>
          </p:cNvPr>
          <p:cNvSpPr/>
          <p:nvPr/>
        </p:nvSpPr>
        <p:spPr>
          <a:xfrm>
            <a:off x="8977926" y="3619500"/>
            <a:ext cx="9115668" cy="2104891"/>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txBody>
          <a:bodyPr anchor="ctr"/>
          <a:lstStyle/>
          <a:p>
            <a:pPr algn="just"/>
            <a:r>
              <a:rPr lang="vi-VN" sz="3200"/>
              <a:t>Ý tưởng cơ bản của CBOW là dự đoán từ trung tâm dựa trên ngữ cảnh của các từ xung quanh nó.</a:t>
            </a:r>
          </a:p>
        </p:txBody>
      </p:sp>
      <p:grpSp>
        <p:nvGrpSpPr>
          <p:cNvPr id="27" name="Group 2">
            <a:extLst>
              <a:ext uri="{FF2B5EF4-FFF2-40B4-BE49-F238E27FC236}">
                <a16:creationId xmlns:a16="http://schemas.microsoft.com/office/drawing/2014/main" id="{B5D81A8D-5CAF-D5E6-B3C5-6DBCBD9B7D77}"/>
              </a:ext>
            </a:extLst>
          </p:cNvPr>
          <p:cNvGrpSpPr/>
          <p:nvPr/>
        </p:nvGrpSpPr>
        <p:grpSpPr>
          <a:xfrm>
            <a:off x="8977925" y="2338054"/>
            <a:ext cx="9115668" cy="966761"/>
            <a:chOff x="0" y="0"/>
            <a:chExt cx="4750317" cy="660400"/>
          </a:xfrm>
        </p:grpSpPr>
        <p:sp>
          <p:nvSpPr>
            <p:cNvPr id="29" name="Freeform 3">
              <a:extLst>
                <a:ext uri="{FF2B5EF4-FFF2-40B4-BE49-F238E27FC236}">
                  <a16:creationId xmlns:a16="http://schemas.microsoft.com/office/drawing/2014/main" id="{23EE9537-AAB1-62A8-950F-CCA86EF3CFE3}"/>
                </a:ext>
              </a:extLst>
            </p:cNvPr>
            <p:cNvSpPr/>
            <p:nvPr/>
          </p:nvSpPr>
          <p:spPr>
            <a:xfrm>
              <a:off x="0" y="0"/>
              <a:ext cx="4750317" cy="660400"/>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txBody>
            <a:bodyPr anchor="ctr"/>
            <a:lstStyle/>
            <a:p>
              <a:r>
                <a:rPr lang="en-US" sz="3200"/>
                <a:t>CBOW viết tắt cho Continuous Bag-of-Words</a:t>
              </a:r>
            </a:p>
          </p:txBody>
        </p:sp>
      </p:grpSp>
      <p:sp>
        <p:nvSpPr>
          <p:cNvPr id="22" name="TextBox 22"/>
          <p:cNvSpPr txBox="1"/>
          <p:nvPr/>
        </p:nvSpPr>
        <p:spPr>
          <a:xfrm>
            <a:off x="1642456" y="1779846"/>
            <a:ext cx="6388082" cy="1333977"/>
          </a:xfrm>
          <a:prstGeom prst="rect">
            <a:avLst/>
          </a:prstGeom>
        </p:spPr>
        <p:txBody>
          <a:bodyPr lIns="0" tIns="0" rIns="0" bIns="0" rtlCol="0" anchor="t">
            <a:spAutoFit/>
          </a:bodyPr>
          <a:lstStyle/>
          <a:p>
            <a:pPr>
              <a:lnSpc>
                <a:spcPts val="10559"/>
              </a:lnSpc>
            </a:pPr>
            <a:endParaRPr lang="en-US" sz="8799">
              <a:solidFill>
                <a:srgbClr val="000000"/>
              </a:solidFill>
              <a:latin typeface="Inter Bold"/>
            </a:endParaRPr>
          </a:p>
        </p:txBody>
      </p:sp>
      <p:sp>
        <p:nvSpPr>
          <p:cNvPr id="25" name="Slide Number Placeholder 24">
            <a:extLst>
              <a:ext uri="{FF2B5EF4-FFF2-40B4-BE49-F238E27FC236}">
                <a16:creationId xmlns:a16="http://schemas.microsoft.com/office/drawing/2014/main" id="{E71D2527-B988-A7E5-293C-7402F7E283E8}"/>
              </a:ext>
            </a:extLst>
          </p:cNvPr>
          <p:cNvSpPr>
            <a:spLocks noGrp="1"/>
          </p:cNvSpPr>
          <p:nvPr>
            <p:ph type="sldNum" sz="quarter" idx="12"/>
          </p:nvPr>
        </p:nvSpPr>
        <p:spPr>
          <a:xfrm>
            <a:off x="76200" y="9791700"/>
            <a:ext cx="2133600" cy="365125"/>
          </a:xfrm>
        </p:spPr>
        <p:txBody>
          <a:bodyPr/>
          <a:lstStyle/>
          <a:p>
            <a:pPr algn="l"/>
            <a:fld id="{B6F15528-21DE-4FAA-801E-634DDDAF4B2B}" type="slidenum">
              <a:rPr lang="en-US" sz="2000" smtClean="0"/>
              <a:pPr algn="l"/>
              <a:t>5</a:t>
            </a:fld>
            <a:endParaRPr lang="en-US" sz="2000"/>
          </a:p>
        </p:txBody>
      </p:sp>
      <p:pic>
        <p:nvPicPr>
          <p:cNvPr id="28" name="Picture 27">
            <a:extLst>
              <a:ext uri="{FF2B5EF4-FFF2-40B4-BE49-F238E27FC236}">
                <a16:creationId xmlns:a16="http://schemas.microsoft.com/office/drawing/2014/main" id="{C4019893-D799-3F9C-A3DD-B0C7582B62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032" y="266700"/>
            <a:ext cx="1081168" cy="597345"/>
          </a:xfrm>
          <a:prstGeom prst="rect">
            <a:avLst/>
          </a:prstGeom>
        </p:spPr>
      </p:pic>
      <p:sp>
        <p:nvSpPr>
          <p:cNvPr id="21" name="TextBox 20">
            <a:extLst>
              <a:ext uri="{FF2B5EF4-FFF2-40B4-BE49-F238E27FC236}">
                <a16:creationId xmlns:a16="http://schemas.microsoft.com/office/drawing/2014/main" id="{D393721E-0420-EF92-4536-58FAFD94C2D3}"/>
              </a:ext>
            </a:extLst>
          </p:cNvPr>
          <p:cNvSpPr txBox="1"/>
          <p:nvPr/>
        </p:nvSpPr>
        <p:spPr>
          <a:xfrm rot="10800000" flipV="1">
            <a:off x="4586166" y="0"/>
            <a:ext cx="9115668" cy="1446550"/>
          </a:xfrm>
          <a:prstGeom prst="rect">
            <a:avLst/>
          </a:prstGeom>
          <a:noFill/>
        </p:spPr>
        <p:txBody>
          <a:bodyPr wrap="square" rtlCol="0">
            <a:spAutoFit/>
          </a:bodyPr>
          <a:lstStyle/>
          <a:p>
            <a:pPr algn="ctr"/>
            <a:r>
              <a:rPr lang="en-US" sz="8800" b="1">
                <a:latin typeface="+mj-lt"/>
              </a:rPr>
              <a:t>CBOW</a:t>
            </a:r>
          </a:p>
        </p:txBody>
      </p:sp>
      <p:pic>
        <p:nvPicPr>
          <p:cNvPr id="8194" name="Picture 2" descr="Continuous bag of words (CBOW) in NLP - GeeksforGeeks">
            <a:extLst>
              <a:ext uri="{FF2B5EF4-FFF2-40B4-BE49-F238E27FC236}">
                <a16:creationId xmlns:a16="http://schemas.microsoft.com/office/drawing/2014/main" id="{4EF6EB87-3E3E-4413-88FE-853552A663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8431" y="2857500"/>
            <a:ext cx="7335469" cy="5024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2530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2">
            <a:extLst>
              <a:ext uri="{FF2B5EF4-FFF2-40B4-BE49-F238E27FC236}">
                <a16:creationId xmlns:a16="http://schemas.microsoft.com/office/drawing/2014/main" id="{578B368A-5810-6820-7AA7-B8E8C92DA6C3}"/>
              </a:ext>
            </a:extLst>
          </p:cNvPr>
          <p:cNvGrpSpPr/>
          <p:nvPr/>
        </p:nvGrpSpPr>
        <p:grpSpPr>
          <a:xfrm>
            <a:off x="8967666" y="1546973"/>
            <a:ext cx="9115668" cy="1438313"/>
            <a:chOff x="0" y="0"/>
            <a:chExt cx="4750317" cy="660400"/>
          </a:xfrm>
        </p:grpSpPr>
        <p:sp>
          <p:nvSpPr>
            <p:cNvPr id="15" name="Freeform 3">
              <a:extLst>
                <a:ext uri="{FF2B5EF4-FFF2-40B4-BE49-F238E27FC236}">
                  <a16:creationId xmlns:a16="http://schemas.microsoft.com/office/drawing/2014/main" id="{9075AED9-E420-236F-4089-044F40082C99}"/>
                </a:ext>
              </a:extLst>
            </p:cNvPr>
            <p:cNvSpPr/>
            <p:nvPr/>
          </p:nvSpPr>
          <p:spPr>
            <a:xfrm>
              <a:off x="0" y="0"/>
              <a:ext cx="4750317" cy="660400"/>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txBody>
            <a:bodyPr/>
            <a:lstStyle/>
            <a:p>
              <a:endParaRPr lang="en-US"/>
            </a:p>
          </p:txBody>
        </p:sp>
      </p:grpSp>
      <p:grpSp>
        <p:nvGrpSpPr>
          <p:cNvPr id="12" name="Group 2">
            <a:extLst>
              <a:ext uri="{FF2B5EF4-FFF2-40B4-BE49-F238E27FC236}">
                <a16:creationId xmlns:a16="http://schemas.microsoft.com/office/drawing/2014/main" id="{896D535A-CC72-4E56-E9B6-6C5D2C018182}"/>
              </a:ext>
            </a:extLst>
          </p:cNvPr>
          <p:cNvGrpSpPr/>
          <p:nvPr/>
        </p:nvGrpSpPr>
        <p:grpSpPr>
          <a:xfrm>
            <a:off x="8981521" y="3205862"/>
            <a:ext cx="9115668" cy="2336709"/>
            <a:chOff x="0" y="0"/>
            <a:chExt cx="4750317" cy="660400"/>
          </a:xfrm>
        </p:grpSpPr>
        <p:sp>
          <p:nvSpPr>
            <p:cNvPr id="13" name="Freeform 3">
              <a:extLst>
                <a:ext uri="{FF2B5EF4-FFF2-40B4-BE49-F238E27FC236}">
                  <a16:creationId xmlns:a16="http://schemas.microsoft.com/office/drawing/2014/main" id="{AB1CFC9F-EE0C-34FE-FFD4-69D59BBA6226}"/>
                </a:ext>
              </a:extLst>
            </p:cNvPr>
            <p:cNvSpPr/>
            <p:nvPr/>
          </p:nvSpPr>
          <p:spPr>
            <a:xfrm>
              <a:off x="0" y="0"/>
              <a:ext cx="4750317" cy="660400"/>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txBody>
            <a:bodyPr/>
            <a:lstStyle/>
            <a:p>
              <a:endParaRPr lang="en-US"/>
            </a:p>
          </p:txBody>
        </p:sp>
      </p:grpSp>
      <p:grpSp>
        <p:nvGrpSpPr>
          <p:cNvPr id="10" name="Group 2">
            <a:extLst>
              <a:ext uri="{FF2B5EF4-FFF2-40B4-BE49-F238E27FC236}">
                <a16:creationId xmlns:a16="http://schemas.microsoft.com/office/drawing/2014/main" id="{6448BFB1-0704-8889-F492-5714A91EF28F}"/>
              </a:ext>
            </a:extLst>
          </p:cNvPr>
          <p:cNvGrpSpPr/>
          <p:nvPr/>
        </p:nvGrpSpPr>
        <p:grpSpPr>
          <a:xfrm>
            <a:off x="8967666" y="5763147"/>
            <a:ext cx="9115668" cy="2815534"/>
            <a:chOff x="0" y="0"/>
            <a:chExt cx="4750317" cy="660400"/>
          </a:xfrm>
        </p:grpSpPr>
        <p:sp>
          <p:nvSpPr>
            <p:cNvPr id="11" name="Freeform 3">
              <a:extLst>
                <a:ext uri="{FF2B5EF4-FFF2-40B4-BE49-F238E27FC236}">
                  <a16:creationId xmlns:a16="http://schemas.microsoft.com/office/drawing/2014/main" id="{08ECDE1B-FDB0-C799-F1FC-A7020B8BDFC1}"/>
                </a:ext>
              </a:extLst>
            </p:cNvPr>
            <p:cNvSpPr/>
            <p:nvPr/>
          </p:nvSpPr>
          <p:spPr>
            <a:xfrm>
              <a:off x="0" y="0"/>
              <a:ext cx="4750317" cy="660400"/>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txBody>
            <a:bodyPr/>
            <a:lstStyle/>
            <a:p>
              <a:endParaRPr lang="en-US"/>
            </a:p>
          </p:txBody>
        </p:sp>
      </p:grpSp>
      <p:sp>
        <p:nvSpPr>
          <p:cNvPr id="25" name="Slide Number Placeholder 24">
            <a:extLst>
              <a:ext uri="{FF2B5EF4-FFF2-40B4-BE49-F238E27FC236}">
                <a16:creationId xmlns:a16="http://schemas.microsoft.com/office/drawing/2014/main" id="{E71D2527-B988-A7E5-293C-7402F7E283E8}"/>
              </a:ext>
            </a:extLst>
          </p:cNvPr>
          <p:cNvSpPr>
            <a:spLocks noGrp="1"/>
          </p:cNvSpPr>
          <p:nvPr>
            <p:ph type="sldNum" sz="quarter" idx="12"/>
          </p:nvPr>
        </p:nvSpPr>
        <p:spPr>
          <a:xfrm>
            <a:off x="76200" y="9791700"/>
            <a:ext cx="2133600" cy="365125"/>
          </a:xfrm>
        </p:spPr>
        <p:txBody>
          <a:bodyPr/>
          <a:lstStyle/>
          <a:p>
            <a:pPr algn="l"/>
            <a:fld id="{B6F15528-21DE-4FAA-801E-634DDDAF4B2B}" type="slidenum">
              <a:rPr lang="en-US" sz="2000" smtClean="0"/>
              <a:pPr algn="l"/>
              <a:t>6</a:t>
            </a:fld>
            <a:endParaRPr lang="en-US" sz="2000"/>
          </a:p>
        </p:txBody>
      </p:sp>
      <p:pic>
        <p:nvPicPr>
          <p:cNvPr id="28" name="Picture 27">
            <a:extLst>
              <a:ext uri="{FF2B5EF4-FFF2-40B4-BE49-F238E27FC236}">
                <a16:creationId xmlns:a16="http://schemas.microsoft.com/office/drawing/2014/main" id="{C4019893-D799-3F9C-A3DD-B0C7582B62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032" y="266700"/>
            <a:ext cx="1081168" cy="597345"/>
          </a:xfrm>
          <a:prstGeom prst="rect">
            <a:avLst/>
          </a:prstGeom>
        </p:spPr>
      </p:pic>
      <p:sp>
        <p:nvSpPr>
          <p:cNvPr id="21" name="TextBox 20">
            <a:extLst>
              <a:ext uri="{FF2B5EF4-FFF2-40B4-BE49-F238E27FC236}">
                <a16:creationId xmlns:a16="http://schemas.microsoft.com/office/drawing/2014/main" id="{D393721E-0420-EF92-4536-58FAFD94C2D3}"/>
              </a:ext>
            </a:extLst>
          </p:cNvPr>
          <p:cNvSpPr txBox="1"/>
          <p:nvPr/>
        </p:nvSpPr>
        <p:spPr>
          <a:xfrm rot="10800000" flipV="1">
            <a:off x="4586166" y="0"/>
            <a:ext cx="9115668" cy="1446550"/>
          </a:xfrm>
          <a:prstGeom prst="rect">
            <a:avLst/>
          </a:prstGeom>
          <a:noFill/>
        </p:spPr>
        <p:txBody>
          <a:bodyPr wrap="square" rtlCol="0">
            <a:spAutoFit/>
          </a:bodyPr>
          <a:lstStyle/>
          <a:p>
            <a:pPr algn="ctr"/>
            <a:r>
              <a:rPr lang="en-US" sz="8800" b="1">
                <a:latin typeface="+mj-lt"/>
              </a:rPr>
              <a:t>CBOW</a:t>
            </a:r>
          </a:p>
        </p:txBody>
      </p:sp>
      <p:pic>
        <p:nvPicPr>
          <p:cNvPr id="8194" name="Picture 2" descr="Continuous bag of words (CBOW) in NLP - GeeksforGeeks">
            <a:extLst>
              <a:ext uri="{FF2B5EF4-FFF2-40B4-BE49-F238E27FC236}">
                <a16:creationId xmlns:a16="http://schemas.microsoft.com/office/drawing/2014/main" id="{4EF6EB87-3E3E-4413-88FE-853552A663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973" y="1161580"/>
            <a:ext cx="6439443" cy="438099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CCEDC2DE-9495-6ECC-F417-07DF94A5C0AB}"/>
                  </a:ext>
                </a:extLst>
              </p:cNvPr>
              <p:cNvSpPr txBox="1"/>
              <p:nvPr/>
            </p:nvSpPr>
            <p:spPr>
              <a:xfrm>
                <a:off x="9144000" y="1738256"/>
                <a:ext cx="8763000" cy="1077218"/>
              </a:xfrm>
              <a:prstGeom prst="rect">
                <a:avLst/>
              </a:prstGeom>
              <a:noFill/>
            </p:spPr>
            <p:txBody>
              <a:bodyPr wrap="square" rtlCol="0">
                <a:spAutoFit/>
              </a:bodyPr>
              <a:lstStyle/>
              <a:p>
                <a:r>
                  <a:rPr lang="en-US" sz="3200"/>
                  <a:t>Giả sử từ “</a:t>
                </a:r>
                <a:r>
                  <a:rPr lang="en-US" sz="3200" i="1"/>
                  <a:t>great</a:t>
                </a:r>
                <a:r>
                  <a:rPr lang="en-US" sz="3200"/>
                  <a:t>” có chỉ số là </a:t>
                </a:r>
                <a14:m>
                  <m:oMath xmlns:m="http://schemas.openxmlformats.org/officeDocument/2006/math">
                    <m:r>
                      <a:rPr lang="en-US" sz="3200" b="0" i="1" smtClean="0">
                        <a:latin typeface="Cambria Math" panose="02040503050406030204" pitchFamily="18" charset="0"/>
                      </a:rPr>
                      <m:t>𝑡</m:t>
                    </m:r>
                  </m:oMath>
                </a14:m>
                <a:r>
                  <a:rPr lang="en-US" sz="3200"/>
                  <a:t> trong Vocabulary </a:t>
                </a:r>
                <a14:m>
                  <m:oMath xmlns:m="http://schemas.openxmlformats.org/officeDocument/2006/math">
                    <m:r>
                      <a:rPr lang="en-US" sz="3200" b="1" i="1" smtClean="0">
                        <a:latin typeface="Cambria Math" panose="02040503050406030204" pitchFamily="18" charset="0"/>
                      </a:rPr>
                      <m:t>𝑽</m:t>
                    </m:r>
                  </m:oMath>
                </a14:m>
                <a:r>
                  <a:rPr lang="en-US" sz="3200"/>
                  <a:t>, chỉ số của các từ ngữ cảnh là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𝐶</m:t>
                        </m:r>
                      </m:e>
                      <m:sub>
                        <m:r>
                          <a:rPr lang="en-US" sz="3200" b="0" i="1" smtClean="0">
                            <a:latin typeface="Cambria Math" panose="02040503050406030204" pitchFamily="18" charset="0"/>
                          </a:rPr>
                          <m:t>𝑡</m:t>
                        </m:r>
                      </m:sub>
                    </m:sSub>
                  </m:oMath>
                </a14:m>
                <a:endParaRPr lang="en-US" sz="3200" b="1"/>
              </a:p>
            </p:txBody>
          </p:sp>
        </mc:Choice>
        <mc:Fallback xmlns="">
          <p:sp>
            <p:nvSpPr>
              <p:cNvPr id="2" name="TextBox 1">
                <a:extLst>
                  <a:ext uri="{FF2B5EF4-FFF2-40B4-BE49-F238E27FC236}">
                    <a16:creationId xmlns:a16="http://schemas.microsoft.com/office/drawing/2014/main" id="{CCEDC2DE-9495-6ECC-F417-07DF94A5C0AB}"/>
                  </a:ext>
                </a:extLst>
              </p:cNvPr>
              <p:cNvSpPr txBox="1">
                <a:spLocks noRot="1" noChangeAspect="1" noMove="1" noResize="1" noEditPoints="1" noAdjustHandles="1" noChangeArrowheads="1" noChangeShapeType="1" noTextEdit="1"/>
              </p:cNvSpPr>
              <p:nvPr/>
            </p:nvSpPr>
            <p:spPr>
              <a:xfrm>
                <a:off x="9144000" y="1738256"/>
                <a:ext cx="8763000" cy="1077218"/>
              </a:xfrm>
              <a:prstGeom prst="rect">
                <a:avLst/>
              </a:prstGeom>
              <a:blipFill>
                <a:blip r:embed="rId4"/>
                <a:stretch>
                  <a:fillRect l="-1739" t="-6780" r="-209" b="-180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A935AC9-B2C3-92D2-6224-8C5C80BBC559}"/>
                  </a:ext>
                </a:extLst>
              </p:cNvPr>
              <p:cNvSpPr txBox="1"/>
              <p:nvPr/>
            </p:nvSpPr>
            <p:spPr>
              <a:xfrm>
                <a:off x="9157855" y="3310655"/>
                <a:ext cx="8763000" cy="2062103"/>
              </a:xfrm>
              <a:prstGeom prst="rect">
                <a:avLst/>
              </a:prstGeom>
              <a:noFill/>
            </p:spPr>
            <p:txBody>
              <a:bodyPr wrap="square" rtlCol="0">
                <a:spAutoFit/>
              </a:bodyPr>
              <a:lstStyle/>
              <a:p>
                <a:r>
                  <a:rPr lang="en-US" sz="3200"/>
                  <a:t>Ta cần mô hình hoá dữ liệu sao cho xác suát sau đây đạt giá trị lớn nhất:</a:t>
                </a:r>
              </a:p>
              <a:p>
                <a:endParaRPr lang="en-US" sz="3200"/>
              </a:p>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endChr m:val="|"/>
                          <m:ctrlPr>
                            <a:rPr lang="en-US" sz="3200" i="1" smtClean="0">
                              <a:latin typeface="Cambria Math" panose="02040503050406030204" pitchFamily="18" charset="0"/>
                            </a:rPr>
                          </m:ctrlPr>
                        </m:dPr>
                        <m:e>
                          <m:r>
                            <m:rPr>
                              <m:lit/>
                            </m:rPr>
                            <a:rPr lang="en-US" sz="3200" b="0" i="1" smtClean="0">
                              <a:latin typeface="Cambria Math" panose="02040503050406030204" pitchFamily="18" charset="0"/>
                            </a:rPr>
                            <m:t>′</m:t>
                          </m:r>
                          <m:r>
                            <a:rPr lang="en-US" sz="3200" b="0" i="1" smtClean="0">
                              <a:latin typeface="Cambria Math" panose="02040503050406030204" pitchFamily="18" charset="0"/>
                            </a:rPr>
                            <m:t>𝑔𝑟𝑒𝑎𝑡</m:t>
                          </m:r>
                          <m:r>
                            <m:rPr>
                              <m:lit/>
                            </m:rPr>
                            <a:rPr lang="en-US" sz="3200" b="0" i="1" smtClean="0">
                              <a:latin typeface="Cambria Math" panose="02040503050406030204" pitchFamily="18" charset="0"/>
                            </a:rPr>
                            <m:t>′</m:t>
                          </m:r>
                          <m:r>
                            <a:rPr lang="en-US" sz="3200" b="0" i="1" smtClean="0">
                              <a:latin typeface="Cambria Math" panose="02040503050406030204" pitchFamily="18" charset="0"/>
                            </a:rPr>
                            <m:t> </m:t>
                          </m:r>
                        </m:e>
                      </m:d>
                      <m:r>
                        <a:rPr lang="en-US" sz="3200" b="0" i="1" smtClean="0">
                          <a:latin typeface="Cambria Math" panose="02040503050406030204" pitchFamily="18" charset="0"/>
                        </a:rPr>
                        <m:t> </m:t>
                      </m:r>
                      <m:r>
                        <m:rPr>
                          <m:lit/>
                        </m:rPr>
                        <a:rPr lang="en-US" sz="3200" b="0" i="1" smtClean="0">
                          <a:latin typeface="Cambria Math" panose="02040503050406030204" pitchFamily="18" charset="0"/>
                        </a:rPr>
                        <m:t>′</m:t>
                      </m:r>
                      <m:r>
                        <a:rPr lang="en-US" sz="3200" b="0" i="1" smtClean="0">
                          <a:latin typeface="Cambria Math" panose="02040503050406030204" pitchFamily="18" charset="0"/>
                        </a:rPr>
                        <m:t>𝑆h𝑒</m:t>
                      </m:r>
                      <m:r>
                        <m:rPr>
                          <m:lit/>
                        </m:rPr>
                        <a:rPr lang="en-US" sz="3200" b="0" i="1" smtClean="0">
                          <a:latin typeface="Cambria Math" panose="02040503050406030204" pitchFamily="18" charset="0"/>
                        </a:rPr>
                        <m:t>′</m:t>
                      </m:r>
                      <m:r>
                        <a:rPr lang="en-US" sz="3200" b="0" i="1" smtClean="0">
                          <a:latin typeface="Cambria Math" panose="02040503050406030204" pitchFamily="18" charset="0"/>
                        </a:rPr>
                        <m:t>, </m:t>
                      </m:r>
                      <m:r>
                        <m:rPr>
                          <m:lit/>
                        </m:rPr>
                        <a:rPr lang="en-US" sz="3200" b="0" i="1" smtClean="0">
                          <a:latin typeface="Cambria Math" panose="02040503050406030204" pitchFamily="18" charset="0"/>
                        </a:rPr>
                        <m:t>′</m:t>
                      </m:r>
                      <m:r>
                        <a:rPr lang="en-US" sz="3200" b="0" i="1" smtClean="0">
                          <a:latin typeface="Cambria Math" panose="02040503050406030204" pitchFamily="18" charset="0"/>
                        </a:rPr>
                        <m:t>𝑖𝑠</m:t>
                      </m:r>
                      <m:r>
                        <m:rPr>
                          <m:lit/>
                        </m:rPr>
                        <a:rPr lang="en-US" sz="3200" b="0" i="1" smtClean="0">
                          <a:latin typeface="Cambria Math" panose="02040503050406030204" pitchFamily="18" charset="0"/>
                        </a:rPr>
                        <m:t>′</m:t>
                      </m:r>
                      <m:r>
                        <a:rPr lang="en-US" sz="3200" b="0" i="1" smtClean="0">
                          <a:latin typeface="Cambria Math" panose="02040503050406030204" pitchFamily="18" charset="0"/>
                        </a:rPr>
                        <m:t>, </m:t>
                      </m:r>
                      <m:r>
                        <m:rPr>
                          <m:lit/>
                        </m:rPr>
                        <a:rPr lang="en-US" sz="3200" b="0" i="1" smtClean="0">
                          <a:latin typeface="Cambria Math" panose="02040503050406030204" pitchFamily="18" charset="0"/>
                        </a:rPr>
                        <m:t>′</m:t>
                      </m:r>
                      <m:r>
                        <a:rPr lang="en-US" sz="3200" b="0" i="1" smtClean="0">
                          <a:latin typeface="Cambria Math" panose="02040503050406030204" pitchFamily="18" charset="0"/>
                        </a:rPr>
                        <m:t>𝑎</m:t>
                      </m:r>
                      <m:r>
                        <m:rPr>
                          <m:lit/>
                        </m:rPr>
                        <a:rPr lang="en-US" sz="3200" b="0" i="1" smtClean="0">
                          <a:latin typeface="Cambria Math" panose="02040503050406030204" pitchFamily="18" charset="0"/>
                        </a:rPr>
                        <m:t>′</m:t>
                      </m:r>
                      <m:r>
                        <a:rPr lang="en-US" sz="3200" b="0" i="1" smtClean="0">
                          <a:latin typeface="Cambria Math" panose="02040503050406030204" pitchFamily="18" charset="0"/>
                        </a:rPr>
                        <m:t>, </m:t>
                      </m:r>
                      <m:r>
                        <m:rPr>
                          <m:lit/>
                        </m:rPr>
                        <a:rPr lang="en-US" sz="3200" b="0" i="1" smtClean="0">
                          <a:latin typeface="Cambria Math" panose="02040503050406030204" pitchFamily="18" charset="0"/>
                        </a:rPr>
                        <m:t>′</m:t>
                      </m:r>
                      <m:r>
                        <a:rPr lang="en-US" sz="3200" b="0" i="1" smtClean="0">
                          <a:latin typeface="Cambria Math" panose="02040503050406030204" pitchFamily="18" charset="0"/>
                        </a:rPr>
                        <m:t>𝑑𝑎𝑛𝑐𝑒</m:t>
                      </m:r>
                      <m:r>
                        <m:rPr>
                          <m:lit/>
                        </m:rPr>
                        <a:rPr lang="en-US" sz="3200" b="0" i="1" smtClean="0">
                          <a:latin typeface="Cambria Math" panose="02040503050406030204" pitchFamily="18" charset="0"/>
                        </a:rPr>
                        <m:t>′</m:t>
                      </m:r>
                      <m:r>
                        <a:rPr lang="en-US" sz="3200" b="0" i="1" smtClean="0">
                          <a:latin typeface="Cambria Math" panose="02040503050406030204" pitchFamily="18" charset="0"/>
                        </a:rPr>
                        <m:t>)</m:t>
                      </m:r>
                    </m:oMath>
                  </m:oMathPara>
                </a14:m>
                <a:endParaRPr lang="en-US" sz="3200"/>
              </a:p>
            </p:txBody>
          </p:sp>
        </mc:Choice>
        <mc:Fallback xmlns="">
          <p:sp>
            <p:nvSpPr>
              <p:cNvPr id="3" name="TextBox 2">
                <a:extLst>
                  <a:ext uri="{FF2B5EF4-FFF2-40B4-BE49-F238E27FC236}">
                    <a16:creationId xmlns:a16="http://schemas.microsoft.com/office/drawing/2014/main" id="{5A935AC9-B2C3-92D2-6224-8C5C80BBC559}"/>
                  </a:ext>
                </a:extLst>
              </p:cNvPr>
              <p:cNvSpPr txBox="1">
                <a:spLocks noRot="1" noChangeAspect="1" noMove="1" noResize="1" noEditPoints="1" noAdjustHandles="1" noChangeArrowheads="1" noChangeShapeType="1" noTextEdit="1"/>
              </p:cNvSpPr>
              <p:nvPr/>
            </p:nvSpPr>
            <p:spPr>
              <a:xfrm>
                <a:off x="9157855" y="3310655"/>
                <a:ext cx="8763000" cy="2062103"/>
              </a:xfrm>
              <a:prstGeom prst="rect">
                <a:avLst/>
              </a:prstGeom>
              <a:blipFill>
                <a:blip r:embed="rId5"/>
                <a:stretch>
                  <a:fillRect l="-1739" t="-3846" r="-27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3AEF09D-EA21-C1A5-1CCE-7406F93E17C3}"/>
                  </a:ext>
                </a:extLst>
              </p:cNvPr>
              <p:cNvSpPr txBox="1"/>
              <p:nvPr/>
            </p:nvSpPr>
            <p:spPr>
              <a:xfrm>
                <a:off x="9157855" y="5863569"/>
                <a:ext cx="8763000" cy="2614690"/>
              </a:xfrm>
              <a:prstGeom prst="rect">
                <a:avLst/>
              </a:prstGeom>
              <a:noFill/>
            </p:spPr>
            <p:txBody>
              <a:bodyPr wrap="square" rtlCol="0">
                <a:spAutoFit/>
              </a:bodyPr>
              <a:lstStyle/>
              <a:p>
                <a:r>
                  <a:rPr lang="en-US" sz="3200"/>
                  <a:t>Vì có nhiều ngữ cảnh trong điều kiện, chúng ta thường đơn giản hoá bằng cách lấy “trung bình” làm đại diện:</a:t>
                </a:r>
              </a:p>
              <a:p>
                <a:endParaRPr lang="en-US" sz="3200" b="1"/>
              </a:p>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𝑤</m:t>
                          </m:r>
                        </m:e>
                        <m:sub>
                          <m:r>
                            <a:rPr lang="en-US" sz="3200" b="0" i="1" smtClean="0">
                              <a:latin typeface="Cambria Math" panose="02040503050406030204" pitchFamily="18" charset="0"/>
                            </a:rPr>
                            <m:t>𝑡</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𝑤</m:t>
                              </m:r>
                            </m:e>
                          </m:acc>
                        </m:e>
                        <m: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𝐶</m:t>
                              </m:r>
                            </m:e>
                            <m:sub>
                              <m:r>
                                <a:rPr lang="en-US" sz="3200" b="0" i="1" smtClean="0">
                                  <a:latin typeface="Cambria Math" panose="02040503050406030204" pitchFamily="18" charset="0"/>
                                </a:rPr>
                                <m:t>𝑡</m:t>
                              </m:r>
                            </m:sub>
                          </m:sSub>
                        </m:sub>
                      </m:sSub>
                      <m:r>
                        <a:rPr lang="en-US" sz="3200" b="0" i="1" smtClean="0">
                          <a:latin typeface="Cambria Math" panose="02040503050406030204" pitchFamily="18" charset="0"/>
                        </a:rPr>
                        <m:t>)</m:t>
                      </m:r>
                    </m:oMath>
                  </m:oMathPara>
                </a14:m>
                <a:endParaRPr lang="en-US" sz="3200"/>
              </a:p>
            </p:txBody>
          </p:sp>
        </mc:Choice>
        <mc:Fallback xmlns="">
          <p:sp>
            <p:nvSpPr>
              <p:cNvPr id="5" name="TextBox 4">
                <a:extLst>
                  <a:ext uri="{FF2B5EF4-FFF2-40B4-BE49-F238E27FC236}">
                    <a16:creationId xmlns:a16="http://schemas.microsoft.com/office/drawing/2014/main" id="{B3AEF09D-EA21-C1A5-1CCE-7406F93E17C3}"/>
                  </a:ext>
                </a:extLst>
              </p:cNvPr>
              <p:cNvSpPr txBox="1">
                <a:spLocks noRot="1" noChangeAspect="1" noMove="1" noResize="1" noEditPoints="1" noAdjustHandles="1" noChangeArrowheads="1" noChangeShapeType="1" noTextEdit="1"/>
              </p:cNvSpPr>
              <p:nvPr/>
            </p:nvSpPr>
            <p:spPr>
              <a:xfrm>
                <a:off x="9157855" y="5863569"/>
                <a:ext cx="8763000" cy="2614690"/>
              </a:xfrm>
              <a:prstGeom prst="rect">
                <a:avLst/>
              </a:prstGeom>
              <a:blipFill>
                <a:blip r:embed="rId6"/>
                <a:stretch>
                  <a:fillRect l="-1739" t="-30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868CDFA-73CE-948E-D427-E3C530D7B754}"/>
                  </a:ext>
                </a:extLst>
              </p:cNvPr>
              <p:cNvSpPr txBox="1"/>
              <p:nvPr/>
            </p:nvSpPr>
            <p:spPr>
              <a:xfrm>
                <a:off x="367144" y="6115858"/>
                <a:ext cx="7774261" cy="190488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𝑃</m:t>
                      </m:r>
                      <m:d>
                        <m:dPr>
                          <m:ctrlPr>
                            <a:rPr lang="en-US" sz="3200" i="1">
                              <a:solidFill>
                                <a:srgbClr val="836967"/>
                              </a:solidFill>
                              <a:latin typeface="Cambria Math" panose="02040503050406030204" pitchFamily="18" charset="0"/>
                            </a:rPr>
                          </m:ctrlPr>
                        </m:dPr>
                        <m:e>
                          <m:sSub>
                            <m:sSubPr>
                              <m:ctrlPr>
                                <a:rPr lang="en-US" sz="3200" i="1">
                                  <a:solidFill>
                                    <a:srgbClr val="836967"/>
                                  </a:solidFill>
                                  <a:latin typeface="Cambria Math" panose="02040503050406030204" pitchFamily="18" charset="0"/>
                                </a:rPr>
                              </m:ctrlPr>
                            </m:sSubPr>
                            <m:e>
                              <m:r>
                                <a:rPr lang="en-US" sz="3200" i="1">
                                  <a:latin typeface="Cambria Math" panose="02040503050406030204" pitchFamily="18" charset="0"/>
                                </a:rPr>
                                <m:t>𝑤</m:t>
                              </m:r>
                            </m:e>
                            <m:sub>
                              <m:r>
                                <a:rPr lang="en-US" sz="3200" i="1">
                                  <a:latin typeface="Cambria Math" panose="02040503050406030204" pitchFamily="18" charset="0"/>
                                </a:rPr>
                                <m:t>𝑡</m:t>
                              </m:r>
                            </m:sub>
                          </m:sSub>
                        </m:e>
                        <m:e>
                          <m:sSub>
                            <m:sSubPr>
                              <m:ctrlPr>
                                <a:rPr lang="en-US" sz="3200" i="1">
                                  <a:solidFill>
                                    <a:srgbClr val="836967"/>
                                  </a:solidFill>
                                  <a:latin typeface="Cambria Math" panose="02040503050406030204" pitchFamily="18" charset="0"/>
                                </a:rPr>
                              </m:ctrlPr>
                            </m:sSubPr>
                            <m:e>
                              <m:acc>
                                <m:accPr>
                                  <m:chr m:val="̅"/>
                                  <m:ctrlPr>
                                    <a:rPr lang="en-US" sz="3200" i="1">
                                      <a:solidFill>
                                        <a:srgbClr val="836967"/>
                                      </a:solidFill>
                                      <a:latin typeface="Cambria Math" panose="02040503050406030204" pitchFamily="18" charset="0"/>
                                    </a:rPr>
                                  </m:ctrlPr>
                                </m:accPr>
                                <m:e>
                                  <m:r>
                                    <a:rPr lang="en-US" sz="3200" i="1">
                                      <a:latin typeface="Cambria Math" panose="02040503050406030204" pitchFamily="18" charset="0"/>
                                    </a:rPr>
                                    <m:t>𝑤</m:t>
                                  </m:r>
                                </m:e>
                              </m:acc>
                            </m:e>
                            <m:sub>
                              <m:sSub>
                                <m:sSubPr>
                                  <m:ctrlPr>
                                    <a:rPr lang="en-US" sz="3200" i="1">
                                      <a:solidFill>
                                        <a:srgbClr val="836967"/>
                                      </a:solidFill>
                                      <a:latin typeface="Cambria Math" panose="02040503050406030204" pitchFamily="18" charset="0"/>
                                    </a:rPr>
                                  </m:ctrlPr>
                                </m:sSubPr>
                                <m:e>
                                  <m:r>
                                    <a:rPr lang="en-US" sz="3200" i="1">
                                      <a:latin typeface="Cambria Math" panose="02040503050406030204" pitchFamily="18" charset="0"/>
                                    </a:rPr>
                                    <m:t>𝐶</m:t>
                                  </m:r>
                                </m:e>
                                <m:sub>
                                  <m:r>
                                    <a:rPr lang="en-US" sz="3200" i="1">
                                      <a:latin typeface="Cambria Math" panose="02040503050406030204" pitchFamily="18" charset="0"/>
                                    </a:rPr>
                                    <m:t>𝑡</m:t>
                                  </m:r>
                                </m:sub>
                              </m:sSub>
                            </m:sub>
                          </m:sSub>
                        </m:e>
                      </m:d>
                      <m:r>
                        <a:rPr lang="en-US" sz="3200" i="0">
                          <a:latin typeface="Cambria Math" panose="02040503050406030204" pitchFamily="18" charset="0"/>
                        </a:rPr>
                        <m:t>=</m:t>
                      </m:r>
                      <m:f>
                        <m:fPr>
                          <m:ctrlPr>
                            <a:rPr lang="en-US" sz="3200" i="1">
                              <a:solidFill>
                                <a:srgbClr val="836967"/>
                              </a:solidFill>
                              <a:latin typeface="Cambria Math" panose="02040503050406030204" pitchFamily="18" charset="0"/>
                            </a:rPr>
                          </m:ctrlPr>
                        </m:fPr>
                        <m:num>
                          <m:func>
                            <m:funcPr>
                              <m:ctrlPr>
                                <a:rPr lang="en-US" sz="3200" i="1">
                                  <a:latin typeface="Cambria Math" panose="02040503050406030204" pitchFamily="18" charset="0"/>
                                </a:rPr>
                              </m:ctrlPr>
                            </m:funcPr>
                            <m:fName>
                              <m:r>
                                <m:rPr>
                                  <m:sty m:val="p"/>
                                </m:rPr>
                                <a:rPr lang="en-US" sz="3200" i="0">
                                  <a:latin typeface="Cambria Math" panose="02040503050406030204" pitchFamily="18" charset="0"/>
                                </a:rPr>
                                <m:t>exp</m:t>
                              </m:r>
                            </m:fName>
                            <m:e>
                              <m:d>
                                <m:dPr>
                                  <m:ctrlPr>
                                    <a:rPr lang="en-US" sz="3200" i="1">
                                      <a:solidFill>
                                        <a:srgbClr val="836967"/>
                                      </a:solidFill>
                                      <a:latin typeface="Cambria Math" panose="02040503050406030204" pitchFamily="18" charset="0"/>
                                    </a:rPr>
                                  </m:ctrlPr>
                                </m:dPr>
                                <m:e>
                                  <m:sSubSup>
                                    <m:sSubSupPr>
                                      <m:ctrlPr>
                                        <a:rPr lang="en-US" sz="3200" i="1">
                                          <a:solidFill>
                                            <a:srgbClr val="836967"/>
                                          </a:solidFill>
                                          <a:latin typeface="Cambria Math" panose="02040503050406030204" pitchFamily="18" charset="0"/>
                                        </a:rPr>
                                      </m:ctrlPr>
                                    </m:sSubSupPr>
                                    <m:e>
                                      <m:r>
                                        <a:rPr lang="en-US" sz="3200" b="1" i="1">
                                          <a:latin typeface="Cambria Math" panose="02040503050406030204" pitchFamily="18" charset="0"/>
                                        </a:rPr>
                                        <m:t>𝒖</m:t>
                                      </m:r>
                                    </m:e>
                                    <m:sub>
                                      <m:r>
                                        <a:rPr lang="en-US" sz="3200" b="0" i="1">
                                          <a:latin typeface="Cambria Math" panose="02040503050406030204" pitchFamily="18" charset="0"/>
                                        </a:rPr>
                                        <m:t>𝑡</m:t>
                                      </m:r>
                                    </m:sub>
                                    <m:sup>
                                      <m:r>
                                        <a:rPr lang="en-US" sz="3200" b="0" i="1">
                                          <a:latin typeface="Cambria Math" panose="02040503050406030204" pitchFamily="18" charset="0"/>
                                        </a:rPr>
                                        <m:t>𝑇</m:t>
                                      </m:r>
                                    </m:sup>
                                  </m:sSubSup>
                                  <m:f>
                                    <m:fPr>
                                      <m:ctrlPr>
                                        <a:rPr lang="en-US" sz="3200" b="0" i="1">
                                          <a:solidFill>
                                            <a:srgbClr val="836967"/>
                                          </a:solidFill>
                                          <a:latin typeface="Cambria Math" panose="02040503050406030204" pitchFamily="18" charset="0"/>
                                        </a:rPr>
                                      </m:ctrlPr>
                                    </m:fPr>
                                    <m:num>
                                      <m:r>
                                        <a:rPr lang="en-US" sz="3200" b="0" i="0">
                                          <a:latin typeface="Cambria Math" panose="02040503050406030204" pitchFamily="18" charset="0"/>
                                        </a:rPr>
                                        <m:t>1</m:t>
                                      </m:r>
                                    </m:num>
                                    <m:den>
                                      <m:r>
                                        <a:rPr lang="en-US" sz="3200" b="0" i="1">
                                          <a:latin typeface="Cambria Math" panose="02040503050406030204" pitchFamily="18" charset="0"/>
                                        </a:rPr>
                                        <m:t>𝐶</m:t>
                                      </m:r>
                                    </m:den>
                                  </m:f>
                                  <m:nary>
                                    <m:naryPr>
                                      <m:chr m:val="∑"/>
                                      <m:limLoc m:val="subSup"/>
                                      <m:supHide m:val="on"/>
                                      <m:ctrlPr>
                                        <a:rPr lang="en-US" sz="3200" b="0" i="1">
                                          <a:latin typeface="Cambria Math" panose="02040503050406030204" pitchFamily="18" charset="0"/>
                                        </a:rPr>
                                      </m:ctrlPr>
                                    </m:naryPr>
                                    <m:sub>
                                      <m:r>
                                        <a:rPr lang="en-US" sz="3200" b="0" i="1">
                                          <a:latin typeface="Cambria Math" panose="02040503050406030204" pitchFamily="18" charset="0"/>
                                        </a:rPr>
                                        <m:t>𝑐</m:t>
                                      </m:r>
                                      <m:r>
                                        <a:rPr lang="en-US" sz="3200" b="0" i="0">
                                          <a:latin typeface="Cambria Math" panose="02040503050406030204" pitchFamily="18" charset="0"/>
                                        </a:rPr>
                                        <m:t>∈</m:t>
                                      </m:r>
                                      <m:sSub>
                                        <m:sSubPr>
                                          <m:ctrlPr>
                                            <a:rPr lang="en-US" sz="3200" b="0" i="1">
                                              <a:solidFill>
                                                <a:srgbClr val="836967"/>
                                              </a:solidFill>
                                              <a:latin typeface="Cambria Math" panose="02040503050406030204" pitchFamily="18" charset="0"/>
                                            </a:rPr>
                                          </m:ctrlPr>
                                        </m:sSubPr>
                                        <m:e>
                                          <m:r>
                                            <a:rPr lang="en-US" sz="3200" b="0" i="1">
                                              <a:latin typeface="Cambria Math" panose="02040503050406030204" pitchFamily="18" charset="0"/>
                                            </a:rPr>
                                            <m:t>𝐶</m:t>
                                          </m:r>
                                        </m:e>
                                        <m:sub>
                                          <m:r>
                                            <a:rPr lang="en-US" sz="3200" b="0" i="1">
                                              <a:latin typeface="Cambria Math" panose="02040503050406030204" pitchFamily="18" charset="0"/>
                                            </a:rPr>
                                            <m:t>𝑡</m:t>
                                          </m:r>
                                        </m:sub>
                                      </m:sSub>
                                    </m:sub>
                                    <m:sup/>
                                    <m:e>
                                      <m:sSub>
                                        <m:sSubPr>
                                          <m:ctrlPr>
                                            <a:rPr lang="en-US" sz="3200" b="0" i="1">
                                              <a:solidFill>
                                                <a:srgbClr val="836967"/>
                                              </a:solidFill>
                                              <a:latin typeface="Cambria Math" panose="02040503050406030204" pitchFamily="18" charset="0"/>
                                            </a:rPr>
                                          </m:ctrlPr>
                                        </m:sSubPr>
                                        <m:e>
                                          <m:r>
                                            <a:rPr lang="en-US" sz="3200" b="1" i="1">
                                              <a:latin typeface="Cambria Math" panose="02040503050406030204" pitchFamily="18" charset="0"/>
                                            </a:rPr>
                                            <m:t>𝒗</m:t>
                                          </m:r>
                                        </m:e>
                                        <m:sub>
                                          <m:r>
                                            <a:rPr lang="en-US" sz="3200" b="0" i="1">
                                              <a:latin typeface="Cambria Math" panose="02040503050406030204" pitchFamily="18" charset="0"/>
                                            </a:rPr>
                                            <m:t>𝑐</m:t>
                                          </m:r>
                                        </m:sub>
                                      </m:sSub>
                                    </m:e>
                                  </m:nary>
                                </m:e>
                              </m:d>
                            </m:e>
                          </m:func>
                        </m:num>
                        <m:den>
                          <m:nary>
                            <m:naryPr>
                              <m:chr m:val="∑"/>
                              <m:limLoc m:val="subSup"/>
                              <m:ctrlPr>
                                <a:rPr lang="en-US" sz="3200" b="0" i="1">
                                  <a:latin typeface="Cambria Math" panose="02040503050406030204" pitchFamily="18" charset="0"/>
                                </a:rPr>
                              </m:ctrlPr>
                            </m:naryPr>
                            <m:sub>
                              <m:r>
                                <a:rPr lang="en-US" sz="3200" b="0" i="1">
                                  <a:latin typeface="Cambria Math" panose="02040503050406030204" pitchFamily="18" charset="0"/>
                                </a:rPr>
                                <m:t>𝑖</m:t>
                              </m:r>
                              <m:r>
                                <a:rPr lang="en-US" sz="3200" b="0" i="0">
                                  <a:latin typeface="Cambria Math" panose="02040503050406030204" pitchFamily="18" charset="0"/>
                                </a:rPr>
                                <m:t>=1</m:t>
                              </m:r>
                            </m:sub>
                            <m:sup>
                              <m:r>
                                <a:rPr lang="en-US" sz="3200" b="0" i="1">
                                  <a:latin typeface="Cambria Math" panose="02040503050406030204" pitchFamily="18" charset="0"/>
                                </a:rPr>
                                <m:t>𝑁</m:t>
                              </m:r>
                            </m:sup>
                            <m:e>
                              <m:func>
                                <m:funcPr>
                                  <m:ctrlPr>
                                    <a:rPr lang="en-US" sz="3200" b="0" i="1">
                                      <a:latin typeface="Cambria Math" panose="02040503050406030204" pitchFamily="18" charset="0"/>
                                    </a:rPr>
                                  </m:ctrlPr>
                                </m:funcPr>
                                <m:fName>
                                  <m:r>
                                    <m:rPr>
                                      <m:sty m:val="p"/>
                                    </m:rPr>
                                    <a:rPr lang="en-US" sz="3200" b="0" i="0">
                                      <a:latin typeface="Cambria Math" panose="02040503050406030204" pitchFamily="18" charset="0"/>
                                    </a:rPr>
                                    <m:t>exp</m:t>
                                  </m:r>
                                </m:fName>
                                <m:e>
                                  <m:d>
                                    <m:dPr>
                                      <m:ctrlPr>
                                        <a:rPr lang="en-US" sz="3200" b="0" i="1">
                                          <a:solidFill>
                                            <a:srgbClr val="836967"/>
                                          </a:solidFill>
                                          <a:latin typeface="Cambria Math" panose="02040503050406030204" pitchFamily="18" charset="0"/>
                                        </a:rPr>
                                      </m:ctrlPr>
                                    </m:dPr>
                                    <m:e>
                                      <m:sSubSup>
                                        <m:sSubSupPr>
                                          <m:ctrlPr>
                                            <a:rPr lang="en-US" sz="3200" b="0" i="1">
                                              <a:solidFill>
                                                <a:srgbClr val="836967"/>
                                              </a:solidFill>
                                              <a:latin typeface="Cambria Math" panose="02040503050406030204" pitchFamily="18" charset="0"/>
                                            </a:rPr>
                                          </m:ctrlPr>
                                        </m:sSubSupPr>
                                        <m:e>
                                          <m:r>
                                            <a:rPr lang="en-US" sz="3200" b="1" i="1">
                                              <a:latin typeface="Cambria Math" panose="02040503050406030204" pitchFamily="18" charset="0"/>
                                            </a:rPr>
                                            <m:t>𝒖</m:t>
                                          </m:r>
                                        </m:e>
                                        <m:sub>
                                          <m:r>
                                            <a:rPr lang="en-US" sz="3200" b="0" i="1">
                                              <a:latin typeface="Cambria Math" panose="02040503050406030204" pitchFamily="18" charset="0"/>
                                            </a:rPr>
                                            <m:t>𝑖</m:t>
                                          </m:r>
                                        </m:sub>
                                        <m:sup>
                                          <m:r>
                                            <a:rPr lang="en-US" sz="3200" b="0" i="1">
                                              <a:latin typeface="Cambria Math" panose="02040503050406030204" pitchFamily="18" charset="0"/>
                                            </a:rPr>
                                            <m:t>𝑇</m:t>
                                          </m:r>
                                        </m:sup>
                                      </m:sSubSup>
                                      <m:f>
                                        <m:fPr>
                                          <m:ctrlPr>
                                            <a:rPr lang="en-US" sz="3200" b="0" i="1">
                                              <a:solidFill>
                                                <a:srgbClr val="836967"/>
                                              </a:solidFill>
                                              <a:latin typeface="Cambria Math" panose="02040503050406030204" pitchFamily="18" charset="0"/>
                                            </a:rPr>
                                          </m:ctrlPr>
                                        </m:fPr>
                                        <m:num>
                                          <m:r>
                                            <a:rPr lang="en-US" sz="3200" b="0" i="0">
                                              <a:latin typeface="Cambria Math" panose="02040503050406030204" pitchFamily="18" charset="0"/>
                                            </a:rPr>
                                            <m:t>1</m:t>
                                          </m:r>
                                        </m:num>
                                        <m:den>
                                          <m:r>
                                            <a:rPr lang="en-US" sz="3200" b="0" i="1">
                                              <a:latin typeface="Cambria Math" panose="02040503050406030204" pitchFamily="18" charset="0"/>
                                            </a:rPr>
                                            <m:t>𝐶</m:t>
                                          </m:r>
                                        </m:den>
                                      </m:f>
                                      <m:nary>
                                        <m:naryPr>
                                          <m:chr m:val="∑"/>
                                          <m:limLoc m:val="subSup"/>
                                          <m:supHide m:val="on"/>
                                          <m:ctrlPr>
                                            <a:rPr lang="en-US" sz="3200" b="0" i="1">
                                              <a:latin typeface="Cambria Math" panose="02040503050406030204" pitchFamily="18" charset="0"/>
                                            </a:rPr>
                                          </m:ctrlPr>
                                        </m:naryPr>
                                        <m:sub>
                                          <m:r>
                                            <a:rPr lang="en-US" sz="3200" b="0" i="1">
                                              <a:latin typeface="Cambria Math" panose="02040503050406030204" pitchFamily="18" charset="0"/>
                                            </a:rPr>
                                            <m:t>𝑐</m:t>
                                          </m:r>
                                          <m:r>
                                            <a:rPr lang="en-US" sz="3200" b="0" i="0">
                                              <a:latin typeface="Cambria Math" panose="02040503050406030204" pitchFamily="18" charset="0"/>
                                            </a:rPr>
                                            <m:t>∈</m:t>
                                          </m:r>
                                          <m:sSub>
                                            <m:sSubPr>
                                              <m:ctrlPr>
                                                <a:rPr lang="en-US" sz="3200" b="0" i="1">
                                                  <a:solidFill>
                                                    <a:srgbClr val="836967"/>
                                                  </a:solidFill>
                                                  <a:latin typeface="Cambria Math" panose="02040503050406030204" pitchFamily="18" charset="0"/>
                                                </a:rPr>
                                              </m:ctrlPr>
                                            </m:sSubPr>
                                            <m:e>
                                              <m:r>
                                                <a:rPr lang="en-US" sz="3200" b="0" i="1">
                                                  <a:latin typeface="Cambria Math" panose="02040503050406030204" pitchFamily="18" charset="0"/>
                                                </a:rPr>
                                                <m:t>𝐶</m:t>
                                              </m:r>
                                            </m:e>
                                            <m:sub>
                                              <m:r>
                                                <a:rPr lang="en-US" sz="3200" b="0" i="1">
                                                  <a:latin typeface="Cambria Math" panose="02040503050406030204" pitchFamily="18" charset="0"/>
                                                </a:rPr>
                                                <m:t>𝑡</m:t>
                                              </m:r>
                                            </m:sub>
                                          </m:sSub>
                                        </m:sub>
                                        <m:sup/>
                                        <m:e>
                                          <m:sSub>
                                            <m:sSubPr>
                                              <m:ctrlPr>
                                                <a:rPr lang="en-US" sz="3200" b="0" i="1">
                                                  <a:solidFill>
                                                    <a:srgbClr val="836967"/>
                                                  </a:solidFill>
                                                  <a:latin typeface="Cambria Math" panose="02040503050406030204" pitchFamily="18" charset="0"/>
                                                </a:rPr>
                                              </m:ctrlPr>
                                            </m:sSubPr>
                                            <m:e>
                                              <m:r>
                                                <a:rPr lang="en-US" sz="3200" b="1" i="1">
                                                  <a:latin typeface="Cambria Math" panose="02040503050406030204" pitchFamily="18" charset="0"/>
                                                </a:rPr>
                                                <m:t>𝒗</m:t>
                                              </m:r>
                                            </m:e>
                                            <m:sub>
                                              <m:r>
                                                <a:rPr lang="en-US" sz="3200" b="0" i="1">
                                                  <a:latin typeface="Cambria Math" panose="02040503050406030204" pitchFamily="18" charset="0"/>
                                                </a:rPr>
                                                <m:t>𝑐</m:t>
                                              </m:r>
                                            </m:sub>
                                          </m:sSub>
                                        </m:e>
                                      </m:nary>
                                    </m:e>
                                  </m:d>
                                </m:e>
                              </m:func>
                            </m:e>
                          </m:nary>
                        </m:den>
                      </m:f>
                    </m:oMath>
                  </m:oMathPara>
                </a14:m>
                <a:endParaRPr lang="en-US" sz="3200"/>
              </a:p>
            </p:txBody>
          </p:sp>
        </mc:Choice>
        <mc:Fallback xmlns="">
          <p:sp>
            <p:nvSpPr>
              <p:cNvPr id="8" name="TextBox 7">
                <a:extLst>
                  <a:ext uri="{FF2B5EF4-FFF2-40B4-BE49-F238E27FC236}">
                    <a16:creationId xmlns:a16="http://schemas.microsoft.com/office/drawing/2014/main" id="{6868CDFA-73CE-948E-D427-E3C530D7B754}"/>
                  </a:ext>
                </a:extLst>
              </p:cNvPr>
              <p:cNvSpPr txBox="1">
                <a:spLocks noRot="1" noChangeAspect="1" noMove="1" noResize="1" noEditPoints="1" noAdjustHandles="1" noChangeArrowheads="1" noChangeShapeType="1" noTextEdit="1"/>
              </p:cNvSpPr>
              <p:nvPr/>
            </p:nvSpPr>
            <p:spPr>
              <a:xfrm>
                <a:off x="367144" y="6115858"/>
                <a:ext cx="7774261" cy="190488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061F171-39DF-766F-F69F-B194C4D8FDEC}"/>
                  </a:ext>
                </a:extLst>
              </p:cNvPr>
              <p:cNvSpPr txBox="1"/>
              <p:nvPr/>
            </p:nvSpPr>
            <p:spPr>
              <a:xfrm>
                <a:off x="749075" y="8265974"/>
                <a:ext cx="7010400" cy="1754326"/>
              </a:xfrm>
              <a:prstGeom prst="rect">
                <a:avLst/>
              </a:prstGeom>
              <a:noFill/>
            </p:spPr>
            <p:txBody>
              <a:bodyPr wrap="square" rtlCol="0">
                <a:spAutoFit/>
              </a:bodyPr>
              <a:lstStyle/>
              <a:p>
                <a:r>
                  <a:rPr lang="en-US" sz="3600"/>
                  <a:t>Trong đó:</a:t>
                </a:r>
              </a:p>
              <a:p>
                <a:pPr marL="571500" indent="-571500">
                  <a:buFont typeface="Arial" panose="020B0604020202020204" pitchFamily="34" charset="0"/>
                  <a:buChar char="•"/>
                </a:pPr>
                <a14:m>
                  <m:oMath xmlns:m="http://schemas.openxmlformats.org/officeDocument/2006/math">
                    <m:sSub>
                      <m:sSubPr>
                        <m:ctrlPr>
                          <a:rPr lang="en-US" sz="3600" b="0" i="1" smtClean="0">
                            <a:latin typeface="Cambria Math" panose="02040503050406030204" pitchFamily="18" charset="0"/>
                          </a:rPr>
                        </m:ctrlPr>
                      </m:sSubPr>
                      <m:e>
                        <m:r>
                          <a:rPr lang="en-US" sz="3600" b="1" i="1" smtClean="0">
                            <a:latin typeface="Cambria Math" panose="02040503050406030204" pitchFamily="18" charset="0"/>
                          </a:rPr>
                          <m:t>𝒖</m:t>
                        </m:r>
                      </m:e>
                      <m:sub>
                        <m:r>
                          <a:rPr lang="en-US" sz="3600" b="0" i="1" smtClean="0">
                            <a:latin typeface="Cambria Math" panose="02040503050406030204" pitchFamily="18" charset="0"/>
                          </a:rPr>
                          <m:t>𝑡</m:t>
                        </m:r>
                      </m:sub>
                    </m:sSub>
                  </m:oMath>
                </a14:m>
                <a:r>
                  <a:rPr lang="en-US" sz="3600" b="1"/>
                  <a:t> </a:t>
                </a:r>
                <a:r>
                  <a:rPr lang="en-US" sz="3600"/>
                  <a:t>là vector của target word</a:t>
                </a:r>
              </a:p>
              <a:p>
                <a:pPr marL="571500" indent="-571500">
                  <a:buFont typeface="Arial" panose="020B0604020202020204" pitchFamily="34" charset="0"/>
                  <a:buChar char="•"/>
                </a:pPr>
                <a14:m>
                  <m:oMath xmlns:m="http://schemas.openxmlformats.org/officeDocument/2006/math">
                    <m:sSub>
                      <m:sSubPr>
                        <m:ctrlPr>
                          <a:rPr lang="en-US" sz="3600" b="1" i="1" smtClean="0">
                            <a:latin typeface="Cambria Math" panose="02040503050406030204" pitchFamily="18" charset="0"/>
                          </a:rPr>
                        </m:ctrlPr>
                      </m:sSubPr>
                      <m:e>
                        <m:r>
                          <a:rPr lang="en-US" sz="3600" b="1" i="1" smtClean="0">
                            <a:latin typeface="Cambria Math" panose="02040503050406030204" pitchFamily="18" charset="0"/>
                          </a:rPr>
                          <m:t>𝒗</m:t>
                        </m:r>
                      </m:e>
                      <m:sub>
                        <m:r>
                          <a:rPr lang="en-US" sz="3600" b="0" i="1" smtClean="0">
                            <a:latin typeface="Cambria Math" panose="02040503050406030204" pitchFamily="18" charset="0"/>
                          </a:rPr>
                          <m:t>𝑐</m:t>
                        </m:r>
                      </m:sub>
                    </m:sSub>
                  </m:oMath>
                </a14:m>
                <a:r>
                  <a:rPr lang="en-US" sz="3600" b="1"/>
                  <a:t> </a:t>
                </a:r>
                <a:r>
                  <a:rPr lang="en-US" sz="3600"/>
                  <a:t>là vector của context word</a:t>
                </a:r>
                <a:endParaRPr lang="en-US" sz="3600" b="1"/>
              </a:p>
            </p:txBody>
          </p:sp>
        </mc:Choice>
        <mc:Fallback xmlns="">
          <p:sp>
            <p:nvSpPr>
              <p:cNvPr id="9" name="TextBox 8">
                <a:extLst>
                  <a:ext uri="{FF2B5EF4-FFF2-40B4-BE49-F238E27FC236}">
                    <a16:creationId xmlns:a16="http://schemas.microsoft.com/office/drawing/2014/main" id="{9061F171-39DF-766F-F69F-B194C4D8FDEC}"/>
                  </a:ext>
                </a:extLst>
              </p:cNvPr>
              <p:cNvSpPr txBox="1">
                <a:spLocks noRot="1" noChangeAspect="1" noMove="1" noResize="1" noEditPoints="1" noAdjustHandles="1" noChangeArrowheads="1" noChangeShapeType="1" noTextEdit="1"/>
              </p:cNvSpPr>
              <p:nvPr/>
            </p:nvSpPr>
            <p:spPr>
              <a:xfrm>
                <a:off x="749075" y="8265974"/>
                <a:ext cx="7010400" cy="1754326"/>
              </a:xfrm>
              <a:prstGeom prst="rect">
                <a:avLst/>
              </a:prstGeom>
              <a:blipFill>
                <a:blip r:embed="rId8"/>
                <a:stretch>
                  <a:fillRect l="-2696" t="-5556" b="-12153"/>
                </a:stretch>
              </a:blipFill>
            </p:spPr>
            <p:txBody>
              <a:bodyPr/>
              <a:lstStyle/>
              <a:p>
                <a:r>
                  <a:rPr lang="en-US">
                    <a:noFill/>
                  </a:rPr>
                  <a:t> </a:t>
                </a:r>
              </a:p>
            </p:txBody>
          </p:sp>
        </mc:Fallback>
      </mc:AlternateContent>
    </p:spTree>
    <p:extLst>
      <p:ext uri="{BB962C8B-B14F-4D97-AF65-F5344CB8AC3E}">
        <p14:creationId xmlns:p14="http://schemas.microsoft.com/office/powerpoint/2010/main" val="510836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2">
            <a:extLst>
              <a:ext uri="{FF2B5EF4-FFF2-40B4-BE49-F238E27FC236}">
                <a16:creationId xmlns:a16="http://schemas.microsoft.com/office/drawing/2014/main" id="{F091ECD4-4943-DBB2-7EC6-1BEE952C7052}"/>
              </a:ext>
            </a:extLst>
          </p:cNvPr>
          <p:cNvGrpSpPr/>
          <p:nvPr/>
        </p:nvGrpSpPr>
        <p:grpSpPr>
          <a:xfrm>
            <a:off x="287339" y="5706866"/>
            <a:ext cx="8465384" cy="1875034"/>
            <a:chOff x="-83503" y="0"/>
            <a:chExt cx="4750317" cy="660400"/>
          </a:xfrm>
        </p:grpSpPr>
        <p:sp>
          <p:nvSpPr>
            <p:cNvPr id="19" name="Freeform 3">
              <a:extLst>
                <a:ext uri="{FF2B5EF4-FFF2-40B4-BE49-F238E27FC236}">
                  <a16:creationId xmlns:a16="http://schemas.microsoft.com/office/drawing/2014/main" id="{484A5FDA-8A63-DD60-6080-5B70FA589D03}"/>
                </a:ext>
              </a:extLst>
            </p:cNvPr>
            <p:cNvSpPr/>
            <p:nvPr/>
          </p:nvSpPr>
          <p:spPr>
            <a:xfrm>
              <a:off x="-83503" y="0"/>
              <a:ext cx="4750317" cy="660400"/>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txBody>
            <a:bodyPr/>
            <a:lstStyle/>
            <a:p>
              <a:endParaRPr lang="en-US"/>
            </a:p>
          </p:txBody>
        </p:sp>
      </p:grpSp>
      <p:grpSp>
        <p:nvGrpSpPr>
          <p:cNvPr id="7" name="Group 2">
            <a:extLst>
              <a:ext uri="{FF2B5EF4-FFF2-40B4-BE49-F238E27FC236}">
                <a16:creationId xmlns:a16="http://schemas.microsoft.com/office/drawing/2014/main" id="{3387B968-A065-DD91-A58D-F0AD8C0BABA6}"/>
              </a:ext>
            </a:extLst>
          </p:cNvPr>
          <p:cNvGrpSpPr/>
          <p:nvPr/>
        </p:nvGrpSpPr>
        <p:grpSpPr>
          <a:xfrm>
            <a:off x="287339" y="2512338"/>
            <a:ext cx="8465384" cy="2815534"/>
            <a:chOff x="-83503" y="0"/>
            <a:chExt cx="4750317" cy="660400"/>
          </a:xfrm>
        </p:grpSpPr>
        <p:sp>
          <p:nvSpPr>
            <p:cNvPr id="16" name="Freeform 3">
              <a:extLst>
                <a:ext uri="{FF2B5EF4-FFF2-40B4-BE49-F238E27FC236}">
                  <a16:creationId xmlns:a16="http://schemas.microsoft.com/office/drawing/2014/main" id="{24F1B50F-9B8E-E676-B76F-05B30A6D9359}"/>
                </a:ext>
              </a:extLst>
            </p:cNvPr>
            <p:cNvSpPr/>
            <p:nvPr/>
          </p:nvSpPr>
          <p:spPr>
            <a:xfrm>
              <a:off x="-83503" y="0"/>
              <a:ext cx="4750317" cy="660400"/>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txBody>
            <a:bodyPr/>
            <a:lstStyle/>
            <a:p>
              <a:endParaRPr lang="en-US"/>
            </a:p>
          </p:txBody>
        </p:sp>
      </p:grpSp>
      <p:sp>
        <p:nvSpPr>
          <p:cNvPr id="25" name="Slide Number Placeholder 24">
            <a:extLst>
              <a:ext uri="{FF2B5EF4-FFF2-40B4-BE49-F238E27FC236}">
                <a16:creationId xmlns:a16="http://schemas.microsoft.com/office/drawing/2014/main" id="{E71D2527-B988-A7E5-293C-7402F7E283E8}"/>
              </a:ext>
            </a:extLst>
          </p:cNvPr>
          <p:cNvSpPr>
            <a:spLocks noGrp="1"/>
          </p:cNvSpPr>
          <p:nvPr>
            <p:ph type="sldNum" sz="quarter" idx="12"/>
          </p:nvPr>
        </p:nvSpPr>
        <p:spPr>
          <a:xfrm>
            <a:off x="76200" y="9791700"/>
            <a:ext cx="2133600" cy="365125"/>
          </a:xfrm>
        </p:spPr>
        <p:txBody>
          <a:bodyPr/>
          <a:lstStyle/>
          <a:p>
            <a:pPr algn="l"/>
            <a:fld id="{B6F15528-21DE-4FAA-801E-634DDDAF4B2B}" type="slidenum">
              <a:rPr lang="en-US" sz="2000" smtClean="0"/>
              <a:pPr algn="l"/>
              <a:t>7</a:t>
            </a:fld>
            <a:endParaRPr lang="en-US" sz="2000"/>
          </a:p>
        </p:txBody>
      </p:sp>
      <p:pic>
        <p:nvPicPr>
          <p:cNvPr id="28" name="Picture 27">
            <a:extLst>
              <a:ext uri="{FF2B5EF4-FFF2-40B4-BE49-F238E27FC236}">
                <a16:creationId xmlns:a16="http://schemas.microsoft.com/office/drawing/2014/main" id="{C4019893-D799-3F9C-A3DD-B0C7582B62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032" y="266700"/>
            <a:ext cx="1081168" cy="597345"/>
          </a:xfrm>
          <a:prstGeom prst="rect">
            <a:avLst/>
          </a:prstGeom>
        </p:spPr>
      </p:pic>
      <p:sp>
        <p:nvSpPr>
          <p:cNvPr id="21" name="TextBox 20">
            <a:extLst>
              <a:ext uri="{FF2B5EF4-FFF2-40B4-BE49-F238E27FC236}">
                <a16:creationId xmlns:a16="http://schemas.microsoft.com/office/drawing/2014/main" id="{D393721E-0420-EF92-4536-58FAFD94C2D3}"/>
              </a:ext>
            </a:extLst>
          </p:cNvPr>
          <p:cNvSpPr txBox="1"/>
          <p:nvPr/>
        </p:nvSpPr>
        <p:spPr>
          <a:xfrm rot="10800000" flipV="1">
            <a:off x="3245583" y="129604"/>
            <a:ext cx="11796834" cy="1446550"/>
          </a:xfrm>
          <a:prstGeom prst="rect">
            <a:avLst/>
          </a:prstGeom>
          <a:noFill/>
        </p:spPr>
        <p:txBody>
          <a:bodyPr wrap="square" rtlCol="0">
            <a:spAutoFit/>
          </a:bodyPr>
          <a:lstStyle/>
          <a:p>
            <a:pPr algn="ctr"/>
            <a:r>
              <a:rPr lang="en-US" sz="8800" b="1">
                <a:latin typeface="+mj-lt"/>
              </a:rPr>
              <a:t>Kiến trúc mô hình CBOW</a:t>
            </a:r>
          </a:p>
        </p:txBody>
      </p:sp>
      <p:pic>
        <p:nvPicPr>
          <p:cNvPr id="11266" name="Picture 2" descr="CBOW ( Continuous Bag of words) - TowardsMachineLearning">
            <a:extLst>
              <a:ext uri="{FF2B5EF4-FFF2-40B4-BE49-F238E27FC236}">
                <a16:creationId xmlns:a16="http://schemas.microsoft.com/office/drawing/2014/main" id="{B53AADED-5FD6-7893-4F5F-1394582D28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9227" y="2089372"/>
            <a:ext cx="9737373" cy="681698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83C34AB-1554-D640-6501-B672019BD7E9}"/>
              </a:ext>
            </a:extLst>
          </p:cNvPr>
          <p:cNvSpPr txBox="1"/>
          <p:nvPr/>
        </p:nvSpPr>
        <p:spPr>
          <a:xfrm>
            <a:off x="678616" y="2642832"/>
            <a:ext cx="7627184" cy="2554545"/>
          </a:xfrm>
          <a:prstGeom prst="rect">
            <a:avLst/>
          </a:prstGeom>
          <a:noFill/>
        </p:spPr>
        <p:txBody>
          <a:bodyPr wrap="square" rtlCol="0">
            <a:spAutoFit/>
          </a:bodyPr>
          <a:lstStyle/>
          <a:p>
            <a:r>
              <a:rPr lang="en-US" sz="3200"/>
              <a:t>Kiến trúc mô hình CBOW tương đối đơn giản, bao gồm:</a:t>
            </a:r>
          </a:p>
          <a:p>
            <a:pPr marL="457200" indent="-457200">
              <a:buFont typeface="Arial" panose="020B0604020202020204" pitchFamily="34" charset="0"/>
              <a:buChar char="•"/>
            </a:pPr>
            <a:r>
              <a:rPr lang="en-US" sz="3200"/>
              <a:t>Input layer</a:t>
            </a:r>
          </a:p>
          <a:p>
            <a:pPr marL="457200" indent="-457200">
              <a:buFont typeface="Arial" panose="020B0604020202020204" pitchFamily="34" charset="0"/>
              <a:buChar char="•"/>
            </a:pPr>
            <a:r>
              <a:rPr lang="en-US" sz="3200"/>
              <a:t>Hidden Layer</a:t>
            </a:r>
          </a:p>
          <a:p>
            <a:pPr marL="457200" indent="-457200">
              <a:buFont typeface="Arial" panose="020B0604020202020204" pitchFamily="34" charset="0"/>
              <a:buChar char="•"/>
            </a:pPr>
            <a:r>
              <a:rPr lang="en-US" sz="3200"/>
              <a:t>Output Layer</a:t>
            </a:r>
          </a:p>
        </p:txBody>
      </p:sp>
      <p:sp>
        <p:nvSpPr>
          <p:cNvPr id="6" name="TextBox 5">
            <a:extLst>
              <a:ext uri="{FF2B5EF4-FFF2-40B4-BE49-F238E27FC236}">
                <a16:creationId xmlns:a16="http://schemas.microsoft.com/office/drawing/2014/main" id="{26B78E5C-0F7A-1893-2C00-E9AEF894024D}"/>
              </a:ext>
            </a:extLst>
          </p:cNvPr>
          <p:cNvSpPr txBox="1"/>
          <p:nvPr/>
        </p:nvSpPr>
        <p:spPr>
          <a:xfrm>
            <a:off x="678616" y="6175882"/>
            <a:ext cx="7627184" cy="1077218"/>
          </a:xfrm>
          <a:prstGeom prst="rect">
            <a:avLst/>
          </a:prstGeom>
          <a:noFill/>
        </p:spPr>
        <p:txBody>
          <a:bodyPr wrap="square" rtlCol="0">
            <a:spAutoFit/>
          </a:bodyPr>
          <a:lstStyle/>
          <a:p>
            <a:r>
              <a:rPr lang="en-US" sz="3200"/>
              <a:t>Giá trị tại Hidden layer là trung bình cộng các vector embedding của các context word.</a:t>
            </a:r>
          </a:p>
        </p:txBody>
      </p:sp>
    </p:spTree>
    <p:extLst>
      <p:ext uri="{BB962C8B-B14F-4D97-AF65-F5344CB8AC3E}">
        <p14:creationId xmlns:p14="http://schemas.microsoft.com/office/powerpoint/2010/main" val="318612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5365F787-77FE-293E-F011-9EB64024B589}"/>
              </a:ext>
            </a:extLst>
          </p:cNvPr>
          <p:cNvGrpSpPr/>
          <p:nvPr/>
        </p:nvGrpSpPr>
        <p:grpSpPr>
          <a:xfrm>
            <a:off x="8970998" y="6038553"/>
            <a:ext cx="9115668" cy="3881236"/>
            <a:chOff x="0" y="0"/>
            <a:chExt cx="4750317" cy="660400"/>
          </a:xfrm>
        </p:grpSpPr>
        <p:sp>
          <p:nvSpPr>
            <p:cNvPr id="5" name="Freeform 3">
              <a:extLst>
                <a:ext uri="{FF2B5EF4-FFF2-40B4-BE49-F238E27FC236}">
                  <a16:creationId xmlns:a16="http://schemas.microsoft.com/office/drawing/2014/main" id="{7EE7982D-764B-87FC-E3D1-1E9292F373DA}"/>
                </a:ext>
              </a:extLst>
            </p:cNvPr>
            <p:cNvSpPr/>
            <p:nvPr/>
          </p:nvSpPr>
          <p:spPr>
            <a:xfrm>
              <a:off x="0" y="0"/>
              <a:ext cx="4750317" cy="660400"/>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txBody>
            <a:bodyPr/>
            <a:lstStyle/>
            <a:p>
              <a:endParaRPr lang="en-US"/>
            </a:p>
          </p:txBody>
        </p:sp>
      </p:grpSp>
      <p:grpSp>
        <p:nvGrpSpPr>
          <p:cNvPr id="32" name="Group 2">
            <a:extLst>
              <a:ext uri="{FF2B5EF4-FFF2-40B4-BE49-F238E27FC236}">
                <a16:creationId xmlns:a16="http://schemas.microsoft.com/office/drawing/2014/main" id="{760C787F-1C56-0340-935B-72298A8BF849}"/>
              </a:ext>
            </a:extLst>
          </p:cNvPr>
          <p:cNvGrpSpPr/>
          <p:nvPr/>
        </p:nvGrpSpPr>
        <p:grpSpPr>
          <a:xfrm>
            <a:off x="8970998" y="3736129"/>
            <a:ext cx="9115668" cy="2104891"/>
            <a:chOff x="0" y="0"/>
            <a:chExt cx="4750317" cy="660400"/>
          </a:xfrm>
        </p:grpSpPr>
        <p:sp>
          <p:nvSpPr>
            <p:cNvPr id="33" name="Freeform 3">
              <a:extLst>
                <a:ext uri="{FF2B5EF4-FFF2-40B4-BE49-F238E27FC236}">
                  <a16:creationId xmlns:a16="http://schemas.microsoft.com/office/drawing/2014/main" id="{CF990367-8DAC-4BF8-FDA2-E64F0AC7B92A}"/>
                </a:ext>
              </a:extLst>
            </p:cNvPr>
            <p:cNvSpPr/>
            <p:nvPr/>
          </p:nvSpPr>
          <p:spPr>
            <a:xfrm>
              <a:off x="0" y="0"/>
              <a:ext cx="4750317" cy="660400"/>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txBody>
            <a:bodyPr/>
            <a:lstStyle/>
            <a:p>
              <a:endParaRPr lang="en-US"/>
            </a:p>
          </p:txBody>
        </p:sp>
      </p:grpSp>
      <p:grpSp>
        <p:nvGrpSpPr>
          <p:cNvPr id="30" name="Group 2">
            <a:extLst>
              <a:ext uri="{FF2B5EF4-FFF2-40B4-BE49-F238E27FC236}">
                <a16:creationId xmlns:a16="http://schemas.microsoft.com/office/drawing/2014/main" id="{23F3221B-184D-2386-36D6-77E6C2FE79E6}"/>
              </a:ext>
            </a:extLst>
          </p:cNvPr>
          <p:cNvGrpSpPr/>
          <p:nvPr/>
        </p:nvGrpSpPr>
        <p:grpSpPr>
          <a:xfrm>
            <a:off x="8970998" y="1791007"/>
            <a:ext cx="9240802" cy="1752600"/>
            <a:chOff x="0" y="0"/>
            <a:chExt cx="4750317" cy="660400"/>
          </a:xfrm>
        </p:grpSpPr>
        <p:sp>
          <p:nvSpPr>
            <p:cNvPr id="31" name="Freeform 3">
              <a:extLst>
                <a:ext uri="{FF2B5EF4-FFF2-40B4-BE49-F238E27FC236}">
                  <a16:creationId xmlns:a16="http://schemas.microsoft.com/office/drawing/2014/main" id="{2D7CAA5B-2C3C-7F60-7F61-7132EED510C4}"/>
                </a:ext>
              </a:extLst>
            </p:cNvPr>
            <p:cNvSpPr/>
            <p:nvPr/>
          </p:nvSpPr>
          <p:spPr>
            <a:xfrm>
              <a:off x="0" y="0"/>
              <a:ext cx="4750317" cy="660400"/>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txBody>
            <a:bodyPr/>
            <a:lstStyle/>
            <a:p>
              <a:endParaRPr lang="en-US"/>
            </a:p>
          </p:txBody>
        </p:sp>
      </p:grpSp>
      <p:sp>
        <p:nvSpPr>
          <p:cNvPr id="22" name="TextBox 22"/>
          <p:cNvSpPr txBox="1"/>
          <p:nvPr/>
        </p:nvSpPr>
        <p:spPr>
          <a:xfrm>
            <a:off x="1642456" y="1779846"/>
            <a:ext cx="6388082" cy="1333977"/>
          </a:xfrm>
          <a:prstGeom prst="rect">
            <a:avLst/>
          </a:prstGeom>
        </p:spPr>
        <p:txBody>
          <a:bodyPr lIns="0" tIns="0" rIns="0" bIns="0" rtlCol="0" anchor="t">
            <a:spAutoFit/>
          </a:bodyPr>
          <a:lstStyle/>
          <a:p>
            <a:pPr>
              <a:lnSpc>
                <a:spcPts val="10559"/>
              </a:lnSpc>
            </a:pPr>
            <a:endParaRPr lang="en-US" sz="8799">
              <a:solidFill>
                <a:srgbClr val="000000"/>
              </a:solidFill>
              <a:latin typeface="Inter Bold"/>
            </a:endParaRPr>
          </a:p>
        </p:txBody>
      </p:sp>
      <p:sp>
        <p:nvSpPr>
          <p:cNvPr id="25" name="Slide Number Placeholder 24">
            <a:extLst>
              <a:ext uri="{FF2B5EF4-FFF2-40B4-BE49-F238E27FC236}">
                <a16:creationId xmlns:a16="http://schemas.microsoft.com/office/drawing/2014/main" id="{E71D2527-B988-A7E5-293C-7402F7E283E8}"/>
              </a:ext>
            </a:extLst>
          </p:cNvPr>
          <p:cNvSpPr>
            <a:spLocks noGrp="1"/>
          </p:cNvSpPr>
          <p:nvPr>
            <p:ph type="sldNum" sz="quarter" idx="12"/>
          </p:nvPr>
        </p:nvSpPr>
        <p:spPr>
          <a:xfrm>
            <a:off x="76200" y="9791700"/>
            <a:ext cx="2133600" cy="365125"/>
          </a:xfrm>
        </p:spPr>
        <p:txBody>
          <a:bodyPr/>
          <a:lstStyle/>
          <a:p>
            <a:pPr algn="l"/>
            <a:fld id="{B6F15528-21DE-4FAA-801E-634DDDAF4B2B}" type="slidenum">
              <a:rPr lang="en-US" sz="2000" smtClean="0"/>
              <a:pPr algn="l"/>
              <a:t>8</a:t>
            </a:fld>
            <a:endParaRPr lang="en-US" sz="2000"/>
          </a:p>
        </p:txBody>
      </p:sp>
      <p:pic>
        <p:nvPicPr>
          <p:cNvPr id="28" name="Picture 27">
            <a:extLst>
              <a:ext uri="{FF2B5EF4-FFF2-40B4-BE49-F238E27FC236}">
                <a16:creationId xmlns:a16="http://schemas.microsoft.com/office/drawing/2014/main" id="{C4019893-D799-3F9C-A3DD-B0C7582B62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032" y="266700"/>
            <a:ext cx="1081168" cy="597345"/>
          </a:xfrm>
          <a:prstGeom prst="rect">
            <a:avLst/>
          </a:prstGeom>
        </p:spPr>
      </p:pic>
      <p:sp>
        <p:nvSpPr>
          <p:cNvPr id="21" name="TextBox 20">
            <a:extLst>
              <a:ext uri="{FF2B5EF4-FFF2-40B4-BE49-F238E27FC236}">
                <a16:creationId xmlns:a16="http://schemas.microsoft.com/office/drawing/2014/main" id="{D393721E-0420-EF92-4536-58FAFD94C2D3}"/>
              </a:ext>
            </a:extLst>
          </p:cNvPr>
          <p:cNvSpPr txBox="1"/>
          <p:nvPr/>
        </p:nvSpPr>
        <p:spPr>
          <a:xfrm rot="10800000" flipV="1">
            <a:off x="4586166" y="0"/>
            <a:ext cx="9115668" cy="1446550"/>
          </a:xfrm>
          <a:prstGeom prst="rect">
            <a:avLst/>
          </a:prstGeom>
          <a:noFill/>
        </p:spPr>
        <p:txBody>
          <a:bodyPr wrap="square" rtlCol="0">
            <a:spAutoFit/>
          </a:bodyPr>
          <a:lstStyle/>
          <a:p>
            <a:pPr algn="ctr"/>
            <a:r>
              <a:rPr lang="en-US" sz="8800" b="1">
                <a:latin typeface="+mj-lt"/>
              </a:rPr>
              <a:t>Skip-gram</a:t>
            </a:r>
          </a:p>
        </p:txBody>
      </p:sp>
      <p:sp>
        <p:nvSpPr>
          <p:cNvPr id="24" name="TextBox 23">
            <a:extLst>
              <a:ext uri="{FF2B5EF4-FFF2-40B4-BE49-F238E27FC236}">
                <a16:creationId xmlns:a16="http://schemas.microsoft.com/office/drawing/2014/main" id="{07E9995A-63F4-93DB-E37D-37F2CCCC6817}"/>
              </a:ext>
            </a:extLst>
          </p:cNvPr>
          <p:cNvSpPr txBox="1"/>
          <p:nvPr/>
        </p:nvSpPr>
        <p:spPr>
          <a:xfrm>
            <a:off x="9137072" y="2053587"/>
            <a:ext cx="8693728" cy="1077218"/>
          </a:xfrm>
          <a:prstGeom prst="rect">
            <a:avLst/>
          </a:prstGeom>
          <a:noFill/>
        </p:spPr>
        <p:txBody>
          <a:bodyPr wrap="square" rtlCol="0">
            <a:spAutoFit/>
          </a:bodyPr>
          <a:lstStyle/>
          <a:p>
            <a:r>
              <a:rPr lang="en-US" sz="3200"/>
              <a:t>Ngược lại với CBOW, Skip-gram dự đoán ngữ cảnh xunh quanh dựa vào từ hiện tại.</a:t>
            </a:r>
          </a:p>
        </p:txBody>
      </p:sp>
      <p:sp>
        <p:nvSpPr>
          <p:cNvPr id="26" name="TextBox 25">
            <a:extLst>
              <a:ext uri="{FF2B5EF4-FFF2-40B4-BE49-F238E27FC236}">
                <a16:creationId xmlns:a16="http://schemas.microsoft.com/office/drawing/2014/main" id="{52BB9C86-A839-3861-A5BE-49886123D261}"/>
              </a:ext>
            </a:extLst>
          </p:cNvPr>
          <p:cNvSpPr txBox="1"/>
          <p:nvPr/>
        </p:nvSpPr>
        <p:spPr>
          <a:xfrm>
            <a:off x="8970998" y="4003744"/>
            <a:ext cx="8839200" cy="1569660"/>
          </a:xfrm>
          <a:prstGeom prst="rect">
            <a:avLst/>
          </a:prstGeom>
          <a:noFill/>
        </p:spPr>
        <p:txBody>
          <a:bodyPr wrap="square" rtlCol="0">
            <a:spAutoFit/>
          </a:bodyPr>
          <a:lstStyle/>
          <a:p>
            <a:r>
              <a:rPr lang="en-US" sz="3200"/>
              <a:t>Vẫn là ví dụ “She is a great dancer”. Ta cần dự đoán từ “She”, “is”, “a”, “dancer” dựa trên ngữ cảnh từ “great”.</a:t>
            </a:r>
          </a:p>
        </p:txBody>
      </p:sp>
      <p:pic>
        <p:nvPicPr>
          <p:cNvPr id="3" name="Picture 2">
            <a:extLst>
              <a:ext uri="{FF2B5EF4-FFF2-40B4-BE49-F238E27FC236}">
                <a16:creationId xmlns:a16="http://schemas.microsoft.com/office/drawing/2014/main" id="{B77BDA36-5717-91ED-EC03-478026F6DEEA}"/>
              </a:ext>
            </a:extLst>
          </p:cNvPr>
          <p:cNvPicPr>
            <a:picLocks noChangeAspect="1"/>
          </p:cNvPicPr>
          <p:nvPr/>
        </p:nvPicPr>
        <p:blipFill>
          <a:blip r:embed="rId3"/>
          <a:stretch>
            <a:fillRect/>
          </a:stretch>
        </p:blipFill>
        <p:spPr>
          <a:xfrm>
            <a:off x="271167" y="3154337"/>
            <a:ext cx="8229601" cy="4347070"/>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874B0CB-3E57-41AB-D9ED-C6902CF55AF3}"/>
                  </a:ext>
                </a:extLst>
              </p:cNvPr>
              <p:cNvSpPr txBox="1"/>
              <p:nvPr/>
            </p:nvSpPr>
            <p:spPr>
              <a:xfrm>
                <a:off x="8957143" y="6109963"/>
                <a:ext cx="8839200" cy="3809826"/>
              </a:xfrm>
              <a:prstGeom prst="rect">
                <a:avLst/>
              </a:prstGeom>
              <a:noFill/>
            </p:spPr>
            <p:txBody>
              <a:bodyPr wrap="square" rtlCol="0">
                <a:spAutoFit/>
              </a:bodyPr>
              <a:lstStyle/>
              <a:p>
                <a:r>
                  <a:rPr lang="en-US" sz="3200"/>
                  <a:t>Giả sử rằng sự xuất hiện của một từ ngữ cảnh so với các từ ngữ cảnh khác khi biết từ hiện lại là độc lập, ta cần mô hình hoá sao cho xác suất dưới đây càng lớn càng tốt với mỗi từ ngữ cảnh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𝑤</m:t>
                        </m:r>
                      </m:e>
                      <m:sub>
                        <m:r>
                          <a:rPr lang="en-US" sz="3200" b="0" i="1" smtClean="0">
                            <a:latin typeface="Cambria Math" panose="02040503050406030204" pitchFamily="18" charset="0"/>
                          </a:rPr>
                          <m:t>𝑡</m:t>
                        </m:r>
                      </m:sub>
                    </m:sSub>
                    <m:r>
                      <a:rPr lang="en-US" sz="3200" b="0" i="1" smtClean="0">
                        <a:latin typeface="Cambria Math" panose="02040503050406030204" pitchFamily="18" charset="0"/>
                      </a:rPr>
                      <m:t>:</m:t>
                    </m:r>
                  </m:oMath>
                </a14:m>
                <a:endParaRPr lang="en-US" sz="3200"/>
              </a:p>
              <a:p>
                <a:endParaRPr lang="en-US" sz="3200"/>
              </a:p>
              <a:p>
                <a:pPr/>
                <a14:m>
                  <m:oMathPara xmlns:m="http://schemas.openxmlformats.org/officeDocument/2006/math">
                    <m:oMathParaPr>
                      <m:jc m:val="centerGroup"/>
                    </m:oMathParaPr>
                    <m:oMath xmlns:m="http://schemas.openxmlformats.org/officeDocument/2006/math">
                      <m:nary>
                        <m:naryPr>
                          <m:chr m:val="∏"/>
                          <m:supHide m:val="on"/>
                          <m:ctrlPr>
                            <a:rPr lang="en-US" sz="3200" b="0" i="1" smtClean="0">
                              <a:latin typeface="Cambria Math" panose="02040503050406030204" pitchFamily="18" charset="0"/>
                            </a:rPr>
                          </m:ctrlPr>
                        </m:naryPr>
                        <m:sub>
                          <m:r>
                            <a:rPr lang="en-US" sz="3200" b="0" i="1" smtClean="0">
                              <a:latin typeface="Cambria Math" panose="02040503050406030204" pitchFamily="18" charset="0"/>
                            </a:rPr>
                            <m:t>𝑐</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𝐶</m:t>
                              </m:r>
                            </m:e>
                            <m:sub>
                              <m:r>
                                <a:rPr lang="en-US" sz="3200" b="0" i="1" smtClean="0">
                                  <a:latin typeface="Cambria Math" panose="02040503050406030204" pitchFamily="18" charset="0"/>
                                </a:rPr>
                                <m:t>𝑡</m:t>
                              </m:r>
                            </m:sub>
                          </m:sSub>
                        </m:sub>
                        <m:sup/>
                        <m:e>
                          <m:r>
                            <a:rPr lang="en-US" sz="3200" b="0" i="1" smtClean="0">
                              <a:latin typeface="Cambria Math" panose="02040503050406030204" pitchFamily="18" charset="0"/>
                            </a:rPr>
                            <m:t>𝑃</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𝑤</m:t>
                              </m:r>
                            </m:e>
                            <m:sub>
                              <m:r>
                                <a:rPr lang="en-US" sz="3200" b="0" i="1" smtClean="0">
                                  <a:latin typeface="Cambria Math" panose="02040503050406030204" pitchFamily="18" charset="0"/>
                                </a:rPr>
                                <m:t>𝑐</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𝑤</m:t>
                              </m:r>
                            </m:e>
                            <m:sub>
                              <m:r>
                                <a:rPr lang="en-US" sz="3200" b="0" i="1" smtClean="0">
                                  <a:latin typeface="Cambria Math" panose="02040503050406030204" pitchFamily="18" charset="0"/>
                                </a:rPr>
                                <m:t>𝑡</m:t>
                              </m:r>
                            </m:sub>
                          </m:sSub>
                          <m:r>
                            <a:rPr lang="en-US" sz="3200" b="0" i="1" smtClean="0">
                              <a:latin typeface="Cambria Math" panose="02040503050406030204" pitchFamily="18" charset="0"/>
                            </a:rPr>
                            <m:t>)</m:t>
                          </m:r>
                        </m:e>
                      </m:nary>
                    </m:oMath>
                  </m:oMathPara>
                </a14:m>
                <a:endParaRPr lang="en-US" sz="3200"/>
              </a:p>
            </p:txBody>
          </p:sp>
        </mc:Choice>
        <mc:Fallback xmlns="">
          <p:sp>
            <p:nvSpPr>
              <p:cNvPr id="4" name="TextBox 3">
                <a:extLst>
                  <a:ext uri="{FF2B5EF4-FFF2-40B4-BE49-F238E27FC236}">
                    <a16:creationId xmlns:a16="http://schemas.microsoft.com/office/drawing/2014/main" id="{4874B0CB-3E57-41AB-D9ED-C6902CF55AF3}"/>
                  </a:ext>
                </a:extLst>
              </p:cNvPr>
              <p:cNvSpPr txBox="1">
                <a:spLocks noRot="1" noChangeAspect="1" noMove="1" noResize="1" noEditPoints="1" noAdjustHandles="1" noChangeArrowheads="1" noChangeShapeType="1" noTextEdit="1"/>
              </p:cNvSpPr>
              <p:nvPr/>
            </p:nvSpPr>
            <p:spPr>
              <a:xfrm>
                <a:off x="8957143" y="6109963"/>
                <a:ext cx="8839200" cy="3809826"/>
              </a:xfrm>
              <a:prstGeom prst="rect">
                <a:avLst/>
              </a:prstGeom>
              <a:blipFill>
                <a:blip r:embed="rId4"/>
                <a:stretch>
                  <a:fillRect l="-1724" t="-2080" r="-2138"/>
                </a:stretch>
              </a:blipFill>
            </p:spPr>
            <p:txBody>
              <a:bodyPr/>
              <a:lstStyle/>
              <a:p>
                <a:r>
                  <a:rPr lang="en-US">
                    <a:noFill/>
                  </a:rPr>
                  <a:t> </a:t>
                </a:r>
              </a:p>
            </p:txBody>
          </p:sp>
        </mc:Fallback>
      </mc:AlternateContent>
    </p:spTree>
    <p:extLst>
      <p:ext uri="{BB962C8B-B14F-4D97-AF65-F5344CB8AC3E}">
        <p14:creationId xmlns:p14="http://schemas.microsoft.com/office/powerpoint/2010/main" val="1995692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2">
            <a:extLst>
              <a:ext uri="{FF2B5EF4-FFF2-40B4-BE49-F238E27FC236}">
                <a16:creationId xmlns:a16="http://schemas.microsoft.com/office/drawing/2014/main" id="{6A07640E-4756-BEAE-A8AB-4E8ED00038F6}"/>
              </a:ext>
            </a:extLst>
          </p:cNvPr>
          <p:cNvGrpSpPr/>
          <p:nvPr/>
        </p:nvGrpSpPr>
        <p:grpSpPr>
          <a:xfrm>
            <a:off x="8901165" y="5809293"/>
            <a:ext cx="9115668" cy="3220407"/>
            <a:chOff x="0" y="0"/>
            <a:chExt cx="4750317" cy="660400"/>
          </a:xfrm>
        </p:grpSpPr>
        <p:sp>
          <p:nvSpPr>
            <p:cNvPr id="10" name="Freeform 3">
              <a:extLst>
                <a:ext uri="{FF2B5EF4-FFF2-40B4-BE49-F238E27FC236}">
                  <a16:creationId xmlns:a16="http://schemas.microsoft.com/office/drawing/2014/main" id="{5B4C393D-3A88-ACCE-769F-44C18D75B48A}"/>
                </a:ext>
              </a:extLst>
            </p:cNvPr>
            <p:cNvSpPr/>
            <p:nvPr/>
          </p:nvSpPr>
          <p:spPr>
            <a:xfrm>
              <a:off x="0" y="0"/>
              <a:ext cx="4750317" cy="660400"/>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txBody>
            <a:bodyPr/>
            <a:lstStyle/>
            <a:p>
              <a:endParaRPr lang="en-US"/>
            </a:p>
          </p:txBody>
        </p:sp>
      </p:grpSp>
      <p:grpSp>
        <p:nvGrpSpPr>
          <p:cNvPr id="7" name="Group 2">
            <a:extLst>
              <a:ext uri="{FF2B5EF4-FFF2-40B4-BE49-F238E27FC236}">
                <a16:creationId xmlns:a16="http://schemas.microsoft.com/office/drawing/2014/main" id="{9132250F-569E-B760-EC59-2E0067931012}"/>
              </a:ext>
            </a:extLst>
          </p:cNvPr>
          <p:cNvGrpSpPr/>
          <p:nvPr/>
        </p:nvGrpSpPr>
        <p:grpSpPr>
          <a:xfrm>
            <a:off x="8901165" y="1779846"/>
            <a:ext cx="9115668" cy="3820854"/>
            <a:chOff x="0" y="0"/>
            <a:chExt cx="4750317" cy="660400"/>
          </a:xfrm>
        </p:grpSpPr>
        <p:sp>
          <p:nvSpPr>
            <p:cNvPr id="8" name="Freeform 3">
              <a:extLst>
                <a:ext uri="{FF2B5EF4-FFF2-40B4-BE49-F238E27FC236}">
                  <a16:creationId xmlns:a16="http://schemas.microsoft.com/office/drawing/2014/main" id="{B6B35053-D1C3-F453-C785-71DCBC44B6A5}"/>
                </a:ext>
              </a:extLst>
            </p:cNvPr>
            <p:cNvSpPr/>
            <p:nvPr/>
          </p:nvSpPr>
          <p:spPr>
            <a:xfrm>
              <a:off x="0" y="0"/>
              <a:ext cx="4750317" cy="660400"/>
            </a:xfrm>
            <a:custGeom>
              <a:avLst/>
              <a:gdLst/>
              <a:ahLst/>
              <a:cxnLst/>
              <a:rect l="l" t="t" r="r" b="b"/>
              <a:pathLst>
                <a:path w="4750317" h="660400">
                  <a:moveTo>
                    <a:pt x="4625857" y="660400"/>
                  </a:moveTo>
                  <a:lnTo>
                    <a:pt x="124460" y="660400"/>
                  </a:lnTo>
                  <a:cubicBezTo>
                    <a:pt x="55880" y="660400"/>
                    <a:pt x="0" y="604520"/>
                    <a:pt x="0" y="535940"/>
                  </a:cubicBezTo>
                  <a:lnTo>
                    <a:pt x="0" y="124460"/>
                  </a:lnTo>
                  <a:cubicBezTo>
                    <a:pt x="0" y="55880"/>
                    <a:pt x="55880" y="0"/>
                    <a:pt x="124460" y="0"/>
                  </a:cubicBezTo>
                  <a:lnTo>
                    <a:pt x="4625857" y="0"/>
                  </a:lnTo>
                  <a:cubicBezTo>
                    <a:pt x="4694437" y="0"/>
                    <a:pt x="4750317" y="55880"/>
                    <a:pt x="4750317" y="124460"/>
                  </a:cubicBezTo>
                  <a:lnTo>
                    <a:pt x="4750317" y="535940"/>
                  </a:lnTo>
                  <a:cubicBezTo>
                    <a:pt x="4750317" y="604520"/>
                    <a:pt x="4694437" y="660400"/>
                    <a:pt x="4625857" y="660400"/>
                  </a:cubicBezTo>
                  <a:close/>
                </a:path>
              </a:pathLst>
            </a:custGeom>
            <a:solidFill>
              <a:srgbClr val="F1F1F1">
                <a:alpha val="63922"/>
              </a:srgbClr>
            </a:solidFill>
          </p:spPr>
          <p:txBody>
            <a:bodyPr/>
            <a:lstStyle/>
            <a:p>
              <a:endParaRPr lang="en-US"/>
            </a:p>
          </p:txBody>
        </p:sp>
      </p:grpSp>
      <p:sp>
        <p:nvSpPr>
          <p:cNvPr id="22" name="TextBox 22"/>
          <p:cNvSpPr txBox="1"/>
          <p:nvPr/>
        </p:nvSpPr>
        <p:spPr>
          <a:xfrm>
            <a:off x="1642456" y="1779846"/>
            <a:ext cx="6388082" cy="1333977"/>
          </a:xfrm>
          <a:prstGeom prst="rect">
            <a:avLst/>
          </a:prstGeom>
        </p:spPr>
        <p:txBody>
          <a:bodyPr lIns="0" tIns="0" rIns="0" bIns="0" rtlCol="0" anchor="t">
            <a:spAutoFit/>
          </a:bodyPr>
          <a:lstStyle/>
          <a:p>
            <a:pPr>
              <a:lnSpc>
                <a:spcPts val="10559"/>
              </a:lnSpc>
            </a:pPr>
            <a:endParaRPr lang="en-US" sz="8799">
              <a:solidFill>
                <a:srgbClr val="000000"/>
              </a:solidFill>
              <a:latin typeface="Inter Bold"/>
            </a:endParaRPr>
          </a:p>
        </p:txBody>
      </p:sp>
      <p:sp>
        <p:nvSpPr>
          <p:cNvPr id="25" name="Slide Number Placeholder 24">
            <a:extLst>
              <a:ext uri="{FF2B5EF4-FFF2-40B4-BE49-F238E27FC236}">
                <a16:creationId xmlns:a16="http://schemas.microsoft.com/office/drawing/2014/main" id="{E71D2527-B988-A7E5-293C-7402F7E283E8}"/>
              </a:ext>
            </a:extLst>
          </p:cNvPr>
          <p:cNvSpPr>
            <a:spLocks noGrp="1"/>
          </p:cNvSpPr>
          <p:nvPr>
            <p:ph type="sldNum" sz="quarter" idx="12"/>
          </p:nvPr>
        </p:nvSpPr>
        <p:spPr>
          <a:xfrm>
            <a:off x="76200" y="9791700"/>
            <a:ext cx="2133600" cy="365125"/>
          </a:xfrm>
        </p:spPr>
        <p:txBody>
          <a:bodyPr/>
          <a:lstStyle/>
          <a:p>
            <a:pPr algn="l"/>
            <a:fld id="{B6F15528-21DE-4FAA-801E-634DDDAF4B2B}" type="slidenum">
              <a:rPr lang="en-US" sz="2000" smtClean="0"/>
              <a:pPr algn="l"/>
              <a:t>9</a:t>
            </a:fld>
            <a:endParaRPr lang="en-US" sz="2000"/>
          </a:p>
        </p:txBody>
      </p:sp>
      <p:pic>
        <p:nvPicPr>
          <p:cNvPr id="28" name="Picture 27">
            <a:extLst>
              <a:ext uri="{FF2B5EF4-FFF2-40B4-BE49-F238E27FC236}">
                <a16:creationId xmlns:a16="http://schemas.microsoft.com/office/drawing/2014/main" id="{C4019893-D799-3F9C-A3DD-B0C7582B62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032" y="266700"/>
            <a:ext cx="1081168" cy="597345"/>
          </a:xfrm>
          <a:prstGeom prst="rect">
            <a:avLst/>
          </a:prstGeom>
        </p:spPr>
      </p:pic>
      <p:sp>
        <p:nvSpPr>
          <p:cNvPr id="21" name="TextBox 20">
            <a:extLst>
              <a:ext uri="{FF2B5EF4-FFF2-40B4-BE49-F238E27FC236}">
                <a16:creationId xmlns:a16="http://schemas.microsoft.com/office/drawing/2014/main" id="{D393721E-0420-EF92-4536-58FAFD94C2D3}"/>
              </a:ext>
            </a:extLst>
          </p:cNvPr>
          <p:cNvSpPr txBox="1"/>
          <p:nvPr/>
        </p:nvSpPr>
        <p:spPr>
          <a:xfrm rot="10800000" flipV="1">
            <a:off x="4586166" y="0"/>
            <a:ext cx="9115668" cy="1446550"/>
          </a:xfrm>
          <a:prstGeom prst="rect">
            <a:avLst/>
          </a:prstGeom>
          <a:noFill/>
        </p:spPr>
        <p:txBody>
          <a:bodyPr wrap="square" rtlCol="0">
            <a:spAutoFit/>
          </a:bodyPr>
          <a:lstStyle/>
          <a:p>
            <a:pPr algn="ctr"/>
            <a:r>
              <a:rPr lang="en-US" sz="8800" b="1">
                <a:latin typeface="+mj-lt"/>
              </a:rPr>
              <a:t>Skip-gram</a:t>
            </a:r>
          </a:p>
        </p:txBody>
      </p:sp>
      <p:pic>
        <p:nvPicPr>
          <p:cNvPr id="3" name="Picture 2">
            <a:extLst>
              <a:ext uri="{FF2B5EF4-FFF2-40B4-BE49-F238E27FC236}">
                <a16:creationId xmlns:a16="http://schemas.microsoft.com/office/drawing/2014/main" id="{B77BDA36-5717-91ED-EC03-478026F6DEEA}"/>
              </a:ext>
            </a:extLst>
          </p:cNvPr>
          <p:cNvPicPr>
            <a:picLocks noChangeAspect="1"/>
          </p:cNvPicPr>
          <p:nvPr/>
        </p:nvPicPr>
        <p:blipFill>
          <a:blip r:embed="rId3"/>
          <a:stretch>
            <a:fillRect/>
          </a:stretch>
        </p:blipFill>
        <p:spPr>
          <a:xfrm>
            <a:off x="271167" y="3154337"/>
            <a:ext cx="8229601" cy="4347070"/>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E8E38F0-B875-E3AE-29DD-DE39DAD9D53F}"/>
                  </a:ext>
                </a:extLst>
              </p:cNvPr>
              <p:cNvSpPr txBox="1"/>
              <p:nvPr/>
            </p:nvSpPr>
            <p:spPr>
              <a:xfrm>
                <a:off x="9144000" y="2019300"/>
                <a:ext cx="8872833" cy="3317383"/>
              </a:xfrm>
              <a:prstGeom prst="rect">
                <a:avLst/>
              </a:prstGeom>
              <a:noFill/>
            </p:spPr>
            <p:txBody>
              <a:bodyPr wrap="square" rtlCol="0">
                <a:spAutoFit/>
              </a:bodyPr>
              <a:lstStyle/>
              <a:p>
                <a:r>
                  <a:rPr lang="en-US" sz="3200"/>
                  <a:t>Để tránh các sai số khi nhân các giá trị nhỏ hơn 1 với nhau, bài toán thường đựa đưa về dạng </a:t>
                </a:r>
                <a:r>
                  <a:rPr lang="en-US" sz="3200" i="1"/>
                  <a:t>negative log loss:</a:t>
                </a:r>
              </a:p>
              <a:p>
                <a:endParaRPr lang="en-US" sz="3200" i="1"/>
              </a:p>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m:t>
                      </m:r>
                      <m:nary>
                        <m:naryPr>
                          <m:chr m:val="∑"/>
                          <m:supHide m:val="on"/>
                          <m:ctrlPr>
                            <a:rPr lang="en-US" sz="3200" b="0" i="1" smtClean="0">
                              <a:latin typeface="Cambria Math" panose="02040503050406030204" pitchFamily="18" charset="0"/>
                            </a:rPr>
                          </m:ctrlPr>
                        </m:naryPr>
                        <m:sub>
                          <m:r>
                            <a:rPr lang="en-US" sz="3200" b="0" i="1" smtClean="0">
                              <a:latin typeface="Cambria Math" panose="02040503050406030204" pitchFamily="18" charset="0"/>
                            </a:rPr>
                            <m:t>𝑐</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𝐶</m:t>
                              </m:r>
                            </m:e>
                            <m:sub>
                              <m:r>
                                <a:rPr lang="en-US" sz="3200" b="0" i="1" smtClean="0">
                                  <a:latin typeface="Cambria Math" panose="02040503050406030204" pitchFamily="18" charset="0"/>
                                </a:rPr>
                                <m:t>𝑡</m:t>
                              </m:r>
                            </m:sub>
                          </m:sSub>
                        </m:sub>
                        <m:sup/>
                        <m:e>
                          <m:func>
                            <m:funcPr>
                              <m:ctrlPr>
                                <a:rPr lang="en-US" sz="3200" b="0" i="1" smtClean="0">
                                  <a:latin typeface="Cambria Math" panose="02040503050406030204" pitchFamily="18" charset="0"/>
                                </a:rPr>
                              </m:ctrlPr>
                            </m:funcPr>
                            <m:fName>
                              <m:r>
                                <m:rPr>
                                  <m:sty m:val="p"/>
                                </m:rPr>
                                <a:rPr lang="en-US" sz="3200" b="0" i="0" smtClean="0">
                                  <a:latin typeface="Cambria Math" panose="02040503050406030204" pitchFamily="18" charset="0"/>
                                </a:rPr>
                                <m:t>log</m:t>
                              </m:r>
                            </m:fName>
                            <m:e>
                              <m:r>
                                <a:rPr lang="en-US" sz="3200" b="0" i="1" smtClean="0">
                                  <a:latin typeface="Cambria Math" panose="02040503050406030204" pitchFamily="18" charset="0"/>
                                </a:rPr>
                                <m:t>𝑃</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𝑤</m:t>
                                  </m:r>
                                </m:e>
                                <m:sub>
                                  <m:r>
                                    <a:rPr lang="en-US" sz="3200" b="0" i="1" smtClean="0">
                                      <a:latin typeface="Cambria Math" panose="02040503050406030204" pitchFamily="18" charset="0"/>
                                    </a:rPr>
                                    <m:t>𝑐</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𝑤</m:t>
                                  </m:r>
                                </m:e>
                                <m:sub>
                                  <m:r>
                                    <a:rPr lang="en-US" sz="3200" b="0" i="1" smtClean="0">
                                      <a:latin typeface="Cambria Math" panose="02040503050406030204" pitchFamily="18" charset="0"/>
                                    </a:rPr>
                                    <m:t>𝑡</m:t>
                                  </m:r>
                                </m:sub>
                              </m:sSub>
                              <m:r>
                                <a:rPr lang="en-US" sz="3200" b="0" i="1" smtClean="0">
                                  <a:latin typeface="Cambria Math" panose="02040503050406030204" pitchFamily="18" charset="0"/>
                                </a:rPr>
                                <m:t>)</m:t>
                              </m:r>
                            </m:e>
                          </m:func>
                        </m:e>
                      </m:nary>
                    </m:oMath>
                  </m:oMathPara>
                </a14:m>
                <a:endParaRPr lang="en-US" sz="3200"/>
              </a:p>
            </p:txBody>
          </p:sp>
        </mc:Choice>
        <mc:Fallback xmlns="">
          <p:sp>
            <p:nvSpPr>
              <p:cNvPr id="5" name="TextBox 4">
                <a:extLst>
                  <a:ext uri="{FF2B5EF4-FFF2-40B4-BE49-F238E27FC236}">
                    <a16:creationId xmlns:a16="http://schemas.microsoft.com/office/drawing/2014/main" id="{FE8E38F0-B875-E3AE-29DD-DE39DAD9D53F}"/>
                  </a:ext>
                </a:extLst>
              </p:cNvPr>
              <p:cNvSpPr txBox="1">
                <a:spLocks noRot="1" noChangeAspect="1" noMove="1" noResize="1" noEditPoints="1" noAdjustHandles="1" noChangeArrowheads="1" noChangeShapeType="1" noTextEdit="1"/>
              </p:cNvSpPr>
              <p:nvPr/>
            </p:nvSpPr>
            <p:spPr>
              <a:xfrm>
                <a:off x="9144000" y="2019300"/>
                <a:ext cx="8872833" cy="3317383"/>
              </a:xfrm>
              <a:prstGeom prst="rect">
                <a:avLst/>
              </a:prstGeom>
              <a:blipFill>
                <a:blip r:embed="rId4"/>
                <a:stretch>
                  <a:fillRect l="-1717" t="-2390" r="-21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806B54A-80E7-1944-EDD9-107A940298DF}"/>
                  </a:ext>
                </a:extLst>
              </p:cNvPr>
              <p:cNvSpPr txBox="1"/>
              <p:nvPr/>
            </p:nvSpPr>
            <p:spPr>
              <a:xfrm>
                <a:off x="9137073" y="5932897"/>
                <a:ext cx="8872833" cy="2692853"/>
              </a:xfrm>
              <a:prstGeom prst="rect">
                <a:avLst/>
              </a:prstGeom>
              <a:noFill/>
            </p:spPr>
            <p:txBody>
              <a:bodyPr wrap="square" rtlCol="0">
                <a:spAutoFit/>
              </a:bodyPr>
              <a:lstStyle/>
              <a:p>
                <a:r>
                  <a:rPr lang="en-US" sz="3200"/>
                  <a:t>Xác xuất có điều kiện </a:t>
                </a:r>
                <a14:m>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𝑤</m:t>
                            </m:r>
                          </m:e>
                          <m:sub>
                            <m:r>
                              <a:rPr lang="en-US" sz="3200" b="0" i="1" smtClean="0">
                                <a:latin typeface="Cambria Math" panose="02040503050406030204" pitchFamily="18" charset="0"/>
                              </a:rPr>
                              <m:t>𝑐</m:t>
                            </m:r>
                          </m:sub>
                        </m:sSub>
                      </m:e>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𝑤</m:t>
                            </m:r>
                          </m:e>
                          <m:sub>
                            <m:r>
                              <a:rPr lang="en-US" sz="3200" b="0" i="1" smtClean="0">
                                <a:latin typeface="Cambria Math" panose="02040503050406030204" pitchFamily="18" charset="0"/>
                              </a:rPr>
                              <m:t>𝑡</m:t>
                            </m:r>
                          </m:sub>
                        </m:sSub>
                      </m:e>
                    </m:d>
                  </m:oMath>
                </a14:m>
                <a:r>
                  <a:rPr lang="en-US" sz="3200" i="1"/>
                  <a:t> </a:t>
                </a:r>
                <a:r>
                  <a:rPr lang="en-US" sz="3200"/>
                  <a:t>được định nghĩa bởi:</a:t>
                </a:r>
                <a:endParaRPr lang="en-US" sz="3200" i="1"/>
              </a:p>
              <a:p>
                <a:endParaRPr lang="en-US" sz="3200" i="1"/>
              </a:p>
              <a:p>
                <a:pPr/>
                <a14:m>
                  <m:oMathPara xmlns:m="http://schemas.openxmlformats.org/officeDocument/2006/math">
                    <m:oMathParaPr>
                      <m:jc m:val="centerGroup"/>
                    </m:oMathParaPr>
                    <m:oMath xmlns:m="http://schemas.openxmlformats.org/officeDocument/2006/math">
                      <m:r>
                        <a:rPr lang="en-US" sz="3200" i="1" smtClean="0">
                          <a:effectLst/>
                          <a:latin typeface="Cambria Math" panose="02040503050406030204" pitchFamily="18" charset="0"/>
                          <a:ea typeface="Times New Roman" panose="02020603050405020304" pitchFamily="18" charset="0"/>
                        </a:rPr>
                        <m:t>𝑃</m:t>
                      </m:r>
                      <m:d>
                        <m:dPr>
                          <m:ctrlPr>
                            <a:rPr lang="en-US" sz="3200" i="1">
                              <a:effectLst/>
                              <a:latin typeface="Cambria Math" panose="02040503050406030204" pitchFamily="18" charset="0"/>
                              <a:ea typeface="Times New Roman" panose="02020603050405020304" pitchFamily="18" charset="0"/>
                            </a:rPr>
                          </m:ctrlPr>
                        </m:dPr>
                        <m:e>
                          <m:sSub>
                            <m:sSubPr>
                              <m:ctrlPr>
                                <a:rPr lang="en-US" sz="3200" i="1">
                                  <a:effectLst/>
                                  <a:latin typeface="Cambria Math" panose="02040503050406030204" pitchFamily="18" charset="0"/>
                                  <a:ea typeface="Times New Roman" panose="02020603050405020304" pitchFamily="18" charset="0"/>
                                </a:rPr>
                              </m:ctrlPr>
                            </m:sSubPr>
                            <m:e>
                              <m:r>
                                <a:rPr lang="en-US" sz="3200" i="1">
                                  <a:effectLst/>
                                  <a:latin typeface="Cambria Math" panose="02040503050406030204" pitchFamily="18" charset="0"/>
                                  <a:ea typeface="Times New Roman" panose="02020603050405020304" pitchFamily="18" charset="0"/>
                                </a:rPr>
                                <m:t>𝑤</m:t>
                              </m:r>
                            </m:e>
                            <m:sub>
                              <m:r>
                                <a:rPr lang="en-US" sz="3200" i="1">
                                  <a:effectLst/>
                                  <a:latin typeface="Cambria Math" panose="02040503050406030204" pitchFamily="18" charset="0"/>
                                  <a:ea typeface="Times New Roman" panose="02020603050405020304" pitchFamily="18" charset="0"/>
                                </a:rPr>
                                <m:t>𝑐</m:t>
                              </m:r>
                            </m:sub>
                          </m:sSub>
                        </m:e>
                        <m:e>
                          <m:sSub>
                            <m:sSubPr>
                              <m:ctrlPr>
                                <a:rPr lang="en-US" sz="3200" i="1">
                                  <a:effectLst/>
                                  <a:latin typeface="Cambria Math" panose="02040503050406030204" pitchFamily="18" charset="0"/>
                                  <a:ea typeface="Times New Roman" panose="02020603050405020304" pitchFamily="18" charset="0"/>
                                </a:rPr>
                              </m:ctrlPr>
                            </m:sSubPr>
                            <m:e>
                              <m:r>
                                <a:rPr lang="en-US" sz="3200" i="1">
                                  <a:effectLst/>
                                  <a:latin typeface="Cambria Math" panose="02040503050406030204" pitchFamily="18" charset="0"/>
                                  <a:ea typeface="Times New Roman" panose="02020603050405020304" pitchFamily="18" charset="0"/>
                                </a:rPr>
                                <m:t>𝑤</m:t>
                              </m:r>
                            </m:e>
                            <m:sub>
                              <m:r>
                                <a:rPr lang="en-US" sz="3200" i="1">
                                  <a:effectLst/>
                                  <a:latin typeface="Cambria Math" panose="02040503050406030204" pitchFamily="18" charset="0"/>
                                  <a:ea typeface="Times New Roman" panose="02020603050405020304" pitchFamily="18" charset="0"/>
                                </a:rPr>
                                <m:t>𝑡</m:t>
                              </m:r>
                            </m:sub>
                          </m:sSub>
                        </m:e>
                      </m:d>
                      <m:r>
                        <a:rPr lang="en-US" sz="3200" i="1">
                          <a:effectLst/>
                          <a:latin typeface="Cambria Math" panose="02040503050406030204" pitchFamily="18" charset="0"/>
                          <a:ea typeface="Times New Roman" panose="02020603050405020304" pitchFamily="18" charset="0"/>
                        </a:rPr>
                        <m:t>=</m:t>
                      </m:r>
                      <m:f>
                        <m:fPr>
                          <m:ctrlPr>
                            <a:rPr lang="en-US" sz="3200" i="1">
                              <a:effectLst/>
                              <a:latin typeface="Cambria Math" panose="02040503050406030204" pitchFamily="18" charset="0"/>
                              <a:ea typeface="Times New Roman" panose="02020603050405020304" pitchFamily="18" charset="0"/>
                            </a:rPr>
                          </m:ctrlPr>
                        </m:fPr>
                        <m:num>
                          <m:func>
                            <m:funcPr>
                              <m:ctrlPr>
                                <a:rPr lang="en-US" sz="3200" i="1">
                                  <a:effectLst/>
                                  <a:latin typeface="Cambria Math" panose="02040503050406030204" pitchFamily="18" charset="0"/>
                                  <a:ea typeface="Times New Roman" panose="02020603050405020304" pitchFamily="18" charset="0"/>
                                </a:rPr>
                              </m:ctrlPr>
                            </m:funcPr>
                            <m:fName>
                              <m:r>
                                <m:rPr>
                                  <m:sty m:val="p"/>
                                </m:rPr>
                                <a:rPr lang="en-US" sz="3200">
                                  <a:effectLst/>
                                  <a:latin typeface="Cambria Math" panose="02040503050406030204" pitchFamily="18" charset="0"/>
                                  <a:ea typeface="Times New Roman" panose="02020603050405020304" pitchFamily="18" charset="0"/>
                                </a:rPr>
                                <m:t>exp</m:t>
                              </m:r>
                            </m:fName>
                            <m:e>
                              <m:r>
                                <a:rPr lang="en-US" sz="3200" i="1">
                                  <a:effectLst/>
                                  <a:latin typeface="Cambria Math" panose="02040503050406030204" pitchFamily="18" charset="0"/>
                                  <a:ea typeface="Times New Roman" panose="02020603050405020304" pitchFamily="18" charset="0"/>
                                </a:rPr>
                                <m:t>(</m:t>
                              </m:r>
                              <m:sSubSup>
                                <m:sSubSupPr>
                                  <m:ctrlPr>
                                    <a:rPr lang="en-US" sz="3200" i="1">
                                      <a:effectLst/>
                                      <a:latin typeface="Cambria Math" panose="02040503050406030204" pitchFamily="18" charset="0"/>
                                      <a:ea typeface="Times New Roman" panose="02020603050405020304" pitchFamily="18" charset="0"/>
                                    </a:rPr>
                                  </m:ctrlPr>
                                </m:sSubSupPr>
                                <m:e>
                                  <m:r>
                                    <a:rPr lang="en-US" sz="3200" b="1" i="1">
                                      <a:effectLst/>
                                      <a:latin typeface="Cambria Math" panose="02040503050406030204" pitchFamily="18" charset="0"/>
                                      <a:ea typeface="Times New Roman" panose="02020603050405020304" pitchFamily="18" charset="0"/>
                                    </a:rPr>
                                    <m:t>𝒖</m:t>
                                  </m:r>
                                </m:e>
                                <m:sub>
                                  <m:r>
                                    <a:rPr lang="en-US" sz="3200" i="1">
                                      <a:effectLst/>
                                      <a:latin typeface="Cambria Math" panose="02040503050406030204" pitchFamily="18" charset="0"/>
                                      <a:ea typeface="Times New Roman" panose="02020603050405020304" pitchFamily="18" charset="0"/>
                                    </a:rPr>
                                    <m:t>𝑡</m:t>
                                  </m:r>
                                </m:sub>
                                <m:sup>
                                  <m:r>
                                    <a:rPr lang="en-US" sz="3200" i="1">
                                      <a:effectLst/>
                                      <a:latin typeface="Cambria Math" panose="02040503050406030204" pitchFamily="18" charset="0"/>
                                      <a:ea typeface="Times New Roman" panose="02020603050405020304" pitchFamily="18" charset="0"/>
                                    </a:rPr>
                                    <m:t>𝑇</m:t>
                                  </m:r>
                                </m:sup>
                              </m:sSubSup>
                              <m:sSub>
                                <m:sSubPr>
                                  <m:ctrlPr>
                                    <a:rPr lang="en-US" sz="3200" i="1">
                                      <a:effectLst/>
                                      <a:latin typeface="Cambria Math" panose="02040503050406030204" pitchFamily="18" charset="0"/>
                                      <a:ea typeface="Times New Roman" panose="02020603050405020304" pitchFamily="18" charset="0"/>
                                    </a:rPr>
                                  </m:ctrlPr>
                                </m:sSubPr>
                                <m:e>
                                  <m:r>
                                    <a:rPr lang="en-US" sz="3200" b="1" i="1">
                                      <a:effectLst/>
                                      <a:latin typeface="Cambria Math" panose="02040503050406030204" pitchFamily="18" charset="0"/>
                                      <a:ea typeface="Times New Roman" panose="02020603050405020304" pitchFamily="18" charset="0"/>
                                    </a:rPr>
                                    <m:t>𝒗</m:t>
                                  </m:r>
                                </m:e>
                                <m:sub>
                                  <m:r>
                                    <a:rPr lang="en-US" sz="3200" i="1">
                                      <a:effectLst/>
                                      <a:latin typeface="Cambria Math" panose="02040503050406030204" pitchFamily="18" charset="0"/>
                                      <a:ea typeface="Times New Roman" panose="02020603050405020304" pitchFamily="18" charset="0"/>
                                    </a:rPr>
                                    <m:t>𝑐</m:t>
                                  </m:r>
                                </m:sub>
                              </m:sSub>
                              <m:r>
                                <a:rPr lang="en-US" sz="3200" i="1">
                                  <a:effectLst/>
                                  <a:latin typeface="Cambria Math" panose="02040503050406030204" pitchFamily="18" charset="0"/>
                                  <a:ea typeface="Times New Roman" panose="02020603050405020304" pitchFamily="18" charset="0"/>
                                </a:rPr>
                                <m:t>)</m:t>
                              </m:r>
                            </m:e>
                          </m:func>
                        </m:num>
                        <m:den>
                          <m:nary>
                            <m:naryPr>
                              <m:chr m:val="∑"/>
                              <m:ctrlPr>
                                <a:rPr lang="en-US" sz="3200" i="1">
                                  <a:effectLst/>
                                  <a:latin typeface="Cambria Math" panose="02040503050406030204" pitchFamily="18" charset="0"/>
                                  <a:ea typeface="Times New Roman" panose="02020603050405020304" pitchFamily="18" charset="0"/>
                                </a:rPr>
                              </m:ctrlPr>
                            </m:naryPr>
                            <m:sub>
                              <m:r>
                                <a:rPr lang="en-US" sz="3200" i="1">
                                  <a:effectLst/>
                                  <a:latin typeface="Cambria Math" panose="02040503050406030204" pitchFamily="18" charset="0"/>
                                  <a:ea typeface="Times New Roman" panose="02020603050405020304" pitchFamily="18" charset="0"/>
                                </a:rPr>
                                <m:t>𝑖</m:t>
                              </m:r>
                              <m:r>
                                <a:rPr lang="en-US" sz="3200" i="1">
                                  <a:effectLst/>
                                  <a:latin typeface="Cambria Math" panose="02040503050406030204" pitchFamily="18" charset="0"/>
                                  <a:ea typeface="Times New Roman" panose="02020603050405020304" pitchFamily="18" charset="0"/>
                                </a:rPr>
                                <m:t>=1</m:t>
                              </m:r>
                            </m:sub>
                            <m:sup>
                              <m:r>
                                <a:rPr lang="en-US" sz="3200" i="1">
                                  <a:effectLst/>
                                  <a:latin typeface="Cambria Math" panose="02040503050406030204" pitchFamily="18" charset="0"/>
                                  <a:ea typeface="Times New Roman" panose="02020603050405020304" pitchFamily="18" charset="0"/>
                                </a:rPr>
                                <m:t>𝑁</m:t>
                              </m:r>
                            </m:sup>
                            <m:e>
                              <m:func>
                                <m:funcPr>
                                  <m:ctrlPr>
                                    <a:rPr lang="en-US" sz="3200" i="1">
                                      <a:effectLst/>
                                      <a:latin typeface="Cambria Math" panose="02040503050406030204" pitchFamily="18" charset="0"/>
                                      <a:ea typeface="Times New Roman" panose="02020603050405020304" pitchFamily="18" charset="0"/>
                                    </a:rPr>
                                  </m:ctrlPr>
                                </m:funcPr>
                                <m:fName>
                                  <m:r>
                                    <m:rPr>
                                      <m:sty m:val="p"/>
                                    </m:rPr>
                                    <a:rPr lang="en-US" sz="3200">
                                      <a:effectLst/>
                                      <a:latin typeface="Cambria Math" panose="02040503050406030204" pitchFamily="18" charset="0"/>
                                      <a:ea typeface="Times New Roman" panose="02020603050405020304" pitchFamily="18" charset="0"/>
                                    </a:rPr>
                                    <m:t>exp</m:t>
                                  </m:r>
                                </m:fName>
                                <m:e>
                                  <m:r>
                                    <a:rPr lang="en-US" sz="3200" i="1">
                                      <a:effectLst/>
                                      <a:latin typeface="Cambria Math" panose="02040503050406030204" pitchFamily="18" charset="0"/>
                                      <a:ea typeface="Times New Roman" panose="02020603050405020304" pitchFamily="18" charset="0"/>
                                    </a:rPr>
                                    <m:t>(</m:t>
                                  </m:r>
                                  <m:sSubSup>
                                    <m:sSubSupPr>
                                      <m:ctrlPr>
                                        <a:rPr lang="en-US" sz="3200" i="1">
                                          <a:effectLst/>
                                          <a:latin typeface="Cambria Math" panose="02040503050406030204" pitchFamily="18" charset="0"/>
                                          <a:ea typeface="Times New Roman" panose="02020603050405020304" pitchFamily="18" charset="0"/>
                                        </a:rPr>
                                      </m:ctrlPr>
                                    </m:sSubSupPr>
                                    <m:e>
                                      <m:r>
                                        <a:rPr lang="en-US" sz="3200" b="1" i="1">
                                          <a:effectLst/>
                                          <a:latin typeface="Cambria Math" panose="02040503050406030204" pitchFamily="18" charset="0"/>
                                          <a:ea typeface="Times New Roman" panose="02020603050405020304" pitchFamily="18" charset="0"/>
                                        </a:rPr>
                                        <m:t>𝒖</m:t>
                                      </m:r>
                                    </m:e>
                                    <m:sub>
                                      <m:r>
                                        <a:rPr lang="en-US" sz="3200" i="1">
                                          <a:effectLst/>
                                          <a:latin typeface="Cambria Math" panose="02040503050406030204" pitchFamily="18" charset="0"/>
                                          <a:ea typeface="Times New Roman" panose="02020603050405020304" pitchFamily="18" charset="0"/>
                                        </a:rPr>
                                        <m:t>𝑡</m:t>
                                      </m:r>
                                    </m:sub>
                                    <m:sup>
                                      <m:r>
                                        <a:rPr lang="en-US" sz="3200" i="1">
                                          <a:effectLst/>
                                          <a:latin typeface="Cambria Math" panose="02040503050406030204" pitchFamily="18" charset="0"/>
                                          <a:ea typeface="Times New Roman" panose="02020603050405020304" pitchFamily="18" charset="0"/>
                                        </a:rPr>
                                        <m:t>𝑇</m:t>
                                      </m:r>
                                    </m:sup>
                                  </m:sSubSup>
                                  <m:sSub>
                                    <m:sSubPr>
                                      <m:ctrlPr>
                                        <a:rPr lang="en-US" sz="3200" i="1">
                                          <a:effectLst/>
                                          <a:latin typeface="Cambria Math" panose="02040503050406030204" pitchFamily="18" charset="0"/>
                                          <a:ea typeface="Times New Roman" panose="02020603050405020304" pitchFamily="18" charset="0"/>
                                        </a:rPr>
                                      </m:ctrlPr>
                                    </m:sSubPr>
                                    <m:e>
                                      <m:r>
                                        <a:rPr lang="en-US" sz="3200" b="1" i="1">
                                          <a:effectLst/>
                                          <a:latin typeface="Cambria Math" panose="02040503050406030204" pitchFamily="18" charset="0"/>
                                          <a:ea typeface="Times New Roman" panose="02020603050405020304" pitchFamily="18" charset="0"/>
                                        </a:rPr>
                                        <m:t>𝒗</m:t>
                                      </m:r>
                                    </m:e>
                                    <m:sub>
                                      <m:r>
                                        <a:rPr lang="en-US" sz="3200" i="1">
                                          <a:effectLst/>
                                          <a:latin typeface="Cambria Math" panose="02040503050406030204" pitchFamily="18" charset="0"/>
                                          <a:ea typeface="Times New Roman" panose="02020603050405020304" pitchFamily="18" charset="0"/>
                                        </a:rPr>
                                        <m:t>𝑖</m:t>
                                      </m:r>
                                    </m:sub>
                                  </m:sSub>
                                  <m:r>
                                    <a:rPr lang="en-US" sz="3200" i="1">
                                      <a:effectLst/>
                                      <a:latin typeface="Cambria Math" panose="02040503050406030204" pitchFamily="18" charset="0"/>
                                      <a:ea typeface="Times New Roman" panose="02020603050405020304" pitchFamily="18" charset="0"/>
                                    </a:rPr>
                                    <m:t>)</m:t>
                                  </m:r>
                                </m:e>
                              </m:func>
                            </m:e>
                          </m:nary>
                        </m:den>
                      </m:f>
                    </m:oMath>
                  </m:oMathPara>
                </a14:m>
                <a:endParaRPr lang="en-US" sz="3200">
                  <a:effectLst/>
                  <a:latin typeface="Times New Roman" panose="02020603050405020304" pitchFamily="18" charset="0"/>
                  <a:ea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D806B54A-80E7-1944-EDD9-107A940298DF}"/>
                  </a:ext>
                </a:extLst>
              </p:cNvPr>
              <p:cNvSpPr txBox="1">
                <a:spLocks noRot="1" noChangeAspect="1" noMove="1" noResize="1" noEditPoints="1" noAdjustHandles="1" noChangeArrowheads="1" noChangeShapeType="1" noTextEdit="1"/>
              </p:cNvSpPr>
              <p:nvPr/>
            </p:nvSpPr>
            <p:spPr>
              <a:xfrm>
                <a:off x="9137073" y="5932897"/>
                <a:ext cx="8872833" cy="2692853"/>
              </a:xfrm>
              <a:prstGeom prst="rect">
                <a:avLst/>
              </a:prstGeom>
              <a:blipFill>
                <a:blip r:embed="rId5"/>
                <a:stretch>
                  <a:fillRect l="-1787" t="-2715"/>
                </a:stretch>
              </a:blipFill>
            </p:spPr>
            <p:txBody>
              <a:bodyPr/>
              <a:lstStyle/>
              <a:p>
                <a:r>
                  <a:rPr lang="en-US">
                    <a:noFill/>
                  </a:rPr>
                  <a:t> </a:t>
                </a:r>
              </a:p>
            </p:txBody>
          </p:sp>
        </mc:Fallback>
      </mc:AlternateContent>
    </p:spTree>
    <p:extLst>
      <p:ext uri="{BB962C8B-B14F-4D97-AF65-F5344CB8AC3E}">
        <p14:creationId xmlns:p14="http://schemas.microsoft.com/office/powerpoint/2010/main" val="6718414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642</TotalTime>
  <Words>2022</Words>
  <Application>Microsoft Office PowerPoint</Application>
  <PresentationFormat>Custom</PresentationFormat>
  <Paragraphs>212</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Inter Bold</vt:lpstr>
      <vt:lpstr>Inter</vt:lpstr>
      <vt:lpstr>Cambria Math</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52100303 - Trần Phước Sang</cp:lastModifiedBy>
  <cp:revision>36</cp:revision>
  <dcterms:created xsi:type="dcterms:W3CDTF">2006-08-16T00:00:00Z</dcterms:created>
  <dcterms:modified xsi:type="dcterms:W3CDTF">2024-05-15T02:45:50Z</dcterms:modified>
  <dc:identifier>DAGByy_qaV4</dc:identifier>
</cp:coreProperties>
</file>