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72" r:id="rId11"/>
    <p:sldId id="271" r:id="rId12"/>
    <p:sldId id="273" r:id="rId13"/>
    <p:sldId id="265" r:id="rId14"/>
    <p:sldId id="266" r:id="rId15"/>
    <p:sldId id="267" r:id="rId16"/>
    <p:sldId id="268"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0" r:id="rId32"/>
    <p:sldId id="297" r:id="rId33"/>
    <p:sldId id="298" r:id="rId34"/>
    <p:sldId id="291" r:id="rId35"/>
    <p:sldId id="299" r:id="rId36"/>
    <p:sldId id="300" r:id="rId37"/>
    <p:sldId id="301" r:id="rId38"/>
    <p:sldId id="302" r:id="rId39"/>
    <p:sldId id="288" r:id="rId40"/>
    <p:sldId id="287" r:id="rId41"/>
    <p:sldId id="292" r:id="rId42"/>
    <p:sldId id="293" r:id="rId43"/>
    <p:sldId id="294" r:id="rId44"/>
    <p:sldId id="295" r:id="rId45"/>
    <p:sldId id="289" r:id="rId46"/>
    <p:sldId id="296" r:id="rId47"/>
    <p:sldId id="270" r:id="rId48"/>
  </p:sldIdLst>
  <p:sldSz cx="18288000" cy="10287000"/>
  <p:notesSz cx="6858000" cy="9144000"/>
  <p:embeddedFontLst>
    <p:embeddedFont>
      <p:font typeface="Calibri" panose="020F0502020204030204" pitchFamily="3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6537" autoAdjust="0"/>
  </p:normalViewPr>
  <p:slideViewPr>
    <p:cSldViewPr>
      <p:cViewPr varScale="1">
        <p:scale>
          <a:sx n="30" d="100"/>
          <a:sy n="30" d="100"/>
        </p:scale>
        <p:origin x="17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67C8-71F8-4980-AEA2-4DC327EB338B}" type="datetimeFigureOut">
              <a:rPr lang="en-US" smtClean="0"/>
              <a:t>19/6/2023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4DCB1-3106-4750-A7B6-84BCCA446165}" type="slidenum">
              <a:rPr lang="en-US" smtClean="0"/>
              <a:t>‹#›</a:t>
            </a:fld>
            <a:endParaRPr lang="en-US"/>
          </a:p>
        </p:txBody>
      </p:sp>
    </p:spTree>
    <p:extLst>
      <p:ext uri="{BB962C8B-B14F-4D97-AF65-F5344CB8AC3E}">
        <p14:creationId xmlns:p14="http://schemas.microsoft.com/office/powerpoint/2010/main" val="371607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vi.wikipedia.org/wiki/John_von_Neumann"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vi.wikipedia.org/wiki/%C4%90%C6%A1n_v%E1%BB%8B_logic_s%E1%BB%91_h%E1%BB%8Dc" TargetMode="External"/><Relationship Id="rId4" Type="http://schemas.openxmlformats.org/officeDocument/2006/relationships/hyperlink" Target="https://vi.wikipedia.org/wiki/CPU"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mang</a:t>
            </a:r>
            <a:r>
              <a:rPr lang="en-US" dirty="0"/>
              <a:t> </a:t>
            </a:r>
            <a:r>
              <a:rPr lang="en-US" dirty="0" err="1"/>
              <a:t>lại</a:t>
            </a:r>
            <a:r>
              <a:rPr lang="en-US" dirty="0"/>
              <a:t> </a:t>
            </a:r>
            <a:r>
              <a:rPr lang="en-US" dirty="0" err="1"/>
              <a:t>rất</a:t>
            </a:r>
            <a:r>
              <a:rPr lang="en-US" dirty="0"/>
              <a:t> </a:t>
            </a:r>
            <a:r>
              <a:rPr lang="en-US" dirty="0" err="1"/>
              <a:t>nhiều</a:t>
            </a:r>
            <a:r>
              <a:rPr lang="en-US" dirty="0"/>
              <a:t> </a:t>
            </a:r>
            <a:r>
              <a:rPr lang="en-US" dirty="0" err="1"/>
              <a:t>lợi</a:t>
            </a:r>
            <a:r>
              <a:rPr lang="en-US" dirty="0"/>
              <a:t> </a:t>
            </a:r>
            <a:r>
              <a:rPr lang="en-US" dirty="0" err="1"/>
              <a:t>ích</a:t>
            </a:r>
            <a:r>
              <a:rPr lang="en-US" dirty="0"/>
              <a:t>:</a:t>
            </a:r>
          </a:p>
          <a:p>
            <a:endParaRPr lang="en-US" dirty="0"/>
          </a:p>
          <a:p>
            <a:pPr marL="171450" indent="-171450">
              <a:buFontTx/>
              <a:buChar char="-"/>
            </a:pPr>
            <a:r>
              <a:rPr lang="en-US" dirty="0" err="1"/>
              <a:t>Giúp</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viết</a:t>
            </a:r>
            <a:r>
              <a:rPr lang="en-US" dirty="0"/>
              <a:t> </a:t>
            </a:r>
            <a:r>
              <a:rPr lang="en-US" dirty="0" err="1"/>
              <a:t>mã</a:t>
            </a:r>
            <a:r>
              <a:rPr lang="en-US" dirty="0"/>
              <a:t> </a:t>
            </a:r>
            <a:r>
              <a:rPr lang="en-US" dirty="0" err="1"/>
              <a:t>dễ</a:t>
            </a:r>
            <a:r>
              <a:rPr lang="en-US" dirty="0"/>
              <a:t> </a:t>
            </a:r>
            <a:r>
              <a:rPr lang="en-US" dirty="0" err="1"/>
              <a:t>dàng</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hơn</a:t>
            </a:r>
            <a:r>
              <a:rPr lang="en-US" dirty="0"/>
              <a:t>.</a:t>
            </a:r>
          </a:p>
          <a:p>
            <a:pPr marL="171450" indent="-171450">
              <a:buFontTx/>
              <a:buChar char="-"/>
            </a:pPr>
            <a:r>
              <a:rPr lang="en-US" dirty="0" err="1"/>
              <a:t>Giảm</a:t>
            </a:r>
            <a:r>
              <a:rPr lang="en-US" dirty="0"/>
              <a:t> </a:t>
            </a:r>
            <a:r>
              <a:rPr lang="en-US" dirty="0" err="1"/>
              <a:t>khả</a:t>
            </a:r>
            <a:r>
              <a:rPr lang="en-US" dirty="0"/>
              <a:t> </a:t>
            </a:r>
            <a:r>
              <a:rPr lang="en-US" dirty="0" err="1"/>
              <a:t>năng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dễ</a:t>
            </a:r>
            <a:r>
              <a:rPr lang="en-US" dirty="0"/>
              <a:t> </a:t>
            </a:r>
            <a:r>
              <a:rPr lang="en-US" dirty="0" err="1"/>
              <a:t>gỡ</a:t>
            </a:r>
            <a:r>
              <a:rPr lang="en-US" dirty="0"/>
              <a:t> </a:t>
            </a:r>
            <a:r>
              <a:rPr lang="en-US" dirty="0" err="1"/>
              <a:t>lỗi</a:t>
            </a:r>
            <a:r>
              <a:rPr lang="en-US" dirty="0"/>
              <a:t> </a:t>
            </a:r>
            <a:r>
              <a:rPr lang="en-US" dirty="0" err="1"/>
              <a:t>hơn</a:t>
            </a:r>
            <a:r>
              <a:rPr lang="en-US" dirty="0"/>
              <a:t> </a:t>
            </a:r>
            <a:r>
              <a:rPr lang="en-US" dirty="0" err="1"/>
              <a:t>và</a:t>
            </a:r>
            <a:r>
              <a:rPr lang="en-US" dirty="0"/>
              <a:t> </a:t>
            </a:r>
            <a:r>
              <a:rPr lang="en-US" dirty="0" err="1"/>
              <a:t>tăng</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mã</a:t>
            </a:r>
            <a:r>
              <a:rPr lang="en-US" dirty="0"/>
              <a:t>.</a:t>
            </a:r>
          </a:p>
          <a:p>
            <a:pPr marL="171450" indent="-171450">
              <a:buFontTx/>
              <a:buChar char="-"/>
            </a:pPr>
            <a:r>
              <a:rPr lang="en-US" dirty="0"/>
              <a:t>Trong </a:t>
            </a:r>
            <a:r>
              <a:rPr lang="en-US" dirty="0" err="1"/>
              <a:t>một</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mã</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viết</a:t>
            </a:r>
            <a:r>
              <a:rPr lang="en-US" dirty="0"/>
              <a:t> </a:t>
            </a:r>
            <a:r>
              <a:rPr lang="en-US" dirty="0" err="1"/>
              <a:t>bởi</a:t>
            </a:r>
            <a:r>
              <a:rPr lang="en-US" dirty="0"/>
              <a:t> </a:t>
            </a:r>
            <a:r>
              <a:rPr lang="en-US" dirty="0" err="1"/>
              <a:t>nhiều</a:t>
            </a:r>
            <a:r>
              <a:rPr lang="en-US" dirty="0"/>
              <a:t> </a:t>
            </a:r>
            <a:r>
              <a:rPr lang="en-US" dirty="0" err="1"/>
              <a:t>người</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cho</a:t>
            </a:r>
            <a:r>
              <a:rPr lang="en-US" dirty="0"/>
              <a:t> </a:t>
            </a:r>
            <a:r>
              <a:rPr lang="en-US" dirty="0" err="1"/>
              <a:t>phép</a:t>
            </a:r>
            <a:r>
              <a:rPr lang="en-US" dirty="0"/>
              <a:t> </a:t>
            </a:r>
            <a:r>
              <a:rPr lang="en-US" dirty="0" err="1"/>
              <a:t>họ</a:t>
            </a:r>
            <a:r>
              <a:rPr lang="en-US" dirty="0"/>
              <a:t> </a:t>
            </a:r>
            <a:r>
              <a:rPr lang="en-US" dirty="0" err="1"/>
              <a:t>hiểu</a:t>
            </a:r>
            <a:r>
              <a:rPr lang="en-US" dirty="0"/>
              <a:t> </a:t>
            </a:r>
            <a:r>
              <a:rPr lang="en-US" dirty="0" err="1"/>
              <a:t>dễ</a:t>
            </a:r>
            <a:r>
              <a:rPr lang="en-US" dirty="0"/>
              <a:t> </a:t>
            </a:r>
            <a:r>
              <a:rPr lang="en-US" dirty="0" err="1"/>
              <a:t>dàng</a:t>
            </a:r>
            <a:r>
              <a:rPr lang="en-US" dirty="0"/>
              <a:t>.</a:t>
            </a:r>
          </a:p>
        </p:txBody>
      </p:sp>
      <p:sp>
        <p:nvSpPr>
          <p:cNvPr id="4" name="Slide Number Placeholder 3"/>
          <p:cNvSpPr>
            <a:spLocks noGrp="1"/>
          </p:cNvSpPr>
          <p:nvPr>
            <p:ph type="sldNum" sz="quarter" idx="5"/>
          </p:nvPr>
        </p:nvSpPr>
        <p:spPr/>
        <p:txBody>
          <a:bodyPr/>
          <a:lstStyle/>
          <a:p>
            <a:fld id="{AD64DCB1-3106-4750-A7B6-84BCCA446165}" type="slidenum">
              <a:rPr lang="en-US" smtClean="0"/>
              <a:t>5</a:t>
            </a:fld>
            <a:endParaRPr lang="en-US"/>
          </a:p>
        </p:txBody>
      </p:sp>
    </p:spTree>
    <p:extLst>
      <p:ext uri="{BB962C8B-B14F-4D97-AF65-F5344CB8AC3E}">
        <p14:creationId xmlns:p14="http://schemas.microsoft.com/office/powerpoint/2010/main" val="167069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Trừu</a:t>
            </a:r>
            <a:r>
              <a:rPr lang="en-US" dirty="0"/>
              <a:t> </a:t>
            </a:r>
            <a:r>
              <a:rPr lang="en-US" dirty="0" err="1"/>
              <a:t>tượng</a:t>
            </a:r>
            <a:r>
              <a:rPr lang="en-US" dirty="0"/>
              <a:t> </a:t>
            </a:r>
            <a:r>
              <a:rPr lang="en-US" dirty="0" err="1"/>
              <a:t>hóa</a:t>
            </a:r>
            <a:r>
              <a:rPr lang="en-US" dirty="0"/>
              <a:t> </a:t>
            </a:r>
            <a:r>
              <a:rPr lang="en-US" dirty="0" err="1"/>
              <a:t>quá</a:t>
            </a:r>
            <a:r>
              <a:rPr lang="en-US" dirty="0"/>
              <a:t> </a:t>
            </a:r>
            <a:r>
              <a:rPr lang="en-US" dirty="0" err="1"/>
              <a:t>trình</a:t>
            </a:r>
            <a:r>
              <a:rPr lang="en-US" dirty="0"/>
              <a:t>: </a:t>
            </a:r>
            <a:r>
              <a:rPr lang="en-US" dirty="0" err="1"/>
              <a:t>phân</a:t>
            </a:r>
            <a:r>
              <a:rPr lang="en-US" dirty="0"/>
              <a:t> chia </a:t>
            </a:r>
            <a:r>
              <a:rPr lang="en-US" dirty="0" err="1"/>
              <a:t>chương</a:t>
            </a:r>
            <a:r>
              <a:rPr lang="en-US" dirty="0"/>
              <a:t> </a:t>
            </a:r>
            <a:r>
              <a:rPr lang="en-US" dirty="0" err="1"/>
              <a:t>trình</a:t>
            </a:r>
            <a:r>
              <a:rPr lang="en-US" dirty="0"/>
              <a:t> </a:t>
            </a:r>
            <a:r>
              <a:rPr lang="en-US" dirty="0" err="1"/>
              <a:t>thành</a:t>
            </a:r>
            <a:r>
              <a:rPr lang="en-US" dirty="0"/>
              <a:t> </a:t>
            </a:r>
            <a:r>
              <a:rPr lang="en-US" dirty="0" err="1"/>
              <a:t>các</a:t>
            </a:r>
            <a:r>
              <a:rPr lang="en-US" dirty="0"/>
              <a:t> </a:t>
            </a:r>
            <a:r>
              <a:rPr lang="en-US" dirty="0" err="1"/>
              <a:t>chương</a:t>
            </a:r>
            <a:r>
              <a:rPr lang="en-US" dirty="0"/>
              <a:t> </a:t>
            </a:r>
            <a:r>
              <a:rPr lang="en-US" dirty="0" err="1"/>
              <a:t>trình</a:t>
            </a:r>
            <a:r>
              <a:rPr lang="en-US" dirty="0"/>
              <a:t> con. </a:t>
            </a:r>
            <a:r>
              <a:rPr lang="en-US" dirty="0" err="1"/>
              <a:t>Mỗi</a:t>
            </a:r>
            <a:r>
              <a:rPr lang="en-US" dirty="0"/>
              <a:t> </a:t>
            </a:r>
            <a:r>
              <a:rPr lang="en-US" dirty="0" err="1"/>
              <a:t>chương</a:t>
            </a:r>
            <a:r>
              <a:rPr lang="en-US" dirty="0"/>
              <a:t> </a:t>
            </a:r>
            <a:r>
              <a:rPr lang="en-US" dirty="0" err="1"/>
              <a:t>trình</a:t>
            </a:r>
            <a:r>
              <a:rPr lang="en-US" dirty="0"/>
              <a:t> con </a:t>
            </a:r>
            <a:r>
              <a:rPr lang="en-US" dirty="0" err="1"/>
              <a:t>đảm</a:t>
            </a:r>
            <a:r>
              <a:rPr lang="en-US" dirty="0"/>
              <a:t> </a:t>
            </a:r>
            <a:r>
              <a:rPr lang="en-US" dirty="0" err="1"/>
              <a:t>nhiệm</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r>
              <a:rPr lang="en-US" dirty="0"/>
              <a:t> </a:t>
            </a:r>
            <a:r>
              <a:rPr lang="en-US" dirty="0" err="1"/>
              <a:t>và</a:t>
            </a:r>
            <a:r>
              <a:rPr lang="en-US" dirty="0"/>
              <a:t> </a:t>
            </a:r>
            <a:r>
              <a:rPr lang="en-US" dirty="0" err="1"/>
              <a:t>được</a:t>
            </a:r>
            <a:r>
              <a:rPr lang="en-US" dirty="0"/>
              <a:t> </a:t>
            </a:r>
            <a:r>
              <a:rPr lang="en-US" dirty="0" err="1"/>
              <a:t>đặc</a:t>
            </a:r>
            <a:r>
              <a:rPr lang="en-US" dirty="0"/>
              <a:t> </a:t>
            </a:r>
            <a:r>
              <a:rPr lang="en-US" dirty="0" err="1"/>
              <a:t>trưng</a:t>
            </a:r>
            <a:r>
              <a:rPr lang="en-US" dirty="0"/>
              <a:t> </a:t>
            </a:r>
            <a:r>
              <a:rPr lang="en-US" dirty="0" err="1"/>
              <a:t>bởi</a:t>
            </a:r>
            <a:r>
              <a:rPr lang="en-US" dirty="0"/>
              <a:t> </a:t>
            </a:r>
            <a:r>
              <a:rPr lang="en-US" dirty="0" err="1"/>
              <a:t>một</a:t>
            </a:r>
            <a:r>
              <a:rPr lang="en-US" dirty="0"/>
              <a:t> </a:t>
            </a:r>
            <a:r>
              <a:rPr lang="en-US" dirty="0" err="1"/>
              <a:t>cái</a:t>
            </a:r>
            <a:r>
              <a:rPr lang="en-US" dirty="0"/>
              <a:t> </a:t>
            </a:r>
            <a:r>
              <a:rPr lang="en-US" dirty="0" err="1"/>
              <a:t>tên</a:t>
            </a:r>
            <a:r>
              <a:rPr lang="en-US" dirty="0"/>
              <a:t>.</a:t>
            </a:r>
          </a:p>
          <a:p>
            <a:endParaRPr lang="en-US" dirty="0"/>
          </a:p>
          <a:p>
            <a:r>
              <a:rPr lang="en-US" dirty="0" err="1"/>
              <a:t>Lợi</a:t>
            </a:r>
            <a:r>
              <a:rPr lang="en-US" dirty="0"/>
              <a:t> </a:t>
            </a:r>
            <a:r>
              <a:rPr lang="en-US" dirty="0" err="1"/>
              <a:t>ích</a:t>
            </a:r>
            <a:r>
              <a:rPr lang="en-US" dirty="0"/>
              <a:t>: Cho </a:t>
            </a:r>
            <a:r>
              <a:rPr lang="en-US" dirty="0" err="1"/>
              <a:t>phép</a:t>
            </a:r>
            <a:r>
              <a:rPr lang="en-US" dirty="0"/>
              <a:t> </a:t>
            </a:r>
            <a:r>
              <a:rPr lang="en-US" dirty="0" err="1"/>
              <a:t>gọi</a:t>
            </a:r>
            <a:r>
              <a:rPr lang="en-US" dirty="0"/>
              <a:t> </a:t>
            </a:r>
            <a:r>
              <a:rPr lang="en-US" dirty="0" err="1"/>
              <a:t>chương</a:t>
            </a:r>
            <a:r>
              <a:rPr lang="en-US" dirty="0"/>
              <a:t> </a:t>
            </a:r>
            <a:r>
              <a:rPr lang="en-US" dirty="0" err="1"/>
              <a:t>trình</a:t>
            </a:r>
            <a:r>
              <a:rPr lang="en-US" dirty="0"/>
              <a:t> con </a:t>
            </a:r>
            <a:r>
              <a:rPr lang="en-US" dirty="0" err="1"/>
              <a:t>nhiều</a:t>
            </a:r>
            <a:r>
              <a:rPr lang="en-US" dirty="0"/>
              <a:t> </a:t>
            </a:r>
            <a:r>
              <a:rPr lang="en-US" dirty="0" err="1"/>
              <a:t>lần</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cài</a:t>
            </a:r>
            <a:r>
              <a:rPr lang="en-US" dirty="0"/>
              <a:t> </a:t>
            </a:r>
            <a:r>
              <a:rPr lang="en-US" dirty="0" err="1"/>
              <a:t>đặt</a:t>
            </a:r>
            <a:r>
              <a:rPr lang="en-US" dirty="0"/>
              <a:t> </a:t>
            </a:r>
            <a:r>
              <a:rPr lang="en-US" dirty="0" err="1"/>
              <a:t>lại</a:t>
            </a:r>
            <a:r>
              <a:rPr lang="en-US" dirty="0"/>
              <a:t>. </a:t>
            </a:r>
            <a:r>
              <a:rPr lang="en-US" dirty="0" err="1"/>
              <a:t>Chương</a:t>
            </a:r>
            <a:r>
              <a:rPr lang="en-US" dirty="0"/>
              <a:t> </a:t>
            </a:r>
            <a:r>
              <a:rPr lang="en-US" dirty="0" err="1"/>
              <a:t>trình</a:t>
            </a:r>
            <a:r>
              <a:rPr lang="en-US" dirty="0"/>
              <a:t> </a:t>
            </a:r>
            <a:r>
              <a:rPr lang="en-US" dirty="0" err="1"/>
              <a:t>chính</a:t>
            </a:r>
            <a:r>
              <a:rPr lang="en-US" dirty="0"/>
              <a:t> </a:t>
            </a:r>
            <a:r>
              <a:rPr lang="en-US" dirty="0" err="1"/>
              <a:t>trở</a:t>
            </a:r>
            <a:r>
              <a:rPr lang="en-US" dirty="0"/>
              <a:t> </a:t>
            </a:r>
            <a:r>
              <a:rPr lang="en-US" dirty="0" err="1"/>
              <a:t>nên</a:t>
            </a:r>
            <a:r>
              <a:rPr lang="en-US" dirty="0"/>
              <a:t> </a:t>
            </a:r>
            <a:r>
              <a:rPr lang="en-US" dirty="0" err="1"/>
              <a:t>rõ</a:t>
            </a:r>
            <a:r>
              <a:rPr lang="en-US" dirty="0"/>
              <a:t> </a:t>
            </a:r>
            <a:r>
              <a:rPr lang="en-US" dirty="0" err="1"/>
              <a:t>ràng</a:t>
            </a:r>
            <a:r>
              <a:rPr lang="en-US" dirty="0"/>
              <a:t> </a:t>
            </a:r>
            <a:r>
              <a:rPr lang="en-US" dirty="0" err="1"/>
              <a:t>và</a:t>
            </a:r>
            <a:r>
              <a:rPr lang="en-US" dirty="0"/>
              <a:t> </a:t>
            </a:r>
            <a:r>
              <a:rPr lang="en-US" dirty="0" err="1"/>
              <a:t>dễ</a:t>
            </a:r>
            <a:r>
              <a:rPr lang="en-US" dirty="0"/>
              <a:t> </a:t>
            </a:r>
            <a:r>
              <a:rPr lang="en-US" dirty="0" err="1"/>
              <a:t>đọc</a:t>
            </a:r>
            <a:r>
              <a:rPr lang="en-US" dirty="0"/>
              <a:t>.</a:t>
            </a:r>
          </a:p>
          <a:p>
            <a:endParaRPr lang="en-US" dirty="0"/>
          </a:p>
          <a:p>
            <a:r>
              <a:rPr lang="en-US" dirty="0" err="1"/>
              <a:t>Trừu</a:t>
            </a:r>
            <a:r>
              <a:rPr lang="en-US" dirty="0"/>
              <a:t> </a:t>
            </a:r>
            <a:r>
              <a:rPr lang="en-US" dirty="0" err="1"/>
              <a:t>tượng</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tạo</a:t>
            </a:r>
            <a:r>
              <a:rPr lang="en-US" dirty="0"/>
              <a:t> </a:t>
            </a:r>
            <a:r>
              <a:rPr lang="en-US" dirty="0" err="1"/>
              <a:t>ra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trừu</a:t>
            </a:r>
            <a:r>
              <a:rPr lang="en-US" dirty="0"/>
              <a:t> </a:t>
            </a:r>
            <a:r>
              <a:rPr lang="en-US" dirty="0" err="1"/>
              <a:t>tượng</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đặc</a:t>
            </a:r>
            <a:r>
              <a:rPr lang="en-US" dirty="0"/>
              <a:t> </a:t>
            </a:r>
            <a:r>
              <a:rPr lang="en-US" dirty="0" err="1"/>
              <a:t>tính</a:t>
            </a:r>
            <a:r>
              <a:rPr lang="en-US" dirty="0"/>
              <a:t> </a:t>
            </a:r>
            <a:r>
              <a:rPr lang="en-US" dirty="0" err="1"/>
              <a:t>và</a:t>
            </a:r>
            <a:r>
              <a:rPr lang="en-US" dirty="0"/>
              <a:t> </a:t>
            </a:r>
            <a:r>
              <a:rPr lang="en-US" dirty="0" err="1"/>
              <a:t>phép</a:t>
            </a:r>
            <a:r>
              <a:rPr lang="en-US" dirty="0"/>
              <a:t> </a:t>
            </a:r>
            <a:r>
              <a:rPr lang="en-US" dirty="0" err="1"/>
              <a:t>toán</a:t>
            </a:r>
            <a:r>
              <a:rPr lang="en-US" dirty="0"/>
              <a:t> </a:t>
            </a:r>
            <a:r>
              <a:rPr lang="en-US" dirty="0" err="1"/>
              <a:t>thao</a:t>
            </a:r>
            <a:r>
              <a:rPr lang="en-US" dirty="0"/>
              <a:t> </a:t>
            </a:r>
            <a:r>
              <a:rPr lang="en-US" dirty="0" err="1"/>
              <a:t>tác</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đó</a:t>
            </a:r>
            <a:r>
              <a:rPr lang="en-US" dirty="0"/>
              <a:t>). VD: </a:t>
            </a:r>
            <a:r>
              <a:rPr lang="en-US" dirty="0" err="1"/>
              <a:t>kiểu</a:t>
            </a:r>
            <a:r>
              <a:rPr lang="en-US" dirty="0"/>
              <a:t> int do </a:t>
            </a:r>
            <a:r>
              <a:rPr lang="en-US" dirty="0" err="1"/>
              <a:t>ngôn</a:t>
            </a:r>
            <a:r>
              <a:rPr lang="en-US" dirty="0"/>
              <a:t> </a:t>
            </a:r>
            <a:r>
              <a:rPr lang="en-US" dirty="0" err="1"/>
              <a:t>ngữ</a:t>
            </a:r>
            <a:r>
              <a:rPr lang="en-US" dirty="0"/>
              <a:t> C++ </a:t>
            </a:r>
            <a:r>
              <a:rPr lang="en-US" dirty="0" err="1"/>
              <a:t>định</a:t>
            </a:r>
            <a:r>
              <a:rPr lang="en-US" dirty="0"/>
              <a:t> </a:t>
            </a:r>
            <a:r>
              <a:rPr lang="en-US" dirty="0" err="1"/>
              <a:t>nghĩa</a:t>
            </a:r>
            <a:r>
              <a:rPr lang="en-US" dirty="0"/>
              <a:t>, </a:t>
            </a:r>
            <a:r>
              <a:rPr lang="en-US" dirty="0" err="1"/>
              <a:t>có</a:t>
            </a:r>
            <a:r>
              <a:rPr lang="en-US" dirty="0"/>
              <a:t> </a:t>
            </a:r>
            <a:r>
              <a:rPr lang="en-US" dirty="0" err="1"/>
              <a:t>phạm</a:t>
            </a:r>
            <a:r>
              <a:rPr lang="en-US" dirty="0"/>
              <a:t> vi </a:t>
            </a:r>
            <a:r>
              <a:rPr lang="en-US" b="0" i="0" dirty="0">
                <a:effectLst/>
                <a:latin typeface="Arial" panose="020B0604020202020204" pitchFamily="34" charset="0"/>
              </a:rPr>
              <a:t>-2147483648 </a:t>
            </a:r>
            <a:r>
              <a:rPr lang="en-US" b="0" i="0" dirty="0" err="1">
                <a:effectLst/>
                <a:latin typeface="Arial" panose="020B0604020202020204" pitchFamily="34" charset="0"/>
              </a:rPr>
              <a:t>tới</a:t>
            </a:r>
            <a:r>
              <a:rPr lang="en-US" b="0" i="0" dirty="0">
                <a:effectLst/>
                <a:latin typeface="Arial" panose="020B0604020202020204" pitchFamily="34" charset="0"/>
              </a:rPr>
              <a:t> 2147483647, </a:t>
            </a:r>
            <a:r>
              <a:rPr lang="en-US" b="0" i="0" dirty="0" err="1">
                <a:effectLst/>
                <a:latin typeface="Arial" panose="020B0604020202020204" pitchFamily="34" charset="0"/>
              </a:rPr>
              <a:t>bộ</a:t>
            </a:r>
            <a:r>
              <a:rPr lang="en-US" b="0" i="0" dirty="0">
                <a:effectLst/>
                <a:latin typeface="Arial" panose="020B0604020202020204" pitchFamily="34" charset="0"/>
              </a:rPr>
              <a:t> </a:t>
            </a:r>
            <a:r>
              <a:rPr lang="en-US" b="0" i="0" dirty="0" err="1">
                <a:effectLst/>
                <a:latin typeface="Arial" panose="020B0604020202020204" pitchFamily="34" charset="0"/>
              </a:rPr>
              <a:t>nhớ</a:t>
            </a:r>
            <a:r>
              <a:rPr lang="en-US" b="0" i="0" dirty="0">
                <a:effectLst/>
                <a:latin typeface="Arial" panose="020B0604020202020204" pitchFamily="34" charset="0"/>
              </a:rPr>
              <a:t> 4 byte, </a:t>
            </a:r>
            <a:r>
              <a:rPr lang="en-US" b="0" i="0" dirty="0" err="1">
                <a:effectLst/>
                <a:latin typeface="Arial" panose="020B0604020202020204" pitchFamily="34" charset="0"/>
              </a:rPr>
              <a:t>có</a:t>
            </a:r>
            <a:r>
              <a:rPr lang="en-US" b="0" i="0" dirty="0">
                <a:effectLst/>
                <a:latin typeface="Arial" panose="020B0604020202020204" pitchFamily="34" charset="0"/>
              </a:rPr>
              <a:t> </a:t>
            </a:r>
            <a:r>
              <a:rPr lang="en-US" b="0" i="0" dirty="0" err="1">
                <a:effectLst/>
                <a:latin typeface="Arial" panose="020B0604020202020204" pitchFamily="34" charset="0"/>
              </a:rPr>
              <a:t>các</a:t>
            </a:r>
            <a:r>
              <a:rPr lang="en-US" b="0" i="0" dirty="0">
                <a:effectLst/>
                <a:latin typeface="Arial" panose="020B0604020202020204" pitchFamily="34" charset="0"/>
              </a:rPr>
              <a:t> </a:t>
            </a:r>
            <a:r>
              <a:rPr lang="en-US" b="0" i="0" dirty="0" err="1">
                <a:effectLst/>
                <a:latin typeface="Arial" panose="020B0604020202020204" pitchFamily="34" charset="0"/>
              </a:rPr>
              <a:t>phép</a:t>
            </a:r>
            <a:r>
              <a:rPr lang="en-US" b="0" i="0" dirty="0">
                <a:effectLst/>
                <a:latin typeface="Arial" panose="020B0604020202020204" pitchFamily="34" charset="0"/>
              </a:rPr>
              <a:t> </a:t>
            </a:r>
            <a:r>
              <a:rPr lang="en-US" b="0" i="0" dirty="0" err="1">
                <a:effectLst/>
                <a:latin typeface="Arial" panose="020B0604020202020204" pitchFamily="34" charset="0"/>
              </a:rPr>
              <a:t>toán</a:t>
            </a:r>
            <a:r>
              <a:rPr lang="en-US" b="0" i="0" dirty="0">
                <a:effectLst/>
                <a:latin typeface="Arial" panose="020B0604020202020204" pitchFamily="34" charset="0"/>
              </a:rPr>
              <a:t> 1 </a:t>
            </a:r>
            <a:r>
              <a:rPr lang="en-US" b="0" i="0" dirty="0" err="1">
                <a:effectLst/>
                <a:latin typeface="Arial" panose="020B0604020202020204" pitchFamily="34" charset="0"/>
              </a:rPr>
              <a:t>ngôi</a:t>
            </a:r>
            <a:r>
              <a:rPr lang="en-US" b="0" i="0" dirty="0">
                <a:effectLst/>
                <a:latin typeface="Arial" panose="020B0604020202020204" pitchFamily="34" charset="0"/>
              </a:rPr>
              <a:t>, 2 </a:t>
            </a:r>
            <a:r>
              <a:rPr lang="en-US" b="0" i="0" dirty="0" err="1">
                <a:effectLst/>
                <a:latin typeface="Arial" panose="020B0604020202020204" pitchFamily="34" charset="0"/>
              </a:rPr>
              <a:t>ngôi</a:t>
            </a:r>
            <a:r>
              <a:rPr lang="en-US" b="0" i="0" dirty="0">
                <a:effectLst/>
                <a:latin typeface="Arial" panose="020B0604020202020204" pitchFamily="34" charset="0"/>
              </a:rPr>
              <a:t> </a:t>
            </a:r>
            <a:r>
              <a:rPr lang="en-US" b="0" i="0" dirty="0" err="1">
                <a:effectLst/>
                <a:latin typeface="Arial" panose="020B0604020202020204" pitchFamily="34" charset="0"/>
              </a:rPr>
              <a:t>và</a:t>
            </a:r>
            <a:r>
              <a:rPr lang="en-US" b="0" i="0" dirty="0">
                <a:effectLst/>
                <a:latin typeface="Arial" panose="020B0604020202020204" pitchFamily="34" charset="0"/>
              </a:rPr>
              <a:t> so </a:t>
            </a:r>
            <a:r>
              <a:rPr lang="en-US" b="0" i="0" dirty="0" err="1">
                <a:effectLst/>
                <a:latin typeface="Arial" panose="020B0604020202020204" pitchFamily="34" charset="0"/>
              </a:rPr>
              <a:t>sánh</a:t>
            </a:r>
            <a:r>
              <a:rPr lang="en-US" b="0" i="0" dirty="0">
                <a:effectLst/>
                <a:latin typeface="Arial" panose="020B0604020202020204" pitchFamily="34" charset="0"/>
              </a:rPr>
              <a:t>.</a:t>
            </a:r>
          </a:p>
          <a:p>
            <a:r>
              <a:rPr lang="en-US" b="0" i="0" dirty="0" err="1">
                <a:effectLst/>
                <a:latin typeface="Arial" panose="020B0604020202020204" pitchFamily="34" charset="0"/>
              </a:rPr>
              <a:t>Kiểu</a:t>
            </a:r>
            <a:r>
              <a:rPr lang="en-US" b="0" i="0" dirty="0">
                <a:effectLst/>
                <a:latin typeface="Arial" panose="020B0604020202020204" pitchFamily="34" charset="0"/>
              </a:rPr>
              <a:t> do </a:t>
            </a:r>
            <a:r>
              <a:rPr lang="en-US" b="0" i="0" dirty="0" err="1">
                <a:effectLst/>
                <a:latin typeface="Arial" panose="020B0604020202020204" pitchFamily="34" charset="0"/>
              </a:rPr>
              <a:t>người</a:t>
            </a:r>
            <a:r>
              <a:rPr lang="en-US" b="0" i="0" dirty="0">
                <a:effectLst/>
                <a:latin typeface="Arial" panose="020B0604020202020204" pitchFamily="34" charset="0"/>
              </a:rPr>
              <a:t> </a:t>
            </a:r>
            <a:r>
              <a:rPr lang="en-US" b="0" i="0" dirty="0" err="1">
                <a:effectLst/>
                <a:latin typeface="Arial" panose="020B0604020202020204" pitchFamily="34" charset="0"/>
              </a:rPr>
              <a:t>dùng</a:t>
            </a:r>
            <a:r>
              <a:rPr lang="en-US" b="0" i="0" dirty="0">
                <a:effectLst/>
                <a:latin typeface="Arial" panose="020B0604020202020204" pitchFamily="34" charset="0"/>
              </a:rPr>
              <a:t> </a:t>
            </a:r>
            <a:r>
              <a:rPr lang="en-US" b="0" i="0" dirty="0" err="1">
                <a:effectLst/>
                <a:latin typeface="Arial" panose="020B0604020202020204" pitchFamily="34" charset="0"/>
              </a:rPr>
              <a:t>định</a:t>
            </a:r>
            <a:r>
              <a:rPr lang="en-US" b="0" i="0" dirty="0">
                <a:effectLst/>
                <a:latin typeface="Arial" panose="020B0604020202020204" pitchFamily="34" charset="0"/>
              </a:rPr>
              <a:t> </a:t>
            </a:r>
            <a:r>
              <a:rPr lang="en-US" b="0" i="0" dirty="0" err="1">
                <a:effectLst/>
                <a:latin typeface="Arial" panose="020B0604020202020204" pitchFamily="34" charset="0"/>
              </a:rPr>
              <a:t>nghĩa</a:t>
            </a:r>
            <a:r>
              <a:rPr lang="en-US" b="0" i="0" dirty="0">
                <a:effectLst/>
                <a:latin typeface="Arial" panose="020B0604020202020204" pitchFamily="34" charset="0"/>
              </a:rPr>
              <a:t> (</a:t>
            </a:r>
            <a:r>
              <a:rPr lang="en-US" b="0" i="0" dirty="0" err="1">
                <a:effectLst/>
                <a:latin typeface="Arial" panose="020B0604020202020204" pitchFamily="34" charset="0"/>
              </a:rPr>
              <a:t>dùng</a:t>
            </a:r>
            <a:r>
              <a:rPr lang="en-US" b="0" i="0" dirty="0">
                <a:effectLst/>
                <a:latin typeface="Arial" panose="020B0604020202020204" pitchFamily="34" charset="0"/>
              </a:rPr>
              <a:t> struct): Node, Linked List, Tree</a:t>
            </a:r>
          </a:p>
        </p:txBody>
      </p:sp>
      <p:sp>
        <p:nvSpPr>
          <p:cNvPr id="4" name="Slide Number Placeholder 3"/>
          <p:cNvSpPr>
            <a:spLocks noGrp="1"/>
          </p:cNvSpPr>
          <p:nvPr>
            <p:ph type="sldNum" sz="quarter" idx="5"/>
          </p:nvPr>
        </p:nvSpPr>
        <p:spPr/>
        <p:txBody>
          <a:bodyPr/>
          <a:lstStyle/>
          <a:p>
            <a:fld id="{AD64DCB1-3106-4750-A7B6-84BCCA446165}" type="slidenum">
              <a:rPr lang="en-US" smtClean="0"/>
              <a:t>16</a:t>
            </a:fld>
            <a:endParaRPr lang="en-US"/>
          </a:p>
        </p:txBody>
      </p:sp>
    </p:spTree>
    <p:extLst>
      <p:ext uri="{BB962C8B-B14F-4D97-AF65-F5344CB8AC3E}">
        <p14:creationId xmlns:p14="http://schemas.microsoft.com/office/powerpoint/2010/main" val="269303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17</a:t>
            </a:fld>
            <a:endParaRPr lang="en-US"/>
          </a:p>
        </p:txBody>
      </p:sp>
    </p:spTree>
    <p:extLst>
      <p:ext uri="{BB962C8B-B14F-4D97-AF65-F5344CB8AC3E}">
        <p14:creationId xmlns:p14="http://schemas.microsoft.com/office/powerpoint/2010/main" val="6237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20</a:t>
            </a:fld>
            <a:endParaRPr lang="en-US"/>
          </a:p>
        </p:txBody>
      </p:sp>
    </p:spTree>
    <p:extLst>
      <p:ext uri="{BB962C8B-B14F-4D97-AF65-F5344CB8AC3E}">
        <p14:creationId xmlns:p14="http://schemas.microsoft.com/office/powerpoint/2010/main" val="100789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Đặt</a:t>
            </a:r>
            <a:r>
              <a:rPr lang="en-US" dirty="0"/>
              <a:t> </a:t>
            </a:r>
            <a:r>
              <a:rPr lang="en-US" dirty="0" err="1"/>
              <a:t>bí</a:t>
            </a:r>
            <a:r>
              <a:rPr lang="en-US" dirty="0"/>
              <a:t> </a:t>
            </a:r>
            <a:r>
              <a:rPr lang="en-US" dirty="0" err="1"/>
              <a:t>danh</a:t>
            </a:r>
            <a:r>
              <a:rPr lang="en-US" dirty="0"/>
              <a:t> </a:t>
            </a:r>
            <a:r>
              <a:rPr lang="en-US" dirty="0" err="1"/>
              <a:t>cho</a:t>
            </a:r>
            <a:r>
              <a:rPr lang="en-US" dirty="0"/>
              <a:t> </a:t>
            </a:r>
            <a:r>
              <a:rPr lang="en-US" dirty="0" err="1"/>
              <a:t>phép</a:t>
            </a:r>
            <a:r>
              <a:rPr lang="en-US" dirty="0"/>
              <a:t> </a:t>
            </a:r>
            <a:r>
              <a:rPr lang="en-US" dirty="0" err="1"/>
              <a:t>kiểm</a:t>
            </a:r>
            <a:r>
              <a:rPr lang="en-US" dirty="0"/>
              <a:t> </a:t>
            </a:r>
            <a:r>
              <a:rPr lang="en-US" dirty="0" err="1"/>
              <a:t>soát</a:t>
            </a:r>
            <a:r>
              <a:rPr lang="en-US" dirty="0"/>
              <a:t> </a:t>
            </a:r>
            <a:r>
              <a:rPr lang="en-US" dirty="0" err="1"/>
              <a:t>các</a:t>
            </a:r>
            <a:r>
              <a:rPr lang="en-US" dirty="0"/>
              <a:t> </a:t>
            </a:r>
            <a:r>
              <a:rPr lang="en-US" dirty="0" err="1"/>
              <a:t>mảng</a:t>
            </a:r>
            <a:r>
              <a:rPr lang="en-US" dirty="0"/>
              <a:t> </a:t>
            </a:r>
            <a:r>
              <a:rPr lang="en-US" dirty="0" err="1"/>
              <a:t>nhiều</a:t>
            </a:r>
            <a:r>
              <a:rPr lang="en-US" dirty="0"/>
              <a:t> </a:t>
            </a:r>
            <a:r>
              <a:rPr lang="en-US" dirty="0" err="1"/>
              <a:t>phần</a:t>
            </a:r>
            <a:r>
              <a:rPr lang="en-US" dirty="0"/>
              <a:t> </a:t>
            </a:r>
            <a:r>
              <a:rPr lang="en-US" dirty="0" err="1"/>
              <a:t>tử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thay</a:t>
            </a:r>
            <a:r>
              <a:rPr lang="en-US" dirty="0"/>
              <a:t> </a:t>
            </a:r>
            <a:r>
              <a:rPr lang="en-US" dirty="0" err="1"/>
              <a:t>vì</a:t>
            </a:r>
            <a:r>
              <a:rPr lang="en-US" dirty="0"/>
              <a:t> </a:t>
            </a:r>
            <a:r>
              <a:rPr lang="en-US" dirty="0" err="1"/>
              <a:t>sao</a:t>
            </a:r>
            <a:r>
              <a:rPr lang="en-US" dirty="0"/>
              <a:t> </a:t>
            </a:r>
            <a:r>
              <a:rPr lang="en-US" dirty="0" err="1"/>
              <a:t>chép</a:t>
            </a:r>
            <a:r>
              <a:rPr lang="en-US" dirty="0"/>
              <a:t> </a:t>
            </a:r>
            <a:r>
              <a:rPr lang="en-US" dirty="0" err="1"/>
              <a:t>chúng</a:t>
            </a:r>
            <a:r>
              <a:rPr lang="en-US" dirty="0"/>
              <a:t> </a:t>
            </a:r>
            <a:r>
              <a:rPr lang="en-US" dirty="0" err="1"/>
              <a:t>nhiều</a:t>
            </a:r>
            <a:r>
              <a:rPr lang="en-US" dirty="0"/>
              <a:t> </a:t>
            </a:r>
            <a:r>
              <a:rPr lang="en-US" dirty="0" err="1"/>
              <a:t>lần</a:t>
            </a:r>
            <a:r>
              <a:rPr lang="en-US" dirty="0"/>
              <a:t>.</a:t>
            </a:r>
          </a:p>
          <a:p>
            <a:r>
              <a:rPr lang="en-US" dirty="0" err="1"/>
              <a:t>Tuy</a:t>
            </a:r>
            <a:r>
              <a:rPr lang="en-US" dirty="0"/>
              <a:t> </a:t>
            </a:r>
            <a:r>
              <a:rPr lang="en-US" dirty="0" err="1"/>
              <a:t>vậy</a:t>
            </a:r>
            <a:r>
              <a:rPr lang="en-US" dirty="0"/>
              <a:t> </a:t>
            </a:r>
            <a:r>
              <a:rPr lang="en-US" dirty="0" err="1"/>
              <a:t>chúng</a:t>
            </a:r>
            <a:r>
              <a:rPr lang="en-US" dirty="0"/>
              <a:t> </a:t>
            </a:r>
            <a:r>
              <a:rPr lang="en-US" dirty="0" err="1"/>
              <a:t>cũng</a:t>
            </a:r>
            <a:r>
              <a:rPr lang="en-US" dirty="0"/>
              <a:t> </a:t>
            </a:r>
            <a:r>
              <a:rPr lang="en-US" dirty="0" err="1"/>
              <a:t>là</a:t>
            </a:r>
            <a:r>
              <a:rPr lang="en-US" dirty="0"/>
              <a:t> </a:t>
            </a:r>
            <a:r>
              <a:rPr lang="en-US" dirty="0" err="1"/>
              <a:t>nguyên</a:t>
            </a:r>
            <a:r>
              <a:rPr lang="en-US" dirty="0"/>
              <a:t> </a:t>
            </a:r>
            <a:r>
              <a:rPr lang="en-US" dirty="0" err="1"/>
              <a:t>nhân</a:t>
            </a:r>
            <a:r>
              <a:rPr lang="en-US" dirty="0"/>
              <a:t> </a:t>
            </a:r>
            <a:r>
              <a:rPr lang="en-US" dirty="0" err="1"/>
              <a:t>gây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khó</a:t>
            </a:r>
            <a:r>
              <a:rPr lang="en-US" dirty="0"/>
              <a:t> </a:t>
            </a:r>
            <a:r>
              <a:rPr lang="en-US" dirty="0" err="1"/>
              <a:t>hiểu</a:t>
            </a:r>
            <a:r>
              <a:rPr lang="en-US" dirty="0"/>
              <a:t> </a:t>
            </a:r>
            <a:r>
              <a:rPr lang="en-US" dirty="0" err="1"/>
              <a:t>và</a:t>
            </a:r>
            <a:r>
              <a:rPr lang="en-US" dirty="0"/>
              <a:t> </a:t>
            </a:r>
            <a:r>
              <a:rPr lang="en-US" dirty="0" err="1"/>
              <a:t>khó</a:t>
            </a:r>
            <a:r>
              <a:rPr lang="en-US" dirty="0"/>
              <a:t> </a:t>
            </a:r>
            <a:r>
              <a:rPr lang="en-US" dirty="0" err="1"/>
              <a:t>tối</a:t>
            </a:r>
            <a:r>
              <a:rPr lang="en-US" dirty="0"/>
              <a:t> </a:t>
            </a:r>
            <a:r>
              <a:rPr lang="en-US" dirty="0" err="1"/>
              <a:t>ưu</a:t>
            </a:r>
            <a:r>
              <a:rPr lang="en-US" dirty="0"/>
              <a:t> </a:t>
            </a:r>
            <a:r>
              <a:rPr lang="en-US" dirty="0" err="1"/>
              <a:t>chương</a:t>
            </a:r>
            <a:r>
              <a:rPr lang="en-US" dirty="0"/>
              <a:t> </a:t>
            </a:r>
            <a:r>
              <a:rPr lang="en-US" dirty="0" err="1"/>
              <a:t>trình</a:t>
            </a:r>
            <a:r>
              <a:rPr lang="en-US" dirty="0"/>
              <a:t>.</a:t>
            </a:r>
          </a:p>
        </p:txBody>
      </p:sp>
      <p:sp>
        <p:nvSpPr>
          <p:cNvPr id="4" name="Slide Number Placeholder 3"/>
          <p:cNvSpPr>
            <a:spLocks noGrp="1"/>
          </p:cNvSpPr>
          <p:nvPr>
            <p:ph type="sldNum" sz="quarter" idx="5"/>
          </p:nvPr>
        </p:nvSpPr>
        <p:spPr/>
        <p:txBody>
          <a:bodyPr/>
          <a:lstStyle/>
          <a:p>
            <a:fld id="{AD64DCB1-3106-4750-A7B6-84BCCA446165}" type="slidenum">
              <a:rPr lang="en-US" smtClean="0"/>
              <a:t>21</a:t>
            </a:fld>
            <a:endParaRPr lang="en-US"/>
          </a:p>
        </p:txBody>
      </p:sp>
    </p:spTree>
    <p:extLst>
      <p:ext uri="{BB962C8B-B14F-4D97-AF65-F5344CB8AC3E}">
        <p14:creationId xmlns:p14="http://schemas.microsoft.com/office/powerpoint/2010/main" val="2999903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22</a:t>
            </a:fld>
            <a:endParaRPr lang="en-US"/>
          </a:p>
        </p:txBody>
      </p:sp>
    </p:spTree>
    <p:extLst>
      <p:ext uri="{BB962C8B-B14F-4D97-AF65-F5344CB8AC3E}">
        <p14:creationId xmlns:p14="http://schemas.microsoft.com/office/powerpoint/2010/main" val="1440538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24</a:t>
            </a:fld>
            <a:endParaRPr lang="en-US"/>
          </a:p>
        </p:txBody>
      </p:sp>
    </p:spTree>
    <p:extLst>
      <p:ext uri="{BB962C8B-B14F-4D97-AF65-F5344CB8AC3E}">
        <p14:creationId xmlns:p14="http://schemas.microsoft.com/office/powerpoint/2010/main" val="259359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25</a:t>
            </a:fld>
            <a:endParaRPr lang="en-US"/>
          </a:p>
        </p:txBody>
      </p:sp>
    </p:spTree>
    <p:extLst>
      <p:ext uri="{BB962C8B-B14F-4D97-AF65-F5344CB8AC3E}">
        <p14:creationId xmlns:p14="http://schemas.microsoft.com/office/powerpoint/2010/main" val="636459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26</a:t>
            </a:fld>
            <a:endParaRPr lang="en-US"/>
          </a:p>
        </p:txBody>
      </p:sp>
    </p:spTree>
    <p:extLst>
      <p:ext uri="{BB962C8B-B14F-4D97-AF65-F5344CB8AC3E}">
        <p14:creationId xmlns:p14="http://schemas.microsoft.com/office/powerpoint/2010/main" val="141095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27</a:t>
            </a:fld>
            <a:endParaRPr lang="en-US"/>
          </a:p>
        </p:txBody>
      </p:sp>
    </p:spTree>
    <p:extLst>
      <p:ext uri="{BB962C8B-B14F-4D97-AF65-F5344CB8AC3E}">
        <p14:creationId xmlns:p14="http://schemas.microsoft.com/office/powerpoint/2010/main" val="608725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28</a:t>
            </a:fld>
            <a:endParaRPr lang="en-US"/>
          </a:p>
        </p:txBody>
      </p:sp>
    </p:spTree>
    <p:extLst>
      <p:ext uri="{BB962C8B-B14F-4D97-AF65-F5344CB8AC3E}">
        <p14:creationId xmlns:p14="http://schemas.microsoft.com/office/powerpoint/2010/main" val="122974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Tập</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được</a:t>
            </a:r>
            <a:r>
              <a:rPr lang="en-US" dirty="0"/>
              <a:t> </a:t>
            </a:r>
            <a:r>
              <a:rPr lang="en-US" dirty="0" err="1"/>
              <a:t>tác</a:t>
            </a:r>
            <a:r>
              <a:rPr lang="en-US" dirty="0"/>
              <a:t> </a:t>
            </a:r>
            <a:r>
              <a:rPr lang="en-US" dirty="0" err="1"/>
              <a:t>giả</a:t>
            </a:r>
            <a:r>
              <a:rPr lang="en-US" dirty="0"/>
              <a:t> </a:t>
            </a:r>
            <a:r>
              <a:rPr lang="en-US" dirty="0" err="1"/>
              <a:t>xây</a:t>
            </a:r>
            <a:r>
              <a:rPr lang="en-US" dirty="0"/>
              <a:t> </a:t>
            </a:r>
            <a:r>
              <a:rPr lang="en-US" dirty="0" err="1"/>
              <a:t>dựng</a:t>
            </a:r>
            <a:r>
              <a:rPr lang="en-US" dirty="0"/>
              <a:t> </a:t>
            </a:r>
            <a:r>
              <a:rPr lang="en-US" dirty="0" err="1"/>
              <a:t>cần</a:t>
            </a:r>
            <a:r>
              <a:rPr lang="en-US" dirty="0"/>
              <a:t> </a:t>
            </a:r>
            <a:r>
              <a:rPr lang="en-US" dirty="0" err="1"/>
              <a:t>có</a:t>
            </a:r>
            <a:r>
              <a:rPr lang="en-US" dirty="0"/>
              <a:t> </a:t>
            </a:r>
            <a:r>
              <a:rPr lang="en-US" dirty="0" err="1"/>
              <a:t>sự</a:t>
            </a:r>
            <a:r>
              <a:rPr lang="en-US" dirty="0"/>
              <a:t> </a:t>
            </a:r>
            <a:r>
              <a:rPr lang="en-US" dirty="0" err="1"/>
              <a:t>tương</a:t>
            </a:r>
            <a:r>
              <a:rPr lang="en-US" dirty="0"/>
              <a:t> </a:t>
            </a:r>
            <a:r>
              <a:rPr lang="en-US" dirty="0" err="1"/>
              <a:t>đồng</a:t>
            </a:r>
            <a:r>
              <a:rPr lang="en-US" dirty="0"/>
              <a:t> </a:t>
            </a:r>
            <a:r>
              <a:rPr lang="en-US" dirty="0" err="1"/>
              <a:t>và</a:t>
            </a:r>
            <a:r>
              <a:rPr lang="en-US" dirty="0"/>
              <a:t> </a:t>
            </a:r>
            <a:r>
              <a:rPr lang="en-US" dirty="0" err="1"/>
              <a:t>quen</a:t>
            </a:r>
            <a:r>
              <a:rPr lang="en-US" dirty="0"/>
              <a:t> </a:t>
            </a:r>
            <a:r>
              <a:rPr lang="en-US" dirty="0" err="1"/>
              <a:t>thuộc</a:t>
            </a:r>
            <a:r>
              <a:rPr lang="en-US" dirty="0"/>
              <a:t> </a:t>
            </a:r>
            <a:r>
              <a:rPr lang="en-US" dirty="0" err="1"/>
              <a:t>với</a:t>
            </a:r>
            <a:r>
              <a:rPr lang="en-US" dirty="0"/>
              <a:t> </a:t>
            </a:r>
            <a:r>
              <a:rPr lang="en-US" dirty="0" err="1"/>
              <a:t>người</a:t>
            </a:r>
            <a:r>
              <a:rPr lang="en-US" dirty="0"/>
              <a:t> </a:t>
            </a:r>
            <a:r>
              <a:rPr lang="en-US" dirty="0" err="1"/>
              <a:t>đọc</a:t>
            </a:r>
            <a:r>
              <a:rPr lang="en-US" dirty="0"/>
              <a:t>, </a:t>
            </a:r>
            <a:r>
              <a:rPr lang="en-US" dirty="0" err="1"/>
              <a:t>nhằm</a:t>
            </a:r>
            <a:r>
              <a:rPr lang="en-US" dirty="0"/>
              <a:t> </a:t>
            </a:r>
            <a:r>
              <a:rPr lang="en-US" dirty="0" err="1"/>
              <a:t>giúp</a:t>
            </a:r>
            <a:r>
              <a:rPr lang="en-US" dirty="0"/>
              <a:t> </a:t>
            </a:r>
            <a:r>
              <a:rPr lang="en-US" dirty="0" err="1"/>
              <a:t>người</a:t>
            </a:r>
            <a:r>
              <a:rPr lang="en-US" dirty="0"/>
              <a:t> </a:t>
            </a:r>
            <a:r>
              <a:rPr lang="en-US" dirty="0" err="1"/>
              <a:t>đọc</a:t>
            </a:r>
            <a:r>
              <a:rPr lang="en-US" dirty="0"/>
              <a:t> </a:t>
            </a:r>
            <a:r>
              <a:rPr lang="en-US" dirty="0" err="1"/>
              <a:t>dễ</a:t>
            </a:r>
            <a:r>
              <a:rPr lang="en-US" dirty="0"/>
              <a:t> </a:t>
            </a:r>
            <a:r>
              <a:rPr lang="en-US" dirty="0" err="1"/>
              <a:t>hiểu</a:t>
            </a:r>
            <a:r>
              <a:rPr lang="en-US" dirty="0"/>
              <a:t> </a:t>
            </a:r>
            <a:r>
              <a:rPr lang="en-US" dirty="0" err="1"/>
              <a:t>hơn</a:t>
            </a:r>
            <a:r>
              <a:rPr lang="en-US" dirty="0"/>
              <a:t>.</a:t>
            </a:r>
          </a:p>
          <a:p>
            <a:endParaRPr lang="en-US" dirty="0"/>
          </a:p>
          <a:p>
            <a:r>
              <a:rPr lang="en-US" dirty="0" err="1"/>
              <a:t>Đa</a:t>
            </a:r>
            <a:r>
              <a:rPr lang="en-US" dirty="0"/>
              <a:t> </a:t>
            </a:r>
            <a:r>
              <a:rPr lang="en-US" dirty="0" err="1"/>
              <a:t>tính</a:t>
            </a:r>
            <a:r>
              <a:rPr lang="en-US" dirty="0"/>
              <a:t> </a:t>
            </a:r>
            <a:r>
              <a:rPr lang="en-US" dirty="0" err="1"/>
              <a:t>năng</a:t>
            </a:r>
            <a:r>
              <a:rPr lang="en-US" dirty="0"/>
              <a:t> (feature </a:t>
            </a:r>
            <a:r>
              <a:rPr lang="en-US" dirty="0" err="1"/>
              <a:t>multiplicy</a:t>
            </a:r>
            <a:r>
              <a:rPr lang="en-US" dirty="0"/>
              <a:t>) </a:t>
            </a:r>
            <a:r>
              <a:rPr lang="en-US" dirty="0" err="1"/>
              <a:t>tức</a:t>
            </a:r>
            <a:r>
              <a:rPr lang="en-US" dirty="0"/>
              <a:t> </a:t>
            </a:r>
            <a:r>
              <a:rPr lang="en-US" dirty="0" err="1"/>
              <a:t>là</a:t>
            </a:r>
            <a:r>
              <a:rPr lang="en-US" dirty="0"/>
              <a:t> </a:t>
            </a:r>
            <a:r>
              <a:rPr lang="en-US" dirty="0" err="1"/>
              <a:t>có</a:t>
            </a:r>
            <a:r>
              <a:rPr lang="en-US" dirty="0"/>
              <a:t> </a:t>
            </a:r>
            <a:r>
              <a:rPr lang="en-US" dirty="0" err="1"/>
              <a:t>nhiều</a:t>
            </a:r>
            <a:r>
              <a:rPr lang="en-US" dirty="0"/>
              <a:t> </a:t>
            </a:r>
            <a:r>
              <a:rPr lang="en-US" dirty="0" err="1"/>
              <a:t>phương</a:t>
            </a:r>
            <a:r>
              <a:rPr lang="en-US" dirty="0"/>
              <a:t> </a:t>
            </a:r>
            <a:r>
              <a:rPr lang="en-US" dirty="0" err="1"/>
              <a:t>thức</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phép</a:t>
            </a:r>
            <a:r>
              <a:rPr lang="en-US" dirty="0"/>
              <a:t> </a:t>
            </a:r>
            <a:r>
              <a:rPr lang="en-US" dirty="0" err="1"/>
              <a:t>tính</a:t>
            </a:r>
            <a:r>
              <a:rPr lang="en-US" dirty="0"/>
              <a:t>. Khi </a:t>
            </a:r>
            <a:r>
              <a:rPr lang="en-US" dirty="0" err="1"/>
              <a:t>một</a:t>
            </a:r>
            <a:r>
              <a:rPr lang="en-US" dirty="0"/>
              <a:t> </a:t>
            </a:r>
            <a:r>
              <a:rPr lang="en-US" dirty="0" err="1"/>
              <a:t>ngôn</a:t>
            </a:r>
            <a:r>
              <a:rPr lang="en-US" dirty="0"/>
              <a:t> </a:t>
            </a:r>
            <a:r>
              <a:rPr lang="en-US" dirty="0" err="1"/>
              <a:t>ngữ</a:t>
            </a:r>
            <a:r>
              <a:rPr lang="en-US" dirty="0"/>
              <a:t> </a:t>
            </a:r>
            <a:r>
              <a:rPr lang="en-US" dirty="0" err="1"/>
              <a:t>có</a:t>
            </a:r>
            <a:r>
              <a:rPr lang="en-US" dirty="0"/>
              <a:t> </a:t>
            </a:r>
            <a:r>
              <a:rPr lang="en-US" dirty="0" err="1"/>
              <a:t>quá</a:t>
            </a:r>
            <a:r>
              <a:rPr lang="en-US" dirty="0"/>
              <a:t> </a:t>
            </a:r>
            <a:r>
              <a:rPr lang="en-US" dirty="0" err="1"/>
              <a:t>nhiều</a:t>
            </a:r>
            <a:r>
              <a:rPr lang="en-US" dirty="0"/>
              <a:t> </a:t>
            </a:r>
            <a:r>
              <a:rPr lang="en-US" dirty="0" err="1"/>
              <a:t>đa</a:t>
            </a:r>
            <a:r>
              <a:rPr lang="en-US" dirty="0"/>
              <a:t> </a:t>
            </a:r>
            <a:r>
              <a:rPr lang="en-US" dirty="0" err="1"/>
              <a:t>tính</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khó</a:t>
            </a:r>
            <a:r>
              <a:rPr lang="en-US" dirty="0"/>
              <a:t> </a:t>
            </a:r>
            <a:r>
              <a:rPr lang="en-US" dirty="0" err="1"/>
              <a:t>khăn</a:t>
            </a:r>
            <a:r>
              <a:rPr lang="en-US" dirty="0"/>
              <a:t> </a:t>
            </a:r>
            <a:r>
              <a:rPr lang="en-US" dirty="0" err="1"/>
              <a:t>cho</a:t>
            </a:r>
            <a:r>
              <a:rPr lang="en-US" dirty="0"/>
              <a:t> </a:t>
            </a:r>
            <a:r>
              <a:rPr lang="en-US" dirty="0" err="1"/>
              <a:t>người</a:t>
            </a:r>
            <a:r>
              <a:rPr lang="en-US" dirty="0"/>
              <a:t> </a:t>
            </a:r>
            <a:r>
              <a:rPr lang="en-US" dirty="0" err="1"/>
              <a:t>đọc</a:t>
            </a:r>
            <a:r>
              <a:rPr lang="en-US" dirty="0"/>
              <a:t>, </a:t>
            </a:r>
            <a:r>
              <a:rPr lang="en-US" dirty="0" err="1"/>
              <a:t>làm</a:t>
            </a:r>
            <a:r>
              <a:rPr lang="en-US" dirty="0"/>
              <a:t> </a:t>
            </a:r>
            <a:r>
              <a:rPr lang="en-US" dirty="0" err="1"/>
              <a:t>giảm</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a:t>
            </a:r>
          </a:p>
          <a:p>
            <a:endParaRPr lang="en-US" dirty="0"/>
          </a:p>
          <a:p>
            <a:r>
              <a:rPr lang="en-US" dirty="0" err="1"/>
              <a:t>Nạp</a:t>
            </a:r>
            <a:r>
              <a:rPr lang="en-US" dirty="0"/>
              <a:t> </a:t>
            </a:r>
            <a:r>
              <a:rPr lang="en-US" dirty="0" err="1"/>
              <a:t>chồng</a:t>
            </a:r>
            <a:r>
              <a:rPr lang="en-US" dirty="0"/>
              <a:t> </a:t>
            </a:r>
            <a:r>
              <a:rPr lang="en-US" dirty="0" err="1"/>
              <a:t>toán</a:t>
            </a:r>
            <a:r>
              <a:rPr lang="en-US" dirty="0"/>
              <a:t> </a:t>
            </a:r>
            <a:r>
              <a:rPr lang="en-US" dirty="0" err="1"/>
              <a:t>tử</a:t>
            </a:r>
            <a:r>
              <a:rPr lang="en-US" dirty="0"/>
              <a:t> </a:t>
            </a:r>
            <a:r>
              <a:rPr lang="en-US" dirty="0" err="1"/>
              <a:t>giúp</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giúp</a:t>
            </a:r>
            <a:r>
              <a:rPr lang="en-US" dirty="0"/>
              <a:t> </a:t>
            </a:r>
            <a:r>
              <a:rPr lang="en-US" dirty="0" err="1"/>
              <a:t>giảm</a:t>
            </a:r>
            <a:r>
              <a:rPr lang="en-US" dirty="0"/>
              <a:t> </a:t>
            </a:r>
            <a:r>
              <a:rPr lang="en-US" dirty="0" err="1"/>
              <a:t>bớt</a:t>
            </a:r>
            <a:r>
              <a:rPr lang="en-US" dirty="0"/>
              <a:t> </a:t>
            </a:r>
            <a:r>
              <a:rPr lang="en-US" dirty="0" err="1"/>
              <a:t>số</a:t>
            </a:r>
            <a:r>
              <a:rPr lang="en-US" dirty="0"/>
              <a:t> </a:t>
            </a:r>
            <a:r>
              <a:rPr lang="en-US" dirty="0" err="1"/>
              <a:t>lượng</a:t>
            </a:r>
            <a:r>
              <a:rPr lang="en-US" dirty="0"/>
              <a:t> </a:t>
            </a:r>
            <a:r>
              <a:rPr lang="en-US" dirty="0" err="1"/>
              <a:t>toán</a:t>
            </a:r>
            <a:r>
              <a:rPr lang="en-US" dirty="0"/>
              <a:t> </a:t>
            </a:r>
            <a:r>
              <a:rPr lang="en-US" dirty="0" err="1"/>
              <a:t>tử</a:t>
            </a:r>
            <a:r>
              <a:rPr lang="en-US" dirty="0"/>
              <a:t> </a:t>
            </a:r>
            <a:r>
              <a:rPr lang="en-US" dirty="0" err="1"/>
              <a:t>và</a:t>
            </a:r>
            <a:r>
              <a:rPr lang="en-US" dirty="0"/>
              <a:t> </a:t>
            </a:r>
            <a:r>
              <a:rPr lang="en-US" dirty="0" err="1"/>
              <a:t>số</a:t>
            </a:r>
            <a:r>
              <a:rPr lang="en-US" dirty="0"/>
              <a:t> </a:t>
            </a:r>
            <a:r>
              <a:rPr lang="en-US" dirty="0" err="1"/>
              <a:t>lượng</a:t>
            </a:r>
            <a:r>
              <a:rPr lang="en-US" dirty="0"/>
              <a:t> </a:t>
            </a:r>
            <a:r>
              <a:rPr lang="en-US" dirty="0" err="1"/>
              <a:t>phương</a:t>
            </a:r>
            <a:r>
              <a:rPr lang="en-US" dirty="0"/>
              <a:t> </a:t>
            </a:r>
            <a:r>
              <a:rPr lang="en-US" dirty="0" err="1"/>
              <a:t>thức</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tuy</a:t>
            </a:r>
            <a:r>
              <a:rPr lang="en-US" dirty="0"/>
              <a:t> </a:t>
            </a:r>
            <a:r>
              <a:rPr lang="en-US" dirty="0" err="1"/>
              <a:t>nhiên</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suy</a:t>
            </a:r>
            <a:r>
              <a:rPr lang="en-US" dirty="0"/>
              <a:t> </a:t>
            </a:r>
            <a:r>
              <a:rPr lang="en-US" dirty="0" err="1"/>
              <a:t>giảm</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nếu</a:t>
            </a:r>
            <a:r>
              <a:rPr lang="en-US" dirty="0"/>
              <a:t> </a:t>
            </a:r>
            <a:r>
              <a:rPr lang="en-US" dirty="0" err="1"/>
              <a:t>bị</a:t>
            </a:r>
            <a:r>
              <a:rPr lang="en-US" dirty="0"/>
              <a:t> </a:t>
            </a:r>
            <a:r>
              <a:rPr lang="en-US" dirty="0" err="1"/>
              <a:t>lạm</a:t>
            </a:r>
            <a:r>
              <a:rPr lang="en-US" dirty="0"/>
              <a:t> </a:t>
            </a:r>
            <a:r>
              <a:rPr lang="en-US" dirty="0" err="1"/>
              <a:t>dụng</a:t>
            </a:r>
            <a:r>
              <a:rPr lang="en-US" dirty="0"/>
              <a:t> </a:t>
            </a:r>
            <a:r>
              <a:rPr lang="en-US" dirty="0" err="1"/>
              <a:t>quá</a:t>
            </a:r>
            <a:r>
              <a:rPr lang="en-US" dirty="0"/>
              <a:t> </a:t>
            </a:r>
            <a:r>
              <a:rPr lang="en-US" dirty="0" err="1"/>
              <a:t>mức</a:t>
            </a:r>
            <a:r>
              <a:rPr lang="en-US" dirty="0"/>
              <a:t>.</a:t>
            </a:r>
          </a:p>
          <a:p>
            <a:endParaRPr lang="en-US" dirty="0"/>
          </a:p>
          <a:p>
            <a:r>
              <a:rPr lang="en-US" dirty="0" err="1"/>
              <a:t>Tóm</a:t>
            </a:r>
            <a:r>
              <a:rPr lang="en-US" dirty="0"/>
              <a:t> </a:t>
            </a:r>
            <a:r>
              <a:rPr lang="en-US" dirty="0" err="1"/>
              <a:t>lại</a:t>
            </a:r>
            <a:r>
              <a:rPr lang="en-US" dirty="0"/>
              <a:t>, </a:t>
            </a:r>
            <a:r>
              <a:rPr lang="en-US" dirty="0" err="1"/>
              <a:t>sự</a:t>
            </a:r>
            <a:r>
              <a:rPr lang="en-US" dirty="0"/>
              <a:t> </a:t>
            </a:r>
            <a:r>
              <a:rPr lang="en-US" dirty="0" err="1"/>
              <a:t>giản</a:t>
            </a:r>
            <a:r>
              <a:rPr lang="en-US" dirty="0"/>
              <a:t> </a:t>
            </a:r>
            <a:r>
              <a:rPr lang="en-US" dirty="0" err="1"/>
              <a:t>dị</a:t>
            </a:r>
            <a:r>
              <a:rPr lang="en-US" dirty="0"/>
              <a:t> </a:t>
            </a:r>
            <a:r>
              <a:rPr lang="en-US" dirty="0" err="1"/>
              <a:t>cải</a:t>
            </a:r>
            <a:r>
              <a:rPr lang="en-US" dirty="0"/>
              <a:t> </a:t>
            </a:r>
            <a:r>
              <a:rPr lang="en-US" dirty="0" err="1"/>
              <a:t>thiện</a:t>
            </a:r>
            <a:r>
              <a:rPr lang="en-US" dirty="0"/>
              <a:t> </a:t>
            </a:r>
            <a:r>
              <a:rPr lang="en-US" dirty="0" err="1"/>
              <a:t>khả</a:t>
            </a:r>
            <a:r>
              <a:rPr lang="en-US" dirty="0"/>
              <a:t> </a:t>
            </a:r>
            <a:r>
              <a:rPr lang="en-US" dirty="0" err="1"/>
              <a:t>năng</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tuy</a:t>
            </a:r>
            <a:r>
              <a:rPr lang="en-US" dirty="0"/>
              <a:t> </a:t>
            </a:r>
            <a:r>
              <a:rPr lang="en-US" dirty="0" err="1"/>
              <a:t>vậy</a:t>
            </a:r>
            <a:r>
              <a:rPr lang="en-US" dirty="0"/>
              <a:t> </a:t>
            </a:r>
            <a:r>
              <a:rPr lang="en-US" dirty="0" err="1"/>
              <a:t>sự</a:t>
            </a:r>
            <a:r>
              <a:rPr lang="en-US" dirty="0"/>
              <a:t> </a:t>
            </a:r>
            <a:r>
              <a:rPr lang="en-US" dirty="0" err="1"/>
              <a:t>giản</a:t>
            </a:r>
            <a:r>
              <a:rPr lang="en-US" dirty="0"/>
              <a:t> </a:t>
            </a:r>
            <a:r>
              <a:rPr lang="en-US" dirty="0" err="1"/>
              <a:t>dị</a:t>
            </a:r>
            <a:r>
              <a:rPr lang="en-US" dirty="0"/>
              <a:t> </a:t>
            </a:r>
            <a:r>
              <a:rPr lang="en-US" dirty="0" err="1"/>
              <a:t>quá</a:t>
            </a:r>
            <a:r>
              <a:rPr lang="en-US" dirty="0"/>
              <a:t> </a:t>
            </a:r>
            <a:r>
              <a:rPr lang="en-US" dirty="0" err="1"/>
              <a:t>mức</a:t>
            </a:r>
            <a:r>
              <a:rPr lang="en-US" dirty="0"/>
              <a:t> </a:t>
            </a:r>
            <a:r>
              <a:rPr lang="en-US" dirty="0" err="1"/>
              <a:t>lại</a:t>
            </a:r>
            <a:r>
              <a:rPr lang="en-US" dirty="0"/>
              <a:t> </a:t>
            </a:r>
            <a:r>
              <a:rPr lang="en-US" dirty="0" err="1"/>
              <a:t>làm</a:t>
            </a:r>
            <a:r>
              <a:rPr lang="en-US" dirty="0"/>
              <a:t> </a:t>
            </a:r>
            <a:r>
              <a:rPr lang="en-US" dirty="0" err="1"/>
              <a:t>cho</a:t>
            </a:r>
            <a:r>
              <a:rPr lang="en-US" dirty="0"/>
              <a:t> </a:t>
            </a:r>
            <a:r>
              <a:rPr lang="en-US" dirty="0" err="1"/>
              <a:t>ngôn</a:t>
            </a:r>
            <a:r>
              <a:rPr lang="en-US" dirty="0"/>
              <a:t> </a:t>
            </a:r>
            <a:r>
              <a:rPr lang="en-US" dirty="0" err="1"/>
              <a:t>ngữ</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đọc</a:t>
            </a:r>
            <a:r>
              <a:rPr lang="en-US" dirty="0"/>
              <a:t>. </a:t>
            </a:r>
            <a:r>
              <a:rPr lang="en-US" dirty="0" err="1"/>
              <a:t>Ví</a:t>
            </a:r>
            <a:r>
              <a:rPr lang="en-US" dirty="0"/>
              <a:t> </a:t>
            </a:r>
            <a:r>
              <a:rPr lang="en-US" dirty="0" err="1"/>
              <a:t>dụ</a:t>
            </a:r>
            <a:r>
              <a:rPr lang="en-US" dirty="0"/>
              <a:t>: </a:t>
            </a:r>
            <a:r>
              <a:rPr lang="en-US" dirty="0" err="1"/>
              <a:t>Hợp</a:t>
            </a:r>
            <a:r>
              <a:rPr lang="en-US" dirty="0"/>
              <a:t> </a:t>
            </a:r>
            <a:r>
              <a:rPr lang="en-US" dirty="0" err="1"/>
              <a:t>ngữ</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với</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rất</a:t>
            </a:r>
            <a:r>
              <a:rPr lang="en-US" dirty="0"/>
              <a:t> </a:t>
            </a:r>
            <a:r>
              <a:rPr lang="en-US" dirty="0" err="1"/>
              <a:t>đơn</a:t>
            </a:r>
            <a:r>
              <a:rPr lang="en-US" dirty="0"/>
              <a:t> </a:t>
            </a:r>
            <a:r>
              <a:rPr lang="en-US" dirty="0" err="1"/>
              <a:t>giản</a:t>
            </a:r>
            <a:r>
              <a:rPr lang="en-US" dirty="0"/>
              <a:t>, </a:t>
            </a:r>
            <a:r>
              <a:rPr lang="en-US" dirty="0" err="1"/>
              <a:t>nhưng</a:t>
            </a:r>
            <a:r>
              <a:rPr lang="en-US" dirty="0"/>
              <a:t> </a:t>
            </a:r>
            <a:r>
              <a:rPr lang="en-US" dirty="0" err="1"/>
              <a:t>lại</a:t>
            </a:r>
            <a:r>
              <a:rPr lang="en-US" dirty="0"/>
              <a:t> </a:t>
            </a:r>
            <a:r>
              <a:rPr lang="en-US" dirty="0" err="1"/>
              <a:t>rất</a:t>
            </a:r>
            <a:r>
              <a:rPr lang="en-US" dirty="0"/>
              <a:t> </a:t>
            </a:r>
            <a:r>
              <a:rPr lang="en-US" dirty="0" err="1"/>
              <a:t>khó</a:t>
            </a:r>
            <a:r>
              <a:rPr lang="en-US" dirty="0"/>
              <a:t> </a:t>
            </a:r>
            <a:r>
              <a:rPr lang="en-US" dirty="0" err="1"/>
              <a:t>đọc</a:t>
            </a:r>
            <a:r>
              <a:rPr lang="en-US" dirty="0"/>
              <a:t> </a:t>
            </a:r>
            <a:r>
              <a:rPr lang="en-US" dirty="0" err="1"/>
              <a:t>vì</a:t>
            </a:r>
            <a:r>
              <a:rPr lang="en-US" dirty="0"/>
              <a:t> </a:t>
            </a:r>
            <a:r>
              <a:rPr lang="en-US" dirty="0" err="1"/>
              <a:t>chúng</a:t>
            </a:r>
            <a:r>
              <a:rPr lang="en-US" dirty="0"/>
              <a:t> </a:t>
            </a:r>
            <a:r>
              <a:rPr lang="en-US" dirty="0" err="1"/>
              <a:t>thiếu</a:t>
            </a:r>
            <a:r>
              <a:rPr lang="en-US" dirty="0"/>
              <a:t> </a:t>
            </a:r>
            <a:r>
              <a:rPr lang="en-US" dirty="0" err="1"/>
              <a:t>đi</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khiển</a:t>
            </a:r>
            <a:r>
              <a:rPr lang="en-US" dirty="0"/>
              <a:t> </a:t>
            </a:r>
            <a:r>
              <a:rPr lang="en-US" dirty="0" err="1"/>
              <a:t>phức</a:t>
            </a:r>
            <a:r>
              <a:rPr lang="en-US" dirty="0"/>
              <a:t> </a:t>
            </a:r>
            <a:r>
              <a:rPr lang="en-US" dirty="0" err="1"/>
              <a:t>tạp</a:t>
            </a:r>
            <a:r>
              <a:rPr lang="en-US" dirty="0"/>
              <a:t>, </a:t>
            </a:r>
            <a:r>
              <a:rPr lang="en-US" dirty="0" err="1"/>
              <a:t>dẫn</a:t>
            </a:r>
            <a:r>
              <a:rPr lang="en-US" dirty="0"/>
              <a:t> </a:t>
            </a:r>
            <a:r>
              <a:rPr lang="en-US" dirty="0" err="1"/>
              <a:t>đến</a:t>
            </a:r>
            <a:r>
              <a:rPr lang="en-US" dirty="0"/>
              <a:t> </a:t>
            </a:r>
            <a:r>
              <a:rPr lang="en-US" dirty="0" err="1"/>
              <a:t>cấu</a:t>
            </a:r>
            <a:r>
              <a:rPr lang="en-US" dirty="0"/>
              <a:t> </a:t>
            </a:r>
            <a:r>
              <a:rPr lang="en-US" dirty="0" err="1"/>
              <a:t>trúc</a:t>
            </a:r>
            <a:r>
              <a:rPr lang="en-US" dirty="0"/>
              <a:t> </a:t>
            </a:r>
            <a:r>
              <a:rPr lang="en-US" dirty="0" err="1"/>
              <a:t>ít</a:t>
            </a:r>
            <a:r>
              <a:rPr lang="en-US" dirty="0"/>
              <a:t> </a:t>
            </a:r>
            <a:r>
              <a:rPr lang="en-US" dirty="0" err="1"/>
              <a:t>rõ</a:t>
            </a:r>
            <a:r>
              <a:rPr lang="en-US" dirty="0"/>
              <a:t> rang </a:t>
            </a:r>
            <a:r>
              <a:rPr lang="en-US" dirty="0" err="1"/>
              <a:t>hơn</a:t>
            </a:r>
            <a:r>
              <a:rPr lang="en-US" dirty="0"/>
              <a:t>.</a:t>
            </a:r>
          </a:p>
        </p:txBody>
      </p:sp>
      <p:sp>
        <p:nvSpPr>
          <p:cNvPr id="4" name="Slide Number Placeholder 3"/>
          <p:cNvSpPr>
            <a:spLocks noGrp="1"/>
          </p:cNvSpPr>
          <p:nvPr>
            <p:ph type="sldNum" sz="quarter" idx="5"/>
          </p:nvPr>
        </p:nvSpPr>
        <p:spPr/>
        <p:txBody>
          <a:bodyPr/>
          <a:lstStyle/>
          <a:p>
            <a:fld id="{AD64DCB1-3106-4750-A7B6-84BCCA446165}" type="slidenum">
              <a:rPr lang="en-US" smtClean="0"/>
              <a:t>6</a:t>
            </a:fld>
            <a:endParaRPr lang="en-US"/>
          </a:p>
        </p:txBody>
      </p:sp>
    </p:spTree>
    <p:extLst>
      <p:ext uri="{BB962C8B-B14F-4D97-AF65-F5344CB8AC3E}">
        <p14:creationId xmlns:p14="http://schemas.microsoft.com/office/powerpoint/2010/main" val="3289718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29</a:t>
            </a:fld>
            <a:endParaRPr lang="en-US"/>
          </a:p>
        </p:txBody>
      </p:sp>
    </p:spTree>
    <p:extLst>
      <p:ext uri="{BB962C8B-B14F-4D97-AF65-F5344CB8AC3E}">
        <p14:creationId xmlns:p14="http://schemas.microsoft.com/office/powerpoint/2010/main" val="3705247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30</a:t>
            </a:fld>
            <a:endParaRPr lang="en-US"/>
          </a:p>
        </p:txBody>
      </p:sp>
    </p:spTree>
    <p:extLst>
      <p:ext uri="{BB962C8B-B14F-4D97-AF65-F5344CB8AC3E}">
        <p14:creationId xmlns:p14="http://schemas.microsoft.com/office/powerpoint/2010/main" val="135008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 Khi </a:t>
            </a:r>
            <a:r>
              <a:rPr lang="en-US" dirty="0" err="1"/>
              <a:t>bạn</a:t>
            </a:r>
            <a:r>
              <a:rPr lang="en-US" dirty="0"/>
              <a:t> </a:t>
            </a:r>
            <a:r>
              <a:rPr lang="en-US" dirty="0" err="1"/>
              <a:t>viết</a:t>
            </a:r>
            <a:r>
              <a:rPr lang="en-US" dirty="0"/>
              <a:t> code Python </a:t>
            </a:r>
            <a:r>
              <a:rPr lang="en-US" dirty="0" err="1"/>
              <a:t>trên</a:t>
            </a:r>
            <a:r>
              <a:rPr lang="en-US" dirty="0"/>
              <a:t> Mac, </a:t>
            </a:r>
            <a:r>
              <a:rPr lang="en-US" dirty="0" err="1"/>
              <a:t>bạn</a:t>
            </a:r>
            <a:r>
              <a:rPr lang="en-US" dirty="0"/>
              <a:t> </a:t>
            </a:r>
            <a:r>
              <a:rPr lang="en-US" dirty="0" err="1"/>
              <a:t>có</a:t>
            </a:r>
            <a:r>
              <a:rPr lang="en-US" dirty="0"/>
              <a:t> </a:t>
            </a:r>
            <a:r>
              <a:rPr lang="en-US" dirty="0" err="1"/>
              <a:t>thể</a:t>
            </a:r>
            <a:r>
              <a:rPr lang="en-US" dirty="0"/>
              <a:t> </a:t>
            </a:r>
            <a:r>
              <a:rPr lang="en-US" dirty="0" err="1"/>
              <a:t>chạy</a:t>
            </a:r>
            <a:r>
              <a:rPr lang="en-US" dirty="0"/>
              <a:t> code </a:t>
            </a:r>
            <a:r>
              <a:rPr lang="en-US" dirty="0" err="1"/>
              <a:t>đó</a:t>
            </a:r>
            <a:r>
              <a:rPr lang="en-US" dirty="0"/>
              <a:t> </a:t>
            </a:r>
            <a:r>
              <a:rPr lang="en-US" dirty="0" err="1"/>
              <a:t>trên</a:t>
            </a:r>
            <a:r>
              <a:rPr lang="en-US" dirty="0"/>
              <a:t> Windows hay Linux </a:t>
            </a:r>
            <a:r>
              <a:rPr lang="en-US" dirty="0" err="1"/>
              <a:t>mà</a:t>
            </a:r>
            <a:r>
              <a:rPr lang="en-US" dirty="0"/>
              <a:t> </a:t>
            </a:r>
            <a:r>
              <a:rPr lang="en-US" dirty="0" err="1"/>
              <a:t>không</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thay</a:t>
            </a:r>
            <a:r>
              <a:rPr lang="en-US" dirty="0"/>
              <a:t> </a:t>
            </a:r>
            <a:r>
              <a:rPr lang="en-US" dirty="0" err="1"/>
              <a:t>đổi</a:t>
            </a:r>
            <a:r>
              <a:rPr lang="en-US" dirty="0"/>
              <a:t> </a:t>
            </a:r>
            <a:r>
              <a:rPr lang="en-US" dirty="0" err="1"/>
              <a:t>gì</a:t>
            </a:r>
            <a:r>
              <a:rPr lang="en-US" dirty="0"/>
              <a:t> </a:t>
            </a:r>
            <a:r>
              <a:rPr lang="en-US" dirty="0" err="1"/>
              <a:t>trên</a:t>
            </a:r>
            <a:r>
              <a:rPr lang="en-US" dirty="0"/>
              <a:t> code.</a:t>
            </a:r>
          </a:p>
        </p:txBody>
      </p:sp>
      <p:sp>
        <p:nvSpPr>
          <p:cNvPr id="4" name="Slide Number Placeholder 3"/>
          <p:cNvSpPr>
            <a:spLocks noGrp="1"/>
          </p:cNvSpPr>
          <p:nvPr>
            <p:ph type="sldNum" sz="quarter" idx="5"/>
          </p:nvPr>
        </p:nvSpPr>
        <p:spPr/>
        <p:txBody>
          <a:bodyPr/>
          <a:lstStyle/>
          <a:p>
            <a:fld id="{AD64DCB1-3106-4750-A7B6-84BCCA446165}" type="slidenum">
              <a:rPr lang="en-US" smtClean="0"/>
              <a:t>31</a:t>
            </a:fld>
            <a:endParaRPr lang="en-US"/>
          </a:p>
        </p:txBody>
      </p:sp>
    </p:spTree>
    <p:extLst>
      <p:ext uri="{BB962C8B-B14F-4D97-AF65-F5344CB8AC3E}">
        <p14:creationId xmlns:p14="http://schemas.microsoft.com/office/powerpoint/2010/main" val="1959078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 Khi </a:t>
            </a:r>
            <a:r>
              <a:rPr lang="en-US" dirty="0" err="1"/>
              <a:t>bạn</a:t>
            </a:r>
            <a:r>
              <a:rPr lang="en-US" dirty="0"/>
              <a:t> </a:t>
            </a:r>
            <a:r>
              <a:rPr lang="en-US" dirty="0" err="1"/>
              <a:t>viết</a:t>
            </a:r>
            <a:r>
              <a:rPr lang="en-US" dirty="0"/>
              <a:t> code Python </a:t>
            </a:r>
            <a:r>
              <a:rPr lang="en-US" dirty="0" err="1"/>
              <a:t>trên</a:t>
            </a:r>
            <a:r>
              <a:rPr lang="en-US" dirty="0"/>
              <a:t> Mac, </a:t>
            </a:r>
            <a:r>
              <a:rPr lang="en-US" dirty="0" err="1"/>
              <a:t>bạn</a:t>
            </a:r>
            <a:r>
              <a:rPr lang="en-US" dirty="0"/>
              <a:t> </a:t>
            </a:r>
            <a:r>
              <a:rPr lang="en-US" dirty="0" err="1"/>
              <a:t>có</a:t>
            </a:r>
            <a:r>
              <a:rPr lang="en-US" dirty="0"/>
              <a:t> </a:t>
            </a:r>
            <a:r>
              <a:rPr lang="en-US" dirty="0" err="1"/>
              <a:t>thể</a:t>
            </a:r>
            <a:r>
              <a:rPr lang="en-US" dirty="0"/>
              <a:t> </a:t>
            </a:r>
            <a:r>
              <a:rPr lang="en-US" dirty="0" err="1"/>
              <a:t>chạy</a:t>
            </a:r>
            <a:r>
              <a:rPr lang="en-US" dirty="0"/>
              <a:t> code </a:t>
            </a:r>
            <a:r>
              <a:rPr lang="en-US" dirty="0" err="1"/>
              <a:t>đó</a:t>
            </a:r>
            <a:r>
              <a:rPr lang="en-US" dirty="0"/>
              <a:t> </a:t>
            </a:r>
            <a:r>
              <a:rPr lang="en-US" dirty="0" err="1"/>
              <a:t>trên</a:t>
            </a:r>
            <a:r>
              <a:rPr lang="en-US" dirty="0"/>
              <a:t> Windows hay Linux </a:t>
            </a:r>
            <a:r>
              <a:rPr lang="en-US" dirty="0" err="1"/>
              <a:t>mà</a:t>
            </a:r>
            <a:r>
              <a:rPr lang="en-US" dirty="0"/>
              <a:t> </a:t>
            </a:r>
            <a:r>
              <a:rPr lang="en-US" dirty="0" err="1"/>
              <a:t>không</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thay</a:t>
            </a:r>
            <a:r>
              <a:rPr lang="en-US" dirty="0"/>
              <a:t> </a:t>
            </a:r>
            <a:r>
              <a:rPr lang="en-US" dirty="0" err="1"/>
              <a:t>đổi</a:t>
            </a:r>
            <a:r>
              <a:rPr lang="en-US" dirty="0"/>
              <a:t> </a:t>
            </a:r>
            <a:r>
              <a:rPr lang="en-US" dirty="0" err="1"/>
              <a:t>gì</a:t>
            </a:r>
            <a:r>
              <a:rPr lang="en-US" dirty="0"/>
              <a:t> </a:t>
            </a:r>
            <a:r>
              <a:rPr lang="en-US" dirty="0" err="1"/>
              <a:t>trên</a:t>
            </a:r>
            <a:r>
              <a:rPr lang="en-US" dirty="0"/>
              <a:t> code.</a:t>
            </a:r>
          </a:p>
        </p:txBody>
      </p:sp>
      <p:sp>
        <p:nvSpPr>
          <p:cNvPr id="4" name="Slide Number Placeholder 3"/>
          <p:cNvSpPr>
            <a:spLocks noGrp="1"/>
          </p:cNvSpPr>
          <p:nvPr>
            <p:ph type="sldNum" sz="quarter" idx="5"/>
          </p:nvPr>
        </p:nvSpPr>
        <p:spPr/>
        <p:txBody>
          <a:bodyPr/>
          <a:lstStyle/>
          <a:p>
            <a:fld id="{AD64DCB1-3106-4750-A7B6-84BCCA446165}" type="slidenum">
              <a:rPr lang="en-US" smtClean="0"/>
              <a:t>33</a:t>
            </a:fld>
            <a:endParaRPr lang="en-US"/>
          </a:p>
        </p:txBody>
      </p:sp>
    </p:spTree>
    <p:extLst>
      <p:ext uri="{BB962C8B-B14F-4D97-AF65-F5344CB8AC3E}">
        <p14:creationId xmlns:p14="http://schemas.microsoft.com/office/powerpoint/2010/main" val="320466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35</a:t>
            </a:fld>
            <a:endParaRPr lang="en-US"/>
          </a:p>
        </p:txBody>
      </p:sp>
    </p:spTree>
    <p:extLst>
      <p:ext uri="{BB962C8B-B14F-4D97-AF65-F5344CB8AC3E}">
        <p14:creationId xmlns:p14="http://schemas.microsoft.com/office/powerpoint/2010/main" val="215449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36</a:t>
            </a:fld>
            <a:endParaRPr lang="en-US"/>
          </a:p>
        </p:txBody>
      </p:sp>
    </p:spTree>
    <p:extLst>
      <p:ext uri="{BB962C8B-B14F-4D97-AF65-F5344CB8AC3E}">
        <p14:creationId xmlns:p14="http://schemas.microsoft.com/office/powerpoint/2010/main" val="2186129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37</a:t>
            </a:fld>
            <a:endParaRPr lang="en-US"/>
          </a:p>
        </p:txBody>
      </p:sp>
    </p:spTree>
    <p:extLst>
      <p:ext uri="{BB962C8B-B14F-4D97-AF65-F5344CB8AC3E}">
        <p14:creationId xmlns:p14="http://schemas.microsoft.com/office/powerpoint/2010/main" val="2928414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38</a:t>
            </a:fld>
            <a:endParaRPr lang="en-US"/>
          </a:p>
        </p:txBody>
      </p:sp>
    </p:spTree>
    <p:extLst>
      <p:ext uri="{BB962C8B-B14F-4D97-AF65-F5344CB8AC3E}">
        <p14:creationId xmlns:p14="http://schemas.microsoft.com/office/powerpoint/2010/main" val="426478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Đồ</a:t>
            </a:r>
            <a:r>
              <a:rPr lang="en-US" dirty="0"/>
              <a:t> </a:t>
            </a:r>
            <a:r>
              <a:rPr lang="en-US" dirty="0" err="1"/>
              <a:t>thị</a:t>
            </a:r>
            <a:r>
              <a:rPr lang="en-US" dirty="0"/>
              <a:t> so </a:t>
            </a:r>
            <a:r>
              <a:rPr lang="en-US" dirty="0" err="1"/>
              <a:t>sánh</a:t>
            </a:r>
            <a:r>
              <a:rPr lang="en-US" dirty="0"/>
              <a:t> 10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của</a:t>
            </a:r>
            <a:r>
              <a:rPr lang="en-US" dirty="0"/>
              <a:t> </a:t>
            </a:r>
            <a:r>
              <a:rPr lang="vi-VN" dirty="0"/>
              <a:t>Chỉ số Cộng đồng lập trình TIOBE</a:t>
            </a:r>
            <a:r>
              <a:rPr lang="en-US" dirty="0"/>
              <a:t> (</a:t>
            </a:r>
            <a:r>
              <a:rPr lang="en-US" dirty="0" err="1"/>
              <a:t>Tính</a:t>
            </a:r>
            <a:r>
              <a:rPr lang="en-US" dirty="0"/>
              <a:t> </a:t>
            </a:r>
            <a:r>
              <a:rPr lang="en-US" dirty="0" err="1"/>
              <a:t>đến</a:t>
            </a:r>
            <a:r>
              <a:rPr lang="en-US" dirty="0"/>
              <a:t> </a:t>
            </a:r>
            <a:r>
              <a:rPr lang="en-US" dirty="0" err="1"/>
              <a:t>tháng</a:t>
            </a:r>
            <a:r>
              <a:rPr lang="en-US" dirty="0"/>
              <a:t> 5/2023). </a:t>
            </a:r>
            <a:r>
              <a:rPr lang="en-US" dirty="0" err="1"/>
              <a:t>Xếp</a:t>
            </a:r>
            <a:r>
              <a:rPr lang="en-US" dirty="0"/>
              <a:t> </a:t>
            </a:r>
            <a:r>
              <a:rPr lang="en-US" dirty="0" err="1"/>
              <a:t>hạng</a:t>
            </a:r>
            <a:r>
              <a:rPr lang="en-US" dirty="0"/>
              <a:t> </a:t>
            </a:r>
            <a:r>
              <a:rPr lang="en-US" dirty="0" err="1"/>
              <a:t>này</a:t>
            </a:r>
            <a:r>
              <a:rPr lang="en-US" dirty="0"/>
              <a:t> </a:t>
            </a:r>
            <a:r>
              <a:rPr lang="en-US" dirty="0" err="1"/>
              <a:t>dựa</a:t>
            </a:r>
            <a:r>
              <a:rPr lang="en-US" dirty="0"/>
              <a:t> </a:t>
            </a:r>
            <a:r>
              <a:rPr lang="en-US" dirty="0" err="1"/>
              <a:t>trên</a:t>
            </a:r>
            <a:r>
              <a:rPr lang="en-US" dirty="0"/>
              <a:t> </a:t>
            </a:r>
            <a:r>
              <a:rPr lang="en-US" dirty="0" err="1"/>
              <a:t>số</a:t>
            </a:r>
            <a:r>
              <a:rPr lang="en-US" dirty="0"/>
              <a:t> </a:t>
            </a:r>
            <a:r>
              <a:rPr lang="en-US" dirty="0" err="1"/>
              <a:t>lượng</a:t>
            </a:r>
            <a:r>
              <a:rPr lang="en-US" dirty="0"/>
              <a:t> </a:t>
            </a:r>
            <a:r>
              <a:rPr lang="en-US" dirty="0" err="1"/>
              <a:t>kỹ</a:t>
            </a:r>
            <a:r>
              <a:rPr lang="en-US" dirty="0"/>
              <a:t> </a:t>
            </a:r>
            <a:r>
              <a:rPr lang="en-US" dirty="0" err="1"/>
              <a:t>sư</a:t>
            </a:r>
            <a:r>
              <a:rPr lang="en-US" dirty="0"/>
              <a:t> </a:t>
            </a:r>
            <a:r>
              <a:rPr lang="en-US" dirty="0" err="1"/>
              <a:t>toàn</a:t>
            </a:r>
            <a:r>
              <a:rPr lang="en-US" dirty="0"/>
              <a:t> </a:t>
            </a:r>
            <a:r>
              <a:rPr lang="en-US" dirty="0" err="1"/>
              <a:t>thế</a:t>
            </a:r>
            <a:r>
              <a:rPr lang="en-US" dirty="0"/>
              <a:t> </a:t>
            </a:r>
            <a:r>
              <a:rPr lang="en-US" dirty="0" err="1"/>
              <a:t>giới</a:t>
            </a:r>
            <a:r>
              <a:rPr lang="en-US" dirty="0"/>
              <a:t>, </a:t>
            </a:r>
            <a:r>
              <a:rPr lang="en-US" dirty="0" err="1"/>
              <a:t>các</a:t>
            </a:r>
            <a:r>
              <a:rPr lang="en-US" dirty="0"/>
              <a:t> </a:t>
            </a:r>
            <a:r>
              <a:rPr lang="en-US" dirty="0" err="1"/>
              <a:t>khóa</a:t>
            </a:r>
            <a:r>
              <a:rPr lang="en-US" dirty="0"/>
              <a:t> </a:t>
            </a:r>
            <a:r>
              <a:rPr lang="en-US" dirty="0" err="1"/>
              <a:t>học</a:t>
            </a:r>
            <a:r>
              <a:rPr lang="en-US" dirty="0"/>
              <a:t> </a:t>
            </a:r>
            <a:r>
              <a:rPr lang="en-US" dirty="0" err="1"/>
              <a:t>và</a:t>
            </a:r>
            <a:r>
              <a:rPr lang="en-US" dirty="0"/>
              <a:t> </a:t>
            </a:r>
            <a:r>
              <a:rPr lang="en-US" dirty="0" err="1"/>
              <a:t>tính</a:t>
            </a:r>
            <a:r>
              <a:rPr lang="en-US" dirty="0"/>
              <a:t> </a:t>
            </a:r>
            <a:r>
              <a:rPr lang="en-US" dirty="0" err="1"/>
              <a:t>toán</a:t>
            </a:r>
            <a:r>
              <a:rPr lang="en-US" dirty="0"/>
              <a:t> </a:t>
            </a:r>
            <a:r>
              <a:rPr lang="en-US" dirty="0" err="1"/>
              <a:t>trên</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 Google, Bing, Wikipedia, Amazon, </a:t>
            </a:r>
            <a:r>
              <a:rPr lang="en-US" dirty="0" err="1"/>
              <a:t>Youtube</a:t>
            </a:r>
            <a:r>
              <a:rPr lang="en-US" dirty="0"/>
              <a:t>, Baidu, …</a:t>
            </a:r>
          </a:p>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39</a:t>
            </a:fld>
            <a:endParaRPr lang="en-US"/>
          </a:p>
        </p:txBody>
      </p:sp>
    </p:spTree>
    <p:extLst>
      <p:ext uri="{BB962C8B-B14F-4D97-AF65-F5344CB8AC3E}">
        <p14:creationId xmlns:p14="http://schemas.microsoft.com/office/powerpoint/2010/main" val="395535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L</a:t>
            </a:r>
            <a:r>
              <a:rPr lang="vi-VN" b="0" i="0" dirty="0">
                <a:solidFill>
                  <a:srgbClr val="202122"/>
                </a:solidFill>
                <a:effectLst/>
                <a:latin typeface="Arial" panose="020B0604020202020204" pitchFamily="34" charset="0"/>
              </a:rPr>
              <a:t>à kiến ​​trúc máy tính dựa trên mô tả năm 1945 của nhà toán học và vật lý </a:t>
            </a:r>
            <a:r>
              <a:rPr lang="vi-VN" b="0" i="0" u="none" strike="noStrike" dirty="0">
                <a:solidFill>
                  <a:srgbClr val="3366CC"/>
                </a:solidFill>
                <a:effectLst/>
                <a:latin typeface="Arial" panose="020B0604020202020204" pitchFamily="34" charset="0"/>
                <a:hlinkClick r:id="rId3" tooltip="John von Neumann"/>
              </a:rPr>
              <a:t>John von Neumann</a:t>
            </a:r>
            <a:r>
              <a:rPr lang="vi-VN" b="0" i="0" dirty="0">
                <a:solidFill>
                  <a:srgbClr val="202122"/>
                </a:solidFill>
                <a:effectLst/>
                <a:latin typeface="Arial" panose="020B0604020202020204" pitchFamily="34" charset="0"/>
              </a:rPr>
              <a:t> và những người khác trong Bản thảo đầu tiên của Báo cáo về EDVAC. Tài liệu đó mô tả một kiến ​​trúc thiết kế cho một máy tính kỹ thuật số điện tử với</a:t>
            </a:r>
          </a:p>
          <a:p>
            <a:pPr algn="l">
              <a:buFont typeface="Arial" panose="020B0604020202020204" pitchFamily="34" charset="0"/>
              <a:buChar char="•"/>
            </a:pPr>
            <a:r>
              <a:rPr lang="vi-VN" b="0" i="0" dirty="0">
                <a:solidFill>
                  <a:srgbClr val="202122"/>
                </a:solidFill>
                <a:effectLst/>
                <a:latin typeface="Arial" panose="020B0604020202020204" pitchFamily="34" charset="0"/>
              </a:rPr>
              <a:t>Một </a:t>
            </a:r>
            <a:r>
              <a:rPr lang="vi-VN" b="0" i="0" u="none" strike="noStrike" dirty="0">
                <a:solidFill>
                  <a:srgbClr val="3366CC"/>
                </a:solidFill>
                <a:effectLst/>
                <a:latin typeface="Arial" panose="020B0604020202020204" pitchFamily="34" charset="0"/>
                <a:hlinkClick r:id="rId4" tooltip="CPU"/>
              </a:rPr>
              <a:t>đơn vị xử lý trung tâm</a:t>
            </a:r>
            <a:r>
              <a:rPr lang="vi-VN" b="0" i="0" dirty="0">
                <a:solidFill>
                  <a:srgbClr val="202122"/>
                </a:solidFill>
                <a:effectLst/>
                <a:latin typeface="Arial" panose="020B0604020202020204" pitchFamily="34" charset="0"/>
              </a:rPr>
              <a:t> có chứa </a:t>
            </a:r>
            <a:r>
              <a:rPr lang="vi-VN" b="0" i="0" u="none" strike="noStrike" dirty="0">
                <a:solidFill>
                  <a:srgbClr val="3366CC"/>
                </a:solidFill>
                <a:effectLst/>
                <a:latin typeface="Arial" panose="020B0604020202020204" pitchFamily="34" charset="0"/>
                <a:hlinkClick r:id="rId5" tooltip="Đơn vị logic số học"/>
              </a:rPr>
              <a:t>đơn vị logic số học</a:t>
            </a:r>
            <a:r>
              <a:rPr lang="vi-VN" b="0" i="0" dirty="0">
                <a:solidFill>
                  <a:srgbClr val="202122"/>
                </a:solidFill>
                <a:effectLst/>
                <a:latin typeface="Arial" panose="020B0604020202020204" pitchFamily="34" charset="0"/>
              </a:rPr>
              <a:t> và thanh ghi bộ xử lý</a:t>
            </a:r>
          </a:p>
          <a:p>
            <a:pPr algn="l">
              <a:buFont typeface="Arial" panose="020B0604020202020204" pitchFamily="34" charset="0"/>
              <a:buChar char="•"/>
            </a:pPr>
            <a:r>
              <a:rPr lang="vi-VN" b="0" i="0" dirty="0">
                <a:solidFill>
                  <a:srgbClr val="202122"/>
                </a:solidFill>
                <a:effectLst/>
                <a:latin typeface="Arial" panose="020B0604020202020204" pitchFamily="34" charset="0"/>
              </a:rPr>
              <a:t>Một đơn vị điều khiển có chứa thanh ghi lệnh và bộ đếm chương trình</a:t>
            </a:r>
          </a:p>
          <a:p>
            <a:pPr algn="l">
              <a:buFont typeface="Arial" panose="020B0604020202020204" pitchFamily="34" charset="0"/>
              <a:buChar char="•"/>
            </a:pPr>
            <a:r>
              <a:rPr lang="vi-VN" b="0" i="0" dirty="0">
                <a:solidFill>
                  <a:srgbClr val="202122"/>
                </a:solidFill>
                <a:effectLst/>
                <a:latin typeface="Arial" panose="020B0604020202020204" pitchFamily="34" charset="0"/>
              </a:rPr>
              <a:t>Bộ nhớ lưu trữ dữ liệu và lệnh xử lý</a:t>
            </a:r>
          </a:p>
          <a:p>
            <a:pPr algn="l">
              <a:buFont typeface="Arial" panose="020B0604020202020204" pitchFamily="34" charset="0"/>
              <a:buChar char="•"/>
            </a:pPr>
            <a:r>
              <a:rPr lang="vi-VN" b="0" i="0" dirty="0">
                <a:solidFill>
                  <a:srgbClr val="202122"/>
                </a:solidFill>
                <a:effectLst/>
                <a:latin typeface="Arial" panose="020B0604020202020204" pitchFamily="34" charset="0"/>
              </a:rPr>
              <a:t>Lưu trữ khối ngoài</a:t>
            </a:r>
          </a:p>
          <a:p>
            <a:pPr algn="l">
              <a:buFont typeface="Arial" panose="020B0604020202020204" pitchFamily="34" charset="0"/>
              <a:buChar char="•"/>
            </a:pPr>
            <a:r>
              <a:rPr lang="vi-VN" b="0" i="0" dirty="0">
                <a:solidFill>
                  <a:srgbClr val="202122"/>
                </a:solidFill>
                <a:effectLst/>
                <a:latin typeface="Arial" panose="020B0604020202020204" pitchFamily="34" charset="0"/>
              </a:rPr>
              <a:t>Cơ chế đầu vào và đầu ra</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endParaRPr lang="en-US" b="0" i="0" dirty="0">
              <a:solidFill>
                <a:srgbClr val="202122"/>
              </a:solidFill>
              <a:effectLst/>
              <a:latin typeface="Arial" panose="020B0604020202020204" pitchFamily="34" charset="0"/>
            </a:endParaRPr>
          </a:p>
          <a:p>
            <a:pPr algn="l">
              <a:buFont typeface="Arial" panose="020B0604020202020204" pitchFamily="34" charset="0"/>
              <a:buNone/>
            </a:pPr>
            <a:endParaRPr lang="vi-VN"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41</a:t>
            </a:fld>
            <a:endParaRPr lang="en-US"/>
          </a:p>
        </p:txBody>
      </p:sp>
    </p:spTree>
    <p:extLst>
      <p:ext uri="{BB962C8B-B14F-4D97-AF65-F5344CB8AC3E}">
        <p14:creationId xmlns:p14="http://schemas.microsoft.com/office/powerpoint/2010/main" val="73097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Việc</a:t>
            </a:r>
            <a:r>
              <a:rPr lang="en-US" dirty="0"/>
              <a:t> </a:t>
            </a:r>
            <a:r>
              <a:rPr lang="en-US" dirty="0" err="1"/>
              <a:t>thiếu</a:t>
            </a:r>
            <a:r>
              <a:rPr lang="en-US" dirty="0"/>
              <a:t> </a:t>
            </a:r>
            <a:r>
              <a:rPr lang="en-US" dirty="0" err="1"/>
              <a:t>tính</a:t>
            </a:r>
            <a:r>
              <a:rPr lang="en-US" dirty="0"/>
              <a:t> </a:t>
            </a:r>
            <a:r>
              <a:rPr lang="en-US" dirty="0" err="1"/>
              <a:t>trực</a:t>
            </a:r>
            <a:r>
              <a:rPr lang="en-US" dirty="0"/>
              <a:t> </a:t>
            </a:r>
            <a:r>
              <a:rPr lang="en-US" dirty="0" err="1"/>
              <a:t>giao</a:t>
            </a:r>
            <a:r>
              <a:rPr lang="en-US" dirty="0"/>
              <a:t> </a:t>
            </a:r>
            <a:r>
              <a:rPr lang="en-US" dirty="0" err="1"/>
              <a:t>có</a:t>
            </a:r>
            <a:r>
              <a:rPr lang="en-US" dirty="0"/>
              <a:t> </a:t>
            </a:r>
            <a:r>
              <a:rPr lang="en-US" dirty="0" err="1"/>
              <a:t>tạo</a:t>
            </a:r>
            <a:r>
              <a:rPr lang="en-US" dirty="0"/>
              <a:t> </a:t>
            </a:r>
            <a:r>
              <a:rPr lang="en-US" dirty="0" err="1"/>
              <a:t>ra</a:t>
            </a:r>
            <a:r>
              <a:rPr lang="en-US" dirty="0"/>
              <a:t> </a:t>
            </a:r>
            <a:r>
              <a:rPr lang="en-US" dirty="0" err="1"/>
              <a:t>nhiều</a:t>
            </a:r>
            <a:r>
              <a:rPr lang="en-US" dirty="0"/>
              <a:t> </a:t>
            </a:r>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ví</a:t>
            </a:r>
            <a:r>
              <a:rPr lang="en-US" dirty="0"/>
              <a:t> </a:t>
            </a:r>
            <a:r>
              <a:rPr lang="en-US" dirty="0" err="1"/>
              <a:t>dụ</a:t>
            </a:r>
            <a:r>
              <a:rPr lang="en-US" dirty="0"/>
              <a:t> </a:t>
            </a:r>
            <a:r>
              <a:rPr lang="en-US" dirty="0" err="1"/>
              <a:t>như</a:t>
            </a:r>
            <a:r>
              <a:rPr lang="en-US" dirty="0"/>
              <a:t>: Con </a:t>
            </a:r>
            <a:r>
              <a:rPr lang="en-US" dirty="0" err="1"/>
              <a:t>trỏ</a:t>
            </a:r>
            <a:r>
              <a:rPr lang="en-US" dirty="0"/>
              <a:t> </a:t>
            </a:r>
            <a:r>
              <a:rPr lang="en-US" dirty="0" err="1"/>
              <a:t>có</a:t>
            </a:r>
            <a:r>
              <a:rPr lang="en-US" dirty="0"/>
              <a:t> </a:t>
            </a:r>
            <a:r>
              <a:rPr lang="en-US" dirty="0" err="1"/>
              <a:t>thể</a:t>
            </a:r>
            <a:r>
              <a:rPr lang="en-US" dirty="0"/>
              <a:t> </a:t>
            </a:r>
            <a:r>
              <a:rPr lang="en-US" dirty="0" err="1"/>
              <a:t>trỏ</a:t>
            </a:r>
            <a:r>
              <a:rPr lang="en-US" dirty="0"/>
              <a:t> </a:t>
            </a:r>
            <a:r>
              <a:rPr lang="en-US" dirty="0" err="1"/>
              <a:t>đến</a:t>
            </a:r>
            <a:r>
              <a:rPr lang="en-US" dirty="0"/>
              <a:t> </a:t>
            </a:r>
            <a:r>
              <a:rPr lang="en-US" dirty="0" err="1"/>
              <a:t>bất</a:t>
            </a:r>
            <a:r>
              <a:rPr lang="en-US" dirty="0"/>
              <a:t> </a:t>
            </a:r>
            <a:r>
              <a:rPr lang="en-US" dirty="0" err="1"/>
              <a:t>kì</a:t>
            </a:r>
            <a:r>
              <a:rPr lang="en-US" dirty="0"/>
              <a:t> </a:t>
            </a:r>
            <a:r>
              <a:rPr lang="en-US" dirty="0" err="1"/>
              <a:t>loại</a:t>
            </a:r>
            <a:r>
              <a:rPr lang="en-US" dirty="0"/>
              <a:t> </a:t>
            </a:r>
            <a:r>
              <a:rPr lang="en-US" dirty="0" err="1"/>
              <a:t>biến</a:t>
            </a:r>
            <a:r>
              <a:rPr lang="en-US" dirty="0"/>
              <a:t> hay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Nếu</a:t>
            </a:r>
            <a:r>
              <a:rPr lang="en-US" dirty="0"/>
              <a:t> con </a:t>
            </a:r>
            <a:r>
              <a:rPr lang="en-US" dirty="0" err="1"/>
              <a:t>trỏ</a:t>
            </a:r>
            <a:r>
              <a:rPr lang="en-US" dirty="0"/>
              <a:t> </a:t>
            </a:r>
            <a:r>
              <a:rPr lang="en-US" dirty="0" err="1"/>
              <a:t>không</a:t>
            </a:r>
            <a:r>
              <a:rPr lang="en-US" dirty="0"/>
              <a:t> </a:t>
            </a:r>
            <a:r>
              <a:rPr lang="en-US" dirty="0" err="1"/>
              <a:t>thể</a:t>
            </a:r>
            <a:r>
              <a:rPr lang="en-US" dirty="0"/>
              <a:t> </a:t>
            </a:r>
            <a:r>
              <a:rPr lang="en-US" dirty="0" err="1"/>
              <a:t>trỏ</a:t>
            </a:r>
            <a:r>
              <a:rPr lang="en-US" dirty="0"/>
              <a:t> </a:t>
            </a:r>
            <a:r>
              <a:rPr lang="en-US" dirty="0" err="1"/>
              <a:t>tới</a:t>
            </a:r>
            <a:r>
              <a:rPr lang="en-US" dirty="0"/>
              <a:t> </a:t>
            </a:r>
            <a:r>
              <a:rPr lang="en-US" dirty="0" err="1"/>
              <a:t>mảng</a:t>
            </a:r>
            <a:r>
              <a:rPr lang="en-US" dirty="0"/>
              <a:t>, </a:t>
            </a:r>
            <a:r>
              <a:rPr lang="en-US" dirty="0" err="1"/>
              <a:t>sẽ</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khả</a:t>
            </a:r>
            <a:r>
              <a:rPr lang="en-US" dirty="0"/>
              <a:t> </a:t>
            </a:r>
            <a:r>
              <a:rPr lang="en-US" dirty="0" err="1"/>
              <a:t>năng</a:t>
            </a:r>
            <a:r>
              <a:rPr lang="en-US" dirty="0"/>
              <a:t> </a:t>
            </a:r>
            <a:r>
              <a:rPr lang="en-US" dirty="0" err="1"/>
              <a:t>kết</a:t>
            </a:r>
            <a:r>
              <a:rPr lang="en-US" dirty="0"/>
              <a:t> </a:t>
            </a:r>
            <a:r>
              <a:rPr lang="en-US" dirty="0" err="1"/>
              <a:t>hợp</a:t>
            </a:r>
            <a:r>
              <a:rPr lang="en-US" dirty="0"/>
              <a:t> </a:t>
            </a:r>
            <a:r>
              <a:rPr lang="en-US" dirty="0" err="1"/>
              <a:t>bị</a:t>
            </a:r>
            <a:r>
              <a:rPr lang="en-US" dirty="0"/>
              <a:t> </a:t>
            </a:r>
            <a:r>
              <a:rPr lang="en-US" dirty="0" err="1"/>
              <a:t>loại</a:t>
            </a:r>
            <a:r>
              <a:rPr lang="en-US" dirty="0"/>
              <a:t> </a:t>
            </a:r>
            <a:r>
              <a:rPr lang="en-US" dirty="0" err="1"/>
              <a:t>bỏ</a:t>
            </a:r>
            <a:r>
              <a:rPr lang="en-US" dirty="0"/>
              <a:t>.</a:t>
            </a:r>
          </a:p>
          <a:p>
            <a:endParaRPr lang="en-US" dirty="0"/>
          </a:p>
          <a:p>
            <a:r>
              <a:rPr lang="en-US" dirty="0" err="1"/>
              <a:t>Tính</a:t>
            </a:r>
            <a:r>
              <a:rPr lang="en-US" dirty="0"/>
              <a:t> </a:t>
            </a:r>
            <a:r>
              <a:rPr lang="en-US" dirty="0" err="1"/>
              <a:t>trực</a:t>
            </a:r>
            <a:r>
              <a:rPr lang="en-US" dirty="0"/>
              <a:t> </a:t>
            </a:r>
            <a:r>
              <a:rPr lang="en-US" dirty="0" err="1"/>
              <a:t>giao</a:t>
            </a:r>
            <a:r>
              <a:rPr lang="en-US" dirty="0"/>
              <a:t>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chặt</a:t>
            </a:r>
            <a:r>
              <a:rPr lang="en-US" dirty="0"/>
              <a:t> </a:t>
            </a:r>
            <a:r>
              <a:rPr lang="en-US" dirty="0" err="1"/>
              <a:t>chẽ</a:t>
            </a:r>
            <a:r>
              <a:rPr lang="en-US" dirty="0"/>
              <a:t> </a:t>
            </a:r>
            <a:r>
              <a:rPr lang="en-US" dirty="0" err="1"/>
              <a:t>với</a:t>
            </a:r>
            <a:r>
              <a:rPr lang="en-US" dirty="0"/>
              <a:t> </a:t>
            </a:r>
            <a:r>
              <a:rPr lang="en-US" dirty="0" err="1"/>
              <a:t>tính</a:t>
            </a:r>
            <a:r>
              <a:rPr lang="en-US" dirty="0"/>
              <a:t> </a:t>
            </a:r>
            <a:r>
              <a:rPr lang="en-US" dirty="0" err="1"/>
              <a:t>đơn</a:t>
            </a:r>
            <a:r>
              <a:rPr lang="en-US" dirty="0"/>
              <a:t> </a:t>
            </a:r>
            <a:r>
              <a:rPr lang="en-US" dirty="0" err="1"/>
              <a:t>giản</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thiết</a:t>
            </a:r>
            <a:r>
              <a:rPr lang="en-US" dirty="0"/>
              <a:t> </a:t>
            </a:r>
            <a:r>
              <a:rPr lang="en-US" dirty="0" err="1"/>
              <a:t>kế</a:t>
            </a:r>
            <a:r>
              <a:rPr lang="en-US" dirty="0"/>
              <a:t> </a:t>
            </a:r>
            <a:r>
              <a:rPr lang="en-US" dirty="0" err="1"/>
              <a:t>có</a:t>
            </a:r>
            <a:r>
              <a:rPr lang="en-US" dirty="0"/>
              <a:t> </a:t>
            </a:r>
            <a:r>
              <a:rPr lang="en-US" dirty="0" err="1"/>
              <a:t>tính</a:t>
            </a:r>
            <a:r>
              <a:rPr lang="en-US" dirty="0"/>
              <a:t> </a:t>
            </a:r>
            <a:r>
              <a:rPr lang="en-US" dirty="0" err="1"/>
              <a:t>trực</a:t>
            </a:r>
            <a:r>
              <a:rPr lang="en-US" dirty="0"/>
              <a:t> </a:t>
            </a:r>
            <a:r>
              <a:rPr lang="en-US" dirty="0" err="1"/>
              <a:t>giao</a:t>
            </a:r>
            <a:r>
              <a:rPr lang="en-US" dirty="0"/>
              <a:t> </a:t>
            </a:r>
            <a:r>
              <a:rPr lang="en-US" dirty="0" err="1"/>
              <a:t>càng</a:t>
            </a:r>
            <a:r>
              <a:rPr lang="en-US" dirty="0"/>
              <a:t> </a:t>
            </a:r>
            <a:r>
              <a:rPr lang="en-US" dirty="0" err="1"/>
              <a:t>cao</a:t>
            </a:r>
            <a:r>
              <a:rPr lang="en-US" dirty="0"/>
              <a:t> </a:t>
            </a:r>
            <a:r>
              <a:rPr lang="en-US" dirty="0" err="1"/>
              <a:t>thì</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ngôn</a:t>
            </a:r>
            <a:r>
              <a:rPr lang="en-US" dirty="0"/>
              <a:t> </a:t>
            </a:r>
            <a:r>
              <a:rPr lang="en-US" dirty="0" err="1"/>
              <a:t>ngữ</a:t>
            </a:r>
            <a:r>
              <a:rPr lang="en-US" dirty="0"/>
              <a:t> </a:t>
            </a:r>
            <a:r>
              <a:rPr lang="en-US" dirty="0" err="1"/>
              <a:t>càng</a:t>
            </a:r>
            <a:r>
              <a:rPr lang="en-US" dirty="0"/>
              <a:t> </a:t>
            </a:r>
            <a:r>
              <a:rPr lang="en-US" dirty="0" err="1"/>
              <a:t>ít</a:t>
            </a:r>
            <a:r>
              <a:rPr lang="en-US" dirty="0"/>
              <a:t> </a:t>
            </a:r>
            <a:r>
              <a:rPr lang="en-US" dirty="0" err="1"/>
              <a:t>ngoại</a:t>
            </a:r>
            <a:r>
              <a:rPr lang="en-US" dirty="0"/>
              <a:t> </a:t>
            </a:r>
            <a:r>
              <a:rPr lang="en-US" dirty="0" err="1"/>
              <a:t>lệ</a:t>
            </a:r>
            <a:r>
              <a:rPr lang="en-US" dirty="0"/>
              <a:t> -&gt; </a:t>
            </a:r>
            <a:r>
              <a:rPr lang="en-US" dirty="0" err="1"/>
              <a:t>Giúp</a:t>
            </a:r>
            <a:r>
              <a:rPr lang="en-US" dirty="0"/>
              <a:t> </a:t>
            </a:r>
            <a:r>
              <a:rPr lang="en-US" dirty="0" err="1"/>
              <a:t>ngôn</a:t>
            </a:r>
            <a:r>
              <a:rPr lang="en-US" dirty="0"/>
              <a:t> </a:t>
            </a:r>
            <a:r>
              <a:rPr lang="en-US" dirty="0" err="1"/>
              <a:t>ngữ</a:t>
            </a:r>
            <a:r>
              <a:rPr lang="en-US" dirty="0"/>
              <a:t> </a:t>
            </a:r>
            <a:r>
              <a:rPr lang="en-US" dirty="0" err="1"/>
              <a:t>dễ</a:t>
            </a:r>
            <a:r>
              <a:rPr lang="en-US" dirty="0"/>
              <a:t> </a:t>
            </a:r>
            <a:r>
              <a:rPr lang="en-US" dirty="0" err="1"/>
              <a:t>học</a:t>
            </a:r>
            <a:r>
              <a:rPr lang="en-US" dirty="0"/>
              <a:t>, </a:t>
            </a:r>
            <a:r>
              <a:rPr lang="en-US" dirty="0" err="1"/>
              <a:t>dễ</a:t>
            </a:r>
            <a:r>
              <a:rPr lang="en-US" dirty="0"/>
              <a:t> </a:t>
            </a:r>
            <a:r>
              <a:rPr lang="en-US" dirty="0" err="1"/>
              <a:t>đọc</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endParaRPr lang="en-US" dirty="0"/>
          </a:p>
          <a:p>
            <a:r>
              <a:rPr lang="en-US" dirty="0" err="1"/>
              <a:t>Tính</a:t>
            </a:r>
            <a:r>
              <a:rPr lang="en-US" dirty="0"/>
              <a:t> </a:t>
            </a:r>
            <a:r>
              <a:rPr lang="en-US" dirty="0" err="1"/>
              <a:t>trực</a:t>
            </a:r>
            <a:r>
              <a:rPr lang="en-US" dirty="0"/>
              <a:t> </a:t>
            </a:r>
            <a:r>
              <a:rPr lang="en-US" dirty="0" err="1"/>
              <a:t>giao</a:t>
            </a:r>
            <a:r>
              <a:rPr lang="en-US" dirty="0"/>
              <a:t> </a:t>
            </a:r>
            <a:r>
              <a:rPr lang="en-US" dirty="0" err="1"/>
              <a:t>quá</a:t>
            </a:r>
            <a:r>
              <a:rPr lang="en-US" dirty="0"/>
              <a:t> </a:t>
            </a:r>
            <a:r>
              <a:rPr lang="en-US" dirty="0" err="1"/>
              <a:t>mức</a:t>
            </a:r>
            <a:r>
              <a:rPr lang="en-US" dirty="0"/>
              <a:t> </a:t>
            </a:r>
            <a:r>
              <a:rPr lang="en-US" dirty="0" err="1"/>
              <a:t>cũng</a:t>
            </a:r>
            <a:r>
              <a:rPr lang="en-US" dirty="0"/>
              <a:t> </a:t>
            </a:r>
            <a:r>
              <a:rPr lang="en-US" dirty="0" err="1"/>
              <a:t>sẽ</a:t>
            </a:r>
            <a:r>
              <a:rPr lang="en-US" dirty="0"/>
              <a:t> </a:t>
            </a:r>
            <a:r>
              <a:rPr lang="en-US" dirty="0" err="1"/>
              <a:t>khiến</a:t>
            </a:r>
            <a:r>
              <a:rPr lang="en-US" dirty="0"/>
              <a:t> </a:t>
            </a:r>
            <a:r>
              <a:rPr lang="en-US" dirty="0" err="1"/>
              <a:t>ngôn</a:t>
            </a:r>
            <a:r>
              <a:rPr lang="en-US" dirty="0"/>
              <a:t> </a:t>
            </a:r>
            <a:r>
              <a:rPr lang="en-US" dirty="0" err="1"/>
              <a:t>ngữ</a:t>
            </a:r>
            <a:r>
              <a:rPr lang="en-US" dirty="0"/>
              <a:t> </a:t>
            </a:r>
            <a:r>
              <a:rPr lang="en-US" dirty="0" err="1"/>
              <a:t>quá</a:t>
            </a:r>
            <a:r>
              <a:rPr lang="en-US" dirty="0"/>
              <a:t> </a:t>
            </a:r>
            <a:r>
              <a:rPr lang="en-US" dirty="0" err="1"/>
              <a:t>phức</a:t>
            </a:r>
            <a:r>
              <a:rPr lang="en-US" dirty="0"/>
              <a:t> </a:t>
            </a:r>
            <a:r>
              <a:rPr lang="en-US" dirty="0" err="1"/>
              <a:t>tạp</a:t>
            </a:r>
            <a:r>
              <a:rPr lang="en-US" dirty="0"/>
              <a:t>.</a:t>
            </a:r>
          </a:p>
        </p:txBody>
      </p:sp>
      <p:sp>
        <p:nvSpPr>
          <p:cNvPr id="4" name="Slide Number Placeholder 3"/>
          <p:cNvSpPr>
            <a:spLocks noGrp="1"/>
          </p:cNvSpPr>
          <p:nvPr>
            <p:ph type="sldNum" sz="quarter" idx="5"/>
          </p:nvPr>
        </p:nvSpPr>
        <p:spPr/>
        <p:txBody>
          <a:bodyPr/>
          <a:lstStyle/>
          <a:p>
            <a:fld id="{AD64DCB1-3106-4750-A7B6-84BCCA446165}" type="slidenum">
              <a:rPr lang="en-US" smtClean="0"/>
              <a:t>7</a:t>
            </a:fld>
            <a:endParaRPr lang="en-US"/>
          </a:p>
        </p:txBody>
      </p:sp>
    </p:spTree>
    <p:extLst>
      <p:ext uri="{BB962C8B-B14F-4D97-AF65-F5344CB8AC3E}">
        <p14:creationId xmlns:p14="http://schemas.microsoft.com/office/powerpoint/2010/main" val="1273331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vi-VN" b="1" i="0" dirty="0">
                <a:solidFill>
                  <a:srgbClr val="777777"/>
                </a:solidFill>
                <a:effectLst/>
                <a:latin typeface="inherit"/>
              </a:rPr>
              <a:t>Tìm nạp:</a:t>
            </a:r>
            <a:r>
              <a:rPr lang="vi-VN" b="0" i="0" dirty="0">
                <a:solidFill>
                  <a:srgbClr val="777777"/>
                </a:solidFill>
                <a:effectLst/>
                <a:latin typeface="Open Sans" panose="020B0606030504020204" pitchFamily="34" charset="0"/>
              </a:rPr>
              <a:t> Trong đó lệnh được bắt từ RAM và được sao chép vào bên trong bộ xử lý.</a:t>
            </a:r>
          </a:p>
          <a:p>
            <a:pPr algn="l" fontAlgn="base">
              <a:buFont typeface="Arial" panose="020B0604020202020204" pitchFamily="34" charset="0"/>
              <a:buChar char="•"/>
            </a:pPr>
            <a:r>
              <a:rPr lang="vi-VN" b="1" i="0" dirty="0">
                <a:solidFill>
                  <a:srgbClr val="777777"/>
                </a:solidFill>
                <a:effectLst/>
                <a:latin typeface="inherit"/>
              </a:rPr>
              <a:t>Giải m</a:t>
            </a:r>
            <a:r>
              <a:rPr lang="en-US" b="1" i="0" dirty="0">
                <a:solidFill>
                  <a:srgbClr val="777777"/>
                </a:solidFill>
                <a:effectLst/>
                <a:latin typeface="inherit"/>
              </a:rPr>
              <a:t>ã</a:t>
            </a:r>
            <a:r>
              <a:rPr lang="vi-VN" b="1" i="0" dirty="0">
                <a:solidFill>
                  <a:srgbClr val="777777"/>
                </a:solidFill>
                <a:effectLst/>
                <a:latin typeface="inherit"/>
              </a:rPr>
              <a:t>:</a:t>
            </a:r>
            <a:r>
              <a:rPr lang="vi-VN" b="0" i="0" dirty="0">
                <a:solidFill>
                  <a:srgbClr val="777777"/>
                </a:solidFill>
                <a:effectLst/>
                <a:latin typeface="Open Sans" panose="020B0606030504020204" pitchFamily="34" charset="0"/>
              </a:rPr>
              <a:t> Trong đó lệnh đã bắt trước đó được giải mã và gửi đến các đơn vị thực thi</a:t>
            </a:r>
          </a:p>
          <a:p>
            <a:pPr algn="l" fontAlgn="base">
              <a:buFont typeface="Arial" panose="020B0604020202020204" pitchFamily="34" charset="0"/>
              <a:buChar char="•"/>
            </a:pPr>
            <a:r>
              <a:rPr lang="en-US" b="1" i="0" dirty="0" err="1">
                <a:solidFill>
                  <a:srgbClr val="777777"/>
                </a:solidFill>
                <a:effectLst/>
                <a:latin typeface="inherit"/>
              </a:rPr>
              <a:t>Thực</a:t>
            </a:r>
            <a:r>
              <a:rPr lang="en-US" b="1" i="0" dirty="0">
                <a:solidFill>
                  <a:srgbClr val="777777"/>
                </a:solidFill>
                <a:effectLst/>
                <a:latin typeface="inherit"/>
              </a:rPr>
              <a:t> </a:t>
            </a:r>
            <a:r>
              <a:rPr lang="en-US" b="1" i="0" dirty="0" err="1">
                <a:solidFill>
                  <a:srgbClr val="777777"/>
                </a:solidFill>
                <a:effectLst/>
                <a:latin typeface="inherit"/>
              </a:rPr>
              <a:t>thi</a:t>
            </a:r>
            <a:r>
              <a:rPr lang="vi-VN" b="1" i="0" dirty="0">
                <a:solidFill>
                  <a:srgbClr val="777777"/>
                </a:solidFill>
                <a:effectLst/>
                <a:latin typeface="inherit"/>
              </a:rPr>
              <a:t>:</a:t>
            </a:r>
            <a:r>
              <a:rPr lang="vi-VN" b="0" i="0" dirty="0">
                <a:solidFill>
                  <a:srgbClr val="777777"/>
                </a:solidFill>
                <a:effectLst/>
                <a:latin typeface="Open Sans" panose="020B0606030504020204" pitchFamily="34" charset="0"/>
              </a:rPr>
              <a:t> Nơi lệnh được giải quyết và kết quả được ghi trong thanh ghi bên trong của bộ xử lý hoặc trong địa chỉ bộ nhớ của RAM</a:t>
            </a:r>
          </a:p>
          <a:p>
            <a:endParaRPr lang="en-US" dirty="0"/>
          </a:p>
          <a:p>
            <a:r>
              <a:rPr lang="en-US" dirty="0"/>
              <a:t>Counter </a:t>
            </a:r>
            <a:r>
              <a:rPr lang="en-US" dirty="0" err="1"/>
              <a:t>là</a:t>
            </a:r>
            <a:r>
              <a:rPr lang="en-US" dirty="0"/>
              <a:t> </a:t>
            </a:r>
            <a:r>
              <a:rPr lang="en-US" dirty="0" err="1"/>
              <a:t>thanh</a:t>
            </a:r>
            <a:r>
              <a:rPr lang="en-US" dirty="0"/>
              <a:t> </a:t>
            </a:r>
            <a:r>
              <a:rPr lang="en-US" dirty="0" err="1"/>
              <a:t>ghi</a:t>
            </a:r>
            <a:r>
              <a:rPr lang="en-US" dirty="0"/>
              <a:t> </a:t>
            </a:r>
            <a:r>
              <a:rPr lang="en-US" dirty="0" err="1"/>
              <a:t>chứa</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lệnh</a:t>
            </a:r>
            <a:r>
              <a:rPr lang="en-US" dirty="0"/>
              <a:t> </a:t>
            </a:r>
            <a:r>
              <a:rPr lang="en-US" dirty="0" err="1"/>
              <a:t>tiếp</a:t>
            </a:r>
            <a:r>
              <a:rPr lang="en-US" dirty="0"/>
              <a:t> </a:t>
            </a:r>
            <a:r>
              <a:rPr lang="en-US" dirty="0" err="1"/>
              <a:t>theo</a:t>
            </a:r>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42</a:t>
            </a:fld>
            <a:endParaRPr lang="en-US"/>
          </a:p>
        </p:txBody>
      </p:sp>
    </p:spTree>
    <p:extLst>
      <p:ext uri="{BB962C8B-B14F-4D97-AF65-F5344CB8AC3E}">
        <p14:creationId xmlns:p14="http://schemas.microsoft.com/office/powerpoint/2010/main" val="3706418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43</a:t>
            </a:fld>
            <a:endParaRPr lang="en-US"/>
          </a:p>
        </p:txBody>
      </p:sp>
    </p:spTree>
    <p:extLst>
      <p:ext uri="{BB962C8B-B14F-4D97-AF65-F5344CB8AC3E}">
        <p14:creationId xmlns:p14="http://schemas.microsoft.com/office/powerpoint/2010/main" val="2096596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ngôn</a:t>
            </a:r>
            <a:r>
              <a:rPr lang="en-US" dirty="0"/>
              <a:t> </a:t>
            </a:r>
            <a:r>
              <a:rPr lang="en-US" dirty="0" err="1"/>
              <a:t>ngữ</a:t>
            </a:r>
            <a:r>
              <a:rPr lang="en-US" dirty="0"/>
              <a:t> </a:t>
            </a:r>
            <a:r>
              <a:rPr lang="en-US" dirty="0" err="1"/>
              <a:t>mệnh</a:t>
            </a:r>
            <a:r>
              <a:rPr lang="en-US" dirty="0"/>
              <a:t> </a:t>
            </a:r>
            <a:r>
              <a:rPr lang="en-US" dirty="0" err="1"/>
              <a:t>lệnh</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đều</a:t>
            </a:r>
            <a:r>
              <a:rPr lang="en-US" dirty="0"/>
              <a:t> </a:t>
            </a:r>
            <a:r>
              <a:rPr lang="en-US" dirty="0" err="1"/>
              <a:t>hỗ</a:t>
            </a:r>
            <a:r>
              <a:rPr lang="en-US" dirty="0"/>
              <a:t> </a:t>
            </a:r>
            <a:r>
              <a:rPr lang="en-US" dirty="0" err="1"/>
              <a:t>trợ</a:t>
            </a:r>
            <a:r>
              <a:rPr lang="en-US" dirty="0"/>
              <a:t> OOP (C++, Java, Ada 95, …)</a:t>
            </a:r>
          </a:p>
          <a:p>
            <a:endParaRPr lang="en-US" dirty="0"/>
          </a:p>
          <a:p>
            <a:r>
              <a:rPr lang="en-US" dirty="0" err="1"/>
              <a:t>Các</a:t>
            </a:r>
            <a:r>
              <a:rPr lang="en-US" dirty="0"/>
              <a:t> </a:t>
            </a:r>
            <a:r>
              <a:rPr lang="en-US" dirty="0" err="1"/>
              <a:t>khái</a:t>
            </a:r>
            <a:r>
              <a:rPr lang="en-US" dirty="0"/>
              <a:t> </a:t>
            </a:r>
            <a:r>
              <a:rPr lang="en-US" dirty="0" err="1"/>
              <a:t>niệm</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cũng</a:t>
            </a:r>
            <a:r>
              <a:rPr lang="en-US" dirty="0"/>
              <a:t> </a:t>
            </a:r>
            <a:r>
              <a:rPr lang="en-US" dirty="0" err="1"/>
              <a:t>xuất</a:t>
            </a:r>
            <a:r>
              <a:rPr lang="en-US" dirty="0"/>
              <a:t> </a:t>
            </a:r>
            <a:r>
              <a:rPr lang="en-US" dirty="0" err="1"/>
              <a:t>hiện</a:t>
            </a:r>
            <a:r>
              <a:rPr lang="en-US" dirty="0"/>
              <a:t> </a:t>
            </a:r>
            <a:r>
              <a:rPr lang="en-US" dirty="0" err="1"/>
              <a:t>trong</a:t>
            </a:r>
            <a:r>
              <a:rPr lang="en-US" dirty="0"/>
              <a:t> </a:t>
            </a:r>
          </a:p>
          <a:p>
            <a:r>
              <a:rPr lang="en-US" dirty="0"/>
              <a:t>	- </a:t>
            </a:r>
            <a:r>
              <a:rPr lang="en-US" dirty="0" err="1"/>
              <a:t>Lập</a:t>
            </a:r>
            <a:r>
              <a:rPr lang="en-US" dirty="0"/>
              <a:t> </a:t>
            </a:r>
            <a:r>
              <a:rPr lang="en-US" dirty="0" err="1"/>
              <a:t>trình</a:t>
            </a:r>
            <a:r>
              <a:rPr lang="en-US" dirty="0"/>
              <a:t> </a:t>
            </a:r>
            <a:r>
              <a:rPr lang="en-US" dirty="0" err="1"/>
              <a:t>hàm</a:t>
            </a:r>
            <a:r>
              <a:rPr lang="en-US" dirty="0"/>
              <a:t> (CLOS)</a:t>
            </a:r>
          </a:p>
          <a:p>
            <a:r>
              <a:rPr lang="en-US" dirty="0"/>
              <a:t>	- </a:t>
            </a:r>
            <a:r>
              <a:rPr lang="en-US" dirty="0" err="1"/>
              <a:t>Lập</a:t>
            </a:r>
            <a:r>
              <a:rPr lang="en-US" dirty="0"/>
              <a:t> </a:t>
            </a:r>
            <a:r>
              <a:rPr lang="en-US" dirty="0" err="1"/>
              <a:t>trình</a:t>
            </a:r>
            <a:r>
              <a:rPr lang="en-US" dirty="0"/>
              <a:t> logic (Prolog++)</a:t>
            </a:r>
          </a:p>
        </p:txBody>
      </p:sp>
      <p:sp>
        <p:nvSpPr>
          <p:cNvPr id="4" name="Slide Number Placeholder 3"/>
          <p:cNvSpPr>
            <a:spLocks noGrp="1"/>
          </p:cNvSpPr>
          <p:nvPr>
            <p:ph type="sldNum" sz="quarter" idx="5"/>
          </p:nvPr>
        </p:nvSpPr>
        <p:spPr/>
        <p:txBody>
          <a:bodyPr/>
          <a:lstStyle/>
          <a:p>
            <a:fld id="{AD64DCB1-3106-4750-A7B6-84BCCA446165}" type="slidenum">
              <a:rPr lang="en-US" smtClean="0"/>
              <a:t>44</a:t>
            </a:fld>
            <a:endParaRPr lang="en-US"/>
          </a:p>
        </p:txBody>
      </p:sp>
    </p:spTree>
    <p:extLst>
      <p:ext uri="{BB962C8B-B14F-4D97-AF65-F5344CB8AC3E}">
        <p14:creationId xmlns:p14="http://schemas.microsoft.com/office/powerpoint/2010/main" val="775867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45</a:t>
            </a:fld>
            <a:endParaRPr lang="en-US"/>
          </a:p>
        </p:txBody>
      </p:sp>
    </p:spTree>
    <p:extLst>
      <p:ext uri="{BB962C8B-B14F-4D97-AF65-F5344CB8AC3E}">
        <p14:creationId xmlns:p14="http://schemas.microsoft.com/office/powerpoint/2010/main" val="45711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Một</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sẽ</a:t>
            </a:r>
            <a:r>
              <a:rPr lang="en-US" dirty="0"/>
              <a:t> </a:t>
            </a:r>
            <a:r>
              <a:rPr lang="en-US" dirty="0" err="1"/>
              <a:t>dễ</a:t>
            </a:r>
            <a:r>
              <a:rPr lang="en-US" dirty="0"/>
              <a:t> </a:t>
            </a:r>
            <a:r>
              <a:rPr lang="en-US" dirty="0" err="1"/>
              <a:t>hiểu</a:t>
            </a:r>
            <a:r>
              <a:rPr lang="en-US" dirty="0"/>
              <a:t> </a:t>
            </a:r>
            <a:r>
              <a:rPr lang="en-US" dirty="0" err="1"/>
              <a:t>hơn</a:t>
            </a:r>
            <a:r>
              <a:rPr lang="en-US" dirty="0"/>
              <a:t> </a:t>
            </a:r>
            <a:r>
              <a:rPr lang="en-US" dirty="0" err="1"/>
              <a:t>nhiều</a:t>
            </a:r>
            <a:r>
              <a:rPr lang="en-US" dirty="0"/>
              <a:t> so </a:t>
            </a:r>
            <a:r>
              <a:rPr lang="en-US" dirty="0" err="1"/>
              <a:t>với</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đọc</a:t>
            </a:r>
            <a:r>
              <a:rPr lang="en-US" dirty="0"/>
              <a:t> </a:t>
            </a:r>
            <a:r>
              <a:rPr lang="en-US" dirty="0" err="1"/>
              <a:t>chuyển</a:t>
            </a:r>
            <a:r>
              <a:rPr lang="en-US" dirty="0"/>
              <a:t> </a:t>
            </a:r>
            <a:r>
              <a:rPr lang="en-US" dirty="0" err="1"/>
              <a:t>từ</a:t>
            </a:r>
            <a:r>
              <a:rPr lang="en-US" dirty="0"/>
              <a:t> </a:t>
            </a:r>
            <a:r>
              <a:rPr lang="en-US" dirty="0" err="1"/>
              <a:t>câu</a:t>
            </a:r>
            <a:r>
              <a:rPr lang="en-US" dirty="0"/>
              <a:t> </a:t>
            </a:r>
            <a:r>
              <a:rPr lang="en-US" dirty="0" err="1"/>
              <a:t>lệnh</a:t>
            </a:r>
            <a:r>
              <a:rPr lang="en-US" dirty="0"/>
              <a:t> </a:t>
            </a:r>
            <a:r>
              <a:rPr lang="en-US" dirty="0" err="1"/>
              <a:t>này</a:t>
            </a:r>
            <a:r>
              <a:rPr lang="en-US" dirty="0"/>
              <a:t> sang </a:t>
            </a:r>
            <a:r>
              <a:rPr lang="en-US" dirty="0" err="1"/>
              <a:t>câu</a:t>
            </a:r>
            <a:r>
              <a:rPr lang="en-US" dirty="0"/>
              <a:t> </a:t>
            </a:r>
            <a:r>
              <a:rPr lang="en-US" dirty="0" err="1"/>
              <a:t>lệnh</a:t>
            </a:r>
            <a:r>
              <a:rPr lang="en-US" dirty="0"/>
              <a:t> </a:t>
            </a:r>
            <a:r>
              <a:rPr lang="en-US" dirty="0" err="1"/>
              <a:t>không</a:t>
            </a:r>
            <a:r>
              <a:rPr lang="en-US" dirty="0"/>
              <a:t> </a:t>
            </a:r>
            <a:r>
              <a:rPr lang="en-US" dirty="0" err="1"/>
              <a:t>liền</a:t>
            </a:r>
            <a:r>
              <a:rPr lang="en-US" dirty="0"/>
              <a:t> </a:t>
            </a:r>
            <a:r>
              <a:rPr lang="en-US" dirty="0" err="1"/>
              <a:t>kề</a:t>
            </a:r>
            <a:r>
              <a:rPr lang="en-US" dirty="0"/>
              <a:t> </a:t>
            </a:r>
            <a:r>
              <a:rPr lang="en-US" dirty="0" err="1"/>
              <a:t>khác</a:t>
            </a:r>
            <a:r>
              <a:rPr lang="en-US" dirty="0"/>
              <a:t> </a:t>
            </a:r>
            <a:r>
              <a:rPr lang="en-US" dirty="0" err="1"/>
              <a:t>để</a:t>
            </a:r>
            <a:r>
              <a:rPr lang="en-US" dirty="0"/>
              <a:t> </a:t>
            </a:r>
            <a:r>
              <a:rPr lang="en-US" dirty="0" err="1"/>
              <a:t>theo</a:t>
            </a:r>
            <a:r>
              <a:rPr lang="en-US" dirty="0"/>
              <a:t> </a:t>
            </a:r>
            <a:r>
              <a:rPr lang="en-US" dirty="0" err="1"/>
              <a:t>dõi</a:t>
            </a:r>
            <a:r>
              <a:rPr lang="en-US" dirty="0"/>
              <a:t> </a:t>
            </a:r>
            <a:r>
              <a:rPr lang="en-US" dirty="0" err="1"/>
              <a:t>cách</a:t>
            </a:r>
            <a:r>
              <a:rPr lang="en-US" dirty="0"/>
              <a:t> </a:t>
            </a:r>
            <a:r>
              <a:rPr lang="en-US" dirty="0" err="1"/>
              <a:t>lệnh</a:t>
            </a:r>
            <a:r>
              <a:rPr lang="en-US" dirty="0"/>
              <a:t> </a:t>
            </a:r>
            <a:r>
              <a:rPr lang="en-US" dirty="0" err="1"/>
              <a:t>đang</a:t>
            </a:r>
            <a:r>
              <a:rPr lang="en-US" dirty="0"/>
              <a:t> </a:t>
            </a:r>
            <a:r>
              <a:rPr lang="en-US" dirty="0" err="1"/>
              <a:t>hoạt</a:t>
            </a:r>
            <a:r>
              <a:rPr lang="en-US" dirty="0"/>
              <a:t> </a:t>
            </a:r>
            <a:r>
              <a:rPr lang="en-US" dirty="0" err="1"/>
              <a:t>động</a:t>
            </a:r>
            <a:r>
              <a:rPr lang="en-US" dirty="0"/>
              <a:t>.</a:t>
            </a:r>
          </a:p>
          <a:p>
            <a:endParaRPr lang="en-US" dirty="0"/>
          </a:p>
          <a:p>
            <a:r>
              <a:rPr lang="en-US" dirty="0"/>
              <a:t>Basic </a:t>
            </a:r>
            <a:r>
              <a:rPr lang="en-US" dirty="0" err="1"/>
              <a:t>và</a:t>
            </a:r>
            <a:r>
              <a:rPr lang="en-US" dirty="0"/>
              <a:t> Fortran </a:t>
            </a:r>
            <a:r>
              <a:rPr lang="en-US" dirty="0" err="1"/>
              <a:t>không</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goto</a:t>
            </a:r>
            <a:r>
              <a:rPr lang="en-US" dirty="0"/>
              <a:t>, </a:t>
            </a:r>
            <a:r>
              <a:rPr lang="en-US" dirty="0" err="1"/>
              <a:t>dẫn</a:t>
            </a:r>
            <a:r>
              <a:rPr lang="en-US" dirty="0"/>
              <a:t> </a:t>
            </a:r>
            <a:r>
              <a:rPr lang="en-US" dirty="0" err="1"/>
              <a:t>đến</a:t>
            </a:r>
            <a:r>
              <a:rPr lang="en-US" dirty="0"/>
              <a:t> </a:t>
            </a:r>
            <a:r>
              <a:rPr lang="en-US" dirty="0" err="1"/>
              <a:t>việc</a:t>
            </a:r>
            <a:r>
              <a:rPr lang="en-US" dirty="0"/>
              <a:t> </a:t>
            </a:r>
            <a:r>
              <a:rPr lang="en-US" dirty="0" err="1"/>
              <a:t>đọc</a:t>
            </a:r>
            <a:r>
              <a:rPr lang="en-US" dirty="0"/>
              <a:t> </a:t>
            </a:r>
            <a:r>
              <a:rPr lang="en-US" dirty="0" err="1"/>
              <a:t>ngôn</a:t>
            </a:r>
            <a:r>
              <a:rPr lang="en-US" dirty="0"/>
              <a:t> </a:t>
            </a:r>
            <a:r>
              <a:rPr lang="en-US" dirty="0" err="1"/>
              <a:t>ngữ</a:t>
            </a:r>
            <a:r>
              <a:rPr lang="en-US" dirty="0"/>
              <a:t> </a:t>
            </a:r>
            <a:r>
              <a:rPr lang="en-US" dirty="0" err="1"/>
              <a:t>này</a:t>
            </a:r>
            <a:r>
              <a:rPr lang="en-US" dirty="0"/>
              <a:t> </a:t>
            </a:r>
            <a:r>
              <a:rPr lang="en-US" dirty="0" err="1"/>
              <a:t>vô</a:t>
            </a:r>
            <a:r>
              <a:rPr lang="en-US" dirty="0"/>
              <a:t> </a:t>
            </a:r>
            <a:r>
              <a:rPr lang="en-US" dirty="0" err="1"/>
              <a:t>cùng</a:t>
            </a:r>
            <a:r>
              <a:rPr lang="en-US" dirty="0"/>
              <a:t> </a:t>
            </a:r>
            <a:r>
              <a:rPr lang="en-US" dirty="0" err="1"/>
              <a:t>khó</a:t>
            </a:r>
            <a:r>
              <a:rPr lang="en-US" dirty="0"/>
              <a:t> </a:t>
            </a:r>
            <a:r>
              <a:rPr lang="en-US" dirty="0" err="1"/>
              <a:t>khăn</a:t>
            </a:r>
            <a:r>
              <a:rPr lang="en-US" dirty="0"/>
              <a:t>.</a:t>
            </a:r>
          </a:p>
          <a:p>
            <a:endParaRPr lang="en-US" dirty="0"/>
          </a:p>
          <a:p>
            <a:r>
              <a:rPr lang="en-US" dirty="0" err="1"/>
              <a:t>Ngày</a:t>
            </a:r>
            <a:r>
              <a:rPr lang="en-US" dirty="0"/>
              <a:t> nay </a:t>
            </a:r>
            <a:r>
              <a:rPr lang="en-US" dirty="0" err="1"/>
              <a:t>hầu</a:t>
            </a:r>
            <a:r>
              <a:rPr lang="en-US" dirty="0"/>
              <a:t> </a:t>
            </a:r>
            <a:r>
              <a:rPr lang="en-US" dirty="0" err="1"/>
              <a:t>hết</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đều</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lệnh</a:t>
            </a:r>
            <a:r>
              <a:rPr lang="en-US" dirty="0"/>
              <a:t> </a:t>
            </a:r>
            <a:r>
              <a:rPr lang="en-US" dirty="0" err="1"/>
              <a:t>điều</a:t>
            </a:r>
            <a:r>
              <a:rPr lang="en-US" dirty="0"/>
              <a:t> </a:t>
            </a:r>
            <a:r>
              <a:rPr lang="en-US" dirty="0" err="1"/>
              <a:t>khiển</a:t>
            </a:r>
            <a:r>
              <a:rPr lang="en-US" dirty="0"/>
              <a:t> </a:t>
            </a:r>
            <a:r>
              <a:rPr lang="en-US" dirty="0" err="1"/>
              <a:t>cần</a:t>
            </a:r>
            <a:r>
              <a:rPr lang="en-US" dirty="0"/>
              <a:t> </a:t>
            </a:r>
            <a:r>
              <a:rPr lang="en-US" dirty="0" err="1"/>
              <a:t>thiết</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vì</a:t>
            </a:r>
            <a:r>
              <a:rPr lang="en-US" dirty="0"/>
              <a:t> </a:t>
            </a:r>
            <a:r>
              <a:rPr lang="en-US" dirty="0" err="1"/>
              <a:t>vậy</a:t>
            </a:r>
            <a:r>
              <a:rPr lang="en-US" dirty="0"/>
              <a:t> </a:t>
            </a:r>
            <a:r>
              <a:rPr lang="en-US" dirty="0" err="1"/>
              <a:t>yếu</a:t>
            </a:r>
            <a:r>
              <a:rPr lang="en-US" dirty="0"/>
              <a:t> </a:t>
            </a:r>
            <a:r>
              <a:rPr lang="en-US" dirty="0" err="1"/>
              <a:t>tố</a:t>
            </a:r>
            <a:r>
              <a:rPr lang="en-US" dirty="0"/>
              <a:t> </a:t>
            </a:r>
            <a:r>
              <a:rPr lang="en-US" dirty="0" err="1"/>
              <a:t>này</a:t>
            </a:r>
            <a:r>
              <a:rPr lang="en-US" dirty="0"/>
              <a:t> </a:t>
            </a:r>
            <a:r>
              <a:rPr lang="en-US" dirty="0" err="1"/>
              <a:t>không</a:t>
            </a:r>
            <a:r>
              <a:rPr lang="en-US" dirty="0"/>
              <a:t> </a:t>
            </a:r>
            <a:r>
              <a:rPr lang="en-US" dirty="0" err="1"/>
              <a:t>còn</a:t>
            </a:r>
            <a:r>
              <a:rPr lang="en-US" dirty="0"/>
              <a:t> </a:t>
            </a:r>
            <a:r>
              <a:rPr lang="en-US" dirty="0" err="1"/>
              <a:t>ảnh</a:t>
            </a:r>
            <a:r>
              <a:rPr lang="en-US" dirty="0"/>
              <a:t> </a:t>
            </a:r>
            <a:r>
              <a:rPr lang="en-US" dirty="0" err="1"/>
              <a:t>hưởng</a:t>
            </a:r>
            <a:r>
              <a:rPr lang="en-US" dirty="0"/>
              <a:t> </a:t>
            </a:r>
            <a:r>
              <a:rPr lang="en-US" dirty="0" err="1"/>
              <a:t>nhiều</a:t>
            </a:r>
            <a:r>
              <a:rPr lang="en-US" dirty="0"/>
              <a:t> </a:t>
            </a:r>
            <a:r>
              <a:rPr lang="en-US" dirty="0" err="1"/>
              <a:t>đến</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8</a:t>
            </a:fld>
            <a:endParaRPr lang="en-US"/>
          </a:p>
        </p:txBody>
      </p:sp>
    </p:spTree>
    <p:extLst>
      <p:ext uri="{BB962C8B-B14F-4D97-AF65-F5344CB8AC3E}">
        <p14:creationId xmlns:p14="http://schemas.microsoft.com/office/powerpoint/2010/main" val="280646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Ngôn</a:t>
            </a:r>
            <a:r>
              <a:rPr lang="en-US" dirty="0"/>
              <a:t> </a:t>
            </a:r>
            <a:r>
              <a:rPr lang="en-US" dirty="0" err="1"/>
              <a:t>ngữ</a:t>
            </a:r>
            <a:r>
              <a:rPr lang="en-US" dirty="0"/>
              <a:t> </a:t>
            </a:r>
            <a:r>
              <a:rPr lang="en-US" dirty="0" err="1"/>
              <a:t>không</a:t>
            </a:r>
            <a:r>
              <a:rPr lang="en-US" dirty="0"/>
              <a:t> </a:t>
            </a:r>
            <a:r>
              <a:rPr lang="en-US" dirty="0" err="1"/>
              <a:t>hỗ</a:t>
            </a:r>
            <a:r>
              <a:rPr lang="en-US" dirty="0"/>
              <a:t> </a:t>
            </a:r>
            <a:r>
              <a:rPr lang="en-US" dirty="0" err="1"/>
              <a:t>trợ</a:t>
            </a:r>
            <a:r>
              <a:rPr lang="en-US" dirty="0"/>
              <a:t> </a:t>
            </a:r>
            <a:r>
              <a:rPr lang="en-US" dirty="0" err="1"/>
              <a:t>kiểu</a:t>
            </a:r>
            <a:r>
              <a:rPr lang="en-US" dirty="0"/>
              <a:t> </a:t>
            </a:r>
            <a:r>
              <a:rPr lang="en-US" dirty="0" err="1"/>
              <a:t>dữ</a:t>
            </a:r>
            <a:r>
              <a:rPr lang="en-US" dirty="0"/>
              <a:t> </a:t>
            </a:r>
            <a:r>
              <a:rPr lang="en-US" dirty="0" err="1"/>
              <a:t>liệu</a:t>
            </a:r>
            <a:r>
              <a:rPr lang="en-US" dirty="0"/>
              <a:t> Boolean </a:t>
            </a:r>
            <a:r>
              <a:rPr lang="en-US" dirty="0" err="1"/>
              <a:t>cần</a:t>
            </a:r>
            <a:r>
              <a:rPr lang="en-US" dirty="0"/>
              <a:t> </a:t>
            </a:r>
            <a:r>
              <a:rPr lang="en-US" dirty="0" err="1"/>
              <a:t>phải</a:t>
            </a:r>
            <a:r>
              <a:rPr lang="en-US" dirty="0"/>
              <a:t> </a:t>
            </a:r>
            <a:r>
              <a:rPr lang="en-US" dirty="0" err="1"/>
              <a:t>dùng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như</a:t>
            </a:r>
            <a:r>
              <a:rPr lang="en-US" dirty="0"/>
              <a:t> </a:t>
            </a:r>
            <a:r>
              <a:rPr lang="en-US" dirty="0" err="1"/>
              <a:t>số</a:t>
            </a:r>
            <a:r>
              <a:rPr lang="en-US" dirty="0"/>
              <a:t> </a:t>
            </a:r>
            <a:r>
              <a:rPr lang="en-US" dirty="0" err="1"/>
              <a:t>nguyên</a:t>
            </a:r>
            <a:r>
              <a:rPr lang="en-US" dirty="0"/>
              <a:t> (0 </a:t>
            </a:r>
            <a:r>
              <a:rPr lang="en-US" dirty="0" err="1"/>
              <a:t>cho</a:t>
            </a:r>
            <a:r>
              <a:rPr lang="en-US" dirty="0"/>
              <a:t> false, 1 </a:t>
            </a:r>
            <a:r>
              <a:rPr lang="en-US" dirty="0" err="1"/>
              <a:t>là</a:t>
            </a:r>
            <a:r>
              <a:rPr lang="en-US" dirty="0"/>
              <a:t> true) </a:t>
            </a:r>
            <a:r>
              <a:rPr lang="en-US" dirty="0" err="1"/>
              <a:t>để</a:t>
            </a:r>
            <a:r>
              <a:rPr lang="en-US" dirty="0"/>
              <a:t> </a:t>
            </a:r>
            <a:r>
              <a:rPr lang="en-US" dirty="0" err="1"/>
              <a:t>biểu</a:t>
            </a:r>
            <a:r>
              <a:rPr lang="en-US" dirty="0"/>
              <a:t> </a:t>
            </a:r>
            <a:r>
              <a:rPr lang="en-US" dirty="0" err="1"/>
              <a:t>thị</a:t>
            </a:r>
            <a:r>
              <a:rPr lang="en-US" dirty="0"/>
              <a:t> </a:t>
            </a:r>
            <a:r>
              <a:rPr lang="en-US" dirty="0" err="1"/>
              <a:t>phép</a:t>
            </a:r>
            <a:r>
              <a:rPr lang="en-US" dirty="0"/>
              <a:t> </a:t>
            </a:r>
            <a:r>
              <a:rPr lang="en-US" dirty="0" err="1"/>
              <a:t>luận</a:t>
            </a:r>
            <a:r>
              <a:rPr lang="en-US" dirty="0"/>
              <a:t> </a:t>
            </a:r>
            <a:r>
              <a:rPr lang="en-US" dirty="0" err="1"/>
              <a:t>lý</a:t>
            </a:r>
            <a:r>
              <a:rPr lang="en-US" dirty="0"/>
              <a:t>, </a:t>
            </a:r>
            <a:r>
              <a:rPr lang="en-US" dirty="0" err="1"/>
              <a:t>trong</a:t>
            </a:r>
            <a:r>
              <a:rPr lang="en-US" dirty="0"/>
              <a:t> </a:t>
            </a:r>
            <a:r>
              <a:rPr lang="en-US" dirty="0" err="1"/>
              <a:t>khi</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hỗ</a:t>
            </a:r>
            <a:r>
              <a:rPr lang="en-US" dirty="0"/>
              <a:t> </a:t>
            </a:r>
            <a:r>
              <a:rPr lang="en-US" dirty="0" err="1"/>
              <a:t>trợ</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này</a:t>
            </a:r>
            <a:r>
              <a:rPr lang="en-US" dirty="0"/>
              <a:t> </a:t>
            </a:r>
            <a:r>
              <a:rPr lang="en-US" dirty="0" err="1"/>
              <a:t>dễ</a:t>
            </a:r>
            <a:r>
              <a:rPr lang="en-US" dirty="0"/>
              <a:t> </a:t>
            </a:r>
            <a:r>
              <a:rPr lang="en-US" dirty="0" err="1"/>
              <a:t>dàng</a:t>
            </a:r>
            <a:r>
              <a:rPr lang="en-US" dirty="0"/>
              <a:t> </a:t>
            </a:r>
            <a:r>
              <a:rPr lang="en-US" dirty="0" err="1"/>
              <a:t>diễn</a:t>
            </a:r>
            <a:r>
              <a:rPr lang="en-US" dirty="0"/>
              <a:t> </a:t>
            </a:r>
            <a:r>
              <a:rPr lang="en-US" dirty="0" err="1"/>
              <a:t>đạt</a:t>
            </a:r>
            <a:r>
              <a:rPr lang="en-US" dirty="0"/>
              <a:t> </a:t>
            </a:r>
            <a:r>
              <a:rPr lang="en-US" dirty="0" err="1"/>
              <a:t>điều</a:t>
            </a:r>
            <a:r>
              <a:rPr lang="en-US" dirty="0"/>
              <a:t> </a:t>
            </a:r>
            <a:r>
              <a:rPr lang="en-US" dirty="0" err="1"/>
              <a:t>đó</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9</a:t>
            </a:fld>
            <a:endParaRPr lang="en-US"/>
          </a:p>
        </p:txBody>
      </p:sp>
    </p:spTree>
    <p:extLst>
      <p:ext uri="{BB962C8B-B14F-4D97-AF65-F5344CB8AC3E}">
        <p14:creationId xmlns:p14="http://schemas.microsoft.com/office/powerpoint/2010/main" val="58333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555555"/>
                </a:solidFill>
                <a:effectLst/>
                <a:latin typeface="Arial" panose="020B0604020202020204" pitchFamily="34" charset="0"/>
              </a:rPr>
              <a:t>Một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số</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ngôn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ngữ</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quy</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định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độ</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dài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tối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của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danh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biểu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quá</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ngắn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chẳng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hạn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trong</a:t>
            </a:r>
            <a:r>
              <a:rPr lang="en-US" b="0" i="0" dirty="0">
                <a:solidFill>
                  <a:srgbClr val="555555"/>
                </a:solidFill>
                <a:effectLst/>
                <a:latin typeface="Arial" panose="020B0604020202020204" pitchFamily="34" charset="0"/>
              </a:rPr>
              <a:t> FORTRAN 77 </a:t>
            </a:r>
            <a:r>
              <a:rPr lang="en-US" b="0" i="0" dirty="0" err="1">
                <a:solidFill>
                  <a:srgbClr val="555555"/>
                </a:solidFill>
                <a:effectLst/>
                <a:latin typeface="Arial" panose="020B0604020202020204" pitchFamily="34" charset="0"/>
              </a:rPr>
              <a:t>độ</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dài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tối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của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danh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biểu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là</a:t>
            </a:r>
            <a:r>
              <a:rPr lang="en-US" b="0" i="0" dirty="0">
                <a:solidFill>
                  <a:srgbClr val="555555"/>
                </a:solidFill>
                <a:effectLst/>
                <a:latin typeface="Arial" panose="020B0604020202020204" pitchFamily="34" charset="0"/>
              </a:rPr>
              <a:t> 6, do </a:t>
            </a:r>
            <a:r>
              <a:rPr lang="en-US" b="0" i="0" dirty="0" err="1">
                <a:solidFill>
                  <a:srgbClr val="555555"/>
                </a:solidFill>
                <a:effectLst/>
                <a:latin typeface="Arial" panose="020B0604020202020204" pitchFamily="34" charset="0"/>
              </a:rPr>
              <a:t>đó</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tên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biến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nhiều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khi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phải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viết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tắt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nên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khó</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đọc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hiểu</a:t>
            </a:r>
            <a:r>
              <a:rPr lang="en-US" b="0" i="0" dirty="0">
                <a:solidFill>
                  <a:srgbClr val="555555"/>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55555"/>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555555"/>
                </a:solidFill>
                <a:effectLst/>
                <a:latin typeface="Arial" panose="020B0604020202020204" pitchFamily="34" charset="0"/>
              </a:rPr>
              <a:t>Hầu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các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ngôn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ngữ</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không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giới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hạn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độ</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dài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của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định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danh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phân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biệt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chữ</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hoa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và</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chữ</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thường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sử</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dụng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dấu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gạch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dưới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để</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phân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cách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các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từ</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Định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danh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thường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không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được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phép</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trùng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với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từ</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khóa</a:t>
            </a:r>
            <a:r>
              <a:rPr lang="en-US" b="0" i="0" dirty="0">
                <a:solidFill>
                  <a:srgbClr val="555555"/>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55555"/>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555555"/>
                </a:solidFill>
                <a:effectLst/>
                <a:latin typeface="Arial" panose="020B0604020202020204" pitchFamily="34" charset="0"/>
              </a:rPr>
              <a:t>Hầu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các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ngôn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ngữ</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lập</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trình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sử</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dụng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dấu</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gạch</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dưới</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để</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liên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các</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ký</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tự</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trong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tên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cũng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như</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phân</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biệt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giữa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ký</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tự</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viết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hoa</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và</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viết</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thường</a:t>
            </a:r>
            <a:r>
              <a:rPr lang="en-US" b="0" i="0" dirty="0">
                <a:solidFill>
                  <a:srgbClr val="555555"/>
                </a:solidFill>
                <a:effectLst/>
                <a:latin typeface="Arial" panose="020B0604020202020204" pitchFamily="34" charset="0"/>
              </a:rPr>
              <a:t> (</a:t>
            </a:r>
            <a:r>
              <a:rPr lang="en-US" b="0" i="0" dirty="0" err="1">
                <a:solidFill>
                  <a:srgbClr val="555555"/>
                </a:solidFill>
                <a:effectLst/>
                <a:latin typeface="Arial" panose="020B0604020202020204" pitchFamily="34" charset="0"/>
              </a:rPr>
              <a:t>Trừ</a:t>
            </a:r>
            <a:r>
              <a:rPr lang="en-US" b="0" i="0" dirty="0">
                <a:solidFill>
                  <a:srgbClr val="555555"/>
                </a:solidFill>
                <a:effectLst/>
                <a:latin typeface="Arial" panose="020B0604020202020204" pitchFamily="34" charset="0"/>
              </a:rPr>
              <a:t> SQL)</a:t>
            </a:r>
          </a:p>
        </p:txBody>
      </p:sp>
      <p:sp>
        <p:nvSpPr>
          <p:cNvPr id="4" name="Slide Number Placeholder 3"/>
          <p:cNvSpPr>
            <a:spLocks noGrp="1"/>
          </p:cNvSpPr>
          <p:nvPr>
            <p:ph type="sldNum" sz="quarter" idx="5"/>
          </p:nvPr>
        </p:nvSpPr>
        <p:spPr/>
        <p:txBody>
          <a:bodyPr/>
          <a:lstStyle/>
          <a:p>
            <a:fld id="{AD64DCB1-3106-4750-A7B6-84BCCA446165}" type="slidenum">
              <a:rPr lang="en-US" smtClean="0"/>
              <a:t>10</a:t>
            </a:fld>
            <a:endParaRPr lang="en-US"/>
          </a:p>
        </p:txBody>
      </p:sp>
    </p:spTree>
    <p:extLst>
      <p:ext uri="{BB962C8B-B14F-4D97-AF65-F5344CB8AC3E}">
        <p14:creationId xmlns:p14="http://schemas.microsoft.com/office/powerpoint/2010/main" val="189851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11</a:t>
            </a:fld>
            <a:endParaRPr lang="en-US"/>
          </a:p>
        </p:txBody>
      </p:sp>
    </p:spTree>
    <p:extLst>
      <p:ext uri="{BB962C8B-B14F-4D97-AF65-F5344CB8AC3E}">
        <p14:creationId xmlns:p14="http://schemas.microsoft.com/office/powerpoint/2010/main" val="28573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4DCB1-3106-4750-A7B6-84BCCA446165}" type="slidenum">
              <a:rPr lang="en-US" smtClean="0"/>
              <a:t>12</a:t>
            </a:fld>
            <a:endParaRPr lang="en-US"/>
          </a:p>
        </p:txBody>
      </p:sp>
    </p:spTree>
    <p:extLst>
      <p:ext uri="{BB962C8B-B14F-4D97-AF65-F5344CB8AC3E}">
        <p14:creationId xmlns:p14="http://schemas.microsoft.com/office/powerpoint/2010/main" val="245705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tăng</a:t>
            </a:r>
            <a:r>
              <a:rPr lang="en-US" dirty="0"/>
              <a:t> </a:t>
            </a:r>
            <a:r>
              <a:rPr lang="en-US" dirty="0" err="1"/>
              <a:t>tính</a:t>
            </a:r>
            <a:r>
              <a:rPr lang="en-US" dirty="0"/>
              <a:t> </a:t>
            </a:r>
            <a:r>
              <a:rPr lang="en-US" dirty="0" err="1"/>
              <a:t>dễ</a:t>
            </a:r>
            <a:r>
              <a:rPr lang="en-US" dirty="0"/>
              <a:t> </a:t>
            </a:r>
            <a:r>
              <a:rPr lang="en-US" dirty="0" err="1"/>
              <a:t>đọc</a:t>
            </a:r>
            <a:r>
              <a:rPr lang="en-US" dirty="0"/>
              <a:t> </a:t>
            </a:r>
            <a:r>
              <a:rPr lang="en-US" dirty="0" err="1"/>
              <a:t>của</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ta </a:t>
            </a:r>
            <a:r>
              <a:rPr lang="en-US" dirty="0" err="1"/>
              <a:t>cần</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quy</a:t>
            </a:r>
            <a:r>
              <a:rPr lang="en-US" dirty="0"/>
              <a:t> </a:t>
            </a:r>
            <a:r>
              <a:rPr lang="en-US" dirty="0" err="1"/>
              <a:t>ước</a:t>
            </a:r>
            <a:r>
              <a:rPr lang="en-US" dirty="0"/>
              <a:t> </a:t>
            </a:r>
            <a:r>
              <a:rPr lang="en-US" dirty="0" err="1"/>
              <a:t>đặt</a:t>
            </a:r>
            <a:r>
              <a:rPr lang="en-US" dirty="0"/>
              <a:t> </a:t>
            </a:r>
            <a:r>
              <a:rPr lang="en-US" dirty="0" err="1"/>
              <a:t>tên</a:t>
            </a:r>
            <a:r>
              <a:rPr lang="en-US" dirty="0"/>
              <a:t> </a:t>
            </a:r>
            <a:r>
              <a:rPr lang="en-US" dirty="0" err="1"/>
              <a:t>có</a:t>
            </a:r>
            <a:r>
              <a:rPr lang="en-US" dirty="0"/>
              <a:t> ý </a:t>
            </a:r>
            <a:r>
              <a:rPr lang="en-US" dirty="0" err="1"/>
              <a:t>nghĩa</a:t>
            </a:r>
            <a:r>
              <a:rPr lang="en-US" dirty="0"/>
              <a:t>.</a:t>
            </a:r>
          </a:p>
          <a:p>
            <a:endParaRPr lang="en-US" dirty="0"/>
          </a:p>
          <a:p>
            <a:r>
              <a:rPr lang="en-US" dirty="0" err="1"/>
              <a:t>Tên</a:t>
            </a:r>
            <a:r>
              <a:rPr lang="en-US" dirty="0"/>
              <a:t> </a:t>
            </a:r>
            <a:r>
              <a:rPr lang="en-US" dirty="0" err="1"/>
              <a:t>biến</a:t>
            </a:r>
            <a:r>
              <a:rPr lang="en-US" dirty="0"/>
              <a:t>, </a:t>
            </a:r>
            <a:r>
              <a:rPr lang="en-US" dirty="0" err="1"/>
              <a:t>hàm</a:t>
            </a:r>
            <a:r>
              <a:rPr lang="en-US" dirty="0"/>
              <a:t> </a:t>
            </a:r>
            <a:r>
              <a:rPr lang="en-US" dirty="0" err="1"/>
              <a:t>nên</a:t>
            </a:r>
            <a:r>
              <a:rPr lang="en-US" dirty="0"/>
              <a:t> </a:t>
            </a:r>
            <a:r>
              <a:rPr lang="en-US" dirty="0" err="1"/>
              <a:t>mang</a:t>
            </a:r>
            <a:r>
              <a:rPr lang="en-US" dirty="0"/>
              <a:t> </a:t>
            </a:r>
            <a:r>
              <a:rPr lang="en-US" dirty="0" err="1"/>
              <a:t>tính</a:t>
            </a:r>
            <a:r>
              <a:rPr lang="en-US" dirty="0"/>
              <a:t> </a:t>
            </a:r>
            <a:r>
              <a:rPr lang="en-US" dirty="0" err="1"/>
              <a:t>mô</a:t>
            </a:r>
            <a:r>
              <a:rPr lang="en-US" dirty="0"/>
              <a:t> </a:t>
            </a:r>
            <a:r>
              <a:rPr lang="en-US" dirty="0" err="1"/>
              <a:t>tả</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biến</a:t>
            </a:r>
            <a:r>
              <a:rPr lang="en-US" dirty="0"/>
              <a:t> hay </a:t>
            </a:r>
            <a:r>
              <a:rPr lang="en-US" dirty="0" err="1"/>
              <a:t>hàm</a:t>
            </a:r>
            <a:r>
              <a:rPr lang="en-US" dirty="0"/>
              <a:t> </a:t>
            </a:r>
            <a:r>
              <a:rPr lang="en-US" dirty="0" err="1"/>
              <a:t>đó</a:t>
            </a:r>
            <a:r>
              <a:rPr lang="en-US" dirty="0"/>
              <a:t>.</a:t>
            </a:r>
          </a:p>
          <a:p>
            <a:endParaRPr lang="en-US" dirty="0"/>
          </a:p>
          <a:p>
            <a:r>
              <a:rPr lang="en-US" dirty="0" err="1"/>
              <a:t>Cấu</a:t>
            </a:r>
            <a:r>
              <a:rPr lang="en-US" dirty="0"/>
              <a:t> </a:t>
            </a:r>
            <a:r>
              <a:rPr lang="en-US" dirty="0" err="1"/>
              <a:t>trúc</a:t>
            </a:r>
            <a:r>
              <a:rPr lang="en-US" dirty="0"/>
              <a:t> </a:t>
            </a:r>
            <a:r>
              <a:rPr lang="en-US" dirty="0" err="1"/>
              <a:t>về</a:t>
            </a:r>
            <a:r>
              <a:rPr lang="en-US" dirty="0"/>
              <a:t> </a:t>
            </a:r>
            <a:r>
              <a:rPr lang="en-US" dirty="0" err="1"/>
              <a:t>hình</a:t>
            </a:r>
            <a:r>
              <a:rPr lang="en-US" dirty="0"/>
              <a:t> </a:t>
            </a:r>
            <a:r>
              <a:rPr lang="en-US" dirty="0" err="1"/>
              <a:t>thức</a:t>
            </a:r>
            <a:r>
              <a:rPr lang="en-US" dirty="0"/>
              <a:t> </a:t>
            </a:r>
            <a:r>
              <a:rPr lang="en-US" dirty="0" err="1"/>
              <a:t>khi</a:t>
            </a:r>
            <a:r>
              <a:rPr lang="en-US" dirty="0"/>
              <a:t> </a:t>
            </a:r>
            <a:r>
              <a:rPr lang="en-US" dirty="0" err="1"/>
              <a:t>viết</a:t>
            </a:r>
            <a:r>
              <a:rPr lang="en-US" dirty="0"/>
              <a:t> </a:t>
            </a:r>
            <a:r>
              <a:rPr lang="en-US" dirty="0" err="1"/>
              <a:t>mã</a:t>
            </a:r>
            <a:r>
              <a:rPr lang="en-US" dirty="0"/>
              <a:t> </a:t>
            </a:r>
            <a:r>
              <a:rPr lang="en-US" dirty="0" err="1"/>
              <a:t>cũng</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Nó</a:t>
            </a:r>
            <a:r>
              <a:rPr lang="en-US" dirty="0"/>
              <a:t>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nhanh</a:t>
            </a:r>
            <a:r>
              <a:rPr lang="en-US" dirty="0"/>
              <a:t> </a:t>
            </a:r>
            <a:r>
              <a:rPr lang="en-US" dirty="0" err="1"/>
              <a:t>chóng</a:t>
            </a:r>
            <a:r>
              <a:rPr lang="en-US" dirty="0"/>
              <a:t> </a:t>
            </a:r>
            <a:r>
              <a:rPr lang="en-US" dirty="0" err="1"/>
              <a:t>định</a:t>
            </a:r>
            <a:r>
              <a:rPr lang="en-US" dirty="0"/>
              <a:t> </a:t>
            </a:r>
            <a:r>
              <a:rPr lang="en-US" dirty="0" err="1"/>
              <a:t>vị</a:t>
            </a:r>
            <a:r>
              <a:rPr lang="en-US" dirty="0"/>
              <a:t> </a:t>
            </a:r>
            <a:r>
              <a:rPr lang="en-US" dirty="0" err="1"/>
              <a:t>và</a:t>
            </a:r>
            <a:r>
              <a:rPr lang="en-US" dirty="0"/>
              <a:t> </a:t>
            </a:r>
            <a:r>
              <a:rPr lang="en-US" dirty="0" err="1"/>
              <a:t>hiểu</a:t>
            </a:r>
            <a:r>
              <a:rPr lang="en-US" dirty="0"/>
              <a:t> </a:t>
            </a:r>
            <a:r>
              <a:rPr lang="en-US" dirty="0" err="1"/>
              <a:t>rõ</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a:t>
            </a:r>
          </a:p>
        </p:txBody>
      </p:sp>
      <p:sp>
        <p:nvSpPr>
          <p:cNvPr id="4" name="Slide Number Placeholder 3"/>
          <p:cNvSpPr>
            <a:spLocks noGrp="1"/>
          </p:cNvSpPr>
          <p:nvPr>
            <p:ph type="sldNum" sz="quarter" idx="5"/>
          </p:nvPr>
        </p:nvSpPr>
        <p:spPr/>
        <p:txBody>
          <a:bodyPr/>
          <a:lstStyle/>
          <a:p>
            <a:fld id="{AD64DCB1-3106-4750-A7B6-84BCCA446165}" type="slidenum">
              <a:rPr lang="en-US" smtClean="0"/>
              <a:t>13</a:t>
            </a:fld>
            <a:endParaRPr lang="en-US"/>
          </a:p>
        </p:txBody>
      </p:sp>
    </p:spTree>
    <p:extLst>
      <p:ext uri="{BB962C8B-B14F-4D97-AF65-F5344CB8AC3E}">
        <p14:creationId xmlns:p14="http://schemas.microsoft.com/office/powerpoint/2010/main" val="407928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45.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hyperlink" Target="https://www.geeksforgeeks.org/languageevaluation-criteria/"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2154" b="43837"/>
          <a:stretch>
            <a:fillRect/>
          </a:stretch>
        </p:blipFill>
        <p:spPr>
          <a:xfrm flipH="1">
            <a:off x="0" y="7725216"/>
            <a:ext cx="18288000" cy="2561784"/>
          </a:xfrm>
          <a:prstGeom prst="rect">
            <a:avLst/>
          </a:prstGeom>
        </p:spPr>
      </p:pic>
      <p:pic>
        <p:nvPicPr>
          <p:cNvPr id="3" name="Picture 3"/>
          <p:cNvPicPr>
            <a:picLocks noChangeAspect="1"/>
          </p:cNvPicPr>
          <p:nvPr/>
        </p:nvPicPr>
        <p:blipFill>
          <a:blip r:embed="rId4"/>
          <a:srcRect/>
          <a:stretch>
            <a:fillRect/>
          </a:stretch>
        </p:blipFill>
        <p:spPr>
          <a:xfrm>
            <a:off x="11835030" y="6647785"/>
            <a:ext cx="5024391" cy="4716647"/>
          </a:xfrm>
          <a:prstGeom prst="rect">
            <a:avLst/>
          </a:prstGeom>
        </p:spPr>
      </p:pic>
      <p:pic>
        <p:nvPicPr>
          <p:cNvPr id="4" name="Picture 4"/>
          <p:cNvPicPr>
            <a:picLocks noChangeAspect="1"/>
          </p:cNvPicPr>
          <p:nvPr/>
        </p:nvPicPr>
        <p:blipFill>
          <a:blip r:embed="rId5"/>
          <a:srcRect/>
          <a:stretch>
            <a:fillRect/>
          </a:stretch>
        </p:blipFill>
        <p:spPr>
          <a:xfrm rot="4560202">
            <a:off x="14834986" y="408463"/>
            <a:ext cx="4460542" cy="5271892"/>
          </a:xfrm>
          <a:prstGeom prst="rect">
            <a:avLst/>
          </a:prstGeom>
        </p:spPr>
      </p:pic>
      <p:pic>
        <p:nvPicPr>
          <p:cNvPr id="5" name="Picture 5"/>
          <p:cNvPicPr>
            <a:picLocks noChangeAspect="1"/>
          </p:cNvPicPr>
          <p:nvPr/>
        </p:nvPicPr>
        <p:blipFill>
          <a:blip r:embed="rId6"/>
          <a:srcRect/>
          <a:stretch>
            <a:fillRect/>
          </a:stretch>
        </p:blipFill>
        <p:spPr>
          <a:xfrm rot="4245005">
            <a:off x="5231121" y="-1892679"/>
            <a:ext cx="4394102" cy="4383117"/>
          </a:xfrm>
          <a:prstGeom prst="rect">
            <a:avLst/>
          </a:prstGeom>
        </p:spPr>
      </p:pic>
      <p:sp>
        <p:nvSpPr>
          <p:cNvPr id="6" name="TextBox 6"/>
          <p:cNvSpPr txBox="1"/>
          <p:nvPr/>
        </p:nvSpPr>
        <p:spPr>
          <a:xfrm>
            <a:off x="1482255" y="2381706"/>
            <a:ext cx="15323490" cy="3054682"/>
          </a:xfrm>
          <a:prstGeom prst="rect">
            <a:avLst/>
          </a:prstGeom>
        </p:spPr>
        <p:txBody>
          <a:bodyPr lIns="0" tIns="0" rIns="0" bIns="0" rtlCol="0" anchor="t">
            <a:spAutoFit/>
          </a:bodyPr>
          <a:lstStyle/>
          <a:p>
            <a:pPr algn="ctr">
              <a:lnSpc>
                <a:spcPts val="12348"/>
              </a:lnSpc>
            </a:pPr>
            <a:r>
              <a:rPr lang="en-US" sz="9600" dirty="0" err="1">
                <a:solidFill>
                  <a:srgbClr val="000000"/>
                </a:solidFill>
                <a:latin typeface="Times New Roman" panose="02020603050405020304" pitchFamily="18" charset="0"/>
                <a:cs typeface="Times New Roman" panose="02020603050405020304" pitchFamily="18" charset="0"/>
              </a:rPr>
              <a:t>Các</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tiêu</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chuẩn</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để</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đánh</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giá</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một</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ngôn</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ngữ</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lập</a:t>
            </a:r>
            <a:r>
              <a:rPr lang="en-US" sz="9600" dirty="0">
                <a:solidFill>
                  <a:srgbClr val="000000"/>
                </a:solidFill>
                <a:latin typeface="Times New Roman" panose="02020603050405020304" pitchFamily="18" charset="0"/>
                <a:cs typeface="Times New Roman" panose="02020603050405020304" pitchFamily="18" charset="0"/>
              </a:rPr>
              <a:t> </a:t>
            </a:r>
            <a:r>
              <a:rPr lang="en-US" sz="9600" dirty="0" err="1">
                <a:solidFill>
                  <a:srgbClr val="000000"/>
                </a:solidFill>
                <a:latin typeface="Times New Roman" panose="02020603050405020304" pitchFamily="18" charset="0"/>
                <a:cs typeface="Times New Roman" panose="02020603050405020304" pitchFamily="18" charset="0"/>
              </a:rPr>
              <a:t>trình</a:t>
            </a:r>
            <a:endParaRPr lang="en-US" sz="9600" dirty="0">
              <a:solidFill>
                <a:srgbClr val="000000"/>
              </a:solidFill>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7"/>
          <a:srcRect/>
          <a:stretch>
            <a:fillRect/>
          </a:stretch>
        </p:blipFill>
        <p:spPr>
          <a:xfrm>
            <a:off x="812429" y="264555"/>
            <a:ext cx="1679620" cy="1388916"/>
          </a:xfrm>
          <a:prstGeom prst="rect">
            <a:avLst/>
          </a:prstGeom>
        </p:spPr>
      </p:pic>
      <p:sp>
        <p:nvSpPr>
          <p:cNvPr id="8" name="TextBox 8"/>
          <p:cNvSpPr txBox="1"/>
          <p:nvPr/>
        </p:nvSpPr>
        <p:spPr>
          <a:xfrm>
            <a:off x="2492049" y="921672"/>
            <a:ext cx="4285503" cy="323185"/>
          </a:xfrm>
          <a:prstGeom prst="rect">
            <a:avLst/>
          </a:prstGeom>
        </p:spPr>
        <p:txBody>
          <a:bodyPr lIns="0" tIns="0" rIns="0" bIns="0" rtlCol="0" anchor="t">
            <a:spAutoFit/>
          </a:bodyPr>
          <a:lstStyle/>
          <a:p>
            <a:pPr>
              <a:lnSpc>
                <a:spcPts val="2661"/>
              </a:lnSpc>
              <a:spcBef>
                <a:spcPct val="0"/>
              </a:spcBef>
            </a:pPr>
            <a:r>
              <a:rPr lang="en-US" sz="2000" dirty="0" err="1">
                <a:solidFill>
                  <a:srgbClr val="000000"/>
                </a:solidFill>
                <a:latin typeface="Times New Roman" panose="02020603050405020304" pitchFamily="18" charset="0"/>
                <a:cs typeface="Times New Roman" panose="02020603050405020304" pitchFamily="18" charset="0"/>
              </a:rPr>
              <a:t>Trường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Đại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học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nghệ</a:t>
            </a:r>
            <a:r>
              <a:rPr lang="en-US" sz="2000" dirty="0">
                <a:solidFill>
                  <a:srgbClr val="000000"/>
                </a:solidFill>
                <a:latin typeface="Times New Roman" panose="02020603050405020304" pitchFamily="18" charset="0"/>
                <a:cs typeface="Times New Roman" panose="02020603050405020304" pitchFamily="18" charset="0"/>
              </a:rPr>
              <a:t> Thông tin</a:t>
            </a:r>
          </a:p>
        </p:txBody>
      </p:sp>
      <p:sp>
        <p:nvSpPr>
          <p:cNvPr id="9" name="TextBox 9"/>
          <p:cNvSpPr txBox="1"/>
          <p:nvPr/>
        </p:nvSpPr>
        <p:spPr>
          <a:xfrm>
            <a:off x="1028700" y="8749665"/>
            <a:ext cx="3055535" cy="348622"/>
          </a:xfrm>
          <a:prstGeom prst="rect">
            <a:avLst/>
          </a:prstGeom>
        </p:spPr>
        <p:txBody>
          <a:bodyPr lIns="0" tIns="0" rIns="0" bIns="0" rtlCol="0" anchor="t">
            <a:spAutoFit/>
          </a:bodyPr>
          <a:lstStyle/>
          <a:p>
            <a:pPr marL="0" lvl="0" indent="0">
              <a:lnSpc>
                <a:spcPts val="3000"/>
              </a:lnSpc>
            </a:pPr>
            <a:r>
              <a:rPr lang="en-US" sz="2000">
                <a:solidFill>
                  <a:srgbClr val="FFFFFF"/>
                </a:solidFill>
                <a:latin typeface="Times New Roman" panose="02020603050405020304" pitchFamily="18" charset="0"/>
                <a:cs typeface="Times New Roman" panose="02020603050405020304" pitchFamily="18" charset="0"/>
              </a:rPr>
              <a:t>HCM, 13/4/2023</a:t>
            </a:r>
          </a:p>
        </p:txBody>
      </p:sp>
      <p:sp>
        <p:nvSpPr>
          <p:cNvPr id="10" name="TextBox 10"/>
          <p:cNvSpPr txBox="1"/>
          <p:nvPr/>
        </p:nvSpPr>
        <p:spPr>
          <a:xfrm>
            <a:off x="1028700" y="9191625"/>
            <a:ext cx="3856619" cy="348622"/>
          </a:xfrm>
          <a:prstGeom prst="rect">
            <a:avLst/>
          </a:prstGeom>
        </p:spPr>
        <p:txBody>
          <a:bodyPr lIns="0" tIns="0" rIns="0" bIns="0" rtlCol="0" anchor="t">
            <a:spAutoFit/>
          </a:bodyPr>
          <a:lstStyle/>
          <a:p>
            <a:pPr marL="0" lvl="0" indent="0">
              <a:lnSpc>
                <a:spcPts val="3000"/>
              </a:lnSpc>
            </a:pPr>
            <a:r>
              <a:rPr lang="en-US" sz="2000">
                <a:solidFill>
                  <a:srgbClr val="FFFFFF"/>
                </a:solidFill>
                <a:latin typeface="Times New Roman" panose="02020603050405020304" pitchFamily="18" charset="0"/>
                <a:cs typeface="Times New Roman" panose="02020603050405020304" pitchFamily="18" charset="0"/>
              </a:rPr>
              <a:t>21521377@gm.uit.edu.vn</a:t>
            </a:r>
          </a:p>
        </p:txBody>
      </p:sp>
      <p:sp>
        <p:nvSpPr>
          <p:cNvPr id="11" name="TextBox 11"/>
          <p:cNvSpPr txBox="1"/>
          <p:nvPr/>
        </p:nvSpPr>
        <p:spPr>
          <a:xfrm>
            <a:off x="428839" y="5788855"/>
            <a:ext cx="11406191" cy="179696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Đặng Phước Sang - 21521377</a:t>
            </a:r>
          </a:p>
          <a:p>
            <a:pPr algn="just">
              <a:lnSpc>
                <a:spcPts val="4759"/>
              </a:lnSpc>
            </a:pPr>
            <a:r>
              <a:rPr lang="en-US" sz="3399" dirty="0" err="1">
                <a:solidFill>
                  <a:srgbClr val="000000"/>
                </a:solidFill>
                <a:latin typeface="Times New Roman" panose="02020603050405020304" pitchFamily="18" charset="0"/>
                <a:cs typeface="Times New Roman" panose="02020603050405020304" pitchFamily="18" charset="0"/>
              </a:rPr>
              <a:t>Nguyên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lý</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 CS111.N21</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314699"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257800" y="962025"/>
            <a:ext cx="12840837" cy="6771084"/>
          </a:xfrm>
          <a:prstGeom prst="rect">
            <a:avLst/>
          </a:prstGeom>
        </p:spPr>
        <p:txBody>
          <a:bodyPr wrap="square" lIns="0" tIns="0" rIns="0" bIns="0" rtlCol="0" anchor="t">
            <a:spAutoFit/>
          </a:bodyPr>
          <a:lstStyle/>
          <a:p>
            <a:pPr algn="just">
              <a:lnSpc>
                <a:spcPts val="4834"/>
              </a:lnSpc>
            </a:pPr>
            <a:r>
              <a:rPr lang="en-US" sz="4000" b="1" dirty="0" err="1">
                <a:solidFill>
                  <a:srgbClr val="000000"/>
                </a:solidFill>
                <a:latin typeface="Times New Roman" panose="02020603050405020304" pitchFamily="18" charset="0"/>
                <a:cs typeface="Times New Roman" panose="02020603050405020304" pitchFamily="18" charset="0"/>
              </a:rPr>
              <a:t>Cân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nhắc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cú</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pháp</a:t>
            </a:r>
            <a:r>
              <a:rPr lang="en-US" sz="4000" b="1" dirty="0">
                <a:solidFill>
                  <a:srgbClr val="000000"/>
                </a:solidFill>
                <a:latin typeface="Times New Roman" panose="02020603050405020304" pitchFamily="18" charset="0"/>
                <a:cs typeface="Times New Roman" panose="02020603050405020304" pitchFamily="18" charset="0"/>
              </a:rPr>
              <a:t> (Syntax Considerations)</a:t>
            </a: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định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danh</a:t>
            </a:r>
            <a:r>
              <a:rPr lang="en-US" sz="4000" dirty="0">
                <a:solidFill>
                  <a:srgbClr val="000000"/>
                </a:solidFill>
                <a:latin typeface="Times New Roman" panose="02020603050405020304" pitchFamily="18" charset="0"/>
                <a:cs typeface="Times New Roman" panose="02020603050405020304" pitchFamily="18" charset="0"/>
              </a:rPr>
              <a:t> (Identifiers):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cung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biến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hàm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nhãn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Chúng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cần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độ</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dài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linh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hoạt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rõ</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ràng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về</a:t>
            </a:r>
            <a:r>
              <a:rPr lang="en-US" sz="4000" dirty="0">
                <a:solidFill>
                  <a:srgbClr val="000000"/>
                </a:solidFill>
                <a:latin typeface="Times New Roman" panose="02020603050405020304" pitchFamily="18" charset="0"/>
                <a:cs typeface="Times New Roman" panose="02020603050405020304" pitchFamily="18" charset="0"/>
              </a:rPr>
              <a:t> ý </a:t>
            </a:r>
            <a:r>
              <a:rPr lang="en-US" sz="4000" dirty="0" err="1">
                <a:solidFill>
                  <a:srgbClr val="000000"/>
                </a:solidFill>
                <a:latin typeface="Times New Roman" panose="02020603050405020304" pitchFamily="18" charset="0"/>
                <a:cs typeface="Times New Roman" panose="02020603050405020304" pitchFamily="18" charset="0"/>
              </a:rPr>
              <a:t>nghĩa</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VD:</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void </a:t>
            </a:r>
            <a:r>
              <a:rPr lang="en-US" sz="4000" dirty="0">
                <a:solidFill>
                  <a:srgbClr val="FF0000"/>
                </a:solidFill>
                <a:latin typeface="Times New Roman" panose="02020603050405020304" pitchFamily="18" charset="0"/>
                <a:cs typeface="Times New Roman" panose="02020603050405020304" pitchFamily="18" charset="0"/>
              </a:rPr>
              <a:t>swap</a:t>
            </a:r>
            <a:r>
              <a:rPr lang="en-US" sz="4000" dirty="0">
                <a:solidFill>
                  <a:srgbClr val="000000"/>
                </a:solidFill>
                <a:latin typeface="Times New Roman" panose="02020603050405020304" pitchFamily="18" charset="0"/>
                <a:cs typeface="Times New Roman" panose="02020603050405020304" pitchFamily="18" charset="0"/>
              </a:rPr>
              <a:t>(int &amp;</a:t>
            </a:r>
            <a:r>
              <a:rPr lang="en-US" sz="4000" dirty="0">
                <a:solidFill>
                  <a:srgbClr val="FF0000"/>
                </a:solidFill>
                <a:latin typeface="Times New Roman" panose="02020603050405020304" pitchFamily="18" charset="0"/>
                <a:cs typeface="Times New Roman" panose="02020603050405020304" pitchFamily="18" charset="0"/>
              </a:rPr>
              <a:t>a</a:t>
            </a:r>
            <a:r>
              <a:rPr lang="en-US" sz="4000" dirty="0">
                <a:solidFill>
                  <a:srgbClr val="000000"/>
                </a:solidFill>
                <a:latin typeface="Times New Roman" panose="02020603050405020304" pitchFamily="18" charset="0"/>
                <a:cs typeface="Times New Roman" panose="02020603050405020304" pitchFamily="18" charset="0"/>
              </a:rPr>
              <a:t>, int &amp;</a:t>
            </a:r>
            <a:r>
              <a:rPr lang="en-US" sz="4000" dirty="0">
                <a:solidFill>
                  <a:srgbClr val="FF0000"/>
                </a:solidFill>
                <a:latin typeface="Times New Roman" panose="02020603050405020304" pitchFamily="18" charset="0"/>
                <a:cs typeface="Times New Roman" panose="02020603050405020304" pitchFamily="18" charset="0"/>
              </a:rPr>
              <a:t>b</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int </a:t>
            </a:r>
            <a:r>
              <a:rPr lang="en-US" sz="4000" dirty="0" err="1">
                <a:solidFill>
                  <a:srgbClr val="FF0000"/>
                </a:solidFill>
                <a:latin typeface="Times New Roman" panose="02020603050405020304" pitchFamily="18" charset="0"/>
                <a:cs typeface="Times New Roman" panose="02020603050405020304" pitchFamily="18" charset="0"/>
              </a:rPr>
              <a:t>num_of_images</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class </a:t>
            </a:r>
            <a:r>
              <a:rPr lang="en-US" sz="4000" dirty="0">
                <a:solidFill>
                  <a:srgbClr val="FF0000"/>
                </a:solidFill>
                <a:latin typeface="Times New Roman" panose="02020603050405020304" pitchFamily="18" charset="0"/>
                <a:cs typeface="Times New Roman" panose="02020603050405020304" pitchFamily="18" charset="0"/>
              </a:rPr>
              <a:t>Student</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float </a:t>
            </a:r>
            <a:r>
              <a:rPr lang="en-US" sz="4000" dirty="0">
                <a:solidFill>
                  <a:srgbClr val="FF0000"/>
                </a:solidFill>
                <a:latin typeface="Times New Roman" panose="02020603050405020304" pitchFamily="18" charset="0"/>
                <a:cs typeface="Times New Roman" panose="02020603050405020304" pitchFamily="18" charset="0"/>
              </a:rPr>
              <a:t>mark</a:t>
            </a:r>
            <a:r>
              <a:rPr lang="en-US" sz="40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70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314699"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257800" y="962025"/>
            <a:ext cx="12840837" cy="4924425"/>
          </a:xfrm>
          <a:prstGeom prst="rect">
            <a:avLst/>
          </a:prstGeom>
        </p:spPr>
        <p:txBody>
          <a:bodyPr wrap="square" lIns="0" tIns="0" rIns="0" bIns="0" rtlCol="0" anchor="t">
            <a:spAutoFit/>
          </a:bodyPr>
          <a:lstStyle/>
          <a:p>
            <a:pPr algn="just">
              <a:lnSpc>
                <a:spcPts val="4834"/>
              </a:lnSpc>
            </a:pPr>
            <a:r>
              <a:rPr lang="en-US" sz="4000" b="1" dirty="0" err="1">
                <a:solidFill>
                  <a:srgbClr val="000000"/>
                </a:solidFill>
                <a:latin typeface="Times New Roman" panose="02020603050405020304" pitchFamily="18" charset="0"/>
                <a:cs typeface="Times New Roman" panose="02020603050405020304" pitchFamily="18" charset="0"/>
              </a:rPr>
              <a:t>Cân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nhắc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cú</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pháp</a:t>
            </a:r>
            <a:r>
              <a:rPr lang="en-US" sz="4000" b="1" dirty="0">
                <a:solidFill>
                  <a:srgbClr val="000000"/>
                </a:solidFill>
                <a:latin typeface="Times New Roman" panose="02020603050405020304" pitchFamily="18" charset="0"/>
                <a:cs typeface="Times New Roman" panose="02020603050405020304" pitchFamily="18" charset="0"/>
              </a:rPr>
              <a:t> (Syntax Considerations)</a:t>
            </a: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khóa</a:t>
            </a:r>
            <a:r>
              <a:rPr lang="en-US" sz="4000" dirty="0">
                <a:solidFill>
                  <a:srgbClr val="000000"/>
                </a:solidFill>
                <a:latin typeface="Times New Roman" panose="02020603050405020304" pitchFamily="18" charset="0"/>
                <a:cs typeface="Times New Roman" panose="02020603050405020304" pitchFamily="18" charset="0"/>
              </a:rPr>
              <a:t> (Keyword):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nghĩa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biệt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cảnh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định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VD:</a:t>
            </a: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21964FEA-F314-83D7-6E19-FE763748040E}"/>
              </a:ext>
            </a:extLst>
          </p:cNvPr>
          <p:cNvPicPr>
            <a:picLocks noChangeAspect="1"/>
          </p:cNvPicPr>
          <p:nvPr/>
        </p:nvPicPr>
        <p:blipFill>
          <a:blip r:embed="rId5"/>
          <a:stretch>
            <a:fillRect/>
          </a:stretch>
        </p:blipFill>
        <p:spPr>
          <a:xfrm>
            <a:off x="6092485" y="3543300"/>
            <a:ext cx="11171465" cy="6448917"/>
          </a:xfrm>
          <a:prstGeom prst="rect">
            <a:avLst/>
          </a:prstGeom>
        </p:spPr>
      </p:pic>
    </p:spTree>
    <p:extLst>
      <p:ext uri="{BB962C8B-B14F-4D97-AF65-F5344CB8AC3E}">
        <p14:creationId xmlns:p14="http://schemas.microsoft.com/office/powerpoint/2010/main" val="173787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314699"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257800" y="962025"/>
            <a:ext cx="12840837" cy="8002191"/>
          </a:xfrm>
          <a:prstGeom prst="rect">
            <a:avLst/>
          </a:prstGeom>
        </p:spPr>
        <p:txBody>
          <a:bodyPr wrap="square" lIns="0" tIns="0" rIns="0" bIns="0" rtlCol="0" anchor="t">
            <a:spAutoFit/>
          </a:bodyPr>
          <a:lstStyle/>
          <a:p>
            <a:pPr algn="just">
              <a:lnSpc>
                <a:spcPts val="4834"/>
              </a:lnSpc>
            </a:pPr>
            <a:r>
              <a:rPr lang="en-US" sz="4000" b="1" dirty="0" err="1">
                <a:solidFill>
                  <a:srgbClr val="000000"/>
                </a:solidFill>
                <a:latin typeface="Times New Roman" panose="02020603050405020304" pitchFamily="18" charset="0"/>
                <a:cs typeface="Times New Roman" panose="02020603050405020304" pitchFamily="18" charset="0"/>
              </a:rPr>
              <a:t>Cân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nhắc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cú</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pháp</a:t>
            </a:r>
            <a:r>
              <a:rPr lang="en-US" sz="4000" b="1" dirty="0">
                <a:solidFill>
                  <a:srgbClr val="000000"/>
                </a:solidFill>
                <a:latin typeface="Times New Roman" panose="02020603050405020304" pitchFamily="18" charset="0"/>
                <a:cs typeface="Times New Roman" panose="02020603050405020304" pitchFamily="18" charset="0"/>
              </a:rPr>
              <a:t> (Syntax Considerations)</a:t>
            </a:r>
          </a:p>
          <a:p>
            <a:pPr algn="just">
              <a:lnSpc>
                <a:spcPts val="4834"/>
              </a:lnSpc>
            </a:pPr>
            <a:endParaRPr lang="en-US" sz="4000" b="1"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dành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riêng</a:t>
            </a:r>
            <a:r>
              <a:rPr lang="en-US" sz="4000" dirty="0">
                <a:solidFill>
                  <a:srgbClr val="000000"/>
                </a:solidFill>
                <a:latin typeface="Times New Roman" panose="02020603050405020304" pitchFamily="18" charset="0"/>
                <a:cs typeface="Times New Roman" panose="02020603050405020304" pitchFamily="18" charset="0"/>
              </a:rPr>
              <a:t> (Reserved word):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biệt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không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dùng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tên</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VD: if, else, for, while, …</a:t>
            </a: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Mọi</a:t>
            </a:r>
            <a:r>
              <a:rPr lang="en-US" sz="4000" dirty="0">
                <a:solidFill>
                  <a:srgbClr val="000000"/>
                </a:solidFill>
                <a:latin typeface="Times New Roman" panose="02020603050405020304" pitchFamily="18" charset="0"/>
                <a:cs typeface="Times New Roman" panose="02020603050405020304" pitchFamily="18" charset="0"/>
              </a:rPr>
              <a:t> keywords </a:t>
            </a:r>
            <a:r>
              <a:rPr lang="en-US" sz="4000" dirty="0" err="1">
                <a:solidFill>
                  <a:srgbClr val="000000"/>
                </a:solidFill>
                <a:latin typeface="Times New Roman" panose="02020603050405020304" pitchFamily="18" charset="0"/>
                <a:cs typeface="Times New Roman" panose="02020603050405020304" pitchFamily="18" charset="0"/>
              </a:rPr>
              <a:t>đều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reserved words, </a:t>
            </a:r>
            <a:r>
              <a:rPr lang="en-US" sz="4000" dirty="0" err="1">
                <a:solidFill>
                  <a:srgbClr val="000000"/>
                </a:solidFill>
                <a:latin typeface="Times New Roman" panose="02020603050405020304" pitchFamily="18" charset="0"/>
                <a:cs typeface="Times New Roman" panose="02020603050405020304" pitchFamily="18" charset="0"/>
              </a:rPr>
              <a:t>nhưng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không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phải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cả</a:t>
            </a:r>
            <a:r>
              <a:rPr lang="en-US" sz="4000" dirty="0">
                <a:solidFill>
                  <a:srgbClr val="000000"/>
                </a:solidFill>
                <a:latin typeface="Times New Roman" panose="02020603050405020304" pitchFamily="18" charset="0"/>
                <a:cs typeface="Times New Roman" panose="02020603050405020304" pitchFamily="18" charset="0"/>
              </a:rPr>
              <a:t> reserved words </a:t>
            </a:r>
            <a:r>
              <a:rPr lang="en-US" sz="4000" dirty="0" err="1">
                <a:solidFill>
                  <a:srgbClr val="000000"/>
                </a:solidFill>
                <a:latin typeface="Times New Roman" panose="02020603050405020304" pitchFamily="18" charset="0"/>
                <a:cs typeface="Times New Roman" panose="02020603050405020304" pitchFamily="18" charset="0"/>
              </a:rPr>
              <a:t>đều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keywords</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VD: </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Trong Java: </a:t>
            </a:r>
            <a:r>
              <a:rPr lang="en-US" sz="4000" dirty="0" err="1">
                <a:solidFill>
                  <a:srgbClr val="000000"/>
                </a:solidFill>
                <a:latin typeface="Times New Roman" panose="02020603050405020304" pitchFamily="18" charset="0"/>
                <a:cs typeface="Times New Roman" panose="02020603050405020304" pitchFamily="18" charset="0"/>
              </a:rPr>
              <a:t>goto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reserved words </a:t>
            </a:r>
            <a:r>
              <a:rPr lang="en-US" sz="4000" dirty="0" err="1">
                <a:solidFill>
                  <a:srgbClr val="000000"/>
                </a:solidFill>
                <a:latin typeface="Times New Roman" panose="02020603050405020304" pitchFamily="18" charset="0"/>
                <a:cs typeface="Times New Roman" panose="02020603050405020304" pitchFamily="18" charset="0"/>
              </a:rPr>
              <a:t>nhưng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không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phải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keywords.</a:t>
            </a: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Trong Fortran, Algol: </a:t>
            </a:r>
            <a:r>
              <a:rPr lang="en-US" sz="4000" dirty="0" err="1">
                <a:solidFill>
                  <a:srgbClr val="000000"/>
                </a:solidFill>
                <a:latin typeface="Times New Roman" panose="02020603050405020304" pitchFamily="18" charset="0"/>
                <a:cs typeface="Times New Roman" panose="02020603050405020304" pitchFamily="18" charset="0"/>
              </a:rPr>
              <a:t>không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reserved words, </a:t>
            </a:r>
            <a:r>
              <a:rPr lang="en-US" sz="4000" dirty="0" err="1">
                <a:solidFill>
                  <a:srgbClr val="000000"/>
                </a:solidFill>
                <a:latin typeface="Times New Roman" panose="02020603050405020304" pitchFamily="18" charset="0"/>
                <a:cs typeface="Times New Roman" panose="02020603050405020304" pitchFamily="18" charset="0"/>
              </a:rPr>
              <a:t>mọi</a:t>
            </a:r>
            <a:r>
              <a:rPr lang="en-US" sz="4000" dirty="0">
                <a:solidFill>
                  <a:srgbClr val="000000"/>
                </a:solidFill>
                <a:latin typeface="Times New Roman" panose="02020603050405020304" pitchFamily="18" charset="0"/>
                <a:cs typeface="Times New Roman" panose="02020603050405020304" pitchFamily="18" charset="0"/>
              </a:rPr>
              <a:t> keywords </a:t>
            </a:r>
            <a:r>
              <a:rPr lang="en-US" sz="4000" dirty="0" err="1">
                <a:solidFill>
                  <a:srgbClr val="000000"/>
                </a:solidFill>
                <a:latin typeface="Times New Roman" panose="02020603050405020304" pitchFamily="18" charset="0"/>
                <a:cs typeface="Times New Roman" panose="02020603050405020304" pitchFamily="18" charset="0"/>
              </a:rPr>
              <a:t>đều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dùng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như</a:t>
            </a:r>
            <a:r>
              <a:rPr lang="en-US" sz="4000" dirty="0">
                <a:solidFill>
                  <a:srgbClr val="000000"/>
                </a:solidFill>
                <a:latin typeface="Times New Roman" panose="02020603050405020304" pitchFamily="18" charset="0"/>
                <a:cs typeface="Times New Roman" panose="02020603050405020304" pitchFamily="18" charset="0"/>
              </a:rPr>
              <a:t> identifiers.</a:t>
            </a:r>
          </a:p>
        </p:txBody>
      </p:sp>
    </p:spTree>
    <p:extLst>
      <p:ext uri="{BB962C8B-B14F-4D97-AF65-F5344CB8AC3E}">
        <p14:creationId xmlns:p14="http://schemas.microsoft.com/office/powerpoint/2010/main" val="96039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314699"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257800" y="962025"/>
            <a:ext cx="12840837" cy="4308872"/>
          </a:xfrm>
          <a:prstGeom prst="rect">
            <a:avLst/>
          </a:prstGeom>
        </p:spPr>
        <p:txBody>
          <a:bodyPr wrap="square" lIns="0" tIns="0" rIns="0" bIns="0" rtlCol="0" anchor="t">
            <a:spAutoFit/>
          </a:bodyPr>
          <a:lstStyle/>
          <a:p>
            <a:pPr algn="just">
              <a:lnSpc>
                <a:spcPts val="4834"/>
              </a:lnSpc>
            </a:pPr>
            <a:r>
              <a:rPr lang="en-US" sz="4000" b="1" dirty="0" err="1">
                <a:solidFill>
                  <a:srgbClr val="000000"/>
                </a:solidFill>
                <a:latin typeface="Times New Roman" panose="02020603050405020304" pitchFamily="18" charset="0"/>
                <a:cs typeface="Times New Roman" panose="02020603050405020304" pitchFamily="18" charset="0"/>
              </a:rPr>
              <a:t>Cân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nhắc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cú</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pháp</a:t>
            </a:r>
            <a:r>
              <a:rPr lang="en-US" sz="4000" b="1" dirty="0">
                <a:solidFill>
                  <a:srgbClr val="000000"/>
                </a:solidFill>
                <a:latin typeface="Times New Roman" panose="02020603050405020304" pitchFamily="18" charset="0"/>
                <a:cs typeface="Times New Roman" panose="02020603050405020304" pitchFamily="18" charset="0"/>
              </a:rPr>
              <a:t> (Syntax Considerations)</a:t>
            </a:r>
          </a:p>
          <a:p>
            <a:pPr algn="just">
              <a:lnSpc>
                <a:spcPts val="4834"/>
              </a:lnSpc>
            </a:pPr>
            <a:endParaRPr lang="en-US" sz="4000" b="1" dirty="0">
              <a:solidFill>
                <a:srgbClr val="000000"/>
              </a:solidFill>
              <a:latin typeface="Times New Roman" panose="02020603050405020304" pitchFamily="18" charset="0"/>
              <a:cs typeface="Times New Roman" panose="02020603050405020304" pitchFamily="18" charset="0"/>
            </a:endParaRPr>
          </a:p>
          <a:p>
            <a:pPr algn="just">
              <a:lnSpc>
                <a:spcPts val="4834"/>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Hình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thức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ý </a:t>
            </a:r>
            <a:r>
              <a:rPr lang="en-US" sz="4000" dirty="0" err="1">
                <a:solidFill>
                  <a:srgbClr val="000000"/>
                </a:solidFill>
                <a:latin typeface="Times New Roman" panose="02020603050405020304" pitchFamily="18" charset="0"/>
                <a:cs typeface="Times New Roman" panose="02020603050405020304" pitchFamily="18" charset="0"/>
              </a:rPr>
              <a:t>nghĩa</a:t>
            </a:r>
            <a:r>
              <a:rPr lang="en-US" sz="4000" dirty="0">
                <a:solidFill>
                  <a:srgbClr val="000000"/>
                </a:solidFill>
                <a:latin typeface="Times New Roman" panose="02020603050405020304" pitchFamily="18" charset="0"/>
                <a:cs typeface="Times New Roman" panose="02020603050405020304" pitchFamily="18" charset="0"/>
              </a:rPr>
              <a:t> (Forms and meaning): </a:t>
            </a:r>
            <a:r>
              <a:rPr lang="en-US" sz="4000" dirty="0" err="1">
                <a:solidFill>
                  <a:srgbClr val="000000"/>
                </a:solidFill>
                <a:latin typeface="Times New Roman" panose="02020603050405020304" pitchFamily="18" charset="0"/>
                <a:cs typeface="Times New Roman" panose="02020603050405020304" pitchFamily="18" charset="0"/>
              </a:rPr>
              <a:t>Cách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thức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lệnh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sao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vai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trò</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chúng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được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rõ</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834"/>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5"/>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Tính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dễ</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viết</a:t>
            </a:r>
            <a:r>
              <a:rPr lang="en-US" sz="5999" b="1" dirty="0">
                <a:solidFill>
                  <a:srgbClr val="000000"/>
                </a:solidFill>
                <a:latin typeface="Times New Roman" panose="02020603050405020304" pitchFamily="18" charset="0"/>
                <a:cs typeface="Times New Roman" panose="02020603050405020304" pitchFamily="18" charset="0"/>
              </a:rPr>
              <a:t> (Writability)</a:t>
            </a:r>
          </a:p>
        </p:txBody>
      </p:sp>
      <p:sp>
        <p:nvSpPr>
          <p:cNvPr id="6" name="TextBox 6"/>
          <p:cNvSpPr txBox="1"/>
          <p:nvPr/>
        </p:nvSpPr>
        <p:spPr>
          <a:xfrm>
            <a:off x="334062" y="3029267"/>
            <a:ext cx="17619877" cy="3026021"/>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dàng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của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cú</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ngắn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gọn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khóa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cấu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nhớ</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sự</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trừu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mạnh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mẽ</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giúp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dàng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diễn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đạt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ý </a:t>
            </a:r>
            <a:r>
              <a:rPr lang="en-US" sz="3399" dirty="0" err="1">
                <a:solidFill>
                  <a:srgbClr val="000000"/>
                </a:solidFill>
                <a:latin typeface="Times New Roman" panose="02020603050405020304" pitchFamily="18" charset="0"/>
                <a:cs typeface="Times New Roman" panose="02020603050405020304" pitchFamily="18" charset="0"/>
              </a:rPr>
              <a:t>tưởng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phức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Đồng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thời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phải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hỗ</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tốt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chức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gỡ</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lỗi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kiểm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để</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đảm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bảo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xác</a:t>
            </a:r>
            <a:r>
              <a:rPr lang="en-US" sz="3399"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viết</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410200" y="971550"/>
            <a:ext cx="12649200" cy="3693319"/>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Tính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đơn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giản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và</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trực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giao</a:t>
            </a:r>
            <a:r>
              <a:rPr lang="en-US" sz="4000" b="1" dirty="0">
                <a:solidFill>
                  <a:srgbClr val="000000"/>
                </a:solidFill>
                <a:latin typeface="Times New Roman" panose="02020603050405020304" pitchFamily="18" charset="0"/>
                <a:cs typeface="Times New Roman" panose="02020603050405020304" pitchFamily="18" charset="0"/>
              </a:rPr>
              <a:t> (Simplicity and Orthogonality) </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Ít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trưng</a:t>
            </a:r>
            <a:r>
              <a:rPr lang="en-US" sz="4000" dirty="0">
                <a:solidFill>
                  <a:srgbClr val="000000"/>
                </a:solidFill>
                <a:latin typeface="Times New Roman" panose="02020603050405020304" pitchFamily="18" charset="0"/>
                <a:cs typeface="Times New Roman" panose="02020603050405020304" pitchFamily="18" charset="0"/>
              </a:rPr>
              <a:t> (simplicity)</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Kết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trưng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tạo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trưng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mới</a:t>
            </a:r>
            <a:r>
              <a:rPr lang="en-US" sz="4000" dirty="0">
                <a:solidFill>
                  <a:srgbClr val="000000"/>
                </a:solidFill>
                <a:latin typeface="Times New Roman" panose="02020603050405020304" pitchFamily="18" charset="0"/>
                <a:cs typeface="Times New Roman" panose="02020603050405020304" pitchFamily="18" charset="0"/>
              </a:rPr>
              <a:t> (orthogonality)</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543300" cy="3247043"/>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viết</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8002191"/>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Hỗ</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trợ</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trừu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tượng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hóa</a:t>
            </a:r>
            <a:r>
              <a:rPr lang="en-US" sz="4000" b="1" dirty="0">
                <a:solidFill>
                  <a:srgbClr val="000000"/>
                </a:solidFill>
                <a:latin typeface="Times New Roman" panose="02020603050405020304" pitchFamily="18" charset="0"/>
                <a:cs typeface="Times New Roman" panose="02020603050405020304" pitchFamily="18" charset="0"/>
              </a:rPr>
              <a:t> (Support for abstraction)</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năng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phép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bỏ</a:t>
            </a:r>
            <a:r>
              <a:rPr lang="en-US" sz="4000" dirty="0">
                <a:solidFill>
                  <a:srgbClr val="000000"/>
                </a:solidFill>
                <a:latin typeface="Times New Roman" panose="02020603050405020304" pitchFamily="18" charset="0"/>
                <a:cs typeface="Times New Roman" panose="02020603050405020304" pitchFamily="18" charset="0"/>
              </a:rPr>
              <a:t> qua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chi </a:t>
            </a:r>
            <a:r>
              <a:rPr lang="en-US" sz="4000" dirty="0" err="1">
                <a:solidFill>
                  <a:srgbClr val="000000"/>
                </a:solidFill>
                <a:latin typeface="Times New Roman" panose="02020603050405020304" pitchFamily="18" charset="0"/>
                <a:cs typeface="Times New Roman" panose="02020603050405020304" pitchFamily="18" charset="0"/>
              </a:rPr>
              <a:t>tiết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xác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định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phức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tạp</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Trừu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tượng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hóa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phân</a:t>
            </a:r>
            <a:r>
              <a:rPr lang="en-US" sz="4000" dirty="0">
                <a:latin typeface="Times New Roman" panose="02020603050405020304" pitchFamily="18" charset="0"/>
                <a:cs typeface="Times New Roman" panose="02020603050405020304" pitchFamily="18" charset="0"/>
              </a:rPr>
              <a:t> chia </a:t>
            </a:r>
            <a:r>
              <a:rPr lang="en-US" sz="4000" dirty="0" err="1">
                <a:latin typeface="Times New Roman" panose="02020603050405020304" pitchFamily="18" charset="0"/>
                <a:cs typeface="Times New Roman" panose="02020603050405020304" pitchFamily="18" charset="0"/>
              </a:rPr>
              <a:t>chương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thành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chương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con. </a:t>
            </a:r>
            <a:r>
              <a:rPr lang="en-US" sz="4000" dirty="0" err="1">
                <a:latin typeface="Times New Roman" panose="02020603050405020304" pitchFamily="18" charset="0"/>
                <a:cs typeface="Times New Roman" panose="02020603050405020304" pitchFamily="18" charset="0"/>
              </a:rPr>
              <a:t>Mỗi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chương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con </a:t>
            </a:r>
            <a:r>
              <a:rPr lang="en-US" sz="4000" dirty="0" err="1">
                <a:latin typeface="Times New Roman" panose="02020603050405020304" pitchFamily="18" charset="0"/>
                <a:cs typeface="Times New Roman" panose="02020603050405020304" pitchFamily="18" charset="0"/>
              </a:rPr>
              <a:t>đảm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nhiệm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vụ</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nào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đặc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trưng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bởi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tên</a:t>
            </a:r>
            <a:r>
              <a:rPr lang="en-US" sz="4000" dirty="0">
                <a:latin typeface="Times New Roman" panose="02020603050405020304" pitchFamily="18" charset="0"/>
                <a:cs typeface="Times New Roman" panose="02020603050405020304" pitchFamily="18" charset="0"/>
              </a:rPr>
              <a:t>.</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vi-VN" sz="4000" dirty="0">
                <a:solidFill>
                  <a:srgbClr val="000000"/>
                </a:solidFill>
                <a:latin typeface="Times New Roman" panose="02020603050405020304" pitchFamily="18" charset="0"/>
                <a:cs typeface="Times New Roman" panose="02020603050405020304" pitchFamily="18" charset="0"/>
              </a:rPr>
              <a:t>Trừu tượng hóa dữ liệu: tạo ra kiểu dữ liệu trừu tượng (tập hợp các đặc tính và phép toán thao tác trên dữ liệu đó).</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int, bool, Node, </a:t>
            </a:r>
            <a:r>
              <a:rPr lang="en-US" sz="4000" dirty="0" err="1">
                <a:solidFill>
                  <a:srgbClr val="000000"/>
                </a:solidFill>
                <a:latin typeface="Times New Roman" panose="02020603050405020304" pitchFamily="18" charset="0"/>
                <a:cs typeface="Times New Roman" panose="02020603050405020304" pitchFamily="18" charset="0"/>
              </a:rPr>
              <a:t>Linked_List</a:t>
            </a:r>
            <a:r>
              <a:rPr lang="en-US" sz="4000" dirty="0">
                <a:solidFill>
                  <a:srgbClr val="000000"/>
                </a:solidFill>
                <a:latin typeface="Times New Roman" panose="02020603050405020304" pitchFamily="18" charset="0"/>
                <a:cs typeface="Times New Roman" panose="02020603050405020304" pitchFamily="18" charset="0"/>
              </a:rPr>
              <a:t>, Tree,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467100" cy="3247043"/>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viết</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683567" cy="4924425"/>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Độ</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biểu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hiện</a:t>
            </a:r>
            <a:r>
              <a:rPr lang="en-US" sz="4000" b="1" dirty="0">
                <a:solidFill>
                  <a:srgbClr val="000000"/>
                </a:solidFill>
                <a:latin typeface="Times New Roman" panose="02020603050405020304" pitchFamily="18" charset="0"/>
                <a:cs typeface="Times New Roman" panose="02020603050405020304" pitchFamily="18" charset="0"/>
              </a:rPr>
              <a:t> (Expressivity)</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cần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toán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đối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thuận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tiện</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VD1: Trong C++, </a:t>
            </a:r>
            <a:r>
              <a:rPr lang="en-US" sz="4000" dirty="0" err="1">
                <a:solidFill>
                  <a:srgbClr val="000000"/>
                </a:solidFill>
                <a:latin typeface="Times New Roman" panose="02020603050405020304" pitchFamily="18" charset="0"/>
                <a:cs typeface="Times New Roman" panose="02020603050405020304" pitchFamily="18" charset="0"/>
              </a:rPr>
              <a:t>cách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ghi</a:t>
            </a:r>
            <a:r>
              <a:rPr lang="en-US" sz="4000" dirty="0">
                <a:solidFill>
                  <a:srgbClr val="000000"/>
                </a:solidFill>
                <a:latin typeface="Times New Roman" panose="02020603050405020304" pitchFamily="18" charset="0"/>
                <a:cs typeface="Times New Roman" panose="02020603050405020304" pitchFamily="18" charset="0"/>
              </a:rPr>
              <a:t> a++ </a:t>
            </a:r>
            <a:r>
              <a:rPr lang="en-US" sz="4000" dirty="0" err="1">
                <a:solidFill>
                  <a:srgbClr val="000000"/>
                </a:solidFill>
                <a:latin typeface="Times New Roman" panose="02020603050405020304" pitchFamily="18" charset="0"/>
                <a:cs typeface="Times New Roman" panose="02020603050405020304" pitchFamily="18" charset="0"/>
              </a:rPr>
              <a:t>thuận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hơn</a:t>
            </a:r>
            <a:r>
              <a:rPr lang="en-US" sz="4000" dirty="0">
                <a:solidFill>
                  <a:srgbClr val="000000"/>
                </a:solidFill>
                <a:latin typeface="Times New Roman" panose="02020603050405020304" pitchFamily="18" charset="0"/>
                <a:cs typeface="Times New Roman" panose="02020603050405020304" pitchFamily="18" charset="0"/>
              </a:rPr>
              <a:t> a = a + 1</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VD2:</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BE73EF-5C4A-E492-5310-17454C67AD32}"/>
              </a:ext>
            </a:extLst>
          </p:cNvPr>
          <p:cNvPicPr>
            <a:picLocks noChangeAspect="1"/>
          </p:cNvPicPr>
          <p:nvPr/>
        </p:nvPicPr>
        <p:blipFill>
          <a:blip r:embed="rId5"/>
          <a:stretch>
            <a:fillRect/>
          </a:stretch>
        </p:blipFill>
        <p:spPr>
          <a:xfrm>
            <a:off x="5334001" y="6117512"/>
            <a:ext cx="5059134" cy="658863"/>
          </a:xfrm>
          <a:prstGeom prst="rect">
            <a:avLst/>
          </a:prstGeom>
        </p:spPr>
      </p:pic>
      <p:pic>
        <p:nvPicPr>
          <p:cNvPr id="8" name="Picture 7">
            <a:extLst>
              <a:ext uri="{FF2B5EF4-FFF2-40B4-BE49-F238E27FC236}">
                <a16:creationId xmlns:a16="http://schemas.microsoft.com/office/drawing/2014/main" id="{79911A02-7478-CF4F-F2E7-B918678E1452}"/>
              </a:ext>
            </a:extLst>
          </p:cNvPr>
          <p:cNvPicPr>
            <a:picLocks noChangeAspect="1"/>
          </p:cNvPicPr>
          <p:nvPr/>
        </p:nvPicPr>
        <p:blipFill>
          <a:blip r:embed="rId6"/>
          <a:stretch>
            <a:fillRect/>
          </a:stretch>
        </p:blipFill>
        <p:spPr>
          <a:xfrm>
            <a:off x="5334000" y="7048499"/>
            <a:ext cx="6096000" cy="32194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5"/>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Độ</a:t>
            </a:r>
            <a:r>
              <a:rPr lang="en-US" sz="5999" b="1" dirty="0">
                <a:solidFill>
                  <a:srgbClr val="000000"/>
                </a:solidFill>
                <a:latin typeface="Times New Roman" panose="02020603050405020304" pitchFamily="18" charset="0"/>
                <a:cs typeface="Times New Roman" panose="02020603050405020304" pitchFamily="18" charset="0"/>
              </a:rPr>
              <a:t> tin </a:t>
            </a:r>
            <a:r>
              <a:rPr lang="en-US" sz="5999" b="1" dirty="0" err="1">
                <a:solidFill>
                  <a:srgbClr val="000000"/>
                </a:solidFill>
                <a:latin typeface="Times New Roman" panose="02020603050405020304" pitchFamily="18" charset="0"/>
                <a:cs typeface="Times New Roman" panose="02020603050405020304" pitchFamily="18" charset="0"/>
              </a:rPr>
              <a:t>cậy</a:t>
            </a:r>
            <a:r>
              <a:rPr lang="en-US" sz="5999" b="1" dirty="0">
                <a:solidFill>
                  <a:srgbClr val="000000"/>
                </a:solidFill>
                <a:latin typeface="Times New Roman" panose="02020603050405020304" pitchFamily="18" charset="0"/>
                <a:cs typeface="Times New Roman" panose="02020603050405020304" pitchFamily="18" charset="0"/>
              </a:rPr>
              <a:t> (Reliability)</a:t>
            </a:r>
          </a:p>
        </p:txBody>
      </p:sp>
      <p:sp>
        <p:nvSpPr>
          <p:cNvPr id="6" name="TextBox 6"/>
          <p:cNvSpPr txBox="1"/>
          <p:nvPr/>
        </p:nvSpPr>
        <p:spPr>
          <a:xfrm>
            <a:off x="334062" y="3029267"/>
            <a:ext cx="17619877" cy="3026021"/>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a:t>
            </a:r>
            <a:r>
              <a:rPr lang="en-US" sz="3399" dirty="0">
                <a:solidFill>
                  <a:srgbClr val="000000"/>
                </a:solidFill>
                <a:latin typeface="Times New Roman" panose="02020603050405020304" pitchFamily="18" charset="0"/>
                <a:cs typeface="Times New Roman" panose="02020603050405020304" pitchFamily="18" charset="0"/>
              </a:rPr>
              <a:t> tin </a:t>
            </a:r>
            <a:r>
              <a:rPr lang="en-US" sz="3399" dirty="0" err="1">
                <a:solidFill>
                  <a:srgbClr val="000000"/>
                </a:solidFill>
                <a:latin typeface="Times New Roman" panose="02020603050405020304" pitchFamily="18" charset="0"/>
                <a:cs typeface="Times New Roman" panose="02020603050405020304" pitchFamily="18" charset="0"/>
              </a:rPr>
              <a:t>cậy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tạo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nhất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quán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thể</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dự</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đoán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ngay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xảy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lỗi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trường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hợp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lường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trước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a:t>
            </a:r>
            <a:r>
              <a:rPr lang="en-US" sz="3399" dirty="0">
                <a:solidFill>
                  <a:srgbClr val="000000"/>
                </a:solidFill>
                <a:latin typeface="Times New Roman" panose="02020603050405020304" pitchFamily="18" charset="0"/>
                <a:cs typeface="Times New Roman" panose="02020603050405020304" pitchFamily="18" charset="0"/>
              </a:rPr>
              <a:t> tin </a:t>
            </a:r>
            <a:r>
              <a:rPr lang="en-US" sz="3399" dirty="0" err="1">
                <a:solidFill>
                  <a:srgbClr val="000000"/>
                </a:solidFill>
                <a:latin typeface="Times New Roman" panose="02020603050405020304" pitchFamily="18" charset="0"/>
                <a:cs typeface="Times New Roman" panose="02020603050405020304" pitchFamily="18" charset="0"/>
              </a:rPr>
              <a:t>cậy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tốt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sẽ</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ít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tạo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mong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muốn</a:t>
            </a:r>
            <a:r>
              <a:rPr lang="en-US" sz="3399" dirty="0">
                <a:solidFill>
                  <a:srgbClr val="000000"/>
                </a:solidFill>
                <a:latin typeface="Times New Roman" panose="02020603050405020304" pitchFamily="18" charset="0"/>
                <a:cs typeface="Times New Roman" panose="02020603050405020304" pitchFamily="18" charset="0"/>
              </a:rPr>
              <a:t> hay </a:t>
            </a:r>
            <a:r>
              <a:rPr lang="en-US" sz="3399" dirty="0" err="1">
                <a:solidFill>
                  <a:srgbClr val="000000"/>
                </a:solidFill>
                <a:latin typeface="Times New Roman" panose="02020603050405020304" pitchFamily="18" charset="0"/>
                <a:cs typeface="Times New Roman" panose="02020603050405020304" pitchFamily="18" charset="0"/>
              </a:rPr>
              <a:t>gặp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sự</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cố</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khiến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này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phù</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hợp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để</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xây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dựng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phần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mềm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đáng</a:t>
            </a:r>
            <a:r>
              <a:rPr lang="en-US" sz="3399" dirty="0">
                <a:solidFill>
                  <a:srgbClr val="000000"/>
                </a:solidFill>
                <a:latin typeface="Times New Roman" panose="02020603050405020304" pitchFamily="18" charset="0"/>
                <a:cs typeface="Times New Roman" panose="02020603050405020304" pitchFamily="18" charset="0"/>
              </a:rPr>
              <a:t> tin </a:t>
            </a:r>
            <a:r>
              <a:rPr lang="en-US" sz="3399" dirty="0" err="1">
                <a:solidFill>
                  <a:srgbClr val="000000"/>
                </a:solidFill>
                <a:latin typeface="Times New Roman" panose="02020603050405020304" pitchFamily="18" charset="0"/>
                <a:cs typeface="Times New Roman" panose="02020603050405020304" pitchFamily="18" charset="0"/>
              </a:rPr>
              <a:t>cậy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mạnh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mẽ</a:t>
            </a:r>
            <a:r>
              <a:rPr lang="en-US" sz="3399"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762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Độ</a:t>
            </a:r>
            <a:r>
              <a:rPr lang="en-US" sz="7125" dirty="0">
                <a:solidFill>
                  <a:srgbClr val="FFFFFF"/>
                </a:solidFill>
                <a:latin typeface="Times New Roman" panose="02020603050405020304" pitchFamily="18" charset="0"/>
                <a:cs typeface="Times New Roman" panose="02020603050405020304" pitchFamily="18" charset="0"/>
              </a:rPr>
              <a:t> tin </a:t>
            </a:r>
            <a:r>
              <a:rPr lang="en-US" sz="7125" dirty="0" err="1">
                <a:solidFill>
                  <a:srgbClr val="FFFFFF"/>
                </a:solidFill>
                <a:latin typeface="Times New Roman" panose="02020603050405020304" pitchFamily="18" charset="0"/>
                <a:cs typeface="Times New Roman" panose="02020603050405020304" pitchFamily="18" charset="0"/>
              </a:rPr>
              <a:t>cậy</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6103787"/>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Kiểm</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tra</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kiểu</a:t>
            </a:r>
            <a:r>
              <a:rPr lang="en-US" sz="4000" b="1" dirty="0">
                <a:solidFill>
                  <a:srgbClr val="000000"/>
                </a:solidFill>
                <a:latin typeface="Times New Roman" panose="02020603050405020304" pitchFamily="18" charset="0"/>
                <a:cs typeface="Times New Roman" panose="02020603050405020304" pitchFamily="18" charset="0"/>
              </a:rPr>
              <a:t> (Type Checking)</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Khả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năng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kiểm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loại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lỗi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bởi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dịch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hoặc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quá</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thực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Quá</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phát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lỗi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diễn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quá</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dịch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hoặc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chạy</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vi-VN" sz="4000" dirty="0">
                <a:solidFill>
                  <a:srgbClr val="000000"/>
                </a:solidFill>
                <a:latin typeface="Times New Roman" panose="02020603050405020304" pitchFamily="18" charset="0"/>
                <a:cs typeface="Times New Roman" panose="02020603050405020304" pitchFamily="18" charset="0"/>
              </a:rPr>
              <a:t>Các lỗi trong chương trình được phát hiện càng sớm thì việc sửa chữa cần thiết càng ít tốn kém</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5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922270"/>
            <a:ext cx="4641017" cy="1943100"/>
            <a:chOff x="0" y="0"/>
            <a:chExt cx="3501250" cy="1465903"/>
          </a:xfrm>
        </p:grpSpPr>
        <p:sp>
          <p:nvSpPr>
            <p:cNvPr id="3" name="Freeform 3"/>
            <p:cNvSpPr/>
            <p:nvPr/>
          </p:nvSpPr>
          <p:spPr>
            <a:xfrm>
              <a:off x="0" y="0"/>
              <a:ext cx="3501250" cy="1465903"/>
            </a:xfrm>
            <a:custGeom>
              <a:avLst/>
              <a:gdLst/>
              <a:ahLst/>
              <a:cxnLst/>
              <a:rect l="l" t="t" r="r" b="b"/>
              <a:pathLst>
                <a:path w="3501250" h="1465903">
                  <a:moveTo>
                    <a:pt x="50045" y="0"/>
                  </a:moveTo>
                  <a:lnTo>
                    <a:pt x="3451205" y="0"/>
                  </a:lnTo>
                  <a:cubicBezTo>
                    <a:pt x="3478844" y="0"/>
                    <a:pt x="3501250" y="22406"/>
                    <a:pt x="3501250" y="50045"/>
                  </a:cubicBezTo>
                  <a:lnTo>
                    <a:pt x="3501250" y="1415858"/>
                  </a:lnTo>
                  <a:cubicBezTo>
                    <a:pt x="3501250" y="1429131"/>
                    <a:pt x="3495977" y="1441860"/>
                    <a:pt x="3486592" y="1451245"/>
                  </a:cubicBezTo>
                  <a:cubicBezTo>
                    <a:pt x="3477207" y="1460630"/>
                    <a:pt x="3464478" y="1465903"/>
                    <a:pt x="3451205" y="1465903"/>
                  </a:cubicBezTo>
                  <a:lnTo>
                    <a:pt x="50045" y="1465903"/>
                  </a:lnTo>
                  <a:cubicBezTo>
                    <a:pt x="36772" y="1465903"/>
                    <a:pt x="24043" y="1460630"/>
                    <a:pt x="14658" y="1451245"/>
                  </a:cubicBezTo>
                  <a:cubicBezTo>
                    <a:pt x="5273" y="1441860"/>
                    <a:pt x="0" y="1429131"/>
                    <a:pt x="0" y="1415858"/>
                  </a:cubicBezTo>
                  <a:lnTo>
                    <a:pt x="0" y="50045"/>
                  </a:lnTo>
                  <a:cubicBezTo>
                    <a:pt x="0" y="36772"/>
                    <a:pt x="5273" y="24043"/>
                    <a:pt x="14658" y="14658"/>
                  </a:cubicBezTo>
                  <a:cubicBezTo>
                    <a:pt x="24043" y="5273"/>
                    <a:pt x="36772" y="0"/>
                    <a:pt x="50045" y="0"/>
                  </a:cubicBezTo>
                  <a:close/>
                </a:path>
              </a:pathLst>
            </a:custGeom>
            <a:solidFill>
              <a:srgbClr val="FFFFFF"/>
            </a:solidFill>
            <a:ln>
              <a:noFill/>
            </a:ln>
          </p:spPr>
        </p:sp>
        <p:sp>
          <p:nvSpPr>
            <p:cNvPr id="4" name="TextBox 4"/>
            <p:cNvSpPr txBox="1"/>
            <p:nvPr/>
          </p:nvSpPr>
          <p:spPr>
            <a:xfrm>
              <a:off x="0" y="-19050"/>
              <a:ext cx="812800" cy="831850"/>
            </a:xfrm>
            <a:prstGeom prst="rect">
              <a:avLst/>
            </a:prstGeom>
          </p:spPr>
          <p:txBody>
            <a:bodyPr lIns="254000" tIns="254000" rIns="254000" bIns="254000" rtlCol="0" anchor="ctr"/>
            <a:lstStyle/>
            <a:p>
              <a:pPr>
                <a:lnSpc>
                  <a:spcPts val="1960"/>
                </a:lnSpc>
              </a:pPr>
              <a:r>
                <a:rPr lang="en-US" sz="1400">
                  <a:solidFill>
                    <a:srgbClr val="000000"/>
                  </a:solidFill>
                  <a:latin typeface="Times New Roman" panose="02020603050405020304" pitchFamily="18" charset="0"/>
                  <a:cs typeface="Times New Roman" panose="02020603050405020304" pitchFamily="18" charset="0"/>
                </a:rPr>
                <a:t>Tip: Use links to go to a different page inside your presentation. </a:t>
              </a:r>
            </a:p>
            <a:p>
              <a:pPr>
                <a:lnSpc>
                  <a:spcPts val="1960"/>
                </a:lnSpc>
              </a:pPr>
              <a:endParaRPr lang="en-US" sz="1400">
                <a:solidFill>
                  <a:srgbClr val="000000"/>
                </a:solidFill>
                <a:latin typeface="Times New Roman" panose="02020603050405020304" pitchFamily="18" charset="0"/>
                <a:cs typeface="Times New Roman" panose="02020603050405020304" pitchFamily="18" charset="0"/>
              </a:endParaRPr>
            </a:p>
            <a:p>
              <a:pPr>
                <a:lnSpc>
                  <a:spcPts val="1960"/>
                </a:lnSpc>
              </a:pPr>
              <a:r>
                <a:rPr lang="en-US" sz="1400">
                  <a:solidFill>
                    <a:srgbClr val="000000"/>
                  </a:solidFill>
                  <a:latin typeface="Times New Roman" panose="02020603050405020304" pitchFamily="18" charset="0"/>
                  <a:cs typeface="Times New Roman" panose="02020603050405020304" pitchFamily="18" charset="0"/>
                </a:rPr>
                <a:t>How: Highlight text, click on the link symbol on the toolbar, and select the page in your presentation  you want to connect.</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0133"/>
          <a:stretch>
            <a:fillRect/>
          </a:stretch>
        </p:blipFill>
        <p:spPr>
          <a:xfrm rot="-5400000">
            <a:off x="-1045681" y="995483"/>
            <a:ext cx="10387396" cy="8296034"/>
          </a:xfrm>
          <a:prstGeom prst="rect">
            <a:avLst/>
          </a:prstGeom>
        </p:spPr>
      </p:pic>
      <p:pic>
        <p:nvPicPr>
          <p:cNvPr id="6" name="Picture 6"/>
          <p:cNvPicPr>
            <a:picLocks noChangeAspect="1"/>
          </p:cNvPicPr>
          <p:nvPr/>
        </p:nvPicPr>
        <p:blipFill>
          <a:blip r:embed="rId4"/>
          <a:srcRect/>
          <a:stretch>
            <a:fillRect/>
          </a:stretch>
        </p:blipFill>
        <p:spPr>
          <a:xfrm rot="1582624">
            <a:off x="4522272" y="6628145"/>
            <a:ext cx="4753728" cy="2798757"/>
          </a:xfrm>
          <a:prstGeom prst="rect">
            <a:avLst/>
          </a:prstGeom>
        </p:spPr>
      </p:pic>
      <p:sp>
        <p:nvSpPr>
          <p:cNvPr id="7" name="TextBox 7"/>
          <p:cNvSpPr txBox="1"/>
          <p:nvPr/>
        </p:nvSpPr>
        <p:spPr>
          <a:xfrm>
            <a:off x="1028700" y="3534263"/>
            <a:ext cx="5692610" cy="1038746"/>
          </a:xfrm>
          <a:prstGeom prst="rect">
            <a:avLst/>
          </a:prstGeom>
        </p:spPr>
        <p:txBody>
          <a:bodyPr lIns="0" tIns="0" rIns="0" bIns="0" rtlCol="0" anchor="t">
            <a:spAutoFit/>
          </a:bodyPr>
          <a:lstStyle/>
          <a:p>
            <a:pPr marL="0" lvl="0" indent="0">
              <a:lnSpc>
                <a:spcPts val="8129"/>
              </a:lnSpc>
              <a:spcBef>
                <a:spcPct val="0"/>
              </a:spcBef>
            </a:pPr>
            <a:r>
              <a:rPr lang="en-US" sz="6774" dirty="0" err="1">
                <a:solidFill>
                  <a:srgbClr val="FFFFFF"/>
                </a:solidFill>
                <a:latin typeface="Times New Roman" panose="02020603050405020304" pitchFamily="18" charset="0"/>
                <a:cs typeface="Times New Roman" panose="02020603050405020304" pitchFamily="18" charset="0"/>
              </a:rPr>
              <a:t>Nội</a:t>
            </a:r>
            <a:r>
              <a:rPr lang="en-US" sz="6774" dirty="0">
                <a:solidFill>
                  <a:srgbClr val="FFFFFF"/>
                </a:solidFill>
                <a:latin typeface="Times New Roman" panose="02020603050405020304" pitchFamily="18" charset="0"/>
                <a:cs typeface="Times New Roman" panose="02020603050405020304" pitchFamily="18" charset="0"/>
              </a:rPr>
              <a:t> dung</a:t>
            </a:r>
          </a:p>
        </p:txBody>
      </p:sp>
      <p:grpSp>
        <p:nvGrpSpPr>
          <p:cNvPr id="8" name="Group 8"/>
          <p:cNvGrpSpPr/>
          <p:nvPr/>
        </p:nvGrpSpPr>
        <p:grpSpPr>
          <a:xfrm>
            <a:off x="8615488" y="571501"/>
            <a:ext cx="9177099" cy="8274649"/>
            <a:chOff x="-17349" y="-47625"/>
            <a:chExt cx="12236132" cy="8344459"/>
          </a:xfrm>
        </p:grpSpPr>
        <p:sp>
          <p:nvSpPr>
            <p:cNvPr id="9" name="TextBox 9"/>
            <p:cNvSpPr txBox="1"/>
            <p:nvPr/>
          </p:nvSpPr>
          <p:spPr>
            <a:xfrm>
              <a:off x="0" y="-47625"/>
              <a:ext cx="12218783" cy="830765"/>
            </a:xfrm>
            <a:prstGeom prst="rect">
              <a:avLst/>
            </a:prstGeom>
          </p:spPr>
          <p:txBody>
            <a:bodyPr lIns="0" tIns="0" rIns="0" bIns="0" rtlCol="0" anchor="t">
              <a:spAutoFit/>
            </a:bodyPr>
            <a:lstStyle/>
            <a:p>
              <a:pPr>
                <a:lnSpc>
                  <a:spcPts val="6927"/>
                </a:lnSpc>
              </a:pPr>
              <a:r>
                <a:rPr lang="en-US" sz="5328" dirty="0" err="1">
                  <a:solidFill>
                    <a:srgbClr val="000000"/>
                  </a:solidFill>
                  <a:latin typeface="Times New Roman" panose="02020603050405020304" pitchFamily="18" charset="0"/>
                  <a:cs typeface="Times New Roman" panose="02020603050405020304" pitchFamily="18" charset="0"/>
                </a:rPr>
                <a:t>Giới</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thiệu</a:t>
              </a:r>
              <a:endParaRPr lang="en-US" sz="5328" dirty="0">
                <a:solidFill>
                  <a:srgbClr val="000000"/>
                </a:solidFill>
                <a:latin typeface="Times New Roman" panose="02020603050405020304" pitchFamily="18" charset="0"/>
                <a:cs typeface="Times New Roman" panose="02020603050405020304" pitchFamily="18" charset="0"/>
              </a:endParaRPr>
            </a:p>
          </p:txBody>
        </p:sp>
        <p:sp>
          <p:nvSpPr>
            <p:cNvPr id="10" name="TextBox 10"/>
            <p:cNvSpPr txBox="1"/>
            <p:nvPr/>
          </p:nvSpPr>
          <p:spPr>
            <a:xfrm>
              <a:off x="-17349" y="1241048"/>
              <a:ext cx="12218783" cy="1723088"/>
            </a:xfrm>
            <a:prstGeom prst="rect">
              <a:avLst/>
            </a:prstGeom>
          </p:spPr>
          <p:txBody>
            <a:bodyPr lIns="0" tIns="0" rIns="0" bIns="0" rtlCol="0" anchor="t">
              <a:spAutoFit/>
            </a:bodyPr>
            <a:lstStyle/>
            <a:p>
              <a:pPr>
                <a:lnSpc>
                  <a:spcPts val="6927"/>
                </a:lnSpc>
              </a:pPr>
              <a:r>
                <a:rPr lang="en-US" sz="5328" dirty="0" err="1">
                  <a:solidFill>
                    <a:srgbClr val="000000"/>
                  </a:solidFill>
                  <a:latin typeface="Times New Roman" panose="02020603050405020304" pitchFamily="18" charset="0"/>
                  <a:cs typeface="Times New Roman" panose="02020603050405020304" pitchFamily="18" charset="0"/>
                </a:rPr>
                <a:t>Các</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tiêu</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chuẩn</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để</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đánh</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giá</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một</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ngôn</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ngữ</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lập</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trình</a:t>
              </a:r>
              <a:endParaRPr lang="en-US" sz="5328" dirty="0">
                <a:solidFill>
                  <a:srgbClr val="000000"/>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0" y="3785047"/>
              <a:ext cx="12218783" cy="833935"/>
            </a:xfrm>
            <a:prstGeom prst="rect">
              <a:avLst/>
            </a:prstGeom>
          </p:spPr>
          <p:txBody>
            <a:bodyPr lIns="0" tIns="0" rIns="0" bIns="0" rtlCol="0" anchor="t">
              <a:spAutoFit/>
            </a:bodyPr>
            <a:lstStyle/>
            <a:p>
              <a:pPr>
                <a:lnSpc>
                  <a:spcPts val="6927"/>
                </a:lnSpc>
              </a:pPr>
              <a:endParaRPr lang="en-US" sz="5328" dirty="0">
                <a:solidFill>
                  <a:srgbClr val="000000"/>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0" y="5678254"/>
              <a:ext cx="12218783" cy="2618580"/>
            </a:xfrm>
            <a:prstGeom prst="rect">
              <a:avLst/>
            </a:prstGeom>
          </p:spPr>
          <p:txBody>
            <a:bodyPr lIns="0" tIns="0" rIns="0" bIns="0" rtlCol="0" anchor="t">
              <a:spAutoFit/>
            </a:bodyPr>
            <a:lstStyle/>
            <a:p>
              <a:pPr>
                <a:lnSpc>
                  <a:spcPts val="6927"/>
                </a:lnSpc>
              </a:pPr>
              <a:r>
                <a:rPr lang="en-US" sz="5328" dirty="0" err="1">
                  <a:solidFill>
                    <a:srgbClr val="000000"/>
                  </a:solidFill>
                  <a:latin typeface="Times New Roman" panose="02020603050405020304" pitchFamily="18" charset="0"/>
                  <a:cs typeface="Times New Roman" panose="02020603050405020304" pitchFamily="18" charset="0"/>
                </a:rPr>
                <a:t>Các</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yếu</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tố</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tác</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động</a:t>
              </a:r>
              <a:r>
                <a:rPr lang="en-US" sz="5328" dirty="0">
                  <a:solidFill>
                    <a:srgbClr val="000000"/>
                  </a:solidFill>
                  <a:latin typeface="Times New Roman" panose="02020603050405020304" pitchFamily="18" charset="0"/>
                  <a:cs typeface="Times New Roman" panose="02020603050405020304" pitchFamily="18" charset="0"/>
                </a:rPr>
                <a:t>, chi </a:t>
              </a:r>
              <a:r>
                <a:rPr lang="en-US" sz="5328" dirty="0" err="1">
                  <a:solidFill>
                    <a:srgbClr val="000000"/>
                  </a:solidFill>
                  <a:latin typeface="Times New Roman" panose="02020603050405020304" pitchFamily="18" charset="0"/>
                  <a:cs typeface="Times New Roman" panose="02020603050405020304" pitchFamily="18" charset="0"/>
                </a:rPr>
                <a:t>phối</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việc</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thiết</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kế</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một</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ngôn</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ngữ</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lập</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trình</a:t>
              </a:r>
              <a:endParaRPr lang="en-US" sz="5328" u="none" dirty="0">
                <a:solidFill>
                  <a:srgbClr val="000000"/>
                </a:solidFill>
                <a:latin typeface="Times New Roman" panose="02020603050405020304" pitchFamily="18" charset="0"/>
                <a:cs typeface="Times New Roman" panose="02020603050405020304" pitchFamily="18" charset="0"/>
              </a:endParaRPr>
            </a:p>
          </p:txBody>
        </p:sp>
        <p:sp>
          <p:nvSpPr>
            <p:cNvPr id="14" name="TextBox 12">
              <a:extLst>
                <a:ext uri="{FF2B5EF4-FFF2-40B4-BE49-F238E27FC236}">
                  <a16:creationId xmlns:a16="http://schemas.microsoft.com/office/drawing/2014/main" id="{66B79625-0ECC-8C6A-3A7B-2F51F989432D}"/>
                </a:ext>
              </a:extLst>
            </p:cNvPr>
            <p:cNvSpPr txBox="1"/>
            <p:nvPr/>
          </p:nvSpPr>
          <p:spPr>
            <a:xfrm>
              <a:off x="-1" y="3477243"/>
              <a:ext cx="12218783" cy="1726257"/>
            </a:xfrm>
            <a:prstGeom prst="rect">
              <a:avLst/>
            </a:prstGeom>
          </p:spPr>
          <p:txBody>
            <a:bodyPr lIns="0" tIns="0" rIns="0" bIns="0" rtlCol="0" anchor="t">
              <a:spAutoFit/>
            </a:bodyPr>
            <a:lstStyle/>
            <a:p>
              <a:pPr>
                <a:lnSpc>
                  <a:spcPts val="6927"/>
                </a:lnSpc>
              </a:pPr>
              <a:r>
                <a:rPr lang="en-US" sz="5328" dirty="0">
                  <a:solidFill>
                    <a:srgbClr val="000000"/>
                  </a:solidFill>
                  <a:latin typeface="Times New Roman" panose="02020603050405020304" pitchFamily="18" charset="0"/>
                  <a:cs typeface="Times New Roman" panose="02020603050405020304" pitchFamily="18" charset="0"/>
                </a:rPr>
                <a:t>So </a:t>
              </a:r>
              <a:r>
                <a:rPr lang="en-US" sz="5328" dirty="0" err="1">
                  <a:solidFill>
                    <a:srgbClr val="000000"/>
                  </a:solidFill>
                  <a:latin typeface="Times New Roman" panose="02020603050405020304" pitchFamily="18" charset="0"/>
                  <a:cs typeface="Times New Roman" panose="02020603050405020304" pitchFamily="18" charset="0"/>
                </a:rPr>
                <a:t>sánh</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đánh</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giá</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giữa</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các</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ngôn</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ngữ</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lập</a:t>
              </a:r>
              <a:r>
                <a:rPr lang="en-US" sz="5328" dirty="0">
                  <a:solidFill>
                    <a:srgbClr val="000000"/>
                  </a:solidFill>
                  <a:latin typeface="Times New Roman" panose="02020603050405020304" pitchFamily="18" charset="0"/>
                  <a:cs typeface="Times New Roman" panose="02020603050405020304" pitchFamily="18" charset="0"/>
                </a:rPr>
                <a:t> </a:t>
              </a:r>
              <a:r>
                <a:rPr lang="en-US" sz="5328" dirty="0" err="1">
                  <a:solidFill>
                    <a:srgbClr val="000000"/>
                  </a:solidFill>
                  <a:latin typeface="Times New Roman" panose="02020603050405020304" pitchFamily="18" charset="0"/>
                  <a:cs typeface="Times New Roman" panose="02020603050405020304" pitchFamily="18" charset="0"/>
                </a:rPr>
                <a:t>trình</a:t>
              </a:r>
              <a:endParaRPr lang="en-US" sz="5328" u="none" dirty="0">
                <a:solidFill>
                  <a:srgbClr val="000000"/>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Độ</a:t>
            </a:r>
            <a:r>
              <a:rPr lang="en-US" sz="7125" dirty="0">
                <a:solidFill>
                  <a:srgbClr val="FFFFFF"/>
                </a:solidFill>
                <a:latin typeface="Times New Roman" panose="02020603050405020304" pitchFamily="18" charset="0"/>
                <a:cs typeface="Times New Roman" panose="02020603050405020304" pitchFamily="18" charset="0"/>
              </a:rPr>
              <a:t> tin </a:t>
            </a:r>
            <a:r>
              <a:rPr lang="en-US" sz="7125" dirty="0" err="1">
                <a:solidFill>
                  <a:srgbClr val="FFFFFF"/>
                </a:solidFill>
                <a:latin typeface="Times New Roman" panose="02020603050405020304" pitchFamily="18" charset="0"/>
                <a:cs typeface="Times New Roman" panose="02020603050405020304" pitchFamily="18" charset="0"/>
              </a:rPr>
              <a:t>cậy</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5539978"/>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Xử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lý</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ngoại</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lệ</a:t>
            </a:r>
            <a:r>
              <a:rPr lang="en-US" sz="4000" b="1" dirty="0">
                <a:solidFill>
                  <a:srgbClr val="000000"/>
                </a:solidFill>
                <a:latin typeface="Times New Roman" panose="02020603050405020304" pitchFamily="18" charset="0"/>
                <a:cs typeface="Times New Roman" panose="02020603050405020304" pitchFamily="18" charset="0"/>
              </a:rPr>
              <a:t> (Exception Handling)</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Chặn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lỗi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thời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gian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chạy</a:t>
            </a:r>
            <a:r>
              <a:rPr lang="en-US" sz="4000" dirty="0">
                <a:solidFill>
                  <a:srgbClr val="000000"/>
                </a:solidFill>
                <a:latin typeface="Times New Roman" panose="02020603050405020304" pitchFamily="18" charset="0"/>
                <a:cs typeface="Times New Roman" panose="02020603050405020304" pitchFamily="18" charset="0"/>
              </a:rPr>
              <a:t> (Run-time errors)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thực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pháp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khắc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phục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sau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tiếp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tục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thực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ứng</a:t>
            </a:r>
            <a:r>
              <a:rPr lang="en-US" sz="4000" dirty="0">
                <a:solidFill>
                  <a:srgbClr val="000000"/>
                </a:solidFill>
                <a:latin typeface="Times New Roman" panose="02020603050405020304" pitchFamily="18" charset="0"/>
                <a:cs typeface="Times New Roman" panose="02020603050405020304" pitchFamily="18" charset="0"/>
              </a:rPr>
              <a:t>.  </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Python </a:t>
            </a:r>
            <a:r>
              <a:rPr lang="en-US" sz="4000" dirty="0" err="1">
                <a:solidFill>
                  <a:srgbClr val="000000"/>
                </a:solidFill>
                <a:latin typeface="Times New Roman" panose="02020603050405020304" pitchFamily="18" charset="0"/>
                <a:cs typeface="Times New Roman" panose="02020603050405020304" pitchFamily="18" charset="0"/>
              </a:rPr>
              <a:t>hỗ</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trợ</a:t>
            </a:r>
            <a:r>
              <a:rPr lang="en-US" sz="4000" dirty="0">
                <a:solidFill>
                  <a:srgbClr val="000000"/>
                </a:solidFill>
                <a:latin typeface="Times New Roman" panose="02020603050405020304" pitchFamily="18" charset="0"/>
                <a:cs typeface="Times New Roman" panose="02020603050405020304" pitchFamily="18" charset="0"/>
              </a:rPr>
              <a:t> Exception Handling </a:t>
            </a:r>
            <a:r>
              <a:rPr lang="en-US" sz="4000" dirty="0" err="1">
                <a:solidFill>
                  <a:srgbClr val="000000"/>
                </a:solidFill>
                <a:latin typeface="Times New Roman" panose="02020603050405020304" pitchFamily="18" charset="0"/>
                <a:cs typeface="Times New Roman" panose="02020603050405020304" pitchFamily="18" charset="0"/>
              </a:rPr>
              <a:t>với</a:t>
            </a:r>
            <a:r>
              <a:rPr lang="en-US" sz="4000" dirty="0">
                <a:solidFill>
                  <a:srgbClr val="000000"/>
                </a:solidFill>
                <a:latin typeface="Times New Roman" panose="02020603050405020304" pitchFamily="18" charset="0"/>
                <a:cs typeface="Times New Roman" panose="02020603050405020304" pitchFamily="18" charset="0"/>
              </a:rPr>
              <a:t> try, except, </a:t>
            </a:r>
            <a:r>
              <a:rPr lang="en-US" sz="4000" dirty="0" err="1">
                <a:solidFill>
                  <a:srgbClr val="000000"/>
                </a:solidFill>
                <a:latin typeface="Times New Roman" panose="02020603050405020304" pitchFamily="18" charset="0"/>
                <a:cs typeface="Times New Roman" panose="02020603050405020304" pitchFamily="18" charset="0"/>
              </a:rPr>
              <a:t>esle</a:t>
            </a:r>
            <a:r>
              <a:rPr lang="en-US" sz="4000" dirty="0">
                <a:solidFill>
                  <a:srgbClr val="000000"/>
                </a:solidFill>
                <a:latin typeface="Times New Roman" panose="02020603050405020304" pitchFamily="18" charset="0"/>
                <a:cs typeface="Times New Roman" panose="02020603050405020304" pitchFamily="18" charset="0"/>
              </a:rPr>
              <a:t>, finally.</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75F44BF-7076-6CB5-00F2-9FDBA0BC4DD4}"/>
              </a:ext>
            </a:extLst>
          </p:cNvPr>
          <p:cNvPicPr>
            <a:picLocks noChangeAspect="1"/>
          </p:cNvPicPr>
          <p:nvPr/>
        </p:nvPicPr>
        <p:blipFill>
          <a:blip r:embed="rId5"/>
          <a:stretch>
            <a:fillRect/>
          </a:stretch>
        </p:blipFill>
        <p:spPr>
          <a:xfrm>
            <a:off x="9144000" y="5448300"/>
            <a:ext cx="6601332" cy="4522172"/>
          </a:xfrm>
          <a:prstGeom prst="rect">
            <a:avLst/>
          </a:prstGeom>
        </p:spPr>
      </p:pic>
    </p:spTree>
    <p:extLst>
      <p:ext uri="{BB962C8B-B14F-4D97-AF65-F5344CB8AC3E}">
        <p14:creationId xmlns:p14="http://schemas.microsoft.com/office/powerpoint/2010/main" val="128293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Độ</a:t>
            </a:r>
            <a:r>
              <a:rPr lang="en-US" sz="7125" dirty="0">
                <a:solidFill>
                  <a:srgbClr val="FFFFFF"/>
                </a:solidFill>
                <a:latin typeface="Times New Roman" panose="02020603050405020304" pitchFamily="18" charset="0"/>
                <a:cs typeface="Times New Roman" panose="02020603050405020304" pitchFamily="18" charset="0"/>
              </a:rPr>
              <a:t> tin </a:t>
            </a:r>
            <a:r>
              <a:rPr lang="en-US" sz="7125" dirty="0" err="1">
                <a:solidFill>
                  <a:srgbClr val="FFFFFF"/>
                </a:solidFill>
                <a:latin typeface="Times New Roman" panose="02020603050405020304" pitchFamily="18" charset="0"/>
                <a:cs typeface="Times New Roman" panose="02020603050405020304" pitchFamily="18" charset="0"/>
              </a:rPr>
              <a:t>cậy</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3693319"/>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Bí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danh</a:t>
            </a:r>
            <a:r>
              <a:rPr lang="en-US" sz="4000" b="1" dirty="0">
                <a:solidFill>
                  <a:srgbClr val="000000"/>
                </a:solidFill>
                <a:latin typeface="Times New Roman" panose="02020603050405020304" pitchFamily="18" charset="0"/>
                <a:cs typeface="Times New Roman" panose="02020603050405020304" pitchFamily="18" charset="0"/>
              </a:rPr>
              <a:t> (Aliasing)</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Cho </a:t>
            </a:r>
            <a:r>
              <a:rPr lang="en-US" sz="4000" dirty="0" err="1">
                <a:solidFill>
                  <a:srgbClr val="000000"/>
                </a:solidFill>
                <a:latin typeface="Times New Roman" panose="02020603050405020304" pitchFamily="18" charset="0"/>
                <a:cs typeface="Times New Roman" panose="02020603050405020304" pitchFamily="18" charset="0"/>
              </a:rPr>
              <a:t>phép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hai</a:t>
            </a:r>
            <a:r>
              <a:rPr lang="en-US" sz="4000" dirty="0">
                <a:solidFill>
                  <a:srgbClr val="000000"/>
                </a:solidFill>
                <a:latin typeface="Times New Roman" panose="02020603050405020304" pitchFamily="18" charset="0"/>
                <a:cs typeface="Times New Roman" panose="02020603050405020304" pitchFamily="18" charset="0"/>
              </a:rPr>
              <a:t> hay </a:t>
            </a:r>
            <a:r>
              <a:rPr lang="en-US" sz="4000" dirty="0" err="1">
                <a:solidFill>
                  <a:srgbClr val="000000"/>
                </a:solidFill>
                <a:latin typeface="Times New Roman" panose="02020603050405020304" pitchFamily="18" charset="0"/>
                <a:cs typeface="Times New Roman" panose="02020603050405020304" pitchFamily="18" charset="0"/>
              </a:rPr>
              <a:t>nhiều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pháp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tham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chiếu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riêng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biệt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cùng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vị</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bộ</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nhớ</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Trong Python</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66899C-8D10-60DE-48AE-73C340A0B005}"/>
              </a:ext>
            </a:extLst>
          </p:cNvPr>
          <p:cNvPicPr>
            <a:picLocks noChangeAspect="1"/>
          </p:cNvPicPr>
          <p:nvPr/>
        </p:nvPicPr>
        <p:blipFill>
          <a:blip r:embed="rId5"/>
          <a:stretch>
            <a:fillRect/>
          </a:stretch>
        </p:blipFill>
        <p:spPr>
          <a:xfrm>
            <a:off x="5405284" y="4811298"/>
            <a:ext cx="5576655" cy="4532420"/>
          </a:xfrm>
          <a:prstGeom prst="rect">
            <a:avLst/>
          </a:prstGeom>
        </p:spPr>
      </p:pic>
    </p:spTree>
    <p:extLst>
      <p:ext uri="{BB962C8B-B14F-4D97-AF65-F5344CB8AC3E}">
        <p14:creationId xmlns:p14="http://schemas.microsoft.com/office/powerpoint/2010/main" val="7906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2144177"/>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Độ</a:t>
            </a:r>
            <a:r>
              <a:rPr lang="en-US" sz="7125" dirty="0">
                <a:solidFill>
                  <a:srgbClr val="FFFFFF"/>
                </a:solidFill>
                <a:latin typeface="Times New Roman" panose="02020603050405020304" pitchFamily="18" charset="0"/>
                <a:cs typeface="Times New Roman" panose="02020603050405020304" pitchFamily="18" charset="0"/>
              </a:rPr>
              <a:t> tin </a:t>
            </a:r>
            <a:r>
              <a:rPr lang="en-US" sz="7125" dirty="0" err="1">
                <a:solidFill>
                  <a:srgbClr val="FFFFFF"/>
                </a:solidFill>
                <a:latin typeface="Times New Roman" panose="02020603050405020304" pitchFamily="18" charset="0"/>
                <a:cs typeface="Times New Roman" panose="02020603050405020304" pitchFamily="18" charset="0"/>
              </a:rPr>
              <a:t>cậy</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3693319"/>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Tính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dễ</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đọc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và</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dễ</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viết</a:t>
            </a:r>
            <a:r>
              <a:rPr lang="en-US" sz="4000" b="1" dirty="0">
                <a:solidFill>
                  <a:srgbClr val="000000"/>
                </a:solidFill>
                <a:latin typeface="Times New Roman" panose="02020603050405020304" pitchFamily="18" charset="0"/>
                <a:cs typeface="Times New Roman" panose="02020603050405020304" pitchFamily="18" charset="0"/>
              </a:rPr>
              <a:t> (Readability and Writability)</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đọc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phép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diễn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đạt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rõ</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ràng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tự</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thức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thuật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toán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sẽ</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giúp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tăng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độ</a:t>
            </a:r>
            <a:r>
              <a:rPr lang="en-US" sz="4000" dirty="0">
                <a:solidFill>
                  <a:srgbClr val="000000"/>
                </a:solidFill>
                <a:latin typeface="Times New Roman" panose="02020603050405020304" pitchFamily="18" charset="0"/>
                <a:cs typeface="Times New Roman" panose="02020603050405020304" pitchFamily="18" charset="0"/>
              </a:rPr>
              <a:t> tin </a:t>
            </a:r>
            <a:r>
              <a:rPr lang="en-US" sz="4000" dirty="0" err="1">
                <a:solidFill>
                  <a:srgbClr val="000000"/>
                </a:solidFill>
                <a:latin typeface="Times New Roman" panose="02020603050405020304" pitchFamily="18" charset="0"/>
                <a:cs typeface="Times New Roman" panose="02020603050405020304" pitchFamily="18" charset="0"/>
              </a:rPr>
              <a:t>cậy</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21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5"/>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a:solidFill>
                  <a:srgbClr val="000000"/>
                </a:solidFill>
                <a:latin typeface="Times New Roman" panose="02020603050405020304" pitchFamily="18" charset="0"/>
                <a:cs typeface="Times New Roman" panose="02020603050405020304" pitchFamily="18" charset="0"/>
              </a:rPr>
              <a:t>Chi </a:t>
            </a:r>
            <a:r>
              <a:rPr lang="en-US" sz="5999" b="1" dirty="0" err="1">
                <a:solidFill>
                  <a:srgbClr val="000000"/>
                </a:solidFill>
                <a:latin typeface="Times New Roman" panose="02020603050405020304" pitchFamily="18" charset="0"/>
                <a:cs typeface="Times New Roman" panose="02020603050405020304" pitchFamily="18" charset="0"/>
              </a:rPr>
              <a:t>phí</a:t>
            </a:r>
            <a:r>
              <a:rPr lang="en-US" sz="5999" b="1" dirty="0">
                <a:solidFill>
                  <a:srgbClr val="000000"/>
                </a:solidFill>
                <a:latin typeface="Times New Roman" panose="02020603050405020304" pitchFamily="18" charset="0"/>
                <a:cs typeface="Times New Roman" panose="02020603050405020304" pitchFamily="18" charset="0"/>
              </a:rPr>
              <a:t> (Cost)</a:t>
            </a:r>
          </a:p>
        </p:txBody>
      </p:sp>
      <p:sp>
        <p:nvSpPr>
          <p:cNvPr id="6" name="TextBox 6"/>
          <p:cNvSpPr txBox="1"/>
          <p:nvPr/>
        </p:nvSpPr>
        <p:spPr>
          <a:xfrm>
            <a:off x="334062" y="3029267"/>
            <a:ext cx="17619877" cy="425712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đào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tạo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viên</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biên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dịch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thực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triển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khai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hệ</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thống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do </a:t>
            </a:r>
            <a:r>
              <a:rPr lang="en-US" sz="3399" dirty="0" err="1">
                <a:solidFill>
                  <a:srgbClr val="000000"/>
                </a:solidFill>
                <a:latin typeface="Times New Roman" panose="02020603050405020304" pitchFamily="18" charset="0"/>
                <a:cs typeface="Times New Roman" panose="02020603050405020304" pitchFamily="18" charset="0"/>
              </a:rPr>
              <a:t>độ</a:t>
            </a:r>
            <a:r>
              <a:rPr lang="en-US" sz="3399" dirty="0">
                <a:solidFill>
                  <a:srgbClr val="000000"/>
                </a:solidFill>
                <a:latin typeface="Times New Roman" panose="02020603050405020304" pitchFamily="18" charset="0"/>
                <a:cs typeface="Times New Roman" panose="02020603050405020304" pitchFamily="18" charset="0"/>
              </a:rPr>
              <a:t> tin </a:t>
            </a:r>
            <a:r>
              <a:rPr lang="en-US" sz="3399" dirty="0" err="1">
                <a:solidFill>
                  <a:srgbClr val="000000"/>
                </a:solidFill>
                <a:latin typeface="Times New Roman" panose="02020603050405020304" pitchFamily="18" charset="0"/>
                <a:cs typeface="Times New Roman" panose="02020603050405020304" pitchFamily="18" charset="0"/>
              </a:rPr>
              <a:t>cậy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thấp</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duy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endParaRPr lang="en-US" sz="33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85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4924425"/>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đào</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tạo</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lập</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trình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viên</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chi </a:t>
            </a:r>
            <a:r>
              <a:rPr lang="en-US" sz="4000" dirty="0" err="1">
                <a:solidFill>
                  <a:srgbClr val="000000"/>
                </a:solidFill>
                <a:latin typeface="Times New Roman" panose="02020603050405020304" pitchFamily="18" charset="0"/>
                <a:cs typeface="Times New Roman" panose="02020603050405020304" pitchFamily="18" charset="0"/>
              </a:rPr>
              <a:t>phí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tạo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Phụ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thuộc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giản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trực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giao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đó</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Kinh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nghiệm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cũng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đóng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vai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trò</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quan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trọng</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41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4308872"/>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viết</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chương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Phụ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thuộc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Nếu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được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mục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đích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gần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với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ứng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giảm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thời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gian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chi </a:t>
            </a:r>
            <a:r>
              <a:rPr lang="en-US" sz="4000" dirty="0" err="1">
                <a:solidFill>
                  <a:srgbClr val="000000"/>
                </a:solidFill>
                <a:latin typeface="Times New Roman" panose="02020603050405020304" pitchFamily="18" charset="0"/>
                <a:cs typeface="Times New Roman" panose="02020603050405020304" pitchFamily="18" charset="0"/>
              </a:rPr>
              <a:t>phí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38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2462213"/>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biên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dịch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chương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Phụ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thuộc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lượng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dịch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dịch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lượng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cao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giảm</a:t>
            </a:r>
            <a:r>
              <a:rPr lang="en-US" sz="4000" dirty="0">
                <a:solidFill>
                  <a:srgbClr val="000000"/>
                </a:solidFill>
                <a:latin typeface="Times New Roman" panose="02020603050405020304" pitchFamily="18" charset="0"/>
                <a:cs typeface="Times New Roman" panose="02020603050405020304" pitchFamily="18" charset="0"/>
              </a:rPr>
              <a:t> chi </a:t>
            </a:r>
            <a:r>
              <a:rPr lang="en-US" sz="4000" dirty="0" err="1">
                <a:solidFill>
                  <a:srgbClr val="000000"/>
                </a:solidFill>
                <a:latin typeface="Times New Roman" panose="02020603050405020304" pitchFamily="18" charset="0"/>
                <a:cs typeface="Times New Roman" panose="02020603050405020304" pitchFamily="18" charset="0"/>
              </a:rPr>
              <a:t>phí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dịch</a:t>
            </a:r>
            <a:r>
              <a:rPr lang="en-US" sz="40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23683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3693319"/>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thực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hiện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chương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Phụ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thuộc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thiết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vi-VN" sz="4000" dirty="0">
                <a:solidFill>
                  <a:srgbClr val="000000"/>
                </a:solidFill>
                <a:latin typeface="Times New Roman" panose="02020603050405020304" pitchFamily="18" charset="0"/>
                <a:cs typeface="Times New Roman" panose="02020603050405020304" pitchFamily="18" charset="0"/>
              </a:rPr>
              <a:t>Nếu một ngôn ngữ yêu cầu nhiều lần kiểm tra kiểu trong thời gian chạy, ngôn ngữ đó có thể làm chậm quá trình thực thi chương trình, bất kể chất lượng của trình biên dịch.</a:t>
            </a: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79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3077766"/>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triển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khai</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hệ</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thống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ngôn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ngữ</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vi-VN" sz="4000" dirty="0">
                <a:solidFill>
                  <a:srgbClr val="000000"/>
                </a:solidFill>
                <a:latin typeface="Times New Roman" panose="02020603050405020304" pitchFamily="18" charset="0"/>
                <a:cs typeface="Times New Roman" panose="02020603050405020304" pitchFamily="18" charset="0"/>
              </a:rPr>
              <a:t>Nếu các hệ thống biên dịch/thông dịch miễn phí có sẵn ngay sau khi thiết kế của ngôn ngữ được phát hành, nó có thể giảm chi phí triển khai ngôn ngữ đó.</a:t>
            </a: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923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4308872"/>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do </a:t>
            </a:r>
            <a:r>
              <a:rPr lang="en-US" sz="4000" b="1" dirty="0" err="1">
                <a:solidFill>
                  <a:srgbClr val="000000"/>
                </a:solidFill>
                <a:latin typeface="Times New Roman" panose="02020603050405020304" pitchFamily="18" charset="0"/>
                <a:cs typeface="Times New Roman" panose="02020603050405020304" pitchFamily="18" charset="0"/>
              </a:rPr>
              <a:t>độ</a:t>
            </a:r>
            <a:r>
              <a:rPr lang="en-US" sz="4000" b="1" dirty="0">
                <a:solidFill>
                  <a:srgbClr val="000000"/>
                </a:solidFill>
                <a:latin typeface="Times New Roman" panose="02020603050405020304" pitchFamily="18" charset="0"/>
                <a:cs typeface="Times New Roman" panose="02020603050405020304" pitchFamily="18" charset="0"/>
              </a:rPr>
              <a:t> tin </a:t>
            </a:r>
            <a:r>
              <a:rPr lang="en-US" sz="4000" b="1" dirty="0" err="1">
                <a:solidFill>
                  <a:srgbClr val="000000"/>
                </a:solidFill>
                <a:latin typeface="Times New Roman" panose="02020603050405020304" pitchFamily="18" charset="0"/>
                <a:cs typeface="Times New Roman" panose="02020603050405020304" pitchFamily="18" charset="0"/>
              </a:rPr>
              <a:t>cậy</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thấp</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vi-VN" sz="4000" dirty="0">
                <a:solidFill>
                  <a:srgbClr val="000000"/>
                </a:solidFill>
                <a:latin typeface="Times New Roman" panose="02020603050405020304" pitchFamily="18" charset="0"/>
                <a:cs typeface="Times New Roman" panose="02020603050405020304" pitchFamily="18" charset="0"/>
              </a:rPr>
              <a:t>Chi phí của độ tin cậy kém có thể rất cao, đặc biệt là trong các hệ thống quan trọng như nhà máy điện hạt nhân hoặc thiết bị y tế.</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C</a:t>
            </a:r>
            <a:r>
              <a:rPr lang="vi-VN" sz="4000" dirty="0">
                <a:solidFill>
                  <a:srgbClr val="000000"/>
                </a:solidFill>
                <a:latin typeface="Times New Roman" panose="02020603050405020304" pitchFamily="18" charset="0"/>
                <a:cs typeface="Times New Roman" panose="02020603050405020304" pitchFamily="18" charset="0"/>
              </a:rPr>
              <a:t>ó thể dẫn đến mất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mát</a:t>
            </a:r>
            <a:r>
              <a:rPr lang="vi-VN"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vi-VN" sz="4000" dirty="0">
                <a:solidFill>
                  <a:srgbClr val="000000"/>
                </a:solidFill>
                <a:latin typeface="Times New Roman" panose="02020603050405020304" pitchFamily="18" charset="0"/>
                <a:cs typeface="Times New Roman" panose="02020603050405020304" pitchFamily="18" charset="0"/>
              </a:rPr>
              <a:t> kinh doanh hoặc các vụ kiện về hệ thống phần mềm bị lỗi.</a:t>
            </a: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85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a:off x="15092993" y="6720966"/>
            <a:ext cx="3965639" cy="4114800"/>
          </a:xfrm>
          <a:prstGeom prst="rect">
            <a:avLst/>
          </a:prstGeom>
        </p:spPr>
      </p:pic>
      <p:pic>
        <p:nvPicPr>
          <p:cNvPr id="4" name="Picture 4"/>
          <p:cNvPicPr>
            <a:picLocks noChangeAspect="1"/>
          </p:cNvPicPr>
          <p:nvPr/>
        </p:nvPicPr>
        <p:blipFill>
          <a:blip r:embed="rId5"/>
          <a:srcRect/>
          <a:stretch>
            <a:fillRect/>
          </a:stretch>
        </p:blipFill>
        <p:spPr>
          <a:xfrm rot="-1011027">
            <a:off x="14643152" y="851013"/>
            <a:ext cx="2855246" cy="2298473"/>
          </a:xfrm>
          <a:prstGeom prst="rect">
            <a:avLst/>
          </a:prstGeom>
        </p:spPr>
      </p:pic>
      <p:sp>
        <p:nvSpPr>
          <p:cNvPr id="5" name="TextBox 5"/>
          <p:cNvSpPr txBox="1"/>
          <p:nvPr/>
        </p:nvSpPr>
        <p:spPr>
          <a:xfrm>
            <a:off x="1028700" y="1028700"/>
            <a:ext cx="11331986" cy="932948"/>
          </a:xfrm>
          <a:prstGeom prst="rect">
            <a:avLst/>
          </a:prstGeom>
        </p:spPr>
        <p:txBody>
          <a:bodyPr lIns="0" tIns="0" rIns="0" bIns="0" rtlCol="0" anchor="t">
            <a:spAutoFit/>
          </a:bodyPr>
          <a:lstStyle/>
          <a:p>
            <a:pPr>
              <a:lnSpc>
                <a:spcPts val="7679"/>
              </a:lnSpc>
            </a:pPr>
            <a:r>
              <a:rPr lang="en-US" sz="6399" dirty="0" err="1">
                <a:solidFill>
                  <a:srgbClr val="FFFFFF"/>
                </a:solidFill>
                <a:latin typeface="Times New Roman" panose="02020603050405020304" pitchFamily="18" charset="0"/>
                <a:cs typeface="Times New Roman" panose="02020603050405020304" pitchFamily="18" charset="0"/>
              </a:rPr>
              <a:t>Giới</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thiệu</a:t>
            </a:r>
            <a:endParaRPr lang="en-US" sz="6399" dirty="0">
              <a:solidFill>
                <a:srgbClr val="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573378" y="3415320"/>
            <a:ext cx="16419222" cy="4098623"/>
          </a:xfrm>
          <a:prstGeom prst="rect">
            <a:avLst/>
          </a:prstGeom>
        </p:spPr>
        <p:txBody>
          <a:bodyPr wrap="square" lIns="0" tIns="0" rIns="0" bIns="0" rtlCol="0" anchor="t">
            <a:spAutoFit/>
          </a:bodyPr>
          <a:lstStyle/>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công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cụ</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cần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thiết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cho</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triển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trong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việc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tạo</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ra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ứng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dụng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phần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mềm</a:t>
            </a:r>
            <a:r>
              <a:rPr lang="en-US" sz="3885" dirty="0">
                <a:solidFill>
                  <a:srgbClr val="000000"/>
                </a:solidFill>
                <a:latin typeface="Times New Roman" panose="02020603050405020304" pitchFamily="18" charset="0"/>
                <a:cs typeface="Times New Roman" panose="02020603050405020304" pitchFamily="18" charset="0"/>
              </a:rPr>
              <a:t>.</a:t>
            </a:r>
          </a:p>
          <a:p>
            <a:pPr algn="just">
              <a:lnSpc>
                <a:spcPts val="5439"/>
              </a:lnSpc>
            </a:pPr>
            <a:endParaRPr lang="en-US" sz="3885" dirty="0">
              <a:solidFill>
                <a:srgbClr val="000000"/>
              </a:solidFill>
              <a:latin typeface="Times New Roman" panose="02020603050405020304" pitchFamily="18" charset="0"/>
              <a:cs typeface="Times New Roman" panose="02020603050405020304" pitchFamily="18" charset="0"/>
            </a:endParaRPr>
          </a:p>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Có</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rất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nhiều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khác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nhau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vì</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vậy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khi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lựa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chọn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cho</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một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dự</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án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triển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cần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xem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xét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một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số</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để</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đảm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bảo</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được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chọn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phù</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hợp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với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công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việc</a:t>
            </a:r>
            <a:r>
              <a:rPr lang="en-US" sz="3885"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543300" cy="1041311"/>
          </a:xfrm>
          <a:prstGeom prst="rect">
            <a:avLst/>
          </a:prstGeom>
        </p:spPr>
        <p:txBody>
          <a:bodyPr wrap="square" lIns="0" tIns="0" rIns="0" bIns="0" rtlCol="0" anchor="t">
            <a:spAutoFit/>
          </a:bodyPr>
          <a:lstStyle/>
          <a:p>
            <a:pPr>
              <a:lnSpc>
                <a:spcPts val="8550"/>
              </a:lnSpc>
            </a:pPr>
            <a:r>
              <a:rPr lang="en-US" sz="7125" dirty="0">
                <a:solidFill>
                  <a:srgbClr val="FFFFFF"/>
                </a:solidFill>
                <a:latin typeface="Times New Roman" panose="02020603050405020304" pitchFamily="18" charset="0"/>
                <a:cs typeface="Times New Roman" panose="02020603050405020304" pitchFamily="18" charset="0"/>
              </a:rPr>
              <a:t>Chi </a:t>
            </a:r>
            <a:r>
              <a:rPr lang="en-US" sz="7125" dirty="0" err="1">
                <a:solidFill>
                  <a:srgbClr val="FFFFFF"/>
                </a:solidFill>
                <a:latin typeface="Times New Roman" panose="02020603050405020304" pitchFamily="18" charset="0"/>
                <a:cs typeface="Times New Roman" panose="02020603050405020304" pitchFamily="18" charset="0"/>
              </a:rPr>
              <a:t>phí</a:t>
            </a: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334000" y="971550"/>
            <a:ext cx="12473231" cy="3077766"/>
          </a:xfrm>
          <a:prstGeom prst="rect">
            <a:avLst/>
          </a:prstGeom>
        </p:spPr>
        <p:txBody>
          <a:bodyPr wrap="square" lIns="0" tIns="0" rIns="0" bIns="0" rtlCol="0" anchor="t">
            <a:spAutoFit/>
          </a:bodyPr>
          <a:lstStyle/>
          <a:p>
            <a:pPr algn="just">
              <a:lnSpc>
                <a:spcPts val="4759"/>
              </a:lnSpc>
            </a:pPr>
            <a:r>
              <a:rPr lang="en-US" sz="4000" b="1" dirty="0">
                <a:solidFill>
                  <a:srgbClr val="000000"/>
                </a:solidFill>
                <a:latin typeface="Times New Roman" panose="02020603050405020304" pitchFamily="18" charset="0"/>
                <a:cs typeface="Times New Roman" panose="02020603050405020304" pitchFamily="18" charset="0"/>
              </a:rPr>
              <a:t>Chi </a:t>
            </a:r>
            <a:r>
              <a:rPr lang="en-US" sz="4000" b="1" dirty="0" err="1">
                <a:solidFill>
                  <a:srgbClr val="000000"/>
                </a:solidFill>
                <a:latin typeface="Times New Roman" panose="02020603050405020304" pitchFamily="18" charset="0"/>
                <a:cs typeface="Times New Roman" panose="02020603050405020304" pitchFamily="18" charset="0"/>
              </a:rPr>
              <a:t>phí</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duy</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chương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Phụ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thuộc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đọc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vi-VN" sz="4000" dirty="0">
                <a:solidFill>
                  <a:srgbClr val="000000"/>
                </a:solidFill>
                <a:latin typeface="Times New Roman" panose="02020603050405020304" pitchFamily="18" charset="0"/>
                <a:cs typeface="Times New Roman" panose="02020603050405020304" pitchFamily="18" charset="0"/>
              </a:rPr>
              <a:t>một ngôn ngữ dễ đọc và dễ hiểu, nó có thể giảm chi phí duy trì các chương </a:t>
            </a:r>
            <a:r>
              <a:rPr lang="vi-VN" sz="4000">
                <a:solidFill>
                  <a:srgbClr val="000000"/>
                </a:solidFill>
                <a:latin typeface="Times New Roman" panose="02020603050405020304" pitchFamily="18" charset="0"/>
                <a:cs typeface="Times New Roman" panose="02020603050405020304" pitchFamily="18" charset="0"/>
              </a:rPr>
              <a:t>trình.</a:t>
            </a:r>
            <a:endParaRPr lang="en-US"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12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Một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số</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tiêu</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chí</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khác</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425712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di </a:t>
            </a:r>
            <a:r>
              <a:rPr lang="en-US" sz="3399" dirty="0" err="1">
                <a:solidFill>
                  <a:srgbClr val="000000"/>
                </a:solidFill>
                <a:latin typeface="Times New Roman" panose="02020603050405020304" pitchFamily="18" charset="0"/>
                <a:cs typeface="Times New Roman" panose="02020603050405020304" pitchFamily="18" charset="0"/>
              </a:rPr>
              <a:t>động</a:t>
            </a:r>
            <a:r>
              <a:rPr lang="en-US" sz="3399" dirty="0">
                <a:solidFill>
                  <a:srgbClr val="000000"/>
                </a:solidFill>
                <a:latin typeface="Times New Roman" panose="02020603050405020304" pitchFamily="18" charset="0"/>
                <a:cs typeface="Times New Roman" panose="02020603050405020304" pitchFamily="18" charset="0"/>
              </a:rPr>
              <a:t> (Portability):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dàng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chuyển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đổi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triển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khai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này</a:t>
            </a:r>
            <a:r>
              <a:rPr lang="en-US" sz="3399" dirty="0">
                <a:solidFill>
                  <a:srgbClr val="000000"/>
                </a:solidFill>
                <a:latin typeface="Times New Roman" panose="02020603050405020304" pitchFamily="18" charset="0"/>
                <a:cs typeface="Times New Roman" panose="02020603050405020304" pitchFamily="18" charset="0"/>
              </a:rPr>
              <a:t> sang </a:t>
            </a:r>
            <a:r>
              <a:rPr lang="en-US" sz="3399" dirty="0" err="1">
                <a:solidFill>
                  <a:srgbClr val="000000"/>
                </a:solidFill>
                <a:latin typeface="Times New Roman" panose="02020603050405020304" pitchFamily="18" charset="0"/>
                <a:cs typeface="Times New Roman" panose="02020603050405020304" pitchFamily="18" charset="0"/>
              </a:rPr>
              <a:t>triển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khai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khác</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tổng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quát</a:t>
            </a:r>
            <a:r>
              <a:rPr lang="en-US" sz="3399" dirty="0">
                <a:solidFill>
                  <a:srgbClr val="000000"/>
                </a:solidFill>
                <a:latin typeface="Times New Roman" panose="02020603050405020304" pitchFamily="18" charset="0"/>
                <a:cs typeface="Times New Roman" panose="02020603050405020304" pitchFamily="18" charset="0"/>
              </a:rPr>
              <a:t> (Generality): </a:t>
            </a:r>
            <a:r>
              <a:rPr lang="en-US" sz="3399" dirty="0" err="1">
                <a:solidFill>
                  <a:srgbClr val="000000"/>
                </a:solidFill>
                <a:latin typeface="Times New Roman" panose="02020603050405020304" pitchFamily="18" charset="0"/>
                <a:cs typeface="Times New Roman" panose="02020603050405020304" pitchFamily="18" charset="0"/>
              </a:rPr>
              <a:t>khả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nhiều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ứng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định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rõ</a:t>
            </a:r>
            <a:r>
              <a:rPr lang="en-US" sz="3399" dirty="0">
                <a:solidFill>
                  <a:srgbClr val="000000"/>
                </a:solidFill>
                <a:latin typeface="Times New Roman" panose="02020603050405020304" pitchFamily="18" charset="0"/>
                <a:cs typeface="Times New Roman" panose="02020603050405020304" pitchFamily="18" charset="0"/>
              </a:rPr>
              <a:t> (Well-</a:t>
            </a:r>
            <a:r>
              <a:rPr lang="en-US" sz="3399" dirty="0" err="1">
                <a:solidFill>
                  <a:srgbClr val="000000"/>
                </a:solidFill>
                <a:latin typeface="Times New Roman" panose="02020603050405020304" pitchFamily="18" charset="0"/>
                <a:cs typeface="Times New Roman" panose="02020603050405020304" pitchFamily="18" charset="0"/>
              </a:rPr>
              <a:t>definedness</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định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nghĩa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thức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của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đầy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đủ</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xác</a:t>
            </a:r>
            <a:r>
              <a:rPr lang="en-US" sz="3399"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0657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423034"/>
            <a:ext cx="18288000" cy="18288000"/>
          </a:xfrm>
          <a:prstGeom prst="rect">
            <a:avLst/>
          </a:prstGeom>
        </p:spPr>
      </p:pic>
      <p:pic>
        <p:nvPicPr>
          <p:cNvPr id="3" name="Picture 3"/>
          <p:cNvPicPr>
            <a:picLocks noChangeAspect="1"/>
          </p:cNvPicPr>
          <p:nvPr/>
        </p:nvPicPr>
        <p:blipFill>
          <a:blip r:embed="rId4"/>
          <a:srcRect/>
          <a:stretch>
            <a:fillRect/>
          </a:stretch>
        </p:blipFill>
        <p:spPr>
          <a:xfrm>
            <a:off x="15092993" y="6720966"/>
            <a:ext cx="3965639" cy="4114800"/>
          </a:xfrm>
          <a:prstGeom prst="rect">
            <a:avLst/>
          </a:prstGeom>
        </p:spPr>
      </p:pic>
      <p:pic>
        <p:nvPicPr>
          <p:cNvPr id="4" name="Picture 4"/>
          <p:cNvPicPr>
            <a:picLocks noChangeAspect="1"/>
          </p:cNvPicPr>
          <p:nvPr/>
        </p:nvPicPr>
        <p:blipFill>
          <a:blip r:embed="rId5"/>
          <a:srcRect/>
          <a:stretch>
            <a:fillRect/>
          </a:stretch>
        </p:blipFill>
        <p:spPr>
          <a:xfrm rot="-1011027">
            <a:off x="14643152" y="851013"/>
            <a:ext cx="2855246" cy="2298473"/>
          </a:xfrm>
          <a:prstGeom prst="rect">
            <a:avLst/>
          </a:prstGeom>
        </p:spPr>
      </p:pic>
      <p:sp>
        <p:nvSpPr>
          <p:cNvPr id="5" name="TextBox 5"/>
          <p:cNvSpPr txBox="1"/>
          <p:nvPr/>
        </p:nvSpPr>
        <p:spPr>
          <a:xfrm>
            <a:off x="1028700" y="1028700"/>
            <a:ext cx="13525500" cy="932948"/>
          </a:xfrm>
          <a:prstGeom prst="rect">
            <a:avLst/>
          </a:prstGeom>
        </p:spPr>
        <p:txBody>
          <a:bodyPr wrap="square" lIns="0" tIns="0" rIns="0" bIns="0" rtlCol="0" anchor="t">
            <a:spAutoFit/>
          </a:bodyPr>
          <a:lstStyle/>
          <a:p>
            <a:pPr>
              <a:lnSpc>
                <a:spcPts val="7679"/>
              </a:lnSpc>
            </a:pPr>
            <a:r>
              <a:rPr lang="en-US" sz="6399" dirty="0" err="1">
                <a:solidFill>
                  <a:srgbClr val="FFFFFF"/>
                </a:solidFill>
                <a:latin typeface="Times New Roman" panose="02020603050405020304" pitchFamily="18" charset="0"/>
                <a:cs typeface="Times New Roman" panose="02020603050405020304" pitchFamily="18" charset="0"/>
              </a:rPr>
              <a:t>Các</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tiêu</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chí</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đánh</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giá</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ngôn</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ngữ</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lập</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trình</a:t>
            </a:r>
            <a:endParaRPr lang="en-US" sz="6399" dirty="0">
              <a:solidFill>
                <a:srgbClr val="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643708" y="3100287"/>
            <a:ext cx="15053491" cy="2021131"/>
          </a:xfrm>
          <a:prstGeom prst="rect">
            <a:avLst/>
          </a:prstGeom>
        </p:spPr>
        <p:txBody>
          <a:bodyPr wrap="square" lIns="0" tIns="0" rIns="0" bIns="0" rtlCol="0" anchor="t">
            <a:spAutoFit/>
          </a:bodyPr>
          <a:lstStyle/>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Đánh</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giá</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về</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mặt</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ứng</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dụng</a:t>
            </a:r>
            <a:r>
              <a:rPr lang="en-US" sz="3885" dirty="0">
                <a:solidFill>
                  <a:srgbClr val="000000"/>
                </a:solidFill>
                <a:latin typeface="Times New Roman" panose="02020603050405020304" pitchFamily="18" charset="0"/>
                <a:cs typeface="Times New Roman" panose="02020603050405020304" pitchFamily="18" charset="0"/>
              </a:rPr>
              <a:t>: </a:t>
            </a:r>
            <a:r>
              <a:rPr lang="vi-VN" sz="3885" dirty="0">
                <a:solidFill>
                  <a:srgbClr val="000000"/>
                </a:solidFill>
                <a:latin typeface="Times New Roman" panose="02020603050405020304" pitchFamily="18" charset="0"/>
                <a:cs typeface="Times New Roman" panose="02020603050405020304" pitchFamily="18" charset="0"/>
              </a:rPr>
              <a:t>Các tiêu chí này rất đa dạng, bao gồm: khả năng bảo mật và an ninh, khả</a:t>
            </a:r>
            <a:r>
              <a:rPr lang="en-US" sz="3885" dirty="0">
                <a:solidFill>
                  <a:srgbClr val="000000"/>
                </a:solidFill>
                <a:latin typeface="Times New Roman" panose="02020603050405020304" pitchFamily="18" charset="0"/>
                <a:cs typeface="Times New Roman" panose="02020603050405020304" pitchFamily="18" charset="0"/>
              </a:rPr>
              <a:t> </a:t>
            </a:r>
            <a:r>
              <a:rPr lang="vi-VN" sz="3885" dirty="0">
                <a:solidFill>
                  <a:srgbClr val="000000"/>
                </a:solidFill>
                <a:latin typeface="Times New Roman" panose="02020603050405020304" pitchFamily="18" charset="0"/>
                <a:cs typeface="Times New Roman" panose="02020603050405020304" pitchFamily="18" charset="0"/>
              </a:rPr>
              <a:t>năng lập trình tính toán thuật toán phức tạp hoặc xây dựng hệ thống phân tán, h</a:t>
            </a:r>
            <a:r>
              <a:rPr lang="en-US" sz="3885" dirty="0">
                <a:solidFill>
                  <a:srgbClr val="000000"/>
                </a:solidFill>
                <a:latin typeface="Times New Roman" panose="02020603050405020304" pitchFamily="18" charset="0"/>
                <a:cs typeface="Times New Roman" panose="02020603050405020304" pitchFamily="18" charset="0"/>
              </a:rPr>
              <a:t>ệ </a:t>
            </a:r>
            <a:r>
              <a:rPr lang="vi-VN" sz="3885" dirty="0">
                <a:solidFill>
                  <a:srgbClr val="000000"/>
                </a:solidFill>
                <a:latin typeface="Times New Roman" panose="02020603050405020304" pitchFamily="18" charset="0"/>
                <a:cs typeface="Times New Roman" panose="02020603050405020304" pitchFamily="18" charset="0"/>
              </a:rPr>
              <a:t>thống cơ sở dữ liệu, ...</a:t>
            </a:r>
            <a:endParaRPr lang="en-US" sz="3885"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68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12969766" cy="2065437"/>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Một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số</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tiêu</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chí</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phổ</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biến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về</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ứng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dụng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của</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ngôn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ngữ</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lập</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trình</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5488234"/>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Tính bảo mật của ngôn ngữ lập trình: cần có định dạng kiểu dữ liệu</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rõ ràng, khả năng kiểm soát bộ nhớ, có cơ chế tự động dọn rác,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Khả năng lập trình Web: có khả năng hỗ trợ xây dựng các ứng dụng</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web, bao gồm frontend và backend.</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Khả năng lập trình Game: cần có khả năng tính toán và xử lý tốt,</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tốc độ thực thi cao kết hợp với khả năng xử lý đồ họa.</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Khả năng lập trình AI: cần có khả năng tính toán và xử lý tốt, hỗ</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trợ các tính năng và thư viện phục vụ cho các thuật toán máy học, có thể biễu diễn</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các cấu trúc phức tạp như mạng neuron nhân tạo.</a:t>
            </a:r>
            <a:endParaRPr lang="en-US" sz="33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45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a:off x="15092993" y="6720966"/>
            <a:ext cx="3965639" cy="4114800"/>
          </a:xfrm>
          <a:prstGeom prst="rect">
            <a:avLst/>
          </a:prstGeom>
        </p:spPr>
      </p:pic>
      <p:pic>
        <p:nvPicPr>
          <p:cNvPr id="4" name="Picture 4"/>
          <p:cNvPicPr>
            <a:picLocks noChangeAspect="1"/>
          </p:cNvPicPr>
          <p:nvPr/>
        </p:nvPicPr>
        <p:blipFill>
          <a:blip r:embed="rId5"/>
          <a:srcRect/>
          <a:stretch>
            <a:fillRect/>
          </a:stretch>
        </p:blipFill>
        <p:spPr>
          <a:xfrm rot="-1011027">
            <a:off x="14643152" y="851013"/>
            <a:ext cx="2855246" cy="2298473"/>
          </a:xfrm>
          <a:prstGeom prst="rect">
            <a:avLst/>
          </a:prstGeom>
        </p:spPr>
      </p:pic>
      <p:sp>
        <p:nvSpPr>
          <p:cNvPr id="5" name="TextBox 5"/>
          <p:cNvSpPr txBox="1"/>
          <p:nvPr/>
        </p:nvSpPr>
        <p:spPr>
          <a:xfrm>
            <a:off x="1028699" y="1028700"/>
            <a:ext cx="13342613" cy="2907847"/>
          </a:xfrm>
          <a:prstGeom prst="rect">
            <a:avLst/>
          </a:prstGeom>
        </p:spPr>
        <p:txBody>
          <a:bodyPr wrap="square" lIns="0" tIns="0" rIns="0" bIns="0" rtlCol="0" anchor="t">
            <a:spAutoFit/>
          </a:bodyPr>
          <a:lstStyle/>
          <a:p>
            <a:pPr>
              <a:lnSpc>
                <a:spcPts val="7679"/>
              </a:lnSpc>
            </a:pPr>
            <a:r>
              <a:rPr lang="en-US" sz="6600" dirty="0">
                <a:solidFill>
                  <a:schemeClr val="bg1"/>
                </a:solidFill>
                <a:latin typeface="Times New Roman" panose="02020603050405020304" pitchFamily="18" charset="0"/>
                <a:cs typeface="Times New Roman" panose="02020603050405020304" pitchFamily="18" charset="0"/>
              </a:rPr>
              <a:t>So </a:t>
            </a:r>
            <a:r>
              <a:rPr lang="en-US" sz="6600" dirty="0" err="1">
                <a:solidFill>
                  <a:schemeClr val="bg1"/>
                </a:solidFill>
                <a:latin typeface="Times New Roman" panose="02020603050405020304" pitchFamily="18" charset="0"/>
                <a:cs typeface="Times New Roman" panose="02020603050405020304" pitchFamily="18" charset="0"/>
              </a:rPr>
              <a:t>sánh</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đánh</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giá</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giữa</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các</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ngôn</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ngữ</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lập</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trình</a:t>
            </a:r>
            <a:endParaRPr lang="en-US" sz="6600" u="none" dirty="0">
              <a:solidFill>
                <a:schemeClr val="bg1"/>
              </a:solidFill>
              <a:latin typeface="Times New Roman" panose="02020603050405020304" pitchFamily="18" charset="0"/>
              <a:cs typeface="Times New Roman" panose="02020603050405020304" pitchFamily="18" charset="0"/>
            </a:endParaRPr>
          </a:p>
          <a:p>
            <a:pPr>
              <a:lnSpc>
                <a:spcPts val="7679"/>
              </a:lnSpc>
            </a:pPr>
            <a:endParaRPr lang="en-US" sz="6399" dirty="0">
              <a:solidFill>
                <a:srgbClr val="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573378" y="3415320"/>
            <a:ext cx="16419222" cy="4098623"/>
          </a:xfrm>
          <a:prstGeom prst="rect">
            <a:avLst/>
          </a:prstGeom>
        </p:spPr>
        <p:txBody>
          <a:bodyPr wrap="square" lIns="0" tIns="0" rIns="0" bIns="0" rtlCol="0" anchor="t">
            <a:spAutoFit/>
          </a:bodyPr>
          <a:lstStyle/>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Hầu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hết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ra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đời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sau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này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đều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có</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sự</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cải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thiện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về</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đánh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giá</a:t>
            </a:r>
            <a:r>
              <a:rPr lang="en-US" sz="3885" dirty="0">
                <a:solidFill>
                  <a:srgbClr val="000000"/>
                </a:solidFill>
                <a:latin typeface="Times New Roman" panose="02020603050405020304" pitchFamily="18" charset="0"/>
                <a:cs typeface="Times New Roman" panose="02020603050405020304" pitchFamily="18" charset="0"/>
              </a:rPr>
              <a:t> so </a:t>
            </a:r>
            <a:r>
              <a:rPr lang="en-US" sz="3885" dirty="0" err="1">
                <a:solidFill>
                  <a:srgbClr val="000000"/>
                </a:solidFill>
                <a:latin typeface="Times New Roman" panose="02020603050405020304" pitchFamily="18" charset="0"/>
                <a:cs typeface="Times New Roman" panose="02020603050405020304" pitchFamily="18" charset="0"/>
              </a:rPr>
              <a:t>với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trước</a:t>
            </a:r>
            <a:r>
              <a:rPr lang="en-US" sz="3885" dirty="0">
                <a:solidFill>
                  <a:srgbClr val="000000"/>
                </a:solidFill>
                <a:latin typeface="Times New Roman" panose="02020603050405020304" pitchFamily="18" charset="0"/>
                <a:cs typeface="Times New Roman" panose="02020603050405020304" pitchFamily="18" charset="0"/>
              </a:rPr>
              <a:t>.</a:t>
            </a:r>
          </a:p>
          <a:p>
            <a:pPr algn="just">
              <a:lnSpc>
                <a:spcPts val="5439"/>
              </a:lnSpc>
            </a:pPr>
            <a:endParaRPr lang="en-US" sz="3885" dirty="0">
              <a:solidFill>
                <a:srgbClr val="000000"/>
              </a:solidFill>
              <a:latin typeface="Times New Roman" panose="02020603050405020304" pitchFamily="18" charset="0"/>
              <a:cs typeface="Times New Roman" panose="02020603050405020304" pitchFamily="18" charset="0"/>
            </a:endParaRPr>
          </a:p>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Mỗi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có</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thế</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mạnh</a:t>
            </a:r>
            <a:r>
              <a:rPr lang="en-US" sz="3885" dirty="0">
                <a:solidFill>
                  <a:srgbClr val="000000"/>
                </a:solidFill>
                <a:latin typeface="Times New Roman" panose="02020603050405020304" pitchFamily="18" charset="0"/>
                <a:cs typeface="Times New Roman" panose="02020603050405020304" pitchFamily="18" charset="0"/>
              </a:rPr>
              <a:t> ở </a:t>
            </a:r>
            <a:r>
              <a:rPr lang="en-US" sz="3885" dirty="0" err="1">
                <a:solidFill>
                  <a:srgbClr val="000000"/>
                </a:solidFill>
                <a:latin typeface="Times New Roman" panose="02020603050405020304" pitchFamily="18" charset="0"/>
                <a:cs typeface="Times New Roman" panose="02020603050405020304" pitchFamily="18" charset="0"/>
              </a:rPr>
              <a:t>một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số</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lĩnh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vực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riêng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biệt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vì</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vậy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việc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lựa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chọn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phụ</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thuộc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vào</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yêu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cầu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của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dự</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án</a:t>
            </a:r>
            <a:r>
              <a:rPr lang="en-US" sz="3885" dirty="0">
                <a:solidFill>
                  <a:srgbClr val="000000"/>
                </a:solidFill>
                <a:latin typeface="Times New Roman" panose="02020603050405020304" pitchFamily="18" charset="0"/>
                <a:cs typeface="Times New Roman" panose="02020603050405020304" pitchFamily="18" charset="0"/>
              </a:rPr>
              <a:t> hay </a:t>
            </a:r>
            <a:r>
              <a:rPr lang="en-US" sz="3885" dirty="0" err="1">
                <a:solidFill>
                  <a:srgbClr val="000000"/>
                </a:solidFill>
                <a:latin typeface="Times New Roman" panose="02020603050405020304" pitchFamily="18" charset="0"/>
                <a:cs typeface="Times New Roman" panose="02020603050405020304" pitchFamily="18" charset="0"/>
              </a:rPr>
              <a:t>mục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đích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nhân</a:t>
            </a:r>
            <a:r>
              <a:rPr lang="en-US" sz="3885"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0808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12969766" cy="988219"/>
          </a:xfrm>
          <a:prstGeom prst="rect">
            <a:avLst/>
          </a:prstGeom>
        </p:spPr>
        <p:txBody>
          <a:bodyPr wrap="square" lIns="0" tIns="0" rIns="0" bIns="0" rtlCol="0" anchor="t">
            <a:spAutoFit/>
          </a:bodyPr>
          <a:lstStyle/>
          <a:p>
            <a:pPr algn="ctr">
              <a:lnSpc>
                <a:spcPts val="8399"/>
              </a:lnSpc>
            </a:pPr>
            <a:r>
              <a:rPr lang="en-US" sz="5999" b="1" dirty="0">
                <a:solidFill>
                  <a:srgbClr val="000000"/>
                </a:solidFill>
                <a:latin typeface="Times New Roman" panose="02020603050405020304" pitchFamily="18" charset="0"/>
                <a:cs typeface="Times New Roman" panose="02020603050405020304" pitchFamily="18" charset="0"/>
              </a:rPr>
              <a:t>So </a:t>
            </a:r>
            <a:r>
              <a:rPr lang="en-US" sz="5999" b="1" dirty="0" err="1">
                <a:solidFill>
                  <a:srgbClr val="000000"/>
                </a:solidFill>
                <a:latin typeface="Times New Roman" panose="02020603050405020304" pitchFamily="18" charset="0"/>
                <a:cs typeface="Times New Roman" panose="02020603050405020304" pitchFamily="18" charset="0"/>
              </a:rPr>
              <a:t>sánh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về</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bản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chất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ngôn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ngữ</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0" y="2003546"/>
            <a:ext cx="17619877" cy="7950446"/>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b="1" dirty="0">
                <a:solidFill>
                  <a:srgbClr val="000000"/>
                </a:solidFill>
                <a:latin typeface="Times New Roman" panose="02020603050405020304" pitchFamily="18" charset="0"/>
                <a:cs typeface="Times New Roman" panose="02020603050405020304" pitchFamily="18" charset="0"/>
              </a:rPr>
              <a:t>So sánh giữa C++ và Python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có tính dễ đọc và dễ viết cao hơn so với C++, do ngôn ngữ</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này có cú pháp ngắn gọn, hỗ trợ đầy đủ các tính năng. Python dễ tiếp cận hơn cho</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người mới học, trong khi C++ yêu cầu lập trình viên cần tay nghề cao.</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C++ có tốc độ xử lý nhanh hơn, do C++ được trình biên dịch chuyển</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trực tiếp sang mã máy trong khi Python chọn cách diễn giải. Ngoài ra, C++ chạy</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trực tiếp trên ổ cứng thay vì chạy trên một môi trường máy ảo như Python.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có thể được triển khai trên mọi hệ điều hành, trong khi C++</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cần có trình biên dịch phù hợp cho mỗi hệ điều hành.</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C++ có cơ chế định dạng kiểu dữ liệu mạnh có thể đảm bảo độ bảo</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mật cao hơn, trong khi đó Python cung cấp kiểu dữ liệu động không đảm bảo độ</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bảo mật.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có khả năng quản lý bộ nhớ tốt với Garbage Collectors,</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trong khi với C++, các cơ chế cấp phát và thu hồi bộ nhớ cần được lập trình chính</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xác để tránh các lỗi phát sinh.</a:t>
            </a:r>
            <a:endParaRPr lang="en-US" sz="33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79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12969766" cy="988219"/>
          </a:xfrm>
          <a:prstGeom prst="rect">
            <a:avLst/>
          </a:prstGeom>
        </p:spPr>
        <p:txBody>
          <a:bodyPr wrap="square" lIns="0" tIns="0" rIns="0" bIns="0" rtlCol="0" anchor="t">
            <a:spAutoFit/>
          </a:bodyPr>
          <a:lstStyle/>
          <a:p>
            <a:pPr algn="ctr">
              <a:lnSpc>
                <a:spcPts val="8399"/>
              </a:lnSpc>
            </a:pPr>
            <a:r>
              <a:rPr lang="en-US" sz="5999" b="1" dirty="0">
                <a:solidFill>
                  <a:srgbClr val="000000"/>
                </a:solidFill>
                <a:latin typeface="Times New Roman" panose="02020603050405020304" pitchFamily="18" charset="0"/>
                <a:cs typeface="Times New Roman" panose="02020603050405020304" pitchFamily="18" charset="0"/>
              </a:rPr>
              <a:t>So </a:t>
            </a:r>
            <a:r>
              <a:rPr lang="en-US" sz="5999" b="1" dirty="0" err="1">
                <a:solidFill>
                  <a:srgbClr val="000000"/>
                </a:solidFill>
                <a:latin typeface="Times New Roman" panose="02020603050405020304" pitchFamily="18" charset="0"/>
                <a:cs typeface="Times New Roman" panose="02020603050405020304" pitchFamily="18" charset="0"/>
              </a:rPr>
              <a:t>sánh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về</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mặt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ứng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dụng</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0" y="2003546"/>
            <a:ext cx="17619877" cy="5488234"/>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b="1" dirty="0">
                <a:solidFill>
                  <a:srgbClr val="000000"/>
                </a:solidFill>
                <a:latin typeface="Times New Roman" panose="02020603050405020304" pitchFamily="18" charset="0"/>
                <a:cs typeface="Times New Roman" panose="02020603050405020304" pitchFamily="18" charset="0"/>
              </a:rPr>
              <a:t>Ứng dụng lập trình Web</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Các ngôn ngữ phổ biến như Java, Ruby, Python, JavaScript được ưa chuộng</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hơn, vì chúng cung cấp các tính năng cần thiết và phù hợp với lập trình web.</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Ví dụ:</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Ruby cung cấp framework Ruby on Rails, dễ dàng kết nối với các</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cơ sở dữ liệu như MySQL, Oracle, ..., cung cấp cơ chế bảo mật tốt, có tính hướng</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đối tượng cao và có một hệ thống cộng đồng lớn.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cung cấp rất nhiều framework cho lập trình web, bao gồm</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Django, Flask, Pyramid, ..., dễ dàng kết nối với các cơ sở dữ liệu và sở hữu cộng</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đồng lớn.</a:t>
            </a:r>
            <a:r>
              <a:rPr lang="en-US" sz="3399"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6679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12969766" cy="988219"/>
          </a:xfrm>
          <a:prstGeom prst="rect">
            <a:avLst/>
          </a:prstGeom>
        </p:spPr>
        <p:txBody>
          <a:bodyPr wrap="square" lIns="0" tIns="0" rIns="0" bIns="0" rtlCol="0" anchor="t">
            <a:spAutoFit/>
          </a:bodyPr>
          <a:lstStyle/>
          <a:p>
            <a:pPr algn="ctr">
              <a:lnSpc>
                <a:spcPts val="8399"/>
              </a:lnSpc>
            </a:pPr>
            <a:r>
              <a:rPr lang="en-US" sz="5999" b="1" dirty="0">
                <a:solidFill>
                  <a:srgbClr val="000000"/>
                </a:solidFill>
                <a:latin typeface="Times New Roman" panose="02020603050405020304" pitchFamily="18" charset="0"/>
                <a:cs typeface="Times New Roman" panose="02020603050405020304" pitchFamily="18" charset="0"/>
              </a:rPr>
              <a:t>So </a:t>
            </a:r>
            <a:r>
              <a:rPr lang="en-US" sz="5999" b="1" dirty="0" err="1">
                <a:solidFill>
                  <a:srgbClr val="000000"/>
                </a:solidFill>
                <a:latin typeface="Times New Roman" panose="02020603050405020304" pitchFamily="18" charset="0"/>
                <a:cs typeface="Times New Roman" panose="02020603050405020304" pitchFamily="18" charset="0"/>
              </a:rPr>
              <a:t>sánh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về</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mặt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ứng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dụng</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0" y="2003546"/>
            <a:ext cx="17619877" cy="6719340"/>
          </a:xfrm>
          <a:prstGeom prst="rect">
            <a:avLst/>
          </a:prstGeom>
        </p:spPr>
        <p:txBody>
          <a:bodyPr lIns="0" tIns="0" rIns="0" bIns="0" rtlCol="0" anchor="t">
            <a:spAutoFit/>
          </a:bodyPr>
          <a:lstStyle/>
          <a:p>
            <a:pPr algn="just">
              <a:lnSpc>
                <a:spcPts val="4759"/>
              </a:lnSpc>
            </a:pPr>
            <a:r>
              <a:rPr lang="en-US" sz="3399" b="1" dirty="0">
                <a:solidFill>
                  <a:srgbClr val="000000"/>
                </a:solidFill>
                <a:latin typeface="Times New Roman" panose="02020603050405020304" pitchFamily="18" charset="0"/>
                <a:cs typeface="Times New Roman" panose="02020603050405020304" pitchFamily="18" charset="0"/>
              </a:rPr>
              <a:t>	</a:t>
            </a:r>
            <a:r>
              <a:rPr lang="vi-VN" sz="3399" b="1" dirty="0">
                <a:solidFill>
                  <a:srgbClr val="000000"/>
                </a:solidFill>
                <a:latin typeface="Times New Roman" panose="02020603050405020304" pitchFamily="18" charset="0"/>
                <a:cs typeface="Times New Roman" panose="02020603050405020304" pitchFamily="18" charset="0"/>
              </a:rPr>
              <a:t>Ứng dụng lập trình Game</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Phổ biến nhất là C#, C/C++, Java, Python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Ví dụ:</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C# là ngôn ngữ hướng đối tượng mạnh mẽ với tốc độ xử lý, tính</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toán nhanh, được ưa chuộng trong lập trình các ứng dụng trò chơi. Unity Game</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Engine cung cấp rất nhiều công cụ hữu ích để xây dựng và phát triển sản phẩm</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game bằng C# nhanh chóng.</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JavaScript có thể lập trình được game chạy ngay trên trình duyệt.</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Các games chạy trên các trang web nổi tiếng như y8.com, game24h.vn đa số được</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viết bằng ngôn ngữ này.</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cung cấp các thư viện như Pygame, Kivy, Pyglet cho phép</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dễ dàng tạo ra các sản phẩm game đơn giản, tuy nhiên do tốc độ xử lý chậm, ngôn</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ngữ này ít được dùng để tạo các game lớn có đồ họa cao.</a:t>
            </a:r>
            <a:endParaRPr lang="en-US" sz="33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305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12969766" cy="988219"/>
          </a:xfrm>
          <a:prstGeom prst="rect">
            <a:avLst/>
          </a:prstGeom>
        </p:spPr>
        <p:txBody>
          <a:bodyPr wrap="square" lIns="0" tIns="0" rIns="0" bIns="0" rtlCol="0" anchor="t">
            <a:spAutoFit/>
          </a:bodyPr>
          <a:lstStyle/>
          <a:p>
            <a:pPr algn="ctr">
              <a:lnSpc>
                <a:spcPts val="8399"/>
              </a:lnSpc>
            </a:pPr>
            <a:r>
              <a:rPr lang="en-US" sz="5999" b="1" dirty="0">
                <a:solidFill>
                  <a:srgbClr val="000000"/>
                </a:solidFill>
                <a:latin typeface="Times New Roman" panose="02020603050405020304" pitchFamily="18" charset="0"/>
                <a:cs typeface="Times New Roman" panose="02020603050405020304" pitchFamily="18" charset="0"/>
              </a:rPr>
              <a:t>So </a:t>
            </a:r>
            <a:r>
              <a:rPr lang="en-US" sz="5999" b="1" dirty="0" err="1">
                <a:solidFill>
                  <a:srgbClr val="000000"/>
                </a:solidFill>
                <a:latin typeface="Times New Roman" panose="02020603050405020304" pitchFamily="18" charset="0"/>
                <a:cs typeface="Times New Roman" panose="02020603050405020304" pitchFamily="18" charset="0"/>
              </a:rPr>
              <a:t>sánh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về</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mặt</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ứng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dụng</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0" y="2003546"/>
            <a:ext cx="17619877" cy="7334893"/>
          </a:xfrm>
          <a:prstGeom prst="rect">
            <a:avLst/>
          </a:prstGeom>
        </p:spPr>
        <p:txBody>
          <a:bodyPr lIns="0" tIns="0" rIns="0" bIns="0" rtlCol="0" anchor="t">
            <a:spAutoFit/>
          </a:bodyPr>
          <a:lstStyle/>
          <a:p>
            <a:pPr algn="just">
              <a:lnSpc>
                <a:spcPts val="4759"/>
              </a:lnSpc>
            </a:pPr>
            <a:r>
              <a:rPr lang="en-US" sz="3399" b="1" dirty="0">
                <a:solidFill>
                  <a:srgbClr val="000000"/>
                </a:solidFill>
                <a:latin typeface="Times New Roman" panose="02020603050405020304" pitchFamily="18" charset="0"/>
                <a:cs typeface="Times New Roman" panose="02020603050405020304" pitchFamily="18" charset="0"/>
              </a:rPr>
              <a:t>	</a:t>
            </a:r>
            <a:r>
              <a:rPr lang="vi-VN" sz="3399" b="1" dirty="0">
                <a:solidFill>
                  <a:srgbClr val="000000"/>
                </a:solidFill>
                <a:latin typeface="Times New Roman" panose="02020603050405020304" pitchFamily="18" charset="0"/>
                <a:cs typeface="Times New Roman" panose="02020603050405020304" pitchFamily="18" charset="0"/>
              </a:rPr>
              <a:t>Ứng dụng lập trình AI</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Phổ biến nhất là Python, C++, Java,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Ví dụ:</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Python là ngôn ngữ phổ biến nhất để lập trình AI với số lượng thư</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viện khổng lồ:</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Tính toán: Numpy, Scipy,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Xử lý dữ liệu: Pandas, Matplotlib, Seaborn,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Framework: Tensorflow, Keras, Pytorch, Sklearn,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Dữ liệu lớn: Vaex, Hadoop, Kafka, PySpark, ...</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C++ được ưa chuộng khi triển khai các mô hình AI. Các thư viện</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lớn về Deep Learning của Python thường được xây dựng bằng C++, ví dụ như</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Tensorflow (62.7%), PyTorch (52.4%).</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 Java chủ yếu phát triển các ứng dụng AI chạy trên nền Server. Java</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có nhiều thư viện hỗ trợ để lập trình AI, Machine Learning, Deep Learning như</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TensorFlow, DL4J, MAHOUT.</a:t>
            </a:r>
            <a:endParaRPr lang="en-US" sz="33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255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073BE8-4330-3995-1C80-ABF1DC0D6D92}"/>
              </a:ext>
            </a:extLst>
          </p:cNvPr>
          <p:cNvPicPr>
            <a:picLocks noChangeAspect="1"/>
          </p:cNvPicPr>
          <p:nvPr/>
        </p:nvPicPr>
        <p:blipFill>
          <a:blip r:embed="rId3"/>
          <a:stretch>
            <a:fillRect/>
          </a:stretch>
        </p:blipFill>
        <p:spPr>
          <a:xfrm>
            <a:off x="219438" y="2559717"/>
            <a:ext cx="17849124" cy="5167566"/>
          </a:xfrm>
          <a:prstGeom prst="rect">
            <a:avLst/>
          </a:prstGeom>
        </p:spPr>
      </p:pic>
    </p:spTree>
    <p:extLst>
      <p:ext uri="{BB962C8B-B14F-4D97-AF65-F5344CB8AC3E}">
        <p14:creationId xmlns:p14="http://schemas.microsoft.com/office/powerpoint/2010/main" val="105846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a:off x="15092993" y="6720966"/>
            <a:ext cx="3965639" cy="4114800"/>
          </a:xfrm>
          <a:prstGeom prst="rect">
            <a:avLst/>
          </a:prstGeom>
        </p:spPr>
      </p:pic>
      <p:pic>
        <p:nvPicPr>
          <p:cNvPr id="4" name="Picture 4"/>
          <p:cNvPicPr>
            <a:picLocks noChangeAspect="1"/>
          </p:cNvPicPr>
          <p:nvPr/>
        </p:nvPicPr>
        <p:blipFill>
          <a:blip r:embed="rId5"/>
          <a:srcRect/>
          <a:stretch>
            <a:fillRect/>
          </a:stretch>
        </p:blipFill>
        <p:spPr>
          <a:xfrm rot="-1011027">
            <a:off x="14643152" y="851013"/>
            <a:ext cx="2855246" cy="2298473"/>
          </a:xfrm>
          <a:prstGeom prst="rect">
            <a:avLst/>
          </a:prstGeom>
        </p:spPr>
      </p:pic>
      <p:sp>
        <p:nvSpPr>
          <p:cNvPr id="5" name="TextBox 5"/>
          <p:cNvSpPr txBox="1"/>
          <p:nvPr/>
        </p:nvSpPr>
        <p:spPr>
          <a:xfrm>
            <a:off x="1028700" y="1028700"/>
            <a:ext cx="13525500" cy="932948"/>
          </a:xfrm>
          <a:prstGeom prst="rect">
            <a:avLst/>
          </a:prstGeom>
        </p:spPr>
        <p:txBody>
          <a:bodyPr wrap="square" lIns="0" tIns="0" rIns="0" bIns="0" rtlCol="0" anchor="t">
            <a:spAutoFit/>
          </a:bodyPr>
          <a:lstStyle/>
          <a:p>
            <a:pPr>
              <a:lnSpc>
                <a:spcPts val="7679"/>
              </a:lnSpc>
            </a:pPr>
            <a:r>
              <a:rPr lang="en-US" sz="6399" dirty="0" err="1">
                <a:solidFill>
                  <a:srgbClr val="FFFFFF"/>
                </a:solidFill>
                <a:latin typeface="Times New Roman" panose="02020603050405020304" pitchFamily="18" charset="0"/>
                <a:cs typeface="Times New Roman" panose="02020603050405020304" pitchFamily="18" charset="0"/>
              </a:rPr>
              <a:t>Các</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tiêu</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chí</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đánh</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giá</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ngôn</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ngữ</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lập</a:t>
            </a:r>
            <a:r>
              <a:rPr lang="en-US" sz="6399" dirty="0">
                <a:solidFill>
                  <a:srgbClr val="FFFFFF"/>
                </a:solidFill>
                <a:latin typeface="Times New Roman" panose="02020603050405020304" pitchFamily="18" charset="0"/>
                <a:cs typeface="Times New Roman" panose="02020603050405020304" pitchFamily="18" charset="0"/>
              </a:rPr>
              <a:t> </a:t>
            </a:r>
            <a:r>
              <a:rPr lang="en-US" sz="6399" dirty="0" err="1">
                <a:solidFill>
                  <a:srgbClr val="FFFFFF"/>
                </a:solidFill>
                <a:latin typeface="Times New Roman" panose="02020603050405020304" pitchFamily="18" charset="0"/>
                <a:cs typeface="Times New Roman" panose="02020603050405020304" pitchFamily="18" charset="0"/>
              </a:rPr>
              <a:t>trình</a:t>
            </a:r>
            <a:endParaRPr lang="en-US" sz="6399" dirty="0">
              <a:solidFill>
                <a:srgbClr val="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643709" y="3100287"/>
            <a:ext cx="14295482" cy="6868612"/>
          </a:xfrm>
          <a:prstGeom prst="rect">
            <a:avLst/>
          </a:prstGeom>
        </p:spPr>
        <p:txBody>
          <a:bodyPr lIns="0" tIns="0" rIns="0" bIns="0" rtlCol="0" anchor="t">
            <a:spAutoFit/>
          </a:bodyPr>
          <a:lstStyle/>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Đánh</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giá</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về</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bản</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chất</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ngôn</a:t>
            </a:r>
            <a:r>
              <a:rPr lang="en-US" sz="3885" b="1" dirty="0">
                <a:solidFill>
                  <a:srgbClr val="000000"/>
                </a:solidFill>
                <a:latin typeface="Times New Roman" panose="02020603050405020304" pitchFamily="18" charset="0"/>
                <a:cs typeface="Times New Roman" panose="02020603050405020304" pitchFamily="18" charset="0"/>
              </a:rPr>
              <a:t> </a:t>
            </a:r>
            <a:r>
              <a:rPr lang="en-US" sz="3885" b="1"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đánh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giá</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bộ</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chuẩn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nguyên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tắc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dùng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để</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đánh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giá</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chất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lượng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hiệu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quả</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của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a:t>
            </a:r>
          </a:p>
          <a:p>
            <a:pPr algn="just">
              <a:lnSpc>
                <a:spcPts val="5439"/>
              </a:lnSpc>
            </a:pPr>
            <a:endParaRPr lang="en-US" sz="3885" dirty="0">
              <a:solidFill>
                <a:srgbClr val="000000"/>
              </a:solidFill>
              <a:latin typeface="Times New Roman" panose="02020603050405020304" pitchFamily="18" charset="0"/>
              <a:cs typeface="Times New Roman" panose="02020603050405020304" pitchFamily="18" charset="0"/>
            </a:endParaRPr>
          </a:p>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này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được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dụng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để</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đánh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giá</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năng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thiết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kế</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cú</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nghĩa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của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nhằm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xác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định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phù</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hợp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của</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chúng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đối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với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ứng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dụng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cảnh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khác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nhau</a:t>
            </a:r>
            <a:r>
              <a:rPr lang="en-US" sz="3885" dirty="0">
                <a:solidFill>
                  <a:srgbClr val="000000"/>
                </a:solidFill>
                <a:latin typeface="Times New Roman" panose="02020603050405020304" pitchFamily="18" charset="0"/>
                <a:cs typeface="Times New Roman" panose="02020603050405020304" pitchFamily="18" charset="0"/>
              </a:rPr>
              <a:t>.</a:t>
            </a:r>
          </a:p>
          <a:p>
            <a:pPr algn="just">
              <a:lnSpc>
                <a:spcPts val="5439"/>
              </a:lnSpc>
            </a:pPr>
            <a:endParaRPr lang="en-US" sz="3885" dirty="0">
              <a:solidFill>
                <a:srgbClr val="000000"/>
              </a:solidFill>
              <a:latin typeface="Times New Roman" panose="02020603050405020304" pitchFamily="18" charset="0"/>
              <a:cs typeface="Times New Roman" panose="02020603050405020304" pitchFamily="18" charset="0"/>
            </a:endParaRPr>
          </a:p>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Một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số</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tiêu</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chí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quan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trọng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nhất</a:t>
            </a:r>
            <a:r>
              <a:rPr lang="en-US" sz="3885" dirty="0">
                <a:solidFill>
                  <a:srgbClr val="000000"/>
                </a:solidFill>
                <a:latin typeface="Times New Roman" panose="02020603050405020304" pitchFamily="18" charset="0"/>
                <a:cs typeface="Times New Roman" panose="02020603050405020304" pitchFamily="18" charset="0"/>
              </a:rPr>
              <a:t> bao </a:t>
            </a:r>
            <a:r>
              <a:rPr lang="en-US" sz="3885" dirty="0" err="1">
                <a:solidFill>
                  <a:srgbClr val="000000"/>
                </a:solidFill>
                <a:latin typeface="Times New Roman" panose="02020603050405020304" pitchFamily="18" charset="0"/>
                <a:cs typeface="Times New Roman" panose="02020603050405020304" pitchFamily="18" charset="0"/>
              </a:rPr>
              <a:t>gồm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dễ</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đọc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dễ</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viết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độ</a:t>
            </a:r>
            <a:r>
              <a:rPr lang="en-US" sz="3885" dirty="0">
                <a:solidFill>
                  <a:srgbClr val="000000"/>
                </a:solidFill>
                <a:latin typeface="Times New Roman" panose="02020603050405020304" pitchFamily="18" charset="0"/>
                <a:cs typeface="Times New Roman" panose="02020603050405020304" pitchFamily="18" charset="0"/>
              </a:rPr>
              <a:t> tin </a:t>
            </a:r>
            <a:r>
              <a:rPr lang="en-US" sz="3885" dirty="0" err="1">
                <a:solidFill>
                  <a:srgbClr val="000000"/>
                </a:solidFill>
                <a:latin typeface="Times New Roman" panose="02020603050405020304" pitchFamily="18" charset="0"/>
                <a:cs typeface="Times New Roman" panose="02020603050405020304" pitchFamily="18" charset="0"/>
              </a:rPr>
              <a:t>cậy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và</a:t>
            </a:r>
            <a:r>
              <a:rPr lang="en-US" sz="3885" dirty="0">
                <a:solidFill>
                  <a:srgbClr val="000000"/>
                </a:solidFill>
                <a:latin typeface="Times New Roman" panose="02020603050405020304" pitchFamily="18" charset="0"/>
                <a:cs typeface="Times New Roman" panose="02020603050405020304" pitchFamily="18" charset="0"/>
              </a:rPr>
              <a:t> chi </a:t>
            </a:r>
            <a:r>
              <a:rPr lang="en-US" sz="3885" dirty="0" err="1">
                <a:solidFill>
                  <a:srgbClr val="000000"/>
                </a:solidFill>
                <a:latin typeface="Times New Roman" panose="02020603050405020304" pitchFamily="18" charset="0"/>
                <a:cs typeface="Times New Roman" panose="02020603050405020304" pitchFamily="18" charset="0"/>
              </a:rPr>
              <a:t>phí</a:t>
            </a:r>
            <a:r>
              <a:rPr lang="en-US" sz="3885"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4"/>
          <a:srcRect/>
          <a:stretch>
            <a:fillRect/>
          </a:stretch>
        </p:blipFill>
        <p:spPr>
          <a:xfrm>
            <a:off x="15092993" y="6720966"/>
            <a:ext cx="3965639" cy="4114800"/>
          </a:xfrm>
          <a:prstGeom prst="rect">
            <a:avLst/>
          </a:prstGeom>
        </p:spPr>
      </p:pic>
      <p:pic>
        <p:nvPicPr>
          <p:cNvPr id="4" name="Picture 4"/>
          <p:cNvPicPr>
            <a:picLocks noChangeAspect="1"/>
          </p:cNvPicPr>
          <p:nvPr/>
        </p:nvPicPr>
        <p:blipFill>
          <a:blip r:embed="rId5"/>
          <a:srcRect/>
          <a:stretch>
            <a:fillRect/>
          </a:stretch>
        </p:blipFill>
        <p:spPr>
          <a:xfrm rot="-1011027">
            <a:off x="14643152" y="851013"/>
            <a:ext cx="2855246" cy="2298473"/>
          </a:xfrm>
          <a:prstGeom prst="rect">
            <a:avLst/>
          </a:prstGeom>
        </p:spPr>
      </p:pic>
      <p:sp>
        <p:nvSpPr>
          <p:cNvPr id="5" name="TextBox 5"/>
          <p:cNvSpPr txBox="1"/>
          <p:nvPr/>
        </p:nvSpPr>
        <p:spPr>
          <a:xfrm>
            <a:off x="1028699" y="1028700"/>
            <a:ext cx="13342613" cy="2907847"/>
          </a:xfrm>
          <a:prstGeom prst="rect">
            <a:avLst/>
          </a:prstGeom>
        </p:spPr>
        <p:txBody>
          <a:bodyPr wrap="square" lIns="0" tIns="0" rIns="0" bIns="0" rtlCol="0" anchor="t">
            <a:spAutoFit/>
          </a:bodyPr>
          <a:lstStyle/>
          <a:p>
            <a:pPr>
              <a:lnSpc>
                <a:spcPts val="7679"/>
              </a:lnSpc>
            </a:pPr>
            <a:r>
              <a:rPr lang="en-US" sz="6600" dirty="0" err="1">
                <a:solidFill>
                  <a:schemeClr val="bg1"/>
                </a:solidFill>
                <a:latin typeface="Times New Roman" panose="02020603050405020304" pitchFamily="18" charset="0"/>
                <a:cs typeface="Times New Roman" panose="02020603050405020304" pitchFamily="18" charset="0"/>
              </a:rPr>
              <a:t>Các</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yếu</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tố</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tác</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động</a:t>
            </a:r>
            <a:r>
              <a:rPr lang="en-US" sz="6600" dirty="0">
                <a:solidFill>
                  <a:schemeClr val="bg1"/>
                </a:solidFill>
                <a:latin typeface="Times New Roman" panose="02020603050405020304" pitchFamily="18" charset="0"/>
                <a:cs typeface="Times New Roman" panose="02020603050405020304" pitchFamily="18" charset="0"/>
              </a:rPr>
              <a:t>, chi </a:t>
            </a:r>
            <a:r>
              <a:rPr lang="en-US" sz="6600" dirty="0" err="1">
                <a:solidFill>
                  <a:schemeClr val="bg1"/>
                </a:solidFill>
                <a:latin typeface="Times New Roman" panose="02020603050405020304" pitchFamily="18" charset="0"/>
                <a:cs typeface="Times New Roman" panose="02020603050405020304" pitchFamily="18" charset="0"/>
              </a:rPr>
              <a:t>phối</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việc</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thiết</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kế</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một</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ngôn</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ngữ</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lập</a:t>
            </a:r>
            <a:r>
              <a:rPr lang="en-US" sz="6600" dirty="0">
                <a:solidFill>
                  <a:schemeClr val="bg1"/>
                </a:solidFill>
                <a:latin typeface="Times New Roman" panose="02020603050405020304" pitchFamily="18" charset="0"/>
                <a:cs typeface="Times New Roman" panose="02020603050405020304" pitchFamily="18" charset="0"/>
              </a:rPr>
              <a:t> </a:t>
            </a:r>
            <a:r>
              <a:rPr lang="en-US" sz="6600" dirty="0" err="1">
                <a:solidFill>
                  <a:schemeClr val="bg1"/>
                </a:solidFill>
                <a:latin typeface="Times New Roman" panose="02020603050405020304" pitchFamily="18" charset="0"/>
                <a:cs typeface="Times New Roman" panose="02020603050405020304" pitchFamily="18" charset="0"/>
              </a:rPr>
              <a:t>trình</a:t>
            </a:r>
            <a:endParaRPr lang="en-US" sz="6600" dirty="0">
              <a:solidFill>
                <a:schemeClr val="bg1"/>
              </a:solidFill>
              <a:latin typeface="Times New Roman" panose="02020603050405020304" pitchFamily="18" charset="0"/>
              <a:cs typeface="Times New Roman" panose="02020603050405020304" pitchFamily="18" charset="0"/>
            </a:endParaRPr>
          </a:p>
          <a:p>
            <a:pPr>
              <a:lnSpc>
                <a:spcPts val="7679"/>
              </a:lnSpc>
            </a:pPr>
            <a:endParaRPr lang="en-US" sz="6399" dirty="0">
              <a:solidFill>
                <a:srgbClr val="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573378" y="3415320"/>
            <a:ext cx="16419222" cy="4098623"/>
          </a:xfrm>
          <a:prstGeom prst="rect">
            <a:avLst/>
          </a:prstGeom>
        </p:spPr>
        <p:txBody>
          <a:bodyPr wrap="square" lIns="0" tIns="0" rIns="0" bIns="0" rtlCol="0" anchor="t">
            <a:spAutoFit/>
          </a:bodyPr>
          <a:lstStyle/>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Kiến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trúc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máy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(Computer Architecture):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triển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xung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quanh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kiến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trúc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máy</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tính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phổ</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biến</a:t>
            </a:r>
            <a:r>
              <a:rPr lang="en-US" sz="3885" dirty="0">
                <a:solidFill>
                  <a:srgbClr val="000000"/>
                </a:solidFill>
                <a:latin typeface="Times New Roman" panose="02020603050405020304" pitchFamily="18" charset="0"/>
                <a:cs typeface="Times New Roman" panose="02020603050405020304" pitchFamily="18" charset="0"/>
              </a:rPr>
              <a:t>, hay </a:t>
            </a:r>
            <a:r>
              <a:rPr lang="en-US" sz="3885" dirty="0" err="1">
                <a:solidFill>
                  <a:srgbClr val="000000"/>
                </a:solidFill>
                <a:latin typeface="Times New Roman" panose="02020603050405020304" pitchFamily="18" charset="0"/>
                <a:cs typeface="Times New Roman" panose="02020603050405020304" pitchFamily="18" charset="0"/>
              </a:rPr>
              <a:t>còn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gọi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kiến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trúc</a:t>
            </a:r>
            <a:r>
              <a:rPr lang="en-US" sz="3885" dirty="0">
                <a:solidFill>
                  <a:srgbClr val="000000"/>
                </a:solidFill>
                <a:latin typeface="Times New Roman" panose="02020603050405020304" pitchFamily="18" charset="0"/>
                <a:cs typeface="Times New Roman" panose="02020603050405020304" pitchFamily="18" charset="0"/>
              </a:rPr>
              <a:t> von Neumann.</a:t>
            </a:r>
          </a:p>
          <a:p>
            <a:pPr algn="just">
              <a:lnSpc>
                <a:spcPts val="5439"/>
              </a:lnSpc>
            </a:pPr>
            <a:endParaRPr lang="en-US" sz="3885" dirty="0">
              <a:solidFill>
                <a:srgbClr val="000000"/>
              </a:solidFill>
              <a:latin typeface="Times New Roman" panose="02020603050405020304" pitchFamily="18" charset="0"/>
              <a:cs typeface="Times New Roman" panose="02020603050405020304" pitchFamily="18" charset="0"/>
            </a:endParaRPr>
          </a:p>
          <a:p>
            <a:pPr algn="just">
              <a:lnSpc>
                <a:spcPts val="5439"/>
              </a:lnSpc>
            </a:pP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Hệ</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phương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(Programming Methodologies):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phương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triển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phần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mềm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mới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ví</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dụ</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phát</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triển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phần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mềm</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hướng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đối</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tượng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đã</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dẫn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đến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các</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mô</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mới</a:t>
            </a:r>
            <a:r>
              <a:rPr lang="en-US" sz="3885" dirty="0">
                <a:solidFill>
                  <a:srgbClr val="000000"/>
                </a:solidFill>
                <a:latin typeface="Times New Roman" panose="02020603050405020304" pitchFamily="18" charset="0"/>
                <a:cs typeface="Times New Roman" panose="02020603050405020304" pitchFamily="18" charset="0"/>
              </a:rPr>
              <a:t>, hay </a:t>
            </a:r>
            <a:r>
              <a:rPr lang="en-US" sz="3885" dirty="0" err="1">
                <a:solidFill>
                  <a:srgbClr val="000000"/>
                </a:solidFill>
                <a:latin typeface="Times New Roman" panose="02020603050405020304" pitchFamily="18" charset="0"/>
                <a:cs typeface="Times New Roman" panose="02020603050405020304" pitchFamily="18" charset="0"/>
              </a:rPr>
              <a:t>rộng</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hơn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là</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ngôn</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ngữ</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lập</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trình</a:t>
            </a:r>
            <a:r>
              <a:rPr lang="en-US" sz="3885" dirty="0">
                <a:solidFill>
                  <a:srgbClr val="000000"/>
                </a:solidFill>
                <a:latin typeface="Times New Roman" panose="02020603050405020304" pitchFamily="18" charset="0"/>
                <a:cs typeface="Times New Roman" panose="02020603050405020304" pitchFamily="18" charset="0"/>
              </a:rPr>
              <a:t> </a:t>
            </a:r>
            <a:r>
              <a:rPr lang="en-US" sz="3885" dirty="0" err="1">
                <a:solidFill>
                  <a:srgbClr val="000000"/>
                </a:solidFill>
                <a:latin typeface="Times New Roman" panose="02020603050405020304" pitchFamily="18" charset="0"/>
                <a:cs typeface="Times New Roman" panose="02020603050405020304" pitchFamily="18" charset="0"/>
              </a:rPr>
              <a:t>mới</a:t>
            </a:r>
            <a:r>
              <a:rPr lang="en-US" sz="3885"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43248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Kiến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trúc</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máy</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tính</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4872681"/>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Kiến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máy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nổi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tiếng</a:t>
            </a:r>
            <a:r>
              <a:rPr lang="en-US" sz="3399" dirty="0">
                <a:solidFill>
                  <a:srgbClr val="000000"/>
                </a:solidFill>
                <a:latin typeface="Times New Roman" panose="02020603050405020304" pitchFamily="18" charset="0"/>
                <a:cs typeface="Times New Roman" panose="02020603050405020304" pitchFamily="18" charset="0"/>
              </a:rPr>
              <a:t>: von Neumann (hay </a:t>
            </a:r>
            <a:r>
              <a:rPr lang="en-US" sz="3399" dirty="0" err="1">
                <a:solidFill>
                  <a:srgbClr val="000000"/>
                </a:solidFill>
                <a:latin typeface="Times New Roman" panose="02020603050405020304" pitchFamily="18" charset="0"/>
                <a:cs typeface="Times New Roman" panose="02020603050405020304" pitchFamily="18" charset="0"/>
              </a:rPr>
              <a:t>kiến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Princeton)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Những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theo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này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còn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gọi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mệnh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lệnh</a:t>
            </a:r>
            <a:r>
              <a:rPr lang="en-US" sz="3399" dirty="0">
                <a:solidFill>
                  <a:srgbClr val="000000"/>
                </a:solidFill>
                <a:latin typeface="Times New Roman" panose="02020603050405020304" pitchFamily="18" charset="0"/>
                <a:cs typeface="Times New Roman" panose="02020603050405020304" pitchFamily="18" charset="0"/>
              </a:rPr>
              <a:t> (imperative language)</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Đặc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điểm</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lưu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trong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cùng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bộ</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nhớ</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Bộ</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nhớ</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với</a:t>
            </a:r>
            <a:r>
              <a:rPr lang="en-US" sz="3399" dirty="0">
                <a:solidFill>
                  <a:srgbClr val="000000"/>
                </a:solidFill>
                <a:latin typeface="Times New Roman" panose="02020603050405020304" pitchFamily="18" charset="0"/>
                <a:cs typeface="Times New Roman" panose="02020603050405020304" pitchFamily="18" charset="0"/>
              </a:rPr>
              <a:t> CPU</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hướng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dẫn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lệnh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dẫn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bộ</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nhớ</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đến</a:t>
            </a:r>
            <a:r>
              <a:rPr lang="en-US" sz="3399" dirty="0">
                <a:solidFill>
                  <a:srgbClr val="000000"/>
                </a:solidFill>
                <a:latin typeface="Times New Roman" panose="02020603050405020304" pitchFamily="18" charset="0"/>
                <a:cs typeface="Times New Roman" panose="02020603050405020304" pitchFamily="18" charset="0"/>
              </a:rPr>
              <a:t> CPU</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hoạt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của</a:t>
            </a:r>
            <a:r>
              <a:rPr lang="en-US" sz="3399" dirty="0">
                <a:solidFill>
                  <a:srgbClr val="000000"/>
                </a:solidFill>
                <a:latin typeface="Times New Roman" panose="02020603050405020304" pitchFamily="18" charset="0"/>
                <a:cs typeface="Times New Roman" panose="02020603050405020304" pitchFamily="18" charset="0"/>
              </a:rPr>
              <a:t> CPU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về</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bộ</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nhớ</a:t>
            </a:r>
            <a:endParaRPr lang="en-US" sz="3399" dirty="0">
              <a:solidFill>
                <a:srgbClr val="00000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3782E3B-E0FA-03B0-F9B4-5DAA4D1E15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1549" y="5550564"/>
            <a:ext cx="8271871" cy="477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70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Kiến</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trúc</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máy</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tính</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610378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Chu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lệnh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trong</a:t>
            </a:r>
            <a:r>
              <a:rPr lang="en-US" sz="3399" dirty="0">
                <a:solidFill>
                  <a:srgbClr val="000000"/>
                </a:solidFill>
                <a:latin typeface="Times New Roman" panose="02020603050405020304" pitchFamily="18" charset="0"/>
                <a:cs typeface="Times New Roman" panose="02020603050405020304" pitchFamily="18" charset="0"/>
              </a:rPr>
              <a:t> CPU: </a:t>
            </a:r>
            <a:r>
              <a:rPr lang="en-US" sz="3399" dirty="0" err="1">
                <a:solidFill>
                  <a:srgbClr val="000000"/>
                </a:solidFill>
                <a:latin typeface="Times New Roman" panose="02020603050405020304" pitchFamily="18" charset="0"/>
                <a:cs typeface="Times New Roman" panose="02020603050405020304" pitchFamily="18" charset="0"/>
              </a:rPr>
              <a:t>Tìm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giải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thực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thi</a:t>
            </a:r>
            <a:r>
              <a:rPr lang="en-US" sz="3399" dirty="0">
                <a:solidFill>
                  <a:srgbClr val="000000"/>
                </a:solidFill>
                <a:latin typeface="Times New Roman" panose="02020603050405020304" pitchFamily="18" charset="0"/>
                <a:cs typeface="Times New Roman" panose="02020603050405020304" pitchFamily="18" charset="0"/>
              </a:rPr>
              <a:t>. (Fetch-execute cycle)</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initialize the program counter</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repeat forever</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fetch the instruction pointed by the counter</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increment the counter</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decode the instruction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execute the instruction</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end repeat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836C9E-A92A-0923-BF9E-09CDBE7C9536}"/>
              </a:ext>
            </a:extLst>
          </p:cNvPr>
          <p:cNvPicPr>
            <a:picLocks noChangeAspect="1"/>
          </p:cNvPicPr>
          <p:nvPr/>
        </p:nvPicPr>
        <p:blipFill>
          <a:blip r:embed="rId7"/>
          <a:stretch>
            <a:fillRect/>
          </a:stretch>
        </p:blipFill>
        <p:spPr>
          <a:xfrm>
            <a:off x="8752073" y="3834734"/>
            <a:ext cx="9201865" cy="5333962"/>
          </a:xfrm>
          <a:prstGeom prst="rect">
            <a:avLst/>
          </a:prstGeom>
        </p:spPr>
      </p:pic>
    </p:spTree>
    <p:extLst>
      <p:ext uri="{BB962C8B-B14F-4D97-AF65-F5344CB8AC3E}">
        <p14:creationId xmlns:p14="http://schemas.microsoft.com/office/powerpoint/2010/main" val="2969631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Hệ</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phương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pháp</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lập</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trình</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425712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1950 </a:t>
            </a:r>
            <a:r>
              <a:rPr lang="en-US" sz="3399" dirty="0" err="1">
                <a:solidFill>
                  <a:srgbClr val="000000"/>
                </a:solidFill>
                <a:latin typeface="Times New Roman" panose="02020603050405020304" pitchFamily="18" charset="0"/>
                <a:cs typeface="Times New Roman" panose="02020603050405020304" pitchFamily="18" charset="0"/>
              </a:rPr>
              <a:t>đến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đầu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năm</a:t>
            </a:r>
            <a:r>
              <a:rPr lang="en-US" sz="3399" dirty="0">
                <a:solidFill>
                  <a:srgbClr val="000000"/>
                </a:solidFill>
                <a:latin typeface="Times New Roman" panose="02020603050405020304" pitchFamily="18" charset="0"/>
                <a:cs typeface="Times New Roman" panose="02020603050405020304" pitchFamily="18" charset="0"/>
              </a:rPr>
              <a:t> 1960: </a:t>
            </a:r>
            <a:r>
              <a:rPr lang="en-US" sz="3399" dirty="0" err="1">
                <a:solidFill>
                  <a:srgbClr val="000000"/>
                </a:solidFill>
                <a:latin typeface="Times New Roman" panose="02020603050405020304" pitchFamily="18" charset="0"/>
                <a:cs typeface="Times New Roman" panose="02020603050405020304" pitchFamily="18" charset="0"/>
              </a:rPr>
              <a:t>Ứng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đơn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giản</a:t>
            </a:r>
            <a:r>
              <a:rPr lang="en-US" sz="3399" dirty="0">
                <a:solidFill>
                  <a:srgbClr val="000000"/>
                </a:solidFill>
                <a:latin typeface="Times New Roman" panose="02020603050405020304" pitchFamily="18" charset="0"/>
                <a:cs typeface="Times New Roman" panose="02020603050405020304" pitchFamily="18" charset="0"/>
              </a:rPr>
              <a:t>, lo </a:t>
            </a:r>
            <a:r>
              <a:rPr lang="en-US" sz="3399" dirty="0" err="1">
                <a:solidFill>
                  <a:srgbClr val="000000"/>
                </a:solidFill>
                <a:latin typeface="Times New Roman" panose="02020603050405020304" pitchFamily="18" charset="0"/>
                <a:cs typeface="Times New Roman" panose="02020603050405020304" pitchFamily="18" charset="0"/>
              </a:rPr>
              <a:t>lắng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về</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suất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máy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- 1970: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phần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cứng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giảm</a:t>
            </a:r>
            <a:r>
              <a:rPr lang="en-US" sz="3399" dirty="0">
                <a:solidFill>
                  <a:srgbClr val="000000"/>
                </a:solidFill>
                <a:latin typeface="Times New Roman" panose="02020603050405020304" pitchFamily="18" charset="0"/>
                <a:cs typeface="Times New Roman" panose="02020603050405020304" pitchFamily="18" charset="0"/>
              </a:rPr>
              <a:t>, chi </a:t>
            </a:r>
            <a:r>
              <a:rPr lang="en-US" sz="3399" dirty="0" err="1">
                <a:solidFill>
                  <a:srgbClr val="000000"/>
                </a:solidFill>
                <a:latin typeface="Times New Roman" panose="02020603050405020304" pitchFamily="18" charset="0"/>
                <a:cs typeface="Times New Roman" panose="02020603050405020304" pitchFamily="18" charset="0"/>
              </a:rPr>
              <a:t>phí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vấn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đề</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lớn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hơn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đang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máy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giải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quyết</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cấu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(structured programming)</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Thiết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xuống</a:t>
            </a:r>
            <a:r>
              <a:rPr lang="en-US" sz="3399" dirty="0">
                <a:solidFill>
                  <a:srgbClr val="000000"/>
                </a:solidFill>
                <a:latin typeface="Times New Roman" panose="02020603050405020304" pitchFamily="18" charset="0"/>
                <a:cs typeface="Times New Roman" panose="02020603050405020304" pitchFamily="18" charset="0"/>
              </a:rPr>
              <a:t> (top-down design)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sàng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lọc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bước</a:t>
            </a:r>
            <a:r>
              <a:rPr lang="en-US" sz="3399" dirty="0">
                <a:solidFill>
                  <a:srgbClr val="000000"/>
                </a:solidFill>
                <a:latin typeface="Times New Roman" panose="02020603050405020304" pitchFamily="18" charset="0"/>
                <a:cs typeface="Times New Roman" panose="02020603050405020304" pitchFamily="18" charset="0"/>
              </a:rPr>
              <a:t> (step-wise refinement)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Kiểm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kiểu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đầy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đủ</a:t>
            </a: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câu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lệnh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kiểm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soát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đầy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đủ</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cần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goto</a:t>
            </a:r>
            <a:r>
              <a:rPr lang="en-US" sz="3399"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016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496933" y="-1049420"/>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974834" y="928188"/>
            <a:ext cx="9464566" cy="988219"/>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Hệ</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phương</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pháp</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lập</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trình</a:t>
            </a:r>
            <a:endParaRPr lang="en-US" sz="5999" b="1"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334062" y="3029267"/>
            <a:ext cx="17619877" cy="610378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Cuối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năm</a:t>
            </a:r>
            <a:r>
              <a:rPr lang="en-US" sz="3399" dirty="0">
                <a:solidFill>
                  <a:srgbClr val="000000"/>
                </a:solidFill>
                <a:latin typeface="Times New Roman" panose="02020603050405020304" pitchFamily="18" charset="0"/>
                <a:cs typeface="Times New Roman" panose="02020603050405020304" pitchFamily="18" charset="0"/>
              </a:rPr>
              <a:t> 1970: </a:t>
            </a:r>
            <a:r>
              <a:rPr lang="en-US" sz="3399" dirty="0" err="1">
                <a:solidFill>
                  <a:srgbClr val="000000"/>
                </a:solidFill>
                <a:latin typeface="Times New Roman" panose="02020603050405020304" pitchFamily="18" charset="0"/>
                <a:cs typeface="Times New Roman" panose="02020603050405020304" pitchFamily="18" charset="0"/>
              </a:rPr>
              <a:t>Chuyển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từ</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hướng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thủ</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tục</a:t>
            </a:r>
            <a:r>
              <a:rPr lang="en-US" sz="3399" dirty="0">
                <a:solidFill>
                  <a:srgbClr val="000000"/>
                </a:solidFill>
                <a:latin typeface="Times New Roman" panose="02020603050405020304" pitchFamily="18" charset="0"/>
                <a:cs typeface="Times New Roman" panose="02020603050405020304" pitchFamily="18" charset="0"/>
              </a:rPr>
              <a:t> (procedure-oriented) sang </a:t>
            </a:r>
            <a:r>
              <a:rPr lang="en-US" sz="3399" dirty="0" err="1">
                <a:solidFill>
                  <a:srgbClr val="000000"/>
                </a:solidFill>
                <a:latin typeface="Times New Roman" panose="02020603050405020304" pitchFamily="18" charset="0"/>
                <a:cs typeface="Times New Roman" panose="02020603050405020304" pitchFamily="18" charset="0"/>
              </a:rPr>
              <a:t>hướng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(data-oriented). </a:t>
            </a:r>
            <a:r>
              <a:rPr lang="en-US" sz="3399" dirty="0" err="1">
                <a:solidFill>
                  <a:srgbClr val="000000"/>
                </a:solidFill>
                <a:latin typeface="Times New Roman" panose="02020603050405020304" pitchFamily="18" charset="0"/>
                <a:cs typeface="Times New Roman" panose="02020603050405020304" pitchFamily="18" charset="0"/>
              </a:rPr>
              <a:t>Nhấn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mạnh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trung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việc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kiểu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trừu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để</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giải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quyết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vấn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đề</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Hầu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kế</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trong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thời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điểm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này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đều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hỗ</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trừu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hóa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Giữa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năm</a:t>
            </a:r>
            <a:r>
              <a:rPr lang="en-US" sz="3399" dirty="0">
                <a:solidFill>
                  <a:srgbClr val="000000"/>
                </a:solidFill>
                <a:latin typeface="Times New Roman" panose="02020603050405020304" pitchFamily="18" charset="0"/>
                <a:cs typeface="Times New Roman" panose="02020603050405020304" pitchFamily="18" charset="0"/>
              </a:rPr>
              <a:t> 1980: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hướng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đối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(Object-oriented programming)</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Dữ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liệu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trừu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quá</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xử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lý</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đóng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gói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quyền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truy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kiểm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soát</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Kế</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thừa</a:t>
            </a:r>
            <a:r>
              <a:rPr lang="en-US" sz="3399" dirty="0">
                <a:solidFill>
                  <a:srgbClr val="000000"/>
                </a:solidFill>
                <a:latin typeface="Times New Roman" panose="02020603050405020304" pitchFamily="18" charset="0"/>
                <a:cs typeface="Times New Roman" panose="02020603050405020304" pitchFamily="18" charset="0"/>
              </a:rPr>
              <a:t>: </a:t>
            </a:r>
            <a:r>
              <a:rPr lang="vi-VN" sz="3399" dirty="0">
                <a:solidFill>
                  <a:srgbClr val="000000"/>
                </a:solidFill>
                <a:latin typeface="Times New Roman" panose="02020603050405020304" pitchFamily="18" charset="0"/>
                <a:cs typeface="Times New Roman" panose="02020603050405020304" pitchFamily="18" charset="0"/>
              </a:rPr>
              <a:t>một đối tượng có thể kế thừa các đặc điểm từ một đối tượng khác</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 </a:t>
            </a:r>
            <a:r>
              <a:rPr lang="en-US" sz="3399" dirty="0" err="1">
                <a:solidFill>
                  <a:srgbClr val="000000"/>
                </a:solidFill>
                <a:latin typeface="Times New Roman" panose="02020603050405020304" pitchFamily="18" charset="0"/>
                <a:cs typeface="Times New Roman" panose="02020603050405020304" pitchFamily="18" charset="0"/>
              </a:rPr>
              <a:t>Đa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hành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động</a:t>
            </a:r>
            <a:r>
              <a:rPr lang="en-US" sz="3399" dirty="0">
                <a:solidFill>
                  <a:srgbClr val="000000"/>
                </a:solidFill>
                <a:latin typeface="Times New Roman" panose="02020603050405020304" pitchFamily="18" charset="0"/>
                <a:cs typeface="Times New Roman" panose="02020603050405020304" pitchFamily="18" charset="0"/>
              </a:rPr>
              <a:t> hay </a:t>
            </a:r>
            <a:r>
              <a:rPr lang="en-US" sz="3399" dirty="0" err="1">
                <a:solidFill>
                  <a:srgbClr val="000000"/>
                </a:solidFill>
                <a:latin typeface="Times New Roman" panose="02020603050405020304" pitchFamily="18" charset="0"/>
                <a:cs typeface="Times New Roman" panose="02020603050405020304" pitchFamily="18" charset="0"/>
              </a:rPr>
              <a:t>phương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thức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thể</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làm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những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việc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nhau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dựa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đối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tượng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đang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hành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động</a:t>
            </a:r>
            <a:r>
              <a:rPr lang="en-US" sz="3399"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1019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296C3-FF6A-0743-54C8-F0B3E3EDC352}"/>
              </a:ext>
            </a:extLst>
          </p:cNvPr>
          <p:cNvSpPr txBox="1"/>
          <p:nvPr/>
        </p:nvSpPr>
        <p:spPr>
          <a:xfrm>
            <a:off x="762000" y="419100"/>
            <a:ext cx="16840200" cy="3877985"/>
          </a:xfrm>
          <a:prstGeom prst="rect">
            <a:avLst/>
          </a:prstGeom>
          <a:noFill/>
        </p:spPr>
        <p:txBody>
          <a:bodyPr wrap="square" rtlCol="0">
            <a:spAutoFit/>
          </a:bodyPr>
          <a:lstStyle/>
          <a:p>
            <a:r>
              <a:rPr lang="en-US" sz="6600" dirty="0" err="1">
                <a:latin typeface="Times New Roman" panose="02020603050405020304" pitchFamily="18" charset="0"/>
                <a:cs typeface="Times New Roman" panose="02020603050405020304" pitchFamily="18" charset="0"/>
              </a:rPr>
              <a:t>Tài</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liệu</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tham</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khảo</a:t>
            </a:r>
            <a:endParaRPr lang="en-US" sz="6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[1]	“TIOBE Index for May 2023” </a:t>
            </a:r>
            <a:r>
              <a:rPr lang="en-US" sz="3600" dirty="0">
                <a:latin typeface="Times New Roman" panose="02020603050405020304" pitchFamily="18" charset="0"/>
                <a:cs typeface="Times New Roman" panose="02020603050405020304" pitchFamily="18" charset="0"/>
                <a:hlinkClick r:id="rId3"/>
              </a:rPr>
              <a:t>https://www.tiobe.com/tiobe-index/</a:t>
            </a:r>
            <a:r>
              <a:rPr lang="en-US" sz="3600" dirty="0">
                <a:latin typeface="Times New Roman" panose="02020603050405020304" pitchFamily="18" charset="0"/>
                <a:cs typeface="Times New Roman" panose="02020603050405020304" pitchFamily="18" charset="0"/>
              </a:rPr>
              <a:t> (accessed May 3rd, 2023)</a:t>
            </a:r>
          </a:p>
          <a:p>
            <a:r>
              <a:rPr lang="en-US" sz="3600" dirty="0">
                <a:latin typeface="Times New Roman" panose="02020603050405020304" pitchFamily="18" charset="0"/>
                <a:cs typeface="Times New Roman" panose="02020603050405020304" pitchFamily="18" charset="0"/>
              </a:rPr>
              <a:t>[2]	“Language Evaluation Criteria” </a:t>
            </a:r>
            <a:r>
              <a:rPr lang="en-US" sz="3600" dirty="0">
                <a:latin typeface="Times New Roman" panose="02020603050405020304" pitchFamily="18" charset="0"/>
                <a:cs typeface="Times New Roman" panose="02020603050405020304" pitchFamily="18" charset="0"/>
                <a:hlinkClick r:id="rId4"/>
              </a:rPr>
              <a:t>https://www.geeksforgeeks.org/languageevaluation-criteria/</a:t>
            </a:r>
            <a:r>
              <a:rPr lang="en-US" sz="3600" dirty="0">
                <a:latin typeface="Times New Roman" panose="02020603050405020304" pitchFamily="18" charset="0"/>
                <a:cs typeface="Times New Roman" panose="02020603050405020304" pitchFamily="18" charset="0"/>
              </a:rPr>
              <a:t> (accessed May 3rd, 2023)</a:t>
            </a:r>
          </a:p>
          <a:p>
            <a:r>
              <a:rPr lang="en-US" sz="3600" dirty="0">
                <a:latin typeface="Times New Roman" panose="02020603050405020304" pitchFamily="18" charset="0"/>
                <a:cs typeface="Times New Roman" panose="02020603050405020304" pitchFamily="18" charset="0"/>
              </a:rPr>
              <a:t>[3]	Robert W. Sebesta, “Concepts of Programming Languages 9th”</a:t>
            </a:r>
          </a:p>
        </p:txBody>
      </p:sp>
      <p:pic>
        <p:nvPicPr>
          <p:cNvPr id="2050" name="Picture 2">
            <a:extLst>
              <a:ext uri="{FF2B5EF4-FFF2-40B4-BE49-F238E27FC236}">
                <a16:creationId xmlns:a16="http://schemas.microsoft.com/office/drawing/2014/main" id="{948992E4-DD49-EB66-78A8-7491273792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33899"/>
            <a:ext cx="4419600" cy="519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54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5B4986-3C47-8732-EB0B-6F645918F20C}"/>
              </a:ext>
            </a:extLst>
          </p:cNvPr>
          <p:cNvPicPr>
            <a:picLocks noChangeAspect="1"/>
          </p:cNvPicPr>
          <p:nvPr/>
        </p:nvPicPr>
        <p:blipFill>
          <a:blip r:embed="rId2"/>
          <a:srcRect/>
          <a:stretch>
            <a:fillRect/>
          </a:stretch>
        </p:blipFill>
        <p:spPr>
          <a:xfrm>
            <a:off x="3935664" y="2199658"/>
            <a:ext cx="10416672" cy="5887683"/>
          </a:xfrm>
          <a:prstGeom prst="rect">
            <a:avLst/>
          </a:prstGeom>
        </p:spPr>
      </p:pic>
    </p:spTree>
    <p:extLst>
      <p:ext uri="{BB962C8B-B14F-4D97-AF65-F5344CB8AC3E}">
        <p14:creationId xmlns:p14="http://schemas.microsoft.com/office/powerpoint/2010/main" val="833639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0E0D56-8DE5-2480-14C0-67EE03E58681}"/>
              </a:ext>
            </a:extLst>
          </p:cNvPr>
          <p:cNvPicPr>
            <a:picLocks noChangeAspect="1"/>
          </p:cNvPicPr>
          <p:nvPr/>
        </p:nvPicPr>
        <p:blipFill>
          <a:blip r:embed="rId2"/>
          <a:stretch>
            <a:fillRect/>
          </a:stretch>
        </p:blipFill>
        <p:spPr>
          <a:xfrm>
            <a:off x="3976914" y="1485900"/>
            <a:ext cx="10334171" cy="731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0" y="-2668354"/>
            <a:ext cx="18288000" cy="18288000"/>
          </a:xfrm>
          <a:prstGeom prst="rect">
            <a:avLst/>
          </a:prstGeom>
        </p:spPr>
      </p:pic>
      <p:pic>
        <p:nvPicPr>
          <p:cNvPr id="3" name="Picture 3"/>
          <p:cNvPicPr>
            <a:picLocks noChangeAspect="1"/>
          </p:cNvPicPr>
          <p:nvPr/>
        </p:nvPicPr>
        <p:blipFill>
          <a:blip r:embed="rId5"/>
          <a:srcRect/>
          <a:stretch>
            <a:fillRect/>
          </a:stretch>
        </p:blipFill>
        <p:spPr>
          <a:xfrm rot="-931211">
            <a:off x="13521514" y="-999382"/>
            <a:ext cx="4375058" cy="3521921"/>
          </a:xfrm>
          <a:prstGeom prst="rect">
            <a:avLst/>
          </a:prstGeom>
        </p:spPr>
      </p:pic>
      <p:pic>
        <p:nvPicPr>
          <p:cNvPr id="4" name="Picture 4"/>
          <p:cNvPicPr>
            <a:picLocks noChangeAspect="1"/>
          </p:cNvPicPr>
          <p:nvPr/>
        </p:nvPicPr>
        <p:blipFill>
          <a:blip r:embed="rId6"/>
          <a:srcRect/>
          <a:stretch>
            <a:fillRect/>
          </a:stretch>
        </p:blipFill>
        <p:spPr>
          <a:xfrm rot="-6917953">
            <a:off x="3034316" y="7821735"/>
            <a:ext cx="4277400" cy="3897781"/>
          </a:xfrm>
          <a:prstGeom prst="rect">
            <a:avLst/>
          </a:prstGeom>
        </p:spPr>
      </p:pic>
      <p:sp>
        <p:nvSpPr>
          <p:cNvPr id="5" name="TextBox 5"/>
          <p:cNvSpPr txBox="1"/>
          <p:nvPr/>
        </p:nvSpPr>
        <p:spPr>
          <a:xfrm>
            <a:off x="0" y="761579"/>
            <a:ext cx="11048999" cy="991875"/>
          </a:xfrm>
          <a:prstGeom prst="rect">
            <a:avLst/>
          </a:prstGeom>
        </p:spPr>
        <p:txBody>
          <a:bodyPr wrap="square" lIns="0" tIns="0" rIns="0" bIns="0" rtlCol="0" anchor="t">
            <a:spAutoFit/>
          </a:bodyPr>
          <a:lstStyle/>
          <a:p>
            <a:pPr algn="ctr">
              <a:lnSpc>
                <a:spcPts val="8399"/>
              </a:lnSpc>
            </a:pPr>
            <a:r>
              <a:rPr lang="en-US" sz="5999" b="1" dirty="0" err="1">
                <a:solidFill>
                  <a:srgbClr val="000000"/>
                </a:solidFill>
                <a:latin typeface="Times New Roman" panose="02020603050405020304" pitchFamily="18" charset="0"/>
                <a:cs typeface="Times New Roman" panose="02020603050405020304" pitchFamily="18" charset="0"/>
              </a:rPr>
              <a:t>Tính</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dễ</a:t>
            </a:r>
            <a:r>
              <a:rPr lang="en-US" sz="5999" b="1" dirty="0">
                <a:solidFill>
                  <a:srgbClr val="000000"/>
                </a:solidFill>
                <a:latin typeface="Times New Roman" panose="02020603050405020304" pitchFamily="18" charset="0"/>
                <a:cs typeface="Times New Roman" panose="02020603050405020304" pitchFamily="18" charset="0"/>
              </a:rPr>
              <a:t> </a:t>
            </a:r>
            <a:r>
              <a:rPr lang="en-US" sz="5999" b="1" dirty="0" err="1">
                <a:solidFill>
                  <a:srgbClr val="000000"/>
                </a:solidFill>
                <a:latin typeface="Times New Roman" panose="02020603050405020304" pitchFamily="18" charset="0"/>
                <a:cs typeface="Times New Roman" panose="02020603050405020304" pitchFamily="18" charset="0"/>
              </a:rPr>
              <a:t>đọc</a:t>
            </a:r>
            <a:r>
              <a:rPr lang="en-US" sz="5999" b="1" dirty="0">
                <a:solidFill>
                  <a:srgbClr val="000000"/>
                </a:solidFill>
                <a:latin typeface="Times New Roman" panose="02020603050405020304" pitchFamily="18" charset="0"/>
                <a:cs typeface="Times New Roman" panose="02020603050405020304" pitchFamily="18" charset="0"/>
              </a:rPr>
              <a:t> (Readability)</a:t>
            </a:r>
          </a:p>
        </p:txBody>
      </p:sp>
      <p:sp>
        <p:nvSpPr>
          <p:cNvPr id="6" name="TextBox 6"/>
          <p:cNvSpPr txBox="1"/>
          <p:nvPr/>
        </p:nvSpPr>
        <p:spPr>
          <a:xfrm>
            <a:off x="300481" y="2830672"/>
            <a:ext cx="17349444" cy="4257127"/>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đọc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năng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đọc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hiểu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dàng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được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viết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bằng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cụ</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thể</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đọc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cú</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pháp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hiểu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sử</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ước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đặt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tên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thông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dụng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ý </a:t>
            </a:r>
            <a:r>
              <a:rPr lang="en-US" sz="3399" dirty="0" err="1">
                <a:solidFill>
                  <a:srgbClr val="000000"/>
                </a:solidFill>
                <a:latin typeface="Times New Roman" panose="02020603050405020304" pitchFamily="18" charset="0"/>
                <a:cs typeface="Times New Roman" panose="02020603050405020304" pitchFamily="18" charset="0"/>
              </a:rPr>
              <a:t>nghĩa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đoạn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mã</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cấu</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trúc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tốt</a:t>
            </a:r>
            <a:r>
              <a:rPr lang="en-US" sz="3399"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3399"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3399" dirty="0">
                <a:solidFill>
                  <a:srgbClr val="000000"/>
                </a:solidFill>
                <a:latin typeface="Times New Roman" panose="02020603050405020304" pitchFamily="18" charset="0"/>
                <a:cs typeface="Times New Roman" panose="02020603050405020304" pitchFamily="18" charset="0"/>
              </a:rPr>
              <a:t>	Trong </a:t>
            </a:r>
            <a:r>
              <a:rPr lang="en-US" sz="3399" dirty="0" err="1">
                <a:solidFill>
                  <a:srgbClr val="000000"/>
                </a:solidFill>
                <a:latin typeface="Times New Roman" panose="02020603050405020304" pitchFamily="18" charset="0"/>
                <a:cs typeface="Times New Roman" panose="02020603050405020304" pitchFamily="18" charset="0"/>
              </a:rPr>
              <a:t>khi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một</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ngôn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lập</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trình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tính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dễ</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đọc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kém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thường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dẫn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đến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sự</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nhầm</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lẫn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về</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ngữ</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nghĩa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tạo</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các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lỗi</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gây</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khó</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khăn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trong</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việc</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chỉnh</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sửa</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quản</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lý</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và</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mở</a:t>
            </a:r>
            <a:r>
              <a:rPr lang="en-US" sz="3399" dirty="0">
                <a:solidFill>
                  <a:srgbClr val="000000"/>
                </a:solidFill>
                <a:latin typeface="Times New Roman" panose="02020603050405020304" pitchFamily="18" charset="0"/>
                <a:cs typeface="Times New Roman" panose="02020603050405020304" pitchFamily="18" charset="0"/>
              </a:rPr>
              <a:t> </a:t>
            </a:r>
            <a:r>
              <a:rPr lang="en-US" sz="3399" dirty="0" err="1">
                <a:solidFill>
                  <a:srgbClr val="000000"/>
                </a:solidFill>
                <a:latin typeface="Times New Roman" panose="02020603050405020304" pitchFamily="18" charset="0"/>
                <a:cs typeface="Times New Roman" panose="02020603050405020304" pitchFamily="18" charset="0"/>
              </a:rPr>
              <a:t>rộng</a:t>
            </a:r>
            <a:r>
              <a:rPr lang="en-US" sz="3399"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3086100" cy="3251339"/>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410200" y="971550"/>
            <a:ext cx="12397031" cy="8617744"/>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Sự</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giản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dị</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tổng</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thể</a:t>
            </a:r>
            <a:r>
              <a:rPr lang="en-US" sz="4000" b="1" dirty="0">
                <a:solidFill>
                  <a:srgbClr val="000000"/>
                </a:solidFill>
                <a:latin typeface="Times New Roman" panose="02020603050405020304" pitchFamily="18" charset="0"/>
                <a:cs typeface="Times New Roman" panose="02020603050405020304" pitchFamily="18" charset="0"/>
              </a:rPr>
              <a:t> (Overall simplicity)</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Tập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năng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đặc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trưng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quản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lý</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được</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Tối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về</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năng</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Trong C++,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nhiều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thức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tăng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giá</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trị</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của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biến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lên</a:t>
            </a:r>
            <a:r>
              <a:rPr lang="en-US" sz="4000" dirty="0">
                <a:solidFill>
                  <a:srgbClr val="000000"/>
                </a:solidFill>
                <a:latin typeface="Times New Roman" panose="02020603050405020304" pitchFamily="18" charset="0"/>
                <a:cs typeface="Times New Roman" panose="02020603050405020304" pitchFamily="18" charset="0"/>
              </a:rPr>
              <a:t> 1 </a:t>
            </a:r>
            <a:r>
              <a:rPr lang="en-US" sz="4000" dirty="0" err="1">
                <a:solidFill>
                  <a:srgbClr val="000000"/>
                </a:solidFill>
                <a:latin typeface="Times New Roman" panose="02020603050405020304" pitchFamily="18" charset="0"/>
                <a:cs typeface="Times New Roman" panose="02020603050405020304" pitchFamily="18" charset="0"/>
              </a:rPr>
              <a:t>đơn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vị</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count = count + 1</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count += 1</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count++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++count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Tối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về</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nạp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chồng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toán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tử</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Trong Python, </a:t>
            </a:r>
            <a:r>
              <a:rPr lang="en-US" sz="4000" dirty="0" err="1">
                <a:solidFill>
                  <a:srgbClr val="000000"/>
                </a:solidFill>
                <a:latin typeface="Times New Roman" panose="02020603050405020304" pitchFamily="18" charset="0"/>
                <a:cs typeface="Times New Roman" panose="02020603050405020304" pitchFamily="18" charset="0"/>
              </a:rPr>
              <a:t>toán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tử</a:t>
            </a: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dùng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cộng</a:t>
            </a:r>
            <a:r>
              <a:rPr lang="en-US" sz="4000" dirty="0">
                <a:solidFill>
                  <a:srgbClr val="000000"/>
                </a:solidFill>
                <a:latin typeface="Times New Roman" panose="02020603050405020304" pitchFamily="18" charset="0"/>
                <a:cs typeface="Times New Roman" panose="02020603050405020304" pitchFamily="18" charset="0"/>
              </a:rPr>
              <a:t> 2 </a:t>
            </a:r>
            <a:r>
              <a:rPr lang="en-US" sz="4000" dirty="0" err="1">
                <a:solidFill>
                  <a:srgbClr val="000000"/>
                </a:solidFill>
                <a:latin typeface="Times New Roman" panose="02020603050405020304" pitchFamily="18" charset="0"/>
                <a:cs typeface="Times New Roman" panose="02020603050405020304" pitchFamily="18" charset="0"/>
              </a:rPr>
              <a:t>số</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nguyên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cộng</a:t>
            </a:r>
            <a:r>
              <a:rPr lang="en-US" sz="4000" dirty="0">
                <a:solidFill>
                  <a:srgbClr val="000000"/>
                </a:solidFill>
                <a:latin typeface="Times New Roman" panose="02020603050405020304" pitchFamily="18" charset="0"/>
                <a:cs typeface="Times New Roman" panose="02020603050405020304" pitchFamily="18" charset="0"/>
              </a:rPr>
              <a:t> 2 </a:t>
            </a:r>
            <a:r>
              <a:rPr lang="en-US" sz="4000" dirty="0" err="1">
                <a:solidFill>
                  <a:srgbClr val="000000"/>
                </a:solidFill>
                <a:latin typeface="Times New Roman" panose="02020603050405020304" pitchFamily="18" charset="0"/>
                <a:cs typeface="Times New Roman" panose="02020603050405020304" pitchFamily="18" charset="0"/>
              </a:rPr>
              <a:t>số</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thực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cộng</a:t>
            </a:r>
            <a:r>
              <a:rPr lang="en-US" sz="4000" dirty="0">
                <a:solidFill>
                  <a:srgbClr val="000000"/>
                </a:solidFill>
                <a:latin typeface="Times New Roman" panose="02020603050405020304" pitchFamily="18" charset="0"/>
                <a:cs typeface="Times New Roman" panose="02020603050405020304" pitchFamily="18" charset="0"/>
              </a:rPr>
              <a:t> 2 </a:t>
            </a:r>
            <a:r>
              <a:rPr lang="en-US" sz="4000" dirty="0" err="1">
                <a:solidFill>
                  <a:srgbClr val="000000"/>
                </a:solidFill>
                <a:latin typeface="Times New Roman" panose="02020603050405020304" pitchFamily="18" charset="0"/>
                <a:cs typeface="Times New Roman" panose="02020603050405020304" pitchFamily="18" charset="0"/>
              </a:rPr>
              <a:t>chuỗi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tự</a:t>
            </a:r>
            <a:r>
              <a:rPr lang="en-US" sz="400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4"/>
            <a:ext cx="10387396" cy="5059132"/>
          </a:xfrm>
          <a:prstGeom prst="rect">
            <a:avLst/>
          </a:prstGeom>
        </p:spPr>
      </p:pic>
      <p:sp>
        <p:nvSpPr>
          <p:cNvPr id="3" name="TextBox 3"/>
          <p:cNvSpPr txBox="1"/>
          <p:nvPr/>
        </p:nvSpPr>
        <p:spPr>
          <a:xfrm>
            <a:off x="1028701" y="1028700"/>
            <a:ext cx="2933699" cy="3251339"/>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410200" y="971550"/>
            <a:ext cx="12517224" cy="8617744"/>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Tính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trực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giao</a:t>
            </a:r>
            <a:r>
              <a:rPr lang="en-US" sz="4000" b="1" dirty="0">
                <a:solidFill>
                  <a:srgbClr val="000000"/>
                </a:solidFill>
                <a:latin typeface="Times New Roman" panose="02020603050405020304" pitchFamily="18" charset="0"/>
                <a:cs typeface="Times New Roman" panose="02020603050405020304" pitchFamily="18" charset="0"/>
              </a:rPr>
              <a:t> (Orthogonality) </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tập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nhỏ</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nguyên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thủy</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được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với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nhau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với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số</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ít</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Mọi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sự</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phải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lệ</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nghĩa</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a:t>
            </a:r>
            <a:r>
              <a:rPr lang="en-US" sz="4000" dirty="0" err="1">
                <a:solidFill>
                  <a:srgbClr val="000000"/>
                </a:solidFill>
                <a:latin typeface="Times New Roman" panose="02020603050405020304" pitchFamily="18" charset="0"/>
                <a:cs typeface="Times New Roman" panose="02020603050405020304" pitchFamily="18" charset="0"/>
              </a:rPr>
              <a:t>Một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ngôn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4 </a:t>
            </a:r>
            <a:r>
              <a:rPr lang="en-US" sz="4000" dirty="0" err="1">
                <a:solidFill>
                  <a:srgbClr val="000000"/>
                </a:solidFill>
                <a:latin typeface="Times New Roman" panose="02020603050405020304" pitchFamily="18" charset="0"/>
                <a:cs typeface="Times New Roman" panose="02020603050405020304" pitchFamily="18" charset="0"/>
              </a:rPr>
              <a:t>kiểu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liệu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nguyên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thủy</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là</a:t>
            </a:r>
            <a:r>
              <a:rPr lang="en-US" sz="4000" dirty="0">
                <a:solidFill>
                  <a:srgbClr val="000000"/>
                </a:solidFill>
                <a:latin typeface="Times New Roman" panose="02020603050405020304" pitchFamily="18" charset="0"/>
                <a:cs typeface="Times New Roman" panose="02020603050405020304" pitchFamily="18" charset="0"/>
              </a:rPr>
              <a:t> int, float, double, char,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2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mảng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con </a:t>
            </a:r>
            <a:r>
              <a:rPr lang="en-US" sz="4000" dirty="0" err="1">
                <a:solidFill>
                  <a:srgbClr val="000000"/>
                </a:solidFill>
                <a:latin typeface="Times New Roman" panose="02020603050405020304" pitchFamily="18" charset="0"/>
                <a:cs typeface="Times New Roman" panose="02020603050405020304" pitchFamily="18" charset="0"/>
              </a:rPr>
              <a:t>trỏ</a:t>
            </a:r>
            <a:r>
              <a:rPr lang="en-US" sz="4000" dirty="0">
                <a:solidFill>
                  <a:srgbClr val="000000"/>
                </a:solidFill>
                <a:latin typeface="Times New Roman" panose="02020603050405020304" pitchFamily="18" charset="0"/>
                <a:cs typeface="Times New Roman" panose="02020603050405020304" pitchFamily="18" charset="0"/>
              </a:rPr>
              <a:t>. Ta </a:t>
            </a:r>
            <a:r>
              <a:rPr lang="en-US" sz="4000" dirty="0" err="1">
                <a:solidFill>
                  <a:srgbClr val="000000"/>
                </a:solidFill>
                <a:latin typeface="Times New Roman" panose="02020603050405020304" pitchFamily="18" charset="0"/>
                <a:cs typeface="Times New Roman" panose="02020603050405020304" pitchFamily="18" charset="0"/>
              </a:rPr>
              <a:t>có</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kết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chúng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với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nhau</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int *p;</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float b;</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int **</a:t>
            </a:r>
            <a:r>
              <a:rPr lang="en-US" sz="4000" dirty="0" err="1">
                <a:solidFill>
                  <a:srgbClr val="000000"/>
                </a:solidFill>
                <a:latin typeface="Times New Roman" panose="02020603050405020304" pitchFamily="18" charset="0"/>
                <a:cs typeface="Times New Roman" panose="02020603050405020304" pitchFamily="18" charset="0"/>
              </a:rPr>
              <a:t>p_to_p</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double a[100];</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double a[100][100];</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char *k[100];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009900" cy="3247043"/>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161320" y="971550"/>
            <a:ext cx="12766104" cy="3077766"/>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Các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lệnh</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điều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khiển</a:t>
            </a:r>
            <a:r>
              <a:rPr lang="en-US" sz="4000" b="1" dirty="0">
                <a:solidFill>
                  <a:srgbClr val="000000"/>
                </a:solidFill>
                <a:latin typeface="Times New Roman" panose="02020603050405020304" pitchFamily="18" charset="0"/>
                <a:cs typeface="Times New Roman" panose="02020603050405020304" pitchFamily="18" charset="0"/>
              </a:rPr>
              <a:t> (Control Statements)</a:t>
            </a:r>
          </a:p>
          <a:p>
            <a:pPr algn="just">
              <a:lnSpc>
                <a:spcPts val="4759"/>
              </a:lnSpc>
            </a:pPr>
            <a:endParaRPr lang="en-US" sz="4000" b="1"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Sử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điều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khiển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thông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a:t>
            </a:r>
            <a:r>
              <a:rPr lang="en-US" sz="4000" dirty="0" err="1">
                <a:solidFill>
                  <a:srgbClr val="000000"/>
                </a:solidFill>
                <a:latin typeface="Times New Roman" panose="02020603050405020304" pitchFamily="18" charset="0"/>
                <a:cs typeface="Times New Roman" panose="02020603050405020304" pitchFamily="18" charset="0"/>
              </a:rPr>
              <a:t>lệnh</a:t>
            </a:r>
            <a:r>
              <a:rPr lang="en-US" sz="4000" dirty="0">
                <a:solidFill>
                  <a:srgbClr val="000000"/>
                </a:solidFill>
                <a:latin typeface="Times New Roman" panose="02020603050405020304" pitchFamily="18" charset="0"/>
                <a:cs typeface="Times New Roman" panose="02020603050405020304" pitchFamily="18" charset="0"/>
              </a:rPr>
              <a:t> if, while, …</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Hạn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chế</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lệnh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goto</a:t>
            </a: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69BBB5-4EF4-E625-AC54-75C974D908E7}"/>
              </a:ext>
            </a:extLst>
          </p:cNvPr>
          <p:cNvPicPr>
            <a:picLocks noChangeAspect="1"/>
          </p:cNvPicPr>
          <p:nvPr/>
        </p:nvPicPr>
        <p:blipFill>
          <a:blip r:embed="rId5"/>
          <a:stretch>
            <a:fillRect/>
          </a:stretch>
        </p:blipFill>
        <p:spPr>
          <a:xfrm>
            <a:off x="5131823" y="4466588"/>
            <a:ext cx="13079238" cy="50397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3141"/>
          <a:stretch>
            <a:fillRect/>
          </a:stretch>
        </p:blipFill>
        <p:spPr>
          <a:xfrm rot="-5400000">
            <a:off x="-2758148" y="2613933"/>
            <a:ext cx="10387396" cy="5059133"/>
          </a:xfrm>
          <a:prstGeom prst="rect">
            <a:avLst/>
          </a:prstGeom>
        </p:spPr>
      </p:pic>
      <p:sp>
        <p:nvSpPr>
          <p:cNvPr id="3" name="TextBox 3"/>
          <p:cNvSpPr txBox="1"/>
          <p:nvPr/>
        </p:nvSpPr>
        <p:spPr>
          <a:xfrm>
            <a:off x="1028701" y="1028700"/>
            <a:ext cx="3009900" cy="3247043"/>
          </a:xfrm>
          <a:prstGeom prst="rect">
            <a:avLst/>
          </a:prstGeom>
        </p:spPr>
        <p:txBody>
          <a:bodyPr wrap="square" lIns="0" tIns="0" rIns="0" bIns="0" rtlCol="0" anchor="t">
            <a:spAutoFit/>
          </a:bodyPr>
          <a:lstStyle/>
          <a:p>
            <a:pPr>
              <a:lnSpc>
                <a:spcPts val="8550"/>
              </a:lnSpc>
            </a:pPr>
            <a:r>
              <a:rPr lang="en-US" sz="7125" dirty="0" err="1">
                <a:solidFill>
                  <a:srgbClr val="FFFFFF"/>
                </a:solidFill>
                <a:latin typeface="Times New Roman" panose="02020603050405020304" pitchFamily="18" charset="0"/>
                <a:cs typeface="Times New Roman" panose="02020603050405020304" pitchFamily="18" charset="0"/>
              </a:rPr>
              <a:t>Tính</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dễ</a:t>
            </a:r>
            <a:r>
              <a:rPr lang="en-US" sz="7125" dirty="0">
                <a:solidFill>
                  <a:srgbClr val="FFFFFF"/>
                </a:solidFill>
                <a:latin typeface="Times New Roman" panose="02020603050405020304" pitchFamily="18" charset="0"/>
                <a:cs typeface="Times New Roman" panose="02020603050405020304" pitchFamily="18" charset="0"/>
              </a:rPr>
              <a:t> </a:t>
            </a:r>
            <a:r>
              <a:rPr lang="en-US" sz="7125" dirty="0" err="1">
                <a:solidFill>
                  <a:srgbClr val="FFFFFF"/>
                </a:solidFill>
                <a:latin typeface="Times New Roman" panose="02020603050405020304" pitchFamily="18" charset="0"/>
                <a:cs typeface="Times New Roman" panose="02020603050405020304" pitchFamily="18" charset="0"/>
              </a:rPr>
              <a:t>đọc</a:t>
            </a:r>
            <a:endParaRPr lang="en-US" sz="7125" dirty="0">
              <a:solidFill>
                <a:srgbClr val="FFFFFF"/>
              </a:solidFill>
              <a:latin typeface="Times New Roman" panose="02020603050405020304" pitchFamily="18" charset="0"/>
              <a:cs typeface="Times New Roman" panose="02020603050405020304" pitchFamily="18" charset="0"/>
            </a:endParaRPr>
          </a:p>
          <a:p>
            <a:pPr>
              <a:lnSpc>
                <a:spcPts val="8550"/>
              </a:lnSpc>
            </a:pPr>
            <a:endParaRPr lang="en-US" sz="7125" dirty="0">
              <a:solidFill>
                <a:srgbClr val="FFFFFF"/>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5161320" y="971550"/>
            <a:ext cx="12766104" cy="3693319"/>
          </a:xfrm>
          <a:prstGeom prst="rect">
            <a:avLst/>
          </a:prstGeom>
        </p:spPr>
        <p:txBody>
          <a:bodyPr wrap="square" lIns="0" tIns="0" rIns="0" bIns="0" rtlCol="0" anchor="t">
            <a:spAutoFit/>
          </a:bodyPr>
          <a:lstStyle/>
          <a:p>
            <a:pPr algn="just">
              <a:lnSpc>
                <a:spcPts val="4759"/>
              </a:lnSpc>
            </a:pPr>
            <a:r>
              <a:rPr lang="en-US" sz="4000" b="1" dirty="0" err="1">
                <a:solidFill>
                  <a:srgbClr val="000000"/>
                </a:solidFill>
                <a:latin typeface="Times New Roman" panose="02020603050405020304" pitchFamily="18" charset="0"/>
                <a:cs typeface="Times New Roman" panose="02020603050405020304" pitchFamily="18" charset="0"/>
              </a:rPr>
              <a:t>Các</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kiểu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dữ</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liệu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và</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cấu</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trúc</a:t>
            </a:r>
            <a:r>
              <a:rPr lang="en-US" sz="4000" b="1" dirty="0">
                <a:solidFill>
                  <a:srgbClr val="000000"/>
                </a:solidFill>
                <a:latin typeface="Times New Roman" panose="02020603050405020304" pitchFamily="18" charset="0"/>
                <a:cs typeface="Times New Roman" panose="02020603050405020304" pitchFamily="18" charset="0"/>
              </a:rPr>
              <a:t> (Data Types and Structures)</a:t>
            </a:r>
          </a:p>
          <a:p>
            <a:pPr algn="just">
              <a:lnSpc>
                <a:spcPts val="4759"/>
              </a:lnSpc>
            </a:pPr>
            <a:endParaRPr lang="en-US" sz="4000" dirty="0">
              <a:solidFill>
                <a:srgbClr val="000000"/>
              </a:solidFill>
              <a:latin typeface="Times New Roman" panose="02020603050405020304" pitchFamily="18" charset="0"/>
              <a:cs typeface="Times New Roman" panose="02020603050405020304" pitchFamily="18" charset="0"/>
            </a:endParaRP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liệu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liệu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được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hỗ</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đầy</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đủ</a:t>
            </a:r>
            <a:r>
              <a:rPr lang="en-US" sz="4000" dirty="0">
                <a:solidFill>
                  <a:srgbClr val="000000"/>
                </a:solidFill>
                <a:latin typeface="Times New Roman" panose="02020603050405020304" pitchFamily="18" charset="0"/>
                <a:cs typeface="Times New Roman" panose="02020603050405020304" pitchFamily="18" charset="0"/>
              </a:rPr>
              <a:t>. 	-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phương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tiện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phù</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hợp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để</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xác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định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dữ</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liệu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cấu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trúc</a:t>
            </a:r>
            <a:r>
              <a:rPr lang="en-US" sz="4000" dirty="0">
                <a:solidFill>
                  <a:srgbClr val="000000"/>
                </a:solidFill>
                <a:latin typeface="Times New Roman" panose="02020603050405020304" pitchFamily="18" charset="0"/>
                <a:cs typeface="Times New Roman" panose="02020603050405020304" pitchFamily="18" charset="0"/>
              </a:rPr>
              <a:t>.</a:t>
            </a:r>
          </a:p>
          <a:p>
            <a:pPr algn="just">
              <a:lnSpc>
                <a:spcPts val="4759"/>
              </a:lnSpc>
            </a:pPr>
            <a:r>
              <a:rPr lang="en-US" sz="4000" dirty="0">
                <a:solidFill>
                  <a:srgbClr val="000000"/>
                </a:solidFill>
                <a:latin typeface="Times New Roman" panose="02020603050405020304" pitchFamily="18" charset="0"/>
                <a:cs typeface="Times New Roman" panose="02020603050405020304" pitchFamily="18" charset="0"/>
              </a:rPr>
              <a:t>VD: </a:t>
            </a:r>
            <a:r>
              <a:rPr lang="en-US" sz="4000" dirty="0" err="1">
                <a:solidFill>
                  <a:srgbClr val="000000"/>
                </a:solidFill>
                <a:latin typeface="Times New Roman" panose="02020603050405020304" pitchFamily="18" charset="0"/>
                <a:cs typeface="Times New Roman" panose="02020603050405020304" pitchFamily="18" charset="0"/>
              </a:rPr>
              <a:t>Biến</a:t>
            </a:r>
            <a:r>
              <a:rPr lang="en-US" sz="4000" dirty="0">
                <a:solidFill>
                  <a:srgbClr val="000000"/>
                </a:solidFill>
                <a:latin typeface="Times New Roman" panose="02020603050405020304" pitchFamily="18" charset="0"/>
                <a:cs typeface="Times New Roman" panose="02020603050405020304" pitchFamily="18" charset="0"/>
              </a:rPr>
              <a:t> bool flag = true </a:t>
            </a:r>
            <a:r>
              <a:rPr lang="en-US" sz="4000" dirty="0" err="1">
                <a:solidFill>
                  <a:srgbClr val="000000"/>
                </a:solidFill>
                <a:latin typeface="Times New Roman" panose="02020603050405020304" pitchFamily="18" charset="0"/>
                <a:cs typeface="Times New Roman" panose="02020603050405020304" pitchFamily="18" charset="0"/>
              </a:rPr>
              <a:t>dễ</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hiểu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hơn</a:t>
            </a:r>
            <a:r>
              <a:rPr lang="en-US" sz="4000" dirty="0">
                <a:solidFill>
                  <a:srgbClr val="000000"/>
                </a:solidFill>
                <a:latin typeface="Times New Roman" panose="02020603050405020304" pitchFamily="18" charset="0"/>
                <a:cs typeface="Times New Roman" panose="02020603050405020304" pitchFamily="18" charset="0"/>
              </a:rPr>
              <a:t> flag =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5157</Words>
  <Application>Microsoft Office PowerPoint</Application>
  <PresentationFormat>Custom</PresentationFormat>
  <Paragraphs>371</Paragraphs>
  <Slides>47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inherit</vt:lpstr>
      <vt:lpstr>Times New Roman</vt:lpstr>
      <vt:lpstr>Calibri</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Programming Languagues</dc:title>
  <cp:lastModifiedBy>Đặng Phước Sang</cp:lastModifiedBy>
  <cp:revision>16</cp:revision>
  <dcterms:created xsi:type="dcterms:W3CDTF">2006-08-16T00:00:00Z</dcterms:created>
  <dcterms:modified xsi:type="dcterms:W3CDTF">2023-06-19T06:46:25Z</dcterms:modified>
  <dc:identifier>DAFf9OdUPLc</dc:identifier>
</cp:coreProperties>
</file>