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71" r:id="rId8"/>
    <p:sldId id="272" r:id="rId9"/>
    <p:sldId id="262" r:id="rId10"/>
    <p:sldId id="263" r:id="rId11"/>
    <p:sldId id="264" r:id="rId12"/>
    <p:sldId id="273" r:id="rId13"/>
    <p:sldId id="265" r:id="rId14"/>
    <p:sldId id="274" r:id="rId15"/>
    <p:sldId id="266"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90" r:id="rId31"/>
    <p:sldId id="270" r:id="rId32"/>
  </p:sldIdLst>
  <p:sldSz cx="18288000" cy="10287000"/>
  <p:notesSz cx="6858000" cy="9144000"/>
  <p:embeddedFontLst>
    <p:embeddedFont>
      <p:font typeface="Calibri" panose="020F0502020204030204" pitchFamily="34" charset="0"/>
      <p:regular r:id="rId34"/>
      <p:bold r:id="rId35"/>
      <p:italic r:id="rId36"/>
      <p:boldItalic r:id="rId37"/>
    </p:embeddedFont>
    <p:embeddedFont>
      <p:font typeface="Muli Bold" panose="020B0604020202020204" charset="0"/>
      <p:regular r:id="rId38"/>
    </p:embeddedFont>
    <p:embeddedFont>
      <p:font typeface="Muli Regular" panose="020B0604020202020204" charset="0"/>
      <p:regular r:id="rId39"/>
    </p:embeddedFont>
    <p:embeddedFont>
      <p:font typeface="Muli Regular Bold"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9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C0338-3492-44D2-ADF4-5025B28565D6}"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60244-2C06-451B-B78D-61E3C8F14D3D}" type="slidenum">
              <a:rPr lang="en-US" smtClean="0"/>
              <a:t>‹#›</a:t>
            </a:fld>
            <a:endParaRPr lang="en-US"/>
          </a:p>
        </p:txBody>
      </p:sp>
    </p:spTree>
    <p:extLst>
      <p:ext uri="{BB962C8B-B14F-4D97-AF65-F5344CB8AC3E}">
        <p14:creationId xmlns:p14="http://schemas.microsoft.com/office/powerpoint/2010/main" val="241094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Khi </a:t>
            </a:r>
            <a:r>
              <a:rPr lang="en-US" dirty="0" err="1"/>
              <a:t>xác</a:t>
            </a:r>
            <a:r>
              <a:rPr lang="en-US" dirty="0"/>
              <a:t> </a:t>
            </a:r>
            <a:r>
              <a:rPr lang="en-US" dirty="0" err="1"/>
              <a:t>suất</a:t>
            </a:r>
            <a:r>
              <a:rPr lang="en-US" dirty="0"/>
              <a:t> = 0, </a:t>
            </a:r>
            <a:r>
              <a:rPr lang="en-US" dirty="0" err="1"/>
              <a:t>các</a:t>
            </a:r>
            <a:r>
              <a:rPr lang="en-US" dirty="0"/>
              <a:t> </a:t>
            </a:r>
            <a:r>
              <a:rPr lang="en-US" dirty="0" err="1"/>
              <a:t>xác</a:t>
            </a:r>
            <a:r>
              <a:rPr lang="en-US" dirty="0"/>
              <a:t> </a:t>
            </a:r>
            <a:r>
              <a:rPr lang="en-US" dirty="0" err="1"/>
              <a:t>suất</a:t>
            </a:r>
            <a:r>
              <a:rPr lang="en-US" dirty="0"/>
              <a:t> </a:t>
            </a:r>
            <a:r>
              <a:rPr lang="en-US" dirty="0" err="1"/>
              <a:t>trước</a:t>
            </a:r>
            <a:r>
              <a:rPr lang="en-US" dirty="0"/>
              <a:t> </a:t>
            </a:r>
            <a:r>
              <a:rPr lang="en-US" dirty="0" err="1"/>
              <a:t>đó</a:t>
            </a:r>
            <a:r>
              <a:rPr lang="en-US" dirty="0"/>
              <a:t> </a:t>
            </a:r>
            <a:r>
              <a:rPr lang="en-US" dirty="0" err="1"/>
              <a:t>không</a:t>
            </a:r>
            <a:r>
              <a:rPr lang="en-US" dirty="0"/>
              <a:t> </a:t>
            </a:r>
            <a:r>
              <a:rPr lang="en-US" dirty="0" err="1"/>
              <a:t>còn</a:t>
            </a:r>
            <a:r>
              <a:rPr lang="en-US" dirty="0"/>
              <a:t> ý </a:t>
            </a:r>
            <a:r>
              <a:rPr lang="en-US" dirty="0" err="1"/>
              <a:t>nghĩa</a:t>
            </a:r>
            <a:r>
              <a:rPr lang="en-US" dirty="0"/>
              <a:t>. </a:t>
            </a:r>
          </a:p>
        </p:txBody>
      </p:sp>
      <p:sp>
        <p:nvSpPr>
          <p:cNvPr id="4" name="Slide Number Placeholder 3"/>
          <p:cNvSpPr>
            <a:spLocks noGrp="1"/>
          </p:cNvSpPr>
          <p:nvPr>
            <p:ph type="sldNum" sz="quarter" idx="5"/>
          </p:nvPr>
        </p:nvSpPr>
        <p:spPr/>
        <p:txBody>
          <a:bodyPr/>
          <a:lstStyle/>
          <a:p>
            <a:fld id="{0B060244-2C06-451B-B78D-61E3C8F14D3D}" type="slidenum">
              <a:rPr lang="en-US" smtClean="0"/>
              <a:t>20</a:t>
            </a:fld>
            <a:endParaRPr lang="en-US"/>
          </a:p>
        </p:txBody>
      </p:sp>
    </p:spTree>
    <p:extLst>
      <p:ext uri="{BB962C8B-B14F-4D97-AF65-F5344CB8AC3E}">
        <p14:creationId xmlns:p14="http://schemas.microsoft.com/office/powerpoint/2010/main" val="241931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hanhnien.vn/" TargetMode="External"/><Relationship Id="rId2" Type="http://schemas.openxmlformats.org/officeDocument/2006/relationships/hyperlink" Target="https://dantri.com.vn/"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vnexpress.ne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63517" y="617345"/>
            <a:ext cx="8642072" cy="1457325"/>
          </a:xfrm>
          <a:prstGeom prst="rect">
            <a:avLst/>
          </a:prstGeom>
        </p:spPr>
        <p:txBody>
          <a:bodyPr lIns="0" tIns="0" rIns="0" bIns="0" rtlCol="0" anchor="t">
            <a:spAutoFit/>
          </a:bodyPr>
          <a:lstStyle/>
          <a:p>
            <a:pPr algn="just">
              <a:lnSpc>
                <a:spcPts val="3837"/>
              </a:lnSpc>
            </a:pPr>
            <a:r>
              <a:rPr lang="en-US" sz="2400" dirty="0" err="1">
                <a:solidFill>
                  <a:srgbClr val="000000"/>
                </a:solidFill>
                <a:latin typeface="Muli Regular"/>
              </a:rPr>
              <a:t>Trường</a:t>
            </a:r>
            <a:r>
              <a:rPr lang="en-US" sz="2400" dirty="0">
                <a:solidFill>
                  <a:srgbClr val="000000"/>
                </a:solidFill>
                <a:latin typeface="Muli Regular"/>
              </a:rPr>
              <a:t> </a:t>
            </a:r>
            <a:r>
              <a:rPr lang="en-US" sz="2400" dirty="0" err="1">
                <a:solidFill>
                  <a:srgbClr val="000000"/>
                </a:solidFill>
                <a:latin typeface="Muli Regular"/>
              </a:rPr>
              <a:t>Đại</a:t>
            </a:r>
            <a:r>
              <a:rPr lang="en-US" sz="2400" dirty="0">
                <a:solidFill>
                  <a:srgbClr val="000000"/>
                </a:solidFill>
                <a:latin typeface="Muli Regular"/>
              </a:rPr>
              <a:t> </a:t>
            </a:r>
            <a:r>
              <a:rPr lang="en-US" sz="2400" dirty="0" err="1">
                <a:solidFill>
                  <a:srgbClr val="000000"/>
                </a:solidFill>
                <a:latin typeface="Muli Regular"/>
              </a:rPr>
              <a:t>học</a:t>
            </a:r>
            <a:r>
              <a:rPr lang="en-US" sz="2400" dirty="0">
                <a:solidFill>
                  <a:srgbClr val="000000"/>
                </a:solidFill>
                <a:latin typeface="Muli Regular"/>
              </a:rPr>
              <a:t> </a:t>
            </a:r>
            <a:r>
              <a:rPr lang="en-US" sz="2400" dirty="0" err="1">
                <a:solidFill>
                  <a:srgbClr val="000000"/>
                </a:solidFill>
                <a:latin typeface="Muli Regular"/>
              </a:rPr>
              <a:t>Công</a:t>
            </a:r>
            <a:r>
              <a:rPr lang="en-US" sz="2400" dirty="0">
                <a:solidFill>
                  <a:srgbClr val="000000"/>
                </a:solidFill>
                <a:latin typeface="Muli Regular"/>
              </a:rPr>
              <a:t> </a:t>
            </a:r>
            <a:r>
              <a:rPr lang="en-US" sz="2400" dirty="0" err="1">
                <a:solidFill>
                  <a:srgbClr val="000000"/>
                </a:solidFill>
                <a:latin typeface="Muli Regular"/>
              </a:rPr>
              <a:t>nghệ</a:t>
            </a:r>
            <a:r>
              <a:rPr lang="en-US" sz="2400" dirty="0">
                <a:solidFill>
                  <a:srgbClr val="000000"/>
                </a:solidFill>
                <a:latin typeface="Muli Regular"/>
              </a:rPr>
              <a:t> Thông tin</a:t>
            </a:r>
          </a:p>
          <a:p>
            <a:pPr algn="just">
              <a:lnSpc>
                <a:spcPts val="3837"/>
              </a:lnSpc>
            </a:pPr>
            <a:r>
              <a:rPr lang="en-US" sz="2400" dirty="0">
                <a:solidFill>
                  <a:srgbClr val="000000"/>
                </a:solidFill>
                <a:latin typeface="Muli Regular"/>
              </a:rPr>
              <a:t>Khoa: Khoa </a:t>
            </a:r>
            <a:r>
              <a:rPr lang="en-US" sz="2400" dirty="0" err="1">
                <a:solidFill>
                  <a:srgbClr val="000000"/>
                </a:solidFill>
                <a:latin typeface="Muli Regular"/>
              </a:rPr>
              <a:t>học</a:t>
            </a:r>
            <a:r>
              <a:rPr lang="en-US" sz="2400" dirty="0">
                <a:solidFill>
                  <a:srgbClr val="000000"/>
                </a:solidFill>
                <a:latin typeface="Muli Regular"/>
              </a:rPr>
              <a:t> </a:t>
            </a:r>
            <a:r>
              <a:rPr lang="en-US" sz="2400" dirty="0" err="1">
                <a:solidFill>
                  <a:srgbClr val="000000"/>
                </a:solidFill>
                <a:latin typeface="Muli Regular"/>
              </a:rPr>
              <a:t>Máy</a:t>
            </a:r>
            <a:r>
              <a:rPr lang="en-US" sz="2400" dirty="0">
                <a:solidFill>
                  <a:srgbClr val="000000"/>
                </a:solidFill>
                <a:latin typeface="Muli Regular"/>
              </a:rPr>
              <a:t> </a:t>
            </a:r>
            <a:r>
              <a:rPr lang="en-US" sz="2400" dirty="0" err="1">
                <a:solidFill>
                  <a:srgbClr val="000000"/>
                </a:solidFill>
                <a:latin typeface="Muli Regular"/>
              </a:rPr>
              <a:t>tính</a:t>
            </a:r>
            <a:endParaRPr lang="en-US" sz="2400" dirty="0">
              <a:solidFill>
                <a:srgbClr val="000000"/>
              </a:solidFill>
              <a:latin typeface="Muli Regular"/>
            </a:endParaRPr>
          </a:p>
          <a:p>
            <a:pPr marL="0" lvl="0" indent="0" algn="just">
              <a:lnSpc>
                <a:spcPts val="3837"/>
              </a:lnSpc>
              <a:spcBef>
                <a:spcPct val="0"/>
              </a:spcBef>
            </a:pPr>
            <a:r>
              <a:rPr lang="en-US" sz="2400" dirty="0" err="1">
                <a:solidFill>
                  <a:srgbClr val="000000"/>
                </a:solidFill>
                <a:latin typeface="Muli Regular"/>
              </a:rPr>
              <a:t>Môn</a:t>
            </a:r>
            <a:r>
              <a:rPr lang="en-US" sz="2400" dirty="0">
                <a:solidFill>
                  <a:srgbClr val="000000"/>
                </a:solidFill>
                <a:latin typeface="Muli Regular"/>
              </a:rPr>
              <a:t>: </a:t>
            </a:r>
            <a:r>
              <a:rPr lang="en-US" sz="2400" dirty="0" err="1">
                <a:solidFill>
                  <a:srgbClr val="000000"/>
                </a:solidFill>
                <a:latin typeface="Muli Regular"/>
              </a:rPr>
              <a:t>Xử</a:t>
            </a:r>
            <a:r>
              <a:rPr lang="en-US" sz="2400" dirty="0">
                <a:solidFill>
                  <a:srgbClr val="000000"/>
                </a:solidFill>
                <a:latin typeface="Muli Regular"/>
              </a:rPr>
              <a:t> </a:t>
            </a:r>
            <a:r>
              <a:rPr lang="en-US" sz="2400" dirty="0" err="1">
                <a:solidFill>
                  <a:srgbClr val="000000"/>
                </a:solidFill>
                <a:latin typeface="Muli Regular"/>
              </a:rPr>
              <a:t>lý</a:t>
            </a:r>
            <a:r>
              <a:rPr lang="en-US" sz="2400" dirty="0">
                <a:solidFill>
                  <a:srgbClr val="000000"/>
                </a:solidFill>
                <a:latin typeface="Muli Regular"/>
              </a:rPr>
              <a:t> </a:t>
            </a:r>
            <a:r>
              <a:rPr lang="en-US" sz="2400" dirty="0" err="1">
                <a:solidFill>
                  <a:srgbClr val="000000"/>
                </a:solidFill>
                <a:latin typeface="Muli Regular"/>
              </a:rPr>
              <a:t>ngôn</a:t>
            </a:r>
            <a:r>
              <a:rPr lang="en-US" sz="2400" dirty="0">
                <a:solidFill>
                  <a:srgbClr val="000000"/>
                </a:solidFill>
                <a:latin typeface="Muli Regular"/>
              </a:rPr>
              <a:t> </a:t>
            </a:r>
            <a:r>
              <a:rPr lang="en-US" sz="2400" dirty="0" err="1">
                <a:solidFill>
                  <a:srgbClr val="000000"/>
                </a:solidFill>
                <a:latin typeface="Muli Regular"/>
              </a:rPr>
              <a:t>ngữ</a:t>
            </a:r>
            <a:r>
              <a:rPr lang="en-US" sz="2400" dirty="0">
                <a:solidFill>
                  <a:srgbClr val="000000"/>
                </a:solidFill>
                <a:latin typeface="Muli Regular"/>
              </a:rPr>
              <a:t> </a:t>
            </a:r>
            <a:r>
              <a:rPr lang="en-US" sz="2400" dirty="0" err="1">
                <a:solidFill>
                  <a:srgbClr val="000000"/>
                </a:solidFill>
                <a:latin typeface="Muli Regular"/>
              </a:rPr>
              <a:t>tự</a:t>
            </a:r>
            <a:r>
              <a:rPr lang="en-US" sz="2400" dirty="0">
                <a:solidFill>
                  <a:srgbClr val="000000"/>
                </a:solidFill>
                <a:latin typeface="Muli Regular"/>
              </a:rPr>
              <a:t> </a:t>
            </a:r>
            <a:r>
              <a:rPr lang="en-US" sz="2400" dirty="0" err="1">
                <a:solidFill>
                  <a:srgbClr val="000000"/>
                </a:solidFill>
                <a:latin typeface="Muli Regular"/>
              </a:rPr>
              <a:t>nhiên</a:t>
            </a:r>
            <a:r>
              <a:rPr lang="en-US" sz="2400" dirty="0">
                <a:solidFill>
                  <a:srgbClr val="000000"/>
                </a:solidFill>
                <a:latin typeface="Muli Regular"/>
              </a:rPr>
              <a:t> – CS212</a:t>
            </a:r>
          </a:p>
        </p:txBody>
      </p:sp>
      <p:sp>
        <p:nvSpPr>
          <p:cNvPr id="3" name="Freeform 3"/>
          <p:cNvSpPr/>
          <p:nvPr/>
        </p:nvSpPr>
        <p:spPr>
          <a:xfrm rot="2151761">
            <a:off x="10912533" y="-4157532"/>
            <a:ext cx="10454404" cy="7622211"/>
          </a:xfrm>
          <a:custGeom>
            <a:avLst/>
            <a:gdLst/>
            <a:ahLst/>
            <a:cxnLst/>
            <a:rect l="l" t="t" r="r" b="b"/>
            <a:pathLst>
              <a:path w="10454404" h="7622211">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700000">
            <a:off x="-4939101" y="6712177"/>
            <a:ext cx="11422613" cy="8328123"/>
          </a:xfrm>
          <a:custGeom>
            <a:avLst/>
            <a:gdLst/>
            <a:ahLst/>
            <a:cxnLst/>
            <a:rect l="l" t="t" r="r" b="b"/>
            <a:pathLst>
              <a:path w="11422613" h="832812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028700" y="2643351"/>
            <a:ext cx="16753319" cy="3254919"/>
            <a:chOff x="-10160" y="59658"/>
            <a:chExt cx="21640802" cy="4339890"/>
          </a:xfrm>
        </p:grpSpPr>
        <p:sp>
          <p:nvSpPr>
            <p:cNvPr id="6" name="TextBox 6"/>
            <p:cNvSpPr txBox="1"/>
            <p:nvPr/>
          </p:nvSpPr>
          <p:spPr>
            <a:xfrm>
              <a:off x="-10159" y="2484494"/>
              <a:ext cx="21640801" cy="1915054"/>
            </a:xfrm>
            <a:prstGeom prst="rect">
              <a:avLst/>
            </a:prstGeom>
          </p:spPr>
          <p:txBody>
            <a:bodyPr wrap="square" lIns="0" tIns="0" rIns="0" bIns="0" rtlCol="0" anchor="t">
              <a:spAutoFit/>
            </a:bodyPr>
            <a:lstStyle/>
            <a:p>
              <a:pPr algn="ctr">
                <a:lnSpc>
                  <a:spcPts val="5553"/>
                </a:lnSpc>
              </a:pPr>
              <a:r>
                <a:rPr lang="en-US" sz="5400" dirty="0" err="1">
                  <a:solidFill>
                    <a:srgbClr val="000000"/>
                  </a:solidFill>
                  <a:latin typeface="Muli Regular"/>
                </a:rPr>
                <a:t>Gán</a:t>
              </a:r>
              <a:r>
                <a:rPr lang="en-US" sz="5400" dirty="0">
                  <a:solidFill>
                    <a:srgbClr val="000000"/>
                  </a:solidFill>
                  <a:latin typeface="Muli Regular"/>
                </a:rPr>
                <a:t> </a:t>
              </a:r>
              <a:r>
                <a:rPr lang="en-US" sz="5400" dirty="0" err="1">
                  <a:solidFill>
                    <a:srgbClr val="000000"/>
                  </a:solidFill>
                  <a:latin typeface="Muli Regular"/>
                </a:rPr>
                <a:t>nhãn</a:t>
              </a:r>
              <a:r>
                <a:rPr lang="en-US" sz="5400" dirty="0">
                  <a:solidFill>
                    <a:srgbClr val="000000"/>
                  </a:solidFill>
                  <a:latin typeface="Muli Regular"/>
                </a:rPr>
                <a:t> </a:t>
              </a:r>
              <a:r>
                <a:rPr lang="en-US" sz="5400" dirty="0" err="1">
                  <a:solidFill>
                    <a:srgbClr val="000000"/>
                  </a:solidFill>
                  <a:latin typeface="Muli Regular"/>
                </a:rPr>
                <a:t>từ</a:t>
              </a:r>
              <a:r>
                <a:rPr lang="en-US" sz="5400" dirty="0">
                  <a:solidFill>
                    <a:srgbClr val="000000"/>
                  </a:solidFill>
                  <a:latin typeface="Muli Regular"/>
                </a:rPr>
                <a:t> </a:t>
              </a:r>
              <a:r>
                <a:rPr lang="en-US" sz="5400" dirty="0" err="1">
                  <a:solidFill>
                    <a:srgbClr val="000000"/>
                  </a:solidFill>
                  <a:latin typeface="Muli Regular"/>
                </a:rPr>
                <a:t>loại</a:t>
              </a:r>
              <a:r>
                <a:rPr lang="en-US" sz="5400" dirty="0">
                  <a:solidFill>
                    <a:srgbClr val="000000"/>
                  </a:solidFill>
                  <a:latin typeface="Muli Regular"/>
                </a:rPr>
                <a:t> </a:t>
              </a:r>
              <a:r>
                <a:rPr lang="en-US" sz="5400" dirty="0" err="1">
                  <a:solidFill>
                    <a:srgbClr val="000000"/>
                  </a:solidFill>
                  <a:latin typeface="Muli Regular"/>
                </a:rPr>
                <a:t>tiếng</a:t>
              </a:r>
              <a:r>
                <a:rPr lang="en-US" sz="5400" dirty="0">
                  <a:solidFill>
                    <a:srgbClr val="000000"/>
                  </a:solidFill>
                  <a:latin typeface="Muli Regular"/>
                </a:rPr>
                <a:t> </a:t>
              </a:r>
              <a:r>
                <a:rPr lang="en-US" sz="5400" dirty="0" err="1">
                  <a:solidFill>
                    <a:srgbClr val="000000"/>
                  </a:solidFill>
                  <a:latin typeface="Muli Regular"/>
                </a:rPr>
                <a:t>Việt</a:t>
              </a:r>
              <a:r>
                <a:rPr lang="en-US" sz="5400" dirty="0">
                  <a:solidFill>
                    <a:srgbClr val="000000"/>
                  </a:solidFill>
                  <a:latin typeface="Muli Regular"/>
                </a:rPr>
                <a:t> </a:t>
              </a:r>
              <a:r>
                <a:rPr lang="en-US" sz="5400" dirty="0" err="1">
                  <a:solidFill>
                    <a:srgbClr val="000000"/>
                  </a:solidFill>
                  <a:latin typeface="Muli Regular"/>
                </a:rPr>
                <a:t>sử</a:t>
              </a:r>
              <a:r>
                <a:rPr lang="en-US" sz="5400" dirty="0">
                  <a:solidFill>
                    <a:srgbClr val="000000"/>
                  </a:solidFill>
                  <a:latin typeface="Muli Regular"/>
                </a:rPr>
                <a:t> </a:t>
              </a:r>
              <a:r>
                <a:rPr lang="en-US" sz="5400" dirty="0" err="1">
                  <a:solidFill>
                    <a:srgbClr val="000000"/>
                  </a:solidFill>
                  <a:latin typeface="Muli Regular"/>
                </a:rPr>
                <a:t>dụng</a:t>
              </a:r>
              <a:r>
                <a:rPr lang="en-US" sz="5400" dirty="0">
                  <a:solidFill>
                    <a:srgbClr val="000000"/>
                  </a:solidFill>
                  <a:latin typeface="Muli Regular"/>
                </a:rPr>
                <a:t> </a:t>
              </a:r>
              <a:r>
                <a:rPr lang="en-US" sz="5400" dirty="0" err="1">
                  <a:solidFill>
                    <a:srgbClr val="000000"/>
                  </a:solidFill>
                  <a:latin typeface="Muli Regular"/>
                </a:rPr>
                <a:t>mô</a:t>
              </a:r>
              <a:r>
                <a:rPr lang="en-US" sz="5400" dirty="0">
                  <a:solidFill>
                    <a:srgbClr val="000000"/>
                  </a:solidFill>
                  <a:latin typeface="Muli Regular"/>
                </a:rPr>
                <a:t> </a:t>
              </a:r>
              <a:r>
                <a:rPr lang="en-US" sz="5400" dirty="0" err="1">
                  <a:solidFill>
                    <a:srgbClr val="000000"/>
                  </a:solidFill>
                  <a:latin typeface="Muli Regular"/>
                </a:rPr>
                <a:t>hình</a:t>
              </a:r>
              <a:r>
                <a:rPr lang="en-US" sz="5400" dirty="0">
                  <a:solidFill>
                    <a:srgbClr val="000000"/>
                  </a:solidFill>
                  <a:latin typeface="Muli Regular"/>
                </a:rPr>
                <a:t> Hidden Markov </a:t>
              </a:r>
              <a:r>
                <a:rPr lang="en-US" sz="5400" dirty="0" err="1">
                  <a:solidFill>
                    <a:srgbClr val="000000"/>
                  </a:solidFill>
                  <a:latin typeface="Muli Regular"/>
                </a:rPr>
                <a:t>kết</a:t>
              </a:r>
              <a:r>
                <a:rPr lang="en-US" sz="5400" dirty="0">
                  <a:solidFill>
                    <a:srgbClr val="000000"/>
                  </a:solidFill>
                  <a:latin typeface="Muli Regular"/>
                </a:rPr>
                <a:t> </a:t>
              </a:r>
              <a:r>
                <a:rPr lang="en-US" sz="5400" dirty="0" err="1">
                  <a:solidFill>
                    <a:srgbClr val="000000"/>
                  </a:solidFill>
                  <a:latin typeface="Muli Regular"/>
                </a:rPr>
                <a:t>hợp</a:t>
              </a:r>
              <a:r>
                <a:rPr lang="en-US" sz="5400" dirty="0">
                  <a:solidFill>
                    <a:srgbClr val="000000"/>
                  </a:solidFill>
                  <a:latin typeface="Muli Regular"/>
                </a:rPr>
                <a:t>  </a:t>
              </a:r>
              <a:r>
                <a:rPr lang="en-US" sz="5400" dirty="0" err="1">
                  <a:solidFill>
                    <a:srgbClr val="000000"/>
                  </a:solidFill>
                  <a:latin typeface="Muli Regular"/>
                </a:rPr>
                <a:t>thuật</a:t>
              </a:r>
              <a:r>
                <a:rPr lang="en-US" sz="5400" dirty="0">
                  <a:solidFill>
                    <a:srgbClr val="000000"/>
                  </a:solidFill>
                  <a:latin typeface="Muli Regular"/>
                </a:rPr>
                <a:t> </a:t>
              </a:r>
              <a:r>
                <a:rPr lang="en-US" sz="5400" dirty="0" err="1">
                  <a:solidFill>
                    <a:srgbClr val="000000"/>
                  </a:solidFill>
                  <a:latin typeface="Muli Regular"/>
                </a:rPr>
                <a:t>toán</a:t>
              </a:r>
              <a:r>
                <a:rPr lang="en-US" sz="5400" dirty="0">
                  <a:solidFill>
                    <a:srgbClr val="000000"/>
                  </a:solidFill>
                  <a:latin typeface="Muli Regular"/>
                </a:rPr>
                <a:t> Viterbi</a:t>
              </a:r>
            </a:p>
          </p:txBody>
        </p:sp>
        <p:sp>
          <p:nvSpPr>
            <p:cNvPr id="7" name="TextBox 7"/>
            <p:cNvSpPr txBox="1"/>
            <p:nvPr/>
          </p:nvSpPr>
          <p:spPr>
            <a:xfrm>
              <a:off x="-10160" y="59658"/>
              <a:ext cx="21640801" cy="1499726"/>
            </a:xfrm>
            <a:prstGeom prst="rect">
              <a:avLst/>
            </a:prstGeom>
          </p:spPr>
          <p:txBody>
            <a:bodyPr lIns="0" tIns="0" rIns="0" bIns="0" rtlCol="0" anchor="t">
              <a:spAutoFit/>
            </a:bodyPr>
            <a:lstStyle/>
            <a:p>
              <a:pPr algn="ctr">
                <a:lnSpc>
                  <a:spcPts val="9396"/>
                </a:lnSpc>
              </a:pPr>
              <a:r>
                <a:rPr lang="en-US" sz="7200" spc="-310" dirty="0" err="1">
                  <a:solidFill>
                    <a:srgbClr val="000000"/>
                  </a:solidFill>
                  <a:latin typeface="Muli Regular Bold"/>
                </a:rPr>
                <a:t>Báo</a:t>
              </a:r>
              <a:r>
                <a:rPr lang="en-US" sz="7200" spc="-310" dirty="0">
                  <a:solidFill>
                    <a:srgbClr val="000000"/>
                  </a:solidFill>
                  <a:latin typeface="Muli Regular Bold"/>
                </a:rPr>
                <a:t> </a:t>
              </a:r>
              <a:r>
                <a:rPr lang="en-US" sz="7200" spc="-310" dirty="0" err="1">
                  <a:solidFill>
                    <a:srgbClr val="000000"/>
                  </a:solidFill>
                  <a:latin typeface="Muli Regular Bold"/>
                </a:rPr>
                <a:t>cáo</a:t>
              </a:r>
              <a:r>
                <a:rPr lang="en-US" sz="7200" spc="-310" dirty="0">
                  <a:solidFill>
                    <a:srgbClr val="000000"/>
                  </a:solidFill>
                  <a:latin typeface="Muli Regular Bold"/>
                </a:rPr>
                <a:t> </a:t>
              </a:r>
              <a:r>
                <a:rPr lang="en-US" sz="7200" spc="-310" dirty="0" err="1">
                  <a:solidFill>
                    <a:srgbClr val="000000"/>
                  </a:solidFill>
                  <a:latin typeface="Muli Regular Bold"/>
                </a:rPr>
                <a:t>đồ</a:t>
              </a:r>
              <a:r>
                <a:rPr lang="en-US" sz="7200" spc="-310" dirty="0">
                  <a:solidFill>
                    <a:srgbClr val="000000"/>
                  </a:solidFill>
                  <a:latin typeface="Muli Regular Bold"/>
                </a:rPr>
                <a:t> </a:t>
              </a:r>
              <a:r>
                <a:rPr lang="en-US" sz="7200" spc="-310" dirty="0" err="1">
                  <a:solidFill>
                    <a:srgbClr val="000000"/>
                  </a:solidFill>
                  <a:latin typeface="Muli Regular Bold"/>
                </a:rPr>
                <a:t>án</a:t>
              </a:r>
              <a:endParaRPr lang="en-US" sz="7200" spc="-310" dirty="0">
                <a:solidFill>
                  <a:srgbClr val="000000"/>
                </a:solidFill>
                <a:latin typeface="Muli Regular Bold"/>
              </a:endParaRPr>
            </a:p>
          </p:txBody>
        </p:sp>
      </p:grpSp>
      <p:sp>
        <p:nvSpPr>
          <p:cNvPr id="8" name="TextBox 8"/>
          <p:cNvSpPr txBox="1"/>
          <p:nvPr/>
        </p:nvSpPr>
        <p:spPr>
          <a:xfrm>
            <a:off x="1451960" y="6466951"/>
            <a:ext cx="7544415" cy="2111732"/>
          </a:xfrm>
          <a:prstGeom prst="rect">
            <a:avLst/>
          </a:prstGeom>
        </p:spPr>
        <p:txBody>
          <a:bodyPr wrap="square" lIns="0" tIns="0" rIns="0" bIns="0" rtlCol="0" anchor="t">
            <a:spAutoFit/>
          </a:bodyPr>
          <a:lstStyle/>
          <a:p>
            <a:pPr algn="just">
              <a:lnSpc>
                <a:spcPts val="4200"/>
              </a:lnSpc>
            </a:pPr>
            <a:r>
              <a:rPr lang="en-US" sz="3000" dirty="0">
                <a:solidFill>
                  <a:srgbClr val="000000"/>
                </a:solidFill>
                <a:latin typeface="Muli Regular"/>
              </a:rPr>
              <a:t>Sinh </a:t>
            </a:r>
            <a:r>
              <a:rPr lang="en-US" sz="3000" dirty="0" err="1">
                <a:solidFill>
                  <a:srgbClr val="000000"/>
                </a:solidFill>
                <a:latin typeface="Muli Regular"/>
              </a:rPr>
              <a:t>viên</a:t>
            </a:r>
            <a:r>
              <a:rPr lang="en-US" sz="3000" dirty="0">
                <a:solidFill>
                  <a:srgbClr val="000000"/>
                </a:solidFill>
                <a:latin typeface="Muli Regular"/>
              </a:rPr>
              <a:t> </a:t>
            </a:r>
            <a:r>
              <a:rPr lang="en-US" sz="3000" dirty="0" err="1">
                <a:solidFill>
                  <a:srgbClr val="000000"/>
                </a:solidFill>
                <a:latin typeface="Muli Regular"/>
              </a:rPr>
              <a:t>thực</a:t>
            </a:r>
            <a:r>
              <a:rPr lang="en-US" sz="3000" dirty="0">
                <a:solidFill>
                  <a:srgbClr val="000000"/>
                </a:solidFill>
                <a:latin typeface="Muli Regular"/>
              </a:rPr>
              <a:t> </a:t>
            </a:r>
            <a:r>
              <a:rPr lang="en-US" sz="3000" dirty="0" err="1">
                <a:solidFill>
                  <a:srgbClr val="000000"/>
                </a:solidFill>
                <a:latin typeface="Muli Regular"/>
              </a:rPr>
              <a:t>hiện</a:t>
            </a:r>
            <a:r>
              <a:rPr lang="en-US" sz="3000" dirty="0">
                <a:solidFill>
                  <a:srgbClr val="000000"/>
                </a:solidFill>
                <a:latin typeface="Muli Regular"/>
              </a:rPr>
              <a:t>:</a:t>
            </a:r>
          </a:p>
          <a:p>
            <a:pPr algn="just">
              <a:lnSpc>
                <a:spcPts val="4200"/>
              </a:lnSpc>
            </a:pPr>
            <a:r>
              <a:rPr lang="en-US" sz="3000" dirty="0">
                <a:solidFill>
                  <a:srgbClr val="000000"/>
                </a:solidFill>
                <a:latin typeface="Muli Regular"/>
              </a:rPr>
              <a:t>	</a:t>
            </a:r>
            <a:r>
              <a:rPr lang="en-US" sz="3000" dirty="0" err="1">
                <a:solidFill>
                  <a:srgbClr val="000000"/>
                </a:solidFill>
                <a:latin typeface="Muli Regular"/>
              </a:rPr>
              <a:t>Ngọ</a:t>
            </a:r>
            <a:r>
              <a:rPr lang="en-US" sz="3000" dirty="0">
                <a:solidFill>
                  <a:srgbClr val="000000"/>
                </a:solidFill>
                <a:latin typeface="Muli Regular"/>
              </a:rPr>
              <a:t> </a:t>
            </a:r>
            <a:r>
              <a:rPr lang="en-US" sz="3000" dirty="0" err="1">
                <a:solidFill>
                  <a:srgbClr val="000000"/>
                </a:solidFill>
                <a:latin typeface="Muli Regular"/>
              </a:rPr>
              <a:t>Viết</a:t>
            </a:r>
            <a:r>
              <a:rPr lang="en-US" sz="3000" dirty="0">
                <a:solidFill>
                  <a:srgbClr val="000000"/>
                </a:solidFill>
                <a:latin typeface="Muli Regular"/>
              </a:rPr>
              <a:t> Dũng – 17520375</a:t>
            </a:r>
          </a:p>
          <a:p>
            <a:pPr algn="just">
              <a:lnSpc>
                <a:spcPts val="4200"/>
              </a:lnSpc>
            </a:pPr>
            <a:r>
              <a:rPr lang="en-US" sz="3000" dirty="0">
                <a:solidFill>
                  <a:srgbClr val="000000"/>
                </a:solidFill>
                <a:latin typeface="Muli Regular"/>
              </a:rPr>
              <a:t>	</a:t>
            </a:r>
            <a:r>
              <a:rPr lang="en-US" sz="3000" dirty="0" err="1">
                <a:solidFill>
                  <a:srgbClr val="000000"/>
                </a:solidFill>
                <a:latin typeface="Muli Regular"/>
              </a:rPr>
              <a:t>Nguyễn</a:t>
            </a:r>
            <a:r>
              <a:rPr lang="en-US" sz="3000" dirty="0">
                <a:solidFill>
                  <a:srgbClr val="000000"/>
                </a:solidFill>
                <a:latin typeface="Muli Regular"/>
              </a:rPr>
              <a:t> Văn </a:t>
            </a:r>
            <a:r>
              <a:rPr lang="en-US" sz="3000" dirty="0" err="1">
                <a:solidFill>
                  <a:srgbClr val="000000"/>
                </a:solidFill>
                <a:latin typeface="Muli Regular"/>
              </a:rPr>
              <a:t>Thiện</a:t>
            </a:r>
            <a:r>
              <a:rPr lang="en-US" sz="3000" dirty="0">
                <a:solidFill>
                  <a:srgbClr val="000000"/>
                </a:solidFill>
                <a:latin typeface="Muli Regular"/>
              </a:rPr>
              <a:t> </a:t>
            </a:r>
            <a:r>
              <a:rPr lang="en-US" sz="3000" dirty="0" err="1">
                <a:solidFill>
                  <a:srgbClr val="000000"/>
                </a:solidFill>
                <a:latin typeface="Muli Regular"/>
              </a:rPr>
              <a:t>Tâm</a:t>
            </a:r>
            <a:r>
              <a:rPr lang="en-US" sz="3000" dirty="0">
                <a:solidFill>
                  <a:srgbClr val="000000"/>
                </a:solidFill>
                <a:latin typeface="Muli Regular"/>
              </a:rPr>
              <a:t> – 18521369</a:t>
            </a:r>
          </a:p>
          <a:p>
            <a:pPr algn="just">
              <a:lnSpc>
                <a:spcPts val="4200"/>
              </a:lnSpc>
            </a:pPr>
            <a:r>
              <a:rPr lang="en-US" sz="3000" dirty="0">
                <a:solidFill>
                  <a:srgbClr val="000000"/>
                </a:solidFill>
                <a:latin typeface="Muli Regular"/>
              </a:rPr>
              <a:t>	Đặng Phước Sang - 21521377</a:t>
            </a:r>
          </a:p>
        </p:txBody>
      </p:sp>
      <p:pic>
        <p:nvPicPr>
          <p:cNvPr id="10" name="Picture 9">
            <a:extLst>
              <a:ext uri="{FF2B5EF4-FFF2-40B4-BE49-F238E27FC236}">
                <a16:creationId xmlns:a16="http://schemas.microsoft.com/office/drawing/2014/main" id="{8DD450E4-3DB9-1442-5A43-5600B4479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18" y="616893"/>
            <a:ext cx="1762893" cy="1457777"/>
          </a:xfrm>
          <a:prstGeom prst="rect">
            <a:avLst/>
          </a:prstGeom>
        </p:spPr>
      </p:pic>
      <p:sp>
        <p:nvSpPr>
          <p:cNvPr id="11" name="TextBox 8">
            <a:extLst>
              <a:ext uri="{FF2B5EF4-FFF2-40B4-BE49-F238E27FC236}">
                <a16:creationId xmlns:a16="http://schemas.microsoft.com/office/drawing/2014/main" id="{C6AAA230-3902-E599-FE0E-E8D0F699B58A}"/>
              </a:ext>
            </a:extLst>
          </p:cNvPr>
          <p:cNvSpPr txBox="1"/>
          <p:nvPr/>
        </p:nvSpPr>
        <p:spPr>
          <a:xfrm>
            <a:off x="10252843" y="6592103"/>
            <a:ext cx="7544415" cy="1573123"/>
          </a:xfrm>
          <a:prstGeom prst="rect">
            <a:avLst/>
          </a:prstGeom>
        </p:spPr>
        <p:txBody>
          <a:bodyPr wrap="square" lIns="0" tIns="0" rIns="0" bIns="0" rtlCol="0" anchor="t">
            <a:spAutoFit/>
          </a:bodyPr>
          <a:lstStyle/>
          <a:p>
            <a:pPr algn="just">
              <a:lnSpc>
                <a:spcPts val="4200"/>
              </a:lnSpc>
            </a:pPr>
            <a:r>
              <a:rPr lang="en-US" sz="3000" dirty="0" err="1">
                <a:solidFill>
                  <a:srgbClr val="000000"/>
                </a:solidFill>
                <a:latin typeface="Muli Regular"/>
              </a:rPr>
              <a:t>Giáo</a:t>
            </a:r>
            <a:r>
              <a:rPr lang="en-US" sz="3000" dirty="0">
                <a:solidFill>
                  <a:srgbClr val="000000"/>
                </a:solidFill>
                <a:latin typeface="Muli Regular"/>
              </a:rPr>
              <a:t> </a:t>
            </a:r>
            <a:r>
              <a:rPr lang="en-US" sz="3000" dirty="0" err="1">
                <a:solidFill>
                  <a:srgbClr val="000000"/>
                </a:solidFill>
                <a:latin typeface="Muli Regular"/>
              </a:rPr>
              <a:t>viên</a:t>
            </a:r>
            <a:r>
              <a:rPr lang="en-US" sz="3000" dirty="0">
                <a:solidFill>
                  <a:srgbClr val="000000"/>
                </a:solidFill>
                <a:latin typeface="Muli Regular"/>
              </a:rPr>
              <a:t> </a:t>
            </a:r>
            <a:r>
              <a:rPr lang="en-US" sz="3000" dirty="0" err="1">
                <a:solidFill>
                  <a:srgbClr val="000000"/>
                </a:solidFill>
                <a:latin typeface="Muli Regular"/>
              </a:rPr>
              <a:t>hướng</a:t>
            </a:r>
            <a:r>
              <a:rPr lang="en-US" sz="3000" dirty="0">
                <a:solidFill>
                  <a:srgbClr val="000000"/>
                </a:solidFill>
                <a:latin typeface="Muli Regular"/>
              </a:rPr>
              <a:t> </a:t>
            </a:r>
            <a:r>
              <a:rPr lang="en-US" sz="3000" dirty="0" err="1">
                <a:solidFill>
                  <a:srgbClr val="000000"/>
                </a:solidFill>
                <a:latin typeface="Muli Regular"/>
              </a:rPr>
              <a:t>dẫn</a:t>
            </a:r>
            <a:r>
              <a:rPr lang="en-US" sz="3000" dirty="0">
                <a:solidFill>
                  <a:srgbClr val="000000"/>
                </a:solidFill>
                <a:latin typeface="Muli Regular"/>
              </a:rPr>
              <a:t>:</a:t>
            </a:r>
          </a:p>
          <a:p>
            <a:pPr algn="just">
              <a:lnSpc>
                <a:spcPts val="4200"/>
              </a:lnSpc>
            </a:pPr>
            <a:r>
              <a:rPr lang="en-US" sz="3000" dirty="0">
                <a:solidFill>
                  <a:srgbClr val="000000"/>
                </a:solidFill>
                <a:latin typeface="Muli Regular"/>
              </a:rPr>
              <a:t>	</a:t>
            </a:r>
            <a:r>
              <a:rPr lang="en-US" sz="3000" dirty="0" err="1">
                <a:solidFill>
                  <a:srgbClr val="000000"/>
                </a:solidFill>
                <a:latin typeface="Muli Regular"/>
              </a:rPr>
              <a:t>Th.S</a:t>
            </a:r>
            <a:r>
              <a:rPr lang="en-US" sz="3000" dirty="0">
                <a:solidFill>
                  <a:srgbClr val="000000"/>
                </a:solidFill>
                <a:latin typeface="Muli Regular"/>
              </a:rPr>
              <a:t> </a:t>
            </a:r>
            <a:r>
              <a:rPr lang="en-US" sz="3000" dirty="0" err="1">
                <a:solidFill>
                  <a:srgbClr val="000000"/>
                </a:solidFill>
                <a:latin typeface="Muli Regular"/>
              </a:rPr>
              <a:t>Nguyễn</a:t>
            </a:r>
            <a:r>
              <a:rPr lang="en-US" sz="3000" dirty="0">
                <a:solidFill>
                  <a:srgbClr val="000000"/>
                </a:solidFill>
                <a:latin typeface="Muli Regular"/>
              </a:rPr>
              <a:t> </a:t>
            </a:r>
            <a:r>
              <a:rPr lang="en-US" sz="3000" dirty="0" err="1">
                <a:solidFill>
                  <a:srgbClr val="000000"/>
                </a:solidFill>
                <a:latin typeface="Muli Regular"/>
              </a:rPr>
              <a:t>Trọng</a:t>
            </a:r>
            <a:r>
              <a:rPr lang="en-US" sz="3000" dirty="0">
                <a:solidFill>
                  <a:srgbClr val="000000"/>
                </a:solidFill>
                <a:latin typeface="Muli Regular"/>
              </a:rPr>
              <a:t> </a:t>
            </a:r>
            <a:r>
              <a:rPr lang="en-US" sz="3000" dirty="0" err="1">
                <a:solidFill>
                  <a:srgbClr val="000000"/>
                </a:solidFill>
                <a:latin typeface="Muli Regular"/>
              </a:rPr>
              <a:t>Chỉnh</a:t>
            </a:r>
            <a:endParaRPr lang="en-US" sz="3000" dirty="0">
              <a:solidFill>
                <a:srgbClr val="000000"/>
              </a:solidFill>
              <a:latin typeface="Muli Regular"/>
            </a:endParaRPr>
          </a:p>
          <a:p>
            <a:pPr algn="just">
              <a:lnSpc>
                <a:spcPts val="4200"/>
              </a:lnSpc>
            </a:pPr>
            <a:r>
              <a:rPr lang="en-US" sz="3000" dirty="0">
                <a:solidFill>
                  <a:srgbClr val="000000"/>
                </a:solidFill>
                <a:latin typeface="Muli Regular"/>
              </a:rPr>
              <a:t>	</a:t>
            </a:r>
            <a:r>
              <a:rPr lang="en-US" sz="3000">
                <a:solidFill>
                  <a:srgbClr val="000000"/>
                </a:solidFill>
                <a:latin typeface="Muli Regular"/>
              </a:rPr>
              <a:t>Th.S </a:t>
            </a:r>
            <a:r>
              <a:rPr lang="en-US" sz="3000" dirty="0">
                <a:solidFill>
                  <a:srgbClr val="000000"/>
                </a:solidFill>
                <a:latin typeface="Muli Regular"/>
              </a:rPr>
              <a:t>Đặng Văn </a:t>
            </a:r>
            <a:r>
              <a:rPr lang="en-US" sz="3000" dirty="0" err="1">
                <a:solidFill>
                  <a:srgbClr val="000000"/>
                </a:solidFill>
                <a:latin typeface="Muli Regular"/>
              </a:rPr>
              <a:t>Thìn</a:t>
            </a:r>
            <a:endParaRPr lang="en-US" sz="3000" dirty="0">
              <a:solidFill>
                <a:srgbClr val="000000"/>
              </a:solidFill>
              <a:latin typeface="Muli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0056341"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Phân</a:t>
            </a:r>
            <a:r>
              <a:rPr lang="en-US" sz="4000" spc="-60" dirty="0">
                <a:solidFill>
                  <a:srgbClr val="000000"/>
                </a:solidFill>
                <a:latin typeface="Muli Bold"/>
              </a:rPr>
              <a:t> </a:t>
            </a:r>
            <a:r>
              <a:rPr lang="en-US" sz="4000" spc="-60" dirty="0" err="1">
                <a:solidFill>
                  <a:srgbClr val="000000"/>
                </a:solidFill>
                <a:latin typeface="Muli Bold"/>
              </a:rPr>
              <a:t>tích</a:t>
            </a:r>
            <a:r>
              <a:rPr lang="en-US" sz="4000" spc="-60" dirty="0">
                <a:solidFill>
                  <a:srgbClr val="000000"/>
                </a:solidFill>
                <a:latin typeface="Muli Bold"/>
              </a:rPr>
              <a:t> </a:t>
            </a:r>
            <a:r>
              <a:rPr lang="en-US" sz="4000" spc="-60" dirty="0" err="1">
                <a:solidFill>
                  <a:srgbClr val="000000"/>
                </a:solidFill>
                <a:latin typeface="Muli Bold"/>
              </a:rPr>
              <a:t>văn</a:t>
            </a:r>
            <a:r>
              <a:rPr lang="en-US" sz="4000" spc="-60" dirty="0">
                <a:solidFill>
                  <a:srgbClr val="000000"/>
                </a:solidFill>
                <a:latin typeface="Muli Bold"/>
              </a:rPr>
              <a:t> </a:t>
            </a:r>
            <a:r>
              <a:rPr lang="en-US" sz="4000" spc="-60" dirty="0" err="1">
                <a:solidFill>
                  <a:srgbClr val="000000"/>
                </a:solidFill>
                <a:latin typeface="Muli Bold"/>
              </a:rPr>
              <a:t>phạm</a:t>
            </a:r>
            <a:r>
              <a:rPr lang="en-US" sz="4000" spc="-60" dirty="0">
                <a:solidFill>
                  <a:srgbClr val="000000"/>
                </a:solidFill>
                <a:latin typeface="Muli Bold"/>
              </a:rPr>
              <a:t>: </a:t>
            </a:r>
            <a:r>
              <a:rPr lang="en-US" sz="4000" spc="-60" dirty="0" err="1">
                <a:solidFill>
                  <a:srgbClr val="000000"/>
                </a:solidFill>
                <a:latin typeface="Muli Bold"/>
              </a:rPr>
              <a:t>Gán</a:t>
            </a:r>
            <a:r>
              <a:rPr lang="en-US" sz="4000" spc="-60" dirty="0">
                <a:solidFill>
                  <a:srgbClr val="000000"/>
                </a:solidFill>
                <a:latin typeface="Muli Bold"/>
              </a:rPr>
              <a:t> </a:t>
            </a:r>
            <a:r>
              <a:rPr lang="en-US" sz="4000" spc="-60" dirty="0" err="1">
                <a:solidFill>
                  <a:srgbClr val="000000"/>
                </a:solidFill>
                <a:latin typeface="Muli Bold"/>
              </a:rPr>
              <a:t>nhãn</a:t>
            </a:r>
            <a:r>
              <a:rPr lang="en-US" sz="4000" spc="-60" dirty="0">
                <a:solidFill>
                  <a:srgbClr val="000000"/>
                </a:solidFill>
                <a:latin typeface="Muli Bold"/>
              </a:rPr>
              <a:t> </a:t>
            </a:r>
            <a:r>
              <a:rPr lang="en-US" sz="4000" spc="-60" dirty="0" err="1">
                <a:solidFill>
                  <a:srgbClr val="000000"/>
                </a:solidFill>
                <a:latin typeface="Muli Bold"/>
              </a:rPr>
              <a:t>từ</a:t>
            </a:r>
            <a:r>
              <a:rPr lang="en-US" sz="4000" spc="-60" dirty="0">
                <a:solidFill>
                  <a:srgbClr val="000000"/>
                </a:solidFill>
                <a:latin typeface="Muli Bold"/>
              </a:rPr>
              <a:t> </a:t>
            </a:r>
            <a:r>
              <a:rPr lang="en-US" sz="4000" spc="-60" dirty="0" err="1">
                <a:solidFill>
                  <a:srgbClr val="000000"/>
                </a:solidFill>
                <a:latin typeface="Muli Bold"/>
              </a:rPr>
              <a:t>loại</a:t>
            </a:r>
            <a:endParaRPr lang="en-US" sz="4000" spc="-60" dirty="0">
              <a:solidFill>
                <a:srgbClr val="000000"/>
              </a:solidFill>
              <a:latin typeface="Muli Bold"/>
            </a:endParaRPr>
          </a:p>
        </p:txBody>
      </p:sp>
      <p:sp>
        <p:nvSpPr>
          <p:cNvPr id="6" name="TextBox 6"/>
          <p:cNvSpPr txBox="1"/>
          <p:nvPr/>
        </p:nvSpPr>
        <p:spPr>
          <a:xfrm>
            <a:off x="1028700" y="1199219"/>
            <a:ext cx="12227272" cy="495301"/>
          </a:xfrm>
          <a:prstGeom prst="rect">
            <a:avLst/>
          </a:prstGeom>
        </p:spPr>
        <p:txBody>
          <a:bodyPr lIns="0" tIns="0" rIns="0" bIns="0" rtlCol="0" anchor="t">
            <a:spAutoFit/>
          </a:bodyPr>
          <a:lstStyle/>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Thực</a:t>
            </a:r>
            <a:r>
              <a:rPr lang="en-US" sz="2800" dirty="0">
                <a:solidFill>
                  <a:srgbClr val="000000"/>
                </a:solidFill>
                <a:latin typeface="Muli Regular"/>
              </a:rPr>
              <a:t> </a:t>
            </a:r>
            <a:r>
              <a:rPr lang="en-US" sz="2800" dirty="0" err="1">
                <a:solidFill>
                  <a:srgbClr val="000000"/>
                </a:solidFill>
                <a:latin typeface="Muli Regular"/>
              </a:rPr>
              <a:t>hiện</a:t>
            </a:r>
            <a:r>
              <a:rPr lang="en-US" sz="2800" dirty="0">
                <a:solidFill>
                  <a:srgbClr val="000000"/>
                </a:solidFill>
                <a:latin typeface="Muli Regular"/>
              </a:rPr>
              <a:t> </a:t>
            </a:r>
            <a:r>
              <a:rPr lang="en-US" sz="2800" dirty="0" err="1">
                <a:solidFill>
                  <a:srgbClr val="000000"/>
                </a:solidFill>
                <a:latin typeface="Muli Regular"/>
              </a:rPr>
              <a:t>gán</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thủ</a:t>
            </a:r>
            <a:r>
              <a:rPr lang="en-US" sz="2800" dirty="0">
                <a:solidFill>
                  <a:srgbClr val="000000"/>
                </a:solidFill>
                <a:latin typeface="Muli Regular"/>
              </a:rPr>
              <a:t> </a:t>
            </a:r>
            <a:r>
              <a:rPr lang="en-US" sz="2800" dirty="0" err="1">
                <a:solidFill>
                  <a:srgbClr val="000000"/>
                </a:solidFill>
                <a:latin typeface="Muli Regular"/>
              </a:rPr>
              <a:t>công</a:t>
            </a:r>
            <a:r>
              <a:rPr lang="en-US" sz="2800" dirty="0">
                <a:solidFill>
                  <a:srgbClr val="000000"/>
                </a:solidFill>
                <a:latin typeface="Muli Regular"/>
              </a:rPr>
              <a:t> </a:t>
            </a:r>
            <a:r>
              <a:rPr lang="en-US" sz="2800" dirty="0" err="1">
                <a:solidFill>
                  <a:srgbClr val="000000"/>
                </a:solidFill>
                <a:latin typeface="Muli Regular"/>
              </a:rPr>
              <a:t>theo</a:t>
            </a:r>
            <a:r>
              <a:rPr lang="en-US" sz="2800" dirty="0">
                <a:solidFill>
                  <a:srgbClr val="000000"/>
                </a:solidFill>
                <a:latin typeface="Muli Regular"/>
              </a:rPr>
              <a:t> </a:t>
            </a:r>
            <a:r>
              <a:rPr lang="en-US" sz="2800" dirty="0" err="1">
                <a:solidFill>
                  <a:srgbClr val="000000"/>
                </a:solidFill>
                <a:latin typeface="Muli Regular"/>
              </a:rPr>
              <a:t>bảng</a:t>
            </a:r>
            <a:r>
              <a:rPr lang="en-US" sz="2800" dirty="0">
                <a:solidFill>
                  <a:srgbClr val="000000"/>
                </a:solidFill>
                <a:latin typeface="Muli Regular"/>
              </a:rPr>
              <a:t> </a:t>
            </a:r>
            <a:r>
              <a:rPr lang="en-US" sz="2800" dirty="0" err="1">
                <a:solidFill>
                  <a:srgbClr val="000000"/>
                </a:solidFill>
                <a:latin typeface="Muli Regular"/>
              </a:rPr>
              <a:t>sau</a:t>
            </a:r>
            <a:r>
              <a:rPr lang="en-US" sz="2800" dirty="0">
                <a:solidFill>
                  <a:srgbClr val="000000"/>
                </a:solidFill>
                <a:latin typeface="Muli Regular"/>
              </a:rPr>
              <a:t>:</a:t>
            </a:r>
          </a:p>
        </p:txBody>
      </p:sp>
      <p:graphicFrame>
        <p:nvGraphicFramePr>
          <p:cNvPr id="2" name="Table 1">
            <a:extLst>
              <a:ext uri="{FF2B5EF4-FFF2-40B4-BE49-F238E27FC236}">
                <a16:creationId xmlns:a16="http://schemas.microsoft.com/office/drawing/2014/main" id="{A343ED4E-0646-8085-354D-B326034D4279}"/>
              </a:ext>
            </a:extLst>
          </p:cNvPr>
          <p:cNvGraphicFramePr>
            <a:graphicFrameLocks noGrp="1"/>
          </p:cNvGraphicFramePr>
          <p:nvPr>
            <p:extLst>
              <p:ext uri="{D42A27DB-BD31-4B8C-83A1-F6EECF244321}">
                <p14:modId xmlns:p14="http://schemas.microsoft.com/office/powerpoint/2010/main" val="561399721"/>
              </p:ext>
            </p:extLst>
          </p:nvPr>
        </p:nvGraphicFramePr>
        <p:xfrm>
          <a:off x="4610100" y="1957271"/>
          <a:ext cx="9067800" cy="7924800"/>
        </p:xfrm>
        <a:graphic>
          <a:graphicData uri="http://schemas.openxmlformats.org/drawingml/2006/table">
            <a:tbl>
              <a:tblPr firstRow="1" firstCol="1" bandRow="1">
                <a:tableStyleId>{5C22544A-7EE6-4342-B048-85BDC9FD1C3A}</a:tableStyleId>
              </a:tblPr>
              <a:tblGrid>
                <a:gridCol w="1271815">
                  <a:extLst>
                    <a:ext uri="{9D8B030D-6E8A-4147-A177-3AD203B41FA5}">
                      <a16:colId xmlns:a16="http://schemas.microsoft.com/office/drawing/2014/main" val="448233524"/>
                    </a:ext>
                  </a:extLst>
                </a:gridCol>
                <a:gridCol w="1986270">
                  <a:extLst>
                    <a:ext uri="{9D8B030D-6E8A-4147-A177-3AD203B41FA5}">
                      <a16:colId xmlns:a16="http://schemas.microsoft.com/office/drawing/2014/main" val="3946152701"/>
                    </a:ext>
                  </a:extLst>
                </a:gridCol>
                <a:gridCol w="2694723">
                  <a:extLst>
                    <a:ext uri="{9D8B030D-6E8A-4147-A177-3AD203B41FA5}">
                      <a16:colId xmlns:a16="http://schemas.microsoft.com/office/drawing/2014/main" val="3077367633"/>
                    </a:ext>
                  </a:extLst>
                </a:gridCol>
                <a:gridCol w="3114992">
                  <a:extLst>
                    <a:ext uri="{9D8B030D-6E8A-4147-A177-3AD203B41FA5}">
                      <a16:colId xmlns:a16="http://schemas.microsoft.com/office/drawing/2014/main" val="563852799"/>
                    </a:ext>
                  </a:extLst>
                </a:gridCol>
              </a:tblGrid>
              <a:tr h="277302">
                <a:tc>
                  <a:txBody>
                    <a:bodyPr/>
                    <a:lstStyle/>
                    <a:p>
                      <a:pPr algn="ctr">
                        <a:lnSpc>
                          <a:spcPct val="107000"/>
                        </a:lnSpc>
                        <a:spcAft>
                          <a:spcPts val="800"/>
                        </a:spcAft>
                      </a:pPr>
                      <a:r>
                        <a:rPr lang="en-US" sz="1800" kern="100">
                          <a:effectLst/>
                          <a:latin typeface="Muli Regular" panose="020B0604020202020204" charset="0"/>
                        </a:rPr>
                        <a:t>STT</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Nhãn</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Tên nhãn</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Ví dụ</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926408642"/>
                  </a:ext>
                </a:extLst>
              </a:tr>
              <a:tr h="574647">
                <a:tc>
                  <a:txBody>
                    <a:bodyPr/>
                    <a:lstStyle/>
                    <a:p>
                      <a:pPr algn="ctr">
                        <a:lnSpc>
                          <a:spcPct val="107000"/>
                        </a:lnSpc>
                        <a:spcAft>
                          <a:spcPts val="800"/>
                        </a:spcAft>
                      </a:pPr>
                      <a:r>
                        <a:rPr lang="en-US" sz="1800" kern="100">
                          <a:effectLst/>
                          <a:latin typeface="Muli Regular" panose="020B0604020202020204" charset="0"/>
                        </a:rPr>
                        <a:t>1</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dirty="0">
                          <a:effectLst/>
                          <a:latin typeface="Muli Regular" panose="020B0604020202020204" charset="0"/>
                        </a:rPr>
                        <a:t>N</a:t>
                      </a:r>
                      <a:endParaRPr lang="en-US" sz="1800" kern="100" dirty="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Danh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đồng bằng, đường sắt, khoa học,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431038756"/>
                  </a:ext>
                </a:extLst>
              </a:tr>
              <a:tr h="277302">
                <a:tc>
                  <a:txBody>
                    <a:bodyPr/>
                    <a:lstStyle/>
                    <a:p>
                      <a:pPr algn="ctr">
                        <a:lnSpc>
                          <a:spcPct val="107000"/>
                        </a:lnSpc>
                        <a:spcAft>
                          <a:spcPts val="800"/>
                        </a:spcAft>
                      </a:pPr>
                      <a:r>
                        <a:rPr lang="en-US" sz="1800" kern="100">
                          <a:effectLst/>
                          <a:latin typeface="Muli Regular" panose="020B0604020202020204" charset="0"/>
                        </a:rPr>
                        <a:t>2</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Np</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dirty="0">
                          <a:effectLst/>
                          <a:latin typeface="Muli Regular" panose="020B0604020202020204" charset="0"/>
                        </a:rPr>
                        <a:t>Danh </a:t>
                      </a:r>
                      <a:r>
                        <a:rPr lang="en-US" sz="1800" kern="100" dirty="0" err="1">
                          <a:effectLst/>
                          <a:latin typeface="Muli Regular" panose="020B0604020202020204" charset="0"/>
                        </a:rPr>
                        <a:t>từ</a:t>
                      </a:r>
                      <a:r>
                        <a:rPr lang="en-US" sz="1800" kern="100" dirty="0">
                          <a:effectLst/>
                          <a:latin typeface="Muli Regular" panose="020B0604020202020204" charset="0"/>
                        </a:rPr>
                        <a:t> </a:t>
                      </a:r>
                      <a:r>
                        <a:rPr lang="en-US" sz="1800" kern="100" dirty="0" err="1">
                          <a:effectLst/>
                          <a:latin typeface="Muli Regular" panose="020B0604020202020204" charset="0"/>
                        </a:rPr>
                        <a:t>riêng</a:t>
                      </a:r>
                      <a:endParaRPr lang="en-US" sz="1800" kern="100" dirty="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dirty="0" err="1">
                          <a:effectLst/>
                          <a:latin typeface="Muli Regular" panose="020B0604020202020204" charset="0"/>
                        </a:rPr>
                        <a:t>Việt</a:t>
                      </a:r>
                      <a:r>
                        <a:rPr lang="en-US" sz="1800" kern="100" dirty="0">
                          <a:effectLst/>
                          <a:latin typeface="Muli Regular" panose="020B0604020202020204" charset="0"/>
                        </a:rPr>
                        <a:t> Nam, </a:t>
                      </a:r>
                      <a:r>
                        <a:rPr lang="en-US" sz="1800" kern="100" dirty="0" err="1">
                          <a:effectLst/>
                          <a:latin typeface="Muli Regular" panose="020B0604020202020204" charset="0"/>
                        </a:rPr>
                        <a:t>Đức</a:t>
                      </a:r>
                      <a:r>
                        <a:rPr lang="en-US" sz="1800" kern="100" dirty="0">
                          <a:effectLst/>
                          <a:latin typeface="Muli Regular" panose="020B0604020202020204" charset="0"/>
                        </a:rPr>
                        <a:t>, </a:t>
                      </a:r>
                      <a:r>
                        <a:rPr lang="en-US" sz="1800" kern="100" dirty="0" err="1">
                          <a:effectLst/>
                          <a:latin typeface="Muli Regular" panose="020B0604020202020204" charset="0"/>
                        </a:rPr>
                        <a:t>Trị</a:t>
                      </a:r>
                      <a:r>
                        <a:rPr lang="en-US" sz="1800" kern="100" dirty="0">
                          <a:effectLst/>
                          <a:latin typeface="Muli Regular" panose="020B0604020202020204" charset="0"/>
                        </a:rPr>
                        <a:t> An, …</a:t>
                      </a:r>
                      <a:endParaRPr lang="en-US" sz="1800" kern="100" dirty="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283586888"/>
                  </a:ext>
                </a:extLst>
              </a:tr>
              <a:tr h="277302">
                <a:tc>
                  <a:txBody>
                    <a:bodyPr/>
                    <a:lstStyle/>
                    <a:p>
                      <a:pPr algn="ctr">
                        <a:lnSpc>
                          <a:spcPct val="107000"/>
                        </a:lnSpc>
                        <a:spcAft>
                          <a:spcPts val="800"/>
                        </a:spcAft>
                      </a:pPr>
                      <a:r>
                        <a:rPr lang="en-US" sz="1800" kern="100">
                          <a:effectLst/>
                          <a:latin typeface="Muli Regular" panose="020B0604020202020204" charset="0"/>
                        </a:rPr>
                        <a:t>3</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Nc</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Danh từ phân loại</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con, cái, ngôi, đứa, tấm,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516132293"/>
                  </a:ext>
                </a:extLst>
              </a:tr>
              <a:tr h="277302">
                <a:tc>
                  <a:txBody>
                    <a:bodyPr/>
                    <a:lstStyle/>
                    <a:p>
                      <a:pPr algn="ctr">
                        <a:lnSpc>
                          <a:spcPct val="107000"/>
                        </a:lnSpc>
                        <a:spcAft>
                          <a:spcPts val="800"/>
                        </a:spcAft>
                      </a:pPr>
                      <a:r>
                        <a:rPr lang="en-US" sz="1800" kern="100">
                          <a:effectLst/>
                          <a:latin typeface="Muli Regular" panose="020B0604020202020204" charset="0"/>
                        </a:rPr>
                        <a:t>4</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dirty="0">
                          <a:effectLst/>
                          <a:latin typeface="Muli Regular" panose="020B0604020202020204" charset="0"/>
                        </a:rPr>
                        <a:t>Nu</a:t>
                      </a:r>
                      <a:endParaRPr lang="en-US" sz="1800" kern="100" dirty="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Danh từ đơn vị</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mét, cân, xu, đồng, USD</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3257870498"/>
                  </a:ext>
                </a:extLst>
              </a:tr>
              <a:tr h="574647">
                <a:tc>
                  <a:txBody>
                    <a:bodyPr/>
                    <a:lstStyle/>
                    <a:p>
                      <a:pPr algn="ctr">
                        <a:lnSpc>
                          <a:spcPct val="107000"/>
                        </a:lnSpc>
                        <a:spcAft>
                          <a:spcPts val="800"/>
                        </a:spcAft>
                      </a:pPr>
                      <a:r>
                        <a:rPr lang="en-US" sz="1800" kern="100">
                          <a:effectLst/>
                          <a:latin typeface="Muli Regular" panose="020B0604020202020204" charset="0"/>
                        </a:rPr>
                        <a:t>5</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Ny</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Danh từ viết tắt</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HCV, THCS, THPT, IELTS,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3054362092"/>
                  </a:ext>
                </a:extLst>
              </a:tr>
              <a:tr h="574647">
                <a:tc>
                  <a:txBody>
                    <a:bodyPr/>
                    <a:lstStyle/>
                    <a:p>
                      <a:pPr algn="ctr">
                        <a:lnSpc>
                          <a:spcPct val="107000"/>
                        </a:lnSpc>
                        <a:spcAft>
                          <a:spcPts val="800"/>
                        </a:spcAft>
                      </a:pPr>
                      <a:r>
                        <a:rPr lang="en-US" sz="1800" kern="100">
                          <a:effectLst/>
                          <a:latin typeface="Muli Regular" panose="020B0604020202020204" charset="0"/>
                        </a:rPr>
                        <a:t>6</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V</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Động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nghiên cứu, có, tuyển, viết, đọc, bơi lội,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1569629376"/>
                  </a:ext>
                </a:extLst>
              </a:tr>
              <a:tr h="277302">
                <a:tc>
                  <a:txBody>
                    <a:bodyPr/>
                    <a:lstStyle/>
                    <a:p>
                      <a:pPr algn="ctr">
                        <a:lnSpc>
                          <a:spcPct val="107000"/>
                        </a:lnSpc>
                        <a:spcAft>
                          <a:spcPts val="800"/>
                        </a:spcAft>
                      </a:pPr>
                      <a:r>
                        <a:rPr lang="en-US" sz="1800" kern="100">
                          <a:effectLst/>
                          <a:latin typeface="Muli Regular" panose="020B0604020202020204" charset="0"/>
                        </a:rPr>
                        <a:t>7</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A</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Tính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tốt, xấu, đẹp, cao, thấp,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1936087183"/>
                  </a:ext>
                </a:extLst>
              </a:tr>
              <a:tr h="574647">
                <a:tc>
                  <a:txBody>
                    <a:bodyPr/>
                    <a:lstStyle/>
                    <a:p>
                      <a:pPr algn="ctr">
                        <a:lnSpc>
                          <a:spcPct val="107000"/>
                        </a:lnSpc>
                        <a:spcAft>
                          <a:spcPts val="800"/>
                        </a:spcAft>
                      </a:pPr>
                      <a:r>
                        <a:rPr lang="en-US" sz="1800" kern="100">
                          <a:effectLst/>
                          <a:latin typeface="Muli Regular" panose="020B0604020202020204" charset="0"/>
                        </a:rPr>
                        <a:t>8</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P</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Đại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tôi, tớ, ta, chúng tôi, chúng ta,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409705027"/>
                  </a:ext>
                </a:extLst>
              </a:tr>
              <a:tr h="574647">
                <a:tc>
                  <a:txBody>
                    <a:bodyPr/>
                    <a:lstStyle/>
                    <a:p>
                      <a:pPr algn="ctr">
                        <a:lnSpc>
                          <a:spcPct val="107000"/>
                        </a:lnSpc>
                        <a:spcAft>
                          <a:spcPts val="800"/>
                        </a:spcAft>
                      </a:pPr>
                      <a:r>
                        <a:rPr lang="en-US" sz="1800" kern="100">
                          <a:effectLst/>
                          <a:latin typeface="Muli Regular" panose="020B0604020202020204" charset="0"/>
                        </a:rPr>
                        <a:t>9</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R</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Phó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đã, cũng, sẽ, chẳng, chưa,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856873008"/>
                  </a:ext>
                </a:extLst>
              </a:tr>
              <a:tr h="574647">
                <a:tc>
                  <a:txBody>
                    <a:bodyPr/>
                    <a:lstStyle/>
                    <a:p>
                      <a:pPr algn="ctr">
                        <a:lnSpc>
                          <a:spcPct val="107000"/>
                        </a:lnSpc>
                        <a:spcAft>
                          <a:spcPts val="800"/>
                        </a:spcAft>
                      </a:pPr>
                      <a:r>
                        <a:rPr lang="en-US" sz="1800" kern="100">
                          <a:effectLst/>
                          <a:latin typeface="Muli Regular" panose="020B0604020202020204" charset="0"/>
                        </a:rPr>
                        <a:t>10</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M</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Số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0, 1, 2.000, một, trăm, triệu,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73789623"/>
                  </a:ext>
                </a:extLst>
              </a:tr>
              <a:tr h="277302">
                <a:tc>
                  <a:txBody>
                    <a:bodyPr/>
                    <a:lstStyle/>
                    <a:p>
                      <a:pPr algn="ctr">
                        <a:lnSpc>
                          <a:spcPct val="107000"/>
                        </a:lnSpc>
                        <a:spcAft>
                          <a:spcPts val="800"/>
                        </a:spcAft>
                      </a:pPr>
                      <a:r>
                        <a:rPr lang="en-US" sz="1800" kern="100">
                          <a:effectLst/>
                          <a:latin typeface="Muli Regular" panose="020B0604020202020204" charset="0"/>
                        </a:rPr>
                        <a:t>11</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L</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Định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những, mỗi, từng, mấy,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538831874"/>
                  </a:ext>
                </a:extLst>
              </a:tr>
              <a:tr h="574647">
                <a:tc>
                  <a:txBody>
                    <a:bodyPr/>
                    <a:lstStyle/>
                    <a:p>
                      <a:pPr algn="ctr">
                        <a:lnSpc>
                          <a:spcPct val="107000"/>
                        </a:lnSpc>
                        <a:spcAft>
                          <a:spcPts val="800"/>
                        </a:spcAft>
                      </a:pPr>
                      <a:r>
                        <a:rPr lang="en-US" sz="1800" kern="100">
                          <a:effectLst/>
                          <a:latin typeface="Muli Regular" panose="020B0604020202020204" charset="0"/>
                        </a:rPr>
                        <a:t>12</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E</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Giới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trên, dưới, trong, ngoài, trừ,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904683190"/>
                  </a:ext>
                </a:extLst>
              </a:tr>
              <a:tr h="574647">
                <a:tc>
                  <a:txBody>
                    <a:bodyPr/>
                    <a:lstStyle/>
                    <a:p>
                      <a:pPr algn="ctr">
                        <a:lnSpc>
                          <a:spcPct val="107000"/>
                        </a:lnSpc>
                        <a:spcAft>
                          <a:spcPts val="800"/>
                        </a:spcAft>
                      </a:pPr>
                      <a:r>
                        <a:rPr lang="en-US" sz="1800" kern="100">
                          <a:effectLst/>
                          <a:latin typeface="Muli Regular" panose="020B0604020202020204" charset="0"/>
                        </a:rPr>
                        <a:t>13</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C</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Liên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vì vậy, tuy nhiên, ngược lại,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034338105"/>
                  </a:ext>
                </a:extLst>
              </a:tr>
              <a:tr h="277302">
                <a:tc>
                  <a:txBody>
                    <a:bodyPr/>
                    <a:lstStyle/>
                    <a:p>
                      <a:pPr algn="ctr">
                        <a:lnSpc>
                          <a:spcPct val="107000"/>
                        </a:lnSpc>
                        <a:spcAft>
                          <a:spcPts val="800"/>
                        </a:spcAft>
                      </a:pPr>
                      <a:r>
                        <a:rPr lang="en-US" sz="1800" kern="100">
                          <a:effectLst/>
                          <a:latin typeface="Muli Regular" panose="020B0604020202020204" charset="0"/>
                        </a:rPr>
                        <a:t>14</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Cc</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Liên từ đẳng lập</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và, hoặc, cùng,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991498189"/>
                  </a:ext>
                </a:extLst>
              </a:tr>
              <a:tr h="277302">
                <a:tc>
                  <a:txBody>
                    <a:bodyPr/>
                    <a:lstStyle/>
                    <a:p>
                      <a:pPr algn="ctr">
                        <a:lnSpc>
                          <a:spcPct val="107000"/>
                        </a:lnSpc>
                        <a:spcAft>
                          <a:spcPts val="800"/>
                        </a:spcAft>
                      </a:pPr>
                      <a:r>
                        <a:rPr lang="en-US" sz="1800" kern="100">
                          <a:effectLst/>
                          <a:latin typeface="Muli Regular" panose="020B0604020202020204" charset="0"/>
                        </a:rPr>
                        <a:t>15</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I</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Thán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ôi, chao, vâng, dạ</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1160124967"/>
                  </a:ext>
                </a:extLst>
              </a:tr>
              <a:tr h="277302">
                <a:tc>
                  <a:txBody>
                    <a:bodyPr/>
                    <a:lstStyle/>
                    <a:p>
                      <a:pPr algn="ctr">
                        <a:lnSpc>
                          <a:spcPct val="107000"/>
                        </a:lnSpc>
                        <a:spcAft>
                          <a:spcPts val="800"/>
                        </a:spcAft>
                      </a:pPr>
                      <a:r>
                        <a:rPr lang="en-US" sz="1800" kern="100">
                          <a:effectLst/>
                          <a:latin typeface="Muli Regular" panose="020B0604020202020204" charset="0"/>
                        </a:rPr>
                        <a:t>16</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Trợ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ngay, chính, thì, là, chỉ,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4148889571"/>
                  </a:ext>
                </a:extLst>
              </a:tr>
              <a:tr h="277302">
                <a:tc>
                  <a:txBody>
                    <a:bodyPr/>
                    <a:lstStyle/>
                    <a:p>
                      <a:pPr algn="ctr">
                        <a:lnSpc>
                          <a:spcPct val="107000"/>
                        </a:lnSpc>
                        <a:spcAft>
                          <a:spcPts val="800"/>
                        </a:spcAft>
                      </a:pPr>
                      <a:r>
                        <a:rPr lang="en-US" sz="1800" kern="100">
                          <a:effectLst/>
                          <a:latin typeface="Muli Regular" panose="020B0604020202020204" charset="0"/>
                        </a:rPr>
                        <a:t>17</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X</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Không xác định</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 </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3952620121"/>
                  </a:ext>
                </a:extLst>
              </a:tr>
              <a:tr h="277302">
                <a:tc>
                  <a:txBody>
                    <a:bodyPr/>
                    <a:lstStyle/>
                    <a:p>
                      <a:pPr algn="ctr">
                        <a:lnSpc>
                          <a:spcPct val="107000"/>
                        </a:lnSpc>
                        <a:spcAft>
                          <a:spcPts val="800"/>
                        </a:spcAft>
                      </a:pPr>
                      <a:r>
                        <a:rPr lang="en-US" sz="1800" kern="100">
                          <a:effectLst/>
                          <a:latin typeface="Muli Regular" panose="020B0604020202020204" charset="0"/>
                        </a:rPr>
                        <a:t>18</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Z</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Yếu tố cấu tạo từ</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bất, vô, phi</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805268877"/>
                  </a:ext>
                </a:extLst>
              </a:tr>
              <a:tr h="277302">
                <a:tc>
                  <a:txBody>
                    <a:bodyPr/>
                    <a:lstStyle/>
                    <a:p>
                      <a:pPr algn="ctr">
                        <a:lnSpc>
                          <a:spcPct val="107000"/>
                        </a:lnSpc>
                        <a:spcAft>
                          <a:spcPts val="800"/>
                        </a:spcAft>
                      </a:pPr>
                      <a:r>
                        <a:rPr lang="en-US" sz="1800" kern="100">
                          <a:effectLst/>
                          <a:latin typeface="Muli Regular" panose="020B0604020202020204" charset="0"/>
                        </a:rPr>
                        <a:t>19</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CH</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a:effectLst/>
                          <a:latin typeface="Muli Regular" panose="020B0604020202020204" charset="0"/>
                        </a:rPr>
                        <a:t>Nhãn cho các loại dấu</a:t>
                      </a:r>
                      <a:endParaRPr lang="en-US" sz="1800" kern="10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tc>
                  <a:txBody>
                    <a:bodyPr/>
                    <a:lstStyle/>
                    <a:p>
                      <a:pPr algn="ctr">
                        <a:lnSpc>
                          <a:spcPct val="107000"/>
                        </a:lnSpc>
                        <a:spcAft>
                          <a:spcPts val="800"/>
                        </a:spcAft>
                      </a:pPr>
                      <a:r>
                        <a:rPr lang="en-US" sz="1800" kern="100" dirty="0">
                          <a:effectLst/>
                          <a:latin typeface="Muli Regular" panose="020B0604020202020204" charset="0"/>
                        </a:rPr>
                        <a:t>.!?,(){}/\:”;[]</a:t>
                      </a:r>
                      <a:endParaRPr lang="en-US" sz="1800" kern="100" dirty="0">
                        <a:effectLst/>
                        <a:latin typeface="Muli Regular" panose="020B0604020202020204" charset="0"/>
                        <a:ea typeface="Calibri" panose="020F0502020204030204" pitchFamily="34" charset="0"/>
                        <a:cs typeface="Times New Roman" panose="02020603050405020304" pitchFamily="18" charset="0"/>
                      </a:endParaRPr>
                    </a:p>
                  </a:txBody>
                  <a:tcPr marL="54944" marR="54944" marT="0" marB="0"/>
                </a:tc>
                <a:extLst>
                  <a:ext uri="{0D108BD9-81ED-4DB2-BD59-A6C34878D82A}">
                    <a16:rowId xmlns:a16="http://schemas.microsoft.com/office/drawing/2014/main" val="23847947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981074"/>
            <a:ext cx="9944100" cy="5343386"/>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quả</a:t>
            </a:r>
            <a:r>
              <a:rPr lang="en-US" sz="2800" dirty="0">
                <a:solidFill>
                  <a:srgbClr val="000000"/>
                </a:solidFill>
                <a:latin typeface="Muli Regular"/>
              </a:rPr>
              <a:t> </a:t>
            </a:r>
            <a:r>
              <a:rPr lang="en-US" sz="2800" dirty="0" err="1">
                <a:solidFill>
                  <a:srgbClr val="000000"/>
                </a:solidFill>
                <a:latin typeface="Muli Regular"/>
              </a:rPr>
              <a:t>gán</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lưu</a:t>
            </a:r>
            <a:r>
              <a:rPr lang="en-US" sz="2800" dirty="0">
                <a:solidFill>
                  <a:srgbClr val="000000"/>
                </a:solidFill>
                <a:latin typeface="Muli Regular"/>
              </a:rPr>
              <a:t> </a:t>
            </a:r>
            <a:r>
              <a:rPr lang="en-US" sz="2800" dirty="0" err="1">
                <a:solidFill>
                  <a:srgbClr val="000000"/>
                </a:solidFill>
                <a:latin typeface="Muli Regular"/>
              </a:rPr>
              <a:t>vào</a:t>
            </a:r>
            <a:r>
              <a:rPr lang="en-US" sz="2800" dirty="0">
                <a:solidFill>
                  <a:srgbClr val="000000"/>
                </a:solidFill>
                <a:latin typeface="Muli Regular"/>
              </a:rPr>
              <a:t> file gold.txt</a:t>
            </a:r>
          </a:p>
          <a:p>
            <a:pPr algn="just">
              <a:lnSpc>
                <a:spcPts val="4199"/>
              </a:lnSpc>
              <a:spcBef>
                <a:spcPct val="0"/>
              </a:spcBef>
            </a:pPr>
            <a:r>
              <a:rPr lang="en-US" sz="2800" dirty="0">
                <a:solidFill>
                  <a:srgbClr val="000000"/>
                </a:solidFill>
                <a:latin typeface="Muli Regular"/>
              </a:rPr>
              <a:t>	Thông tin </a:t>
            </a:r>
            <a:r>
              <a:rPr lang="en-US" sz="2800" dirty="0" err="1">
                <a:solidFill>
                  <a:srgbClr val="000000"/>
                </a:solidFill>
                <a:latin typeface="Muli Regular"/>
              </a:rPr>
              <a:t>ngữ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Các âm tiết của từ ghép được phân cách bởi dấu gạch dưới “_”</a:t>
            </a:r>
          </a:p>
          <a:p>
            <a:pPr algn="just">
              <a:lnSpc>
                <a:spcPts val="4199"/>
              </a:lnSpc>
              <a:spcBef>
                <a:spcPct val="0"/>
              </a:spcBef>
            </a:pPr>
            <a:r>
              <a:rPr lang="vi-VN" sz="2800" dirty="0">
                <a:solidFill>
                  <a:srgbClr val="000000"/>
                </a:solidFill>
                <a:latin typeface="Muli Regular"/>
              </a:rPr>
              <a:t>		- Nhãn được phân tách với từ bởi dấu tab “\t”</a:t>
            </a:r>
          </a:p>
          <a:p>
            <a:pPr algn="just">
              <a:lnSpc>
                <a:spcPts val="4199"/>
              </a:lnSpc>
              <a:spcBef>
                <a:spcPct val="0"/>
              </a:spcBef>
            </a:pPr>
            <a:r>
              <a:rPr lang="vi-VN" sz="2800" dirty="0">
                <a:solidFill>
                  <a:srgbClr val="000000"/>
                </a:solidFill>
                <a:latin typeface="Muli Regular"/>
              </a:rPr>
              <a:t>		- Mỗi dòng là 1 từ kèm nhãn của nó</a:t>
            </a:r>
          </a:p>
          <a:p>
            <a:pPr algn="just">
              <a:lnSpc>
                <a:spcPts val="4199"/>
              </a:lnSpc>
              <a:spcBef>
                <a:spcPct val="0"/>
              </a:spcBef>
            </a:pPr>
            <a:r>
              <a:rPr lang="vi-VN" sz="2800" dirty="0">
                <a:solidFill>
                  <a:srgbClr val="000000"/>
                </a:solidFill>
                <a:latin typeface="Muli Regular"/>
              </a:rPr>
              <a:t>		- Mỗi câu được ngăn cách bởi một dòng trống</a:t>
            </a:r>
          </a:p>
          <a:p>
            <a:pPr algn="just">
              <a:lnSpc>
                <a:spcPts val="4199"/>
              </a:lnSpc>
              <a:spcBef>
                <a:spcPct val="0"/>
              </a:spcBef>
            </a:pPr>
            <a:r>
              <a:rPr lang="vi-VN" sz="2800" dirty="0">
                <a:solidFill>
                  <a:srgbClr val="000000"/>
                </a:solidFill>
                <a:latin typeface="Muli Regular"/>
              </a:rPr>
              <a:t>		- Số lượng câu: 90</a:t>
            </a:r>
          </a:p>
          <a:p>
            <a:pPr algn="just">
              <a:lnSpc>
                <a:spcPts val="4199"/>
              </a:lnSpc>
              <a:spcBef>
                <a:spcPct val="0"/>
              </a:spcBef>
            </a:pPr>
            <a:r>
              <a:rPr lang="vi-VN" sz="2800" dirty="0">
                <a:solidFill>
                  <a:srgbClr val="000000"/>
                </a:solidFill>
                <a:latin typeface="Muli Regular"/>
              </a:rPr>
              <a:t>		- Số lượng từ kèm nhãn: 2211</a:t>
            </a:r>
          </a:p>
          <a:p>
            <a:pPr algn="just">
              <a:lnSpc>
                <a:spcPts val="4199"/>
              </a:lnSpc>
              <a:spcBef>
                <a:spcPct val="0"/>
              </a:spcBef>
            </a:pPr>
            <a:endParaRPr lang="en-US" sz="2800" dirty="0">
              <a:solidFill>
                <a:srgbClr val="000000"/>
              </a:solidFill>
              <a:latin typeface="Muli Regular"/>
            </a:endParaRPr>
          </a:p>
        </p:txBody>
      </p:sp>
      <p:pic>
        <p:nvPicPr>
          <p:cNvPr id="6" name="Picture 5" descr="A screenshot of a computer&#10;&#10;Description automatically generated">
            <a:extLst>
              <a:ext uri="{FF2B5EF4-FFF2-40B4-BE49-F238E27FC236}">
                <a16:creationId xmlns:a16="http://schemas.microsoft.com/office/drawing/2014/main" id="{CD68E9D6-073D-CFA0-0FE5-F05B4F9CE094}"/>
              </a:ext>
            </a:extLst>
          </p:cNvPr>
          <p:cNvPicPr>
            <a:picLocks noChangeAspect="1"/>
          </p:cNvPicPr>
          <p:nvPr/>
        </p:nvPicPr>
        <p:blipFill>
          <a:blip r:embed="rId2"/>
          <a:stretch>
            <a:fillRect/>
          </a:stretch>
        </p:blipFill>
        <p:spPr>
          <a:xfrm>
            <a:off x="11582400" y="981074"/>
            <a:ext cx="6315597" cy="63155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981074"/>
            <a:ext cx="16421100" cy="2644250"/>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ngữ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gold.txt, </a:t>
            </a:r>
            <a:r>
              <a:rPr lang="en-US" sz="2800" dirty="0" err="1">
                <a:solidFill>
                  <a:srgbClr val="000000"/>
                </a:solidFill>
                <a:latin typeface="Muli Regular"/>
              </a:rPr>
              <a:t>phân</a:t>
            </a:r>
            <a:r>
              <a:rPr lang="en-US" sz="2800" dirty="0">
                <a:solidFill>
                  <a:srgbClr val="000000"/>
                </a:solidFill>
                <a:latin typeface="Muli Regular"/>
              </a:rPr>
              <a:t> chia </a:t>
            </a:r>
            <a:r>
              <a:rPr lang="en-US" sz="2800" dirty="0" err="1">
                <a:solidFill>
                  <a:srgbClr val="000000"/>
                </a:solidFill>
                <a:latin typeface="Muli Regular"/>
              </a:rPr>
              <a:t>tập</a:t>
            </a:r>
            <a:r>
              <a:rPr lang="en-US" sz="2800" dirty="0">
                <a:solidFill>
                  <a:srgbClr val="000000"/>
                </a:solidFill>
                <a:latin typeface="Muli Regular"/>
              </a:rPr>
              <a:t> </a:t>
            </a:r>
            <a:r>
              <a:rPr lang="en-US" sz="2800" dirty="0" err="1">
                <a:solidFill>
                  <a:srgbClr val="000000"/>
                </a:solidFill>
                <a:latin typeface="Muli Regular"/>
              </a:rPr>
              <a:t>dữ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a:t>
            </a:r>
            <a:r>
              <a:rPr lang="en-US" sz="2800" dirty="0" err="1">
                <a:solidFill>
                  <a:srgbClr val="000000"/>
                </a:solidFill>
                <a:latin typeface="Muli Regular"/>
              </a:rPr>
              <a:t>thành</a:t>
            </a:r>
            <a:r>
              <a:rPr lang="en-US" sz="2800" dirty="0">
                <a:solidFill>
                  <a:srgbClr val="000000"/>
                </a:solidFill>
                <a:latin typeface="Muli Regular"/>
              </a:rPr>
              <a:t> 2 </a:t>
            </a:r>
            <a:r>
              <a:rPr lang="en-US" sz="2800" dirty="0" err="1">
                <a:solidFill>
                  <a:srgbClr val="000000"/>
                </a:solidFill>
                <a:latin typeface="Muli Regular"/>
              </a:rPr>
              <a:t>tập</a:t>
            </a:r>
            <a:r>
              <a:rPr lang="en-US" sz="2800" dirty="0">
                <a:solidFill>
                  <a:srgbClr val="000000"/>
                </a:solidFill>
                <a:latin typeface="Muli Regular"/>
              </a:rPr>
              <a:t> train, test:</a:t>
            </a: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train </a:t>
            </a:r>
            <a:r>
              <a:rPr lang="en-US" sz="2800" dirty="0" err="1">
                <a:solidFill>
                  <a:srgbClr val="000000"/>
                </a:solidFill>
                <a:latin typeface="Muli Regular"/>
              </a:rPr>
              <a:t>gồm</a:t>
            </a:r>
            <a:r>
              <a:rPr lang="en-US" sz="2800" dirty="0">
                <a:solidFill>
                  <a:srgbClr val="000000"/>
                </a:solidFill>
                <a:latin typeface="Muli Regular"/>
              </a:rPr>
              <a:t> </a:t>
            </a:r>
            <a:r>
              <a:rPr lang="en-US" sz="2800" dirty="0" err="1">
                <a:solidFill>
                  <a:srgbClr val="000000"/>
                </a:solidFill>
                <a:latin typeface="Muli Regular"/>
              </a:rPr>
              <a:t>ngữ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60 </a:t>
            </a:r>
            <a:r>
              <a:rPr lang="en-US" sz="2800" dirty="0" err="1">
                <a:solidFill>
                  <a:srgbClr val="000000"/>
                </a:solidFill>
                <a:latin typeface="Muli Regular"/>
              </a:rPr>
              <a:t>câu</a:t>
            </a:r>
            <a:r>
              <a:rPr lang="en-US" sz="2800" dirty="0">
                <a:solidFill>
                  <a:srgbClr val="000000"/>
                </a:solidFill>
                <a:latin typeface="Muli Regular"/>
              </a:rPr>
              <a:t> </a:t>
            </a:r>
            <a:r>
              <a:rPr lang="en-US" sz="2800" dirty="0" err="1">
                <a:solidFill>
                  <a:srgbClr val="000000"/>
                </a:solidFill>
                <a:latin typeface="Muli Regular"/>
              </a:rPr>
              <a:t>đầu</a:t>
            </a:r>
            <a:r>
              <a:rPr lang="en-US" sz="2800" dirty="0">
                <a:solidFill>
                  <a:srgbClr val="000000"/>
                </a:solidFill>
                <a:latin typeface="Muli Regular"/>
              </a:rPr>
              <a:t> </a:t>
            </a:r>
            <a:r>
              <a:rPr lang="en-US" sz="2800" dirty="0" err="1">
                <a:solidFill>
                  <a:srgbClr val="000000"/>
                </a:solidFill>
                <a:latin typeface="Muli Regular"/>
              </a:rPr>
              <a:t>tiên</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train_gold</a:t>
            </a:r>
            <a:r>
              <a:rPr lang="en-US" sz="2800" dirty="0">
                <a:solidFill>
                  <a:srgbClr val="000000"/>
                </a:solidFill>
                <a:latin typeface="Muli Regular"/>
              </a:rPr>
              <a:t>: </a:t>
            </a:r>
            <a:r>
              <a:rPr lang="en-US" sz="2800" dirty="0" err="1">
                <a:solidFill>
                  <a:srgbClr val="000000"/>
                </a:solidFill>
                <a:latin typeface="Muli Regular"/>
              </a:rPr>
              <a:t>chứa</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kèm</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huấn</a:t>
            </a:r>
            <a:r>
              <a:rPr lang="en-US" sz="2800" dirty="0">
                <a:solidFill>
                  <a:srgbClr val="000000"/>
                </a:solidFill>
                <a:latin typeface="Muli Regular"/>
              </a:rPr>
              <a:t> </a:t>
            </a:r>
            <a:r>
              <a:rPr lang="en-US" sz="2800" dirty="0" err="1">
                <a:solidFill>
                  <a:srgbClr val="000000"/>
                </a:solidFill>
                <a:latin typeface="Muli Regular"/>
              </a:rPr>
              <a:t>luyện</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train_words</a:t>
            </a:r>
            <a:r>
              <a:rPr lang="en-US" sz="2800" dirty="0">
                <a:solidFill>
                  <a:srgbClr val="000000"/>
                </a:solidFill>
                <a:latin typeface="Muli Regular"/>
              </a:rPr>
              <a:t>: </a:t>
            </a:r>
            <a:r>
              <a:rPr lang="en-US" sz="2800" dirty="0" err="1">
                <a:solidFill>
                  <a:srgbClr val="000000"/>
                </a:solidFill>
                <a:latin typeface="Muli Regular"/>
              </a:rPr>
              <a:t>chỉ</a:t>
            </a:r>
            <a:r>
              <a:rPr lang="en-US" sz="2800" dirty="0">
                <a:solidFill>
                  <a:srgbClr val="000000"/>
                </a:solidFill>
                <a:latin typeface="Muli Regular"/>
              </a:rPr>
              <a:t> </a:t>
            </a:r>
            <a:r>
              <a:rPr lang="en-US" sz="2800" dirty="0" err="1">
                <a:solidFill>
                  <a:srgbClr val="000000"/>
                </a:solidFill>
                <a:latin typeface="Muli Regular"/>
              </a:rPr>
              <a:t>chứa</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kiểm</a:t>
            </a:r>
            <a:r>
              <a:rPr lang="en-US" sz="2800" dirty="0">
                <a:solidFill>
                  <a:srgbClr val="000000"/>
                </a:solidFill>
                <a:latin typeface="Muli Regular"/>
              </a:rPr>
              <a:t> </a:t>
            </a:r>
            <a:r>
              <a:rPr lang="en-US" sz="2800" dirty="0" err="1">
                <a:solidFill>
                  <a:srgbClr val="000000"/>
                </a:solidFill>
                <a:latin typeface="Muli Regular"/>
              </a:rPr>
              <a:t>thử</a:t>
            </a:r>
            <a:r>
              <a:rPr lang="en-US" sz="2800" dirty="0">
                <a:solidFill>
                  <a:srgbClr val="000000"/>
                </a:solidFill>
                <a:latin typeface="Muli Regular"/>
              </a:rPr>
              <a:t> </a:t>
            </a:r>
            <a:r>
              <a:rPr lang="en-US" sz="2800" dirty="0" err="1">
                <a:solidFill>
                  <a:srgbClr val="000000"/>
                </a:solidFill>
                <a:latin typeface="Muli Regular"/>
              </a:rPr>
              <a:t>trên</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train</a:t>
            </a: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Số</a:t>
            </a:r>
            <a:r>
              <a:rPr lang="en-US" sz="2800" dirty="0">
                <a:solidFill>
                  <a:srgbClr val="000000"/>
                </a:solidFill>
                <a:latin typeface="Muli Regular"/>
              </a:rPr>
              <a:t> </a:t>
            </a:r>
            <a:r>
              <a:rPr lang="en-US" sz="2800" dirty="0" err="1">
                <a:solidFill>
                  <a:srgbClr val="000000"/>
                </a:solidFill>
                <a:latin typeface="Muli Regular"/>
              </a:rPr>
              <a:t>lượng</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train: 1709</a:t>
            </a:r>
          </a:p>
        </p:txBody>
      </p:sp>
      <p:pic>
        <p:nvPicPr>
          <p:cNvPr id="2" name="Picture 1" descr="A picture containing screenshot, plot, line, rectangle&#10;&#10;Description automatically generated">
            <a:extLst>
              <a:ext uri="{FF2B5EF4-FFF2-40B4-BE49-F238E27FC236}">
                <a16:creationId xmlns:a16="http://schemas.microsoft.com/office/drawing/2014/main" id="{AFB1ACCB-6CE2-D256-505C-C468CCE6B6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993" y="3771900"/>
            <a:ext cx="15080013" cy="5302606"/>
          </a:xfrm>
          <a:prstGeom prst="rect">
            <a:avLst/>
          </a:prstGeom>
          <a:noFill/>
          <a:ln>
            <a:noFill/>
          </a:ln>
        </p:spPr>
      </p:pic>
    </p:spTree>
    <p:extLst>
      <p:ext uri="{BB962C8B-B14F-4D97-AF65-F5344CB8AC3E}">
        <p14:creationId xmlns:p14="http://schemas.microsoft.com/office/powerpoint/2010/main" val="72840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148036" y="1028700"/>
            <a:ext cx="12227272" cy="2644250"/>
          </a:xfrm>
          <a:prstGeom prst="rect">
            <a:avLst/>
          </a:prstGeom>
        </p:spPr>
        <p:txBody>
          <a:bodyPr lIns="0" tIns="0" rIns="0" bIns="0" rtlCol="0" anchor="t">
            <a:spAutoFit/>
          </a:bodyPr>
          <a:lstStyle/>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test </a:t>
            </a:r>
            <a:r>
              <a:rPr lang="en-US" sz="2800" dirty="0" err="1">
                <a:solidFill>
                  <a:srgbClr val="000000"/>
                </a:solidFill>
                <a:latin typeface="Muli Regular"/>
              </a:rPr>
              <a:t>gồm</a:t>
            </a:r>
            <a:r>
              <a:rPr lang="en-US" sz="2800" dirty="0">
                <a:solidFill>
                  <a:srgbClr val="000000"/>
                </a:solidFill>
                <a:latin typeface="Muli Regular"/>
              </a:rPr>
              <a:t> </a:t>
            </a:r>
            <a:r>
              <a:rPr lang="en-US" sz="2800" dirty="0" err="1">
                <a:solidFill>
                  <a:srgbClr val="000000"/>
                </a:solidFill>
                <a:latin typeface="Muli Regular"/>
              </a:rPr>
              <a:t>ngữ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30 </a:t>
            </a:r>
            <a:r>
              <a:rPr lang="en-US" sz="2800" dirty="0" err="1">
                <a:solidFill>
                  <a:srgbClr val="000000"/>
                </a:solidFill>
                <a:latin typeface="Muli Regular"/>
              </a:rPr>
              <a:t>câu</a:t>
            </a:r>
            <a:r>
              <a:rPr lang="en-US" sz="2800" dirty="0">
                <a:solidFill>
                  <a:srgbClr val="000000"/>
                </a:solidFill>
                <a:latin typeface="Muli Regular"/>
              </a:rPr>
              <a:t> </a:t>
            </a:r>
            <a:r>
              <a:rPr lang="en-US" sz="2800" dirty="0" err="1">
                <a:solidFill>
                  <a:srgbClr val="000000"/>
                </a:solidFill>
                <a:latin typeface="Muli Regular"/>
              </a:rPr>
              <a:t>còn</a:t>
            </a:r>
            <a:r>
              <a:rPr lang="en-US" sz="2800" dirty="0">
                <a:solidFill>
                  <a:srgbClr val="000000"/>
                </a:solidFill>
                <a:latin typeface="Muli Regular"/>
              </a:rPr>
              <a:t> </a:t>
            </a:r>
            <a:r>
              <a:rPr lang="en-US" sz="2800" dirty="0" err="1">
                <a:solidFill>
                  <a:srgbClr val="000000"/>
                </a:solidFill>
                <a:latin typeface="Muli Regular"/>
              </a:rPr>
              <a:t>lại</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test_gold</a:t>
            </a:r>
            <a:r>
              <a:rPr lang="en-US" sz="2800" dirty="0">
                <a:solidFill>
                  <a:srgbClr val="000000"/>
                </a:solidFill>
                <a:latin typeface="Muli Regular"/>
              </a:rPr>
              <a:t>: </a:t>
            </a:r>
            <a:r>
              <a:rPr lang="en-US" sz="2800" dirty="0" err="1">
                <a:solidFill>
                  <a:srgbClr val="000000"/>
                </a:solidFill>
                <a:latin typeface="Muli Regular"/>
              </a:rPr>
              <a:t>chứa</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kèm</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đánh</a:t>
            </a:r>
            <a:r>
              <a:rPr lang="en-US" sz="2800" dirty="0">
                <a:solidFill>
                  <a:srgbClr val="000000"/>
                </a:solidFill>
                <a:latin typeface="Muli Regular"/>
              </a:rPr>
              <a:t> </a:t>
            </a:r>
            <a:r>
              <a:rPr lang="en-US" sz="2800" dirty="0" err="1">
                <a:solidFill>
                  <a:srgbClr val="000000"/>
                </a:solidFill>
                <a:latin typeface="Muli Regular"/>
              </a:rPr>
              <a:t>giá</a:t>
            </a: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quả</a:t>
            </a:r>
            <a:r>
              <a:rPr lang="en-US" sz="2800" dirty="0">
                <a:solidFill>
                  <a:srgbClr val="000000"/>
                </a:solidFill>
                <a:latin typeface="Muli Regular"/>
              </a:rPr>
              <a:t> </a:t>
            </a:r>
            <a:r>
              <a:rPr lang="en-US" sz="2800" dirty="0" err="1">
                <a:solidFill>
                  <a:srgbClr val="000000"/>
                </a:solidFill>
                <a:latin typeface="Muli Regular"/>
              </a:rPr>
              <a:t>dự</a:t>
            </a:r>
            <a:r>
              <a:rPr lang="en-US" sz="2800" dirty="0">
                <a:solidFill>
                  <a:srgbClr val="000000"/>
                </a:solidFill>
                <a:latin typeface="Muli Regular"/>
              </a:rPr>
              <a:t> </a:t>
            </a:r>
            <a:r>
              <a:rPr lang="en-US" sz="2800" dirty="0" err="1">
                <a:solidFill>
                  <a:srgbClr val="000000"/>
                </a:solidFill>
                <a:latin typeface="Muli Regular"/>
              </a:rPr>
              <a:t>đoán</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test_words</a:t>
            </a:r>
            <a:r>
              <a:rPr lang="en-US" sz="2800" dirty="0">
                <a:solidFill>
                  <a:srgbClr val="000000"/>
                </a:solidFill>
                <a:latin typeface="Muli Regular"/>
              </a:rPr>
              <a:t>: </a:t>
            </a:r>
            <a:r>
              <a:rPr lang="en-US" sz="2800" dirty="0" err="1">
                <a:solidFill>
                  <a:srgbClr val="000000"/>
                </a:solidFill>
                <a:latin typeface="Muli Regular"/>
              </a:rPr>
              <a:t>chỉ</a:t>
            </a:r>
            <a:r>
              <a:rPr lang="en-US" sz="2800" dirty="0">
                <a:solidFill>
                  <a:srgbClr val="000000"/>
                </a:solidFill>
                <a:latin typeface="Muli Regular"/>
              </a:rPr>
              <a:t> </a:t>
            </a:r>
            <a:r>
              <a:rPr lang="en-US" sz="2800" dirty="0" err="1">
                <a:solidFill>
                  <a:srgbClr val="000000"/>
                </a:solidFill>
                <a:latin typeface="Muli Regular"/>
              </a:rPr>
              <a:t>chứa</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dự</a:t>
            </a:r>
            <a:r>
              <a:rPr lang="en-US" sz="2800" dirty="0">
                <a:solidFill>
                  <a:srgbClr val="000000"/>
                </a:solidFill>
                <a:latin typeface="Muli Regular"/>
              </a:rPr>
              <a:t> </a:t>
            </a:r>
            <a:r>
              <a:rPr lang="en-US" sz="2800" dirty="0" err="1">
                <a:solidFill>
                  <a:srgbClr val="000000"/>
                </a:solidFill>
                <a:latin typeface="Muli Regular"/>
              </a:rPr>
              <a:t>đoán</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Số</a:t>
            </a:r>
            <a:r>
              <a:rPr lang="en-US" sz="2800" dirty="0">
                <a:solidFill>
                  <a:srgbClr val="000000"/>
                </a:solidFill>
                <a:latin typeface="Muli Regular"/>
              </a:rPr>
              <a:t> </a:t>
            </a:r>
            <a:r>
              <a:rPr lang="en-US" sz="2800" dirty="0" err="1">
                <a:solidFill>
                  <a:srgbClr val="000000"/>
                </a:solidFill>
                <a:latin typeface="Muli Regular"/>
              </a:rPr>
              <a:t>lượng</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test: 502</a:t>
            </a:r>
          </a:p>
        </p:txBody>
      </p:sp>
      <p:pic>
        <p:nvPicPr>
          <p:cNvPr id="7" name="Picture 6" descr="A picture containing text, screenshot, plot, line&#10;&#10;Description automatically generated">
            <a:extLst>
              <a:ext uri="{FF2B5EF4-FFF2-40B4-BE49-F238E27FC236}">
                <a16:creationId xmlns:a16="http://schemas.microsoft.com/office/drawing/2014/main" id="{F3C782EC-6173-7302-C30D-309DF3CD70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6261" y="3771900"/>
            <a:ext cx="14515477" cy="51040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Tiền</a:t>
            </a:r>
            <a:r>
              <a:rPr lang="en-US" sz="4000" spc="-60" dirty="0">
                <a:solidFill>
                  <a:srgbClr val="000000"/>
                </a:solidFill>
                <a:latin typeface="Muli Bold"/>
              </a:rPr>
              <a:t> </a:t>
            </a:r>
            <a:r>
              <a:rPr lang="en-US" sz="4000" spc="-60" dirty="0" err="1">
                <a:solidFill>
                  <a:srgbClr val="000000"/>
                </a:solidFill>
                <a:latin typeface="Muli Bold"/>
              </a:rPr>
              <a:t>xử</a:t>
            </a:r>
            <a:r>
              <a:rPr lang="en-US" sz="4000" spc="-60" dirty="0">
                <a:solidFill>
                  <a:srgbClr val="000000"/>
                </a:solidFill>
                <a:latin typeface="Muli Bold"/>
              </a:rPr>
              <a:t> </a:t>
            </a:r>
            <a:r>
              <a:rPr lang="en-US" sz="4000" spc="-60" dirty="0" err="1">
                <a:solidFill>
                  <a:srgbClr val="000000"/>
                </a:solidFill>
                <a:latin typeface="Muli Bold"/>
              </a:rPr>
              <a:t>lý</a:t>
            </a:r>
            <a:endParaRPr lang="en-US" sz="4000" spc="-60" dirty="0">
              <a:solidFill>
                <a:srgbClr val="000000"/>
              </a:solidFill>
              <a:latin typeface="Muli Bold"/>
            </a:endParaRPr>
          </a:p>
        </p:txBody>
      </p:sp>
      <p:sp>
        <p:nvSpPr>
          <p:cNvPr id="6" name="TextBox 6"/>
          <p:cNvSpPr txBox="1"/>
          <p:nvPr/>
        </p:nvSpPr>
        <p:spPr>
          <a:xfrm>
            <a:off x="1043568" y="1162379"/>
            <a:ext cx="16253832" cy="6414513"/>
          </a:xfrm>
          <a:prstGeom prst="rect">
            <a:avLst/>
          </a:prstGeom>
        </p:spPr>
        <p:txBody>
          <a:bodyPr wrap="square" lIns="0" tIns="0" rIns="0" bIns="0" rtlCol="0" anchor="t">
            <a:spAutoFit/>
          </a:bodyPr>
          <a:lstStyle/>
          <a:p>
            <a:pPr algn="just">
              <a:lnSpc>
                <a:spcPts val="4199"/>
              </a:lnSpc>
              <a:spcBef>
                <a:spcPct val="0"/>
              </a:spcBef>
            </a:pPr>
            <a:r>
              <a:rPr lang="en-US" sz="2999"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bộ</a:t>
            </a:r>
            <a:r>
              <a:rPr lang="en-US" sz="2800" dirty="0">
                <a:solidFill>
                  <a:srgbClr val="000000"/>
                </a:solidFill>
                <a:latin typeface="Muli Regular"/>
              </a:rPr>
              <a:t> </a:t>
            </a:r>
            <a:r>
              <a:rPr lang="en-US" sz="2800" dirty="0" err="1">
                <a:solidFill>
                  <a:srgbClr val="000000"/>
                </a:solidFill>
                <a:latin typeface="Muli Regular"/>
              </a:rPr>
              <a:t>dữ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vựng</a:t>
            </a:r>
            <a:r>
              <a:rPr lang="en-US" sz="2800" dirty="0">
                <a:solidFill>
                  <a:srgbClr val="000000"/>
                </a:solidFill>
                <a:latin typeface="Muli Regular"/>
              </a:rPr>
              <a:t> vocabs </a:t>
            </a:r>
            <a:r>
              <a:rPr lang="en-US" sz="2800" dirty="0" err="1">
                <a:solidFill>
                  <a:srgbClr val="000000"/>
                </a:solidFill>
                <a:latin typeface="Muli Regular"/>
              </a:rPr>
              <a:t>gồm</a:t>
            </a:r>
            <a:r>
              <a:rPr lang="en-US" sz="2800" dirty="0">
                <a:solidFill>
                  <a:srgbClr val="000000"/>
                </a:solidFill>
                <a:latin typeface="Muli Regular"/>
              </a:rPr>
              <a:t> 55008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lưu</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file vocabs.txt</a:t>
            </a:r>
          </a:p>
          <a:p>
            <a:pPr algn="just">
              <a:lnSpc>
                <a:spcPts val="4199"/>
              </a:lnSpc>
              <a:spcBef>
                <a:spcPct val="0"/>
              </a:spcBef>
            </a:pPr>
            <a:r>
              <a:rPr lang="en-US" sz="2800" dirty="0">
                <a:solidFill>
                  <a:srgbClr val="000000"/>
                </a:solidFill>
                <a:latin typeface="Muli Regular"/>
              </a:rPr>
              <a:t>	</a:t>
            </a: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Đối</a:t>
            </a:r>
            <a:r>
              <a:rPr lang="en-US" sz="2800" dirty="0">
                <a:solidFill>
                  <a:srgbClr val="000000"/>
                </a:solidFill>
                <a:latin typeface="Muli Regular"/>
              </a:rPr>
              <a:t> </a:t>
            </a:r>
            <a:r>
              <a:rPr lang="en-US" sz="2800" dirty="0" err="1">
                <a:solidFill>
                  <a:srgbClr val="000000"/>
                </a:solidFill>
                <a:latin typeface="Muli Regular"/>
              </a:rPr>
              <a:t>với</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a:t>
            </a:r>
            <a:r>
              <a:rPr lang="en-US" sz="2800" dirty="0" err="1">
                <a:solidFill>
                  <a:srgbClr val="000000"/>
                </a:solidFill>
                <a:latin typeface="Muli Regular"/>
              </a:rPr>
              <a:t>train_words</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Đặt</a:t>
            </a:r>
            <a:r>
              <a:rPr lang="en-US" sz="2800" dirty="0">
                <a:solidFill>
                  <a:srgbClr val="000000"/>
                </a:solidFill>
                <a:latin typeface="Muli Regular"/>
              </a:rPr>
              <a:t> </a:t>
            </a:r>
            <a:r>
              <a:rPr lang="en-US" sz="2800" dirty="0" err="1">
                <a:solidFill>
                  <a:srgbClr val="000000"/>
                </a:solidFill>
                <a:latin typeface="Muli Regular"/>
              </a:rPr>
              <a:t>mã</a:t>
            </a:r>
            <a:r>
              <a:rPr lang="en-US" sz="2800" dirty="0">
                <a:solidFill>
                  <a:srgbClr val="000000"/>
                </a:solidFill>
                <a:latin typeface="Muli Regular"/>
              </a:rPr>
              <a:t> “—n—” </a:t>
            </a:r>
            <a:r>
              <a:rPr lang="en-US" sz="2800" dirty="0" err="1">
                <a:solidFill>
                  <a:srgbClr val="000000"/>
                </a:solidFill>
                <a:latin typeface="Muli Regular"/>
              </a:rPr>
              <a:t>để</a:t>
            </a:r>
            <a:r>
              <a:rPr lang="en-US" sz="2800" dirty="0">
                <a:solidFill>
                  <a:srgbClr val="000000"/>
                </a:solidFill>
                <a:latin typeface="Muli Regular"/>
              </a:rPr>
              <a:t> </a:t>
            </a:r>
            <a:r>
              <a:rPr lang="en-US" sz="2800" dirty="0" err="1">
                <a:solidFill>
                  <a:srgbClr val="000000"/>
                </a:solidFill>
                <a:latin typeface="Muli Regular"/>
              </a:rPr>
              <a:t>xác</a:t>
            </a:r>
            <a:r>
              <a:rPr lang="en-US" sz="2800" dirty="0">
                <a:solidFill>
                  <a:srgbClr val="000000"/>
                </a:solidFill>
                <a:latin typeface="Muli Regular"/>
              </a:rPr>
              <a:t> </a:t>
            </a:r>
            <a:r>
              <a:rPr lang="en-US" sz="2800" dirty="0" err="1">
                <a:solidFill>
                  <a:srgbClr val="000000"/>
                </a:solidFill>
                <a:latin typeface="Muli Regular"/>
              </a:rPr>
              <a:t>định</a:t>
            </a: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thúc</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1 </a:t>
            </a:r>
            <a:r>
              <a:rPr lang="en-US" sz="2800" dirty="0" err="1">
                <a:solidFill>
                  <a:srgbClr val="000000"/>
                </a:solidFill>
                <a:latin typeface="Muli Regular"/>
              </a:rPr>
              <a:t>câu</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Tất</a:t>
            </a:r>
            <a:r>
              <a:rPr lang="en-US" sz="2800" dirty="0">
                <a:solidFill>
                  <a:srgbClr val="000000"/>
                </a:solidFill>
                <a:latin typeface="Muli Regular"/>
              </a:rPr>
              <a:t> </a:t>
            </a:r>
            <a:r>
              <a:rPr lang="en-US" sz="2800" dirty="0" err="1">
                <a:solidFill>
                  <a:srgbClr val="000000"/>
                </a:solidFill>
                <a:latin typeface="Muli Regular"/>
              </a:rPr>
              <a:t>cả</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đều</a:t>
            </a:r>
            <a:r>
              <a:rPr lang="en-US" sz="2800" dirty="0">
                <a:solidFill>
                  <a:srgbClr val="000000"/>
                </a:solidFill>
                <a:latin typeface="Muli Regular"/>
              </a:rPr>
              <a:t> </a:t>
            </a:r>
            <a:r>
              <a:rPr lang="en-US" sz="2800" dirty="0" err="1">
                <a:solidFill>
                  <a:srgbClr val="000000"/>
                </a:solidFill>
                <a:latin typeface="Muli Regular"/>
              </a:rPr>
              <a:t>thuộc</a:t>
            </a:r>
            <a:r>
              <a:rPr lang="en-US" sz="2800" dirty="0">
                <a:solidFill>
                  <a:srgbClr val="000000"/>
                </a:solidFill>
                <a:latin typeface="Muli Regular"/>
              </a:rPr>
              <a:t> vocabs</a:t>
            </a: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Đối</a:t>
            </a:r>
            <a:r>
              <a:rPr lang="en-US" sz="2800" dirty="0">
                <a:solidFill>
                  <a:srgbClr val="000000"/>
                </a:solidFill>
                <a:latin typeface="Muli Regular"/>
              </a:rPr>
              <a:t> </a:t>
            </a:r>
            <a:r>
              <a:rPr lang="en-US" sz="2800" dirty="0" err="1">
                <a:solidFill>
                  <a:srgbClr val="000000"/>
                </a:solidFill>
                <a:latin typeface="Muli Regular"/>
              </a:rPr>
              <a:t>với</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a:t>
            </a:r>
            <a:r>
              <a:rPr lang="en-US" sz="2800" dirty="0" err="1">
                <a:solidFill>
                  <a:srgbClr val="000000"/>
                </a:solidFill>
                <a:latin typeface="Muli Regular"/>
              </a:rPr>
              <a:t>test_words</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Đặt</a:t>
            </a:r>
            <a:r>
              <a:rPr lang="en-US" sz="2800" dirty="0">
                <a:solidFill>
                  <a:srgbClr val="000000"/>
                </a:solidFill>
                <a:latin typeface="Muli Regular"/>
              </a:rPr>
              <a:t> </a:t>
            </a:r>
            <a:r>
              <a:rPr lang="en-US" sz="2800" dirty="0" err="1">
                <a:solidFill>
                  <a:srgbClr val="000000"/>
                </a:solidFill>
                <a:latin typeface="Muli Regular"/>
              </a:rPr>
              <a:t>mã</a:t>
            </a:r>
            <a:r>
              <a:rPr lang="en-US" sz="2800" dirty="0">
                <a:solidFill>
                  <a:srgbClr val="000000"/>
                </a:solidFill>
                <a:latin typeface="Muli Regular"/>
              </a:rPr>
              <a:t> “—n—” </a:t>
            </a:r>
            <a:r>
              <a:rPr lang="en-US" sz="2800" dirty="0" err="1">
                <a:solidFill>
                  <a:srgbClr val="000000"/>
                </a:solidFill>
                <a:latin typeface="Muli Regular"/>
              </a:rPr>
              <a:t>để</a:t>
            </a:r>
            <a:r>
              <a:rPr lang="en-US" sz="2800" dirty="0">
                <a:solidFill>
                  <a:srgbClr val="000000"/>
                </a:solidFill>
                <a:latin typeface="Muli Regular"/>
              </a:rPr>
              <a:t> </a:t>
            </a:r>
            <a:r>
              <a:rPr lang="en-US" sz="2800" dirty="0" err="1">
                <a:solidFill>
                  <a:srgbClr val="000000"/>
                </a:solidFill>
                <a:latin typeface="Muli Regular"/>
              </a:rPr>
              <a:t>xác</a:t>
            </a:r>
            <a:r>
              <a:rPr lang="en-US" sz="2800" dirty="0">
                <a:solidFill>
                  <a:srgbClr val="000000"/>
                </a:solidFill>
                <a:latin typeface="Muli Regular"/>
              </a:rPr>
              <a:t> </a:t>
            </a:r>
            <a:r>
              <a:rPr lang="en-US" sz="2800" dirty="0" err="1">
                <a:solidFill>
                  <a:srgbClr val="000000"/>
                </a:solidFill>
                <a:latin typeface="Muli Regular"/>
              </a:rPr>
              <a:t>định</a:t>
            </a: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thúc</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1 </a:t>
            </a:r>
            <a:r>
              <a:rPr lang="en-US" sz="2800" dirty="0" err="1">
                <a:solidFill>
                  <a:srgbClr val="000000"/>
                </a:solidFill>
                <a:latin typeface="Muli Regular"/>
              </a:rPr>
              <a:t>câu</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không</a:t>
            </a:r>
            <a:r>
              <a:rPr lang="en-US" sz="2800" dirty="0">
                <a:solidFill>
                  <a:srgbClr val="000000"/>
                </a:solidFill>
                <a:latin typeface="Muli Regular"/>
              </a:rPr>
              <a:t> </a:t>
            </a:r>
            <a:r>
              <a:rPr lang="en-US" sz="2800" dirty="0" err="1">
                <a:solidFill>
                  <a:srgbClr val="000000"/>
                </a:solidFill>
                <a:latin typeface="Muli Regular"/>
              </a:rPr>
              <a:t>xuất</a:t>
            </a:r>
            <a:r>
              <a:rPr lang="en-US" sz="2800" dirty="0">
                <a:solidFill>
                  <a:srgbClr val="000000"/>
                </a:solidFill>
                <a:latin typeface="Muli Regular"/>
              </a:rPr>
              <a:t> </a:t>
            </a:r>
            <a:r>
              <a:rPr lang="en-US" sz="2800" dirty="0" err="1">
                <a:solidFill>
                  <a:srgbClr val="000000"/>
                </a:solidFill>
                <a:latin typeface="Muli Regular"/>
              </a:rPr>
              <a:t>hiện</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vocabs </a:t>
            </a:r>
            <a:r>
              <a:rPr lang="en-US" sz="2800" dirty="0" err="1">
                <a:solidFill>
                  <a:srgbClr val="000000"/>
                </a:solidFill>
                <a:latin typeface="Muli Regular"/>
              </a:rPr>
              <a:t>được</a:t>
            </a:r>
            <a:r>
              <a:rPr lang="en-US" sz="2800" dirty="0">
                <a:solidFill>
                  <a:srgbClr val="000000"/>
                </a:solidFill>
                <a:latin typeface="Muli Regular"/>
              </a:rPr>
              <a:t> </a:t>
            </a:r>
            <a:r>
              <a:rPr lang="en-US" sz="2800" dirty="0" err="1">
                <a:solidFill>
                  <a:srgbClr val="000000"/>
                </a:solidFill>
                <a:latin typeface="Muli Regular"/>
              </a:rPr>
              <a:t>mã</a:t>
            </a:r>
            <a:r>
              <a:rPr lang="en-US" sz="2800" dirty="0">
                <a:solidFill>
                  <a:srgbClr val="000000"/>
                </a:solidFill>
                <a:latin typeface="Muli Regular"/>
              </a:rPr>
              <a:t> “–</a:t>
            </a:r>
            <a:r>
              <a:rPr lang="en-US" sz="2800" dirty="0" err="1">
                <a:solidFill>
                  <a:srgbClr val="000000"/>
                </a:solidFill>
                <a:latin typeface="Muli Regular"/>
              </a:rPr>
              <a:t>unk</a:t>
            </a:r>
            <a:r>
              <a:rPr lang="en-US" sz="2800" dirty="0">
                <a:solidFill>
                  <a:srgbClr val="000000"/>
                </a:solidFill>
                <a:latin typeface="Muli Regular"/>
              </a:rPr>
              <a:t>–”</a:t>
            </a:r>
          </a:p>
          <a:p>
            <a:pPr algn="just">
              <a:lnSpc>
                <a:spcPts val="4199"/>
              </a:lnSpc>
              <a:spcBef>
                <a:spcPct val="0"/>
              </a:spcBef>
            </a:pPr>
            <a:r>
              <a:rPr lang="en-US" sz="2800" dirty="0">
                <a:solidFill>
                  <a:srgbClr val="000000"/>
                </a:solidFill>
                <a:latin typeface="Muli Regular"/>
              </a:rPr>
              <a:t>  </a:t>
            </a: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Có 23 từ trong tập test không nằm trong bộ từ vựng: Covid, Mẫu, Viêm, Giáng_sinh, Tân_Sơn_Nhất, TPHCM, Bắt, Kinh_doanh, Công_ty, TNHH, Bảo_hiểm_nhân_thọ, Dai-ichi, Học_phí, PV, Thanh_Niên, Pháp, trải_nghiệm, Đài, Fox_News, Tara_Reade, Thượng_viện, Khi, Bắc.</a:t>
            </a:r>
            <a:endParaRPr lang="en-US" sz="2800" dirty="0">
              <a:solidFill>
                <a:srgbClr val="000000"/>
              </a:solidFill>
              <a:latin typeface="Muli Regular"/>
            </a:endParaRPr>
          </a:p>
        </p:txBody>
      </p:sp>
    </p:spTree>
    <p:extLst>
      <p:ext uri="{BB962C8B-B14F-4D97-AF65-F5344CB8AC3E}">
        <p14:creationId xmlns:p14="http://schemas.microsoft.com/office/powerpoint/2010/main" val="333952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Thử</a:t>
            </a:r>
            <a:r>
              <a:rPr lang="en-US" sz="4000" spc="-60" dirty="0">
                <a:solidFill>
                  <a:srgbClr val="000000"/>
                </a:solidFill>
                <a:latin typeface="Muli Bold"/>
              </a:rPr>
              <a:t> </a:t>
            </a:r>
            <a:r>
              <a:rPr lang="en-US" sz="4000" spc="-60" dirty="0" err="1">
                <a:solidFill>
                  <a:srgbClr val="000000"/>
                </a:solidFill>
                <a:latin typeface="Muli Bold"/>
              </a:rPr>
              <a:t>nghiệm</a:t>
            </a:r>
            <a:r>
              <a:rPr lang="en-US" sz="4000" spc="-60" dirty="0">
                <a:solidFill>
                  <a:srgbClr val="000000"/>
                </a:solidFill>
                <a:latin typeface="Muli Bold"/>
              </a:rPr>
              <a:t> </a:t>
            </a:r>
            <a:r>
              <a:rPr lang="en-US" sz="4000" spc="-60" dirty="0" err="1">
                <a:solidFill>
                  <a:srgbClr val="000000"/>
                </a:solidFill>
                <a:latin typeface="Muli Bold"/>
              </a:rPr>
              <a:t>gán</a:t>
            </a:r>
            <a:r>
              <a:rPr lang="en-US" sz="4000" spc="-60" dirty="0">
                <a:solidFill>
                  <a:srgbClr val="000000"/>
                </a:solidFill>
                <a:latin typeface="Muli Bold"/>
              </a:rPr>
              <a:t> </a:t>
            </a:r>
            <a:r>
              <a:rPr lang="en-US" sz="4000" spc="-60" dirty="0" err="1">
                <a:solidFill>
                  <a:srgbClr val="000000"/>
                </a:solidFill>
                <a:latin typeface="Muli Bold"/>
              </a:rPr>
              <a:t>nhãn</a:t>
            </a:r>
            <a:r>
              <a:rPr lang="en-US" sz="4000" spc="-60" dirty="0">
                <a:solidFill>
                  <a:srgbClr val="000000"/>
                </a:solidFill>
                <a:latin typeface="Muli Bold"/>
              </a:rPr>
              <a:t> </a:t>
            </a:r>
            <a:r>
              <a:rPr lang="en-US" sz="4000" spc="-60" dirty="0" err="1">
                <a:solidFill>
                  <a:srgbClr val="000000"/>
                </a:solidFill>
                <a:latin typeface="Muli Bold"/>
              </a:rPr>
              <a:t>đơn</a:t>
            </a:r>
            <a:r>
              <a:rPr lang="en-US" sz="4000" spc="-60" dirty="0">
                <a:solidFill>
                  <a:srgbClr val="000000"/>
                </a:solidFill>
                <a:latin typeface="Muli Bold"/>
              </a:rPr>
              <a:t> </a:t>
            </a:r>
            <a:r>
              <a:rPr lang="en-US" sz="4000" spc="-60" dirty="0" err="1">
                <a:solidFill>
                  <a:srgbClr val="000000"/>
                </a:solidFill>
                <a:latin typeface="Muli Bold"/>
              </a:rPr>
              <a:t>giản</a:t>
            </a:r>
            <a:endParaRPr lang="en-US" sz="4000" spc="-60" dirty="0">
              <a:solidFill>
                <a:srgbClr val="000000"/>
              </a:solidFill>
              <a:latin typeface="Muli Bold"/>
            </a:endParaRPr>
          </a:p>
        </p:txBody>
      </p:sp>
      <p:sp>
        <p:nvSpPr>
          <p:cNvPr id="6" name="TextBox 6"/>
          <p:cNvSpPr txBox="1"/>
          <p:nvPr/>
        </p:nvSpPr>
        <p:spPr>
          <a:xfrm>
            <a:off x="1043568" y="1162379"/>
            <a:ext cx="8100432" cy="6414513"/>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Hướng tiếp cận đơn giản khi gán nhãn cho một từ là gán nhãn thường gặp nhất của từ đó trong tập train.</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Các bước triển khai:</a:t>
            </a:r>
          </a:p>
          <a:p>
            <a:pPr algn="just">
              <a:lnSpc>
                <a:spcPts val="4199"/>
              </a:lnSpc>
              <a:spcBef>
                <a:spcPct val="0"/>
              </a:spcBef>
            </a:pPr>
            <a:r>
              <a:rPr lang="vi-VN" sz="2800" dirty="0">
                <a:solidFill>
                  <a:srgbClr val="000000"/>
                </a:solidFill>
                <a:latin typeface="Muli Regular"/>
              </a:rPr>
              <a:t>		- Tạo một từ điển (dictionary) đếm số lần mỗi nhãn xuất hiện bên cạnh một nhãn khác trong tập train, với keys là các (prev_tag, tag), value là số lần xuất hiện của chúng theo thứ tự đó. Từ điển này được đặt tên là transition_counts, được sử dụng để tính xác suất P(ti|ti-1) là xác suất của một nhãn ở vị trí i được cho bởi nhãn ở vị trí i – 1</a:t>
            </a:r>
            <a:r>
              <a:rPr lang="en-US" sz="2800">
                <a:solidFill>
                  <a:srgbClr val="000000"/>
                </a:solidFill>
                <a:latin typeface="Muli Regular"/>
              </a:rPr>
              <a:t>.</a:t>
            </a:r>
            <a:endParaRPr lang="vi-VN" sz="2800" dirty="0">
              <a:solidFill>
                <a:srgbClr val="000000"/>
              </a:solidFill>
              <a:latin typeface="Muli Regular"/>
            </a:endParaRPr>
          </a:p>
        </p:txBody>
      </p:sp>
      <p:pic>
        <p:nvPicPr>
          <p:cNvPr id="7" name="Picture 6" descr="A picture containing text, font, screenshot, typography&#10;&#10;Description automatically generated">
            <a:extLst>
              <a:ext uri="{FF2B5EF4-FFF2-40B4-BE49-F238E27FC236}">
                <a16:creationId xmlns:a16="http://schemas.microsoft.com/office/drawing/2014/main" id="{C824E77D-1A0E-8EBD-A14A-3CD8A14DD130}"/>
              </a:ext>
            </a:extLst>
          </p:cNvPr>
          <p:cNvPicPr>
            <a:picLocks noChangeAspect="1"/>
          </p:cNvPicPr>
          <p:nvPr/>
        </p:nvPicPr>
        <p:blipFill>
          <a:blip r:embed="rId2"/>
          <a:stretch>
            <a:fillRect/>
          </a:stretch>
        </p:blipFill>
        <p:spPr>
          <a:xfrm>
            <a:off x="10160948" y="2411455"/>
            <a:ext cx="7120655" cy="3916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Thử</a:t>
            </a:r>
            <a:r>
              <a:rPr lang="en-US" sz="4000" spc="-60" dirty="0">
                <a:solidFill>
                  <a:srgbClr val="000000"/>
                </a:solidFill>
                <a:latin typeface="Muli Bold"/>
              </a:rPr>
              <a:t> </a:t>
            </a:r>
            <a:r>
              <a:rPr lang="en-US" sz="4000" spc="-60" dirty="0" err="1">
                <a:solidFill>
                  <a:srgbClr val="000000"/>
                </a:solidFill>
                <a:latin typeface="Muli Bold"/>
              </a:rPr>
              <a:t>nghiệm</a:t>
            </a:r>
            <a:r>
              <a:rPr lang="en-US" sz="4000" spc="-60" dirty="0">
                <a:solidFill>
                  <a:srgbClr val="000000"/>
                </a:solidFill>
                <a:latin typeface="Muli Bold"/>
              </a:rPr>
              <a:t> </a:t>
            </a:r>
            <a:r>
              <a:rPr lang="en-US" sz="4000" spc="-60" dirty="0" err="1">
                <a:solidFill>
                  <a:srgbClr val="000000"/>
                </a:solidFill>
                <a:latin typeface="Muli Bold"/>
              </a:rPr>
              <a:t>gán</a:t>
            </a:r>
            <a:r>
              <a:rPr lang="en-US" sz="4000" spc="-60" dirty="0">
                <a:solidFill>
                  <a:srgbClr val="000000"/>
                </a:solidFill>
                <a:latin typeface="Muli Bold"/>
              </a:rPr>
              <a:t> </a:t>
            </a:r>
            <a:r>
              <a:rPr lang="en-US" sz="4000" spc="-60" dirty="0" err="1">
                <a:solidFill>
                  <a:srgbClr val="000000"/>
                </a:solidFill>
                <a:latin typeface="Muli Bold"/>
              </a:rPr>
              <a:t>nhãn</a:t>
            </a:r>
            <a:r>
              <a:rPr lang="en-US" sz="4000" spc="-60" dirty="0">
                <a:solidFill>
                  <a:srgbClr val="000000"/>
                </a:solidFill>
                <a:latin typeface="Muli Bold"/>
              </a:rPr>
              <a:t> </a:t>
            </a:r>
            <a:r>
              <a:rPr lang="en-US" sz="4000" spc="-60" dirty="0" err="1">
                <a:solidFill>
                  <a:srgbClr val="000000"/>
                </a:solidFill>
                <a:latin typeface="Muli Bold"/>
              </a:rPr>
              <a:t>đơn</a:t>
            </a:r>
            <a:r>
              <a:rPr lang="en-US" sz="4000" spc="-60" dirty="0">
                <a:solidFill>
                  <a:srgbClr val="000000"/>
                </a:solidFill>
                <a:latin typeface="Muli Bold"/>
              </a:rPr>
              <a:t> </a:t>
            </a:r>
            <a:r>
              <a:rPr lang="en-US" sz="4000" spc="-60" dirty="0" err="1">
                <a:solidFill>
                  <a:srgbClr val="000000"/>
                </a:solidFill>
                <a:latin typeface="Muli Bold"/>
              </a:rPr>
              <a:t>giản</a:t>
            </a:r>
            <a:endParaRPr lang="en-US" sz="4000" spc="-60" dirty="0">
              <a:solidFill>
                <a:srgbClr val="000000"/>
              </a:solidFill>
              <a:latin typeface="Muli Bold"/>
            </a:endParaRPr>
          </a:p>
        </p:txBody>
      </p:sp>
      <p:sp>
        <p:nvSpPr>
          <p:cNvPr id="6" name="TextBox 6"/>
          <p:cNvSpPr txBox="1"/>
          <p:nvPr/>
        </p:nvSpPr>
        <p:spPr>
          <a:xfrm>
            <a:off x="1043568" y="1162379"/>
            <a:ext cx="8100432" cy="372146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Tạo một từ điển đếm số lần của một từ được cho bởi nhãn của nó trong tập train, với keys là các (tag, word), value là số lần xuất hiện của chúng. Từ điển này được đặt tên là emission_counts, được sử dụng để tính xác suất P(wi|ti) là xác suất một từ ở vị trí i được cho bởi nhãn của nó.</a:t>
            </a:r>
            <a:endParaRPr lang="en-US" sz="2800" dirty="0">
              <a:solidFill>
                <a:srgbClr val="000000"/>
              </a:solidFill>
              <a:latin typeface="Muli Regular"/>
            </a:endParaRPr>
          </a:p>
        </p:txBody>
      </p:sp>
      <p:pic>
        <p:nvPicPr>
          <p:cNvPr id="2" name="Picture 1" descr="A picture containing text, font, screenshot, typography&#10;&#10;Description automatically generated">
            <a:extLst>
              <a:ext uri="{FF2B5EF4-FFF2-40B4-BE49-F238E27FC236}">
                <a16:creationId xmlns:a16="http://schemas.microsoft.com/office/drawing/2014/main" id="{D91BF4F2-D1EE-ED5F-DC27-97B034140505}"/>
              </a:ext>
            </a:extLst>
          </p:cNvPr>
          <p:cNvPicPr>
            <a:picLocks noChangeAspect="1"/>
          </p:cNvPicPr>
          <p:nvPr/>
        </p:nvPicPr>
        <p:blipFill>
          <a:blip r:embed="rId2"/>
          <a:stretch>
            <a:fillRect/>
          </a:stretch>
        </p:blipFill>
        <p:spPr>
          <a:xfrm>
            <a:off x="10134600" y="1162379"/>
            <a:ext cx="7742663" cy="3283719"/>
          </a:xfrm>
          <a:prstGeom prst="rect">
            <a:avLst/>
          </a:prstGeom>
        </p:spPr>
      </p:pic>
      <p:sp>
        <p:nvSpPr>
          <p:cNvPr id="3" name="TextBox 6">
            <a:extLst>
              <a:ext uri="{FF2B5EF4-FFF2-40B4-BE49-F238E27FC236}">
                <a16:creationId xmlns:a16="http://schemas.microsoft.com/office/drawing/2014/main" id="{27931039-F151-6D20-056A-49AD326AEB40}"/>
              </a:ext>
            </a:extLst>
          </p:cNvPr>
          <p:cNvSpPr txBox="1"/>
          <p:nvPr/>
        </p:nvSpPr>
        <p:spPr>
          <a:xfrm>
            <a:off x="1043568" y="5222747"/>
            <a:ext cx="8100432" cy="2644250"/>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 </a:t>
            </a:r>
            <a:r>
              <a:rPr lang="en-US" sz="2800" dirty="0" err="1">
                <a:solidFill>
                  <a:srgbClr val="000000"/>
                </a:solidFill>
                <a:latin typeface="Muli Regular"/>
              </a:rPr>
              <a:t>Tạo</a:t>
            </a:r>
            <a:r>
              <a:rPr lang="en-US" sz="2800" dirty="0">
                <a:solidFill>
                  <a:srgbClr val="000000"/>
                </a:solidFill>
                <a:latin typeface="Muli Regular"/>
              </a:rPr>
              <a:t> </a:t>
            </a:r>
            <a:r>
              <a:rPr lang="en-US" sz="2800" dirty="0" err="1">
                <a:solidFill>
                  <a:srgbClr val="000000"/>
                </a:solidFill>
                <a:latin typeface="Muli Regular"/>
              </a:rPr>
              <a:t>một</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điển</a:t>
            </a:r>
            <a:r>
              <a:rPr lang="en-US" sz="2800" dirty="0">
                <a:solidFill>
                  <a:srgbClr val="000000"/>
                </a:solidFill>
                <a:latin typeface="Muli Regular"/>
              </a:rPr>
              <a:t> </a:t>
            </a:r>
            <a:r>
              <a:rPr lang="en-US" sz="2800" dirty="0" err="1">
                <a:solidFill>
                  <a:srgbClr val="000000"/>
                </a:solidFill>
                <a:latin typeface="Muli Regular"/>
              </a:rPr>
              <a:t>đếm</a:t>
            </a:r>
            <a:r>
              <a:rPr lang="en-US" sz="2800" dirty="0">
                <a:solidFill>
                  <a:srgbClr val="000000"/>
                </a:solidFill>
                <a:latin typeface="Muli Regular"/>
              </a:rPr>
              <a:t> </a:t>
            </a:r>
            <a:r>
              <a:rPr lang="en-US" sz="2800" dirty="0" err="1">
                <a:solidFill>
                  <a:srgbClr val="000000"/>
                </a:solidFill>
                <a:latin typeface="Muli Regular"/>
              </a:rPr>
              <a:t>số</a:t>
            </a:r>
            <a:r>
              <a:rPr lang="en-US" sz="2800" dirty="0">
                <a:solidFill>
                  <a:srgbClr val="000000"/>
                </a:solidFill>
                <a:latin typeface="Muli Regular"/>
              </a:rPr>
              <a:t> </a:t>
            </a:r>
            <a:r>
              <a:rPr lang="en-US" sz="2800" dirty="0" err="1">
                <a:solidFill>
                  <a:srgbClr val="000000"/>
                </a:solidFill>
                <a:latin typeface="Muli Regular"/>
              </a:rPr>
              <a:t>lần</a:t>
            </a:r>
            <a:r>
              <a:rPr lang="en-US" sz="2800" dirty="0">
                <a:solidFill>
                  <a:srgbClr val="000000"/>
                </a:solidFill>
                <a:latin typeface="Muli Regular"/>
              </a:rPr>
              <a:t> </a:t>
            </a:r>
            <a:r>
              <a:rPr lang="en-US" sz="2800" dirty="0" err="1">
                <a:solidFill>
                  <a:srgbClr val="000000"/>
                </a:solidFill>
                <a:latin typeface="Muli Regular"/>
              </a:rPr>
              <a:t>xuất</a:t>
            </a:r>
            <a:r>
              <a:rPr lang="en-US" sz="2800" dirty="0">
                <a:solidFill>
                  <a:srgbClr val="000000"/>
                </a:solidFill>
                <a:latin typeface="Muli Regular"/>
              </a:rPr>
              <a:t> </a:t>
            </a:r>
            <a:r>
              <a:rPr lang="en-US" sz="2800" dirty="0" err="1">
                <a:solidFill>
                  <a:srgbClr val="000000"/>
                </a:solidFill>
                <a:latin typeface="Muli Regular"/>
              </a:rPr>
              <a:t>hiện</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a:t>
            </a:r>
            <a:r>
              <a:rPr lang="en-US" sz="2800" dirty="0" err="1">
                <a:solidFill>
                  <a:srgbClr val="000000"/>
                </a:solidFill>
                <a:latin typeface="Muli Regular"/>
              </a:rPr>
              <a:t>một</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train.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điển</a:t>
            </a:r>
            <a:r>
              <a:rPr lang="en-US" sz="2800" dirty="0">
                <a:solidFill>
                  <a:srgbClr val="000000"/>
                </a:solidFill>
                <a:latin typeface="Muli Regular"/>
              </a:rPr>
              <a:t> </a:t>
            </a:r>
            <a:r>
              <a:rPr lang="en-US" sz="2800" dirty="0" err="1">
                <a:solidFill>
                  <a:srgbClr val="000000"/>
                </a:solidFill>
                <a:latin typeface="Muli Regular"/>
              </a:rPr>
              <a:t>này</a:t>
            </a:r>
            <a:r>
              <a:rPr lang="en-US" sz="2800" dirty="0">
                <a:solidFill>
                  <a:srgbClr val="000000"/>
                </a:solidFill>
                <a:latin typeface="Muli Regular"/>
              </a:rPr>
              <a:t> </a:t>
            </a:r>
            <a:r>
              <a:rPr lang="en-US" sz="2800" dirty="0" err="1">
                <a:solidFill>
                  <a:srgbClr val="000000"/>
                </a:solidFill>
                <a:latin typeface="Muli Regular"/>
              </a:rPr>
              <a:t>đặt</a:t>
            </a:r>
            <a:r>
              <a:rPr lang="en-US" sz="2800" dirty="0">
                <a:solidFill>
                  <a:srgbClr val="000000"/>
                </a:solidFill>
                <a:latin typeface="Muli Regular"/>
              </a:rPr>
              <a:t> </a:t>
            </a:r>
            <a:r>
              <a:rPr lang="en-US" sz="2800" dirty="0" err="1">
                <a:solidFill>
                  <a:srgbClr val="000000"/>
                </a:solidFill>
                <a:latin typeface="Muli Regular"/>
              </a:rPr>
              <a:t>tên</a:t>
            </a:r>
            <a:r>
              <a:rPr lang="en-US" sz="2800" dirty="0">
                <a:solidFill>
                  <a:srgbClr val="000000"/>
                </a:solidFill>
                <a:latin typeface="Muli Regular"/>
              </a:rPr>
              <a:t> </a:t>
            </a:r>
            <a:r>
              <a:rPr lang="en-US" sz="2800" dirty="0" err="1">
                <a:solidFill>
                  <a:srgbClr val="000000"/>
                </a:solidFill>
                <a:latin typeface="Muli Regular"/>
              </a:rPr>
              <a:t>là</a:t>
            </a:r>
            <a:r>
              <a:rPr lang="en-US" sz="2800" dirty="0">
                <a:solidFill>
                  <a:srgbClr val="000000"/>
                </a:solidFill>
                <a:latin typeface="Muli Regular"/>
              </a:rPr>
              <a:t> </a:t>
            </a:r>
            <a:r>
              <a:rPr lang="en-US" sz="2800" dirty="0" err="1">
                <a:solidFill>
                  <a:srgbClr val="000000"/>
                </a:solidFill>
                <a:latin typeface="Muli Regular"/>
              </a:rPr>
              <a:t>tag_counts</a:t>
            </a:r>
            <a:r>
              <a:rPr lang="en-US" sz="2800" dirty="0">
                <a:solidFill>
                  <a:srgbClr val="000000"/>
                </a:solidFill>
                <a:latin typeface="Muli Regular"/>
              </a:rPr>
              <a:t>, </a:t>
            </a:r>
            <a:r>
              <a:rPr lang="en-US" sz="2800" dirty="0" err="1">
                <a:solidFill>
                  <a:srgbClr val="000000"/>
                </a:solidFill>
                <a:latin typeface="Muli Regular"/>
              </a:rPr>
              <a:t>với</a:t>
            </a:r>
            <a:r>
              <a:rPr lang="en-US" sz="2800" dirty="0">
                <a:solidFill>
                  <a:srgbClr val="000000"/>
                </a:solidFill>
                <a:latin typeface="Muli Regular"/>
              </a:rPr>
              <a:t> keys </a:t>
            </a:r>
            <a:r>
              <a:rPr lang="en-US" sz="2800" dirty="0" err="1">
                <a:solidFill>
                  <a:srgbClr val="000000"/>
                </a:solidFill>
                <a:latin typeface="Muli Regular"/>
              </a:rPr>
              <a:t>là</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value </a:t>
            </a:r>
            <a:r>
              <a:rPr lang="en-US" sz="2800" dirty="0" err="1">
                <a:solidFill>
                  <a:srgbClr val="000000"/>
                </a:solidFill>
                <a:latin typeface="Muli Regular"/>
              </a:rPr>
              <a:t>là</a:t>
            </a:r>
            <a:r>
              <a:rPr lang="en-US" sz="2800" dirty="0">
                <a:solidFill>
                  <a:srgbClr val="000000"/>
                </a:solidFill>
                <a:latin typeface="Muli Regular"/>
              </a:rPr>
              <a:t> </a:t>
            </a:r>
            <a:r>
              <a:rPr lang="en-US" sz="2800" dirty="0" err="1">
                <a:solidFill>
                  <a:srgbClr val="000000"/>
                </a:solidFill>
                <a:latin typeface="Muli Regular"/>
              </a:rPr>
              <a:t>số</a:t>
            </a:r>
            <a:r>
              <a:rPr lang="en-US" sz="2800" dirty="0">
                <a:solidFill>
                  <a:srgbClr val="000000"/>
                </a:solidFill>
                <a:latin typeface="Muli Regular"/>
              </a:rPr>
              <a:t> </a:t>
            </a:r>
            <a:r>
              <a:rPr lang="en-US" sz="2800" dirty="0" err="1">
                <a:solidFill>
                  <a:srgbClr val="000000"/>
                </a:solidFill>
                <a:latin typeface="Muli Regular"/>
              </a:rPr>
              <a:t>lần</a:t>
            </a:r>
            <a:r>
              <a:rPr lang="en-US" sz="2800" dirty="0">
                <a:solidFill>
                  <a:srgbClr val="000000"/>
                </a:solidFill>
                <a:latin typeface="Muli Regular"/>
              </a:rPr>
              <a:t> </a:t>
            </a:r>
            <a:r>
              <a:rPr lang="en-US" sz="2800" dirty="0" err="1">
                <a:solidFill>
                  <a:srgbClr val="000000"/>
                </a:solidFill>
                <a:latin typeface="Muli Regular"/>
              </a:rPr>
              <a:t>xuất</a:t>
            </a:r>
            <a:r>
              <a:rPr lang="en-US" sz="2800" dirty="0">
                <a:solidFill>
                  <a:srgbClr val="000000"/>
                </a:solidFill>
                <a:latin typeface="Muli Regular"/>
              </a:rPr>
              <a:t> </a:t>
            </a:r>
            <a:r>
              <a:rPr lang="en-US" sz="2800" dirty="0" err="1">
                <a:solidFill>
                  <a:srgbClr val="000000"/>
                </a:solidFill>
                <a:latin typeface="Muli Regular"/>
              </a:rPr>
              <a:t>hiện</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a:t>
            </a:r>
            <a:r>
              <a:rPr lang="en-US" sz="2800" dirty="0" err="1">
                <a:solidFill>
                  <a:srgbClr val="000000"/>
                </a:solidFill>
                <a:latin typeface="Muli Regular"/>
              </a:rPr>
              <a:t>chúng</a:t>
            </a:r>
            <a:r>
              <a:rPr lang="en-US" sz="2800" dirty="0">
                <a:solidFill>
                  <a:srgbClr val="000000"/>
                </a:solidFill>
                <a:latin typeface="Muli Regular"/>
              </a:rPr>
              <a:t>. </a:t>
            </a:r>
            <a:r>
              <a:rPr lang="en-US" sz="2800" dirty="0" err="1">
                <a:solidFill>
                  <a:srgbClr val="000000"/>
                </a:solidFill>
                <a:latin typeface="Muli Regular"/>
              </a:rPr>
              <a:t>Mã</a:t>
            </a:r>
            <a:r>
              <a:rPr lang="en-US" sz="2800" dirty="0">
                <a:solidFill>
                  <a:srgbClr val="000000"/>
                </a:solidFill>
                <a:latin typeface="Muli Regular"/>
              </a:rPr>
              <a:t> “—s—” </a:t>
            </a:r>
            <a:r>
              <a:rPr lang="en-US" sz="2800" dirty="0" err="1">
                <a:solidFill>
                  <a:srgbClr val="000000"/>
                </a:solidFill>
                <a:latin typeface="Muli Regular"/>
              </a:rPr>
              <a:t>đại</a:t>
            </a:r>
            <a:r>
              <a:rPr lang="en-US" sz="2800" dirty="0">
                <a:solidFill>
                  <a:srgbClr val="000000"/>
                </a:solidFill>
                <a:latin typeface="Muli Regular"/>
              </a:rPr>
              <a:t> </a:t>
            </a:r>
            <a:r>
              <a:rPr lang="en-US" sz="2800" dirty="0" err="1">
                <a:solidFill>
                  <a:srgbClr val="000000"/>
                </a:solidFill>
                <a:latin typeface="Muli Regular"/>
              </a:rPr>
              <a:t>diện</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bắt</a:t>
            </a:r>
            <a:r>
              <a:rPr lang="en-US" sz="2800" dirty="0">
                <a:solidFill>
                  <a:srgbClr val="000000"/>
                </a:solidFill>
                <a:latin typeface="Muli Regular"/>
              </a:rPr>
              <a:t> </a:t>
            </a:r>
            <a:r>
              <a:rPr lang="en-US" sz="2800" dirty="0" err="1">
                <a:solidFill>
                  <a:srgbClr val="000000"/>
                </a:solidFill>
                <a:latin typeface="Muli Regular"/>
              </a:rPr>
              <a:t>đầu</a:t>
            </a:r>
            <a:r>
              <a:rPr lang="en-US" sz="2800" dirty="0">
                <a:solidFill>
                  <a:srgbClr val="000000"/>
                </a:solidFill>
                <a:latin typeface="Muli Regular"/>
              </a:rPr>
              <a:t>.</a:t>
            </a:r>
          </a:p>
        </p:txBody>
      </p:sp>
      <p:pic>
        <p:nvPicPr>
          <p:cNvPr id="4" name="Picture 3">
            <a:extLst>
              <a:ext uri="{FF2B5EF4-FFF2-40B4-BE49-F238E27FC236}">
                <a16:creationId xmlns:a16="http://schemas.microsoft.com/office/drawing/2014/main" id="{427552E0-8770-CD59-644E-1FF38709AA36}"/>
              </a:ext>
            </a:extLst>
          </p:cNvPr>
          <p:cNvPicPr>
            <a:picLocks noChangeAspect="1"/>
          </p:cNvPicPr>
          <p:nvPr/>
        </p:nvPicPr>
        <p:blipFill>
          <a:blip r:embed="rId3"/>
          <a:stretch>
            <a:fillRect/>
          </a:stretch>
        </p:blipFill>
        <p:spPr>
          <a:xfrm>
            <a:off x="1680580" y="8244927"/>
            <a:ext cx="14926840" cy="978998"/>
          </a:xfrm>
          <a:prstGeom prst="rect">
            <a:avLst/>
          </a:prstGeom>
        </p:spPr>
      </p:pic>
    </p:spTree>
    <p:extLst>
      <p:ext uri="{BB962C8B-B14F-4D97-AF65-F5344CB8AC3E}">
        <p14:creationId xmlns:p14="http://schemas.microsoft.com/office/powerpoint/2010/main" val="177916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Thử</a:t>
            </a:r>
            <a:r>
              <a:rPr lang="en-US" sz="4000" spc="-60" dirty="0">
                <a:solidFill>
                  <a:srgbClr val="000000"/>
                </a:solidFill>
                <a:latin typeface="Muli Bold"/>
              </a:rPr>
              <a:t> </a:t>
            </a:r>
            <a:r>
              <a:rPr lang="en-US" sz="4000" spc="-60" dirty="0" err="1">
                <a:solidFill>
                  <a:srgbClr val="000000"/>
                </a:solidFill>
                <a:latin typeface="Muli Bold"/>
              </a:rPr>
              <a:t>nghiệm</a:t>
            </a:r>
            <a:r>
              <a:rPr lang="en-US" sz="4000" spc="-60" dirty="0">
                <a:solidFill>
                  <a:srgbClr val="000000"/>
                </a:solidFill>
                <a:latin typeface="Muli Bold"/>
              </a:rPr>
              <a:t> </a:t>
            </a:r>
            <a:r>
              <a:rPr lang="en-US" sz="4000" spc="-60" dirty="0" err="1">
                <a:solidFill>
                  <a:srgbClr val="000000"/>
                </a:solidFill>
                <a:latin typeface="Muli Bold"/>
              </a:rPr>
              <a:t>gán</a:t>
            </a:r>
            <a:r>
              <a:rPr lang="en-US" sz="4000" spc="-60" dirty="0">
                <a:solidFill>
                  <a:srgbClr val="000000"/>
                </a:solidFill>
                <a:latin typeface="Muli Bold"/>
              </a:rPr>
              <a:t> </a:t>
            </a:r>
            <a:r>
              <a:rPr lang="en-US" sz="4000" spc="-60" dirty="0" err="1">
                <a:solidFill>
                  <a:srgbClr val="000000"/>
                </a:solidFill>
                <a:latin typeface="Muli Bold"/>
              </a:rPr>
              <a:t>nhãn</a:t>
            </a:r>
            <a:r>
              <a:rPr lang="en-US" sz="4000" spc="-60" dirty="0">
                <a:solidFill>
                  <a:srgbClr val="000000"/>
                </a:solidFill>
                <a:latin typeface="Muli Bold"/>
              </a:rPr>
              <a:t> </a:t>
            </a:r>
            <a:r>
              <a:rPr lang="en-US" sz="4000" spc="-60" dirty="0" err="1">
                <a:solidFill>
                  <a:srgbClr val="000000"/>
                </a:solidFill>
                <a:latin typeface="Muli Bold"/>
              </a:rPr>
              <a:t>đơn</a:t>
            </a:r>
            <a:r>
              <a:rPr lang="en-US" sz="4000" spc="-60" dirty="0">
                <a:solidFill>
                  <a:srgbClr val="000000"/>
                </a:solidFill>
                <a:latin typeface="Muli Bold"/>
              </a:rPr>
              <a:t> </a:t>
            </a:r>
            <a:r>
              <a:rPr lang="en-US" sz="4000" spc="-60" dirty="0" err="1">
                <a:solidFill>
                  <a:srgbClr val="000000"/>
                </a:solidFill>
                <a:latin typeface="Muli Bold"/>
              </a:rPr>
              <a:t>giản</a:t>
            </a:r>
            <a:endParaRPr lang="en-US" sz="4000" spc="-60" dirty="0">
              <a:solidFill>
                <a:srgbClr val="000000"/>
              </a:solidFill>
              <a:latin typeface="Muli Bold"/>
            </a:endParaRPr>
          </a:p>
        </p:txBody>
      </p:sp>
      <p:sp>
        <p:nvSpPr>
          <p:cNvPr id="2" name="TextBox 6">
            <a:extLst>
              <a:ext uri="{FF2B5EF4-FFF2-40B4-BE49-F238E27FC236}">
                <a16:creationId xmlns:a16="http://schemas.microsoft.com/office/drawing/2014/main" id="{CD996DBA-4B1B-D160-460B-D29137BC66E3}"/>
              </a:ext>
            </a:extLst>
          </p:cNvPr>
          <p:cNvSpPr txBox="1"/>
          <p:nvPr/>
        </p:nvSpPr>
        <p:spPr>
          <a:xfrm>
            <a:off x="1043568" y="1162379"/>
            <a:ext cx="16101432" cy="1567032"/>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Theo hướng tiếp cận đơn giản, nhóm sẽ sử dụng từ điển emission_counts, dự đoán nhãn của một từ dựa trên nhãn xuất hiện thường xuyên nhất với từ đã cho, sau đó kiểm tra lại với nhãn thực. Tính độ chính xác bằng số dự đoán đúng chia cho tổng số từ mà đã dự đoán nhãn</a:t>
            </a:r>
            <a:r>
              <a:rPr lang="en-US" sz="2800" dirty="0">
                <a:solidFill>
                  <a:srgbClr val="000000"/>
                </a:solidFill>
                <a:latin typeface="Muli Regular"/>
              </a:rPr>
              <a:t>.</a:t>
            </a:r>
            <a:endParaRPr lang="vi-VN" sz="2800" dirty="0">
              <a:solidFill>
                <a:srgbClr val="000000"/>
              </a:solidFill>
              <a:latin typeface="Muli Regular"/>
            </a:endParaRPr>
          </a:p>
        </p:txBody>
      </p:sp>
      <p:pic>
        <p:nvPicPr>
          <p:cNvPr id="3" name="Picture 2" descr="A screenshot of a computer program&#10;&#10;Description automatically generated with low confidence">
            <a:extLst>
              <a:ext uri="{FF2B5EF4-FFF2-40B4-BE49-F238E27FC236}">
                <a16:creationId xmlns:a16="http://schemas.microsoft.com/office/drawing/2014/main" id="{D86931CE-60E8-70B1-63B8-3F1EBDED196E}"/>
              </a:ext>
            </a:extLst>
          </p:cNvPr>
          <p:cNvPicPr>
            <a:picLocks noChangeAspect="1"/>
          </p:cNvPicPr>
          <p:nvPr/>
        </p:nvPicPr>
        <p:blipFill>
          <a:blip r:embed="rId2"/>
          <a:stretch>
            <a:fillRect/>
          </a:stretch>
        </p:blipFill>
        <p:spPr>
          <a:xfrm>
            <a:off x="3438124" y="4026387"/>
            <a:ext cx="11411751" cy="3567430"/>
          </a:xfrm>
          <a:prstGeom prst="rect">
            <a:avLst/>
          </a:prstGeom>
        </p:spPr>
      </p:pic>
    </p:spTree>
    <p:extLst>
      <p:ext uri="{BB962C8B-B14F-4D97-AF65-F5344CB8AC3E}">
        <p14:creationId xmlns:p14="http://schemas.microsoft.com/office/powerpoint/2010/main" val="129571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Markov Chain</a:t>
            </a:r>
          </a:p>
        </p:txBody>
      </p:sp>
      <p:sp>
        <p:nvSpPr>
          <p:cNvPr id="6" name="TextBox 6"/>
          <p:cNvSpPr txBox="1"/>
          <p:nvPr/>
        </p:nvSpPr>
        <p:spPr>
          <a:xfrm>
            <a:off x="1043568" y="1162379"/>
            <a:ext cx="16253832" cy="372146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Markov Chain (Xích Markov), hay Visible Markov Model là một dạng mô hình máy trạng thái hữu hạn (Finite State Automata - FSA) được dùng để mô hình hóa xác suất của các biến ngẫu nhiên có quan hệ với nhau theo dạng chuỗi.</a:t>
            </a:r>
            <a:endParaRPr lang="en-US"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Một Markov Chain đưa ra một giả định rằng nếu dự đoán tương lai của chuỗi thì những trạng thái hiện tại là điều quan trọng nhất để dự đoán. Tương lai thì không bị ảnh hưởng bởi tất cả trạng thái trước trạng thái hiện tại mà nó thông qua trạng thái hiện tại.</a:t>
            </a:r>
            <a:endParaRPr lang="en-US" sz="2800" dirty="0">
              <a:solidFill>
                <a:srgbClr val="000000"/>
              </a:solidFill>
              <a:latin typeface="Muli Regular"/>
            </a:endParaRPr>
          </a:p>
        </p:txBody>
      </p:sp>
      <p:pic>
        <p:nvPicPr>
          <p:cNvPr id="2050" name="Picture 2">
            <a:extLst>
              <a:ext uri="{FF2B5EF4-FFF2-40B4-BE49-F238E27FC236}">
                <a16:creationId xmlns:a16="http://schemas.microsoft.com/office/drawing/2014/main" id="{A85B13BB-76CA-56F3-5712-E812BC53E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984" y="5150005"/>
            <a:ext cx="4953000" cy="479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3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Mô</a:t>
            </a:r>
            <a:r>
              <a:rPr lang="en-US" sz="4000" spc="-60" dirty="0">
                <a:solidFill>
                  <a:srgbClr val="000000"/>
                </a:solidFill>
                <a:latin typeface="Muli Bold"/>
              </a:rPr>
              <a:t> </a:t>
            </a:r>
            <a:r>
              <a:rPr lang="en-US" sz="4000" spc="-60" dirty="0" err="1">
                <a:solidFill>
                  <a:srgbClr val="000000"/>
                </a:solidFill>
                <a:latin typeface="Muli Bold"/>
              </a:rPr>
              <a:t>hình</a:t>
            </a:r>
            <a:r>
              <a:rPr lang="en-US" sz="4000" spc="-60" dirty="0">
                <a:solidFill>
                  <a:srgbClr val="000000"/>
                </a:solidFill>
                <a:latin typeface="Muli Bold"/>
              </a:rPr>
              <a:t> Hidden Markov</a:t>
            </a:r>
          </a:p>
        </p:txBody>
      </p:sp>
      <p:sp>
        <p:nvSpPr>
          <p:cNvPr id="6" name="TextBox 6"/>
          <p:cNvSpPr txBox="1"/>
          <p:nvPr/>
        </p:nvSpPr>
        <p:spPr>
          <a:xfrm>
            <a:off x="1043568" y="1162379"/>
            <a:ext cx="16253832" cy="4260077"/>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HMM (Hidden Markov Models) là một trong những thuật toán được sử dụng phổ biến nhất trong Xử lý ngôn ngữ tự nhiên và là nền tảng cho nhiều kỹ thuật học sâu. Ngoài gán nhãn từ loại, HMM còn được dùng để nhận dạng giọng nói, tổng hợp giọng nói, …</a:t>
            </a:r>
          </a:p>
          <a:p>
            <a:pPr algn="just">
              <a:lnSpc>
                <a:spcPts val="4199"/>
              </a:lnSpc>
              <a:spcBef>
                <a:spcPct val="0"/>
              </a:spcBef>
            </a:pPr>
            <a:r>
              <a:rPr lang="vi-VN" sz="2800" dirty="0">
                <a:solidFill>
                  <a:srgbClr val="000000"/>
                </a:solidFill>
                <a:latin typeface="Muli Regular"/>
              </a:rPr>
              <a:t>	Mô hình Markov sử dụng ma trận chuyển trạng thái A (Transition Matrix). Mô hình Markov ần thêm một ma trận thể hiện B (Emission Matrix) mô tả xác suất của một quan sát có thể nhìn thấy khi ta ở một trạng thái cụ thể. Trong trường hợp này, các quan sát là các từ. Trạng thái, thứ được xem là ẩn (Hidden) chính là nhãn của từ đó.</a:t>
            </a:r>
          </a:p>
          <a:p>
            <a:pPr algn="just">
              <a:lnSpc>
                <a:spcPts val="4199"/>
              </a:lnSpc>
              <a:spcBef>
                <a:spcPct val="0"/>
              </a:spcBef>
            </a:pPr>
            <a:endParaRPr lang="en-US" sz="2800" dirty="0">
              <a:solidFill>
                <a:srgbClr val="000000"/>
              </a:solidFill>
              <a:latin typeface="Muli Regular"/>
            </a:endParaRPr>
          </a:p>
        </p:txBody>
      </p:sp>
    </p:spTree>
    <p:extLst>
      <p:ext uri="{BB962C8B-B14F-4D97-AF65-F5344CB8AC3E}">
        <p14:creationId xmlns:p14="http://schemas.microsoft.com/office/powerpoint/2010/main" val="22624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10104444"/>
            <a:ext cx="18288000" cy="182556"/>
          </a:xfrm>
          <a:prstGeom prst="rect">
            <a:avLst/>
          </a:prstGeom>
          <a:solidFill>
            <a:srgbClr val="F24300"/>
          </a:solidFill>
        </p:spPr>
      </p:sp>
      <p:sp>
        <p:nvSpPr>
          <p:cNvPr id="5" name="TextBox 5"/>
          <p:cNvSpPr txBox="1"/>
          <p:nvPr/>
        </p:nvSpPr>
        <p:spPr>
          <a:xfrm>
            <a:off x="1028700" y="409575"/>
            <a:ext cx="7657915"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Giới</a:t>
            </a:r>
            <a:r>
              <a:rPr lang="en-US" sz="4000" spc="-60" dirty="0">
                <a:solidFill>
                  <a:srgbClr val="000000"/>
                </a:solidFill>
                <a:latin typeface="Muli Bold"/>
              </a:rPr>
              <a:t> </a:t>
            </a:r>
            <a:r>
              <a:rPr lang="en-US" sz="4000" spc="-60" dirty="0" err="1">
                <a:solidFill>
                  <a:srgbClr val="000000"/>
                </a:solidFill>
                <a:latin typeface="Muli Bold"/>
              </a:rPr>
              <a:t>thiệu</a:t>
            </a:r>
            <a:endParaRPr lang="en-US" sz="4000" spc="-60" dirty="0">
              <a:solidFill>
                <a:srgbClr val="000000"/>
              </a:solidFill>
              <a:latin typeface="Muli Bold"/>
            </a:endParaRPr>
          </a:p>
        </p:txBody>
      </p:sp>
      <p:sp>
        <p:nvSpPr>
          <p:cNvPr id="6" name="TextBox 6"/>
          <p:cNvSpPr txBox="1"/>
          <p:nvPr/>
        </p:nvSpPr>
        <p:spPr>
          <a:xfrm>
            <a:off x="993388" y="1033346"/>
            <a:ext cx="16801654" cy="6032421"/>
          </a:xfrm>
          <a:prstGeom prst="rect">
            <a:avLst/>
          </a:prstGeom>
        </p:spPr>
        <p:txBody>
          <a:bodyPr lIns="0" tIns="0" rIns="0" bIns="0" rtlCol="0" anchor="t">
            <a:spAutoFit/>
          </a:bodyPr>
          <a:lstStyle/>
          <a:p>
            <a:pPr algn="just"/>
            <a:r>
              <a:rPr lang="en-US" sz="2800" dirty="0">
                <a:solidFill>
                  <a:srgbClr val="000000"/>
                </a:solidFill>
                <a:latin typeface="Muli Regular"/>
              </a:rPr>
              <a:t>	</a:t>
            </a:r>
            <a:r>
              <a:rPr lang="vi-VN" sz="2800" dirty="0">
                <a:solidFill>
                  <a:srgbClr val="000000"/>
                </a:solidFill>
                <a:latin typeface="Muli Regular"/>
              </a:rPr>
              <a:t>Gán nhãn từ loại (Part-of-speech tagging hay POS tagging) là quá trình đánh dấu</a:t>
            </a:r>
            <a:r>
              <a:rPr lang="en-US" sz="2800" dirty="0">
                <a:solidFill>
                  <a:srgbClr val="000000"/>
                </a:solidFill>
                <a:latin typeface="Muli Regular"/>
              </a:rPr>
              <a:t> </a:t>
            </a:r>
            <a:r>
              <a:rPr lang="vi-VN" sz="2800" dirty="0">
                <a:solidFill>
                  <a:srgbClr val="000000"/>
                </a:solidFill>
                <a:latin typeface="Muli Regular"/>
              </a:rPr>
              <a:t>một từ trong văn bản (ngữ liệu) tương ứng với một từ loại nào đó, dựa theo định nghĩa</a:t>
            </a:r>
            <a:r>
              <a:rPr lang="en-US" sz="2800" dirty="0">
                <a:solidFill>
                  <a:srgbClr val="000000"/>
                </a:solidFill>
                <a:latin typeface="Muli Regular"/>
              </a:rPr>
              <a:t> </a:t>
            </a:r>
            <a:r>
              <a:rPr lang="vi-VN" sz="2800" dirty="0">
                <a:solidFill>
                  <a:srgbClr val="000000"/>
                </a:solidFill>
                <a:latin typeface="Muli Regular"/>
              </a:rPr>
              <a:t>và bối cảnh văn phạm của từ đó. Đây là một bài toán cơ bản trong Xử lý ngôn ngữ tự</a:t>
            </a:r>
            <a:r>
              <a:rPr lang="en-US" sz="2800" dirty="0">
                <a:solidFill>
                  <a:srgbClr val="000000"/>
                </a:solidFill>
                <a:latin typeface="Muli Regular"/>
              </a:rPr>
              <a:t> </a:t>
            </a:r>
            <a:r>
              <a:rPr lang="vi-VN" sz="2800" dirty="0">
                <a:solidFill>
                  <a:srgbClr val="000000"/>
                </a:solidFill>
                <a:latin typeface="Muli Regular"/>
              </a:rPr>
              <a:t>nhiên.</a:t>
            </a:r>
            <a:r>
              <a:rPr lang="en-US" sz="2800" dirty="0">
                <a:solidFill>
                  <a:srgbClr val="000000"/>
                </a:solidFill>
                <a:latin typeface="Muli Regular"/>
              </a:rPr>
              <a:t> </a:t>
            </a:r>
          </a:p>
          <a:p>
            <a:pPr algn="just"/>
            <a:endParaRPr lang="en-US" sz="2800" dirty="0">
              <a:solidFill>
                <a:srgbClr val="000000"/>
              </a:solidFill>
              <a:latin typeface="Muli Regular"/>
            </a:endParaRPr>
          </a:p>
          <a:p>
            <a:pPr algn="just"/>
            <a:r>
              <a:rPr lang="en-US" sz="2800" dirty="0">
                <a:solidFill>
                  <a:srgbClr val="000000"/>
                </a:solidFill>
                <a:latin typeface="Muli Regular"/>
              </a:rPr>
              <a:t>	Input: </a:t>
            </a:r>
            <a:r>
              <a:rPr lang="en-US" sz="2800" dirty="0" err="1">
                <a:solidFill>
                  <a:srgbClr val="000000"/>
                </a:solidFill>
                <a:latin typeface="Muli Regular"/>
              </a:rPr>
              <a:t>Một</a:t>
            </a:r>
            <a:r>
              <a:rPr lang="en-US" sz="2800" dirty="0">
                <a:solidFill>
                  <a:srgbClr val="000000"/>
                </a:solidFill>
                <a:latin typeface="Muli Regular"/>
              </a:rPr>
              <a:t> </a:t>
            </a:r>
            <a:r>
              <a:rPr lang="en-US" sz="2800" dirty="0" err="1">
                <a:solidFill>
                  <a:srgbClr val="000000"/>
                </a:solidFill>
                <a:latin typeface="Muli Regular"/>
              </a:rPr>
              <a:t>câu</a:t>
            </a:r>
            <a:r>
              <a:rPr lang="en-US" sz="2800" dirty="0">
                <a:solidFill>
                  <a:srgbClr val="000000"/>
                </a:solidFill>
                <a:latin typeface="Muli Regular"/>
              </a:rPr>
              <a:t> </a:t>
            </a:r>
            <a:r>
              <a:rPr lang="en-US" sz="2800" dirty="0" err="1">
                <a:solidFill>
                  <a:srgbClr val="000000"/>
                </a:solidFill>
                <a:latin typeface="Muli Regular"/>
              </a:rPr>
              <a:t>văn</a:t>
            </a:r>
            <a:r>
              <a:rPr lang="en-US" sz="2800" dirty="0">
                <a:solidFill>
                  <a:srgbClr val="000000"/>
                </a:solidFill>
                <a:latin typeface="Muli Regular"/>
              </a:rPr>
              <a:t> </a:t>
            </a:r>
            <a:r>
              <a:rPr lang="en-US" sz="2800" dirty="0" err="1">
                <a:solidFill>
                  <a:srgbClr val="000000"/>
                </a:solidFill>
                <a:latin typeface="Muli Regular"/>
              </a:rPr>
              <a:t>bản</a:t>
            </a:r>
            <a:r>
              <a:rPr lang="en-US" sz="2800" dirty="0">
                <a:solidFill>
                  <a:srgbClr val="000000"/>
                </a:solidFill>
                <a:latin typeface="Muli Regular"/>
              </a:rPr>
              <a:t> </a:t>
            </a:r>
            <a:r>
              <a:rPr lang="en-US" sz="2800" dirty="0" err="1">
                <a:solidFill>
                  <a:srgbClr val="000000"/>
                </a:solidFill>
                <a:latin typeface="Muli Regular"/>
              </a:rPr>
              <a:t>tiếng</a:t>
            </a:r>
            <a:r>
              <a:rPr lang="en-US" sz="2800" dirty="0">
                <a:solidFill>
                  <a:srgbClr val="000000"/>
                </a:solidFill>
                <a:latin typeface="Muli Regular"/>
              </a:rPr>
              <a:t> </a:t>
            </a:r>
            <a:r>
              <a:rPr lang="en-US" sz="2800" dirty="0" err="1">
                <a:solidFill>
                  <a:srgbClr val="000000"/>
                </a:solidFill>
                <a:latin typeface="Muli Regular"/>
              </a:rPr>
              <a:t>Việt</a:t>
            </a:r>
            <a:r>
              <a:rPr lang="en-US" sz="2800" dirty="0">
                <a:solidFill>
                  <a:srgbClr val="000000"/>
                </a:solidFill>
                <a:latin typeface="Muli Regular"/>
              </a:rPr>
              <a:t> </a:t>
            </a:r>
            <a:r>
              <a:rPr lang="en-US" sz="2800" dirty="0" err="1">
                <a:solidFill>
                  <a:srgbClr val="000000"/>
                </a:solidFill>
                <a:latin typeface="Muli Regular"/>
              </a:rPr>
              <a:t>đã</a:t>
            </a:r>
            <a:r>
              <a:rPr lang="en-US" sz="2800" dirty="0">
                <a:solidFill>
                  <a:srgbClr val="000000"/>
                </a:solidFill>
                <a:latin typeface="Muli Regular"/>
              </a:rPr>
              <a:t> </a:t>
            </a:r>
            <a:r>
              <a:rPr lang="en-US" sz="2800" dirty="0" err="1">
                <a:solidFill>
                  <a:srgbClr val="000000"/>
                </a:solidFill>
                <a:latin typeface="Muli Regular"/>
              </a:rPr>
              <a:t>được</a:t>
            </a:r>
            <a:r>
              <a:rPr lang="en-US" sz="2800" dirty="0">
                <a:solidFill>
                  <a:srgbClr val="000000"/>
                </a:solidFill>
                <a:latin typeface="Muli Regular"/>
              </a:rPr>
              <a:t> </a:t>
            </a:r>
            <a:r>
              <a:rPr lang="en-US" sz="2800" dirty="0" err="1">
                <a:solidFill>
                  <a:srgbClr val="000000"/>
                </a:solidFill>
                <a:latin typeface="Muli Regular"/>
              </a:rPr>
              <a:t>tách</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a:t>
            </a:r>
          </a:p>
          <a:p>
            <a:pPr algn="just"/>
            <a:r>
              <a:rPr lang="en-US" sz="2800" dirty="0">
                <a:solidFill>
                  <a:srgbClr val="000000"/>
                </a:solidFill>
                <a:latin typeface="Muli Regular"/>
              </a:rPr>
              <a:t>	Output: </a:t>
            </a:r>
            <a:r>
              <a:rPr lang="en-US" sz="2800" dirty="0" err="1">
                <a:solidFill>
                  <a:srgbClr val="000000"/>
                </a:solidFill>
                <a:latin typeface="Muli Regular"/>
              </a:rPr>
              <a:t>Một</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phù</a:t>
            </a:r>
            <a:r>
              <a:rPr lang="en-US" sz="2800" dirty="0">
                <a:solidFill>
                  <a:srgbClr val="000000"/>
                </a:solidFill>
                <a:latin typeface="Muli Regular"/>
              </a:rPr>
              <a:t> </a:t>
            </a:r>
            <a:r>
              <a:rPr lang="en-US" sz="2800" dirty="0" err="1">
                <a:solidFill>
                  <a:srgbClr val="000000"/>
                </a:solidFill>
                <a:latin typeface="Muli Regular"/>
              </a:rPr>
              <a:t>hợp</a:t>
            </a:r>
            <a:r>
              <a:rPr lang="en-US" sz="2800" dirty="0">
                <a:solidFill>
                  <a:srgbClr val="000000"/>
                </a:solidFill>
                <a:latin typeface="Muli Regular"/>
              </a:rPr>
              <a:t> </a:t>
            </a:r>
            <a:r>
              <a:rPr lang="en-US" sz="2800" dirty="0" err="1">
                <a:solidFill>
                  <a:srgbClr val="000000"/>
                </a:solidFill>
                <a:latin typeface="Muli Regular"/>
              </a:rPr>
              <a:t>nhất</a:t>
            </a:r>
            <a:r>
              <a:rPr lang="en-US" sz="2800" dirty="0">
                <a:solidFill>
                  <a:srgbClr val="000000"/>
                </a:solidFill>
                <a:latin typeface="Muli Regular"/>
              </a:rPr>
              <a:t> </a:t>
            </a:r>
            <a:r>
              <a:rPr lang="en-US" sz="2800" dirty="0" err="1">
                <a:solidFill>
                  <a:srgbClr val="000000"/>
                </a:solidFill>
                <a:latin typeface="Muli Regular"/>
              </a:rPr>
              <a:t>cho</a:t>
            </a:r>
            <a:r>
              <a:rPr lang="en-US" sz="2800" dirty="0">
                <a:solidFill>
                  <a:srgbClr val="000000"/>
                </a:solidFill>
                <a:latin typeface="Muli Regular"/>
              </a:rPr>
              <a:t> </a:t>
            </a:r>
            <a:r>
              <a:rPr lang="en-US" sz="2800" dirty="0" err="1">
                <a:solidFill>
                  <a:srgbClr val="000000"/>
                </a:solidFill>
                <a:latin typeface="Muli Regular"/>
              </a:rPr>
              <a:t>từng</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a:t>
            </a:r>
            <a:r>
              <a:rPr lang="en-US" sz="2800" dirty="0" err="1">
                <a:solidFill>
                  <a:srgbClr val="000000"/>
                </a:solidFill>
                <a:latin typeface="Muli Regular"/>
              </a:rPr>
              <a:t>câu</a:t>
            </a:r>
            <a:r>
              <a:rPr lang="en-US" sz="2800" dirty="0">
                <a:solidFill>
                  <a:srgbClr val="000000"/>
                </a:solidFill>
                <a:latin typeface="Muli Regular"/>
              </a:rPr>
              <a:t>.</a:t>
            </a:r>
          </a:p>
          <a:p>
            <a:pPr algn="just"/>
            <a:endParaRPr lang="en-US" sz="2800" dirty="0">
              <a:solidFill>
                <a:srgbClr val="000000"/>
              </a:solidFill>
              <a:latin typeface="Muli Regular"/>
            </a:endParaRPr>
          </a:p>
          <a:p>
            <a:pPr algn="just"/>
            <a:r>
              <a:rPr lang="en-US" sz="2800" dirty="0">
                <a:solidFill>
                  <a:srgbClr val="000000"/>
                </a:solidFill>
                <a:latin typeface="Muli Regular"/>
              </a:rPr>
              <a:t>	</a:t>
            </a:r>
            <a:r>
              <a:rPr lang="en-US" sz="2800" dirty="0" err="1">
                <a:solidFill>
                  <a:srgbClr val="000000"/>
                </a:solidFill>
                <a:latin typeface="Muli Regular"/>
              </a:rPr>
              <a:t>Ví</a:t>
            </a:r>
            <a:r>
              <a:rPr lang="en-US" sz="2800" dirty="0">
                <a:solidFill>
                  <a:srgbClr val="000000"/>
                </a:solidFill>
                <a:latin typeface="Muli Regular"/>
              </a:rPr>
              <a:t> </a:t>
            </a:r>
            <a:r>
              <a:rPr lang="en-US" sz="2800" dirty="0" err="1">
                <a:solidFill>
                  <a:srgbClr val="000000"/>
                </a:solidFill>
                <a:latin typeface="Muli Regular"/>
              </a:rPr>
              <a:t>dụ</a:t>
            </a:r>
            <a:r>
              <a:rPr lang="en-US" sz="2800" dirty="0">
                <a:solidFill>
                  <a:srgbClr val="000000"/>
                </a:solidFill>
                <a:latin typeface="Muli Regular"/>
              </a:rPr>
              <a:t>:</a:t>
            </a:r>
          </a:p>
          <a:p>
            <a:pPr algn="just"/>
            <a:r>
              <a:rPr lang="en-US" sz="2800" dirty="0">
                <a:solidFill>
                  <a:srgbClr val="000000"/>
                </a:solidFill>
                <a:latin typeface="Muli Regular"/>
              </a:rPr>
              <a:t>	- Input: “</a:t>
            </a:r>
            <a:r>
              <a:rPr lang="en-US" sz="2800" dirty="0" err="1">
                <a:solidFill>
                  <a:srgbClr val="000000"/>
                </a:solidFill>
                <a:latin typeface="Muli Regular"/>
              </a:rPr>
              <a:t>Tôi</a:t>
            </a:r>
            <a:r>
              <a:rPr lang="en-US" sz="2800" dirty="0">
                <a:solidFill>
                  <a:srgbClr val="000000"/>
                </a:solidFill>
                <a:latin typeface="Muli Regular"/>
              </a:rPr>
              <a:t> </a:t>
            </a:r>
            <a:r>
              <a:rPr lang="en-US" sz="2800" dirty="0" err="1">
                <a:solidFill>
                  <a:srgbClr val="000000"/>
                </a:solidFill>
                <a:latin typeface="Muli Regular"/>
              </a:rPr>
              <a:t>là</a:t>
            </a:r>
            <a:r>
              <a:rPr lang="en-US" sz="2800" dirty="0">
                <a:solidFill>
                  <a:srgbClr val="000000"/>
                </a:solidFill>
                <a:latin typeface="Muli Regular"/>
              </a:rPr>
              <a:t> </a:t>
            </a:r>
            <a:r>
              <a:rPr lang="en-US" sz="2800" dirty="0" err="1">
                <a:solidFill>
                  <a:srgbClr val="000000"/>
                </a:solidFill>
                <a:latin typeface="Muli Regular"/>
              </a:rPr>
              <a:t>sinh_viên</a:t>
            </a:r>
            <a:r>
              <a:rPr lang="en-US" sz="2800" dirty="0">
                <a:solidFill>
                  <a:srgbClr val="000000"/>
                </a:solidFill>
                <a:latin typeface="Muli Regular"/>
              </a:rPr>
              <a:t> </a:t>
            </a:r>
            <a:r>
              <a:rPr lang="en-US" sz="2800" dirty="0" err="1">
                <a:solidFill>
                  <a:srgbClr val="000000"/>
                </a:solidFill>
                <a:latin typeface="Muli Regular"/>
              </a:rPr>
              <a:t>của</a:t>
            </a:r>
            <a:r>
              <a:rPr lang="en-US" sz="2800" dirty="0">
                <a:solidFill>
                  <a:srgbClr val="000000"/>
                </a:solidFill>
                <a:latin typeface="Muli Regular"/>
              </a:rPr>
              <a:t> </a:t>
            </a:r>
            <a:r>
              <a:rPr lang="en-US" sz="2800" dirty="0" err="1">
                <a:solidFill>
                  <a:srgbClr val="000000"/>
                </a:solidFill>
                <a:latin typeface="Muli Regular"/>
              </a:rPr>
              <a:t>Trường</a:t>
            </a:r>
            <a:r>
              <a:rPr lang="en-US" sz="2800" dirty="0">
                <a:solidFill>
                  <a:srgbClr val="000000"/>
                </a:solidFill>
                <a:latin typeface="Muli Regular"/>
              </a:rPr>
              <a:t> </a:t>
            </a:r>
            <a:r>
              <a:rPr lang="en-US" sz="2800" dirty="0" err="1">
                <a:solidFill>
                  <a:srgbClr val="000000"/>
                </a:solidFill>
                <a:latin typeface="Muli Regular"/>
              </a:rPr>
              <a:t>Đại_học</a:t>
            </a:r>
            <a:r>
              <a:rPr lang="en-US" sz="2800" dirty="0">
                <a:solidFill>
                  <a:srgbClr val="000000"/>
                </a:solidFill>
                <a:latin typeface="Muli Regular"/>
              </a:rPr>
              <a:t> </a:t>
            </a:r>
            <a:r>
              <a:rPr lang="en-US" sz="2800" dirty="0" err="1">
                <a:solidFill>
                  <a:srgbClr val="000000"/>
                </a:solidFill>
                <a:latin typeface="Muli Regular"/>
              </a:rPr>
              <a:t>Công_nghệ_Thông_tin</a:t>
            </a:r>
            <a:r>
              <a:rPr lang="en-US" sz="2800" dirty="0">
                <a:solidFill>
                  <a:srgbClr val="000000"/>
                </a:solidFill>
                <a:latin typeface="Muli Regular"/>
              </a:rPr>
              <a:t> .”</a:t>
            </a:r>
          </a:p>
          <a:p>
            <a:pPr algn="just"/>
            <a:r>
              <a:rPr lang="en-US" sz="2800" dirty="0">
                <a:solidFill>
                  <a:srgbClr val="000000"/>
                </a:solidFill>
                <a:latin typeface="Muli Regular"/>
              </a:rPr>
              <a:t>	- Output: [P, V, N, E, N, N, N, CH]</a:t>
            </a:r>
          </a:p>
          <a:p>
            <a:pPr algn="just"/>
            <a:endParaRPr lang="en-US" sz="2800" dirty="0">
              <a:solidFill>
                <a:srgbClr val="000000"/>
              </a:solidFill>
              <a:latin typeface="Muli Regular"/>
            </a:endParaRPr>
          </a:p>
          <a:p>
            <a:pPr algn="just"/>
            <a:r>
              <a:rPr lang="en-US" sz="2800" dirty="0">
                <a:solidFill>
                  <a:srgbClr val="000000"/>
                </a:solidFill>
                <a:latin typeface="Muli Regular"/>
              </a:rPr>
              <a:t>	Trong </a:t>
            </a:r>
            <a:r>
              <a:rPr lang="en-US" sz="2800" dirty="0" err="1">
                <a:solidFill>
                  <a:srgbClr val="000000"/>
                </a:solidFill>
                <a:latin typeface="Muli Regular"/>
              </a:rPr>
              <a:t>đề</a:t>
            </a:r>
            <a:r>
              <a:rPr lang="en-US" sz="2800" dirty="0">
                <a:solidFill>
                  <a:srgbClr val="000000"/>
                </a:solidFill>
                <a:latin typeface="Muli Regular"/>
              </a:rPr>
              <a:t> </a:t>
            </a:r>
            <a:r>
              <a:rPr lang="en-US" sz="2800" dirty="0" err="1">
                <a:solidFill>
                  <a:srgbClr val="000000"/>
                </a:solidFill>
                <a:latin typeface="Muli Regular"/>
              </a:rPr>
              <a:t>tài</a:t>
            </a:r>
            <a:r>
              <a:rPr lang="en-US" sz="2800" dirty="0">
                <a:solidFill>
                  <a:srgbClr val="000000"/>
                </a:solidFill>
                <a:latin typeface="Muli Regular"/>
              </a:rPr>
              <a:t> </a:t>
            </a:r>
            <a:r>
              <a:rPr lang="en-US" sz="2800" dirty="0" err="1">
                <a:solidFill>
                  <a:srgbClr val="000000"/>
                </a:solidFill>
                <a:latin typeface="Muli Regular"/>
              </a:rPr>
              <a:t>này</a:t>
            </a:r>
            <a:r>
              <a:rPr lang="en-US" sz="2800" dirty="0">
                <a:solidFill>
                  <a:srgbClr val="000000"/>
                </a:solidFill>
                <a:latin typeface="Muli Regular"/>
              </a:rPr>
              <a:t>, </a:t>
            </a:r>
            <a:r>
              <a:rPr lang="en-US" sz="2800" dirty="0" err="1">
                <a:solidFill>
                  <a:srgbClr val="000000"/>
                </a:solidFill>
                <a:latin typeface="Muli Regular"/>
              </a:rPr>
              <a:t>nhóm</a:t>
            </a:r>
            <a:r>
              <a:rPr lang="en-US" sz="2800" dirty="0">
                <a:solidFill>
                  <a:srgbClr val="000000"/>
                </a:solidFill>
                <a:latin typeface="Muli Regular"/>
              </a:rPr>
              <a:t> </a:t>
            </a:r>
            <a:r>
              <a:rPr lang="en-US" sz="2800" dirty="0" err="1">
                <a:solidFill>
                  <a:srgbClr val="000000"/>
                </a:solidFill>
                <a:latin typeface="Muli Regular"/>
              </a:rPr>
              <a:t>xin</a:t>
            </a:r>
            <a:r>
              <a:rPr lang="en-US" sz="2800" dirty="0">
                <a:solidFill>
                  <a:srgbClr val="000000"/>
                </a:solidFill>
                <a:latin typeface="Muli Regular"/>
              </a:rPr>
              <a:t> </a:t>
            </a:r>
            <a:r>
              <a:rPr lang="en-US" sz="2800" dirty="0" err="1">
                <a:solidFill>
                  <a:srgbClr val="000000"/>
                </a:solidFill>
                <a:latin typeface="Muli Regular"/>
              </a:rPr>
              <a:t>được</a:t>
            </a:r>
            <a:r>
              <a:rPr lang="en-US" sz="2800" dirty="0">
                <a:solidFill>
                  <a:srgbClr val="000000"/>
                </a:solidFill>
                <a:latin typeface="Muli Regular"/>
              </a:rPr>
              <a:t> </a:t>
            </a:r>
            <a:r>
              <a:rPr lang="en-US" sz="2800" dirty="0" err="1">
                <a:solidFill>
                  <a:srgbClr val="000000"/>
                </a:solidFill>
                <a:latin typeface="Muli Regular"/>
              </a:rPr>
              <a:t>trình</a:t>
            </a:r>
            <a:r>
              <a:rPr lang="en-US" sz="2800" dirty="0">
                <a:solidFill>
                  <a:srgbClr val="000000"/>
                </a:solidFill>
                <a:latin typeface="Muli Regular"/>
              </a:rPr>
              <a:t> </a:t>
            </a:r>
            <a:r>
              <a:rPr lang="en-US" sz="2800" dirty="0" err="1">
                <a:solidFill>
                  <a:srgbClr val="000000"/>
                </a:solidFill>
                <a:latin typeface="Muli Regular"/>
              </a:rPr>
              <a:t>bày</a:t>
            </a:r>
            <a:r>
              <a:rPr lang="en-US" sz="2800" dirty="0">
                <a:solidFill>
                  <a:srgbClr val="000000"/>
                </a:solidFill>
                <a:latin typeface="Muli Regular"/>
              </a:rPr>
              <a:t> </a:t>
            </a:r>
            <a:r>
              <a:rPr lang="en-US" sz="2800" dirty="0" err="1">
                <a:solidFill>
                  <a:srgbClr val="000000"/>
                </a:solidFill>
                <a:latin typeface="Muli Regular"/>
              </a:rPr>
              <a:t>phương</a:t>
            </a:r>
            <a:r>
              <a:rPr lang="en-US" sz="2800" dirty="0">
                <a:solidFill>
                  <a:srgbClr val="000000"/>
                </a:solidFill>
                <a:latin typeface="Muli Regular"/>
              </a:rPr>
              <a:t> </a:t>
            </a:r>
            <a:r>
              <a:rPr lang="en-US" sz="2800" dirty="0" err="1">
                <a:solidFill>
                  <a:srgbClr val="000000"/>
                </a:solidFill>
                <a:latin typeface="Muli Regular"/>
              </a:rPr>
              <a:t>pháp</a:t>
            </a:r>
            <a:r>
              <a:rPr lang="en-US" sz="2800" dirty="0">
                <a:solidFill>
                  <a:srgbClr val="000000"/>
                </a:solidFill>
                <a:latin typeface="Muli Regular"/>
              </a:rPr>
              <a:t> </a:t>
            </a:r>
            <a:r>
              <a:rPr lang="en-US" sz="2800" dirty="0" err="1">
                <a:solidFill>
                  <a:srgbClr val="000000"/>
                </a:solidFill>
                <a:latin typeface="Muli Regular"/>
              </a:rPr>
              <a:t>gán</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loại</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mô</a:t>
            </a:r>
            <a:r>
              <a:rPr lang="en-US" sz="2800" dirty="0">
                <a:solidFill>
                  <a:srgbClr val="000000"/>
                </a:solidFill>
                <a:latin typeface="Muli Regular"/>
              </a:rPr>
              <a:t> </a:t>
            </a:r>
            <a:r>
              <a:rPr lang="en-US" sz="2800" dirty="0" err="1">
                <a:solidFill>
                  <a:srgbClr val="000000"/>
                </a:solidFill>
                <a:latin typeface="Muli Regular"/>
              </a:rPr>
              <a:t>hình</a:t>
            </a:r>
            <a:r>
              <a:rPr lang="en-US" sz="2800" dirty="0">
                <a:solidFill>
                  <a:srgbClr val="000000"/>
                </a:solidFill>
                <a:latin typeface="Muli Regular"/>
              </a:rPr>
              <a:t> Hidden Markov </a:t>
            </a:r>
            <a:r>
              <a:rPr lang="en-US" sz="2800" dirty="0" err="1">
                <a:solidFill>
                  <a:srgbClr val="000000"/>
                </a:solidFill>
                <a:latin typeface="Muli Regular"/>
              </a:rPr>
              <a:t>và</a:t>
            </a:r>
            <a:r>
              <a:rPr lang="en-US" sz="2800" dirty="0">
                <a:solidFill>
                  <a:srgbClr val="000000"/>
                </a:solidFill>
                <a:latin typeface="Muli Regular"/>
              </a:rPr>
              <a:t> </a:t>
            </a:r>
            <a:r>
              <a:rPr lang="en-US" sz="2800" dirty="0" err="1">
                <a:solidFill>
                  <a:srgbClr val="000000"/>
                </a:solidFill>
                <a:latin typeface="Muli Regular"/>
              </a:rPr>
              <a:t>thuật</a:t>
            </a:r>
            <a:r>
              <a:rPr lang="en-US" sz="2800" dirty="0">
                <a:solidFill>
                  <a:srgbClr val="000000"/>
                </a:solidFill>
                <a:latin typeface="Muli Regular"/>
              </a:rPr>
              <a:t> </a:t>
            </a:r>
            <a:r>
              <a:rPr lang="en-US" sz="2800" dirty="0" err="1">
                <a:solidFill>
                  <a:srgbClr val="000000"/>
                </a:solidFill>
                <a:latin typeface="Muli Regular"/>
              </a:rPr>
              <a:t>toán</a:t>
            </a:r>
            <a:r>
              <a:rPr lang="en-US" sz="2800" dirty="0">
                <a:solidFill>
                  <a:srgbClr val="000000"/>
                </a:solidFill>
                <a:latin typeface="Muli Regular"/>
              </a:rPr>
              <a:t> Viterbi, </a:t>
            </a:r>
            <a:r>
              <a:rPr lang="en-US" sz="2800" dirty="0" err="1">
                <a:solidFill>
                  <a:srgbClr val="000000"/>
                </a:solidFill>
                <a:latin typeface="Muli Regular"/>
              </a:rPr>
              <a:t>cũng</a:t>
            </a:r>
            <a:r>
              <a:rPr lang="en-US" sz="2800" dirty="0">
                <a:solidFill>
                  <a:srgbClr val="000000"/>
                </a:solidFill>
                <a:latin typeface="Muli Regular"/>
              </a:rPr>
              <a:t> </a:t>
            </a:r>
            <a:r>
              <a:rPr lang="en-US" sz="2800" dirty="0" err="1">
                <a:solidFill>
                  <a:srgbClr val="000000"/>
                </a:solidFill>
                <a:latin typeface="Muli Regular"/>
              </a:rPr>
              <a:t>như</a:t>
            </a:r>
            <a:r>
              <a:rPr lang="en-US" sz="2800" dirty="0">
                <a:solidFill>
                  <a:srgbClr val="000000"/>
                </a:solidFill>
                <a:latin typeface="Muli Regular"/>
              </a:rPr>
              <a:t> so </a:t>
            </a:r>
            <a:r>
              <a:rPr lang="en-US" sz="2800" dirty="0" err="1">
                <a:solidFill>
                  <a:srgbClr val="000000"/>
                </a:solidFill>
                <a:latin typeface="Muli Regular"/>
              </a:rPr>
              <a:t>sánh</a:t>
            </a: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quả</a:t>
            </a:r>
            <a:r>
              <a:rPr lang="en-US" sz="2800" dirty="0">
                <a:solidFill>
                  <a:srgbClr val="000000"/>
                </a:solidFill>
                <a:latin typeface="Muli Regular"/>
              </a:rPr>
              <a:t> </a:t>
            </a:r>
            <a:r>
              <a:rPr lang="en-US" sz="2800" dirty="0" err="1">
                <a:solidFill>
                  <a:srgbClr val="000000"/>
                </a:solidFill>
                <a:latin typeface="Muli Regular"/>
              </a:rPr>
              <a:t>với</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thư</a:t>
            </a:r>
            <a:r>
              <a:rPr lang="en-US" sz="2800" dirty="0">
                <a:solidFill>
                  <a:srgbClr val="000000"/>
                </a:solidFill>
                <a:latin typeface="Muli Regular"/>
              </a:rPr>
              <a:t> </a:t>
            </a:r>
            <a:r>
              <a:rPr lang="en-US" sz="2800" dirty="0" err="1">
                <a:solidFill>
                  <a:srgbClr val="000000"/>
                </a:solidFill>
                <a:latin typeface="Muli Regular"/>
              </a:rPr>
              <a:t>viện</a:t>
            </a:r>
            <a:r>
              <a:rPr lang="en-US" sz="2800" dirty="0">
                <a:solidFill>
                  <a:srgbClr val="000000"/>
                </a:solidFill>
                <a:latin typeface="Muli Regular"/>
              </a:rPr>
              <a:t> </a:t>
            </a:r>
            <a:r>
              <a:rPr lang="en-US" sz="2800" dirty="0" err="1">
                <a:solidFill>
                  <a:srgbClr val="000000"/>
                </a:solidFill>
                <a:latin typeface="Muli Regular"/>
              </a:rPr>
              <a:t>gán</a:t>
            </a:r>
            <a:r>
              <a:rPr lang="en-US" sz="2800" dirty="0">
                <a:solidFill>
                  <a:srgbClr val="000000"/>
                </a:solidFill>
                <a:latin typeface="Muli Regular"/>
              </a:rPr>
              <a:t> </a:t>
            </a:r>
            <a:r>
              <a:rPr lang="en-US" sz="2800" dirty="0" err="1">
                <a:solidFill>
                  <a:srgbClr val="000000"/>
                </a:solidFill>
                <a:latin typeface="Muli Regular"/>
              </a:rPr>
              <a:t>nhãn</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loại</a:t>
            </a:r>
            <a:r>
              <a:rPr lang="en-US" sz="2800" dirty="0">
                <a:solidFill>
                  <a:srgbClr val="000000"/>
                </a:solidFill>
                <a:latin typeface="Muli Regular"/>
              </a:rPr>
              <a:t> </a:t>
            </a:r>
            <a:r>
              <a:rPr lang="en-US" sz="2800" dirty="0" err="1">
                <a:solidFill>
                  <a:srgbClr val="000000"/>
                </a:solidFill>
                <a:latin typeface="Muli Regular"/>
              </a:rPr>
              <a:t>hiện</a:t>
            </a:r>
            <a:r>
              <a:rPr lang="en-US" sz="2800" dirty="0">
                <a:solidFill>
                  <a:srgbClr val="000000"/>
                </a:solidFill>
                <a:latin typeface="Muli Regular"/>
              </a:rPr>
              <a:t> nay.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Transition Matrix A</a:t>
            </a:r>
          </a:p>
        </p:txBody>
      </p:sp>
      <p:sp>
        <p:nvSpPr>
          <p:cNvPr id="6" name="TextBox 6"/>
          <p:cNvSpPr txBox="1"/>
          <p:nvPr/>
        </p:nvSpPr>
        <p:spPr>
          <a:xfrm>
            <a:off x="1028700" y="1422032"/>
            <a:ext cx="16253832" cy="372146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V</a:t>
            </a:r>
            <a:r>
              <a:rPr lang="vi-VN" sz="2800" dirty="0">
                <a:solidFill>
                  <a:srgbClr val="000000"/>
                </a:solidFill>
                <a:latin typeface="Muli Regular"/>
              </a:rPr>
              <a:t>ới mỗi phần tử aij thể hiện xác suất chuyển từ nhãn i đến nhãn j</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N: tổng số nhãn</a:t>
            </a:r>
          </a:p>
          <a:p>
            <a:pPr algn="just">
              <a:lnSpc>
                <a:spcPts val="4199"/>
              </a:lnSpc>
              <a:spcBef>
                <a:spcPct val="0"/>
              </a:spcBef>
            </a:pPr>
            <a:r>
              <a:rPr lang="vi-VN" sz="2800" dirty="0">
                <a:solidFill>
                  <a:srgbClr val="000000"/>
                </a:solidFill>
                <a:latin typeface="Muli Regular"/>
              </a:rPr>
              <a:t>	+ C(ti-1, ti): số lượng bộ (prev_tag, tag) trong transition_counts</a:t>
            </a:r>
          </a:p>
          <a:p>
            <a:pPr algn="just">
              <a:lnSpc>
                <a:spcPts val="4199"/>
              </a:lnSpc>
              <a:spcBef>
                <a:spcPct val="0"/>
              </a:spcBef>
            </a:pPr>
            <a:r>
              <a:rPr lang="vi-VN" sz="2800" dirty="0">
                <a:solidFill>
                  <a:srgbClr val="000000"/>
                </a:solidFill>
                <a:latin typeface="Muli Regular"/>
              </a:rPr>
              <a:t>	+ C(ti-1): số lượng nhãn prev_tag trong tag_counts</a:t>
            </a:r>
          </a:p>
          <a:p>
            <a:pPr algn="just">
              <a:lnSpc>
                <a:spcPts val="4199"/>
              </a:lnSpc>
              <a:spcBef>
                <a:spcPct val="0"/>
              </a:spcBef>
            </a:pPr>
            <a:r>
              <a:rPr lang="vi-VN" sz="2800" dirty="0">
                <a:solidFill>
                  <a:srgbClr val="000000"/>
                </a:solidFill>
                <a:latin typeface="Muli Regular"/>
              </a:rPr>
              <a:t>	+ </a:t>
            </a:r>
            <a:r>
              <a:rPr lang="el-GR" sz="2800" dirty="0">
                <a:solidFill>
                  <a:srgbClr val="000000"/>
                </a:solidFill>
                <a:latin typeface="Muli Regular"/>
              </a:rPr>
              <a:t>α: </a:t>
            </a:r>
            <a:r>
              <a:rPr lang="vi-VN" sz="2800" dirty="0">
                <a:solidFill>
                  <a:srgbClr val="000000"/>
                </a:solidFill>
                <a:latin typeface="Muli Regular"/>
              </a:rPr>
              <a:t>tham số làm mịn (smoothing), ở đây lấy </a:t>
            </a:r>
            <a:r>
              <a:rPr lang="el-GR" sz="2800" dirty="0">
                <a:solidFill>
                  <a:srgbClr val="000000"/>
                </a:solidFill>
                <a:latin typeface="Muli Regular"/>
              </a:rPr>
              <a:t>α = 0.1</a:t>
            </a: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Mục đích của tham số làm mịn là để tránh </a:t>
            </a:r>
            <a:r>
              <a:rPr lang="en-US" sz="2800" dirty="0" err="1">
                <a:solidFill>
                  <a:srgbClr val="000000"/>
                </a:solidFill>
                <a:latin typeface="Muli Regular"/>
              </a:rPr>
              <a:t>xác</a:t>
            </a:r>
            <a:r>
              <a:rPr lang="en-US" sz="2800" dirty="0">
                <a:solidFill>
                  <a:srgbClr val="000000"/>
                </a:solidFill>
                <a:latin typeface="Muli Regular"/>
              </a:rPr>
              <a:t> </a:t>
            </a:r>
            <a:r>
              <a:rPr lang="en-US" sz="2800" dirty="0" err="1">
                <a:solidFill>
                  <a:srgbClr val="000000"/>
                </a:solidFill>
                <a:latin typeface="Muli Regular"/>
              </a:rPr>
              <a:t>suất</a:t>
            </a:r>
            <a:r>
              <a:rPr lang="en-US" sz="2800" dirty="0">
                <a:solidFill>
                  <a:srgbClr val="000000"/>
                </a:solidFill>
                <a:latin typeface="Muli Regular"/>
              </a:rPr>
              <a:t> =</a:t>
            </a:r>
            <a:r>
              <a:rPr lang="vi-VN" sz="2800" dirty="0">
                <a:solidFill>
                  <a:srgbClr val="000000"/>
                </a:solidFill>
                <a:latin typeface="Muli Regular"/>
              </a:rPr>
              <a:t> 0 và tăng hiệu năng của mô hình với các dữ liệu không xuất hiện trong mẫu.</a:t>
            </a:r>
            <a:endParaRPr lang="en-US" sz="2800" dirty="0">
              <a:solidFill>
                <a:srgbClr val="000000"/>
              </a:solidFill>
              <a:latin typeface="Muli Regular"/>
            </a:endParaRPr>
          </a:p>
        </p:txBody>
      </p:sp>
      <p:pic>
        <p:nvPicPr>
          <p:cNvPr id="3073" name="Picture 1">
            <a:extLst>
              <a:ext uri="{FF2B5EF4-FFF2-40B4-BE49-F238E27FC236}">
                <a16:creationId xmlns:a16="http://schemas.microsoft.com/office/drawing/2014/main" id="{6D2F714D-C5B5-51BE-73A1-EFFAC5077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5123985"/>
            <a:ext cx="6662298" cy="20108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graph&#10;&#10;Description automatically generated with low confidence">
            <a:extLst>
              <a:ext uri="{FF2B5EF4-FFF2-40B4-BE49-F238E27FC236}">
                <a16:creationId xmlns:a16="http://schemas.microsoft.com/office/drawing/2014/main" id="{A5E5B116-3915-ED41-C216-58D8D6A9E7B5}"/>
              </a:ext>
            </a:extLst>
          </p:cNvPr>
          <p:cNvPicPr>
            <a:picLocks noChangeAspect="1"/>
          </p:cNvPicPr>
          <p:nvPr/>
        </p:nvPicPr>
        <p:blipFill>
          <a:blip r:embed="rId4"/>
          <a:stretch>
            <a:fillRect/>
          </a:stretch>
        </p:blipFill>
        <p:spPr>
          <a:xfrm>
            <a:off x="9140283" y="5143500"/>
            <a:ext cx="8168217" cy="3886200"/>
          </a:xfrm>
          <a:prstGeom prst="rect">
            <a:avLst/>
          </a:prstGeom>
        </p:spPr>
      </p:pic>
    </p:spTree>
    <p:extLst>
      <p:ext uri="{BB962C8B-B14F-4D97-AF65-F5344CB8AC3E}">
        <p14:creationId xmlns:p14="http://schemas.microsoft.com/office/powerpoint/2010/main" val="75940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Emission Matrix B</a:t>
            </a:r>
          </a:p>
        </p:txBody>
      </p:sp>
      <p:sp>
        <p:nvSpPr>
          <p:cNvPr id="6" name="TextBox 6"/>
          <p:cNvSpPr txBox="1"/>
          <p:nvPr/>
        </p:nvSpPr>
        <p:spPr>
          <a:xfrm>
            <a:off x="1034276" y="1333500"/>
            <a:ext cx="16253832" cy="372146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V</a:t>
            </a:r>
            <a:r>
              <a:rPr lang="vi-VN" sz="2800" dirty="0">
                <a:solidFill>
                  <a:srgbClr val="000000"/>
                </a:solidFill>
                <a:latin typeface="Muli Regular"/>
              </a:rPr>
              <a:t>ới mỗi phần tử bij thể hiện xác suất một từ ở vị trí i được gán nhãn j.</a:t>
            </a:r>
            <a:endParaRPr lang="en-US"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N: số lượng từ trong từ điển</a:t>
            </a:r>
          </a:p>
          <a:p>
            <a:pPr algn="just">
              <a:lnSpc>
                <a:spcPts val="4199"/>
              </a:lnSpc>
              <a:spcBef>
                <a:spcPct val="0"/>
              </a:spcBef>
            </a:pPr>
            <a:r>
              <a:rPr lang="vi-VN" sz="2800" dirty="0">
                <a:solidFill>
                  <a:srgbClr val="000000"/>
                </a:solidFill>
                <a:latin typeface="Muli Regular"/>
              </a:rPr>
              <a:t>	+ C(ti, wi): số lượng cặp (tag, word) thứ i trong emission_counts</a:t>
            </a:r>
          </a:p>
          <a:p>
            <a:pPr algn="just">
              <a:lnSpc>
                <a:spcPts val="4199"/>
              </a:lnSpc>
              <a:spcBef>
                <a:spcPct val="0"/>
              </a:spcBef>
            </a:pPr>
            <a:r>
              <a:rPr lang="vi-VN" sz="2800" dirty="0">
                <a:solidFill>
                  <a:srgbClr val="000000"/>
                </a:solidFill>
                <a:latin typeface="Muli Regular"/>
              </a:rPr>
              <a:t>	+ C(ti): số lượng nhãn thứ i trong tag_counts</a:t>
            </a:r>
          </a:p>
          <a:p>
            <a:pPr algn="just">
              <a:lnSpc>
                <a:spcPts val="4199"/>
              </a:lnSpc>
              <a:spcBef>
                <a:spcPct val="0"/>
              </a:spcBef>
            </a:pPr>
            <a:r>
              <a:rPr lang="vi-VN" sz="2800" dirty="0">
                <a:solidFill>
                  <a:srgbClr val="000000"/>
                </a:solidFill>
                <a:latin typeface="Muli Regular"/>
              </a:rPr>
              <a:t>	+ </a:t>
            </a:r>
            <a:r>
              <a:rPr lang="el-GR" sz="2800" dirty="0">
                <a:solidFill>
                  <a:srgbClr val="000000"/>
                </a:solidFill>
                <a:latin typeface="Muli Regular"/>
              </a:rPr>
              <a:t>α: </a:t>
            </a:r>
            <a:r>
              <a:rPr lang="vi-VN" sz="2800" dirty="0">
                <a:solidFill>
                  <a:srgbClr val="000000"/>
                </a:solidFill>
                <a:latin typeface="Muli Regular"/>
              </a:rPr>
              <a:t>tham số làm mịn (smoothing), ở đây lấy </a:t>
            </a:r>
            <a:r>
              <a:rPr lang="el-GR" sz="2800" dirty="0">
                <a:solidFill>
                  <a:srgbClr val="000000"/>
                </a:solidFill>
                <a:latin typeface="Muli Regular"/>
              </a:rPr>
              <a:t>α = 0.1</a:t>
            </a:r>
          </a:p>
          <a:p>
            <a:pPr algn="just">
              <a:lnSpc>
                <a:spcPts val="4199"/>
              </a:lnSpc>
              <a:spcBef>
                <a:spcPct val="0"/>
              </a:spcBef>
            </a:pPr>
            <a:endParaRPr lang="en-US" sz="2800" dirty="0">
              <a:solidFill>
                <a:srgbClr val="000000"/>
              </a:solidFill>
              <a:latin typeface="Muli Regular"/>
            </a:endParaRPr>
          </a:p>
        </p:txBody>
      </p:sp>
      <p:pic>
        <p:nvPicPr>
          <p:cNvPr id="2" name="Picture 1" descr="A picture containing font, text, line, typography&#10;&#10;Description automatically generated">
            <a:extLst>
              <a:ext uri="{FF2B5EF4-FFF2-40B4-BE49-F238E27FC236}">
                <a16:creationId xmlns:a16="http://schemas.microsoft.com/office/drawing/2014/main" id="{A63D2326-4676-CCC9-4DDB-B12C03E509C4}"/>
              </a:ext>
            </a:extLst>
          </p:cNvPr>
          <p:cNvPicPr>
            <a:picLocks noChangeAspect="1"/>
          </p:cNvPicPr>
          <p:nvPr/>
        </p:nvPicPr>
        <p:blipFill>
          <a:blip r:embed="rId2"/>
          <a:stretch>
            <a:fillRect/>
          </a:stretch>
        </p:blipFill>
        <p:spPr>
          <a:xfrm>
            <a:off x="1045427" y="5054968"/>
            <a:ext cx="6583680" cy="1828800"/>
          </a:xfrm>
          <a:prstGeom prst="rect">
            <a:avLst/>
          </a:prstGeom>
        </p:spPr>
      </p:pic>
      <p:pic>
        <p:nvPicPr>
          <p:cNvPr id="4" name="Picture 3" descr="A screenshot of a graph&#10;&#10;Description automatically generated with low confidence">
            <a:extLst>
              <a:ext uri="{FF2B5EF4-FFF2-40B4-BE49-F238E27FC236}">
                <a16:creationId xmlns:a16="http://schemas.microsoft.com/office/drawing/2014/main" id="{4C02DC39-701D-2127-E933-F7093413DF14}"/>
              </a:ext>
            </a:extLst>
          </p:cNvPr>
          <p:cNvPicPr>
            <a:picLocks noChangeAspect="1"/>
          </p:cNvPicPr>
          <p:nvPr/>
        </p:nvPicPr>
        <p:blipFill>
          <a:blip r:embed="rId3"/>
          <a:stretch>
            <a:fillRect/>
          </a:stretch>
        </p:blipFill>
        <p:spPr>
          <a:xfrm>
            <a:off x="9161192" y="5143500"/>
            <a:ext cx="8462617" cy="4026267"/>
          </a:xfrm>
          <a:prstGeom prst="rect">
            <a:avLst/>
          </a:prstGeom>
        </p:spPr>
      </p:pic>
    </p:spTree>
    <p:extLst>
      <p:ext uri="{BB962C8B-B14F-4D97-AF65-F5344CB8AC3E}">
        <p14:creationId xmlns:p14="http://schemas.microsoft.com/office/powerpoint/2010/main" val="113636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Thuật</a:t>
            </a:r>
            <a:r>
              <a:rPr lang="en-US" sz="4000" spc="-60" dirty="0">
                <a:solidFill>
                  <a:srgbClr val="000000"/>
                </a:solidFill>
                <a:latin typeface="Muli Bold"/>
              </a:rPr>
              <a:t> </a:t>
            </a:r>
            <a:r>
              <a:rPr lang="en-US" sz="4000" spc="-60" dirty="0" err="1">
                <a:solidFill>
                  <a:srgbClr val="000000"/>
                </a:solidFill>
                <a:latin typeface="Muli Bold"/>
              </a:rPr>
              <a:t>toán</a:t>
            </a:r>
            <a:r>
              <a:rPr lang="en-US" sz="4000" spc="-60" dirty="0">
                <a:solidFill>
                  <a:srgbClr val="000000"/>
                </a:solidFill>
                <a:latin typeface="Muli Bold"/>
              </a:rPr>
              <a:t> Viterbi</a:t>
            </a:r>
          </a:p>
        </p:txBody>
      </p:sp>
      <p:sp>
        <p:nvSpPr>
          <p:cNvPr id="6" name="TextBox 6"/>
          <p:cNvSpPr txBox="1"/>
          <p:nvPr/>
        </p:nvSpPr>
        <p:spPr>
          <a:xfrm>
            <a:off x="1043568" y="1162379"/>
            <a:ext cx="16253832" cy="3182859"/>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Thuật toán Viterbi là phương pháp để ước lượng xác suất chuỗi trạng thái cực đại xác suất của mô hình đưa ra dãy các quan sát.</a:t>
            </a:r>
            <a:r>
              <a:rPr lang="en-US" sz="2800" dirty="0">
                <a:solidFill>
                  <a:srgbClr val="000000"/>
                </a:solidFill>
                <a:latin typeface="Muli Regular"/>
              </a:rPr>
              <a:t> </a:t>
            </a:r>
            <a:r>
              <a:rPr lang="vi-VN" sz="2800" dirty="0">
                <a:solidFill>
                  <a:srgbClr val="000000"/>
                </a:solidFill>
                <a:latin typeface="Muli Regular"/>
              </a:rPr>
              <a:t>Nhóm sẽ tiến hành sử dụng thuật toán Viterbi kết hợp với hai ma trận A và B của mô hình Hidden Markov để tiến hành xác định chuỗi trạng thái ẩn, sử dụng chiến lược quy hoạch động. Quy trình được chia thành 3 bước: Khởi tạo, Forward, Backward.</a:t>
            </a: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p:txBody>
      </p:sp>
    </p:spTree>
    <p:extLst>
      <p:ext uri="{BB962C8B-B14F-4D97-AF65-F5344CB8AC3E}">
        <p14:creationId xmlns:p14="http://schemas.microsoft.com/office/powerpoint/2010/main" val="3861032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Khởi</a:t>
            </a:r>
            <a:r>
              <a:rPr lang="en-US" sz="4000" spc="-60" dirty="0">
                <a:solidFill>
                  <a:srgbClr val="000000"/>
                </a:solidFill>
                <a:latin typeface="Muli Bold"/>
              </a:rPr>
              <a:t> </a:t>
            </a:r>
            <a:r>
              <a:rPr lang="en-US" sz="4000" spc="-60" dirty="0" err="1">
                <a:solidFill>
                  <a:srgbClr val="000000"/>
                </a:solidFill>
                <a:latin typeface="Muli Bold"/>
              </a:rPr>
              <a:t>tạo</a:t>
            </a:r>
            <a:endParaRPr lang="en-US" sz="4000" spc="-60" dirty="0">
              <a:solidFill>
                <a:srgbClr val="000000"/>
              </a:solidFill>
              <a:latin typeface="Muli Bold"/>
            </a:endParaRPr>
          </a:p>
        </p:txBody>
      </p:sp>
      <p:sp>
        <p:nvSpPr>
          <p:cNvPr id="6" name="TextBox 6"/>
          <p:cNvSpPr txBox="1"/>
          <p:nvPr/>
        </p:nvSpPr>
        <p:spPr>
          <a:xfrm>
            <a:off x="1043568" y="1162379"/>
            <a:ext cx="16253832" cy="8030340"/>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Khởi tạo hai ma trận cùng chiều:</a:t>
            </a:r>
          </a:p>
          <a:p>
            <a:pPr algn="just">
              <a:lnSpc>
                <a:spcPts val="4199"/>
              </a:lnSpc>
              <a:spcBef>
                <a:spcPct val="0"/>
              </a:spcBef>
            </a:pPr>
            <a:r>
              <a:rPr lang="vi-VN" sz="2800" dirty="0">
                <a:solidFill>
                  <a:srgbClr val="000000"/>
                </a:solidFill>
                <a:latin typeface="Muli Regular"/>
              </a:rPr>
              <a:t>		+ best_probs: mỗi phần tử chứa xác suất đi từ một nhãn sang một từ.</a:t>
            </a:r>
          </a:p>
          <a:p>
            <a:pPr algn="just">
              <a:lnSpc>
                <a:spcPts val="4199"/>
              </a:lnSpc>
              <a:spcBef>
                <a:spcPct val="0"/>
              </a:spcBef>
            </a:pPr>
            <a:r>
              <a:rPr lang="vi-VN" sz="2800" dirty="0">
                <a:solidFill>
                  <a:srgbClr val="000000"/>
                </a:solidFill>
                <a:latin typeface="Muli Regular"/>
              </a:rPr>
              <a:t>		+ best_paths: ma trận giúp tìm đường đi tốt nhất.</a:t>
            </a:r>
          </a:p>
          <a:p>
            <a:pPr algn="just">
              <a:lnSpc>
                <a:spcPts val="4199"/>
              </a:lnSpc>
              <a:spcBef>
                <a:spcPct val="0"/>
              </a:spcBef>
            </a:pPr>
            <a:r>
              <a:rPr lang="vi-VN" sz="2800" dirty="0">
                <a:solidFill>
                  <a:srgbClr val="000000"/>
                </a:solidFill>
                <a:latin typeface="Muli Regular"/>
              </a:rPr>
              <a:t>	Cả hai ma trận đều được khởi tạo bằng 0, trừ cột đầu tiên của best_probs sẽ được khởi tạo với giả định rằng từ đầu tiên của ngữ liệu được đặt trước bởi một ký tự bắt đầu (‘--s--’):</a:t>
            </a: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i="1" dirty="0">
                <a:solidFill>
                  <a:srgbClr val="000000"/>
                </a:solidFill>
                <a:latin typeface="Muli Regular"/>
              </a:rPr>
              <a:t>if A[s_idx, i - 1] != 0:</a:t>
            </a:r>
          </a:p>
          <a:p>
            <a:pPr algn="just">
              <a:lnSpc>
                <a:spcPts val="4199"/>
              </a:lnSpc>
              <a:spcBef>
                <a:spcPct val="0"/>
              </a:spcBef>
            </a:pPr>
            <a:r>
              <a:rPr lang="en-US" sz="2800" i="1" dirty="0">
                <a:solidFill>
                  <a:srgbClr val="000000"/>
                </a:solidFill>
                <a:latin typeface="Muli Regular"/>
              </a:rPr>
              <a:t>		</a:t>
            </a:r>
            <a:r>
              <a:rPr lang="vi-VN" sz="2800" i="1" dirty="0">
                <a:solidFill>
                  <a:srgbClr val="000000"/>
                </a:solidFill>
                <a:latin typeface="Muli Regular"/>
              </a:rPr>
              <a:t>best_probs[i, 0] = ln(A[s_idx, i]) + ln(B[i, index]) (*)</a:t>
            </a:r>
          </a:p>
          <a:p>
            <a:pPr algn="just">
              <a:lnSpc>
                <a:spcPts val="4199"/>
              </a:lnSpc>
              <a:spcBef>
                <a:spcPct val="0"/>
              </a:spcBef>
            </a:pPr>
            <a:r>
              <a:rPr lang="vi-VN" sz="2800" i="1" dirty="0">
                <a:solidFill>
                  <a:srgbClr val="000000"/>
                </a:solidFill>
                <a:latin typeface="Muli Regular"/>
              </a:rPr>
              <a:t>	else:</a:t>
            </a:r>
          </a:p>
          <a:p>
            <a:pPr algn="just">
              <a:lnSpc>
                <a:spcPts val="4199"/>
              </a:lnSpc>
              <a:spcBef>
                <a:spcPct val="0"/>
              </a:spcBef>
            </a:pPr>
            <a:r>
              <a:rPr lang="vi-VN" sz="2800" i="1" dirty="0">
                <a:solidFill>
                  <a:srgbClr val="000000"/>
                </a:solidFill>
                <a:latin typeface="Muli Regular"/>
              </a:rPr>
              <a:t>		best_probs[i, 0] = float(“-inf”)</a:t>
            </a:r>
          </a:p>
          <a:p>
            <a:pPr algn="just">
              <a:lnSpc>
                <a:spcPts val="4199"/>
              </a:lnSpc>
              <a:spcBef>
                <a:spcPct val="0"/>
              </a:spcBef>
            </a:pPr>
            <a:r>
              <a:rPr lang="vi-VN" sz="2800" dirty="0">
                <a:solidFill>
                  <a:srgbClr val="000000"/>
                </a:solidFill>
                <a:latin typeface="Muli Regular"/>
              </a:rPr>
              <a:t>	Ở đây s_idx là chỉ số của nhãn ‘--s--’ trong tập trạng thái</a:t>
            </a:r>
            <a:r>
              <a:rPr lang="en-US" sz="2800" dirty="0">
                <a:solidFill>
                  <a:srgbClr val="000000"/>
                </a:solidFill>
                <a:latin typeface="Muli Regular"/>
              </a:rPr>
              <a:t> (</a:t>
            </a:r>
            <a:r>
              <a:rPr lang="en-US" sz="2800" dirty="0" err="1">
                <a:solidFill>
                  <a:srgbClr val="000000"/>
                </a:solidFill>
                <a:latin typeface="Muli Regular"/>
              </a:rPr>
              <a:t>s_idx</a:t>
            </a:r>
            <a:r>
              <a:rPr lang="en-US" sz="2800" dirty="0">
                <a:solidFill>
                  <a:srgbClr val="000000"/>
                </a:solidFill>
                <a:latin typeface="Muli Regular"/>
              </a:rPr>
              <a:t> = 0)</a:t>
            </a:r>
            <a:r>
              <a:rPr lang="vi-VN" sz="2800" dirty="0">
                <a:solidFill>
                  <a:srgbClr val="000000"/>
                </a:solidFill>
                <a:latin typeface="Muli Regular"/>
              </a:rPr>
              <a:t>, index là chỉ số của từ đầu tiên trong corpus xuất hiện trong từ điển. Corpus được sử dụng là tập train_words và test_words.</a:t>
            </a: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p:txBody>
      </p:sp>
    </p:spTree>
    <p:extLst>
      <p:ext uri="{BB962C8B-B14F-4D97-AF65-F5344CB8AC3E}">
        <p14:creationId xmlns:p14="http://schemas.microsoft.com/office/powerpoint/2010/main" val="282675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Forward</a:t>
            </a:r>
          </a:p>
        </p:txBody>
      </p:sp>
      <p:sp>
        <p:nvSpPr>
          <p:cNvPr id="6" name="TextBox 6"/>
          <p:cNvSpPr txBox="1"/>
          <p:nvPr/>
        </p:nvSpPr>
        <p:spPr>
          <a:xfrm>
            <a:off x="1043568" y="1162379"/>
            <a:ext cx="16253832" cy="910755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Tiến hành điền vào hai ma trận best_probs và best_paths đã khởi tạo.</a:t>
            </a:r>
          </a:p>
          <a:p>
            <a:pPr algn="just">
              <a:lnSpc>
                <a:spcPts val="4199"/>
              </a:lnSpc>
              <a:spcBef>
                <a:spcPct val="0"/>
              </a:spcBef>
            </a:pPr>
            <a:r>
              <a:rPr lang="vi-VN" sz="2800" dirty="0">
                <a:solidFill>
                  <a:srgbClr val="000000"/>
                </a:solidFill>
                <a:latin typeface="Muli Regular"/>
              </a:rPr>
              <a:t>	Triển khai:</a:t>
            </a:r>
          </a:p>
          <a:p>
            <a:pPr algn="just">
              <a:lnSpc>
                <a:spcPts val="4199"/>
              </a:lnSpc>
              <a:spcBef>
                <a:spcPct val="0"/>
              </a:spcBef>
            </a:pPr>
            <a:r>
              <a:rPr lang="vi-VN" sz="2800" dirty="0">
                <a:solidFill>
                  <a:srgbClr val="000000"/>
                </a:solidFill>
                <a:latin typeface="Muli Regular"/>
              </a:rPr>
              <a:t>		+ Duyệt tất cả từ trong corpus (dùng biến i), trừ từ đầu tiên.</a:t>
            </a:r>
          </a:p>
          <a:p>
            <a:pPr algn="just">
              <a:lnSpc>
                <a:spcPts val="4199"/>
              </a:lnSpc>
              <a:spcBef>
                <a:spcPct val="0"/>
              </a:spcBef>
            </a:pPr>
            <a:r>
              <a:rPr lang="vi-VN" sz="2800" dirty="0">
                <a:solidFill>
                  <a:srgbClr val="000000"/>
                </a:solidFill>
                <a:latin typeface="Muli Regular"/>
              </a:rPr>
              <a:t>		+ Với mỗi từ, duyệt tất cả nhãn có thể của từ đó (dùng biến j)</a:t>
            </a:r>
          </a:p>
          <a:p>
            <a:pPr algn="just">
              <a:lnSpc>
                <a:spcPts val="4199"/>
              </a:lnSpc>
              <a:spcBef>
                <a:spcPct val="0"/>
              </a:spcBef>
            </a:pPr>
            <a:r>
              <a:rPr lang="vi-VN" sz="2800" dirty="0">
                <a:solidFill>
                  <a:srgbClr val="000000"/>
                </a:solidFill>
                <a:latin typeface="Muli Regular"/>
              </a:rPr>
              <a:t>		+ Duyệt tất cả nhãn có thể của từ đứng trước nó (dùng biến k)</a:t>
            </a:r>
          </a:p>
          <a:p>
            <a:pPr algn="just">
              <a:lnSpc>
                <a:spcPts val="4199"/>
              </a:lnSpc>
              <a:spcBef>
                <a:spcPct val="0"/>
              </a:spcBef>
            </a:pPr>
            <a:r>
              <a:rPr lang="vi-VN" sz="2800" dirty="0">
                <a:solidFill>
                  <a:srgbClr val="000000"/>
                </a:solidFill>
                <a:latin typeface="Muli Regular"/>
              </a:rPr>
              <a:t>		+ Với mỗi k, tính xác suất để từ hiện tại có nhãn j và từ trước đó có nhãn k:</a:t>
            </a:r>
          </a:p>
          <a:p>
            <a:pPr algn="ctr">
              <a:lnSpc>
                <a:spcPts val="4199"/>
              </a:lnSpc>
              <a:spcBef>
                <a:spcPct val="0"/>
              </a:spcBef>
            </a:pPr>
            <a:r>
              <a:rPr lang="vi-VN" sz="2800" i="1" dirty="0">
                <a:solidFill>
                  <a:srgbClr val="000000"/>
                </a:solidFill>
                <a:latin typeface="Muli Regular"/>
              </a:rPr>
              <a:t>prob = best_probs[k, i - 1] + log(A[k, j]) + log(B[j, index])</a:t>
            </a:r>
            <a:endParaRPr lang="en-US" sz="2800" i="1"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Với</a:t>
            </a:r>
            <a:r>
              <a:rPr lang="en-US" sz="2800" dirty="0">
                <a:solidFill>
                  <a:srgbClr val="000000"/>
                </a:solidFill>
                <a:latin typeface="Muli Regular"/>
              </a:rPr>
              <a:t>:</a:t>
            </a:r>
            <a:endParaRPr lang="vi-VN"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best_probs[k, i -1]: Xác suất lớn nhất để từ trước nó có nhãn k</a:t>
            </a: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A[k, j]: Xác suất để nhãn j  xuất hiện sau nhãn k</a:t>
            </a: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 B[j, index]: Xác suất từ đang xét được gán nhãn j</a:t>
            </a: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r>
              <a:rPr lang="vi-VN" sz="2800" dirty="0">
                <a:solidFill>
                  <a:srgbClr val="000000"/>
                </a:solidFill>
                <a:latin typeface="Muli Regular"/>
              </a:rPr>
              <a:t>		+ Cập nhật best_probs[j, i] và best_paths[j, i]</a:t>
            </a:r>
          </a:p>
          <a:p>
            <a:pPr algn="just">
              <a:lnSpc>
                <a:spcPts val="4199"/>
              </a:lnSpc>
              <a:spcBef>
                <a:spcPct val="0"/>
              </a:spcBef>
            </a:pPr>
            <a:r>
              <a:rPr lang="vi-VN" sz="2800" dirty="0">
                <a:solidFill>
                  <a:srgbClr val="000000"/>
                </a:solidFill>
                <a:latin typeface="Muli Regular"/>
              </a:rPr>
              <a:t>		+ Trả về hai ma trận best_probs và best_paths</a:t>
            </a: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endParaRPr lang="vi-VN"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p:txBody>
      </p:sp>
    </p:spTree>
    <p:extLst>
      <p:ext uri="{BB962C8B-B14F-4D97-AF65-F5344CB8AC3E}">
        <p14:creationId xmlns:p14="http://schemas.microsoft.com/office/powerpoint/2010/main" val="90186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Backward</a:t>
            </a:r>
          </a:p>
        </p:txBody>
      </p:sp>
      <p:sp>
        <p:nvSpPr>
          <p:cNvPr id="6" name="TextBox 6"/>
          <p:cNvSpPr txBox="1"/>
          <p:nvPr/>
        </p:nvSpPr>
        <p:spPr>
          <a:xfrm>
            <a:off x="1043568" y="1162379"/>
            <a:ext cx="16253832" cy="3721468"/>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Sử dụng best_probs và best_path</a:t>
            </a:r>
            <a:r>
              <a:rPr lang="en-US" sz="2800" dirty="0">
                <a:solidFill>
                  <a:srgbClr val="000000"/>
                </a:solidFill>
                <a:latin typeface="Muli Regular"/>
              </a:rPr>
              <a:t>s</a:t>
            </a:r>
            <a:r>
              <a:rPr lang="vi-VN" sz="2800" dirty="0">
                <a:solidFill>
                  <a:srgbClr val="000000"/>
                </a:solidFill>
                <a:latin typeface="Muli Regular"/>
              </a:rPr>
              <a:t> trả về danh sách các nhãn được dự đoán cho mỗi từ trong corpus.</a:t>
            </a:r>
          </a:p>
          <a:p>
            <a:pPr algn="just">
              <a:lnSpc>
                <a:spcPts val="4199"/>
              </a:lnSpc>
              <a:spcBef>
                <a:spcPct val="0"/>
              </a:spcBef>
            </a:pPr>
            <a:r>
              <a:rPr lang="vi-VN" sz="2800" dirty="0">
                <a:solidFill>
                  <a:srgbClr val="000000"/>
                </a:solidFill>
                <a:latin typeface="Muli Regular"/>
              </a:rPr>
              <a:t>	Triển khai:</a:t>
            </a:r>
          </a:p>
          <a:p>
            <a:pPr algn="just">
              <a:lnSpc>
                <a:spcPts val="4199"/>
              </a:lnSpc>
              <a:spcBef>
                <a:spcPct val="0"/>
              </a:spcBef>
            </a:pPr>
            <a:r>
              <a:rPr lang="vi-VN" sz="2800" dirty="0">
                <a:solidFill>
                  <a:srgbClr val="000000"/>
                </a:solidFill>
                <a:latin typeface="Muli Regular"/>
              </a:rPr>
              <a:t>		+ Duyệt tất cả nhãn của từ cuối cùng trong best_probs, tìm nhãn có giá trị lớn nhất.</a:t>
            </a:r>
          </a:p>
          <a:p>
            <a:pPr algn="just">
              <a:lnSpc>
                <a:spcPts val="4199"/>
              </a:lnSpc>
              <a:spcBef>
                <a:spcPct val="0"/>
              </a:spcBef>
            </a:pPr>
            <a:r>
              <a:rPr lang="vi-VN" sz="2800" dirty="0">
                <a:solidFill>
                  <a:srgbClr val="000000"/>
                </a:solidFill>
                <a:latin typeface="Muli Regular"/>
              </a:rPr>
              <a:t>		+ Dùng best_paths từ vị trí từ cuối cùng, tìm nhãn có giá trị cao nhất cho từ trước nó.</a:t>
            </a:r>
          </a:p>
          <a:p>
            <a:pPr algn="just">
              <a:lnSpc>
                <a:spcPts val="4199"/>
              </a:lnSpc>
              <a:spcBef>
                <a:spcPct val="0"/>
              </a:spcBef>
            </a:pPr>
            <a:r>
              <a:rPr lang="vi-VN" sz="2800" dirty="0">
                <a:solidFill>
                  <a:srgbClr val="000000"/>
                </a:solidFill>
                <a:latin typeface="Muli Regular"/>
              </a:rPr>
              <a:t>		+ Xuất ra mảng kết quả dự đoán nhãn.</a:t>
            </a:r>
          </a:p>
          <a:p>
            <a:pPr algn="just">
              <a:lnSpc>
                <a:spcPts val="4199"/>
              </a:lnSpc>
              <a:spcBef>
                <a:spcPct val="0"/>
              </a:spcBef>
            </a:pPr>
            <a:endParaRPr lang="en-US" sz="2800" dirty="0">
              <a:solidFill>
                <a:srgbClr val="000000"/>
              </a:solidFill>
              <a:latin typeface="Muli Regular"/>
            </a:endParaRPr>
          </a:p>
        </p:txBody>
      </p:sp>
    </p:spTree>
    <p:extLst>
      <p:ext uri="{BB962C8B-B14F-4D97-AF65-F5344CB8AC3E}">
        <p14:creationId xmlns:p14="http://schemas.microsoft.com/office/powerpoint/2010/main" val="1417254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Đánh</a:t>
            </a:r>
            <a:r>
              <a:rPr lang="en-US" sz="4000" spc="-60" dirty="0">
                <a:solidFill>
                  <a:srgbClr val="000000"/>
                </a:solidFill>
                <a:latin typeface="Muli Bold"/>
              </a:rPr>
              <a:t> </a:t>
            </a:r>
            <a:r>
              <a:rPr lang="en-US" sz="4000" spc="-60" dirty="0" err="1">
                <a:solidFill>
                  <a:srgbClr val="000000"/>
                </a:solidFill>
                <a:latin typeface="Muli Bold"/>
              </a:rPr>
              <a:t>giá</a:t>
            </a:r>
            <a:r>
              <a:rPr lang="en-US" sz="4000" spc="-60" dirty="0">
                <a:solidFill>
                  <a:srgbClr val="000000"/>
                </a:solidFill>
                <a:latin typeface="Muli Bold"/>
              </a:rPr>
              <a:t>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quả</a:t>
            </a:r>
            <a:r>
              <a:rPr lang="en-US" sz="4000" spc="-60" dirty="0">
                <a:solidFill>
                  <a:srgbClr val="000000"/>
                </a:solidFill>
                <a:latin typeface="Muli Bold"/>
              </a:rPr>
              <a:t> </a:t>
            </a:r>
            <a:r>
              <a:rPr lang="en-US" sz="4000" spc="-60" dirty="0" err="1">
                <a:solidFill>
                  <a:srgbClr val="000000"/>
                </a:solidFill>
                <a:latin typeface="Muli Bold"/>
              </a:rPr>
              <a:t>mô</a:t>
            </a:r>
            <a:r>
              <a:rPr lang="en-US" sz="4000" spc="-60" dirty="0">
                <a:solidFill>
                  <a:srgbClr val="000000"/>
                </a:solidFill>
                <a:latin typeface="Muli Bold"/>
              </a:rPr>
              <a:t> </a:t>
            </a:r>
            <a:r>
              <a:rPr lang="en-US" sz="4000" spc="-60" dirty="0" err="1">
                <a:solidFill>
                  <a:srgbClr val="000000"/>
                </a:solidFill>
                <a:latin typeface="Muli Bold"/>
              </a:rPr>
              <a:t>hình</a:t>
            </a:r>
            <a:r>
              <a:rPr lang="en-US" sz="4000" spc="-60" dirty="0">
                <a:solidFill>
                  <a:srgbClr val="000000"/>
                </a:solidFill>
                <a:latin typeface="Muli Bold"/>
              </a:rPr>
              <a:t> HMM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hợp</a:t>
            </a:r>
            <a:r>
              <a:rPr lang="en-US" sz="4000" spc="-60" dirty="0">
                <a:solidFill>
                  <a:srgbClr val="000000"/>
                </a:solidFill>
                <a:latin typeface="Muli Bold"/>
              </a:rPr>
              <a:t> Viterbi</a:t>
            </a:r>
          </a:p>
        </p:txBody>
      </p:sp>
      <p:sp>
        <p:nvSpPr>
          <p:cNvPr id="6" name="TextBox 6"/>
          <p:cNvSpPr txBox="1"/>
          <p:nvPr/>
        </p:nvSpPr>
        <p:spPr>
          <a:xfrm>
            <a:off x="1043568" y="1162379"/>
            <a:ext cx="16253832" cy="1028423"/>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không</a:t>
            </a:r>
            <a:r>
              <a:rPr lang="en-US" sz="2800" dirty="0">
                <a:solidFill>
                  <a:srgbClr val="000000"/>
                </a:solidFill>
                <a:latin typeface="Muli Regular"/>
              </a:rPr>
              <a:t> </a:t>
            </a:r>
            <a:r>
              <a:rPr lang="en-US" sz="2800" dirty="0" err="1">
                <a:solidFill>
                  <a:srgbClr val="000000"/>
                </a:solidFill>
                <a:latin typeface="Muli Regular"/>
              </a:rPr>
              <a:t>thuộc</a:t>
            </a:r>
            <a:r>
              <a:rPr lang="en-US" sz="2800" dirty="0">
                <a:solidFill>
                  <a:srgbClr val="000000"/>
                </a:solidFill>
                <a:latin typeface="Muli Regular"/>
              </a:rPr>
              <a:t> </a:t>
            </a:r>
            <a:r>
              <a:rPr lang="en-US" sz="2800" dirty="0" err="1">
                <a:solidFill>
                  <a:srgbClr val="000000"/>
                </a:solidFill>
                <a:latin typeface="Muli Regular"/>
              </a:rPr>
              <a:t>bộ</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vựng</a:t>
            </a:r>
            <a:r>
              <a:rPr lang="en-US" sz="2800" dirty="0">
                <a:solidFill>
                  <a:srgbClr val="000000"/>
                </a:solidFill>
                <a:latin typeface="Muli Regular"/>
              </a:rPr>
              <a:t> </a:t>
            </a:r>
            <a:r>
              <a:rPr lang="en-US" sz="2800" dirty="0" err="1">
                <a:solidFill>
                  <a:srgbClr val="000000"/>
                </a:solidFill>
                <a:latin typeface="Muli Regular"/>
              </a:rPr>
              <a:t>sẽ</a:t>
            </a:r>
            <a:r>
              <a:rPr lang="en-US" sz="2800" dirty="0">
                <a:solidFill>
                  <a:srgbClr val="000000"/>
                </a:solidFill>
                <a:latin typeface="Muli Regular"/>
              </a:rPr>
              <a:t> </a:t>
            </a:r>
            <a:r>
              <a:rPr lang="en-US" sz="2800" dirty="0" err="1">
                <a:solidFill>
                  <a:srgbClr val="000000"/>
                </a:solidFill>
                <a:latin typeface="Muli Regular"/>
              </a:rPr>
              <a:t>có</a:t>
            </a:r>
            <a:r>
              <a:rPr lang="en-US" sz="2800" dirty="0">
                <a:solidFill>
                  <a:srgbClr val="000000"/>
                </a:solidFill>
                <a:latin typeface="Muli Regular"/>
              </a:rPr>
              <a:t> </a:t>
            </a:r>
            <a:r>
              <a:rPr lang="en-US" sz="2800" dirty="0" err="1">
                <a:solidFill>
                  <a:srgbClr val="000000"/>
                </a:solidFill>
                <a:latin typeface="Muli Regular"/>
              </a:rPr>
              <a:t>giá</a:t>
            </a:r>
            <a:r>
              <a:rPr lang="en-US" sz="2800" dirty="0">
                <a:solidFill>
                  <a:srgbClr val="000000"/>
                </a:solidFill>
                <a:latin typeface="Muli Regular"/>
              </a:rPr>
              <a:t> </a:t>
            </a:r>
            <a:r>
              <a:rPr lang="en-US" sz="2800" dirty="0" err="1">
                <a:solidFill>
                  <a:srgbClr val="000000"/>
                </a:solidFill>
                <a:latin typeface="Muli Regular"/>
              </a:rPr>
              <a:t>trị</a:t>
            </a:r>
            <a:r>
              <a:rPr lang="en-US" sz="2800" dirty="0">
                <a:solidFill>
                  <a:srgbClr val="000000"/>
                </a:solidFill>
                <a:latin typeface="Muli Regular"/>
              </a:rPr>
              <a:t> ‘--</a:t>
            </a:r>
            <a:r>
              <a:rPr lang="en-US" sz="2800" dirty="0" err="1">
                <a:solidFill>
                  <a:srgbClr val="000000"/>
                </a:solidFill>
                <a:latin typeface="Muli Regular"/>
              </a:rPr>
              <a:t>unk</a:t>
            </a:r>
            <a:r>
              <a:rPr lang="en-US" sz="2800" dirty="0">
                <a:solidFill>
                  <a:srgbClr val="000000"/>
                </a:solidFill>
                <a:latin typeface="Muli Regular"/>
              </a:rPr>
              <a:t>--‘, </a:t>
            </a:r>
            <a:r>
              <a:rPr lang="en-US" sz="2800" dirty="0" err="1">
                <a:solidFill>
                  <a:srgbClr val="000000"/>
                </a:solidFill>
                <a:latin typeface="Muli Regular"/>
              </a:rPr>
              <a:t>kết</a:t>
            </a:r>
            <a:r>
              <a:rPr lang="en-US" sz="2800" dirty="0">
                <a:solidFill>
                  <a:srgbClr val="000000"/>
                </a:solidFill>
                <a:latin typeface="Muli Regular"/>
              </a:rPr>
              <a:t> </a:t>
            </a:r>
            <a:r>
              <a:rPr lang="en-US" sz="2800" dirty="0" err="1">
                <a:solidFill>
                  <a:srgbClr val="000000"/>
                </a:solidFill>
                <a:latin typeface="Muli Regular"/>
              </a:rPr>
              <a:t>quả</a:t>
            </a:r>
            <a:r>
              <a:rPr lang="en-US" sz="2800" dirty="0">
                <a:solidFill>
                  <a:srgbClr val="000000"/>
                </a:solidFill>
                <a:latin typeface="Muli Regular"/>
              </a:rPr>
              <a:t> </a:t>
            </a:r>
            <a:r>
              <a:rPr lang="en-US" sz="2800" dirty="0" err="1">
                <a:solidFill>
                  <a:srgbClr val="000000"/>
                </a:solidFill>
                <a:latin typeface="Muli Regular"/>
              </a:rPr>
              <a:t>dự</a:t>
            </a:r>
            <a:r>
              <a:rPr lang="en-US" sz="2800" dirty="0">
                <a:solidFill>
                  <a:srgbClr val="000000"/>
                </a:solidFill>
                <a:latin typeface="Muli Regular"/>
              </a:rPr>
              <a:t> </a:t>
            </a:r>
            <a:r>
              <a:rPr lang="en-US" sz="2800" dirty="0" err="1">
                <a:solidFill>
                  <a:srgbClr val="000000"/>
                </a:solidFill>
                <a:latin typeface="Muli Regular"/>
              </a:rPr>
              <a:t>đoán</a:t>
            </a:r>
            <a:r>
              <a:rPr lang="en-US" sz="2800" dirty="0">
                <a:solidFill>
                  <a:srgbClr val="000000"/>
                </a:solidFill>
                <a:latin typeface="Muli Regular"/>
              </a:rPr>
              <a:t> </a:t>
            </a:r>
            <a:r>
              <a:rPr lang="en-US" sz="2800" dirty="0" err="1">
                <a:solidFill>
                  <a:srgbClr val="000000"/>
                </a:solidFill>
                <a:latin typeface="Muli Regular"/>
              </a:rPr>
              <a:t>trên</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này</a:t>
            </a:r>
            <a:r>
              <a:rPr lang="en-US" sz="2800" dirty="0">
                <a:solidFill>
                  <a:srgbClr val="000000"/>
                </a:solidFill>
                <a:latin typeface="Muli Regular"/>
              </a:rPr>
              <a:t> </a:t>
            </a:r>
            <a:r>
              <a:rPr lang="en-US" sz="2800" dirty="0" err="1">
                <a:solidFill>
                  <a:srgbClr val="000000"/>
                </a:solidFill>
                <a:latin typeface="Muli Regular"/>
              </a:rPr>
              <a:t>không</a:t>
            </a:r>
            <a:r>
              <a:rPr lang="en-US" sz="2800" dirty="0">
                <a:solidFill>
                  <a:srgbClr val="000000"/>
                </a:solidFill>
                <a:latin typeface="Muli Regular"/>
              </a:rPr>
              <a:t> </a:t>
            </a:r>
            <a:r>
              <a:rPr lang="en-US" sz="2800" dirty="0" err="1">
                <a:solidFill>
                  <a:srgbClr val="000000"/>
                </a:solidFill>
                <a:latin typeface="Muli Regular"/>
              </a:rPr>
              <a:t>có</a:t>
            </a:r>
            <a:r>
              <a:rPr lang="en-US" sz="2800" dirty="0">
                <a:solidFill>
                  <a:srgbClr val="000000"/>
                </a:solidFill>
                <a:latin typeface="Muli Regular"/>
              </a:rPr>
              <a:t> </a:t>
            </a:r>
            <a:r>
              <a:rPr lang="en-US" sz="2800" dirty="0" err="1">
                <a:solidFill>
                  <a:srgbClr val="000000"/>
                </a:solidFill>
                <a:latin typeface="Muli Regular"/>
              </a:rPr>
              <a:t>độ</a:t>
            </a:r>
            <a:r>
              <a:rPr lang="en-US" sz="2800" dirty="0">
                <a:solidFill>
                  <a:srgbClr val="000000"/>
                </a:solidFill>
                <a:latin typeface="Muli Regular"/>
              </a:rPr>
              <a:t> </a:t>
            </a:r>
            <a:r>
              <a:rPr lang="en-US" sz="2800" dirty="0" err="1">
                <a:solidFill>
                  <a:srgbClr val="000000"/>
                </a:solidFill>
                <a:latin typeface="Muli Regular"/>
              </a:rPr>
              <a:t>chính</a:t>
            </a:r>
            <a:r>
              <a:rPr lang="en-US" sz="2800" dirty="0">
                <a:solidFill>
                  <a:srgbClr val="000000"/>
                </a:solidFill>
                <a:latin typeface="Muli Regular"/>
              </a:rPr>
              <a:t> </a:t>
            </a:r>
            <a:r>
              <a:rPr lang="en-US" sz="2800" dirty="0" err="1">
                <a:solidFill>
                  <a:srgbClr val="000000"/>
                </a:solidFill>
                <a:latin typeface="Muli Regular"/>
              </a:rPr>
              <a:t>xác</a:t>
            </a:r>
            <a:r>
              <a:rPr lang="en-US" sz="2800" dirty="0">
                <a:solidFill>
                  <a:srgbClr val="000000"/>
                </a:solidFill>
                <a:latin typeface="Muli Regular"/>
              </a:rPr>
              <a:t> </a:t>
            </a:r>
            <a:r>
              <a:rPr lang="en-US" sz="2800" dirty="0" err="1">
                <a:solidFill>
                  <a:srgbClr val="000000"/>
                </a:solidFill>
                <a:latin typeface="Muli Regular"/>
              </a:rPr>
              <a:t>cao</a:t>
            </a:r>
            <a:r>
              <a:rPr lang="en-US" sz="2800" dirty="0">
                <a:solidFill>
                  <a:srgbClr val="000000"/>
                </a:solidFill>
                <a:latin typeface="Muli Regular"/>
              </a:rPr>
              <a:t>.</a:t>
            </a:r>
          </a:p>
        </p:txBody>
      </p:sp>
      <p:pic>
        <p:nvPicPr>
          <p:cNvPr id="2" name="Picture 1" descr="A black screen with white text&#10;&#10;Description automatically generated with low confidence">
            <a:extLst>
              <a:ext uri="{FF2B5EF4-FFF2-40B4-BE49-F238E27FC236}">
                <a16:creationId xmlns:a16="http://schemas.microsoft.com/office/drawing/2014/main" id="{D0740770-BF49-9BAC-6DD4-F7CDA4400669}"/>
              </a:ext>
            </a:extLst>
          </p:cNvPr>
          <p:cNvPicPr>
            <a:picLocks noChangeAspect="1"/>
          </p:cNvPicPr>
          <p:nvPr/>
        </p:nvPicPr>
        <p:blipFill>
          <a:blip r:embed="rId2"/>
          <a:stretch>
            <a:fillRect/>
          </a:stretch>
        </p:blipFill>
        <p:spPr>
          <a:xfrm>
            <a:off x="1892334" y="2355147"/>
            <a:ext cx="14556300" cy="4240774"/>
          </a:xfrm>
          <a:prstGeom prst="rect">
            <a:avLst/>
          </a:prstGeom>
        </p:spPr>
      </p:pic>
    </p:spTree>
    <p:extLst>
      <p:ext uri="{BB962C8B-B14F-4D97-AF65-F5344CB8AC3E}">
        <p14:creationId xmlns:p14="http://schemas.microsoft.com/office/powerpoint/2010/main" val="154036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Đánh</a:t>
            </a:r>
            <a:r>
              <a:rPr lang="en-US" sz="4000" spc="-60" dirty="0">
                <a:solidFill>
                  <a:srgbClr val="000000"/>
                </a:solidFill>
                <a:latin typeface="Muli Bold"/>
              </a:rPr>
              <a:t> </a:t>
            </a:r>
            <a:r>
              <a:rPr lang="en-US" sz="4000" spc="-60" dirty="0" err="1">
                <a:solidFill>
                  <a:srgbClr val="000000"/>
                </a:solidFill>
                <a:latin typeface="Muli Bold"/>
              </a:rPr>
              <a:t>giá</a:t>
            </a:r>
            <a:r>
              <a:rPr lang="en-US" sz="4000" spc="-60" dirty="0">
                <a:solidFill>
                  <a:srgbClr val="000000"/>
                </a:solidFill>
                <a:latin typeface="Muli Bold"/>
              </a:rPr>
              <a:t>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quả</a:t>
            </a:r>
            <a:r>
              <a:rPr lang="en-US" sz="4000" spc="-60" dirty="0">
                <a:solidFill>
                  <a:srgbClr val="000000"/>
                </a:solidFill>
                <a:latin typeface="Muli Bold"/>
              </a:rPr>
              <a:t> </a:t>
            </a:r>
            <a:r>
              <a:rPr lang="en-US" sz="4000" spc="-60" dirty="0" err="1">
                <a:solidFill>
                  <a:srgbClr val="000000"/>
                </a:solidFill>
                <a:latin typeface="Muli Bold"/>
              </a:rPr>
              <a:t>mô</a:t>
            </a:r>
            <a:r>
              <a:rPr lang="en-US" sz="4000" spc="-60" dirty="0">
                <a:solidFill>
                  <a:srgbClr val="000000"/>
                </a:solidFill>
                <a:latin typeface="Muli Bold"/>
              </a:rPr>
              <a:t> </a:t>
            </a:r>
            <a:r>
              <a:rPr lang="en-US" sz="4000" spc="-60" dirty="0" err="1">
                <a:solidFill>
                  <a:srgbClr val="000000"/>
                </a:solidFill>
                <a:latin typeface="Muli Bold"/>
              </a:rPr>
              <a:t>hình</a:t>
            </a:r>
            <a:r>
              <a:rPr lang="en-US" sz="4000" spc="-60" dirty="0">
                <a:solidFill>
                  <a:srgbClr val="000000"/>
                </a:solidFill>
                <a:latin typeface="Muli Bold"/>
              </a:rPr>
              <a:t> HMM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hợp</a:t>
            </a:r>
            <a:r>
              <a:rPr lang="en-US" sz="4000" spc="-60" dirty="0">
                <a:solidFill>
                  <a:srgbClr val="000000"/>
                </a:solidFill>
                <a:latin typeface="Muli Bold"/>
              </a:rPr>
              <a:t> Viterbi</a:t>
            </a:r>
          </a:p>
        </p:txBody>
      </p:sp>
      <p:sp>
        <p:nvSpPr>
          <p:cNvPr id="6" name="TextBox 6"/>
          <p:cNvSpPr txBox="1"/>
          <p:nvPr/>
        </p:nvSpPr>
        <p:spPr>
          <a:xfrm>
            <a:off x="1043568" y="1162379"/>
            <a:ext cx="16253832" cy="2644250"/>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So với hướng tiếp cận đơn giản ban đầu, độ chính xác của mô hình Hidden Markov kết hợp thuật toán Viterbi đã cải thiện hơn. </a:t>
            </a:r>
          </a:p>
          <a:p>
            <a:pPr algn="just">
              <a:lnSpc>
                <a:spcPts val="4199"/>
              </a:lnSpc>
              <a:spcBef>
                <a:spcPct val="0"/>
              </a:spcBef>
            </a:pPr>
            <a:r>
              <a:rPr lang="vi-VN" sz="2800" dirty="0">
                <a:solidFill>
                  <a:srgbClr val="000000"/>
                </a:solidFill>
                <a:latin typeface="Muli Regular"/>
              </a:rPr>
              <a:t>	Ta thấy kết quả của mô hình này trên tập train rất tốt, nhưng trên tập test lại không tốt, do đó có thể kết luận mô hình đã bị overfitting.</a:t>
            </a:r>
          </a:p>
          <a:p>
            <a:pPr algn="just">
              <a:lnSpc>
                <a:spcPts val="4199"/>
              </a:lnSpc>
              <a:spcBef>
                <a:spcPct val="0"/>
              </a:spcBef>
            </a:pPr>
            <a:endParaRPr lang="en-US" sz="2800" dirty="0">
              <a:solidFill>
                <a:srgbClr val="000000"/>
              </a:solidFill>
              <a:latin typeface="Muli Regular"/>
            </a:endParaRPr>
          </a:p>
        </p:txBody>
      </p:sp>
      <p:pic>
        <p:nvPicPr>
          <p:cNvPr id="3" name="Picture 2" descr="A screenshot of a computer screen&#10;&#10;Description automatically generated with medium confidence">
            <a:extLst>
              <a:ext uri="{FF2B5EF4-FFF2-40B4-BE49-F238E27FC236}">
                <a16:creationId xmlns:a16="http://schemas.microsoft.com/office/drawing/2014/main" id="{3DA6C3FD-1344-E6A1-4E3A-628C4661A722}"/>
              </a:ext>
            </a:extLst>
          </p:cNvPr>
          <p:cNvPicPr>
            <a:picLocks noChangeAspect="1"/>
          </p:cNvPicPr>
          <p:nvPr/>
        </p:nvPicPr>
        <p:blipFill>
          <a:blip r:embed="rId2"/>
          <a:stretch>
            <a:fillRect/>
          </a:stretch>
        </p:blipFill>
        <p:spPr>
          <a:xfrm>
            <a:off x="1023124" y="3637609"/>
            <a:ext cx="7957213" cy="6239816"/>
          </a:xfrm>
          <a:prstGeom prst="rect">
            <a:avLst/>
          </a:prstGeom>
        </p:spPr>
      </p:pic>
      <p:pic>
        <p:nvPicPr>
          <p:cNvPr id="4" name="Picture 3" descr="A screenshot of a computer screen&#10;&#10;Description automatically generated with medium confidence">
            <a:extLst>
              <a:ext uri="{FF2B5EF4-FFF2-40B4-BE49-F238E27FC236}">
                <a16:creationId xmlns:a16="http://schemas.microsoft.com/office/drawing/2014/main" id="{94D6A5EC-BFBA-A54C-6677-12D18742BCEB}"/>
              </a:ext>
            </a:extLst>
          </p:cNvPr>
          <p:cNvPicPr>
            <a:picLocks noChangeAspect="1"/>
          </p:cNvPicPr>
          <p:nvPr/>
        </p:nvPicPr>
        <p:blipFill>
          <a:blip r:embed="rId3"/>
          <a:stretch>
            <a:fillRect/>
          </a:stretch>
        </p:blipFill>
        <p:spPr>
          <a:xfrm>
            <a:off x="9357564" y="3627387"/>
            <a:ext cx="7975148" cy="6239815"/>
          </a:xfrm>
          <a:prstGeom prst="rect">
            <a:avLst/>
          </a:prstGeom>
        </p:spPr>
      </p:pic>
    </p:spTree>
    <p:extLst>
      <p:ext uri="{BB962C8B-B14F-4D97-AF65-F5344CB8AC3E}">
        <p14:creationId xmlns:p14="http://schemas.microsoft.com/office/powerpoint/2010/main" val="116999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Đánh</a:t>
            </a:r>
            <a:r>
              <a:rPr lang="en-US" sz="4000" spc="-60" dirty="0">
                <a:solidFill>
                  <a:srgbClr val="000000"/>
                </a:solidFill>
                <a:latin typeface="Muli Bold"/>
              </a:rPr>
              <a:t> </a:t>
            </a:r>
            <a:r>
              <a:rPr lang="en-US" sz="4000" spc="-60" dirty="0" err="1">
                <a:solidFill>
                  <a:srgbClr val="000000"/>
                </a:solidFill>
                <a:latin typeface="Muli Bold"/>
              </a:rPr>
              <a:t>giá</a:t>
            </a:r>
            <a:r>
              <a:rPr lang="en-US" sz="4000" spc="-60" dirty="0">
                <a:solidFill>
                  <a:srgbClr val="000000"/>
                </a:solidFill>
                <a:latin typeface="Muli Bold"/>
              </a:rPr>
              <a:t>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quả</a:t>
            </a:r>
            <a:r>
              <a:rPr lang="en-US" sz="4000" spc="-60" dirty="0">
                <a:solidFill>
                  <a:srgbClr val="000000"/>
                </a:solidFill>
                <a:latin typeface="Muli Bold"/>
              </a:rPr>
              <a:t> </a:t>
            </a:r>
            <a:r>
              <a:rPr lang="en-US" sz="4000" spc="-60" dirty="0" err="1">
                <a:solidFill>
                  <a:srgbClr val="000000"/>
                </a:solidFill>
                <a:latin typeface="Muli Bold"/>
              </a:rPr>
              <a:t>mô</a:t>
            </a:r>
            <a:r>
              <a:rPr lang="en-US" sz="4000" spc="-60" dirty="0">
                <a:solidFill>
                  <a:srgbClr val="000000"/>
                </a:solidFill>
                <a:latin typeface="Muli Bold"/>
              </a:rPr>
              <a:t> </a:t>
            </a:r>
            <a:r>
              <a:rPr lang="en-US" sz="4000" spc="-60" dirty="0" err="1">
                <a:solidFill>
                  <a:srgbClr val="000000"/>
                </a:solidFill>
                <a:latin typeface="Muli Bold"/>
              </a:rPr>
              <a:t>hình</a:t>
            </a:r>
            <a:r>
              <a:rPr lang="en-US" sz="4000" spc="-60" dirty="0">
                <a:solidFill>
                  <a:srgbClr val="000000"/>
                </a:solidFill>
                <a:latin typeface="Muli Bold"/>
              </a:rPr>
              <a:t> HMM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hợp</a:t>
            </a:r>
            <a:r>
              <a:rPr lang="en-US" sz="4000" spc="-60" dirty="0">
                <a:solidFill>
                  <a:srgbClr val="000000"/>
                </a:solidFill>
                <a:latin typeface="Muli Bold"/>
              </a:rPr>
              <a:t> Viterbi</a:t>
            </a:r>
          </a:p>
        </p:txBody>
      </p:sp>
      <p:pic>
        <p:nvPicPr>
          <p:cNvPr id="2" name="Picture 1" descr="A picture containing screenshot, text, colorfulness, rectangle&#10;&#10;Description automatically generated">
            <a:extLst>
              <a:ext uri="{FF2B5EF4-FFF2-40B4-BE49-F238E27FC236}">
                <a16:creationId xmlns:a16="http://schemas.microsoft.com/office/drawing/2014/main" id="{3FAAA46D-8301-64D4-ED9E-70620D9A25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6769" y="2196203"/>
            <a:ext cx="9034462" cy="7667283"/>
          </a:xfrm>
          <a:prstGeom prst="rect">
            <a:avLst/>
          </a:prstGeom>
          <a:noFill/>
          <a:ln>
            <a:noFill/>
          </a:ln>
        </p:spPr>
      </p:pic>
    </p:spTree>
    <p:extLst>
      <p:ext uri="{BB962C8B-B14F-4D97-AF65-F5344CB8AC3E}">
        <p14:creationId xmlns:p14="http://schemas.microsoft.com/office/powerpoint/2010/main" val="220628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9575"/>
            <a:ext cx="1499024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So </a:t>
            </a:r>
            <a:r>
              <a:rPr lang="en-US" sz="4000" spc="-60" dirty="0" err="1">
                <a:solidFill>
                  <a:srgbClr val="000000"/>
                </a:solidFill>
                <a:latin typeface="Muli Bold"/>
              </a:rPr>
              <a:t>sánh</a:t>
            </a:r>
            <a:r>
              <a:rPr lang="en-US" sz="4000" spc="-60" dirty="0">
                <a:solidFill>
                  <a:srgbClr val="000000"/>
                </a:solidFill>
                <a:latin typeface="Muli Bold"/>
              </a:rPr>
              <a:t> </a:t>
            </a:r>
            <a:r>
              <a:rPr lang="en-US" sz="4000" spc="-60" dirty="0" err="1">
                <a:solidFill>
                  <a:srgbClr val="000000"/>
                </a:solidFill>
                <a:latin typeface="Muli Bold"/>
              </a:rPr>
              <a:t>với</a:t>
            </a:r>
            <a:r>
              <a:rPr lang="en-US" sz="4000" spc="-60" dirty="0">
                <a:solidFill>
                  <a:srgbClr val="000000"/>
                </a:solidFill>
                <a:latin typeface="Muli Bold"/>
              </a:rPr>
              <a:t> </a:t>
            </a:r>
            <a:r>
              <a:rPr lang="en-US" sz="4000" spc="-60" dirty="0" err="1">
                <a:solidFill>
                  <a:srgbClr val="000000"/>
                </a:solidFill>
                <a:latin typeface="Muli Bold"/>
              </a:rPr>
              <a:t>thư</a:t>
            </a:r>
            <a:r>
              <a:rPr lang="en-US" sz="4000" spc="-60" dirty="0">
                <a:solidFill>
                  <a:srgbClr val="000000"/>
                </a:solidFill>
                <a:latin typeface="Muli Bold"/>
              </a:rPr>
              <a:t> </a:t>
            </a:r>
            <a:r>
              <a:rPr lang="en-US" sz="4000" spc="-60" dirty="0" err="1">
                <a:solidFill>
                  <a:srgbClr val="000000"/>
                </a:solidFill>
                <a:latin typeface="Muli Bold"/>
              </a:rPr>
              <a:t>viện</a:t>
            </a:r>
            <a:r>
              <a:rPr lang="en-US" sz="4000" spc="-60" dirty="0">
                <a:solidFill>
                  <a:srgbClr val="000000"/>
                </a:solidFill>
                <a:latin typeface="Muli Bold"/>
              </a:rPr>
              <a:t> </a:t>
            </a:r>
            <a:r>
              <a:rPr lang="en-US" sz="4000" spc="-60" dirty="0" err="1">
                <a:solidFill>
                  <a:srgbClr val="000000"/>
                </a:solidFill>
                <a:latin typeface="Muli Bold"/>
              </a:rPr>
              <a:t>VnCoreNLP</a:t>
            </a:r>
            <a:r>
              <a:rPr lang="en-US" sz="4000" spc="-60" dirty="0">
                <a:solidFill>
                  <a:srgbClr val="000000"/>
                </a:solidFill>
                <a:latin typeface="Muli Bold"/>
              </a:rPr>
              <a:t> </a:t>
            </a:r>
            <a:r>
              <a:rPr lang="en-US" sz="4000" spc="-60" dirty="0" err="1">
                <a:solidFill>
                  <a:srgbClr val="000000"/>
                </a:solidFill>
                <a:latin typeface="Muli Bold"/>
              </a:rPr>
              <a:t>và</a:t>
            </a:r>
            <a:r>
              <a:rPr lang="en-US" sz="4000" spc="-60" dirty="0">
                <a:solidFill>
                  <a:srgbClr val="000000"/>
                </a:solidFill>
                <a:latin typeface="Muli Bold"/>
              </a:rPr>
              <a:t> </a:t>
            </a:r>
            <a:r>
              <a:rPr lang="en-US" sz="4000" spc="-60" dirty="0" err="1">
                <a:solidFill>
                  <a:srgbClr val="000000"/>
                </a:solidFill>
                <a:latin typeface="Muli Bold"/>
              </a:rPr>
              <a:t>pyvi</a:t>
            </a:r>
            <a:endParaRPr lang="en-US" sz="4000" spc="-60" dirty="0">
              <a:solidFill>
                <a:srgbClr val="000000"/>
              </a:solidFill>
              <a:latin typeface="Muli Bold"/>
            </a:endParaRPr>
          </a:p>
        </p:txBody>
      </p:sp>
      <p:graphicFrame>
        <p:nvGraphicFramePr>
          <p:cNvPr id="3" name="Table 2">
            <a:extLst>
              <a:ext uri="{FF2B5EF4-FFF2-40B4-BE49-F238E27FC236}">
                <a16:creationId xmlns:a16="http://schemas.microsoft.com/office/drawing/2014/main" id="{6AF92971-54A0-0AE1-724D-8FECA5431BF4}"/>
              </a:ext>
            </a:extLst>
          </p:cNvPr>
          <p:cNvGraphicFramePr>
            <a:graphicFrameLocks noGrp="1"/>
          </p:cNvGraphicFramePr>
          <p:nvPr>
            <p:extLst>
              <p:ext uri="{D42A27DB-BD31-4B8C-83A1-F6EECF244321}">
                <p14:modId xmlns:p14="http://schemas.microsoft.com/office/powerpoint/2010/main" val="653737494"/>
              </p:ext>
            </p:extLst>
          </p:nvPr>
        </p:nvGraphicFramePr>
        <p:xfrm>
          <a:off x="2828607" y="2095500"/>
          <a:ext cx="12630785" cy="4167810"/>
        </p:xfrm>
        <a:graphic>
          <a:graphicData uri="http://schemas.openxmlformats.org/drawingml/2006/table">
            <a:tbl>
              <a:tblPr firstRow="1" firstCol="1" bandRow="1">
                <a:tableStyleId>{5C22544A-7EE6-4342-B048-85BDC9FD1C3A}</a:tableStyleId>
              </a:tblPr>
              <a:tblGrid>
                <a:gridCol w="2356947">
                  <a:extLst>
                    <a:ext uri="{9D8B030D-6E8A-4147-A177-3AD203B41FA5}">
                      <a16:colId xmlns:a16="http://schemas.microsoft.com/office/drawing/2014/main" val="963148165"/>
                    </a:ext>
                  </a:extLst>
                </a:gridCol>
                <a:gridCol w="2355554">
                  <a:extLst>
                    <a:ext uri="{9D8B030D-6E8A-4147-A177-3AD203B41FA5}">
                      <a16:colId xmlns:a16="http://schemas.microsoft.com/office/drawing/2014/main" val="1421882416"/>
                    </a:ext>
                  </a:extLst>
                </a:gridCol>
                <a:gridCol w="2733278">
                  <a:extLst>
                    <a:ext uri="{9D8B030D-6E8A-4147-A177-3AD203B41FA5}">
                      <a16:colId xmlns:a16="http://schemas.microsoft.com/office/drawing/2014/main" val="2855181285"/>
                    </a:ext>
                  </a:extLst>
                </a:gridCol>
                <a:gridCol w="2614804">
                  <a:extLst>
                    <a:ext uri="{9D8B030D-6E8A-4147-A177-3AD203B41FA5}">
                      <a16:colId xmlns:a16="http://schemas.microsoft.com/office/drawing/2014/main" val="1819967734"/>
                    </a:ext>
                  </a:extLst>
                </a:gridCol>
                <a:gridCol w="2570202">
                  <a:extLst>
                    <a:ext uri="{9D8B030D-6E8A-4147-A177-3AD203B41FA5}">
                      <a16:colId xmlns:a16="http://schemas.microsoft.com/office/drawing/2014/main" val="1801192139"/>
                    </a:ext>
                  </a:extLst>
                </a:gridCol>
              </a:tblGrid>
              <a:tr h="940905">
                <a:tc>
                  <a:txBody>
                    <a:bodyPr/>
                    <a:lstStyle/>
                    <a:p>
                      <a:pPr algn="ctr">
                        <a:lnSpc>
                          <a:spcPct val="107000"/>
                        </a:lnSpc>
                        <a:spcAft>
                          <a:spcPts val="800"/>
                        </a:spcAft>
                      </a:pPr>
                      <a:r>
                        <a:rPr lang="en-US" sz="2800" kern="100">
                          <a:effectLst/>
                          <a:latin typeface="Muli Regular" panose="020B0604020202020204" charset="0"/>
                        </a:rPr>
                        <a:t> </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Accuracy</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Precision</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Recall</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F1-score</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8107473"/>
                  </a:ext>
                </a:extLst>
              </a:tr>
              <a:tr h="1345095">
                <a:tc>
                  <a:txBody>
                    <a:bodyPr/>
                    <a:lstStyle/>
                    <a:p>
                      <a:pPr algn="ctr">
                        <a:lnSpc>
                          <a:spcPct val="107000"/>
                        </a:lnSpc>
                        <a:spcAft>
                          <a:spcPts val="800"/>
                        </a:spcAft>
                      </a:pPr>
                      <a:r>
                        <a:rPr lang="en-US" sz="2800" kern="100">
                          <a:effectLst/>
                          <a:latin typeface="Muli Regular" panose="020B0604020202020204" charset="0"/>
                        </a:rPr>
                        <a:t>HMM + Viterbi</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dirty="0">
                          <a:effectLst/>
                          <a:latin typeface="Muli Regular" panose="020B0604020202020204" charset="0"/>
                        </a:rPr>
                        <a:t>0.67</a:t>
                      </a:r>
                      <a:endParaRPr lang="en-US" sz="28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dirty="0">
                          <a:effectLst/>
                          <a:latin typeface="Muli Regular" panose="020B0604020202020204" charset="0"/>
                        </a:rPr>
                        <a:t>0.7</a:t>
                      </a:r>
                      <a:endParaRPr lang="en-US" sz="28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0.58</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0.62</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4152096"/>
                  </a:ext>
                </a:extLst>
              </a:tr>
              <a:tr h="940905">
                <a:tc>
                  <a:txBody>
                    <a:bodyPr/>
                    <a:lstStyle/>
                    <a:p>
                      <a:pPr algn="ctr">
                        <a:lnSpc>
                          <a:spcPct val="107000"/>
                        </a:lnSpc>
                        <a:spcAft>
                          <a:spcPts val="800"/>
                        </a:spcAft>
                      </a:pPr>
                      <a:r>
                        <a:rPr lang="en-US" sz="2800" kern="100">
                          <a:effectLst/>
                          <a:latin typeface="Muli Regular" panose="020B0604020202020204" charset="0"/>
                        </a:rPr>
                        <a:t>VnCoreNLP</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0.96</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0.91</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0.87</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0.88</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718229"/>
                  </a:ext>
                </a:extLst>
              </a:tr>
              <a:tr h="940905">
                <a:tc>
                  <a:txBody>
                    <a:bodyPr/>
                    <a:lstStyle/>
                    <a:p>
                      <a:pPr algn="ctr">
                        <a:lnSpc>
                          <a:spcPct val="107000"/>
                        </a:lnSpc>
                        <a:spcAft>
                          <a:spcPts val="800"/>
                        </a:spcAft>
                      </a:pPr>
                      <a:r>
                        <a:rPr lang="en-US" sz="2800" kern="100">
                          <a:effectLst/>
                          <a:latin typeface="Muli Regular" panose="020B0604020202020204" charset="0"/>
                        </a:rPr>
                        <a:t>pyvi</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0.78</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0.60</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a:effectLst/>
                          <a:latin typeface="Muli Regular" panose="020B0604020202020204" charset="0"/>
                        </a:rPr>
                        <a:t>0.52</a:t>
                      </a:r>
                      <a:endParaRPr lang="en-US" sz="28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kern="100" dirty="0">
                          <a:effectLst/>
                          <a:latin typeface="Muli Regular" panose="020B0604020202020204" charset="0"/>
                        </a:rPr>
                        <a:t>0.49</a:t>
                      </a:r>
                      <a:endParaRPr lang="en-US" sz="28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557676"/>
                  </a:ext>
                </a:extLst>
              </a:tr>
            </a:tbl>
          </a:graphicData>
        </a:graphic>
      </p:graphicFrame>
      <p:sp>
        <p:nvSpPr>
          <p:cNvPr id="4" name="TextBox 6">
            <a:extLst>
              <a:ext uri="{FF2B5EF4-FFF2-40B4-BE49-F238E27FC236}">
                <a16:creationId xmlns:a16="http://schemas.microsoft.com/office/drawing/2014/main" id="{7563C13F-FB25-D61D-0385-81C26F824DDE}"/>
              </a:ext>
            </a:extLst>
          </p:cNvPr>
          <p:cNvSpPr txBox="1"/>
          <p:nvPr/>
        </p:nvSpPr>
        <p:spPr>
          <a:xfrm>
            <a:off x="1017083" y="7284576"/>
            <a:ext cx="16253832" cy="1567032"/>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Ta thấy thư viện VnCoreNLP thực hiện tốt hơn so với mô hình HMM đã xây dựng. Đối với thư viện pyvi, bộ nhãn quy ước của thư viện này có một ít khác biệt </a:t>
            </a:r>
            <a:r>
              <a:rPr lang="en-US" sz="2800" dirty="0">
                <a:solidFill>
                  <a:srgbClr val="000000"/>
                </a:solidFill>
                <a:latin typeface="Muli Regular"/>
              </a:rPr>
              <a:t>so </a:t>
            </a:r>
            <a:r>
              <a:rPr lang="en-US" sz="2800" dirty="0" err="1">
                <a:solidFill>
                  <a:srgbClr val="000000"/>
                </a:solidFill>
                <a:latin typeface="Muli Regular"/>
              </a:rPr>
              <a:t>với</a:t>
            </a:r>
            <a:r>
              <a:rPr lang="en-US" sz="2800" dirty="0">
                <a:solidFill>
                  <a:srgbClr val="000000"/>
                </a:solidFill>
                <a:latin typeface="Muli Regular"/>
              </a:rPr>
              <a:t> </a:t>
            </a:r>
            <a:r>
              <a:rPr lang="en-US" sz="2800" dirty="0" err="1">
                <a:solidFill>
                  <a:srgbClr val="000000"/>
                </a:solidFill>
                <a:latin typeface="Muli Regular"/>
              </a:rPr>
              <a:t>bảng</a:t>
            </a:r>
            <a:r>
              <a:rPr lang="en-US" sz="2800" dirty="0">
                <a:solidFill>
                  <a:srgbClr val="000000"/>
                </a:solidFill>
                <a:latin typeface="Muli Regular"/>
              </a:rPr>
              <a:t> </a:t>
            </a:r>
            <a:r>
              <a:rPr lang="en-US" sz="2800" dirty="0" err="1">
                <a:solidFill>
                  <a:srgbClr val="000000"/>
                </a:solidFill>
                <a:latin typeface="Muli Regular"/>
              </a:rPr>
              <a:t>quy</a:t>
            </a:r>
            <a:r>
              <a:rPr lang="en-US" sz="2800" dirty="0">
                <a:solidFill>
                  <a:srgbClr val="000000"/>
                </a:solidFill>
                <a:latin typeface="Muli Regular"/>
              </a:rPr>
              <a:t> </a:t>
            </a:r>
            <a:r>
              <a:rPr lang="en-US" sz="2800" dirty="0" err="1">
                <a:solidFill>
                  <a:srgbClr val="000000"/>
                </a:solidFill>
                <a:latin typeface="Muli Regular"/>
              </a:rPr>
              <a:t>ước</a:t>
            </a:r>
            <a:r>
              <a:rPr lang="vi-VN" sz="2800" dirty="0">
                <a:solidFill>
                  <a:srgbClr val="000000"/>
                </a:solidFill>
                <a:latin typeface="Muli Regular"/>
              </a:rPr>
              <a:t>, vì vậy dù accuracy cao hơn, nhưng precision và recall của </a:t>
            </a:r>
            <a:r>
              <a:rPr lang="en-US" sz="2800" dirty="0" err="1">
                <a:solidFill>
                  <a:srgbClr val="000000"/>
                </a:solidFill>
                <a:latin typeface="Muli Regular"/>
              </a:rPr>
              <a:t>pyvi</a:t>
            </a:r>
            <a:r>
              <a:rPr lang="vi-VN" sz="2800" dirty="0">
                <a:solidFill>
                  <a:srgbClr val="000000"/>
                </a:solidFill>
                <a:latin typeface="Muli Regular"/>
              </a:rPr>
              <a:t> lại thấp hơn so với HMM.</a:t>
            </a:r>
            <a:endParaRPr lang="en-US" sz="2800" dirty="0">
              <a:solidFill>
                <a:srgbClr val="000000"/>
              </a:solidFill>
              <a:latin typeface="Muli Regular"/>
            </a:endParaRPr>
          </a:p>
        </p:txBody>
      </p:sp>
    </p:spTree>
    <p:extLst>
      <p:ext uri="{BB962C8B-B14F-4D97-AF65-F5344CB8AC3E}">
        <p14:creationId xmlns:p14="http://schemas.microsoft.com/office/powerpoint/2010/main" val="373209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09575"/>
            <a:ext cx="7657915"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a:solidFill>
                  <a:srgbClr val="000000"/>
                </a:solidFill>
                <a:latin typeface="Muli Bold"/>
              </a:rPr>
              <a:t>Thu </a:t>
            </a:r>
            <a:r>
              <a:rPr lang="en-US" sz="4000" spc="-60" dirty="0" err="1">
                <a:solidFill>
                  <a:srgbClr val="000000"/>
                </a:solidFill>
                <a:latin typeface="Muli Bold"/>
              </a:rPr>
              <a:t>thập</a:t>
            </a:r>
            <a:r>
              <a:rPr lang="en-US" sz="4000" spc="-60" dirty="0">
                <a:solidFill>
                  <a:srgbClr val="000000"/>
                </a:solidFill>
                <a:latin typeface="Muli Bold"/>
              </a:rPr>
              <a:t> </a:t>
            </a:r>
            <a:r>
              <a:rPr lang="en-US" sz="4000" spc="-60" dirty="0" err="1">
                <a:solidFill>
                  <a:srgbClr val="000000"/>
                </a:solidFill>
                <a:latin typeface="Muli Bold"/>
              </a:rPr>
              <a:t>dữ</a:t>
            </a:r>
            <a:r>
              <a:rPr lang="en-US" sz="4000" spc="-60" dirty="0">
                <a:solidFill>
                  <a:srgbClr val="000000"/>
                </a:solidFill>
                <a:latin typeface="Muli Bold"/>
              </a:rPr>
              <a:t> </a:t>
            </a:r>
            <a:r>
              <a:rPr lang="en-US" sz="4000" spc="-60" dirty="0" err="1">
                <a:solidFill>
                  <a:srgbClr val="000000"/>
                </a:solidFill>
                <a:latin typeface="Muli Bold"/>
              </a:rPr>
              <a:t>liệu</a:t>
            </a:r>
            <a:endParaRPr lang="en-US" sz="4000" spc="-60" dirty="0">
              <a:solidFill>
                <a:srgbClr val="000000"/>
              </a:solidFill>
              <a:latin typeface="Muli Bold"/>
            </a:endParaRPr>
          </a:p>
        </p:txBody>
      </p:sp>
      <p:sp>
        <p:nvSpPr>
          <p:cNvPr id="4" name="TextBox 4"/>
          <p:cNvSpPr txBox="1"/>
          <p:nvPr/>
        </p:nvSpPr>
        <p:spPr>
          <a:xfrm>
            <a:off x="762000" y="1452623"/>
            <a:ext cx="17176666" cy="3011658"/>
          </a:xfrm>
          <a:prstGeom prst="rect">
            <a:avLst/>
          </a:prstGeom>
        </p:spPr>
        <p:txBody>
          <a:bodyPr wrap="square" lIns="0" tIns="0" rIns="0" bIns="0" rtlCol="0" anchor="t">
            <a:spAutoFit/>
          </a:bodyPr>
          <a:lstStyle/>
          <a:p>
            <a:pPr algn="just">
              <a:lnSpc>
                <a:spcPts val="2520"/>
              </a:lnSpc>
            </a:pPr>
            <a:r>
              <a:rPr lang="en-US" sz="2800" dirty="0">
                <a:solidFill>
                  <a:srgbClr val="000000"/>
                </a:solidFill>
                <a:latin typeface="Muli Regular"/>
              </a:rPr>
              <a:t>	</a:t>
            </a:r>
            <a:r>
              <a:rPr lang="vi-VN" sz="2800" dirty="0">
                <a:solidFill>
                  <a:srgbClr val="000000"/>
                </a:solidFill>
                <a:latin typeface="Muli Regular"/>
              </a:rPr>
              <a:t>Dữ liệu được thu thập là các câu ngẫu nhiên thuộc nhiều chủ đề, lĩnh vực khác</a:t>
            </a:r>
            <a:r>
              <a:rPr lang="en-US" sz="2800" dirty="0">
                <a:solidFill>
                  <a:srgbClr val="000000"/>
                </a:solidFill>
                <a:latin typeface="Muli Regular"/>
              </a:rPr>
              <a:t> </a:t>
            </a:r>
            <a:r>
              <a:rPr lang="vi-VN" sz="2800" dirty="0">
                <a:solidFill>
                  <a:srgbClr val="000000"/>
                </a:solidFill>
                <a:latin typeface="Muli Regular"/>
              </a:rPr>
              <a:t>nhau.</a:t>
            </a:r>
            <a:endParaRPr lang="en-US" sz="2800" dirty="0">
              <a:solidFill>
                <a:srgbClr val="000000"/>
              </a:solidFill>
              <a:latin typeface="Muli Regular"/>
            </a:endParaRPr>
          </a:p>
          <a:p>
            <a:pPr algn="just"/>
            <a:endParaRPr lang="vi-VN" sz="2800" dirty="0">
              <a:solidFill>
                <a:srgbClr val="000000"/>
              </a:solidFill>
              <a:latin typeface="Muli Regular"/>
            </a:endParaRPr>
          </a:p>
          <a:p>
            <a:pPr algn="just"/>
            <a:r>
              <a:rPr lang="en-US" sz="2800" dirty="0">
                <a:solidFill>
                  <a:srgbClr val="000000"/>
                </a:solidFill>
                <a:latin typeface="Muli Regular"/>
              </a:rPr>
              <a:t>	</a:t>
            </a:r>
            <a:r>
              <a:rPr lang="vi-VN" sz="2800" dirty="0">
                <a:solidFill>
                  <a:srgbClr val="000000"/>
                </a:solidFill>
                <a:latin typeface="Muli Regular"/>
              </a:rPr>
              <a:t>Nguồn dữ liệu thu thập từ các trang báo uy tín ở Việt Nam như</a:t>
            </a:r>
            <a:r>
              <a:rPr lang="en-US" sz="2800" dirty="0">
                <a:solidFill>
                  <a:srgbClr val="000000"/>
                </a:solidFill>
                <a:latin typeface="Muli Regular"/>
              </a:rPr>
              <a:t> </a:t>
            </a:r>
            <a:r>
              <a:rPr lang="vi-VN" sz="2800" dirty="0">
                <a:solidFill>
                  <a:srgbClr val="000000"/>
                </a:solidFill>
                <a:latin typeface="Muli Regular"/>
                <a:hlinkClick r:id="rId2"/>
              </a:rPr>
              <a:t>https://dantri.com.vn/</a:t>
            </a:r>
            <a:r>
              <a:rPr lang="en-US" sz="2800" dirty="0">
                <a:solidFill>
                  <a:srgbClr val="000000"/>
                </a:solidFill>
                <a:latin typeface="Muli Regular"/>
              </a:rPr>
              <a:t> </a:t>
            </a:r>
            <a:r>
              <a:rPr lang="vi-VN" sz="2800" dirty="0">
                <a:solidFill>
                  <a:srgbClr val="000000"/>
                </a:solidFill>
                <a:latin typeface="Muli Regular"/>
              </a:rPr>
              <a:t>, </a:t>
            </a:r>
            <a:r>
              <a:rPr lang="vi-VN" sz="2800" u="sng" dirty="0">
                <a:solidFill>
                  <a:srgbClr val="0070C0"/>
                </a:solidFill>
                <a:latin typeface="Muli Regular"/>
                <a:hlinkClick r:id="rId3"/>
              </a:rPr>
              <a:t>https://thanhnien.vn/</a:t>
            </a:r>
            <a:r>
              <a:rPr lang="en-US" sz="2800" dirty="0">
                <a:solidFill>
                  <a:srgbClr val="0070C0"/>
                </a:solidFill>
                <a:latin typeface="Muli Regular"/>
              </a:rPr>
              <a:t> </a:t>
            </a:r>
            <a:r>
              <a:rPr lang="vi-VN" sz="2800" dirty="0">
                <a:solidFill>
                  <a:srgbClr val="000000"/>
                </a:solidFill>
                <a:latin typeface="Muli Regular"/>
              </a:rPr>
              <a:t>, </a:t>
            </a:r>
            <a:r>
              <a:rPr lang="vi-VN" sz="2800" dirty="0">
                <a:solidFill>
                  <a:srgbClr val="000000"/>
                </a:solidFill>
                <a:latin typeface="Muli Regular"/>
                <a:hlinkClick r:id="rId4"/>
              </a:rPr>
              <a:t>https://vnexpress.net/</a:t>
            </a:r>
            <a:r>
              <a:rPr lang="en-US" sz="2800" dirty="0">
                <a:solidFill>
                  <a:srgbClr val="000000"/>
                </a:solidFill>
                <a:latin typeface="Muli Regular"/>
              </a:rPr>
              <a:t> </a:t>
            </a:r>
            <a:r>
              <a:rPr lang="vi-VN" sz="2800" dirty="0">
                <a:solidFill>
                  <a:srgbClr val="000000"/>
                </a:solidFill>
                <a:latin typeface="Muli Regular"/>
              </a:rPr>
              <a:t>. Các câu được thu</a:t>
            </a:r>
            <a:r>
              <a:rPr lang="en-US" sz="2800" dirty="0">
                <a:solidFill>
                  <a:srgbClr val="000000"/>
                </a:solidFill>
                <a:latin typeface="Muli Regular"/>
              </a:rPr>
              <a:t> </a:t>
            </a:r>
            <a:r>
              <a:rPr lang="vi-VN" sz="2800" dirty="0">
                <a:solidFill>
                  <a:srgbClr val="000000"/>
                </a:solidFill>
                <a:latin typeface="Muli Regular"/>
              </a:rPr>
              <a:t>thập có thể bao gồm tiêu đề và nội dung bên trong.</a:t>
            </a:r>
            <a:r>
              <a:rPr lang="en-US" sz="2800" dirty="0">
                <a:solidFill>
                  <a:srgbClr val="000000"/>
                </a:solidFill>
                <a:latin typeface="Muli Regular"/>
              </a:rPr>
              <a:t> </a:t>
            </a:r>
            <a:r>
              <a:rPr lang="en-US" sz="2800" dirty="0" err="1">
                <a:solidFill>
                  <a:srgbClr val="000000"/>
                </a:solidFill>
                <a:latin typeface="Muli Regular"/>
              </a:rPr>
              <a:t>Bộ</a:t>
            </a:r>
            <a:r>
              <a:rPr lang="en-US" sz="2800" dirty="0">
                <a:solidFill>
                  <a:srgbClr val="000000"/>
                </a:solidFill>
                <a:latin typeface="Muli Regular"/>
              </a:rPr>
              <a:t> </a:t>
            </a:r>
            <a:r>
              <a:rPr lang="en-US" sz="2800" dirty="0" err="1">
                <a:solidFill>
                  <a:srgbClr val="000000"/>
                </a:solidFill>
                <a:latin typeface="Muli Regular"/>
              </a:rPr>
              <a:t>dữ</a:t>
            </a:r>
            <a:r>
              <a:rPr lang="en-US" sz="2800" dirty="0">
                <a:solidFill>
                  <a:srgbClr val="000000"/>
                </a:solidFill>
                <a:latin typeface="Muli Regular"/>
              </a:rPr>
              <a:t> </a:t>
            </a:r>
            <a:r>
              <a:rPr lang="en-US" sz="2800" dirty="0" err="1">
                <a:solidFill>
                  <a:srgbClr val="000000"/>
                </a:solidFill>
                <a:latin typeface="Muli Regular"/>
              </a:rPr>
              <a:t>liệu</a:t>
            </a:r>
            <a:r>
              <a:rPr lang="en-US" sz="2800" dirty="0">
                <a:solidFill>
                  <a:srgbClr val="000000"/>
                </a:solidFill>
                <a:latin typeface="Muli Regular"/>
              </a:rPr>
              <a:t> </a:t>
            </a:r>
            <a:r>
              <a:rPr lang="en-US" sz="2800" dirty="0" err="1">
                <a:solidFill>
                  <a:srgbClr val="000000"/>
                </a:solidFill>
                <a:latin typeface="Muli Regular"/>
              </a:rPr>
              <a:t>có</a:t>
            </a:r>
            <a:r>
              <a:rPr lang="en-US" sz="2800" dirty="0">
                <a:solidFill>
                  <a:srgbClr val="000000"/>
                </a:solidFill>
                <a:latin typeface="Muli Regular"/>
              </a:rPr>
              <a:t> 90 </a:t>
            </a:r>
            <a:r>
              <a:rPr lang="en-US" sz="2800" dirty="0" err="1">
                <a:solidFill>
                  <a:srgbClr val="000000"/>
                </a:solidFill>
                <a:latin typeface="Muli Regular"/>
              </a:rPr>
              <a:t>câu</a:t>
            </a:r>
            <a:r>
              <a:rPr lang="en-US" sz="2800" dirty="0">
                <a:solidFill>
                  <a:srgbClr val="000000"/>
                </a:solidFill>
                <a:latin typeface="Muli Regular"/>
              </a:rPr>
              <a:t>, </a:t>
            </a:r>
            <a:r>
              <a:rPr lang="en-US" sz="2800" dirty="0" err="1">
                <a:solidFill>
                  <a:srgbClr val="000000"/>
                </a:solidFill>
                <a:latin typeface="Muli Regular"/>
              </a:rPr>
              <a:t>được</a:t>
            </a:r>
            <a:r>
              <a:rPr lang="en-US" sz="2800" dirty="0">
                <a:solidFill>
                  <a:srgbClr val="000000"/>
                </a:solidFill>
                <a:latin typeface="Muli Regular"/>
              </a:rPr>
              <a:t> </a:t>
            </a:r>
            <a:r>
              <a:rPr lang="en-US" sz="2800" dirty="0" err="1">
                <a:solidFill>
                  <a:srgbClr val="000000"/>
                </a:solidFill>
                <a:latin typeface="Muli Regular"/>
              </a:rPr>
              <a:t>lưu</a:t>
            </a:r>
            <a:r>
              <a:rPr lang="en-US" sz="2800" dirty="0">
                <a:solidFill>
                  <a:srgbClr val="000000"/>
                </a:solidFill>
                <a:latin typeface="Muli Regular"/>
              </a:rPr>
              <a:t> </a:t>
            </a:r>
            <a:r>
              <a:rPr lang="en-US" sz="2800" dirty="0" err="1">
                <a:solidFill>
                  <a:srgbClr val="000000"/>
                </a:solidFill>
                <a:latin typeface="Muli Regular"/>
              </a:rPr>
              <a:t>trữ</a:t>
            </a:r>
            <a:r>
              <a:rPr lang="en-US" sz="2800" dirty="0">
                <a:solidFill>
                  <a:srgbClr val="000000"/>
                </a:solidFill>
                <a:latin typeface="Muli Regular"/>
              </a:rPr>
              <a:t> </a:t>
            </a:r>
            <a:r>
              <a:rPr lang="en-US" sz="2800" dirty="0" err="1">
                <a:solidFill>
                  <a:srgbClr val="000000"/>
                </a:solidFill>
                <a:latin typeface="Muli Regular"/>
              </a:rPr>
              <a:t>trong</a:t>
            </a:r>
            <a:r>
              <a:rPr lang="en-US" sz="2800" dirty="0">
                <a:solidFill>
                  <a:srgbClr val="000000"/>
                </a:solidFill>
                <a:latin typeface="Muli Regular"/>
              </a:rPr>
              <a:t> file data_sentences.txt</a:t>
            </a:r>
          </a:p>
          <a:p>
            <a:pPr algn="ctr">
              <a:lnSpc>
                <a:spcPts val="2520"/>
              </a:lnSpc>
            </a:pPr>
            <a:endParaRPr lang="en-US" sz="2800" dirty="0">
              <a:solidFill>
                <a:srgbClr val="000000"/>
              </a:solidFill>
              <a:latin typeface="Muli Regular"/>
            </a:endParaRPr>
          </a:p>
          <a:p>
            <a:pPr algn="ctr">
              <a:lnSpc>
                <a:spcPts val="2520"/>
              </a:lnSpc>
            </a:pPr>
            <a:endParaRPr lang="en-US" sz="2800" dirty="0">
              <a:solidFill>
                <a:srgbClr val="000000"/>
              </a:solidFill>
              <a:latin typeface="Muli Regular"/>
            </a:endParaRPr>
          </a:p>
          <a:p>
            <a:pPr algn="just">
              <a:lnSpc>
                <a:spcPts val="2520"/>
              </a:lnSpc>
            </a:pPr>
            <a:r>
              <a:rPr lang="en-US" sz="2800" dirty="0">
                <a:solidFill>
                  <a:srgbClr val="000000"/>
                </a:solidFill>
                <a:latin typeface="Muli Regular"/>
              </a:rPr>
              <a:t>	</a:t>
            </a:r>
          </a:p>
        </p:txBody>
      </p:sp>
      <p:pic>
        <p:nvPicPr>
          <p:cNvPr id="5" name="Picture 4" descr="A screen shot of a computer&#10;&#10;Description automatically generated with medium confidence">
            <a:extLst>
              <a:ext uri="{FF2B5EF4-FFF2-40B4-BE49-F238E27FC236}">
                <a16:creationId xmlns:a16="http://schemas.microsoft.com/office/drawing/2014/main" id="{FC1823D4-51D1-2F91-7597-49A2E3784505}"/>
              </a:ext>
            </a:extLst>
          </p:cNvPr>
          <p:cNvPicPr>
            <a:picLocks noChangeAspect="1"/>
          </p:cNvPicPr>
          <p:nvPr/>
        </p:nvPicPr>
        <p:blipFill>
          <a:blip r:embed="rId5"/>
          <a:stretch>
            <a:fillRect/>
          </a:stretch>
        </p:blipFill>
        <p:spPr>
          <a:xfrm>
            <a:off x="1300041" y="3627851"/>
            <a:ext cx="15687917" cy="624957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rot="-4010882">
            <a:off x="10077669" y="-13183640"/>
            <a:ext cx="17614873" cy="17454738"/>
          </a:xfrm>
          <a:custGeom>
            <a:avLst/>
            <a:gdLst/>
            <a:ahLst/>
            <a:cxnLst/>
            <a:rect l="l" t="t" r="r" b="b"/>
            <a:pathLst>
              <a:path w="17614873" h="17454738">
                <a:moveTo>
                  <a:pt x="0" y="0"/>
                </a:moveTo>
                <a:lnTo>
                  <a:pt x="17614873" y="0"/>
                </a:lnTo>
                <a:lnTo>
                  <a:pt x="17614873" y="17454738"/>
                </a:lnTo>
                <a:lnTo>
                  <a:pt x="0" y="174547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2700000">
            <a:off x="-4939101" y="6712177"/>
            <a:ext cx="11422613" cy="8328123"/>
          </a:xfrm>
          <a:custGeom>
            <a:avLst/>
            <a:gdLst/>
            <a:ahLst/>
            <a:cxnLst/>
            <a:rect l="l" t="t" r="r" b="b"/>
            <a:pathLst>
              <a:path w="11422613" h="8328123">
                <a:moveTo>
                  <a:pt x="0" y="0"/>
                </a:moveTo>
                <a:lnTo>
                  <a:pt x="11422613" y="0"/>
                </a:lnTo>
                <a:lnTo>
                  <a:pt x="11422613" y="8328123"/>
                </a:lnTo>
                <a:lnTo>
                  <a:pt x="0" y="83281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7" name="Picture 2" descr="Any Questions - Slide Team">
            <a:extLst>
              <a:ext uri="{FF2B5EF4-FFF2-40B4-BE49-F238E27FC236}">
                <a16:creationId xmlns:a16="http://schemas.microsoft.com/office/drawing/2014/main" id="{BDA189CE-B556-2B2A-5280-B4B0BDDE83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4845" y="1508521"/>
            <a:ext cx="12898310" cy="726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74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70822" y="2727635"/>
            <a:ext cx="10429291" cy="5314003"/>
            <a:chOff x="321423" y="1664956"/>
            <a:chExt cx="13905721" cy="7085336"/>
          </a:xfrm>
        </p:grpSpPr>
        <p:sp>
          <p:nvSpPr>
            <p:cNvPr id="3" name="TextBox 3"/>
            <p:cNvSpPr txBox="1"/>
            <p:nvPr/>
          </p:nvSpPr>
          <p:spPr>
            <a:xfrm rot="21007540">
              <a:off x="321423" y="1664956"/>
              <a:ext cx="13634597" cy="3899016"/>
            </a:xfrm>
            <a:prstGeom prst="rect">
              <a:avLst/>
            </a:prstGeom>
          </p:spPr>
          <p:txBody>
            <a:bodyPr lIns="0" tIns="0" rIns="0" bIns="0" rtlCol="0" anchor="t">
              <a:spAutoFit/>
            </a:bodyPr>
            <a:lstStyle/>
            <a:p>
              <a:pPr algn="ctr">
                <a:lnSpc>
                  <a:spcPts val="22455"/>
                </a:lnSpc>
                <a:spcBef>
                  <a:spcPct val="0"/>
                </a:spcBef>
              </a:pPr>
              <a:r>
                <a:rPr lang="en-US" sz="22455" b="1" dirty="0">
                  <a:solidFill>
                    <a:schemeClr val="accent1">
                      <a:lumMod val="60000"/>
                      <a:lumOff val="40000"/>
                    </a:schemeClr>
                  </a:solidFill>
                  <a:latin typeface="Bukhari Script Bold"/>
                </a:rPr>
                <a:t>Thank</a:t>
              </a:r>
            </a:p>
          </p:txBody>
        </p:sp>
        <p:sp>
          <p:nvSpPr>
            <p:cNvPr id="4" name="TextBox 4"/>
            <p:cNvSpPr txBox="1"/>
            <p:nvPr/>
          </p:nvSpPr>
          <p:spPr>
            <a:xfrm rot="21084639">
              <a:off x="1792626" y="5247538"/>
              <a:ext cx="12434518" cy="3502754"/>
            </a:xfrm>
            <a:prstGeom prst="rect">
              <a:avLst/>
            </a:prstGeom>
          </p:spPr>
          <p:txBody>
            <a:bodyPr lIns="0" tIns="0" rIns="0" bIns="0" rtlCol="0" anchor="t">
              <a:spAutoFit/>
            </a:bodyPr>
            <a:lstStyle/>
            <a:p>
              <a:pPr algn="ctr">
                <a:lnSpc>
                  <a:spcPts val="20210"/>
                </a:lnSpc>
                <a:spcBef>
                  <a:spcPct val="0"/>
                </a:spcBef>
              </a:pPr>
              <a:r>
                <a:rPr lang="en-US" sz="20210" b="1" dirty="0">
                  <a:solidFill>
                    <a:schemeClr val="accent1">
                      <a:lumMod val="60000"/>
                      <a:lumOff val="40000"/>
                    </a:schemeClr>
                  </a:solidFill>
                  <a:latin typeface="Bukhari Script Bold"/>
                </a:rPr>
                <a:t>you!</a:t>
              </a:r>
            </a:p>
          </p:txBody>
        </p:sp>
      </p:grpSp>
      <p:sp>
        <p:nvSpPr>
          <p:cNvPr id="5" name="Freeform 5"/>
          <p:cNvSpPr/>
          <p:nvPr/>
        </p:nvSpPr>
        <p:spPr>
          <a:xfrm rot="-4010882">
            <a:off x="10077669" y="-13183640"/>
            <a:ext cx="17614873" cy="17454738"/>
          </a:xfrm>
          <a:custGeom>
            <a:avLst/>
            <a:gdLst/>
            <a:ahLst/>
            <a:cxnLst/>
            <a:rect l="l" t="t" r="r" b="b"/>
            <a:pathLst>
              <a:path w="17614873" h="17454738">
                <a:moveTo>
                  <a:pt x="0" y="0"/>
                </a:moveTo>
                <a:lnTo>
                  <a:pt x="17614873" y="0"/>
                </a:lnTo>
                <a:lnTo>
                  <a:pt x="17614873" y="17454738"/>
                </a:lnTo>
                <a:lnTo>
                  <a:pt x="0" y="174547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2700000">
            <a:off x="-4939101" y="6712177"/>
            <a:ext cx="11422613" cy="8328123"/>
          </a:xfrm>
          <a:custGeom>
            <a:avLst/>
            <a:gdLst/>
            <a:ahLst/>
            <a:cxnLst/>
            <a:rect l="l" t="t" r="r" b="b"/>
            <a:pathLst>
              <a:path w="11422613" h="8328123">
                <a:moveTo>
                  <a:pt x="0" y="0"/>
                </a:moveTo>
                <a:lnTo>
                  <a:pt x="11422613" y="0"/>
                </a:lnTo>
                <a:lnTo>
                  <a:pt x="11422613" y="8328123"/>
                </a:lnTo>
                <a:lnTo>
                  <a:pt x="0" y="83281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09575"/>
            <a:ext cx="9486900" cy="615553"/>
          </a:xfrm>
          <a:prstGeom prst="rect">
            <a:avLst/>
          </a:prstGeom>
        </p:spPr>
        <p:txBody>
          <a:bodyPr wrap="square"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Phân</a:t>
            </a:r>
            <a:r>
              <a:rPr lang="en-US" sz="4000" spc="-60" dirty="0">
                <a:solidFill>
                  <a:srgbClr val="000000"/>
                </a:solidFill>
                <a:latin typeface="Muli Bold"/>
              </a:rPr>
              <a:t> </a:t>
            </a:r>
            <a:r>
              <a:rPr lang="en-US" sz="4000" spc="-60" dirty="0" err="1">
                <a:solidFill>
                  <a:srgbClr val="000000"/>
                </a:solidFill>
                <a:latin typeface="Muli Bold"/>
              </a:rPr>
              <a:t>tích</a:t>
            </a:r>
            <a:r>
              <a:rPr lang="en-US" sz="4000" spc="-60" dirty="0">
                <a:solidFill>
                  <a:srgbClr val="000000"/>
                </a:solidFill>
                <a:latin typeface="Muli Bold"/>
              </a:rPr>
              <a:t> </a:t>
            </a:r>
            <a:r>
              <a:rPr lang="en-US" sz="4000" spc="-60" dirty="0" err="1">
                <a:solidFill>
                  <a:srgbClr val="000000"/>
                </a:solidFill>
                <a:latin typeface="Muli Bold"/>
              </a:rPr>
              <a:t>hình</a:t>
            </a:r>
            <a:r>
              <a:rPr lang="en-US" sz="4000" spc="-60" dirty="0">
                <a:solidFill>
                  <a:srgbClr val="000000"/>
                </a:solidFill>
                <a:latin typeface="Muli Bold"/>
              </a:rPr>
              <a:t> </a:t>
            </a:r>
            <a:r>
              <a:rPr lang="en-US" sz="4000" spc="-60" dirty="0" err="1">
                <a:solidFill>
                  <a:srgbClr val="000000"/>
                </a:solidFill>
                <a:latin typeface="Muli Bold"/>
              </a:rPr>
              <a:t>thái</a:t>
            </a:r>
            <a:r>
              <a:rPr lang="en-US" sz="4000" spc="-60" dirty="0">
                <a:solidFill>
                  <a:srgbClr val="000000"/>
                </a:solidFill>
                <a:latin typeface="Muli Bold"/>
              </a:rPr>
              <a:t>: </a:t>
            </a:r>
            <a:r>
              <a:rPr lang="en-US" sz="4000" spc="-60" dirty="0" err="1">
                <a:solidFill>
                  <a:srgbClr val="000000"/>
                </a:solidFill>
                <a:latin typeface="Muli Bold"/>
              </a:rPr>
              <a:t>tách</a:t>
            </a:r>
            <a:r>
              <a:rPr lang="en-US" sz="4000" spc="-60" dirty="0">
                <a:solidFill>
                  <a:srgbClr val="000000"/>
                </a:solidFill>
                <a:latin typeface="Muli Bold"/>
              </a:rPr>
              <a:t> </a:t>
            </a:r>
            <a:r>
              <a:rPr lang="en-US" sz="4000" spc="-60" dirty="0" err="1">
                <a:solidFill>
                  <a:srgbClr val="000000"/>
                </a:solidFill>
                <a:latin typeface="Muli Bold"/>
              </a:rPr>
              <a:t>từ</a:t>
            </a:r>
            <a:r>
              <a:rPr lang="en-US" sz="4000" spc="-60" dirty="0">
                <a:solidFill>
                  <a:srgbClr val="000000"/>
                </a:solidFill>
                <a:latin typeface="Muli Bold"/>
              </a:rPr>
              <a:t> </a:t>
            </a:r>
            <a:r>
              <a:rPr lang="en-US" sz="4000" spc="-60" dirty="0" err="1">
                <a:solidFill>
                  <a:srgbClr val="000000"/>
                </a:solidFill>
                <a:latin typeface="Muli Bold"/>
              </a:rPr>
              <a:t>tiếng</a:t>
            </a:r>
            <a:r>
              <a:rPr lang="en-US" sz="4000" spc="-60" dirty="0">
                <a:solidFill>
                  <a:srgbClr val="000000"/>
                </a:solidFill>
                <a:latin typeface="Muli Bold"/>
              </a:rPr>
              <a:t> </a:t>
            </a:r>
            <a:r>
              <a:rPr lang="en-US" sz="4000" spc="-60" dirty="0" err="1">
                <a:solidFill>
                  <a:srgbClr val="000000"/>
                </a:solidFill>
                <a:latin typeface="Muli Bold"/>
              </a:rPr>
              <a:t>Việt</a:t>
            </a:r>
            <a:endParaRPr lang="en-US" sz="4000" spc="-60" dirty="0">
              <a:solidFill>
                <a:srgbClr val="000000"/>
              </a:solidFill>
              <a:latin typeface="Muli Bold"/>
            </a:endParaRPr>
          </a:p>
        </p:txBody>
      </p:sp>
      <p:sp>
        <p:nvSpPr>
          <p:cNvPr id="4" name="TextBox 4"/>
          <p:cNvSpPr txBox="1"/>
          <p:nvPr/>
        </p:nvSpPr>
        <p:spPr>
          <a:xfrm>
            <a:off x="1028700" y="1382552"/>
            <a:ext cx="16802100" cy="5881995"/>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Tách từ (Word Segmentation) là một bài toán cơ bản trong Xử lý ngôn ngữ tự nhiên với tiếng Việt, đồng thời là bước tiền xử lý quan trọng cho các bài toán khác. Tách từ là một quá trình xử lý nhằm mục đích xác định ranh giới của các từ trong câu văn, cũng có thể hiểu đơn giản rằng tách từ là quá trình xác định các từ đơn, từ ghép… có trong câu.</a:t>
            </a:r>
            <a:endParaRPr lang="en-US"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Phát biểu bài toán: Đầu vào là một câu hay văn bản tiếng Việt, đầu ra là câu hay văn bản đã được tách từ.</a:t>
            </a:r>
          </a:p>
          <a:p>
            <a:pPr algn="just">
              <a:lnSpc>
                <a:spcPts val="4199"/>
              </a:lnSpc>
              <a:spcBef>
                <a:spcPct val="0"/>
              </a:spcBef>
            </a:pPr>
            <a:r>
              <a:rPr lang="vi-VN" sz="2800" dirty="0">
                <a:solidFill>
                  <a:srgbClr val="000000"/>
                </a:solidFill>
                <a:latin typeface="Muli Regular"/>
              </a:rPr>
              <a:t>	Ví dụ của tách từ:</a:t>
            </a:r>
          </a:p>
          <a:p>
            <a:pPr algn="just">
              <a:lnSpc>
                <a:spcPts val="4199"/>
              </a:lnSpc>
              <a:spcBef>
                <a:spcPct val="0"/>
              </a:spcBef>
            </a:pPr>
            <a:r>
              <a:rPr lang="vi-VN" sz="2800" dirty="0">
                <a:solidFill>
                  <a:srgbClr val="000000"/>
                </a:solidFill>
                <a:latin typeface="Muli Regular"/>
              </a:rPr>
              <a:t>	- Input: “U22 Indonesia vô địch SEA Games sau trận đấu có 7 bàn thắng, 7 thẻ đỏ.”</a:t>
            </a:r>
          </a:p>
          <a:p>
            <a:pPr algn="just">
              <a:lnSpc>
                <a:spcPts val="4199"/>
              </a:lnSpc>
              <a:spcBef>
                <a:spcPct val="0"/>
              </a:spcBef>
            </a:pPr>
            <a:r>
              <a:rPr lang="vi-VN" sz="2800" dirty="0">
                <a:solidFill>
                  <a:srgbClr val="000000"/>
                </a:solidFill>
                <a:latin typeface="Muli Regular"/>
              </a:rPr>
              <a:t>	- Output: “U22 Indonesia vô_địch SEA_Games sau trận đấu có 7 bàn thắng , 7 thẻ_đỏ .”</a:t>
            </a:r>
          </a:p>
          <a:p>
            <a:pPr algn="just">
              <a:lnSpc>
                <a:spcPts val="4199"/>
              </a:lnSpc>
              <a:spcBef>
                <a:spcPct val="0"/>
              </a:spcBef>
            </a:pPr>
            <a:endParaRPr lang="en-US" sz="2800" dirty="0">
              <a:solidFill>
                <a:srgbClr val="000000"/>
              </a:solidFill>
              <a:latin typeface="Muli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09575"/>
            <a:ext cx="7657915"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Thuật</a:t>
            </a:r>
            <a:r>
              <a:rPr lang="en-US" sz="4000" spc="-60" dirty="0">
                <a:solidFill>
                  <a:srgbClr val="000000"/>
                </a:solidFill>
                <a:latin typeface="Muli Bold"/>
              </a:rPr>
              <a:t> </a:t>
            </a:r>
            <a:r>
              <a:rPr lang="en-US" sz="4000" spc="-60" dirty="0" err="1">
                <a:solidFill>
                  <a:srgbClr val="000000"/>
                </a:solidFill>
                <a:latin typeface="Muli Bold"/>
              </a:rPr>
              <a:t>toán</a:t>
            </a:r>
            <a:r>
              <a:rPr lang="en-US" sz="4000" spc="-60" dirty="0">
                <a:solidFill>
                  <a:srgbClr val="000000"/>
                </a:solidFill>
                <a:latin typeface="Muli Bold"/>
              </a:rPr>
              <a:t> Longest Matching</a:t>
            </a:r>
          </a:p>
        </p:txBody>
      </p:sp>
      <p:sp>
        <p:nvSpPr>
          <p:cNvPr id="4" name="TextBox 4">
            <a:extLst>
              <a:ext uri="{FF2B5EF4-FFF2-40B4-BE49-F238E27FC236}">
                <a16:creationId xmlns:a16="http://schemas.microsoft.com/office/drawing/2014/main" id="{ECA12585-B39A-3380-37F9-A7F80A72417E}"/>
              </a:ext>
            </a:extLst>
          </p:cNvPr>
          <p:cNvSpPr txBox="1"/>
          <p:nvPr/>
        </p:nvSpPr>
        <p:spPr>
          <a:xfrm>
            <a:off x="1028700" y="1382552"/>
            <a:ext cx="16802100" cy="2650341"/>
          </a:xfrm>
          <a:prstGeom prst="rect">
            <a:avLst/>
          </a:prstGeom>
        </p:spPr>
        <p:txBody>
          <a:bodyPr wrap="square" lIns="0" tIns="0" rIns="0" bIns="0" rtlCol="0" anchor="t">
            <a:spAutoFit/>
          </a:bodyPr>
          <a:lstStyle/>
          <a:p>
            <a:pPr algn="just">
              <a:lnSpc>
                <a:spcPts val="4199"/>
              </a:lnSpc>
              <a:spcBef>
                <a:spcPct val="0"/>
              </a:spcBef>
            </a:pPr>
            <a:r>
              <a:rPr lang="en-US" sz="2999" dirty="0">
                <a:solidFill>
                  <a:srgbClr val="000000"/>
                </a:solidFill>
                <a:latin typeface="Muli Regular"/>
              </a:rPr>
              <a:t>	</a:t>
            </a:r>
            <a:r>
              <a:rPr lang="vi-VN" sz="2999" dirty="0">
                <a:solidFill>
                  <a:srgbClr val="000000"/>
                </a:solidFill>
                <a:latin typeface="Muli Regular"/>
              </a:rPr>
              <a:t>Longest Matching là thuật toán dựa trên chiến lược tham lam (Greedy). Ý tưởng của thuật toán là xét các tiếng từ trái sang phải, các tiếng đầu tiên dài nhất xuất hiện trong từ điển sẽ được tách thành một từ. Thuật toán sẽ dừng khi xét hết các tiếng trong câu.</a:t>
            </a:r>
            <a:endParaRPr lang="en-US" sz="2999" dirty="0">
              <a:solidFill>
                <a:srgbClr val="000000"/>
              </a:solidFill>
              <a:latin typeface="Muli Regular"/>
            </a:endParaRPr>
          </a:p>
          <a:p>
            <a:pPr algn="just">
              <a:lnSpc>
                <a:spcPts val="4199"/>
              </a:lnSpc>
              <a:spcBef>
                <a:spcPct val="0"/>
              </a:spcBef>
            </a:pPr>
            <a:r>
              <a:rPr lang="en-US" sz="2999" dirty="0">
                <a:solidFill>
                  <a:srgbClr val="000000"/>
                </a:solidFill>
                <a:latin typeface="Muli Regular"/>
              </a:rPr>
              <a:t>	</a:t>
            </a:r>
            <a:r>
              <a:rPr lang="vi-VN" sz="2999" dirty="0">
                <a:solidFill>
                  <a:srgbClr val="000000"/>
                </a:solidFill>
                <a:latin typeface="Muli Regular"/>
              </a:rPr>
              <a:t>Nhóm sử dụng bộ dữ liệu từ điển gồm 31158, lưu trong file Dictionary.txt</a:t>
            </a:r>
            <a:r>
              <a:rPr lang="en-US" sz="2999" dirty="0">
                <a:solidFill>
                  <a:srgbClr val="000000"/>
                </a:solidFill>
                <a:latin typeface="Muli Regular"/>
              </a:rPr>
              <a:t> </a:t>
            </a:r>
            <a:r>
              <a:rPr lang="en-US" sz="2999" dirty="0" err="1">
                <a:solidFill>
                  <a:srgbClr val="000000"/>
                </a:solidFill>
                <a:latin typeface="Muli Regular"/>
              </a:rPr>
              <a:t>và</a:t>
            </a:r>
            <a:r>
              <a:rPr lang="en-US" sz="2999" dirty="0">
                <a:solidFill>
                  <a:srgbClr val="000000"/>
                </a:solidFill>
                <a:latin typeface="Muli Regular"/>
              </a:rPr>
              <a:t> chia </a:t>
            </a:r>
            <a:r>
              <a:rPr lang="en-US" sz="2999" dirty="0" err="1">
                <a:solidFill>
                  <a:srgbClr val="000000"/>
                </a:solidFill>
                <a:latin typeface="Muli Regular"/>
              </a:rPr>
              <a:t>ra</a:t>
            </a:r>
            <a:r>
              <a:rPr lang="en-US" sz="2999" dirty="0">
                <a:solidFill>
                  <a:srgbClr val="000000"/>
                </a:solidFill>
                <a:latin typeface="Muli Regular"/>
              </a:rPr>
              <a:t> </a:t>
            </a:r>
            <a:r>
              <a:rPr lang="en-US" sz="2999" dirty="0" err="1">
                <a:solidFill>
                  <a:srgbClr val="000000"/>
                </a:solidFill>
                <a:latin typeface="Muli Regular"/>
              </a:rPr>
              <a:t>thành</a:t>
            </a:r>
            <a:r>
              <a:rPr lang="en-US" sz="2999" dirty="0">
                <a:solidFill>
                  <a:srgbClr val="000000"/>
                </a:solidFill>
                <a:latin typeface="Muli Regular"/>
              </a:rPr>
              <a:t> </a:t>
            </a:r>
            <a:r>
              <a:rPr lang="en-US" sz="2999" dirty="0" err="1">
                <a:solidFill>
                  <a:srgbClr val="000000"/>
                </a:solidFill>
                <a:latin typeface="Muli Regular"/>
              </a:rPr>
              <a:t>các</a:t>
            </a:r>
            <a:r>
              <a:rPr lang="en-US" sz="2999" dirty="0">
                <a:solidFill>
                  <a:srgbClr val="000000"/>
                </a:solidFill>
                <a:latin typeface="Muli Regular"/>
              </a:rPr>
              <a:t> </a:t>
            </a:r>
            <a:r>
              <a:rPr lang="en-US" sz="2999" dirty="0" err="1">
                <a:solidFill>
                  <a:srgbClr val="000000"/>
                </a:solidFill>
                <a:latin typeface="Muli Regular"/>
              </a:rPr>
              <a:t>tập</a:t>
            </a:r>
            <a:r>
              <a:rPr lang="en-US" sz="2999" dirty="0">
                <a:solidFill>
                  <a:srgbClr val="000000"/>
                </a:solidFill>
                <a:latin typeface="Muli Regular"/>
              </a:rPr>
              <a:t> </a:t>
            </a:r>
            <a:r>
              <a:rPr lang="en-US" sz="2999" dirty="0" err="1">
                <a:solidFill>
                  <a:srgbClr val="000000"/>
                </a:solidFill>
                <a:latin typeface="Muli Regular"/>
              </a:rPr>
              <a:t>dữ</a:t>
            </a:r>
            <a:r>
              <a:rPr lang="en-US" sz="2999" dirty="0">
                <a:solidFill>
                  <a:srgbClr val="000000"/>
                </a:solidFill>
                <a:latin typeface="Muli Regular"/>
              </a:rPr>
              <a:t> </a:t>
            </a:r>
            <a:r>
              <a:rPr lang="en-US" sz="2999" dirty="0" err="1">
                <a:solidFill>
                  <a:srgbClr val="000000"/>
                </a:solidFill>
                <a:latin typeface="Muli Regular"/>
              </a:rPr>
              <a:t>liệu</a:t>
            </a:r>
            <a:r>
              <a:rPr lang="en-US" sz="2999" dirty="0">
                <a:solidFill>
                  <a:srgbClr val="000000"/>
                </a:solidFill>
                <a:latin typeface="Muli Regular"/>
              </a:rPr>
              <a:t> </a:t>
            </a:r>
            <a:r>
              <a:rPr lang="en-US" sz="2999" dirty="0" err="1">
                <a:solidFill>
                  <a:srgbClr val="000000"/>
                </a:solidFill>
                <a:latin typeface="Muli Regular"/>
              </a:rPr>
              <a:t>n_grams</a:t>
            </a:r>
            <a:endParaRPr lang="en-US" sz="2999" dirty="0">
              <a:solidFill>
                <a:srgbClr val="000000"/>
              </a:solidFill>
              <a:latin typeface="Muli Regular"/>
            </a:endParaRPr>
          </a:p>
        </p:txBody>
      </p:sp>
      <p:sp>
        <p:nvSpPr>
          <p:cNvPr id="6" name="Rectangle 5">
            <a:extLst>
              <a:ext uri="{FF2B5EF4-FFF2-40B4-BE49-F238E27FC236}">
                <a16:creationId xmlns:a16="http://schemas.microsoft.com/office/drawing/2014/main" id="{66249C33-4710-764F-680A-C289DD6DB4D9}"/>
              </a:ext>
            </a:extLst>
          </p:cNvPr>
          <p:cNvSpPr/>
          <p:nvPr/>
        </p:nvSpPr>
        <p:spPr>
          <a:xfrm>
            <a:off x="7581900" y="4223393"/>
            <a:ext cx="3124200" cy="11106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latin typeface="Muli Regular" panose="020B0604020202020204" charset="0"/>
              </a:rPr>
              <a:t>Dictionary</a:t>
            </a:r>
          </a:p>
        </p:txBody>
      </p:sp>
      <p:sp>
        <p:nvSpPr>
          <p:cNvPr id="7" name="Rectangle 6">
            <a:extLst>
              <a:ext uri="{FF2B5EF4-FFF2-40B4-BE49-F238E27FC236}">
                <a16:creationId xmlns:a16="http://schemas.microsoft.com/office/drawing/2014/main" id="{FAF548B4-9FED-3C6F-B428-0D781CDA8295}"/>
              </a:ext>
            </a:extLst>
          </p:cNvPr>
          <p:cNvSpPr/>
          <p:nvPr/>
        </p:nvSpPr>
        <p:spPr>
          <a:xfrm>
            <a:off x="1733457" y="7785478"/>
            <a:ext cx="3124200" cy="11106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err="1">
                <a:latin typeface="Muli Regular" panose="020B0604020202020204" charset="0"/>
              </a:rPr>
              <a:t>bi_grams</a:t>
            </a:r>
            <a:endParaRPr lang="en-US" sz="3200" dirty="0">
              <a:latin typeface="Muli Regular" panose="020B0604020202020204" charset="0"/>
            </a:endParaRPr>
          </a:p>
        </p:txBody>
      </p:sp>
      <p:sp>
        <p:nvSpPr>
          <p:cNvPr id="8" name="Rectangle 7">
            <a:extLst>
              <a:ext uri="{FF2B5EF4-FFF2-40B4-BE49-F238E27FC236}">
                <a16:creationId xmlns:a16="http://schemas.microsoft.com/office/drawing/2014/main" id="{022038B6-36B5-0AFC-76DC-A39226645AC4}"/>
              </a:ext>
            </a:extLst>
          </p:cNvPr>
          <p:cNvSpPr/>
          <p:nvPr/>
        </p:nvSpPr>
        <p:spPr>
          <a:xfrm>
            <a:off x="5562415" y="7793841"/>
            <a:ext cx="3124200" cy="11106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err="1">
                <a:latin typeface="Muli Regular" panose="020B0604020202020204" charset="0"/>
              </a:rPr>
              <a:t>tri_grams</a:t>
            </a:r>
            <a:endParaRPr lang="en-US" sz="3200" dirty="0">
              <a:latin typeface="Muli Regular" panose="020B0604020202020204" charset="0"/>
            </a:endParaRPr>
          </a:p>
        </p:txBody>
      </p:sp>
      <p:sp>
        <p:nvSpPr>
          <p:cNvPr id="9" name="Rectangle 8">
            <a:extLst>
              <a:ext uri="{FF2B5EF4-FFF2-40B4-BE49-F238E27FC236}">
                <a16:creationId xmlns:a16="http://schemas.microsoft.com/office/drawing/2014/main" id="{39C62BA9-D752-1D60-872E-4DF193935F10}"/>
              </a:ext>
            </a:extLst>
          </p:cNvPr>
          <p:cNvSpPr/>
          <p:nvPr/>
        </p:nvSpPr>
        <p:spPr>
          <a:xfrm>
            <a:off x="9391373" y="7782890"/>
            <a:ext cx="3124200" cy="11106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err="1">
                <a:latin typeface="Muli Regular" panose="020B0604020202020204" charset="0"/>
              </a:rPr>
              <a:t>quadri_grams</a:t>
            </a:r>
            <a:endParaRPr lang="en-US" sz="3200" dirty="0">
              <a:latin typeface="Muli Regular" panose="020B0604020202020204" charset="0"/>
            </a:endParaRPr>
          </a:p>
        </p:txBody>
      </p:sp>
      <p:sp>
        <p:nvSpPr>
          <p:cNvPr id="10" name="Rectangle 9">
            <a:extLst>
              <a:ext uri="{FF2B5EF4-FFF2-40B4-BE49-F238E27FC236}">
                <a16:creationId xmlns:a16="http://schemas.microsoft.com/office/drawing/2014/main" id="{7D629885-0FA2-76F2-2707-AC0C63E56EAE}"/>
              </a:ext>
            </a:extLst>
          </p:cNvPr>
          <p:cNvSpPr/>
          <p:nvPr/>
        </p:nvSpPr>
        <p:spPr>
          <a:xfrm>
            <a:off x="13220331" y="7793841"/>
            <a:ext cx="3124200" cy="11106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err="1">
                <a:latin typeface="Muli Regular" panose="020B0604020202020204" charset="0"/>
              </a:rPr>
              <a:t>penta_grams</a:t>
            </a:r>
            <a:endParaRPr lang="en-US" sz="3200" dirty="0">
              <a:latin typeface="Muli Regular" panose="020B0604020202020204" charset="0"/>
            </a:endParaRPr>
          </a:p>
        </p:txBody>
      </p:sp>
      <p:cxnSp>
        <p:nvCxnSpPr>
          <p:cNvPr id="12" name="Straight Arrow Connector 11">
            <a:extLst>
              <a:ext uri="{FF2B5EF4-FFF2-40B4-BE49-F238E27FC236}">
                <a16:creationId xmlns:a16="http://schemas.microsoft.com/office/drawing/2014/main" id="{EB2C09D8-F596-33A6-7E02-B0E915FC7014}"/>
              </a:ext>
            </a:extLst>
          </p:cNvPr>
          <p:cNvCxnSpPr>
            <a:stCxn id="6" idx="1"/>
            <a:endCxn id="7" idx="0"/>
          </p:cNvCxnSpPr>
          <p:nvPr/>
        </p:nvCxnSpPr>
        <p:spPr>
          <a:xfrm flipH="1">
            <a:off x="3295557" y="4778697"/>
            <a:ext cx="4286343" cy="3006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F9A5DA-2397-735F-1E59-C63308B5D423}"/>
              </a:ext>
            </a:extLst>
          </p:cNvPr>
          <p:cNvCxnSpPr>
            <a:endCxn id="8" idx="0"/>
          </p:cNvCxnSpPr>
          <p:nvPr/>
        </p:nvCxnSpPr>
        <p:spPr>
          <a:xfrm flipH="1">
            <a:off x="7124515" y="5334000"/>
            <a:ext cx="1181285" cy="2459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62D6C0-4369-68BC-AC86-67C7394C0E52}"/>
              </a:ext>
            </a:extLst>
          </p:cNvPr>
          <p:cNvCxnSpPr>
            <a:endCxn id="9" idx="0"/>
          </p:cNvCxnSpPr>
          <p:nvPr/>
        </p:nvCxnSpPr>
        <p:spPr>
          <a:xfrm>
            <a:off x="9982200" y="5328525"/>
            <a:ext cx="971273" cy="2454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8FC755-884D-A523-8C33-68DE953F1F25}"/>
              </a:ext>
            </a:extLst>
          </p:cNvPr>
          <p:cNvCxnSpPr>
            <a:stCxn id="6" idx="3"/>
            <a:endCxn id="10" idx="0"/>
          </p:cNvCxnSpPr>
          <p:nvPr/>
        </p:nvCxnSpPr>
        <p:spPr>
          <a:xfrm>
            <a:off x="10706100" y="4778697"/>
            <a:ext cx="4076331" cy="3015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409575"/>
            <a:ext cx="1544907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Ví</a:t>
            </a:r>
            <a:r>
              <a:rPr lang="en-US" sz="4000" spc="-60" dirty="0">
                <a:solidFill>
                  <a:srgbClr val="000000"/>
                </a:solidFill>
                <a:latin typeface="Muli Bold"/>
              </a:rPr>
              <a:t> </a:t>
            </a:r>
            <a:r>
              <a:rPr lang="en-US" sz="4000" spc="-60" dirty="0" err="1">
                <a:solidFill>
                  <a:srgbClr val="000000"/>
                </a:solidFill>
                <a:latin typeface="Muli Bold"/>
              </a:rPr>
              <a:t>dụ</a:t>
            </a:r>
            <a:r>
              <a:rPr lang="en-US" sz="4000" spc="-60" dirty="0">
                <a:solidFill>
                  <a:srgbClr val="000000"/>
                </a:solidFill>
                <a:latin typeface="Muli Bold"/>
              </a:rPr>
              <a:t>: </a:t>
            </a:r>
            <a:r>
              <a:rPr lang="en-US" sz="4000" spc="-60" dirty="0" err="1">
                <a:solidFill>
                  <a:srgbClr val="000000"/>
                </a:solidFill>
                <a:latin typeface="Muli Bold"/>
              </a:rPr>
              <a:t>tách</a:t>
            </a:r>
            <a:r>
              <a:rPr lang="en-US" sz="4000" spc="-60" dirty="0">
                <a:solidFill>
                  <a:srgbClr val="000000"/>
                </a:solidFill>
                <a:latin typeface="Muli Bold"/>
              </a:rPr>
              <a:t> </a:t>
            </a:r>
            <a:r>
              <a:rPr lang="en-US" sz="4000" spc="-60" dirty="0" err="1">
                <a:solidFill>
                  <a:srgbClr val="000000"/>
                </a:solidFill>
                <a:latin typeface="Muli Bold"/>
              </a:rPr>
              <a:t>từ</a:t>
            </a:r>
            <a:r>
              <a:rPr lang="en-US" sz="4000" spc="-60" dirty="0">
                <a:solidFill>
                  <a:srgbClr val="000000"/>
                </a:solidFill>
                <a:latin typeface="Muli Bold"/>
              </a:rPr>
              <a:t> </a:t>
            </a:r>
            <a:r>
              <a:rPr lang="en-US" sz="4000" spc="-60" dirty="0" err="1">
                <a:solidFill>
                  <a:srgbClr val="000000"/>
                </a:solidFill>
                <a:latin typeface="Muli Bold"/>
              </a:rPr>
              <a:t>sử</a:t>
            </a:r>
            <a:r>
              <a:rPr lang="en-US" sz="4000" spc="-60" dirty="0">
                <a:solidFill>
                  <a:srgbClr val="000000"/>
                </a:solidFill>
                <a:latin typeface="Muli Bold"/>
              </a:rPr>
              <a:t> </a:t>
            </a:r>
            <a:r>
              <a:rPr lang="en-US" sz="4000" spc="-60" dirty="0" err="1">
                <a:solidFill>
                  <a:srgbClr val="000000"/>
                </a:solidFill>
                <a:latin typeface="Muli Bold"/>
              </a:rPr>
              <a:t>dụng</a:t>
            </a:r>
            <a:r>
              <a:rPr lang="en-US" sz="4000" spc="-60" dirty="0">
                <a:solidFill>
                  <a:srgbClr val="000000"/>
                </a:solidFill>
                <a:latin typeface="Muli Bold"/>
              </a:rPr>
              <a:t> </a:t>
            </a:r>
            <a:r>
              <a:rPr lang="en-US" sz="4000" spc="-60" dirty="0" err="1">
                <a:solidFill>
                  <a:srgbClr val="000000"/>
                </a:solidFill>
                <a:latin typeface="Muli Bold"/>
              </a:rPr>
              <a:t>thuật</a:t>
            </a:r>
            <a:r>
              <a:rPr lang="en-US" sz="4000" spc="-60" dirty="0">
                <a:solidFill>
                  <a:srgbClr val="000000"/>
                </a:solidFill>
                <a:latin typeface="Muli Bold"/>
              </a:rPr>
              <a:t> </a:t>
            </a:r>
            <a:r>
              <a:rPr lang="en-US" sz="4000" spc="-60" dirty="0" err="1">
                <a:solidFill>
                  <a:srgbClr val="000000"/>
                </a:solidFill>
                <a:latin typeface="Muli Bold"/>
              </a:rPr>
              <a:t>toán</a:t>
            </a:r>
            <a:r>
              <a:rPr lang="en-US" sz="4000" spc="-60" dirty="0">
                <a:solidFill>
                  <a:srgbClr val="000000"/>
                </a:solidFill>
                <a:latin typeface="Muli Bold"/>
              </a:rPr>
              <a:t> Longest Matching</a:t>
            </a:r>
          </a:p>
        </p:txBody>
      </p:sp>
      <p:graphicFrame>
        <p:nvGraphicFramePr>
          <p:cNvPr id="2" name="Table 2">
            <a:extLst>
              <a:ext uri="{FF2B5EF4-FFF2-40B4-BE49-F238E27FC236}">
                <a16:creationId xmlns:a16="http://schemas.microsoft.com/office/drawing/2014/main" id="{53C4A64E-2994-2D65-A27C-511F4AC2AC1C}"/>
              </a:ext>
            </a:extLst>
          </p:cNvPr>
          <p:cNvGraphicFramePr>
            <a:graphicFrameLocks noGrp="1"/>
          </p:cNvGraphicFramePr>
          <p:nvPr>
            <p:extLst>
              <p:ext uri="{D42A27DB-BD31-4B8C-83A1-F6EECF244321}">
                <p14:modId xmlns:p14="http://schemas.microsoft.com/office/powerpoint/2010/main" val="2309881149"/>
              </p:ext>
            </p:extLst>
          </p:nvPr>
        </p:nvGraphicFramePr>
        <p:xfrm>
          <a:off x="3048000" y="4083770"/>
          <a:ext cx="12192000" cy="5029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975169106"/>
                    </a:ext>
                  </a:extLst>
                </a:gridCol>
                <a:gridCol w="5384800">
                  <a:extLst>
                    <a:ext uri="{9D8B030D-6E8A-4147-A177-3AD203B41FA5}">
                      <a16:colId xmlns:a16="http://schemas.microsoft.com/office/drawing/2014/main" val="518075421"/>
                    </a:ext>
                  </a:extLst>
                </a:gridCol>
                <a:gridCol w="4064000">
                  <a:extLst>
                    <a:ext uri="{9D8B030D-6E8A-4147-A177-3AD203B41FA5}">
                      <a16:colId xmlns:a16="http://schemas.microsoft.com/office/drawing/2014/main" val="2736372217"/>
                    </a:ext>
                  </a:extLst>
                </a:gridCol>
              </a:tblGrid>
              <a:tr h="370840">
                <a:tc>
                  <a:txBody>
                    <a:bodyPr/>
                    <a:lstStyle/>
                    <a:p>
                      <a:pPr algn="ctr"/>
                      <a:r>
                        <a:rPr lang="en-US" sz="2400" b="0" dirty="0">
                          <a:latin typeface="Muli Regular" panose="020B0604020202020204" charset="0"/>
                        </a:rPr>
                        <a:t>1</a:t>
                      </a:r>
                    </a:p>
                  </a:txBody>
                  <a:tcPr/>
                </a:tc>
                <a:tc>
                  <a:txBody>
                    <a:bodyPr/>
                    <a:lstStyle/>
                    <a:p>
                      <a:r>
                        <a:rPr lang="en-US" sz="2400" b="0" dirty="0">
                          <a:latin typeface="Muli Regular" panose="020B0604020202020204" charset="0"/>
                        </a:rPr>
                        <a:t>U22 Indonesia </a:t>
                      </a:r>
                      <a:r>
                        <a:rPr lang="en-US" sz="2400" b="0" dirty="0" err="1">
                          <a:latin typeface="Muli Regular" panose="020B0604020202020204" charset="0"/>
                        </a:rPr>
                        <a:t>vô</a:t>
                      </a:r>
                      <a:r>
                        <a:rPr lang="en-US" sz="2400" b="0" dirty="0">
                          <a:latin typeface="Muli Regular" panose="020B0604020202020204" charset="0"/>
                        </a:rPr>
                        <a:t> </a:t>
                      </a:r>
                      <a:r>
                        <a:rPr lang="en-US" sz="2400" b="0" dirty="0" err="1">
                          <a:latin typeface="Muli Regular" panose="020B0604020202020204" charset="0"/>
                        </a:rPr>
                        <a:t>địch</a:t>
                      </a:r>
                      <a:r>
                        <a:rPr lang="en-US" sz="2400" b="0" dirty="0">
                          <a:latin typeface="Muli Regular" panose="020B0604020202020204" charset="0"/>
                        </a:rPr>
                        <a:t> SEA</a:t>
                      </a:r>
                    </a:p>
                  </a:txBody>
                  <a:tcPr/>
                </a:tc>
                <a:tc>
                  <a:txBody>
                    <a:bodyPr/>
                    <a:lstStyle/>
                    <a:p>
                      <a:r>
                        <a:rPr lang="en-US" sz="2400" b="0" dirty="0">
                          <a:latin typeface="Muli Regular" panose="020B0604020202020204" charset="0"/>
                        </a:rPr>
                        <a:t>U22</a:t>
                      </a:r>
                    </a:p>
                  </a:txBody>
                  <a:tcPr/>
                </a:tc>
                <a:extLst>
                  <a:ext uri="{0D108BD9-81ED-4DB2-BD59-A6C34878D82A}">
                    <a16:rowId xmlns:a16="http://schemas.microsoft.com/office/drawing/2014/main" val="1245816255"/>
                  </a:ext>
                </a:extLst>
              </a:tr>
              <a:tr h="370840">
                <a:tc>
                  <a:txBody>
                    <a:bodyPr/>
                    <a:lstStyle/>
                    <a:p>
                      <a:pPr algn="ctr"/>
                      <a:r>
                        <a:rPr lang="en-US" sz="2400" b="0" dirty="0">
                          <a:latin typeface="Muli Regular" panose="020B0604020202020204" charset="0"/>
                        </a:rPr>
                        <a:t>2</a:t>
                      </a:r>
                    </a:p>
                  </a:txBody>
                  <a:tcPr/>
                </a:tc>
                <a:tc>
                  <a:txBody>
                    <a:bodyPr/>
                    <a:lstStyle/>
                    <a:p>
                      <a:r>
                        <a:rPr lang="en-US" sz="2400" b="0" dirty="0" err="1">
                          <a:latin typeface="Muli Regular" panose="020B0604020202020204" charset="0"/>
                        </a:rPr>
                        <a:t>Indoneasia</a:t>
                      </a:r>
                      <a:r>
                        <a:rPr lang="en-US" sz="2400" b="0" dirty="0">
                          <a:latin typeface="Muli Regular" panose="020B0604020202020204" charset="0"/>
                        </a:rPr>
                        <a:t> </a:t>
                      </a:r>
                      <a:r>
                        <a:rPr lang="en-US" sz="2400" b="0" dirty="0" err="1">
                          <a:latin typeface="Muli Regular" panose="020B0604020202020204" charset="0"/>
                        </a:rPr>
                        <a:t>vô</a:t>
                      </a:r>
                      <a:r>
                        <a:rPr lang="en-US" sz="2400" b="0" dirty="0">
                          <a:latin typeface="Muli Regular" panose="020B0604020202020204" charset="0"/>
                        </a:rPr>
                        <a:t> </a:t>
                      </a:r>
                      <a:r>
                        <a:rPr lang="en-US" sz="2400" b="0" dirty="0" err="1">
                          <a:latin typeface="Muli Regular" panose="020B0604020202020204" charset="0"/>
                        </a:rPr>
                        <a:t>địch</a:t>
                      </a:r>
                      <a:r>
                        <a:rPr lang="en-US" sz="2400" b="0" dirty="0">
                          <a:latin typeface="Muli Regular" panose="020B0604020202020204" charset="0"/>
                        </a:rPr>
                        <a:t> SEA Games</a:t>
                      </a:r>
                    </a:p>
                  </a:txBody>
                  <a:tcPr/>
                </a:tc>
                <a:tc>
                  <a:txBody>
                    <a:bodyPr/>
                    <a:lstStyle/>
                    <a:p>
                      <a:r>
                        <a:rPr lang="en-US" sz="2400" b="0" dirty="0" err="1">
                          <a:latin typeface="Muli Regular" panose="020B0604020202020204" charset="0"/>
                        </a:rPr>
                        <a:t>Indoneasia</a:t>
                      </a:r>
                      <a:endParaRPr lang="en-US" sz="2400" b="0" dirty="0">
                        <a:latin typeface="Muli Regular" panose="020B0604020202020204" charset="0"/>
                      </a:endParaRPr>
                    </a:p>
                  </a:txBody>
                  <a:tcPr/>
                </a:tc>
                <a:extLst>
                  <a:ext uri="{0D108BD9-81ED-4DB2-BD59-A6C34878D82A}">
                    <a16:rowId xmlns:a16="http://schemas.microsoft.com/office/drawing/2014/main" val="2202404103"/>
                  </a:ext>
                </a:extLst>
              </a:tr>
              <a:tr h="370840">
                <a:tc>
                  <a:txBody>
                    <a:bodyPr/>
                    <a:lstStyle/>
                    <a:p>
                      <a:pPr algn="ctr"/>
                      <a:r>
                        <a:rPr lang="en-US" sz="2400" b="0" dirty="0">
                          <a:latin typeface="Muli Regular" panose="020B0604020202020204" charset="0"/>
                        </a:rPr>
                        <a:t>3</a:t>
                      </a:r>
                    </a:p>
                  </a:txBody>
                  <a:tcPr/>
                </a:tc>
                <a:tc>
                  <a:txBody>
                    <a:bodyPr/>
                    <a:lstStyle/>
                    <a:p>
                      <a:r>
                        <a:rPr lang="en-US" sz="2400" b="0" dirty="0" err="1">
                          <a:latin typeface="Muli Regular" panose="020B0604020202020204" charset="0"/>
                        </a:rPr>
                        <a:t>vô</a:t>
                      </a:r>
                      <a:r>
                        <a:rPr lang="en-US" sz="2400" b="0" dirty="0">
                          <a:latin typeface="Muli Regular" panose="020B0604020202020204" charset="0"/>
                        </a:rPr>
                        <a:t> </a:t>
                      </a:r>
                      <a:r>
                        <a:rPr lang="en-US" sz="2400" b="0" dirty="0" err="1">
                          <a:latin typeface="Muli Regular" panose="020B0604020202020204" charset="0"/>
                        </a:rPr>
                        <a:t>địch</a:t>
                      </a:r>
                      <a:r>
                        <a:rPr lang="en-US" sz="2400" b="0" dirty="0">
                          <a:latin typeface="Muli Regular" panose="020B0604020202020204" charset="0"/>
                        </a:rPr>
                        <a:t> SEA Games </a:t>
                      </a:r>
                      <a:r>
                        <a:rPr lang="en-US" sz="2400" b="0" dirty="0" err="1">
                          <a:latin typeface="Muli Regular" panose="020B0604020202020204" charset="0"/>
                        </a:rPr>
                        <a:t>sau</a:t>
                      </a:r>
                      <a:endParaRPr lang="en-US" sz="2400" b="0" dirty="0">
                        <a:latin typeface="Muli Regular" panose="020B0604020202020204" charset="0"/>
                      </a:endParaRPr>
                    </a:p>
                  </a:txBody>
                  <a:tcPr/>
                </a:tc>
                <a:tc>
                  <a:txBody>
                    <a:bodyPr/>
                    <a:lstStyle/>
                    <a:p>
                      <a:r>
                        <a:rPr lang="en-US" sz="2400" b="0" dirty="0" err="1">
                          <a:latin typeface="Muli Regular" panose="020B0604020202020204" charset="0"/>
                        </a:rPr>
                        <a:t>vô_địch</a:t>
                      </a:r>
                      <a:endParaRPr lang="en-US" sz="2400" b="0" dirty="0">
                        <a:latin typeface="Muli Regular" panose="020B0604020202020204" charset="0"/>
                      </a:endParaRPr>
                    </a:p>
                  </a:txBody>
                  <a:tcPr/>
                </a:tc>
                <a:extLst>
                  <a:ext uri="{0D108BD9-81ED-4DB2-BD59-A6C34878D82A}">
                    <a16:rowId xmlns:a16="http://schemas.microsoft.com/office/drawing/2014/main" val="1275015637"/>
                  </a:ext>
                </a:extLst>
              </a:tr>
              <a:tr h="370840">
                <a:tc>
                  <a:txBody>
                    <a:bodyPr/>
                    <a:lstStyle/>
                    <a:p>
                      <a:pPr algn="ctr"/>
                      <a:r>
                        <a:rPr lang="en-US" sz="2400" b="0" dirty="0">
                          <a:latin typeface="Muli Regular" panose="020B0604020202020204" charset="0"/>
                        </a:rPr>
                        <a:t>4</a:t>
                      </a:r>
                    </a:p>
                  </a:txBody>
                  <a:tcPr/>
                </a:tc>
                <a:tc>
                  <a:txBody>
                    <a:bodyPr/>
                    <a:lstStyle/>
                    <a:p>
                      <a:r>
                        <a:rPr lang="en-US" sz="2400" b="0" dirty="0">
                          <a:latin typeface="Muli Regular" panose="020B0604020202020204" charset="0"/>
                        </a:rPr>
                        <a:t>SEA Games </a:t>
                      </a:r>
                      <a:r>
                        <a:rPr lang="en-US" sz="2400" b="0" dirty="0" err="1">
                          <a:latin typeface="Muli Regular" panose="020B0604020202020204" charset="0"/>
                        </a:rPr>
                        <a:t>sau</a:t>
                      </a:r>
                      <a:r>
                        <a:rPr lang="en-US" sz="2400" b="0" dirty="0">
                          <a:latin typeface="Muli Regular" panose="020B0604020202020204" charset="0"/>
                        </a:rPr>
                        <a:t> </a:t>
                      </a:r>
                      <a:r>
                        <a:rPr lang="en-US" sz="2400" b="0" dirty="0" err="1">
                          <a:latin typeface="Muli Regular" panose="020B0604020202020204" charset="0"/>
                        </a:rPr>
                        <a:t>trận</a:t>
                      </a:r>
                      <a:r>
                        <a:rPr lang="en-US" sz="2400" b="0" dirty="0">
                          <a:latin typeface="Muli Regular" panose="020B0604020202020204" charset="0"/>
                        </a:rPr>
                        <a:t> </a:t>
                      </a:r>
                      <a:r>
                        <a:rPr lang="en-US" sz="2400" b="0" dirty="0" err="1">
                          <a:latin typeface="Muli Regular" panose="020B0604020202020204" charset="0"/>
                        </a:rPr>
                        <a:t>đấu</a:t>
                      </a:r>
                      <a:endParaRPr lang="en-US" sz="2400" b="0" dirty="0">
                        <a:latin typeface="Muli Regular" panose="020B0604020202020204" charset="0"/>
                      </a:endParaRPr>
                    </a:p>
                  </a:txBody>
                  <a:tcPr/>
                </a:tc>
                <a:tc>
                  <a:txBody>
                    <a:bodyPr/>
                    <a:lstStyle/>
                    <a:p>
                      <a:r>
                        <a:rPr lang="en-US" sz="2400" b="0" dirty="0" err="1">
                          <a:latin typeface="Muli Regular" panose="020B0604020202020204" charset="0"/>
                        </a:rPr>
                        <a:t>SEA_Games</a:t>
                      </a:r>
                      <a:endParaRPr lang="en-US" sz="2400" b="0" dirty="0">
                        <a:latin typeface="Muli Regular" panose="020B0604020202020204" charset="0"/>
                      </a:endParaRPr>
                    </a:p>
                  </a:txBody>
                  <a:tcPr/>
                </a:tc>
                <a:extLst>
                  <a:ext uri="{0D108BD9-81ED-4DB2-BD59-A6C34878D82A}">
                    <a16:rowId xmlns:a16="http://schemas.microsoft.com/office/drawing/2014/main" val="2176572106"/>
                  </a:ext>
                </a:extLst>
              </a:tr>
              <a:tr h="370840">
                <a:tc>
                  <a:txBody>
                    <a:bodyPr/>
                    <a:lstStyle/>
                    <a:p>
                      <a:pPr algn="ctr"/>
                      <a:r>
                        <a:rPr lang="en-US" sz="2400" b="0" dirty="0">
                          <a:latin typeface="Muli Regular" panose="020B0604020202020204" charset="0"/>
                        </a:rPr>
                        <a:t>5</a:t>
                      </a:r>
                    </a:p>
                  </a:txBody>
                  <a:tcPr/>
                </a:tc>
                <a:tc>
                  <a:txBody>
                    <a:bodyPr/>
                    <a:lstStyle/>
                    <a:p>
                      <a:r>
                        <a:rPr lang="en-US" sz="2400" b="0" dirty="0" err="1">
                          <a:latin typeface="Muli Regular" panose="020B0604020202020204" charset="0"/>
                        </a:rPr>
                        <a:t>sau</a:t>
                      </a:r>
                      <a:r>
                        <a:rPr lang="en-US" sz="2400" b="0" dirty="0">
                          <a:latin typeface="Muli Regular" panose="020B0604020202020204" charset="0"/>
                        </a:rPr>
                        <a:t> </a:t>
                      </a:r>
                      <a:r>
                        <a:rPr lang="en-US" sz="2400" b="0" dirty="0" err="1">
                          <a:latin typeface="Muli Regular" panose="020B0604020202020204" charset="0"/>
                        </a:rPr>
                        <a:t>trận</a:t>
                      </a:r>
                      <a:r>
                        <a:rPr lang="en-US" sz="2400" b="0" dirty="0">
                          <a:latin typeface="Muli Regular" panose="020B0604020202020204" charset="0"/>
                        </a:rPr>
                        <a:t> </a:t>
                      </a:r>
                      <a:r>
                        <a:rPr lang="en-US" sz="2400" b="0" dirty="0" err="1">
                          <a:latin typeface="Muli Regular" panose="020B0604020202020204" charset="0"/>
                        </a:rPr>
                        <a:t>đấu</a:t>
                      </a:r>
                      <a:r>
                        <a:rPr lang="en-US" sz="2400" b="0" dirty="0">
                          <a:latin typeface="Muli Regular" panose="020B0604020202020204" charset="0"/>
                        </a:rPr>
                        <a:t> </a:t>
                      </a:r>
                      <a:r>
                        <a:rPr lang="en-US" sz="2400" b="0" dirty="0" err="1">
                          <a:latin typeface="Muli Regular" panose="020B0604020202020204" charset="0"/>
                        </a:rPr>
                        <a:t>có</a:t>
                      </a:r>
                      <a:r>
                        <a:rPr lang="en-US" sz="2400" b="0" dirty="0">
                          <a:latin typeface="Muli Regular" panose="020B0604020202020204" charset="0"/>
                        </a:rPr>
                        <a:t> 7</a:t>
                      </a:r>
                    </a:p>
                  </a:txBody>
                  <a:tcPr/>
                </a:tc>
                <a:tc>
                  <a:txBody>
                    <a:bodyPr/>
                    <a:lstStyle/>
                    <a:p>
                      <a:r>
                        <a:rPr lang="en-US" sz="2400" b="0" dirty="0" err="1">
                          <a:latin typeface="Muli Regular" panose="020B0604020202020204" charset="0"/>
                        </a:rPr>
                        <a:t>sau</a:t>
                      </a:r>
                      <a:endParaRPr lang="en-US" sz="2400" b="0" dirty="0">
                        <a:latin typeface="Muli Regular" panose="020B0604020202020204" charset="0"/>
                      </a:endParaRPr>
                    </a:p>
                  </a:txBody>
                  <a:tcPr/>
                </a:tc>
                <a:extLst>
                  <a:ext uri="{0D108BD9-81ED-4DB2-BD59-A6C34878D82A}">
                    <a16:rowId xmlns:a16="http://schemas.microsoft.com/office/drawing/2014/main" val="2689485103"/>
                  </a:ext>
                </a:extLst>
              </a:tr>
              <a:tr h="370840">
                <a:tc>
                  <a:txBody>
                    <a:bodyPr/>
                    <a:lstStyle/>
                    <a:p>
                      <a:pPr algn="ctr"/>
                      <a:r>
                        <a:rPr lang="en-US" sz="2400" b="0" dirty="0">
                          <a:latin typeface="Muli Regular" panose="020B0604020202020204" charset="0"/>
                        </a:rPr>
                        <a:t>6</a:t>
                      </a:r>
                    </a:p>
                  </a:txBody>
                  <a:tcPr/>
                </a:tc>
                <a:tc>
                  <a:txBody>
                    <a:bodyPr/>
                    <a:lstStyle/>
                    <a:p>
                      <a:r>
                        <a:rPr lang="en-US" sz="2400" b="0" dirty="0" err="1">
                          <a:latin typeface="Muli Regular" panose="020B0604020202020204" charset="0"/>
                        </a:rPr>
                        <a:t>trận</a:t>
                      </a:r>
                      <a:r>
                        <a:rPr lang="en-US" sz="2400" b="0" dirty="0">
                          <a:latin typeface="Muli Regular" panose="020B0604020202020204" charset="0"/>
                        </a:rPr>
                        <a:t> </a:t>
                      </a:r>
                      <a:r>
                        <a:rPr lang="en-US" sz="2400" b="0" dirty="0" err="1">
                          <a:latin typeface="Muli Regular" panose="020B0604020202020204" charset="0"/>
                        </a:rPr>
                        <a:t>đấu</a:t>
                      </a:r>
                      <a:r>
                        <a:rPr lang="en-US" sz="2400" b="0" dirty="0">
                          <a:latin typeface="Muli Regular" panose="020B0604020202020204" charset="0"/>
                        </a:rPr>
                        <a:t> </a:t>
                      </a:r>
                      <a:r>
                        <a:rPr lang="en-US" sz="2400" b="0" dirty="0" err="1">
                          <a:latin typeface="Muli Regular" panose="020B0604020202020204" charset="0"/>
                        </a:rPr>
                        <a:t>có</a:t>
                      </a:r>
                      <a:r>
                        <a:rPr lang="en-US" sz="2400" b="0" dirty="0">
                          <a:latin typeface="Muli Regular" panose="020B0604020202020204" charset="0"/>
                        </a:rPr>
                        <a:t> 7 </a:t>
                      </a:r>
                      <a:r>
                        <a:rPr lang="en-US" sz="2400" b="0" dirty="0" err="1">
                          <a:latin typeface="Muli Regular" panose="020B0604020202020204" charset="0"/>
                        </a:rPr>
                        <a:t>thẻ</a:t>
                      </a:r>
                      <a:endParaRPr lang="en-US" sz="2400" b="0" dirty="0">
                        <a:latin typeface="Muli Regular" panose="020B0604020202020204" charset="0"/>
                      </a:endParaRPr>
                    </a:p>
                  </a:txBody>
                  <a:tcPr/>
                </a:tc>
                <a:tc>
                  <a:txBody>
                    <a:bodyPr/>
                    <a:lstStyle/>
                    <a:p>
                      <a:r>
                        <a:rPr lang="en-US" sz="2400" b="0" dirty="0" err="1">
                          <a:latin typeface="Muli Regular" panose="020B0604020202020204" charset="0"/>
                        </a:rPr>
                        <a:t>trận</a:t>
                      </a:r>
                      <a:r>
                        <a:rPr lang="en-US" sz="2400" b="0" dirty="0">
                          <a:latin typeface="Muli Regular" panose="020B0604020202020204" charset="0"/>
                        </a:rPr>
                        <a:t> </a:t>
                      </a:r>
                    </a:p>
                  </a:txBody>
                  <a:tcPr/>
                </a:tc>
                <a:extLst>
                  <a:ext uri="{0D108BD9-81ED-4DB2-BD59-A6C34878D82A}">
                    <a16:rowId xmlns:a16="http://schemas.microsoft.com/office/drawing/2014/main" val="4091669651"/>
                  </a:ext>
                </a:extLst>
              </a:tr>
              <a:tr h="370840">
                <a:tc>
                  <a:txBody>
                    <a:bodyPr/>
                    <a:lstStyle/>
                    <a:p>
                      <a:pPr algn="ctr"/>
                      <a:r>
                        <a:rPr lang="en-US" sz="2400" b="0" dirty="0">
                          <a:latin typeface="Muli Regular" panose="020B0604020202020204" charset="0"/>
                        </a:rPr>
                        <a:t>7</a:t>
                      </a:r>
                    </a:p>
                  </a:txBody>
                  <a:tcPr/>
                </a:tc>
                <a:tc>
                  <a:txBody>
                    <a:bodyPr/>
                    <a:lstStyle/>
                    <a:p>
                      <a:r>
                        <a:rPr lang="en-US" sz="2400" b="0" dirty="0" err="1">
                          <a:latin typeface="Muli Regular" panose="020B0604020202020204" charset="0"/>
                        </a:rPr>
                        <a:t>đấu</a:t>
                      </a:r>
                      <a:r>
                        <a:rPr lang="en-US" sz="2400" b="0" dirty="0">
                          <a:latin typeface="Muli Regular" panose="020B0604020202020204" charset="0"/>
                        </a:rPr>
                        <a:t> </a:t>
                      </a:r>
                      <a:r>
                        <a:rPr lang="en-US" sz="2400" b="0" dirty="0" err="1">
                          <a:latin typeface="Muli Regular" panose="020B0604020202020204" charset="0"/>
                        </a:rPr>
                        <a:t>có</a:t>
                      </a:r>
                      <a:r>
                        <a:rPr lang="en-US" sz="2400" b="0" dirty="0">
                          <a:latin typeface="Muli Regular" panose="020B0604020202020204" charset="0"/>
                        </a:rPr>
                        <a:t> 7 </a:t>
                      </a:r>
                      <a:r>
                        <a:rPr lang="en-US" sz="2400" b="0" dirty="0" err="1">
                          <a:latin typeface="Muli Regular" panose="020B0604020202020204" charset="0"/>
                        </a:rPr>
                        <a:t>thẻ</a:t>
                      </a:r>
                      <a:r>
                        <a:rPr lang="en-US" sz="2400" b="0" dirty="0">
                          <a:latin typeface="Muli Regular" panose="020B0604020202020204" charset="0"/>
                        </a:rPr>
                        <a:t> </a:t>
                      </a:r>
                      <a:r>
                        <a:rPr lang="en-US" sz="2400" b="0" dirty="0" err="1">
                          <a:latin typeface="Muli Regular" panose="020B0604020202020204" charset="0"/>
                        </a:rPr>
                        <a:t>đỏ</a:t>
                      </a:r>
                      <a:endParaRPr lang="en-US" sz="2400" b="0" dirty="0">
                        <a:latin typeface="Muli Regular" panose="020B0604020202020204" charset="0"/>
                      </a:endParaRPr>
                    </a:p>
                  </a:txBody>
                  <a:tcPr/>
                </a:tc>
                <a:tc>
                  <a:txBody>
                    <a:bodyPr/>
                    <a:lstStyle/>
                    <a:p>
                      <a:r>
                        <a:rPr lang="en-US" sz="2400" b="0" dirty="0" err="1">
                          <a:latin typeface="Muli Regular" panose="020B0604020202020204" charset="0"/>
                        </a:rPr>
                        <a:t>đấu</a:t>
                      </a:r>
                      <a:endParaRPr lang="en-US" sz="2400" b="0" dirty="0">
                        <a:latin typeface="Muli Regular" panose="020B0604020202020204" charset="0"/>
                      </a:endParaRPr>
                    </a:p>
                  </a:txBody>
                  <a:tcPr/>
                </a:tc>
                <a:extLst>
                  <a:ext uri="{0D108BD9-81ED-4DB2-BD59-A6C34878D82A}">
                    <a16:rowId xmlns:a16="http://schemas.microsoft.com/office/drawing/2014/main" val="4194268394"/>
                  </a:ext>
                </a:extLst>
              </a:tr>
              <a:tr h="370840">
                <a:tc>
                  <a:txBody>
                    <a:bodyPr/>
                    <a:lstStyle/>
                    <a:p>
                      <a:pPr algn="ctr"/>
                      <a:r>
                        <a:rPr lang="en-US" sz="2400" b="0" dirty="0">
                          <a:latin typeface="Muli Regular" panose="020B0604020202020204" charset="0"/>
                        </a:rPr>
                        <a:t>8</a:t>
                      </a:r>
                    </a:p>
                  </a:txBody>
                  <a:tcPr/>
                </a:tc>
                <a:tc>
                  <a:txBody>
                    <a:bodyPr/>
                    <a:lstStyle/>
                    <a:p>
                      <a:r>
                        <a:rPr lang="en-US" sz="2400" b="0" dirty="0" err="1">
                          <a:latin typeface="Muli Regular" panose="020B0604020202020204" charset="0"/>
                        </a:rPr>
                        <a:t>có</a:t>
                      </a:r>
                      <a:r>
                        <a:rPr lang="en-US" sz="2400" b="0" dirty="0">
                          <a:latin typeface="Muli Regular" panose="020B0604020202020204" charset="0"/>
                        </a:rPr>
                        <a:t> 7 </a:t>
                      </a:r>
                      <a:r>
                        <a:rPr lang="en-US" sz="2400" b="0" dirty="0" err="1">
                          <a:latin typeface="Muli Regular" panose="020B0604020202020204" charset="0"/>
                        </a:rPr>
                        <a:t>thẻ</a:t>
                      </a:r>
                      <a:r>
                        <a:rPr lang="en-US" sz="2400" b="0" dirty="0">
                          <a:latin typeface="Muli Regular" panose="020B0604020202020204" charset="0"/>
                        </a:rPr>
                        <a:t> </a:t>
                      </a:r>
                      <a:r>
                        <a:rPr lang="en-US" sz="2400" b="0" dirty="0" err="1">
                          <a:latin typeface="Muli Regular" panose="020B0604020202020204" charset="0"/>
                        </a:rPr>
                        <a:t>đỏ</a:t>
                      </a:r>
                      <a:r>
                        <a:rPr lang="en-US" sz="2400" b="0" dirty="0">
                          <a:latin typeface="Muli Regular" panose="020B0604020202020204" charset="0"/>
                        </a:rPr>
                        <a:t> .</a:t>
                      </a:r>
                    </a:p>
                  </a:txBody>
                  <a:tcPr/>
                </a:tc>
                <a:tc>
                  <a:txBody>
                    <a:bodyPr/>
                    <a:lstStyle/>
                    <a:p>
                      <a:r>
                        <a:rPr lang="en-US" sz="2400" b="0" dirty="0" err="1">
                          <a:latin typeface="Muli Regular" panose="020B0604020202020204" charset="0"/>
                        </a:rPr>
                        <a:t>có</a:t>
                      </a:r>
                      <a:endParaRPr lang="en-US" sz="2400" b="0" dirty="0">
                        <a:latin typeface="Muli Regular" panose="020B0604020202020204" charset="0"/>
                      </a:endParaRPr>
                    </a:p>
                  </a:txBody>
                  <a:tcPr/>
                </a:tc>
                <a:extLst>
                  <a:ext uri="{0D108BD9-81ED-4DB2-BD59-A6C34878D82A}">
                    <a16:rowId xmlns:a16="http://schemas.microsoft.com/office/drawing/2014/main" val="27877649"/>
                  </a:ext>
                </a:extLst>
              </a:tr>
              <a:tr h="370840">
                <a:tc>
                  <a:txBody>
                    <a:bodyPr/>
                    <a:lstStyle/>
                    <a:p>
                      <a:pPr algn="ctr"/>
                      <a:r>
                        <a:rPr lang="en-US" sz="2400" b="0" dirty="0">
                          <a:latin typeface="Muli Regular" panose="020B0604020202020204" charset="0"/>
                        </a:rPr>
                        <a:t>9</a:t>
                      </a:r>
                    </a:p>
                  </a:txBody>
                  <a:tcPr/>
                </a:tc>
                <a:tc>
                  <a:txBody>
                    <a:bodyPr/>
                    <a:lstStyle/>
                    <a:p>
                      <a:r>
                        <a:rPr lang="en-US" sz="2400" b="0" dirty="0">
                          <a:latin typeface="Muli Regular" panose="020B0604020202020204" charset="0"/>
                        </a:rPr>
                        <a:t>7 </a:t>
                      </a:r>
                      <a:r>
                        <a:rPr lang="en-US" sz="2400" b="0" dirty="0" err="1">
                          <a:latin typeface="Muli Regular" panose="020B0604020202020204" charset="0"/>
                        </a:rPr>
                        <a:t>thẻ</a:t>
                      </a:r>
                      <a:r>
                        <a:rPr lang="en-US" sz="2400" b="0" dirty="0">
                          <a:latin typeface="Muli Regular" panose="020B0604020202020204" charset="0"/>
                        </a:rPr>
                        <a:t> </a:t>
                      </a:r>
                      <a:r>
                        <a:rPr lang="en-US" sz="2400" b="0" dirty="0" err="1">
                          <a:latin typeface="Muli Regular" panose="020B0604020202020204" charset="0"/>
                        </a:rPr>
                        <a:t>đỏ</a:t>
                      </a:r>
                      <a:r>
                        <a:rPr lang="en-US" sz="2400" b="0" dirty="0">
                          <a:latin typeface="Muli Regular" panose="020B0604020202020204" charset="0"/>
                        </a:rPr>
                        <a:t> .</a:t>
                      </a:r>
                    </a:p>
                  </a:txBody>
                  <a:tcPr/>
                </a:tc>
                <a:tc>
                  <a:txBody>
                    <a:bodyPr/>
                    <a:lstStyle/>
                    <a:p>
                      <a:r>
                        <a:rPr lang="en-US" sz="2400" b="0" dirty="0">
                          <a:latin typeface="Muli Regular" panose="020B0604020202020204" charset="0"/>
                        </a:rPr>
                        <a:t>7</a:t>
                      </a:r>
                    </a:p>
                  </a:txBody>
                  <a:tcPr/>
                </a:tc>
                <a:extLst>
                  <a:ext uri="{0D108BD9-81ED-4DB2-BD59-A6C34878D82A}">
                    <a16:rowId xmlns:a16="http://schemas.microsoft.com/office/drawing/2014/main" val="939722280"/>
                  </a:ext>
                </a:extLst>
              </a:tr>
              <a:tr h="370840">
                <a:tc>
                  <a:txBody>
                    <a:bodyPr/>
                    <a:lstStyle/>
                    <a:p>
                      <a:pPr algn="ctr"/>
                      <a:r>
                        <a:rPr lang="en-US" sz="2400" b="0" dirty="0">
                          <a:latin typeface="Muli Regular" panose="020B0604020202020204" charset="0"/>
                        </a:rPr>
                        <a:t>10</a:t>
                      </a:r>
                    </a:p>
                  </a:txBody>
                  <a:tcPr/>
                </a:tc>
                <a:tc>
                  <a:txBody>
                    <a:bodyPr/>
                    <a:lstStyle/>
                    <a:p>
                      <a:r>
                        <a:rPr lang="en-US" sz="2400" b="0" dirty="0" err="1">
                          <a:latin typeface="Muli Regular" panose="020B0604020202020204" charset="0"/>
                        </a:rPr>
                        <a:t>thẻ</a:t>
                      </a:r>
                      <a:r>
                        <a:rPr lang="en-US" sz="2400" b="0" dirty="0">
                          <a:latin typeface="Muli Regular" panose="020B0604020202020204" charset="0"/>
                        </a:rPr>
                        <a:t> </a:t>
                      </a:r>
                      <a:r>
                        <a:rPr lang="en-US" sz="2400" b="0" dirty="0" err="1">
                          <a:latin typeface="Muli Regular" panose="020B0604020202020204" charset="0"/>
                        </a:rPr>
                        <a:t>đỏ</a:t>
                      </a:r>
                      <a:r>
                        <a:rPr lang="en-US" sz="2400" b="0" dirty="0">
                          <a:latin typeface="Muli Regular" panose="020B0604020202020204" charset="0"/>
                        </a:rPr>
                        <a:t> .</a:t>
                      </a:r>
                    </a:p>
                  </a:txBody>
                  <a:tcPr/>
                </a:tc>
                <a:tc>
                  <a:txBody>
                    <a:bodyPr/>
                    <a:lstStyle/>
                    <a:p>
                      <a:r>
                        <a:rPr lang="en-US" sz="2400" b="0" dirty="0" err="1">
                          <a:latin typeface="Muli Regular" panose="020B0604020202020204" charset="0"/>
                        </a:rPr>
                        <a:t>thẻ_đỏ</a:t>
                      </a:r>
                      <a:endParaRPr lang="en-US" sz="2400" b="0" dirty="0">
                        <a:latin typeface="Muli Regular" panose="020B0604020202020204" charset="0"/>
                      </a:endParaRPr>
                    </a:p>
                  </a:txBody>
                  <a:tcPr/>
                </a:tc>
                <a:extLst>
                  <a:ext uri="{0D108BD9-81ED-4DB2-BD59-A6C34878D82A}">
                    <a16:rowId xmlns:a16="http://schemas.microsoft.com/office/drawing/2014/main" val="275837419"/>
                  </a:ext>
                </a:extLst>
              </a:tr>
              <a:tr h="370840">
                <a:tc>
                  <a:txBody>
                    <a:bodyPr/>
                    <a:lstStyle/>
                    <a:p>
                      <a:pPr algn="ctr"/>
                      <a:r>
                        <a:rPr lang="en-US" sz="2400" b="0" dirty="0">
                          <a:latin typeface="Muli Regular" panose="020B0604020202020204" charset="0"/>
                        </a:rPr>
                        <a:t>11</a:t>
                      </a:r>
                    </a:p>
                  </a:txBody>
                  <a:tcPr/>
                </a:tc>
                <a:tc>
                  <a:txBody>
                    <a:bodyPr/>
                    <a:lstStyle/>
                    <a:p>
                      <a:r>
                        <a:rPr lang="en-US" sz="2400" b="0" dirty="0">
                          <a:latin typeface="Muli Regular" panose="020B0604020202020204" charset="0"/>
                        </a:rPr>
                        <a:t>.</a:t>
                      </a:r>
                    </a:p>
                  </a:txBody>
                  <a:tcPr/>
                </a:tc>
                <a:tc>
                  <a:txBody>
                    <a:bodyPr/>
                    <a:lstStyle/>
                    <a:p>
                      <a:r>
                        <a:rPr lang="en-US" sz="2400" b="0" dirty="0">
                          <a:latin typeface="Muli Regular" panose="020B0604020202020204" charset="0"/>
                        </a:rPr>
                        <a:t>.</a:t>
                      </a:r>
                    </a:p>
                  </a:txBody>
                  <a:tcPr/>
                </a:tc>
                <a:extLst>
                  <a:ext uri="{0D108BD9-81ED-4DB2-BD59-A6C34878D82A}">
                    <a16:rowId xmlns:a16="http://schemas.microsoft.com/office/drawing/2014/main" val="1755204723"/>
                  </a:ext>
                </a:extLst>
              </a:tr>
            </a:tbl>
          </a:graphicData>
        </a:graphic>
      </p:graphicFrame>
      <p:sp>
        <p:nvSpPr>
          <p:cNvPr id="3" name="TextBox 4">
            <a:extLst>
              <a:ext uri="{FF2B5EF4-FFF2-40B4-BE49-F238E27FC236}">
                <a16:creationId xmlns:a16="http://schemas.microsoft.com/office/drawing/2014/main" id="{A5781729-7635-C724-1EA5-B50D2964199C}"/>
              </a:ext>
            </a:extLst>
          </p:cNvPr>
          <p:cNvSpPr txBox="1"/>
          <p:nvPr/>
        </p:nvSpPr>
        <p:spPr>
          <a:xfrm>
            <a:off x="1028700" y="1382552"/>
            <a:ext cx="16802100" cy="2105641"/>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Cho </a:t>
            </a:r>
            <a:r>
              <a:rPr lang="en-US" sz="2800" dirty="0" err="1">
                <a:solidFill>
                  <a:srgbClr val="000000"/>
                </a:solidFill>
                <a:latin typeface="Muli Regular"/>
              </a:rPr>
              <a:t>câu</a:t>
            </a:r>
            <a:r>
              <a:rPr lang="en-US" sz="2800" dirty="0">
                <a:solidFill>
                  <a:srgbClr val="000000"/>
                </a:solidFill>
                <a:latin typeface="Muli Regular"/>
              </a:rPr>
              <a:t>: “</a:t>
            </a:r>
            <a:r>
              <a:rPr lang="vi-VN" sz="2800" dirty="0">
                <a:solidFill>
                  <a:srgbClr val="000000"/>
                </a:solidFill>
                <a:latin typeface="Muli Regular"/>
              </a:rPr>
              <a:t>U22 Indonesia vô địch SEA Games sau trận đấu có 7 thẻ đỏ.”</a:t>
            </a:r>
            <a:endParaRPr lang="en-US" sz="2800" dirty="0">
              <a:solidFill>
                <a:srgbClr val="000000"/>
              </a:solidFill>
              <a:latin typeface="Muli Regular"/>
            </a:endParaRPr>
          </a:p>
          <a:p>
            <a:pPr marL="457200" indent="-457200" algn="just">
              <a:lnSpc>
                <a:spcPts val="4199"/>
              </a:lnSpc>
              <a:spcBef>
                <a:spcPct val="0"/>
              </a:spcBef>
              <a:buFontTx/>
              <a:buChar char="-"/>
            </a:pPr>
            <a:r>
              <a:rPr lang="en-US" sz="2800" dirty="0" err="1">
                <a:solidFill>
                  <a:srgbClr val="000000"/>
                </a:solidFill>
                <a:latin typeface="Muli Regular"/>
              </a:rPr>
              <a:t>Bước</a:t>
            </a:r>
            <a:r>
              <a:rPr lang="en-US" sz="2800" dirty="0">
                <a:solidFill>
                  <a:srgbClr val="000000"/>
                </a:solidFill>
                <a:latin typeface="Muli Regular"/>
              </a:rPr>
              <a:t> 1: </a:t>
            </a:r>
            <a:r>
              <a:rPr lang="en-US" sz="2800" dirty="0" err="1">
                <a:solidFill>
                  <a:srgbClr val="000000"/>
                </a:solidFill>
                <a:latin typeface="Muli Regular"/>
              </a:rPr>
              <a:t>tạo</a:t>
            </a:r>
            <a:r>
              <a:rPr lang="en-US" sz="2800" dirty="0">
                <a:solidFill>
                  <a:srgbClr val="000000"/>
                </a:solidFill>
                <a:latin typeface="Muli Regular"/>
              </a:rPr>
              <a:t> </a:t>
            </a:r>
            <a:r>
              <a:rPr lang="en-US" sz="2800" dirty="0" err="1">
                <a:solidFill>
                  <a:srgbClr val="000000"/>
                </a:solidFill>
                <a:latin typeface="Muli Regular"/>
              </a:rPr>
              <a:t>mảng</a:t>
            </a:r>
            <a:r>
              <a:rPr lang="en-US" sz="2800" dirty="0">
                <a:solidFill>
                  <a:srgbClr val="000000"/>
                </a:solidFill>
                <a:latin typeface="Muli Regular"/>
              </a:rPr>
              <a:t> </a:t>
            </a:r>
            <a:r>
              <a:rPr lang="en-US" sz="2800" dirty="0" err="1">
                <a:solidFill>
                  <a:srgbClr val="000000"/>
                </a:solidFill>
                <a:latin typeface="Muli Regular"/>
              </a:rPr>
              <a:t>lưu</a:t>
            </a:r>
            <a:r>
              <a:rPr lang="en-US" sz="2800" dirty="0">
                <a:solidFill>
                  <a:srgbClr val="000000"/>
                </a:solidFill>
                <a:latin typeface="Muli Regular"/>
              </a:rPr>
              <a:t> </a:t>
            </a:r>
            <a:r>
              <a:rPr lang="en-US" sz="2800" dirty="0" err="1">
                <a:solidFill>
                  <a:srgbClr val="000000"/>
                </a:solidFill>
                <a:latin typeface="Muli Regular"/>
              </a:rPr>
              <a:t>trữ</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âm</a:t>
            </a:r>
            <a:r>
              <a:rPr lang="en-US" sz="2800" dirty="0">
                <a:solidFill>
                  <a:srgbClr val="000000"/>
                </a:solidFill>
                <a:latin typeface="Muli Regular"/>
              </a:rPr>
              <a:t> </a:t>
            </a:r>
            <a:r>
              <a:rPr lang="en-US" sz="2800" dirty="0" err="1">
                <a:solidFill>
                  <a:srgbClr val="000000"/>
                </a:solidFill>
                <a:latin typeface="Muli Regular"/>
              </a:rPr>
              <a:t>tiết</a:t>
            </a:r>
            <a:r>
              <a:rPr lang="en-US" sz="2800" dirty="0">
                <a:solidFill>
                  <a:srgbClr val="000000"/>
                </a:solidFill>
                <a:latin typeface="Muli Regular"/>
              </a:rPr>
              <a:t> (syllables) </a:t>
            </a:r>
            <a:r>
              <a:rPr lang="en-US" sz="2800" dirty="0" err="1">
                <a:solidFill>
                  <a:srgbClr val="000000"/>
                </a:solidFill>
                <a:latin typeface="Muli Regular"/>
              </a:rPr>
              <a:t>trong</a:t>
            </a:r>
            <a:r>
              <a:rPr lang="en-US" sz="2800" dirty="0">
                <a:solidFill>
                  <a:srgbClr val="000000"/>
                </a:solidFill>
                <a:latin typeface="Muli Regular"/>
              </a:rPr>
              <a:t> </a:t>
            </a:r>
            <a:r>
              <a:rPr lang="en-US" sz="2800" dirty="0" err="1">
                <a:solidFill>
                  <a:srgbClr val="000000"/>
                </a:solidFill>
                <a:latin typeface="Muli Regular"/>
              </a:rPr>
              <a:t>câu</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Regular Expression. Ta </a:t>
            </a:r>
            <a:r>
              <a:rPr lang="en-US" sz="2800" dirty="0" err="1">
                <a:solidFill>
                  <a:srgbClr val="000000"/>
                </a:solidFill>
                <a:latin typeface="Muli Regular"/>
              </a:rPr>
              <a:t>thu</a:t>
            </a:r>
            <a:r>
              <a:rPr lang="en-US" sz="2800" dirty="0">
                <a:solidFill>
                  <a:srgbClr val="000000"/>
                </a:solidFill>
                <a:latin typeface="Muli Regular"/>
              </a:rPr>
              <a:t> </a:t>
            </a:r>
            <a:r>
              <a:rPr lang="en-US" sz="2800" dirty="0" err="1">
                <a:solidFill>
                  <a:srgbClr val="000000"/>
                </a:solidFill>
                <a:latin typeface="Muli Regular"/>
              </a:rPr>
              <a:t>được</a:t>
            </a:r>
            <a:r>
              <a:rPr lang="en-US" sz="2800" dirty="0">
                <a:solidFill>
                  <a:srgbClr val="000000"/>
                </a:solidFill>
                <a:latin typeface="Muli Regular"/>
              </a:rPr>
              <a:t> </a:t>
            </a:r>
            <a:r>
              <a:rPr lang="en-US" sz="2800" dirty="0" err="1">
                <a:solidFill>
                  <a:srgbClr val="000000"/>
                </a:solidFill>
                <a:latin typeface="Muli Regular"/>
              </a:rPr>
              <a:t>tập</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âm</a:t>
            </a:r>
            <a:r>
              <a:rPr lang="en-US" sz="2800" dirty="0">
                <a:solidFill>
                  <a:srgbClr val="000000"/>
                </a:solidFill>
                <a:latin typeface="Muli Regular"/>
              </a:rPr>
              <a:t> </a:t>
            </a:r>
            <a:r>
              <a:rPr lang="en-US" sz="2800" dirty="0" err="1">
                <a:solidFill>
                  <a:srgbClr val="000000"/>
                </a:solidFill>
                <a:latin typeface="Muli Regular"/>
              </a:rPr>
              <a:t>tiết</a:t>
            </a:r>
            <a:r>
              <a:rPr lang="en-US" sz="2800" dirty="0">
                <a:solidFill>
                  <a:srgbClr val="000000"/>
                </a:solidFill>
                <a:latin typeface="Muli Regular"/>
              </a:rPr>
              <a:t> [“U22”, “Indonesia”, “</a:t>
            </a:r>
            <a:r>
              <a:rPr lang="en-US" sz="2800" dirty="0" err="1">
                <a:solidFill>
                  <a:srgbClr val="000000"/>
                </a:solidFill>
                <a:latin typeface="Muli Regular"/>
              </a:rPr>
              <a:t>vô</a:t>
            </a:r>
            <a:r>
              <a:rPr lang="en-US" sz="2800" dirty="0">
                <a:solidFill>
                  <a:srgbClr val="000000"/>
                </a:solidFill>
                <a:latin typeface="Muli Regular"/>
              </a:rPr>
              <a:t>”, “</a:t>
            </a:r>
            <a:r>
              <a:rPr lang="en-US" sz="2800" dirty="0" err="1">
                <a:solidFill>
                  <a:srgbClr val="000000"/>
                </a:solidFill>
                <a:latin typeface="Muli Regular"/>
              </a:rPr>
              <a:t>địch</a:t>
            </a:r>
            <a:r>
              <a:rPr lang="en-US" sz="2800" dirty="0">
                <a:solidFill>
                  <a:srgbClr val="000000"/>
                </a:solidFill>
                <a:latin typeface="Muli Regular"/>
              </a:rPr>
              <a:t>”, “SEA”, “Games”, ... ,“7”, “</a:t>
            </a:r>
            <a:r>
              <a:rPr lang="en-US" sz="2800" dirty="0" err="1">
                <a:solidFill>
                  <a:srgbClr val="000000"/>
                </a:solidFill>
                <a:latin typeface="Muli Regular"/>
              </a:rPr>
              <a:t>thẻ</a:t>
            </a:r>
            <a:r>
              <a:rPr lang="en-US" sz="2800" dirty="0">
                <a:solidFill>
                  <a:srgbClr val="000000"/>
                </a:solidFill>
                <a:latin typeface="Muli Regular"/>
              </a:rPr>
              <a:t>”, “</a:t>
            </a:r>
            <a:r>
              <a:rPr lang="en-US" sz="2800" dirty="0" err="1">
                <a:solidFill>
                  <a:srgbClr val="000000"/>
                </a:solidFill>
                <a:latin typeface="Muli Regular"/>
              </a:rPr>
              <a:t>đỏ</a:t>
            </a:r>
            <a:r>
              <a:rPr lang="en-US" sz="2800" dirty="0">
                <a:solidFill>
                  <a:srgbClr val="000000"/>
                </a:solidFill>
                <a:latin typeface="Muli Regular"/>
              </a:rPr>
              <a:t>”, “.”]</a:t>
            </a:r>
          </a:p>
          <a:p>
            <a:pPr marL="457200" indent="-457200" algn="just">
              <a:lnSpc>
                <a:spcPts val="4199"/>
              </a:lnSpc>
              <a:spcBef>
                <a:spcPct val="0"/>
              </a:spcBef>
              <a:buFontTx/>
              <a:buChar char="-"/>
            </a:pPr>
            <a:r>
              <a:rPr lang="en-US" sz="2800" dirty="0" err="1">
                <a:solidFill>
                  <a:srgbClr val="000000"/>
                </a:solidFill>
                <a:latin typeface="Muli Regular"/>
              </a:rPr>
              <a:t>Bước</a:t>
            </a:r>
            <a:r>
              <a:rPr lang="en-US" sz="2800" dirty="0">
                <a:solidFill>
                  <a:srgbClr val="000000"/>
                </a:solidFill>
                <a:latin typeface="Muli Regular"/>
              </a:rPr>
              <a:t> 2: </a:t>
            </a:r>
            <a:r>
              <a:rPr lang="en-US" sz="2800" dirty="0" err="1">
                <a:solidFill>
                  <a:srgbClr val="000000"/>
                </a:solidFill>
                <a:latin typeface="Muli Regular"/>
              </a:rPr>
              <a:t>bắt</a:t>
            </a:r>
            <a:r>
              <a:rPr lang="en-US" sz="2800" dirty="0">
                <a:solidFill>
                  <a:srgbClr val="000000"/>
                </a:solidFill>
                <a:latin typeface="Muli Regular"/>
              </a:rPr>
              <a:t> </a:t>
            </a:r>
            <a:r>
              <a:rPr lang="en-US" sz="2800" dirty="0" err="1">
                <a:solidFill>
                  <a:srgbClr val="000000"/>
                </a:solidFill>
                <a:latin typeface="Muli Regular"/>
              </a:rPr>
              <a:t>đầu</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âm</a:t>
            </a:r>
            <a:r>
              <a:rPr lang="en-US" sz="2800" dirty="0">
                <a:solidFill>
                  <a:srgbClr val="000000"/>
                </a:solidFill>
                <a:latin typeface="Muli Regular"/>
              </a:rPr>
              <a:t> </a:t>
            </a:r>
            <a:r>
              <a:rPr lang="en-US" sz="2800" dirty="0" err="1">
                <a:solidFill>
                  <a:srgbClr val="000000"/>
                </a:solidFill>
                <a:latin typeface="Muli Regular"/>
              </a:rPr>
              <a:t>đầu</a:t>
            </a:r>
            <a:r>
              <a:rPr lang="en-US" sz="2800" dirty="0">
                <a:solidFill>
                  <a:srgbClr val="000000"/>
                </a:solidFill>
                <a:latin typeface="Muli Regular"/>
              </a:rPr>
              <a:t> </a:t>
            </a:r>
            <a:r>
              <a:rPr lang="en-US" sz="2800" dirty="0" err="1">
                <a:solidFill>
                  <a:srgbClr val="000000"/>
                </a:solidFill>
                <a:latin typeface="Muli Regular"/>
              </a:rPr>
              <a:t>tiên</a:t>
            </a:r>
            <a:r>
              <a:rPr lang="en-US" sz="2800" dirty="0">
                <a:solidFill>
                  <a:srgbClr val="000000"/>
                </a:solidFill>
                <a:latin typeface="Muli Regular"/>
              </a:rPr>
              <a:t>, </a:t>
            </a:r>
            <a:r>
              <a:rPr lang="en-US" sz="2800" dirty="0" err="1">
                <a:solidFill>
                  <a:srgbClr val="000000"/>
                </a:solidFill>
                <a:latin typeface="Muli Regular"/>
              </a:rPr>
              <a:t>sử</a:t>
            </a:r>
            <a:r>
              <a:rPr lang="en-US" sz="2800" dirty="0">
                <a:solidFill>
                  <a:srgbClr val="000000"/>
                </a:solidFill>
                <a:latin typeface="Muli Regular"/>
              </a:rPr>
              <a:t> </a:t>
            </a:r>
            <a:r>
              <a:rPr lang="en-US" sz="2800" dirty="0" err="1">
                <a:solidFill>
                  <a:srgbClr val="000000"/>
                </a:solidFill>
                <a:latin typeface="Muli Regular"/>
              </a:rPr>
              <a:t>dụng</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điển</a:t>
            </a:r>
            <a:r>
              <a:rPr lang="en-US" sz="2800" dirty="0">
                <a:solidFill>
                  <a:srgbClr val="000000"/>
                </a:solidFill>
                <a:latin typeface="Muli Regular"/>
              </a:rPr>
              <a:t> </a:t>
            </a:r>
            <a:r>
              <a:rPr lang="en-US" sz="2800" dirty="0" err="1">
                <a:solidFill>
                  <a:srgbClr val="000000"/>
                </a:solidFill>
                <a:latin typeface="Muli Regular"/>
              </a:rPr>
              <a:t>để</a:t>
            </a:r>
            <a:r>
              <a:rPr lang="en-US" sz="2800" dirty="0">
                <a:solidFill>
                  <a:srgbClr val="000000"/>
                </a:solidFill>
                <a:latin typeface="Muli Regular"/>
              </a:rPr>
              <a:t> </a:t>
            </a:r>
            <a:r>
              <a:rPr lang="en-US" sz="2800" dirty="0" err="1">
                <a:solidFill>
                  <a:srgbClr val="000000"/>
                </a:solidFill>
                <a:latin typeface="Muli Regular"/>
              </a:rPr>
              <a:t>tìm</a:t>
            </a:r>
            <a:r>
              <a:rPr lang="en-US" sz="2800" dirty="0">
                <a:solidFill>
                  <a:srgbClr val="000000"/>
                </a:solidFill>
                <a:latin typeface="Muli Regular"/>
              </a:rPr>
              <a:t> </a:t>
            </a:r>
            <a:r>
              <a:rPr lang="en-US" sz="2800" dirty="0" err="1">
                <a:solidFill>
                  <a:srgbClr val="000000"/>
                </a:solidFill>
                <a:latin typeface="Muli Regular"/>
              </a:rPr>
              <a:t>từ</a:t>
            </a:r>
            <a:r>
              <a:rPr lang="en-US" sz="2800" dirty="0">
                <a:solidFill>
                  <a:srgbClr val="000000"/>
                </a:solidFill>
                <a:latin typeface="Muli Regular"/>
              </a:rPr>
              <a:t> </a:t>
            </a:r>
            <a:r>
              <a:rPr lang="en-US" sz="2800" dirty="0" err="1">
                <a:solidFill>
                  <a:srgbClr val="000000"/>
                </a:solidFill>
                <a:latin typeface="Muli Regular"/>
              </a:rPr>
              <a:t>ghép</a:t>
            </a:r>
            <a:r>
              <a:rPr lang="en-US" sz="2800" dirty="0">
                <a:solidFill>
                  <a:srgbClr val="000000"/>
                </a:solidFill>
                <a:latin typeface="Muli Regular"/>
              </a:rPr>
              <a:t> </a:t>
            </a:r>
            <a:r>
              <a:rPr lang="en-US" sz="2800" dirty="0" err="1">
                <a:solidFill>
                  <a:srgbClr val="000000"/>
                </a:solidFill>
                <a:latin typeface="Muli Regular"/>
              </a:rPr>
              <a:t>dài</a:t>
            </a:r>
            <a:r>
              <a:rPr lang="en-US" sz="2800" dirty="0">
                <a:solidFill>
                  <a:srgbClr val="000000"/>
                </a:solidFill>
                <a:latin typeface="Muli Regular"/>
              </a:rPr>
              <a:t> </a:t>
            </a:r>
            <a:r>
              <a:rPr lang="en-US" sz="2800" dirty="0" err="1">
                <a:solidFill>
                  <a:srgbClr val="000000"/>
                </a:solidFill>
                <a:latin typeface="Muli Regular"/>
              </a:rPr>
              <a:t>nhất</a:t>
            </a:r>
            <a:r>
              <a:rPr lang="en-US" sz="2800" dirty="0">
                <a:solidFill>
                  <a:srgbClr val="000000"/>
                </a:solidFill>
                <a:latin typeface="Muli Regula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409575"/>
            <a:ext cx="1544907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Triển</a:t>
            </a:r>
            <a:r>
              <a:rPr lang="en-US" sz="4000" spc="-60" dirty="0">
                <a:solidFill>
                  <a:srgbClr val="000000"/>
                </a:solidFill>
                <a:latin typeface="Muli Bold"/>
              </a:rPr>
              <a:t> </a:t>
            </a:r>
            <a:r>
              <a:rPr lang="en-US" sz="4000" spc="-60" dirty="0" err="1">
                <a:solidFill>
                  <a:srgbClr val="000000"/>
                </a:solidFill>
                <a:latin typeface="Muli Bold"/>
              </a:rPr>
              <a:t>khai</a:t>
            </a:r>
            <a:r>
              <a:rPr lang="en-US" sz="4000" spc="-60" dirty="0">
                <a:solidFill>
                  <a:srgbClr val="000000"/>
                </a:solidFill>
                <a:latin typeface="Muli Bold"/>
              </a:rPr>
              <a:t> </a:t>
            </a:r>
            <a:r>
              <a:rPr lang="en-US" sz="4000" spc="-60" dirty="0" err="1">
                <a:solidFill>
                  <a:srgbClr val="000000"/>
                </a:solidFill>
                <a:latin typeface="Muli Bold"/>
              </a:rPr>
              <a:t>tách</a:t>
            </a:r>
            <a:r>
              <a:rPr lang="en-US" sz="4000" spc="-60" dirty="0">
                <a:solidFill>
                  <a:srgbClr val="000000"/>
                </a:solidFill>
                <a:latin typeface="Muli Bold"/>
              </a:rPr>
              <a:t> </a:t>
            </a:r>
            <a:r>
              <a:rPr lang="en-US" sz="4000" spc="-60" dirty="0" err="1">
                <a:solidFill>
                  <a:srgbClr val="000000"/>
                </a:solidFill>
                <a:latin typeface="Muli Bold"/>
              </a:rPr>
              <a:t>từ</a:t>
            </a:r>
            <a:r>
              <a:rPr lang="en-US" sz="4000" spc="-60" dirty="0">
                <a:solidFill>
                  <a:srgbClr val="000000"/>
                </a:solidFill>
                <a:latin typeface="Muli Bold"/>
              </a:rPr>
              <a:t>, </a:t>
            </a:r>
            <a:r>
              <a:rPr lang="en-US" sz="4000" spc="-60" dirty="0" err="1">
                <a:solidFill>
                  <a:srgbClr val="000000"/>
                </a:solidFill>
                <a:latin typeface="Muli Bold"/>
              </a:rPr>
              <a:t>đánh</a:t>
            </a:r>
            <a:r>
              <a:rPr lang="en-US" sz="4000" spc="-60" dirty="0">
                <a:solidFill>
                  <a:srgbClr val="000000"/>
                </a:solidFill>
                <a:latin typeface="Muli Bold"/>
              </a:rPr>
              <a:t> </a:t>
            </a:r>
            <a:r>
              <a:rPr lang="en-US" sz="4000" spc="-60" dirty="0" err="1">
                <a:solidFill>
                  <a:srgbClr val="000000"/>
                </a:solidFill>
                <a:latin typeface="Muli Bold"/>
              </a:rPr>
              <a:t>giá</a:t>
            </a:r>
            <a:r>
              <a:rPr lang="en-US" sz="4000" spc="-60" dirty="0">
                <a:solidFill>
                  <a:srgbClr val="000000"/>
                </a:solidFill>
                <a:latin typeface="Muli Bold"/>
              </a:rPr>
              <a:t>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quả</a:t>
            </a:r>
            <a:r>
              <a:rPr lang="en-US" sz="4000" spc="-60" dirty="0">
                <a:solidFill>
                  <a:srgbClr val="000000"/>
                </a:solidFill>
                <a:latin typeface="Muli Bold"/>
              </a:rPr>
              <a:t> </a:t>
            </a:r>
            <a:r>
              <a:rPr lang="en-US" sz="4000" spc="-60" dirty="0" err="1">
                <a:solidFill>
                  <a:srgbClr val="000000"/>
                </a:solidFill>
                <a:latin typeface="Muli Bold"/>
              </a:rPr>
              <a:t>và</a:t>
            </a:r>
            <a:r>
              <a:rPr lang="en-US" sz="4000" spc="-60" dirty="0">
                <a:solidFill>
                  <a:srgbClr val="000000"/>
                </a:solidFill>
                <a:latin typeface="Muli Bold"/>
              </a:rPr>
              <a:t> so </a:t>
            </a:r>
            <a:r>
              <a:rPr lang="en-US" sz="4000" spc="-60" dirty="0" err="1">
                <a:solidFill>
                  <a:srgbClr val="000000"/>
                </a:solidFill>
                <a:latin typeface="Muli Bold"/>
              </a:rPr>
              <a:t>sánh</a:t>
            </a:r>
            <a:endParaRPr lang="en-US" sz="4000" spc="-60" dirty="0">
              <a:solidFill>
                <a:srgbClr val="000000"/>
              </a:solidFill>
              <a:latin typeface="Muli Bold"/>
            </a:endParaRPr>
          </a:p>
        </p:txBody>
      </p:sp>
      <p:sp>
        <p:nvSpPr>
          <p:cNvPr id="2" name="TextBox 1">
            <a:extLst>
              <a:ext uri="{FF2B5EF4-FFF2-40B4-BE49-F238E27FC236}">
                <a16:creationId xmlns:a16="http://schemas.microsoft.com/office/drawing/2014/main" id="{7B02DBD0-D8BF-09BE-9F63-43AB1CD58518}"/>
              </a:ext>
            </a:extLst>
          </p:cNvPr>
          <p:cNvSpPr txBox="1"/>
          <p:nvPr/>
        </p:nvSpPr>
        <p:spPr>
          <a:xfrm>
            <a:off x="1028700" y="1382552"/>
            <a:ext cx="16802100" cy="3727559"/>
          </a:xfrm>
          <a:prstGeom prst="rect">
            <a:avLst/>
          </a:prstGeom>
        </p:spPr>
        <p:txBody>
          <a:bodyPr wrap="square" lIns="0" tIns="0" rIns="0" bIns="0" rtlCol="0" anchor="t">
            <a:spAutoFit/>
          </a:bodyPr>
          <a:lstStyle/>
          <a:p>
            <a:pPr algn="just">
              <a:lnSpc>
                <a:spcPts val="4199"/>
              </a:lnSpc>
              <a:spcBef>
                <a:spcPct val="0"/>
              </a:spcBef>
            </a:pPr>
            <a:r>
              <a:rPr lang="en-US" sz="2999">
                <a:solidFill>
                  <a:srgbClr val="000000"/>
                </a:solidFill>
                <a:latin typeface="Muli Regular"/>
              </a:rPr>
              <a:t>	Nhóm tạo ngữ liệu tách từ thủ công (file manual_tokens.txt) để làm ngữ liệu chuẩn. Sau đó tiến hành cài đặt thuật toán Longest Matching và thực hiện tách từ với thuật toán này (file longest_matching_tokens.txt), đánh giá so với ngữ liệu thủ công.</a:t>
            </a:r>
          </a:p>
          <a:p>
            <a:pPr algn="just">
              <a:lnSpc>
                <a:spcPts val="4199"/>
              </a:lnSpc>
              <a:spcBef>
                <a:spcPct val="0"/>
              </a:spcBef>
            </a:pPr>
            <a:r>
              <a:rPr lang="en-US" sz="2999">
                <a:solidFill>
                  <a:srgbClr val="000000"/>
                </a:solidFill>
                <a:latin typeface="Muli Regular"/>
              </a:rPr>
              <a:t>	Nhóm cũng tiến hành thử nghiệm tách từ với các thư viện VnCoreNLP (file vncore_tokens.txt) và pyvi (pyvi_tokens.txt), sau đó so sánh với thuật toán Longest Matching.</a:t>
            </a:r>
          </a:p>
          <a:p>
            <a:pPr algn="just">
              <a:lnSpc>
                <a:spcPts val="4199"/>
              </a:lnSpc>
              <a:spcBef>
                <a:spcPct val="0"/>
              </a:spcBef>
            </a:pPr>
            <a:endParaRPr lang="en-US" sz="2999">
              <a:solidFill>
                <a:srgbClr val="000000"/>
              </a:solidFill>
              <a:latin typeface="Muli Regular"/>
            </a:endParaRPr>
          </a:p>
          <a:p>
            <a:pPr algn="just">
              <a:lnSpc>
                <a:spcPts val="4199"/>
              </a:lnSpc>
              <a:spcBef>
                <a:spcPct val="0"/>
              </a:spcBef>
            </a:pPr>
            <a:endParaRPr lang="en-US" sz="2999" dirty="0">
              <a:solidFill>
                <a:srgbClr val="000000"/>
              </a:solidFill>
              <a:latin typeface="Muli Regular"/>
            </a:endParaRPr>
          </a:p>
        </p:txBody>
      </p:sp>
      <p:pic>
        <p:nvPicPr>
          <p:cNvPr id="3" name="Picture 2" descr="A screenshot of a computer program&#10;&#10;Description automatically generated with medium confidence">
            <a:extLst>
              <a:ext uri="{FF2B5EF4-FFF2-40B4-BE49-F238E27FC236}">
                <a16:creationId xmlns:a16="http://schemas.microsoft.com/office/drawing/2014/main" id="{73EF8B50-6189-BC31-6CCB-BDD618DCC13A}"/>
              </a:ext>
            </a:extLst>
          </p:cNvPr>
          <p:cNvPicPr>
            <a:picLocks noChangeAspect="1"/>
          </p:cNvPicPr>
          <p:nvPr/>
        </p:nvPicPr>
        <p:blipFill>
          <a:blip r:embed="rId2"/>
          <a:stretch>
            <a:fillRect/>
          </a:stretch>
        </p:blipFill>
        <p:spPr>
          <a:xfrm>
            <a:off x="1028699" y="4415186"/>
            <a:ext cx="4076701" cy="417798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E53C82B-4A94-02A8-3A0D-AD1E4933162B}"/>
              </a:ext>
            </a:extLst>
          </p:cNvPr>
          <p:cNvPicPr>
            <a:picLocks noChangeAspect="1"/>
          </p:cNvPicPr>
          <p:nvPr/>
        </p:nvPicPr>
        <p:blipFill>
          <a:blip r:embed="rId3"/>
          <a:stretch>
            <a:fillRect/>
          </a:stretch>
        </p:blipFill>
        <p:spPr>
          <a:xfrm>
            <a:off x="5353049" y="4419831"/>
            <a:ext cx="4076701" cy="420727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1FDBBD7-5691-4A00-B041-D85AA6D562DD}"/>
              </a:ext>
            </a:extLst>
          </p:cNvPr>
          <p:cNvPicPr>
            <a:picLocks noChangeAspect="1"/>
          </p:cNvPicPr>
          <p:nvPr/>
        </p:nvPicPr>
        <p:blipFill>
          <a:blip r:embed="rId4"/>
          <a:stretch>
            <a:fillRect/>
          </a:stretch>
        </p:blipFill>
        <p:spPr>
          <a:xfrm>
            <a:off x="9677399" y="4451903"/>
            <a:ext cx="3963618" cy="4175199"/>
          </a:xfrm>
          <a:prstGeom prst="rect">
            <a:avLst/>
          </a:prstGeom>
        </p:spPr>
      </p:pic>
      <p:pic>
        <p:nvPicPr>
          <p:cNvPr id="6" name="Picture 5" descr="A screenshot of a computer program&#10;&#10;Description automatically generated with medium confidence">
            <a:extLst>
              <a:ext uri="{FF2B5EF4-FFF2-40B4-BE49-F238E27FC236}">
                <a16:creationId xmlns:a16="http://schemas.microsoft.com/office/drawing/2014/main" id="{F652F59C-0147-7662-C9F0-FE7B963C5B9C}"/>
              </a:ext>
            </a:extLst>
          </p:cNvPr>
          <p:cNvPicPr>
            <a:picLocks noChangeAspect="1"/>
          </p:cNvPicPr>
          <p:nvPr/>
        </p:nvPicPr>
        <p:blipFill>
          <a:blip r:embed="rId5"/>
          <a:stretch>
            <a:fillRect/>
          </a:stretch>
        </p:blipFill>
        <p:spPr>
          <a:xfrm>
            <a:off x="13893369" y="4450497"/>
            <a:ext cx="4008279" cy="4207271"/>
          </a:xfrm>
          <a:prstGeom prst="rect">
            <a:avLst/>
          </a:prstGeom>
        </p:spPr>
      </p:pic>
    </p:spTree>
    <p:extLst>
      <p:ext uri="{BB962C8B-B14F-4D97-AF65-F5344CB8AC3E}">
        <p14:creationId xmlns:p14="http://schemas.microsoft.com/office/powerpoint/2010/main" val="16494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409575"/>
            <a:ext cx="15449077" cy="619125"/>
          </a:xfrm>
          <a:prstGeom prst="rect">
            <a:avLst/>
          </a:prstGeom>
        </p:spPr>
        <p:txBody>
          <a:bodyPr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Triển</a:t>
            </a:r>
            <a:r>
              <a:rPr lang="en-US" sz="4000" spc="-60" dirty="0">
                <a:solidFill>
                  <a:srgbClr val="000000"/>
                </a:solidFill>
                <a:latin typeface="Muli Bold"/>
              </a:rPr>
              <a:t> </a:t>
            </a:r>
            <a:r>
              <a:rPr lang="en-US" sz="4000" spc="-60" dirty="0" err="1">
                <a:solidFill>
                  <a:srgbClr val="000000"/>
                </a:solidFill>
                <a:latin typeface="Muli Bold"/>
              </a:rPr>
              <a:t>khai</a:t>
            </a:r>
            <a:r>
              <a:rPr lang="en-US" sz="4000" spc="-60" dirty="0">
                <a:solidFill>
                  <a:srgbClr val="000000"/>
                </a:solidFill>
                <a:latin typeface="Muli Bold"/>
              </a:rPr>
              <a:t> </a:t>
            </a:r>
            <a:r>
              <a:rPr lang="en-US" sz="4000" spc="-60" dirty="0" err="1">
                <a:solidFill>
                  <a:srgbClr val="000000"/>
                </a:solidFill>
                <a:latin typeface="Muli Bold"/>
              </a:rPr>
              <a:t>tách</a:t>
            </a:r>
            <a:r>
              <a:rPr lang="en-US" sz="4000" spc="-60" dirty="0">
                <a:solidFill>
                  <a:srgbClr val="000000"/>
                </a:solidFill>
                <a:latin typeface="Muli Bold"/>
              </a:rPr>
              <a:t> </a:t>
            </a:r>
            <a:r>
              <a:rPr lang="en-US" sz="4000" spc="-60" dirty="0" err="1">
                <a:solidFill>
                  <a:srgbClr val="000000"/>
                </a:solidFill>
                <a:latin typeface="Muli Bold"/>
              </a:rPr>
              <a:t>từ</a:t>
            </a:r>
            <a:r>
              <a:rPr lang="en-US" sz="4000" spc="-60" dirty="0">
                <a:solidFill>
                  <a:srgbClr val="000000"/>
                </a:solidFill>
                <a:latin typeface="Muli Bold"/>
              </a:rPr>
              <a:t>, </a:t>
            </a:r>
            <a:r>
              <a:rPr lang="en-US" sz="4000" spc="-60" dirty="0" err="1">
                <a:solidFill>
                  <a:srgbClr val="000000"/>
                </a:solidFill>
                <a:latin typeface="Muli Bold"/>
              </a:rPr>
              <a:t>đánh</a:t>
            </a:r>
            <a:r>
              <a:rPr lang="en-US" sz="4000" spc="-60" dirty="0">
                <a:solidFill>
                  <a:srgbClr val="000000"/>
                </a:solidFill>
                <a:latin typeface="Muli Bold"/>
              </a:rPr>
              <a:t> </a:t>
            </a:r>
            <a:r>
              <a:rPr lang="en-US" sz="4000" spc="-60" dirty="0" err="1">
                <a:solidFill>
                  <a:srgbClr val="000000"/>
                </a:solidFill>
                <a:latin typeface="Muli Bold"/>
              </a:rPr>
              <a:t>giá</a:t>
            </a:r>
            <a:r>
              <a:rPr lang="en-US" sz="4000" spc="-60" dirty="0">
                <a:solidFill>
                  <a:srgbClr val="000000"/>
                </a:solidFill>
                <a:latin typeface="Muli Bold"/>
              </a:rPr>
              <a:t> </a:t>
            </a:r>
            <a:r>
              <a:rPr lang="en-US" sz="4000" spc="-60" dirty="0" err="1">
                <a:solidFill>
                  <a:srgbClr val="000000"/>
                </a:solidFill>
                <a:latin typeface="Muli Bold"/>
              </a:rPr>
              <a:t>kết</a:t>
            </a:r>
            <a:r>
              <a:rPr lang="en-US" sz="4000" spc="-60" dirty="0">
                <a:solidFill>
                  <a:srgbClr val="000000"/>
                </a:solidFill>
                <a:latin typeface="Muli Bold"/>
              </a:rPr>
              <a:t> </a:t>
            </a:r>
            <a:r>
              <a:rPr lang="en-US" sz="4000" spc="-60" dirty="0" err="1">
                <a:solidFill>
                  <a:srgbClr val="000000"/>
                </a:solidFill>
                <a:latin typeface="Muli Bold"/>
              </a:rPr>
              <a:t>quả</a:t>
            </a:r>
            <a:r>
              <a:rPr lang="en-US" sz="4000" spc="-60" dirty="0">
                <a:solidFill>
                  <a:srgbClr val="000000"/>
                </a:solidFill>
                <a:latin typeface="Muli Bold"/>
              </a:rPr>
              <a:t> </a:t>
            </a:r>
            <a:r>
              <a:rPr lang="en-US" sz="4000" spc="-60" dirty="0" err="1">
                <a:solidFill>
                  <a:srgbClr val="000000"/>
                </a:solidFill>
                <a:latin typeface="Muli Bold"/>
              </a:rPr>
              <a:t>và</a:t>
            </a:r>
            <a:r>
              <a:rPr lang="en-US" sz="4000" spc="-60" dirty="0">
                <a:solidFill>
                  <a:srgbClr val="000000"/>
                </a:solidFill>
                <a:latin typeface="Muli Bold"/>
              </a:rPr>
              <a:t> so </a:t>
            </a:r>
            <a:r>
              <a:rPr lang="en-US" sz="4000" spc="-60" dirty="0" err="1">
                <a:solidFill>
                  <a:srgbClr val="000000"/>
                </a:solidFill>
                <a:latin typeface="Muli Bold"/>
              </a:rPr>
              <a:t>sánh</a:t>
            </a:r>
            <a:endParaRPr lang="en-US" sz="4000" spc="-60" dirty="0">
              <a:solidFill>
                <a:srgbClr val="000000"/>
              </a:solidFill>
              <a:latin typeface="Muli Bold"/>
            </a:endParaRPr>
          </a:p>
        </p:txBody>
      </p:sp>
      <p:sp>
        <p:nvSpPr>
          <p:cNvPr id="2" name="TextBox 1">
            <a:extLst>
              <a:ext uri="{FF2B5EF4-FFF2-40B4-BE49-F238E27FC236}">
                <a16:creationId xmlns:a16="http://schemas.microsoft.com/office/drawing/2014/main" id="{7B02DBD0-D8BF-09BE-9F63-43AB1CD58518}"/>
              </a:ext>
            </a:extLst>
          </p:cNvPr>
          <p:cNvSpPr txBox="1"/>
          <p:nvPr/>
        </p:nvSpPr>
        <p:spPr>
          <a:xfrm>
            <a:off x="742950" y="6743700"/>
            <a:ext cx="16802100" cy="3188950"/>
          </a:xfrm>
          <a:prstGeom prst="rect">
            <a:avLst/>
          </a:prstGeom>
        </p:spPr>
        <p:txBody>
          <a:bodyPr wrap="square" lIns="0" tIns="0" rIns="0" bIns="0" rtlCol="0" anchor="t">
            <a:spAutoFit/>
          </a:bodyPr>
          <a:lstStyle/>
          <a:p>
            <a:pPr algn="just">
              <a:lnSpc>
                <a:spcPts val="4199"/>
              </a:lnSpc>
              <a:spcBef>
                <a:spcPct val="0"/>
              </a:spcBef>
            </a:pPr>
            <a:r>
              <a:rPr lang="en-US" sz="2999" dirty="0">
                <a:solidFill>
                  <a:srgbClr val="000000"/>
                </a:solidFill>
                <a:latin typeface="Muli Regular"/>
              </a:rPr>
              <a:t>	</a:t>
            </a:r>
            <a:r>
              <a:rPr lang="vi-VN" sz="2999" dirty="0">
                <a:solidFill>
                  <a:srgbClr val="000000"/>
                </a:solidFill>
                <a:latin typeface="Muli Regular"/>
              </a:rPr>
              <a:t>Qua bảng trên, ta thấy được thư viện VnCoreNLP hoạt động hiểu quả nhất, tốt hơn so với pyvi. Thuật toán Longest Matching hoạt động kém hiệu quả nhất.</a:t>
            </a:r>
          </a:p>
          <a:p>
            <a:pPr algn="just">
              <a:lnSpc>
                <a:spcPts val="4199"/>
              </a:lnSpc>
              <a:spcBef>
                <a:spcPct val="0"/>
              </a:spcBef>
            </a:pPr>
            <a:r>
              <a:rPr lang="vi-VN" sz="2999" dirty="0">
                <a:solidFill>
                  <a:srgbClr val="000000"/>
                </a:solidFill>
                <a:latin typeface="Muli Regular"/>
              </a:rPr>
              <a:t>	Độ phủ (Recall) của thuật toán Longest Matching tương đối thấp so với Accuracy và Precision, vì vậy kết quả tách từ này chưa tốt. Ta có thể thấy thuật toán này không thể phân biệt tốt các tên riên</a:t>
            </a:r>
            <a:r>
              <a:rPr lang="en-US" sz="2999" dirty="0">
                <a:solidFill>
                  <a:srgbClr val="000000"/>
                </a:solidFill>
                <a:latin typeface="Muli Regular"/>
              </a:rPr>
              <a:t>g</a:t>
            </a:r>
            <a:r>
              <a:rPr lang="vi-VN" sz="2999" dirty="0">
                <a:solidFill>
                  <a:srgbClr val="000000"/>
                </a:solidFill>
                <a:latin typeface="Muli Regular"/>
              </a:rPr>
              <a:t>, do chúng không xuất hiện trong dữ liệu từ điển</a:t>
            </a:r>
            <a:r>
              <a:rPr lang="en-US" sz="2999" dirty="0">
                <a:solidFill>
                  <a:srgbClr val="000000"/>
                </a:solidFill>
                <a:latin typeface="Muli Regular"/>
              </a:rPr>
              <a:t> </a:t>
            </a:r>
          </a:p>
          <a:p>
            <a:pPr algn="just">
              <a:lnSpc>
                <a:spcPts val="4199"/>
              </a:lnSpc>
              <a:spcBef>
                <a:spcPct val="0"/>
              </a:spcBef>
            </a:pPr>
            <a:endParaRPr lang="en-US" sz="2999" dirty="0">
              <a:solidFill>
                <a:srgbClr val="000000"/>
              </a:solidFill>
              <a:latin typeface="Muli Regular"/>
            </a:endParaRPr>
          </a:p>
        </p:txBody>
      </p:sp>
      <p:graphicFrame>
        <p:nvGraphicFramePr>
          <p:cNvPr id="8" name="Table 7">
            <a:extLst>
              <a:ext uri="{FF2B5EF4-FFF2-40B4-BE49-F238E27FC236}">
                <a16:creationId xmlns:a16="http://schemas.microsoft.com/office/drawing/2014/main" id="{BF305554-617C-8227-A332-A0272EC9AD69}"/>
              </a:ext>
            </a:extLst>
          </p:cNvPr>
          <p:cNvGraphicFramePr>
            <a:graphicFrameLocks noGrp="1"/>
          </p:cNvGraphicFramePr>
          <p:nvPr>
            <p:extLst>
              <p:ext uri="{D42A27DB-BD31-4B8C-83A1-F6EECF244321}">
                <p14:modId xmlns:p14="http://schemas.microsoft.com/office/powerpoint/2010/main" val="3592656074"/>
              </p:ext>
            </p:extLst>
          </p:nvPr>
        </p:nvGraphicFramePr>
        <p:xfrm>
          <a:off x="1028700" y="1931412"/>
          <a:ext cx="16516350" cy="4278888"/>
        </p:xfrm>
        <a:graphic>
          <a:graphicData uri="http://schemas.openxmlformats.org/drawingml/2006/table">
            <a:tbl>
              <a:tblPr firstRow="1" firstCol="1" bandRow="1">
                <a:tableStyleId>{5C22544A-7EE6-4342-B048-85BDC9FD1C3A}</a:tableStyleId>
              </a:tblPr>
              <a:tblGrid>
                <a:gridCol w="4128176">
                  <a:extLst>
                    <a:ext uri="{9D8B030D-6E8A-4147-A177-3AD203B41FA5}">
                      <a16:colId xmlns:a16="http://schemas.microsoft.com/office/drawing/2014/main" val="3817311425"/>
                    </a:ext>
                  </a:extLst>
                </a:gridCol>
                <a:gridCol w="4128176">
                  <a:extLst>
                    <a:ext uri="{9D8B030D-6E8A-4147-A177-3AD203B41FA5}">
                      <a16:colId xmlns:a16="http://schemas.microsoft.com/office/drawing/2014/main" val="346903450"/>
                    </a:ext>
                  </a:extLst>
                </a:gridCol>
                <a:gridCol w="4129999">
                  <a:extLst>
                    <a:ext uri="{9D8B030D-6E8A-4147-A177-3AD203B41FA5}">
                      <a16:colId xmlns:a16="http://schemas.microsoft.com/office/drawing/2014/main" val="1133354838"/>
                    </a:ext>
                  </a:extLst>
                </a:gridCol>
                <a:gridCol w="4129999">
                  <a:extLst>
                    <a:ext uri="{9D8B030D-6E8A-4147-A177-3AD203B41FA5}">
                      <a16:colId xmlns:a16="http://schemas.microsoft.com/office/drawing/2014/main" val="4175162911"/>
                    </a:ext>
                  </a:extLst>
                </a:gridCol>
              </a:tblGrid>
              <a:tr h="534861">
                <a:tc>
                  <a:txBody>
                    <a:bodyPr/>
                    <a:lstStyle/>
                    <a:p>
                      <a:pPr algn="ctr">
                        <a:lnSpc>
                          <a:spcPct val="107000"/>
                        </a:lnSpc>
                        <a:spcAft>
                          <a:spcPts val="800"/>
                        </a:spcAft>
                      </a:pPr>
                      <a:r>
                        <a:rPr lang="en-US" sz="3200" kern="100" dirty="0">
                          <a:effectLst/>
                          <a:latin typeface="Muli Regular" panose="020B0604020202020204" charset="0"/>
                        </a:rPr>
                        <a:t> </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Longest Matching</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pyvi</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VnCoreNLP</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966245"/>
                  </a:ext>
                </a:extLst>
              </a:tr>
              <a:tr h="534861">
                <a:tc>
                  <a:txBody>
                    <a:bodyPr/>
                    <a:lstStyle/>
                    <a:p>
                      <a:pPr algn="ctr">
                        <a:lnSpc>
                          <a:spcPct val="107000"/>
                        </a:lnSpc>
                        <a:spcAft>
                          <a:spcPts val="800"/>
                        </a:spcAft>
                      </a:pPr>
                      <a:r>
                        <a:rPr lang="en-US" sz="3200" kern="100" dirty="0">
                          <a:effectLst/>
                          <a:latin typeface="Muli Regular" panose="020B0604020202020204" charset="0"/>
                        </a:rPr>
                        <a:t>Accuracy</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0.90591</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0.914894</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0.964539</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946528"/>
                  </a:ext>
                </a:extLst>
              </a:tr>
              <a:tr h="534861">
                <a:tc>
                  <a:txBody>
                    <a:bodyPr/>
                    <a:lstStyle/>
                    <a:p>
                      <a:pPr algn="ctr">
                        <a:lnSpc>
                          <a:spcPct val="107000"/>
                        </a:lnSpc>
                        <a:spcAft>
                          <a:spcPts val="800"/>
                        </a:spcAft>
                      </a:pPr>
                      <a:r>
                        <a:rPr lang="en-US" sz="3200" kern="100" dirty="0">
                          <a:effectLst/>
                          <a:latin typeface="Muli Regular" panose="020B0604020202020204" charset="0"/>
                        </a:rPr>
                        <a:t>Precision</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0.910211</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0.888000</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0.967742</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061908"/>
                  </a:ext>
                </a:extLst>
              </a:tr>
              <a:tr h="534861">
                <a:tc>
                  <a:txBody>
                    <a:bodyPr/>
                    <a:lstStyle/>
                    <a:p>
                      <a:pPr algn="ctr">
                        <a:lnSpc>
                          <a:spcPct val="107000"/>
                        </a:lnSpc>
                        <a:spcAft>
                          <a:spcPts val="800"/>
                        </a:spcAft>
                      </a:pPr>
                      <a:r>
                        <a:rPr lang="en-US" sz="3200" kern="100">
                          <a:effectLst/>
                          <a:latin typeface="Muli Regular" panose="020B0604020202020204" charset="0"/>
                        </a:rPr>
                        <a:t>Recall</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0.806552</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0.865835</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0.936037</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39840"/>
                  </a:ext>
                </a:extLst>
              </a:tr>
              <a:tr h="534861">
                <a:tc>
                  <a:txBody>
                    <a:bodyPr/>
                    <a:lstStyle/>
                    <a:p>
                      <a:pPr algn="ctr">
                        <a:lnSpc>
                          <a:spcPct val="107000"/>
                        </a:lnSpc>
                        <a:spcAft>
                          <a:spcPts val="800"/>
                        </a:spcAft>
                      </a:pPr>
                      <a:r>
                        <a:rPr lang="en-US" sz="3200" kern="100">
                          <a:effectLst/>
                          <a:latin typeface="Muli Regular" panose="020B0604020202020204" charset="0"/>
                        </a:rPr>
                        <a:t>True Positive</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517</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555</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600</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858766"/>
                  </a:ext>
                </a:extLst>
              </a:tr>
              <a:tr h="534861">
                <a:tc>
                  <a:txBody>
                    <a:bodyPr/>
                    <a:lstStyle/>
                    <a:p>
                      <a:pPr algn="ctr">
                        <a:lnSpc>
                          <a:spcPct val="107000"/>
                        </a:lnSpc>
                        <a:spcAft>
                          <a:spcPts val="800"/>
                        </a:spcAft>
                      </a:pPr>
                      <a:r>
                        <a:rPr lang="en-US" sz="3200" kern="100">
                          <a:effectLst/>
                          <a:latin typeface="Muli Regular" panose="020B0604020202020204" charset="0"/>
                        </a:rPr>
                        <a:t>False Positive</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51</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70</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20</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929802"/>
                  </a:ext>
                </a:extLst>
              </a:tr>
              <a:tr h="534861">
                <a:tc>
                  <a:txBody>
                    <a:bodyPr/>
                    <a:lstStyle/>
                    <a:p>
                      <a:pPr algn="ctr">
                        <a:lnSpc>
                          <a:spcPct val="107000"/>
                        </a:lnSpc>
                        <a:spcAft>
                          <a:spcPts val="800"/>
                        </a:spcAft>
                      </a:pPr>
                      <a:r>
                        <a:rPr lang="en-US" sz="3200" kern="100">
                          <a:effectLst/>
                          <a:latin typeface="Muli Regular" panose="020B0604020202020204" charset="0"/>
                        </a:rPr>
                        <a:t>Total True</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1916</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1935</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2040</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78307"/>
                  </a:ext>
                </a:extLst>
              </a:tr>
              <a:tr h="534861">
                <a:tc>
                  <a:txBody>
                    <a:bodyPr/>
                    <a:lstStyle/>
                    <a:p>
                      <a:pPr algn="ctr">
                        <a:lnSpc>
                          <a:spcPct val="107000"/>
                        </a:lnSpc>
                        <a:spcAft>
                          <a:spcPts val="800"/>
                        </a:spcAft>
                      </a:pPr>
                      <a:r>
                        <a:rPr lang="en-US" sz="3200" kern="100">
                          <a:effectLst/>
                          <a:latin typeface="Muli Regular" panose="020B0604020202020204" charset="0"/>
                        </a:rPr>
                        <a:t>Total Errors</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a:effectLst/>
                          <a:latin typeface="Muli Regular" panose="020B0604020202020204" charset="0"/>
                        </a:rPr>
                        <a:t>304</a:t>
                      </a:r>
                      <a:endParaRPr lang="en-US" sz="3200" kern="10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221</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3200" kern="100" dirty="0">
                          <a:effectLst/>
                          <a:latin typeface="Muli Regular" panose="020B0604020202020204" charset="0"/>
                        </a:rPr>
                        <a:t>91</a:t>
                      </a:r>
                      <a:endParaRPr lang="en-US" sz="3200" kern="100" dirty="0">
                        <a:effectLst/>
                        <a:latin typeface="Muli Regular"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675112"/>
                  </a:ext>
                </a:extLst>
              </a:tr>
            </a:tbl>
          </a:graphicData>
        </a:graphic>
      </p:graphicFrame>
    </p:spTree>
    <p:extLst>
      <p:ext uri="{BB962C8B-B14F-4D97-AF65-F5344CB8AC3E}">
        <p14:creationId xmlns:p14="http://schemas.microsoft.com/office/powerpoint/2010/main" val="220869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409575"/>
            <a:ext cx="14135100" cy="615553"/>
          </a:xfrm>
          <a:prstGeom prst="rect">
            <a:avLst/>
          </a:prstGeom>
        </p:spPr>
        <p:txBody>
          <a:bodyPr wrap="square" lIns="0" tIns="0" rIns="0" bIns="0" rtlCol="0" anchor="t">
            <a:spAutoFit/>
          </a:bodyPr>
          <a:lstStyle/>
          <a:p>
            <a:pPr marL="0" lvl="0" indent="0" algn="just">
              <a:lnSpc>
                <a:spcPts val="4800"/>
              </a:lnSpc>
              <a:spcBef>
                <a:spcPct val="0"/>
              </a:spcBef>
            </a:pPr>
            <a:r>
              <a:rPr lang="en-US" sz="4000" spc="-60" dirty="0" err="1">
                <a:solidFill>
                  <a:srgbClr val="000000"/>
                </a:solidFill>
                <a:latin typeface="Muli Bold"/>
              </a:rPr>
              <a:t>Ưu</a:t>
            </a:r>
            <a:r>
              <a:rPr lang="en-US" sz="4000" spc="-60" dirty="0">
                <a:solidFill>
                  <a:srgbClr val="000000"/>
                </a:solidFill>
                <a:latin typeface="Muli Bold"/>
              </a:rPr>
              <a:t> </a:t>
            </a:r>
            <a:r>
              <a:rPr lang="en-US" sz="4000" spc="-60" dirty="0" err="1">
                <a:solidFill>
                  <a:srgbClr val="000000"/>
                </a:solidFill>
                <a:latin typeface="Muli Bold"/>
              </a:rPr>
              <a:t>điểm</a:t>
            </a:r>
            <a:r>
              <a:rPr lang="en-US" sz="4000" spc="-60" dirty="0">
                <a:solidFill>
                  <a:srgbClr val="000000"/>
                </a:solidFill>
                <a:latin typeface="Muli Bold"/>
              </a:rPr>
              <a:t> </a:t>
            </a:r>
            <a:r>
              <a:rPr lang="en-US" sz="4000" spc="-60" dirty="0" err="1">
                <a:solidFill>
                  <a:srgbClr val="000000"/>
                </a:solidFill>
                <a:latin typeface="Muli Bold"/>
              </a:rPr>
              <a:t>và</a:t>
            </a:r>
            <a:r>
              <a:rPr lang="en-US" sz="4000" spc="-60" dirty="0">
                <a:solidFill>
                  <a:srgbClr val="000000"/>
                </a:solidFill>
                <a:latin typeface="Muli Bold"/>
              </a:rPr>
              <a:t> </a:t>
            </a:r>
            <a:r>
              <a:rPr lang="en-US" sz="4000" spc="-60" dirty="0" err="1">
                <a:solidFill>
                  <a:srgbClr val="000000"/>
                </a:solidFill>
                <a:latin typeface="Muli Bold"/>
              </a:rPr>
              <a:t>nhược</a:t>
            </a:r>
            <a:r>
              <a:rPr lang="en-US" sz="4000" spc="-60" dirty="0">
                <a:solidFill>
                  <a:srgbClr val="000000"/>
                </a:solidFill>
                <a:latin typeface="Muli Bold"/>
              </a:rPr>
              <a:t> </a:t>
            </a:r>
            <a:r>
              <a:rPr lang="en-US" sz="4000" spc="-60" dirty="0" err="1">
                <a:solidFill>
                  <a:srgbClr val="000000"/>
                </a:solidFill>
                <a:latin typeface="Muli Bold"/>
              </a:rPr>
              <a:t>điểm</a:t>
            </a:r>
            <a:r>
              <a:rPr lang="en-US" sz="4000" spc="-60" dirty="0">
                <a:solidFill>
                  <a:srgbClr val="000000"/>
                </a:solidFill>
                <a:latin typeface="Muli Bold"/>
              </a:rPr>
              <a:t> </a:t>
            </a:r>
            <a:r>
              <a:rPr lang="en-US" sz="4000" spc="-60" dirty="0" err="1">
                <a:solidFill>
                  <a:srgbClr val="000000"/>
                </a:solidFill>
                <a:latin typeface="Muli Bold"/>
              </a:rPr>
              <a:t>của</a:t>
            </a:r>
            <a:r>
              <a:rPr lang="en-US" sz="4000" spc="-60" dirty="0">
                <a:solidFill>
                  <a:srgbClr val="000000"/>
                </a:solidFill>
                <a:latin typeface="Muli Bold"/>
              </a:rPr>
              <a:t> </a:t>
            </a:r>
            <a:r>
              <a:rPr lang="en-US" sz="4000" spc="-60" dirty="0" err="1">
                <a:solidFill>
                  <a:srgbClr val="000000"/>
                </a:solidFill>
                <a:latin typeface="Muli Bold"/>
              </a:rPr>
              <a:t>thuật</a:t>
            </a:r>
            <a:r>
              <a:rPr lang="en-US" sz="4000" spc="-60" dirty="0">
                <a:solidFill>
                  <a:srgbClr val="000000"/>
                </a:solidFill>
                <a:latin typeface="Muli Bold"/>
              </a:rPr>
              <a:t> </a:t>
            </a:r>
            <a:r>
              <a:rPr lang="en-US" sz="4000" spc="-60" dirty="0" err="1">
                <a:solidFill>
                  <a:srgbClr val="000000"/>
                </a:solidFill>
                <a:latin typeface="Muli Bold"/>
              </a:rPr>
              <a:t>toán</a:t>
            </a:r>
            <a:r>
              <a:rPr lang="en-US" sz="4000" spc="-60" dirty="0">
                <a:solidFill>
                  <a:srgbClr val="000000"/>
                </a:solidFill>
                <a:latin typeface="Muli Bold"/>
              </a:rPr>
              <a:t> Longest Matching</a:t>
            </a:r>
          </a:p>
        </p:txBody>
      </p:sp>
      <p:sp>
        <p:nvSpPr>
          <p:cNvPr id="5" name="TextBox 4">
            <a:extLst>
              <a:ext uri="{FF2B5EF4-FFF2-40B4-BE49-F238E27FC236}">
                <a16:creationId xmlns:a16="http://schemas.microsoft.com/office/drawing/2014/main" id="{CF147086-815E-7B4C-E96D-933677CEBEC0}"/>
              </a:ext>
            </a:extLst>
          </p:cNvPr>
          <p:cNvSpPr txBox="1"/>
          <p:nvPr/>
        </p:nvSpPr>
        <p:spPr>
          <a:xfrm>
            <a:off x="1028700" y="1382552"/>
            <a:ext cx="16802100" cy="4804777"/>
          </a:xfrm>
          <a:prstGeom prst="rect">
            <a:avLst/>
          </a:prstGeom>
        </p:spPr>
        <p:txBody>
          <a:bodyPr wrap="square" lIns="0" tIns="0" rIns="0" bIns="0" rtlCol="0" anchor="t">
            <a:spAutoFit/>
          </a:bodyPr>
          <a:lstStyle/>
          <a:p>
            <a:pPr algn="just">
              <a:lnSpc>
                <a:spcPts val="4199"/>
              </a:lnSpc>
              <a:spcBef>
                <a:spcPct val="0"/>
              </a:spcBef>
            </a:pPr>
            <a:r>
              <a:rPr lang="en-US" sz="2800" dirty="0">
                <a:solidFill>
                  <a:srgbClr val="000000"/>
                </a:solidFill>
                <a:latin typeface="Muli Regular"/>
              </a:rPr>
              <a:t>	</a:t>
            </a:r>
            <a:r>
              <a:rPr lang="vi-VN" sz="2800" dirty="0">
                <a:solidFill>
                  <a:srgbClr val="000000"/>
                </a:solidFill>
                <a:latin typeface="Muli Regular"/>
              </a:rPr>
              <a:t>Ưu điểm:</a:t>
            </a:r>
          </a:p>
          <a:p>
            <a:pPr algn="just">
              <a:lnSpc>
                <a:spcPts val="4199"/>
              </a:lnSpc>
              <a:spcBef>
                <a:spcPct val="0"/>
              </a:spcBef>
            </a:pPr>
            <a:r>
              <a:rPr lang="vi-VN" sz="2800" dirty="0">
                <a:solidFill>
                  <a:srgbClr val="000000"/>
                </a:solidFill>
                <a:latin typeface="Muli Regular"/>
              </a:rPr>
              <a:t>		- Thời gian xử lý tương đối nhanh.</a:t>
            </a:r>
          </a:p>
          <a:p>
            <a:pPr algn="just">
              <a:lnSpc>
                <a:spcPts val="4199"/>
              </a:lnSpc>
              <a:spcBef>
                <a:spcPct val="0"/>
              </a:spcBef>
            </a:pPr>
            <a:r>
              <a:rPr lang="vi-VN" sz="2800" dirty="0">
                <a:solidFill>
                  <a:srgbClr val="000000"/>
                </a:solidFill>
                <a:latin typeface="Muli Regular"/>
              </a:rPr>
              <a:t>		- Cài đặt đơn giản.</a:t>
            </a:r>
          </a:p>
          <a:p>
            <a:pPr algn="just">
              <a:lnSpc>
                <a:spcPts val="4199"/>
              </a:lnSpc>
              <a:spcBef>
                <a:spcPct val="0"/>
              </a:spcBef>
            </a:pPr>
            <a:r>
              <a:rPr lang="vi-VN" sz="2800" dirty="0">
                <a:solidFill>
                  <a:srgbClr val="000000"/>
                </a:solidFill>
                <a:latin typeface="Muli Regular"/>
              </a:rPr>
              <a:t>		- Độ chính xác tương đối cao.</a:t>
            </a:r>
          </a:p>
          <a:p>
            <a:pPr algn="just">
              <a:lnSpc>
                <a:spcPts val="4199"/>
              </a:lnSpc>
              <a:spcBef>
                <a:spcPct val="0"/>
              </a:spcBef>
            </a:pPr>
            <a:r>
              <a:rPr lang="vi-VN" sz="2800" dirty="0">
                <a:solidFill>
                  <a:srgbClr val="000000"/>
                </a:solidFill>
                <a:latin typeface="Muli Regular"/>
              </a:rPr>
              <a:t>	Nhược điểm:</a:t>
            </a:r>
          </a:p>
          <a:p>
            <a:pPr algn="just">
              <a:lnSpc>
                <a:spcPts val="4199"/>
              </a:lnSpc>
              <a:spcBef>
                <a:spcPct val="0"/>
              </a:spcBef>
            </a:pPr>
            <a:r>
              <a:rPr lang="vi-VN" sz="2800" dirty="0">
                <a:solidFill>
                  <a:srgbClr val="000000"/>
                </a:solidFill>
                <a:latin typeface="Muli Regular"/>
              </a:rPr>
              <a:t>		- Độ chính xác phụ thuộc hoàn toàn vào tính đầy đủ và tính chính xác của từ điển.</a:t>
            </a:r>
          </a:p>
          <a:p>
            <a:pPr algn="just">
              <a:lnSpc>
                <a:spcPts val="4199"/>
              </a:lnSpc>
              <a:spcBef>
                <a:spcPct val="0"/>
              </a:spcBef>
            </a:pPr>
            <a:r>
              <a:rPr lang="vi-VN" sz="2800" dirty="0">
                <a:solidFill>
                  <a:srgbClr val="000000"/>
                </a:solidFill>
                <a:latin typeface="Muli Regular"/>
              </a:rPr>
              <a:t>		- Khó có thể xử lý được các tình huống nhập nhằng.</a:t>
            </a:r>
          </a:p>
          <a:p>
            <a:pPr algn="just">
              <a:lnSpc>
                <a:spcPts val="4199"/>
              </a:lnSpc>
              <a:spcBef>
                <a:spcPct val="0"/>
              </a:spcBef>
            </a:pPr>
            <a:r>
              <a:rPr lang="vi-VN" sz="2800" dirty="0">
                <a:solidFill>
                  <a:srgbClr val="000000"/>
                </a:solidFill>
                <a:latin typeface="Muli Regular"/>
              </a:rPr>
              <a:t>		- Không thể nhận ra các từ ghép ngoài từ điển</a:t>
            </a:r>
            <a:r>
              <a:rPr lang="en-US" sz="2800" dirty="0">
                <a:solidFill>
                  <a:srgbClr val="000000"/>
                </a:solidFill>
                <a:latin typeface="Muli Regular"/>
              </a:rPr>
              <a:t> (</a:t>
            </a:r>
            <a:r>
              <a:rPr lang="en-US" sz="2800" dirty="0" err="1">
                <a:solidFill>
                  <a:srgbClr val="000000"/>
                </a:solidFill>
                <a:latin typeface="Muli Regular"/>
              </a:rPr>
              <a:t>ví</a:t>
            </a:r>
            <a:r>
              <a:rPr lang="en-US" sz="2800" dirty="0">
                <a:solidFill>
                  <a:srgbClr val="000000"/>
                </a:solidFill>
                <a:latin typeface="Muli Regular"/>
              </a:rPr>
              <a:t> </a:t>
            </a:r>
            <a:r>
              <a:rPr lang="en-US" sz="2800" dirty="0" err="1">
                <a:solidFill>
                  <a:srgbClr val="000000"/>
                </a:solidFill>
                <a:latin typeface="Muli Regular"/>
              </a:rPr>
              <a:t>dụ</a:t>
            </a:r>
            <a:r>
              <a:rPr lang="en-US" sz="2800" dirty="0">
                <a:solidFill>
                  <a:srgbClr val="000000"/>
                </a:solidFill>
                <a:latin typeface="Muli Regular"/>
              </a:rPr>
              <a:t>: </a:t>
            </a:r>
            <a:r>
              <a:rPr lang="en-US" sz="2800" dirty="0" err="1">
                <a:solidFill>
                  <a:srgbClr val="000000"/>
                </a:solidFill>
                <a:latin typeface="Muli Regular"/>
              </a:rPr>
              <a:t>các</a:t>
            </a:r>
            <a:r>
              <a:rPr lang="en-US" sz="2800" dirty="0">
                <a:solidFill>
                  <a:srgbClr val="000000"/>
                </a:solidFill>
                <a:latin typeface="Muli Regular"/>
              </a:rPr>
              <a:t> </a:t>
            </a:r>
            <a:r>
              <a:rPr lang="en-US" sz="2800" dirty="0" err="1">
                <a:solidFill>
                  <a:srgbClr val="000000"/>
                </a:solidFill>
                <a:latin typeface="Muli Regular"/>
              </a:rPr>
              <a:t>tên</a:t>
            </a:r>
            <a:r>
              <a:rPr lang="en-US" sz="2800" dirty="0">
                <a:solidFill>
                  <a:srgbClr val="000000"/>
                </a:solidFill>
                <a:latin typeface="Muli Regular"/>
              </a:rPr>
              <a:t> </a:t>
            </a:r>
            <a:r>
              <a:rPr lang="en-US" sz="2800" dirty="0" err="1">
                <a:solidFill>
                  <a:srgbClr val="000000"/>
                </a:solidFill>
                <a:latin typeface="Muli Regular"/>
              </a:rPr>
              <a:t>riêng</a:t>
            </a:r>
            <a:r>
              <a:rPr lang="en-US" sz="2800" dirty="0">
                <a:solidFill>
                  <a:srgbClr val="000000"/>
                </a:solidFill>
                <a:latin typeface="Muli Regular"/>
              </a:rPr>
              <a:t>)</a:t>
            </a:r>
            <a:endParaRPr lang="vi-VN" sz="2800" dirty="0">
              <a:solidFill>
                <a:srgbClr val="000000"/>
              </a:solidFill>
              <a:latin typeface="Muli Regular"/>
            </a:endParaRPr>
          </a:p>
          <a:p>
            <a:pPr algn="just">
              <a:lnSpc>
                <a:spcPts val="4199"/>
              </a:lnSpc>
              <a:spcBef>
                <a:spcPct val="0"/>
              </a:spcBef>
            </a:pPr>
            <a:endParaRPr lang="en-US" sz="2800" dirty="0">
              <a:solidFill>
                <a:srgbClr val="000000"/>
              </a:solidFill>
              <a:latin typeface="Muli Regul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3584</Words>
  <Application>Microsoft Office PowerPoint</Application>
  <PresentationFormat>Custom</PresentationFormat>
  <Paragraphs>336</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Muli Regular</vt:lpstr>
      <vt:lpstr>Bukhari Script Bold</vt:lpstr>
      <vt:lpstr>Muli Regular Bold</vt:lpstr>
      <vt:lpstr>Muli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hành Toán cho CS - 3</dc:title>
  <cp:lastModifiedBy>Đặng Phước Sang</cp:lastModifiedBy>
  <cp:revision>10</cp:revision>
  <dcterms:created xsi:type="dcterms:W3CDTF">2006-08-16T00:00:00Z</dcterms:created>
  <dcterms:modified xsi:type="dcterms:W3CDTF">2023-06-11T11:38:55Z</dcterms:modified>
  <dc:identifier>DAFVZQP38O0</dc:identifier>
</cp:coreProperties>
</file>