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7" r:id="rId3"/>
    <p:sldId id="267" r:id="rId4"/>
    <p:sldId id="270" r:id="rId5"/>
    <p:sldId id="269" r:id="rId6"/>
    <p:sldId id="271" r:id="rId7"/>
    <p:sldId id="272" r:id="rId8"/>
    <p:sldId id="274" r:id="rId9"/>
    <p:sldId id="275" r:id="rId10"/>
    <p:sldId id="276" r:id="rId11"/>
    <p:sldId id="277" r:id="rId12"/>
    <p:sldId id="279" r:id="rId13"/>
    <p:sldId id="283" r:id="rId14"/>
    <p:sldId id="278" r:id="rId15"/>
    <p:sldId id="280" r:id="rId16"/>
    <p:sldId id="281" r:id="rId17"/>
    <p:sldId id="282" r:id="rId18"/>
    <p:sldId id="284" r:id="rId19"/>
    <p:sldId id="285" r:id="rId20"/>
    <p:sldId id="286" r:id="rId21"/>
    <p:sldId id="287" r:id="rId22"/>
    <p:sldId id="288" r:id="rId23"/>
    <p:sldId id="289" r:id="rId24"/>
    <p:sldId id="292" r:id="rId25"/>
    <p:sldId id="293" r:id="rId26"/>
    <p:sldId id="294" r:id="rId27"/>
    <p:sldId id="295" r:id="rId28"/>
    <p:sldId id="290" r:id="rId29"/>
    <p:sldId id="291" r:id="rId30"/>
    <p:sldId id="26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4153" autoAdjust="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FF42D2-0661-480D-96B3-49F04E7FA1E7}" type="doc">
      <dgm:prSet loTypeId="urn:microsoft.com/office/officeart/2005/8/layout/vList2" loCatId="list" qsTypeId="urn:microsoft.com/office/officeart/2005/8/quickstyle/simple4" qsCatId="simple" csTypeId="urn:microsoft.com/office/officeart/2005/8/colors/accent5_4" csCatId="accent5" phldr="1"/>
      <dgm:spPr/>
      <dgm:t>
        <a:bodyPr/>
        <a:lstStyle/>
        <a:p>
          <a:endParaRPr lang="vi-VN"/>
        </a:p>
      </dgm:t>
    </dgm:pt>
    <dgm:pt modelId="{8977D091-4E41-4D80-BF72-7D0449AF9142}">
      <dgm:prSet phldrT="[Text]"/>
      <dgm:spPr>
        <a:solidFill>
          <a:srgbClr val="FFC000"/>
        </a:solidFill>
      </dgm:spPr>
      <dgm:t>
        <a:bodyPr/>
        <a:lstStyle/>
        <a:p>
          <a:r>
            <a:rPr lang="en-US" b="1" dirty="0">
              <a:latin typeface="Tahoma" panose="020B0604030504040204" pitchFamily="34" charset="0"/>
              <a:ea typeface="Tahoma" panose="020B0604030504040204" pitchFamily="34" charset="0"/>
              <a:cs typeface="Tahoma" panose="020B0604030504040204" pitchFamily="34" charset="0"/>
            </a:rPr>
            <a:t>Odoo Overview</a:t>
          </a:r>
          <a:endParaRPr lang="vi-VN" b="1" dirty="0">
            <a:latin typeface="Tahoma" panose="020B0604030504040204" pitchFamily="34" charset="0"/>
            <a:ea typeface="Tahoma" panose="020B0604030504040204" pitchFamily="34" charset="0"/>
            <a:cs typeface="Tahoma" panose="020B0604030504040204" pitchFamily="34" charset="0"/>
          </a:endParaRPr>
        </a:p>
      </dgm:t>
    </dgm:pt>
    <dgm:pt modelId="{7D9219DE-2041-4C16-9424-A420F252F411}" type="parTrans" cxnId="{8AC0498F-7533-4D20-8BA7-3686D707787E}">
      <dgm:prSet/>
      <dgm:spPr/>
      <dgm:t>
        <a:bodyPr/>
        <a:lstStyle/>
        <a:p>
          <a:endParaRPr lang="vi-VN" b="1">
            <a:solidFill>
              <a:srgbClr val="002060"/>
            </a:solidFill>
            <a:latin typeface="Tahoma" panose="020B0604030504040204" pitchFamily="34" charset="0"/>
            <a:ea typeface="Tahoma" panose="020B0604030504040204" pitchFamily="34" charset="0"/>
            <a:cs typeface="Tahoma" panose="020B0604030504040204" pitchFamily="34" charset="0"/>
          </a:endParaRPr>
        </a:p>
      </dgm:t>
    </dgm:pt>
    <dgm:pt modelId="{88AF1580-9A01-48E3-AC5B-21AACDF0C386}" type="sibTrans" cxnId="{8AC0498F-7533-4D20-8BA7-3686D707787E}">
      <dgm:prSet/>
      <dgm:spPr/>
      <dgm:t>
        <a:bodyPr/>
        <a:lstStyle/>
        <a:p>
          <a:endParaRPr lang="vi-VN" b="1">
            <a:solidFill>
              <a:srgbClr val="002060"/>
            </a:solidFill>
            <a:latin typeface="Tahoma" panose="020B0604030504040204" pitchFamily="34" charset="0"/>
            <a:ea typeface="Tahoma" panose="020B0604030504040204" pitchFamily="34" charset="0"/>
            <a:cs typeface="Tahoma" panose="020B0604030504040204" pitchFamily="34" charset="0"/>
          </a:endParaRPr>
        </a:p>
      </dgm:t>
    </dgm:pt>
    <dgm:pt modelId="{0ECB68D0-9826-45C2-8235-B6423D7AE60A}">
      <dgm:prSet phldrT="[Text]"/>
      <dgm:spPr>
        <a:solidFill>
          <a:srgbClr val="00B050"/>
        </a:solidFill>
      </dgm:spPr>
      <dgm:t>
        <a:bodyPr/>
        <a:lstStyle/>
        <a:p>
          <a:r>
            <a:rPr lang="en-US" b="1" dirty="0">
              <a:latin typeface="Tahoma" panose="020B0604030504040204" pitchFamily="34" charset="0"/>
              <a:ea typeface="Tahoma" panose="020B0604030504040204" pitchFamily="34" charset="0"/>
              <a:cs typeface="Tahoma" panose="020B0604030504040204" pitchFamily="34" charset="0"/>
            </a:rPr>
            <a:t>Feature of Odoo</a:t>
          </a:r>
          <a:endParaRPr lang="vi-VN" b="1" dirty="0">
            <a:latin typeface="Tahoma" panose="020B0604030504040204" pitchFamily="34" charset="0"/>
            <a:ea typeface="Tahoma" panose="020B0604030504040204" pitchFamily="34" charset="0"/>
            <a:cs typeface="Tahoma" panose="020B0604030504040204" pitchFamily="34" charset="0"/>
          </a:endParaRPr>
        </a:p>
      </dgm:t>
    </dgm:pt>
    <dgm:pt modelId="{5D6BB603-DE91-4C73-9C9D-07CDF69F3F96}" type="parTrans" cxnId="{EAB06590-36AC-4082-84FB-8902E9CA803D}">
      <dgm:prSet/>
      <dgm:spPr/>
      <dgm:t>
        <a:bodyPr/>
        <a:lstStyle/>
        <a:p>
          <a:endParaRPr lang="vi-VN" b="1">
            <a:solidFill>
              <a:srgbClr val="002060"/>
            </a:solidFill>
            <a:latin typeface="Tahoma" panose="020B0604030504040204" pitchFamily="34" charset="0"/>
            <a:ea typeface="Tahoma" panose="020B0604030504040204" pitchFamily="34" charset="0"/>
            <a:cs typeface="Tahoma" panose="020B0604030504040204" pitchFamily="34" charset="0"/>
          </a:endParaRPr>
        </a:p>
      </dgm:t>
    </dgm:pt>
    <dgm:pt modelId="{B43F19E5-3D2E-4876-83FD-E7549F117A7B}" type="sibTrans" cxnId="{EAB06590-36AC-4082-84FB-8902E9CA803D}">
      <dgm:prSet/>
      <dgm:spPr/>
      <dgm:t>
        <a:bodyPr/>
        <a:lstStyle/>
        <a:p>
          <a:endParaRPr lang="vi-VN" b="1">
            <a:solidFill>
              <a:srgbClr val="002060"/>
            </a:solidFill>
            <a:latin typeface="Tahoma" panose="020B0604030504040204" pitchFamily="34" charset="0"/>
            <a:ea typeface="Tahoma" panose="020B0604030504040204" pitchFamily="34" charset="0"/>
            <a:cs typeface="Tahoma" panose="020B0604030504040204" pitchFamily="34" charset="0"/>
          </a:endParaRPr>
        </a:p>
      </dgm:t>
    </dgm:pt>
    <dgm:pt modelId="{2FA16180-6CB9-4CAE-96D8-56D7D7E85151}">
      <dgm:prSet phldrT="[Text]"/>
      <dgm:spPr>
        <a:solidFill>
          <a:srgbClr val="92D050"/>
        </a:solidFill>
      </dgm:spPr>
      <dgm:t>
        <a:bodyPr/>
        <a:lstStyle/>
        <a:p>
          <a:r>
            <a:rPr lang="en-US" b="1" dirty="0">
              <a:latin typeface="Tahoma" panose="020B0604030504040204" pitchFamily="34" charset="0"/>
              <a:ea typeface="Tahoma" panose="020B0604030504040204" pitchFamily="34" charset="0"/>
              <a:cs typeface="Tahoma" panose="020B0604030504040204" pitchFamily="34" charset="0"/>
            </a:rPr>
            <a:t>Odoo Technical</a:t>
          </a:r>
          <a:endParaRPr lang="vi-VN" b="1" dirty="0">
            <a:latin typeface="Tahoma" panose="020B0604030504040204" pitchFamily="34" charset="0"/>
            <a:ea typeface="Tahoma" panose="020B0604030504040204" pitchFamily="34" charset="0"/>
            <a:cs typeface="Tahoma" panose="020B0604030504040204" pitchFamily="34" charset="0"/>
          </a:endParaRPr>
        </a:p>
      </dgm:t>
    </dgm:pt>
    <dgm:pt modelId="{51E01B88-7DA1-4B08-9622-872482BB5715}" type="parTrans" cxnId="{CFCCFEC9-FDB5-4B74-AE82-BA0D3C7631B4}">
      <dgm:prSet/>
      <dgm:spPr/>
      <dgm:t>
        <a:bodyPr/>
        <a:lstStyle/>
        <a:p>
          <a:endParaRPr lang="vi-VN" b="1">
            <a:solidFill>
              <a:srgbClr val="002060"/>
            </a:solidFill>
            <a:latin typeface="Tahoma" panose="020B0604030504040204" pitchFamily="34" charset="0"/>
            <a:ea typeface="Tahoma" panose="020B0604030504040204" pitchFamily="34" charset="0"/>
            <a:cs typeface="Tahoma" panose="020B0604030504040204" pitchFamily="34" charset="0"/>
          </a:endParaRPr>
        </a:p>
      </dgm:t>
    </dgm:pt>
    <dgm:pt modelId="{0188277A-C164-4116-98F7-796E4466B040}" type="sibTrans" cxnId="{CFCCFEC9-FDB5-4B74-AE82-BA0D3C7631B4}">
      <dgm:prSet/>
      <dgm:spPr/>
      <dgm:t>
        <a:bodyPr/>
        <a:lstStyle/>
        <a:p>
          <a:endParaRPr lang="vi-VN" b="1">
            <a:solidFill>
              <a:srgbClr val="002060"/>
            </a:solidFill>
            <a:latin typeface="Tahoma" panose="020B0604030504040204" pitchFamily="34" charset="0"/>
            <a:ea typeface="Tahoma" panose="020B0604030504040204" pitchFamily="34" charset="0"/>
            <a:cs typeface="Tahoma" panose="020B0604030504040204" pitchFamily="34" charset="0"/>
          </a:endParaRPr>
        </a:p>
      </dgm:t>
    </dgm:pt>
    <dgm:pt modelId="{9FE5E632-8200-409F-975A-D6EB34B2E9F9}">
      <dgm:prSet phldrT="[Text]"/>
      <dgm:spPr>
        <a:solidFill>
          <a:schemeClr val="accent5">
            <a:lumMod val="75000"/>
          </a:schemeClr>
        </a:solidFill>
      </dgm:spPr>
      <dgm:t>
        <a:bodyPr/>
        <a:lstStyle/>
        <a:p>
          <a:r>
            <a:rPr lang="en-US" b="1" dirty="0">
              <a:latin typeface="Tahoma" panose="020B0604030504040204" pitchFamily="34" charset="0"/>
              <a:ea typeface="Tahoma" panose="020B0604030504040204" pitchFamily="34" charset="0"/>
              <a:cs typeface="Tahoma" panose="020B0604030504040204" pitchFamily="34" charset="0"/>
            </a:rPr>
            <a:t>Summary</a:t>
          </a:r>
          <a:endParaRPr lang="vi-VN" b="1" dirty="0">
            <a:latin typeface="Tahoma" panose="020B0604030504040204" pitchFamily="34" charset="0"/>
            <a:ea typeface="Tahoma" panose="020B0604030504040204" pitchFamily="34" charset="0"/>
            <a:cs typeface="Tahoma" panose="020B0604030504040204" pitchFamily="34" charset="0"/>
          </a:endParaRPr>
        </a:p>
      </dgm:t>
    </dgm:pt>
    <dgm:pt modelId="{03670E14-BFB7-40D5-A626-16F3F2A8005E}" type="parTrans" cxnId="{025542E2-7F26-4040-B149-D02C18FDF5ED}">
      <dgm:prSet/>
      <dgm:spPr/>
      <dgm:t>
        <a:bodyPr/>
        <a:lstStyle/>
        <a:p>
          <a:endParaRPr lang="vi-VN" b="1">
            <a:solidFill>
              <a:srgbClr val="002060"/>
            </a:solidFill>
            <a:latin typeface="Tahoma" panose="020B0604030504040204" pitchFamily="34" charset="0"/>
            <a:ea typeface="Tahoma" panose="020B0604030504040204" pitchFamily="34" charset="0"/>
            <a:cs typeface="Tahoma" panose="020B0604030504040204" pitchFamily="34" charset="0"/>
          </a:endParaRPr>
        </a:p>
      </dgm:t>
    </dgm:pt>
    <dgm:pt modelId="{099168D2-1422-4912-8168-5ECF93CF2A72}" type="sibTrans" cxnId="{025542E2-7F26-4040-B149-D02C18FDF5ED}">
      <dgm:prSet/>
      <dgm:spPr/>
      <dgm:t>
        <a:bodyPr/>
        <a:lstStyle/>
        <a:p>
          <a:endParaRPr lang="vi-VN" b="1">
            <a:solidFill>
              <a:srgbClr val="002060"/>
            </a:solidFill>
            <a:latin typeface="Tahoma" panose="020B0604030504040204" pitchFamily="34" charset="0"/>
            <a:ea typeface="Tahoma" panose="020B0604030504040204" pitchFamily="34" charset="0"/>
            <a:cs typeface="Tahoma" panose="020B0604030504040204" pitchFamily="34" charset="0"/>
          </a:endParaRPr>
        </a:p>
      </dgm:t>
    </dgm:pt>
    <dgm:pt modelId="{DFB6AAF9-9E27-404B-9C49-4E6AFF2A45C8}">
      <dgm:prSet phldrT="[Text]"/>
      <dgm:spPr>
        <a:solidFill>
          <a:schemeClr val="accent3">
            <a:lumMod val="75000"/>
          </a:schemeClr>
        </a:solidFill>
      </dgm:spPr>
      <dgm:t>
        <a:bodyPr/>
        <a:lstStyle/>
        <a:p>
          <a:r>
            <a:rPr lang="en-US" b="1" dirty="0">
              <a:latin typeface="Tahoma" panose="020B0604030504040204" pitchFamily="34" charset="0"/>
              <a:ea typeface="Tahoma" panose="020B0604030504040204" pitchFamily="34" charset="0"/>
              <a:cs typeface="Tahoma" panose="020B0604030504040204" pitchFamily="34" charset="0"/>
            </a:rPr>
            <a:t>To Do Application Project</a:t>
          </a:r>
          <a:endParaRPr lang="vi-VN" b="1" dirty="0">
            <a:latin typeface="Tahoma" panose="020B0604030504040204" pitchFamily="34" charset="0"/>
            <a:ea typeface="Tahoma" panose="020B0604030504040204" pitchFamily="34" charset="0"/>
            <a:cs typeface="Tahoma" panose="020B0604030504040204" pitchFamily="34" charset="0"/>
          </a:endParaRPr>
        </a:p>
      </dgm:t>
    </dgm:pt>
    <dgm:pt modelId="{F9353EE5-C05D-444F-AC87-AB7976077B3D}" type="parTrans" cxnId="{C140497B-7098-4998-B6C3-286D9F819A06}">
      <dgm:prSet/>
      <dgm:spPr/>
      <dgm:t>
        <a:bodyPr/>
        <a:lstStyle/>
        <a:p>
          <a:endParaRPr lang="vi-VN"/>
        </a:p>
      </dgm:t>
    </dgm:pt>
    <dgm:pt modelId="{88C18DB2-B1CE-4B65-842D-6DEBA0F24060}" type="sibTrans" cxnId="{C140497B-7098-4998-B6C3-286D9F819A06}">
      <dgm:prSet/>
      <dgm:spPr/>
      <dgm:t>
        <a:bodyPr/>
        <a:lstStyle/>
        <a:p>
          <a:endParaRPr lang="vi-VN"/>
        </a:p>
      </dgm:t>
    </dgm:pt>
    <dgm:pt modelId="{659BF122-0B24-4F75-B168-585B56CF7B8A}" type="pres">
      <dgm:prSet presAssocID="{12FF42D2-0661-480D-96B3-49F04E7FA1E7}" presName="linear" presStyleCnt="0">
        <dgm:presLayoutVars>
          <dgm:animLvl val="lvl"/>
          <dgm:resizeHandles val="exact"/>
        </dgm:presLayoutVars>
      </dgm:prSet>
      <dgm:spPr/>
    </dgm:pt>
    <dgm:pt modelId="{BBCE0855-69EE-47CC-99C7-8B8B207810DD}" type="pres">
      <dgm:prSet presAssocID="{8977D091-4E41-4D80-BF72-7D0449AF9142}" presName="parentText" presStyleLbl="node1" presStyleIdx="0" presStyleCnt="5" custLinFactNeighborX="8243" custLinFactNeighborY="-61851">
        <dgm:presLayoutVars>
          <dgm:chMax val="0"/>
          <dgm:bulletEnabled val="1"/>
        </dgm:presLayoutVars>
      </dgm:prSet>
      <dgm:spPr/>
    </dgm:pt>
    <dgm:pt modelId="{EBE16628-7255-486A-84D7-B12E708F6F7C}" type="pres">
      <dgm:prSet presAssocID="{88AF1580-9A01-48E3-AC5B-21AACDF0C386}" presName="spacer" presStyleCnt="0"/>
      <dgm:spPr/>
    </dgm:pt>
    <dgm:pt modelId="{DE9FA7E7-48BF-4F42-BEB8-95C4E4CC7B1B}" type="pres">
      <dgm:prSet presAssocID="{0ECB68D0-9826-45C2-8235-B6423D7AE60A}" presName="parentText" presStyleLbl="node1" presStyleIdx="1" presStyleCnt="5" custLinFactNeighborX="168" custLinFactNeighborY="-16527">
        <dgm:presLayoutVars>
          <dgm:chMax val="0"/>
          <dgm:bulletEnabled val="1"/>
        </dgm:presLayoutVars>
      </dgm:prSet>
      <dgm:spPr/>
    </dgm:pt>
    <dgm:pt modelId="{A795408C-C4D6-4995-A4A1-7C88366D0C1B}" type="pres">
      <dgm:prSet presAssocID="{B43F19E5-3D2E-4876-83FD-E7549F117A7B}" presName="spacer" presStyleCnt="0"/>
      <dgm:spPr/>
    </dgm:pt>
    <dgm:pt modelId="{3C7AC652-8C60-4E17-BC48-BF2AA08C3A3A}" type="pres">
      <dgm:prSet presAssocID="{2FA16180-6CB9-4CAE-96D8-56D7D7E85151}" presName="parentText" presStyleLbl="node1" presStyleIdx="2" presStyleCnt="5">
        <dgm:presLayoutVars>
          <dgm:chMax val="0"/>
          <dgm:bulletEnabled val="1"/>
        </dgm:presLayoutVars>
      </dgm:prSet>
      <dgm:spPr/>
    </dgm:pt>
    <dgm:pt modelId="{042FBB63-265C-46CE-9A41-23487A3CE9DD}" type="pres">
      <dgm:prSet presAssocID="{0188277A-C164-4116-98F7-796E4466B040}" presName="spacer" presStyleCnt="0"/>
      <dgm:spPr/>
    </dgm:pt>
    <dgm:pt modelId="{74D97F9F-0582-4D29-A894-D32D0A32D81A}" type="pres">
      <dgm:prSet presAssocID="{DFB6AAF9-9E27-404B-9C49-4E6AFF2A45C8}" presName="parentText" presStyleLbl="node1" presStyleIdx="3" presStyleCnt="5">
        <dgm:presLayoutVars>
          <dgm:chMax val="0"/>
          <dgm:bulletEnabled val="1"/>
        </dgm:presLayoutVars>
      </dgm:prSet>
      <dgm:spPr/>
    </dgm:pt>
    <dgm:pt modelId="{16F5DB8B-7DB4-48D6-8343-FE416A2F0139}" type="pres">
      <dgm:prSet presAssocID="{88C18DB2-B1CE-4B65-842D-6DEBA0F24060}" presName="spacer" presStyleCnt="0"/>
      <dgm:spPr/>
    </dgm:pt>
    <dgm:pt modelId="{B46ACE38-7A1B-48E7-90CA-64F5CD4DD9E5}" type="pres">
      <dgm:prSet presAssocID="{9FE5E632-8200-409F-975A-D6EB34B2E9F9}" presName="parentText" presStyleLbl="node1" presStyleIdx="4" presStyleCnt="5">
        <dgm:presLayoutVars>
          <dgm:chMax val="0"/>
          <dgm:bulletEnabled val="1"/>
        </dgm:presLayoutVars>
      </dgm:prSet>
      <dgm:spPr/>
    </dgm:pt>
  </dgm:ptLst>
  <dgm:cxnLst>
    <dgm:cxn modelId="{FFC48301-EDE4-472B-B81B-84CD731E6594}" type="presOf" srcId="{0ECB68D0-9826-45C2-8235-B6423D7AE60A}" destId="{DE9FA7E7-48BF-4F42-BEB8-95C4E4CC7B1B}" srcOrd="0" destOrd="0" presId="urn:microsoft.com/office/officeart/2005/8/layout/vList2"/>
    <dgm:cxn modelId="{7A8D9631-340E-4ADA-AF2A-2ECE30064F8E}" type="presOf" srcId="{8977D091-4E41-4D80-BF72-7D0449AF9142}" destId="{BBCE0855-69EE-47CC-99C7-8B8B207810DD}" srcOrd="0" destOrd="0" presId="urn:microsoft.com/office/officeart/2005/8/layout/vList2"/>
    <dgm:cxn modelId="{DA76D550-1FCF-4D6B-85CE-45A232F4899B}" type="presOf" srcId="{9FE5E632-8200-409F-975A-D6EB34B2E9F9}" destId="{B46ACE38-7A1B-48E7-90CA-64F5CD4DD9E5}" srcOrd="0" destOrd="0" presId="urn:microsoft.com/office/officeart/2005/8/layout/vList2"/>
    <dgm:cxn modelId="{C140497B-7098-4998-B6C3-286D9F819A06}" srcId="{12FF42D2-0661-480D-96B3-49F04E7FA1E7}" destId="{DFB6AAF9-9E27-404B-9C49-4E6AFF2A45C8}" srcOrd="3" destOrd="0" parTransId="{F9353EE5-C05D-444F-AC87-AB7976077B3D}" sibTransId="{88C18DB2-B1CE-4B65-842D-6DEBA0F24060}"/>
    <dgm:cxn modelId="{55F8FE8A-21F3-484C-B8E2-94A443BF366E}" type="presOf" srcId="{2FA16180-6CB9-4CAE-96D8-56D7D7E85151}" destId="{3C7AC652-8C60-4E17-BC48-BF2AA08C3A3A}" srcOrd="0" destOrd="0" presId="urn:microsoft.com/office/officeart/2005/8/layout/vList2"/>
    <dgm:cxn modelId="{8AC0498F-7533-4D20-8BA7-3686D707787E}" srcId="{12FF42D2-0661-480D-96B3-49F04E7FA1E7}" destId="{8977D091-4E41-4D80-BF72-7D0449AF9142}" srcOrd="0" destOrd="0" parTransId="{7D9219DE-2041-4C16-9424-A420F252F411}" sibTransId="{88AF1580-9A01-48E3-AC5B-21AACDF0C386}"/>
    <dgm:cxn modelId="{EAB06590-36AC-4082-84FB-8902E9CA803D}" srcId="{12FF42D2-0661-480D-96B3-49F04E7FA1E7}" destId="{0ECB68D0-9826-45C2-8235-B6423D7AE60A}" srcOrd="1" destOrd="0" parTransId="{5D6BB603-DE91-4C73-9C9D-07CDF69F3F96}" sibTransId="{B43F19E5-3D2E-4876-83FD-E7549F117A7B}"/>
    <dgm:cxn modelId="{177EECC1-077E-41BF-80D8-4140D972B458}" type="presOf" srcId="{DFB6AAF9-9E27-404B-9C49-4E6AFF2A45C8}" destId="{74D97F9F-0582-4D29-A894-D32D0A32D81A}" srcOrd="0" destOrd="0" presId="urn:microsoft.com/office/officeart/2005/8/layout/vList2"/>
    <dgm:cxn modelId="{CFCCFEC9-FDB5-4B74-AE82-BA0D3C7631B4}" srcId="{12FF42D2-0661-480D-96B3-49F04E7FA1E7}" destId="{2FA16180-6CB9-4CAE-96D8-56D7D7E85151}" srcOrd="2" destOrd="0" parTransId="{51E01B88-7DA1-4B08-9622-872482BB5715}" sibTransId="{0188277A-C164-4116-98F7-796E4466B040}"/>
    <dgm:cxn modelId="{858B07DF-24CD-403A-94A0-19DA2AB5E622}" type="presOf" srcId="{12FF42D2-0661-480D-96B3-49F04E7FA1E7}" destId="{659BF122-0B24-4F75-B168-585B56CF7B8A}" srcOrd="0" destOrd="0" presId="urn:microsoft.com/office/officeart/2005/8/layout/vList2"/>
    <dgm:cxn modelId="{025542E2-7F26-4040-B149-D02C18FDF5ED}" srcId="{12FF42D2-0661-480D-96B3-49F04E7FA1E7}" destId="{9FE5E632-8200-409F-975A-D6EB34B2E9F9}" srcOrd="4" destOrd="0" parTransId="{03670E14-BFB7-40D5-A626-16F3F2A8005E}" sibTransId="{099168D2-1422-4912-8168-5ECF93CF2A72}"/>
    <dgm:cxn modelId="{6538953D-23A5-4682-9324-129B537D28E1}" type="presParOf" srcId="{659BF122-0B24-4F75-B168-585B56CF7B8A}" destId="{BBCE0855-69EE-47CC-99C7-8B8B207810DD}" srcOrd="0" destOrd="0" presId="urn:microsoft.com/office/officeart/2005/8/layout/vList2"/>
    <dgm:cxn modelId="{8A3C70B9-D930-4E20-A351-519E7DDF354D}" type="presParOf" srcId="{659BF122-0B24-4F75-B168-585B56CF7B8A}" destId="{EBE16628-7255-486A-84D7-B12E708F6F7C}" srcOrd="1" destOrd="0" presId="urn:microsoft.com/office/officeart/2005/8/layout/vList2"/>
    <dgm:cxn modelId="{A5E3233E-F707-4BC7-8BDB-0DFF2E832E33}" type="presParOf" srcId="{659BF122-0B24-4F75-B168-585B56CF7B8A}" destId="{DE9FA7E7-48BF-4F42-BEB8-95C4E4CC7B1B}" srcOrd="2" destOrd="0" presId="urn:microsoft.com/office/officeart/2005/8/layout/vList2"/>
    <dgm:cxn modelId="{B676A121-7C7A-4603-A81F-F7374D2BF910}" type="presParOf" srcId="{659BF122-0B24-4F75-B168-585B56CF7B8A}" destId="{A795408C-C4D6-4995-A4A1-7C88366D0C1B}" srcOrd="3" destOrd="0" presId="urn:microsoft.com/office/officeart/2005/8/layout/vList2"/>
    <dgm:cxn modelId="{A436EF03-F094-4917-A47F-606618CFE776}" type="presParOf" srcId="{659BF122-0B24-4F75-B168-585B56CF7B8A}" destId="{3C7AC652-8C60-4E17-BC48-BF2AA08C3A3A}" srcOrd="4" destOrd="0" presId="urn:microsoft.com/office/officeart/2005/8/layout/vList2"/>
    <dgm:cxn modelId="{67EC9B61-BB14-45AC-B5D0-C23FA5B33E9E}" type="presParOf" srcId="{659BF122-0B24-4F75-B168-585B56CF7B8A}" destId="{042FBB63-265C-46CE-9A41-23487A3CE9DD}" srcOrd="5" destOrd="0" presId="urn:microsoft.com/office/officeart/2005/8/layout/vList2"/>
    <dgm:cxn modelId="{46D25880-DB59-4DB2-A20B-D7C73D28D02A}" type="presParOf" srcId="{659BF122-0B24-4F75-B168-585B56CF7B8A}" destId="{74D97F9F-0582-4D29-A894-D32D0A32D81A}" srcOrd="6" destOrd="0" presId="urn:microsoft.com/office/officeart/2005/8/layout/vList2"/>
    <dgm:cxn modelId="{85192074-9840-4B4F-BBFA-468CE93CA1E8}" type="presParOf" srcId="{659BF122-0B24-4F75-B168-585B56CF7B8A}" destId="{16F5DB8B-7DB4-48D6-8343-FE416A2F0139}" srcOrd="7" destOrd="0" presId="urn:microsoft.com/office/officeart/2005/8/layout/vList2"/>
    <dgm:cxn modelId="{0586B6CD-B371-4D62-9F0E-0DE1423B98CA}" type="presParOf" srcId="{659BF122-0B24-4F75-B168-585B56CF7B8A}" destId="{B46ACE38-7A1B-48E7-90CA-64F5CD4DD9E5}"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CE0855-69EE-47CC-99C7-8B8B207810DD}">
      <dsp:nvSpPr>
        <dsp:cNvPr id="0" name=""/>
        <dsp:cNvSpPr/>
      </dsp:nvSpPr>
      <dsp:spPr>
        <a:xfrm>
          <a:off x="0" y="0"/>
          <a:ext cx="7765143" cy="839474"/>
        </a:xfrm>
        <a:prstGeom prst="roundRect">
          <a:avLst/>
        </a:prstGeom>
        <a:solidFill>
          <a:srgbClr val="FFC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1" kern="1200" dirty="0">
              <a:latin typeface="Tahoma" panose="020B0604030504040204" pitchFamily="34" charset="0"/>
              <a:ea typeface="Tahoma" panose="020B0604030504040204" pitchFamily="34" charset="0"/>
              <a:cs typeface="Tahoma" panose="020B0604030504040204" pitchFamily="34" charset="0"/>
            </a:rPr>
            <a:t>Odoo Overview</a:t>
          </a:r>
          <a:endParaRPr lang="vi-VN" sz="3500" b="1" kern="1200" dirty="0">
            <a:latin typeface="Tahoma" panose="020B0604030504040204" pitchFamily="34" charset="0"/>
            <a:ea typeface="Tahoma" panose="020B0604030504040204" pitchFamily="34" charset="0"/>
            <a:cs typeface="Tahoma" panose="020B0604030504040204" pitchFamily="34" charset="0"/>
          </a:endParaRPr>
        </a:p>
      </dsp:txBody>
      <dsp:txXfrm>
        <a:off x="40980" y="40980"/>
        <a:ext cx="7683183" cy="757514"/>
      </dsp:txXfrm>
    </dsp:sp>
    <dsp:sp modelId="{DE9FA7E7-48BF-4F42-BEB8-95C4E4CC7B1B}">
      <dsp:nvSpPr>
        <dsp:cNvPr id="0" name=""/>
        <dsp:cNvSpPr/>
      </dsp:nvSpPr>
      <dsp:spPr>
        <a:xfrm>
          <a:off x="0" y="974037"/>
          <a:ext cx="7765143" cy="839474"/>
        </a:xfrm>
        <a:prstGeom prst="roundRect">
          <a:avLst/>
        </a:prstGeom>
        <a:solidFill>
          <a:srgbClr val="00B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1" kern="1200" dirty="0">
              <a:latin typeface="Tahoma" panose="020B0604030504040204" pitchFamily="34" charset="0"/>
              <a:ea typeface="Tahoma" panose="020B0604030504040204" pitchFamily="34" charset="0"/>
              <a:cs typeface="Tahoma" panose="020B0604030504040204" pitchFamily="34" charset="0"/>
            </a:rPr>
            <a:t>Feature of Odoo</a:t>
          </a:r>
          <a:endParaRPr lang="vi-VN" sz="3500" b="1" kern="1200" dirty="0">
            <a:latin typeface="Tahoma" panose="020B0604030504040204" pitchFamily="34" charset="0"/>
            <a:ea typeface="Tahoma" panose="020B0604030504040204" pitchFamily="34" charset="0"/>
            <a:cs typeface="Tahoma" panose="020B0604030504040204" pitchFamily="34" charset="0"/>
          </a:endParaRPr>
        </a:p>
      </dsp:txBody>
      <dsp:txXfrm>
        <a:off x="40980" y="1015017"/>
        <a:ext cx="7683183" cy="757514"/>
      </dsp:txXfrm>
    </dsp:sp>
    <dsp:sp modelId="{3C7AC652-8C60-4E17-BC48-BF2AA08C3A3A}">
      <dsp:nvSpPr>
        <dsp:cNvPr id="0" name=""/>
        <dsp:cNvSpPr/>
      </dsp:nvSpPr>
      <dsp:spPr>
        <a:xfrm>
          <a:off x="0" y="1930972"/>
          <a:ext cx="7765143" cy="839474"/>
        </a:xfrm>
        <a:prstGeom prst="roundRect">
          <a:avLst/>
        </a:prstGeom>
        <a:solidFill>
          <a:srgbClr val="92D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1" kern="1200" dirty="0">
              <a:latin typeface="Tahoma" panose="020B0604030504040204" pitchFamily="34" charset="0"/>
              <a:ea typeface="Tahoma" panose="020B0604030504040204" pitchFamily="34" charset="0"/>
              <a:cs typeface="Tahoma" panose="020B0604030504040204" pitchFamily="34" charset="0"/>
            </a:rPr>
            <a:t>Odoo Technical</a:t>
          </a:r>
          <a:endParaRPr lang="vi-VN" sz="3500" b="1" kern="1200" dirty="0">
            <a:latin typeface="Tahoma" panose="020B0604030504040204" pitchFamily="34" charset="0"/>
            <a:ea typeface="Tahoma" panose="020B0604030504040204" pitchFamily="34" charset="0"/>
            <a:cs typeface="Tahoma" panose="020B0604030504040204" pitchFamily="34" charset="0"/>
          </a:endParaRPr>
        </a:p>
      </dsp:txBody>
      <dsp:txXfrm>
        <a:off x="40980" y="1971952"/>
        <a:ext cx="7683183" cy="757514"/>
      </dsp:txXfrm>
    </dsp:sp>
    <dsp:sp modelId="{74D97F9F-0582-4D29-A894-D32D0A32D81A}">
      <dsp:nvSpPr>
        <dsp:cNvPr id="0" name=""/>
        <dsp:cNvSpPr/>
      </dsp:nvSpPr>
      <dsp:spPr>
        <a:xfrm>
          <a:off x="0" y="2871247"/>
          <a:ext cx="7765143" cy="839474"/>
        </a:xfrm>
        <a:prstGeom prst="roundRect">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1" kern="1200" dirty="0">
              <a:latin typeface="Tahoma" panose="020B0604030504040204" pitchFamily="34" charset="0"/>
              <a:ea typeface="Tahoma" panose="020B0604030504040204" pitchFamily="34" charset="0"/>
              <a:cs typeface="Tahoma" panose="020B0604030504040204" pitchFamily="34" charset="0"/>
            </a:rPr>
            <a:t>To Do Application Project</a:t>
          </a:r>
          <a:endParaRPr lang="vi-VN" sz="3500" b="1" kern="1200" dirty="0">
            <a:latin typeface="Tahoma" panose="020B0604030504040204" pitchFamily="34" charset="0"/>
            <a:ea typeface="Tahoma" panose="020B0604030504040204" pitchFamily="34" charset="0"/>
            <a:cs typeface="Tahoma" panose="020B0604030504040204" pitchFamily="34" charset="0"/>
          </a:endParaRPr>
        </a:p>
      </dsp:txBody>
      <dsp:txXfrm>
        <a:off x="40980" y="2912227"/>
        <a:ext cx="7683183" cy="757514"/>
      </dsp:txXfrm>
    </dsp:sp>
    <dsp:sp modelId="{B46ACE38-7A1B-48E7-90CA-64F5CD4DD9E5}">
      <dsp:nvSpPr>
        <dsp:cNvPr id="0" name=""/>
        <dsp:cNvSpPr/>
      </dsp:nvSpPr>
      <dsp:spPr>
        <a:xfrm>
          <a:off x="0" y="3811521"/>
          <a:ext cx="7765143" cy="839474"/>
        </a:xfrm>
        <a:prstGeom prst="roundRect">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1" kern="1200" dirty="0">
              <a:latin typeface="Tahoma" panose="020B0604030504040204" pitchFamily="34" charset="0"/>
              <a:ea typeface="Tahoma" panose="020B0604030504040204" pitchFamily="34" charset="0"/>
              <a:cs typeface="Tahoma" panose="020B0604030504040204" pitchFamily="34" charset="0"/>
            </a:rPr>
            <a:t>Summary</a:t>
          </a:r>
          <a:endParaRPr lang="vi-VN" sz="3500" b="1" kern="1200" dirty="0">
            <a:latin typeface="Tahoma" panose="020B0604030504040204" pitchFamily="34" charset="0"/>
            <a:ea typeface="Tahoma" panose="020B0604030504040204" pitchFamily="34" charset="0"/>
            <a:cs typeface="Tahoma" panose="020B0604030504040204" pitchFamily="34" charset="0"/>
          </a:endParaRPr>
        </a:p>
      </dsp:txBody>
      <dsp:txXfrm>
        <a:off x="40980" y="3852501"/>
        <a:ext cx="7683183" cy="75751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9B46CC-40A5-446A-9051-8CBA2E89147A}" type="datetimeFigureOut">
              <a:rPr lang="vi-VN" smtClean="0"/>
              <a:t>28/10/2019</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1E7663-3749-4F44-B1D3-DC405FE3C3F9}" type="slidenum">
              <a:rPr lang="vi-VN" smtClean="0"/>
              <a:t>‹#›</a:t>
            </a:fld>
            <a:endParaRPr lang="vi-VN"/>
          </a:p>
        </p:txBody>
      </p:sp>
    </p:spTree>
    <p:extLst>
      <p:ext uri="{BB962C8B-B14F-4D97-AF65-F5344CB8AC3E}">
        <p14:creationId xmlns:p14="http://schemas.microsoft.com/office/powerpoint/2010/main" val="2921022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vi-VN" sz="1200" b="0" i="0" kern="1200" dirty="0">
                <a:solidFill>
                  <a:schemeClr val="tx1"/>
                </a:solidFill>
                <a:effectLst/>
                <a:latin typeface="+mn-lt"/>
                <a:ea typeface="+mn-ea"/>
                <a:cs typeface="+mn-cs"/>
              </a:rPr>
              <a:t>CRM</a:t>
            </a:r>
          </a:p>
          <a:p>
            <a:pPr fontAlgn="base"/>
            <a:r>
              <a:rPr lang="vi-VN" sz="1200" b="0" i="0" kern="1200" dirty="0">
                <a:solidFill>
                  <a:schemeClr val="tx1"/>
                </a:solidFill>
                <a:effectLst/>
                <a:latin typeface="+mn-lt"/>
                <a:ea typeface="+mn-ea"/>
                <a:cs typeface="+mn-cs"/>
              </a:rPr>
              <a:t>Một số tính năng chính bao gồm: quản lý khách hàng tiềm năng, gửi thư điện tử, tùy chỉnh chu kỳ bán hàng, kiểm soát thống kê và dự báo, thiết lập chiến dịch tiếp thị, theo dõi các báo giá và đơn đặt hàng.</a:t>
            </a:r>
          </a:p>
          <a:p>
            <a:pPr fontAlgn="base"/>
            <a:r>
              <a:rPr lang="vi-VN" sz="1200" b="0" i="0" kern="1200" dirty="0">
                <a:solidFill>
                  <a:schemeClr val="tx1"/>
                </a:solidFill>
                <a:effectLst/>
                <a:latin typeface="+mn-lt"/>
                <a:ea typeface="+mn-ea"/>
                <a:cs typeface="+mn-cs"/>
              </a:rPr>
              <a:t>Kế toán và tài chính</a:t>
            </a:r>
          </a:p>
          <a:p>
            <a:pPr fontAlgn="base"/>
            <a:r>
              <a:rPr lang="vi-VN" sz="1200" b="0" i="0" kern="1200" dirty="0">
                <a:solidFill>
                  <a:schemeClr val="tx1"/>
                </a:solidFill>
                <a:effectLst/>
                <a:latin typeface="+mn-lt"/>
                <a:ea typeface="+mn-ea"/>
                <a:cs typeface="+mn-cs"/>
              </a:rPr>
              <a:t>Giúp duy trì và ghi lại tất cả các hoạt động tài chính ở một nơi. Các tính năng chính bao gồm: giao diện người dùng trực quan, dễ dàng đối chiếu hóa đơn và thanh toán, dễ dàng tích hợp các hoạt động kế toán phân tích với bảng chấm công, hỗ trợ tiền tệ không giới hạn, kiểm soát hóa đơn và tự động hóa theo dõi.</a:t>
            </a:r>
          </a:p>
          <a:p>
            <a:endParaRPr lang="vi-VN" dirty="0"/>
          </a:p>
        </p:txBody>
      </p:sp>
      <p:sp>
        <p:nvSpPr>
          <p:cNvPr id="4" name="Slide Number Placeholder 3"/>
          <p:cNvSpPr>
            <a:spLocks noGrp="1"/>
          </p:cNvSpPr>
          <p:nvPr>
            <p:ph type="sldNum" sz="quarter" idx="5"/>
          </p:nvPr>
        </p:nvSpPr>
        <p:spPr/>
        <p:txBody>
          <a:bodyPr/>
          <a:lstStyle/>
          <a:p>
            <a:fld id="{121E7663-3749-4F44-B1D3-DC405FE3C3F9}" type="slidenum">
              <a:rPr lang="vi-VN" smtClean="0"/>
              <a:t>6</a:t>
            </a:fld>
            <a:endParaRPr lang="vi-VN"/>
          </a:p>
        </p:txBody>
      </p:sp>
    </p:spTree>
    <p:extLst>
      <p:ext uri="{BB962C8B-B14F-4D97-AF65-F5344CB8AC3E}">
        <p14:creationId xmlns:p14="http://schemas.microsoft.com/office/powerpoint/2010/main" val="466677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vi-VN" sz="1200" b="0" i="0" kern="1200" dirty="0">
                <a:solidFill>
                  <a:schemeClr val="tx1"/>
                </a:solidFill>
                <a:effectLst/>
                <a:latin typeface="+mn-lt"/>
                <a:ea typeface="+mn-ea"/>
                <a:cs typeface="+mn-cs"/>
              </a:rPr>
              <a:t>Điểm bán hàng</a:t>
            </a:r>
          </a:p>
          <a:p>
            <a:pPr fontAlgn="base"/>
            <a:r>
              <a:rPr lang="vi-VN" sz="1200" b="0" i="0" kern="1200" dirty="0">
                <a:solidFill>
                  <a:schemeClr val="tx1"/>
                </a:solidFill>
                <a:effectLst/>
                <a:latin typeface="+mn-lt"/>
                <a:ea typeface="+mn-ea"/>
                <a:cs typeface="+mn-cs"/>
              </a:rPr>
              <a:t>Điểm bán màn hình cảm ứng Odoo / OpenERP hoàn toàn dựa trên Web và cho phép bạn quản lý doanh số cửa hàng của mình rất dễ dàng. Nó có thể hoạt động ở chế độ kết nối và ngắt kết nối, do đó cho phép bạn tiếp tục bán hàng ngay cả khi kết nối internet bị mất.</a:t>
            </a:r>
          </a:p>
          <a:p>
            <a:pPr fontAlgn="base"/>
            <a:r>
              <a:rPr lang="vi-VN" sz="1200" b="0" i="0" kern="1200" dirty="0">
                <a:solidFill>
                  <a:schemeClr val="tx1"/>
                </a:solidFill>
                <a:effectLst/>
                <a:latin typeface="+mn-lt"/>
                <a:ea typeface="+mn-ea"/>
                <a:cs typeface="+mn-cs"/>
              </a:rPr>
              <a:t>Quản lý dự án</a:t>
            </a:r>
          </a:p>
          <a:p>
            <a:pPr fontAlgn="base"/>
            <a:r>
              <a:rPr lang="vi-VN" sz="1200" b="0" i="0" kern="1200" dirty="0">
                <a:solidFill>
                  <a:schemeClr val="tx1"/>
                </a:solidFill>
                <a:effectLst/>
                <a:latin typeface="+mn-lt"/>
                <a:ea typeface="+mn-ea"/>
                <a:cs typeface="+mn-cs"/>
              </a:rPr>
              <a:t>Cho phép bạn theo dõi và quản lý hiệu quả kế hoạch dự án ngắn hạn và dài hạn. Các tính năng chính bao gồm cộng tác với khách hàng (trò chuyện, chia sẻ, v.v.), lập lịch tác vụ, đồng bộ hóa với e-mail, báo cáo và phân tích theo yêu cầu và quản lý vấn đề</a:t>
            </a:r>
          </a:p>
          <a:p>
            <a:endParaRPr lang="vi-VN" dirty="0"/>
          </a:p>
        </p:txBody>
      </p:sp>
      <p:sp>
        <p:nvSpPr>
          <p:cNvPr id="4" name="Slide Number Placeholder 3"/>
          <p:cNvSpPr>
            <a:spLocks noGrp="1"/>
          </p:cNvSpPr>
          <p:nvPr>
            <p:ph type="sldNum" sz="quarter" idx="5"/>
          </p:nvPr>
        </p:nvSpPr>
        <p:spPr/>
        <p:txBody>
          <a:bodyPr/>
          <a:lstStyle/>
          <a:p>
            <a:fld id="{121E7663-3749-4F44-B1D3-DC405FE3C3F9}" type="slidenum">
              <a:rPr lang="vi-VN" smtClean="0"/>
              <a:t>7</a:t>
            </a:fld>
            <a:endParaRPr lang="vi-VN"/>
          </a:p>
        </p:txBody>
      </p:sp>
    </p:spTree>
    <p:extLst>
      <p:ext uri="{BB962C8B-B14F-4D97-AF65-F5344CB8AC3E}">
        <p14:creationId xmlns:p14="http://schemas.microsoft.com/office/powerpoint/2010/main" val="1530243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vi-VN" sz="1200" b="0" i="0" kern="1200" dirty="0">
                <a:solidFill>
                  <a:schemeClr val="tx1"/>
                </a:solidFill>
                <a:effectLst/>
                <a:latin typeface="+mn-lt"/>
                <a:ea typeface="+mn-ea"/>
                <a:cs typeface="+mn-cs"/>
              </a:rPr>
              <a:t>Quản lý kho</a:t>
            </a:r>
          </a:p>
          <a:p>
            <a:pPr fontAlgn="base"/>
            <a:r>
              <a:rPr lang="vi-VN" sz="1200" b="0" i="0" kern="1200" dirty="0">
                <a:solidFill>
                  <a:schemeClr val="tx1"/>
                </a:solidFill>
                <a:effectLst/>
                <a:latin typeface="+mn-lt"/>
                <a:ea typeface="+mn-ea"/>
                <a:cs typeface="+mn-cs"/>
              </a:rPr>
              <a:t>Hệ thống quản lý hàng tồn kho kép được phát minh bởi Odoo / OpenERP cho phép bạn dễ dàng quản lý các tác vụ phức tạp như theo dõi cổ phiếu của nhà cung cấp / khách hàng, truy xuất nguồn gốc đầy đủ và liên kết kế toán.</a:t>
            </a:r>
          </a:p>
          <a:p>
            <a:pPr fontAlgn="base"/>
            <a:r>
              <a:rPr lang="vi-VN" sz="1200" b="0" i="0" kern="1200" dirty="0">
                <a:solidFill>
                  <a:schemeClr val="tx1"/>
                </a:solidFill>
                <a:effectLst/>
                <a:latin typeface="+mn-lt"/>
                <a:ea typeface="+mn-ea"/>
                <a:cs typeface="+mn-cs"/>
              </a:rPr>
              <a:t>Odoo / OpenERP hỗ trợ quản lý nhiều kho cho phép bạn dễ dàng quản lý các vị trí nội bộ, địa điểm bên ngoài, khách hàng, nhà cung cấp hoặc hàng tồn kho sản xuất.</a:t>
            </a:r>
          </a:p>
          <a:p>
            <a:pPr fontAlgn="base"/>
            <a:r>
              <a:rPr lang="vi-VN" sz="1200" b="0" i="0" kern="1200" dirty="0">
                <a:solidFill>
                  <a:schemeClr val="tx1"/>
                </a:solidFill>
                <a:effectLst/>
                <a:latin typeface="+mn-lt"/>
                <a:ea typeface="+mn-ea"/>
                <a:cs typeface="+mn-cs"/>
              </a:rPr>
              <a:t>nguồn nhân lực</a:t>
            </a:r>
          </a:p>
          <a:p>
            <a:pPr fontAlgn="base"/>
            <a:r>
              <a:rPr lang="vi-VN" sz="1200" b="0" i="0" kern="1200" dirty="0">
                <a:solidFill>
                  <a:schemeClr val="tx1"/>
                </a:solidFill>
                <a:effectLst/>
                <a:latin typeface="+mn-lt"/>
                <a:ea typeface="+mn-ea"/>
                <a:cs typeface="+mn-cs"/>
              </a:rPr>
              <a:t>Cung cấp một cách dễ dàng và hiệu quả để quản lý nguồn nhân lực với các mô-đun để quản lý thông tin nhân sự, nghỉ phép, theo dõi thời gian, tham dự chi phí, bảng lương, đánh giá định kỳ và tuyển dụng</a:t>
            </a:r>
          </a:p>
          <a:p>
            <a:endParaRPr lang="vi-VN" dirty="0"/>
          </a:p>
        </p:txBody>
      </p:sp>
      <p:sp>
        <p:nvSpPr>
          <p:cNvPr id="4" name="Slide Number Placeholder 3"/>
          <p:cNvSpPr>
            <a:spLocks noGrp="1"/>
          </p:cNvSpPr>
          <p:nvPr>
            <p:ph type="sldNum" sz="quarter" idx="5"/>
          </p:nvPr>
        </p:nvSpPr>
        <p:spPr/>
        <p:txBody>
          <a:bodyPr/>
          <a:lstStyle/>
          <a:p>
            <a:fld id="{121E7663-3749-4F44-B1D3-DC405FE3C3F9}" type="slidenum">
              <a:rPr lang="vi-VN" smtClean="0"/>
              <a:t>8</a:t>
            </a:fld>
            <a:endParaRPr lang="vi-VN"/>
          </a:p>
        </p:txBody>
      </p:sp>
    </p:spTree>
    <p:extLst>
      <p:ext uri="{BB962C8B-B14F-4D97-AF65-F5344CB8AC3E}">
        <p14:creationId xmlns:p14="http://schemas.microsoft.com/office/powerpoint/2010/main" val="2854221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vi-VN" sz="1200" b="0" i="0" kern="1200" dirty="0">
                <a:solidFill>
                  <a:schemeClr val="tx1"/>
                </a:solidFill>
                <a:effectLst/>
                <a:latin typeface="+mn-lt"/>
                <a:ea typeface="+mn-ea"/>
                <a:cs typeface="+mn-cs"/>
              </a:rPr>
              <a:t>Quản lý mua hàng</a:t>
            </a:r>
          </a:p>
          <a:p>
            <a:pPr fontAlgn="base"/>
            <a:r>
              <a:rPr lang="vi-VN" sz="1200" b="0" i="0" kern="1200" dirty="0">
                <a:solidFill>
                  <a:schemeClr val="tx1"/>
                </a:solidFill>
                <a:effectLst/>
                <a:latin typeface="+mn-lt"/>
                <a:ea typeface="+mn-ea"/>
                <a:cs typeface="+mn-cs"/>
              </a:rPr>
              <a:t>Cho phép bạn dễ dàng tạo, theo dõi và quản lý các hoạt động liên quan đến mua hàng như đơn đặt hàng và thông tin về nhà cung cấp. Nó cũng cho phép bạn kiểm soát quá trình tiếp nhận sản phẩm và kiểm tra hóa đơn của nhà cung cấp.</a:t>
            </a:r>
          </a:p>
          <a:p>
            <a:pPr fontAlgn="base"/>
            <a:r>
              <a:rPr lang="vi-VN" sz="1200" b="0" i="0" kern="1200" dirty="0">
                <a:solidFill>
                  <a:schemeClr val="tx1"/>
                </a:solidFill>
                <a:effectLst/>
                <a:latin typeface="+mn-lt"/>
                <a:ea typeface="+mn-ea"/>
                <a:cs typeface="+mn-cs"/>
              </a:rPr>
              <a:t>Chế tạo</a:t>
            </a:r>
          </a:p>
          <a:p>
            <a:pPr fontAlgn="base"/>
            <a:r>
              <a:rPr lang="vi-VN" sz="1200" b="0" i="0" kern="1200" dirty="0">
                <a:solidFill>
                  <a:schemeClr val="tx1"/>
                </a:solidFill>
                <a:effectLst/>
                <a:latin typeface="+mn-lt"/>
                <a:ea typeface="+mn-ea"/>
                <a:cs typeface="+mn-cs"/>
              </a:rPr>
              <a:t>Cho phép bạn lập kế hoạch và kiểm soát chuỗi cung ứng thông qua các ứng dụng khác nhau trong mô-đun Sản xuất. Ngoài ra, bạn có thể cá nhân hóa dữ liệu chủ của mình, định cấu hình lập kế hoạch, quản lý đơn đặt hàng sản xuất và công việc.</a:t>
            </a:r>
          </a:p>
          <a:p>
            <a:endParaRPr lang="vi-VN" dirty="0"/>
          </a:p>
        </p:txBody>
      </p:sp>
      <p:sp>
        <p:nvSpPr>
          <p:cNvPr id="4" name="Slide Number Placeholder 3"/>
          <p:cNvSpPr>
            <a:spLocks noGrp="1"/>
          </p:cNvSpPr>
          <p:nvPr>
            <p:ph type="sldNum" sz="quarter" idx="5"/>
          </p:nvPr>
        </p:nvSpPr>
        <p:spPr/>
        <p:txBody>
          <a:bodyPr/>
          <a:lstStyle/>
          <a:p>
            <a:fld id="{121E7663-3749-4F44-B1D3-DC405FE3C3F9}" type="slidenum">
              <a:rPr lang="vi-VN" smtClean="0"/>
              <a:t>9</a:t>
            </a:fld>
            <a:endParaRPr lang="vi-VN"/>
          </a:p>
        </p:txBody>
      </p:sp>
    </p:spTree>
    <p:extLst>
      <p:ext uri="{BB962C8B-B14F-4D97-AF65-F5344CB8AC3E}">
        <p14:creationId xmlns:p14="http://schemas.microsoft.com/office/powerpoint/2010/main" val="1521599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Tiếp thị</a:t>
            </a:r>
          </a:p>
          <a:p>
            <a:endParaRPr lang="vi-VN" dirty="0"/>
          </a:p>
          <a:p>
            <a:r>
              <a:rPr lang="vi-VN" dirty="0"/>
              <a:t>Tính năng chiến dịch tiếp thị cho phép bạn tự động hóa e-mail và khách hàng tiềm năng đủ điều kiện và giúp khách hàng liên hệ với bộ phận phù hợp. Điều này giúp bạn tiết kiệm thời gian và tạo điều kiện giao tiếp lâu dài với khách hàng.</a:t>
            </a:r>
          </a:p>
          <a:p>
            <a:endParaRPr lang="vi-VN" dirty="0"/>
          </a:p>
          <a:p>
            <a:r>
              <a:rPr lang="vi-VN" dirty="0"/>
              <a:t>Hóa đơn</a:t>
            </a:r>
          </a:p>
          <a:p>
            <a:endParaRPr lang="vi-VN" dirty="0"/>
          </a:p>
          <a:p>
            <a:r>
              <a:rPr lang="vi-VN" dirty="0"/>
              <a:t>Bạn có thể dễ dàng tạo và thanh toán hóa đơn ngay cả khi không có bất kỳ kiến ​​thức nào về kế toán. Giúp bạn tạo và giám sát tất cả các hóa đơn và ghi chú tín dụng của nhà cung cấp và khách hàng của bạn trong các bước đơn giản.</a:t>
            </a:r>
          </a:p>
          <a:p>
            <a:endParaRPr lang="vi-VN" dirty="0"/>
          </a:p>
          <a:p>
            <a:r>
              <a:rPr lang="vi-VN" dirty="0"/>
              <a:t>Trình tạo ứng dụng</a:t>
            </a:r>
          </a:p>
          <a:p>
            <a:endParaRPr lang="vi-VN" dirty="0"/>
          </a:p>
          <a:p>
            <a:r>
              <a:rPr lang="vi-VN" dirty="0"/>
              <a:t>Tính năng này cho phép bạn dễ dàng tùy chỉnh nhiều mô-đun của Odoo / OpenERP để phù hợp với nhu cầu kinh doanh của bạn.</a:t>
            </a:r>
          </a:p>
          <a:p>
            <a:endParaRPr lang="vi-VN" dirty="0"/>
          </a:p>
          <a:p>
            <a:r>
              <a:rPr lang="vi-VN" dirty="0"/>
              <a:t>Lương bổng</a:t>
            </a:r>
          </a:p>
          <a:p>
            <a:endParaRPr lang="vi-VN" dirty="0"/>
          </a:p>
          <a:p>
            <a:r>
              <a:rPr lang="vi-VN" dirty="0"/>
              <a:t>Giúp bạn duy trì dữ liệu của tất cả các nhân viên trong tổ chức của bạn, tạo phiếu lương, quản lý hợp đồng và nhận báo cáo tùy chỉnh</a:t>
            </a:r>
          </a:p>
        </p:txBody>
      </p:sp>
      <p:sp>
        <p:nvSpPr>
          <p:cNvPr id="4" name="Slide Number Placeholder 3"/>
          <p:cNvSpPr>
            <a:spLocks noGrp="1"/>
          </p:cNvSpPr>
          <p:nvPr>
            <p:ph type="sldNum" sz="quarter" idx="5"/>
          </p:nvPr>
        </p:nvSpPr>
        <p:spPr/>
        <p:txBody>
          <a:bodyPr/>
          <a:lstStyle/>
          <a:p>
            <a:fld id="{121E7663-3749-4F44-B1D3-DC405FE3C3F9}" type="slidenum">
              <a:rPr lang="vi-VN" smtClean="0"/>
              <a:t>10</a:t>
            </a:fld>
            <a:endParaRPr lang="vi-VN"/>
          </a:p>
        </p:txBody>
      </p:sp>
    </p:spTree>
    <p:extLst>
      <p:ext uri="{BB962C8B-B14F-4D97-AF65-F5344CB8AC3E}">
        <p14:creationId xmlns:p14="http://schemas.microsoft.com/office/powerpoint/2010/main" val="2867049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121E7663-3749-4F44-B1D3-DC405FE3C3F9}" type="slidenum">
              <a:rPr lang="vi-VN" smtClean="0"/>
              <a:t>14</a:t>
            </a:fld>
            <a:endParaRPr lang="vi-VN"/>
          </a:p>
        </p:txBody>
      </p:sp>
    </p:spTree>
    <p:extLst>
      <p:ext uri="{BB962C8B-B14F-4D97-AF65-F5344CB8AC3E}">
        <p14:creationId xmlns:p14="http://schemas.microsoft.com/office/powerpoint/2010/main" val="3673319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DF5867A3-2E6F-4F7C-9C94-9DB5B56BF0F0}" type="datetimeFigureOut">
              <a:rPr lang="vi-VN" smtClean="0"/>
              <a:t>28/10/2019</a:t>
            </a:fld>
            <a:endParaRPr lang="vi-VN"/>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vi-VN"/>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BF02008-A25B-4D43-9527-74B045669EEA}" type="slidenum">
              <a:rPr lang="vi-VN" smtClean="0"/>
              <a:t>‹#›</a:t>
            </a:fld>
            <a:endParaRPr lang="vi-VN"/>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62926075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5867A3-2E6F-4F7C-9C94-9DB5B56BF0F0}" type="datetimeFigureOut">
              <a:rPr lang="vi-VN" smtClean="0"/>
              <a:t>28/10/2019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BF02008-A25B-4D43-9527-74B045669EEA}" type="slidenum">
              <a:rPr lang="vi-VN" smtClean="0"/>
              <a:t>‹#›</a:t>
            </a:fld>
            <a:endParaRPr lang="vi-VN"/>
          </a:p>
        </p:txBody>
      </p:sp>
    </p:spTree>
    <p:extLst>
      <p:ext uri="{BB962C8B-B14F-4D97-AF65-F5344CB8AC3E}">
        <p14:creationId xmlns:p14="http://schemas.microsoft.com/office/powerpoint/2010/main" val="3431513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5867A3-2E6F-4F7C-9C94-9DB5B56BF0F0}" type="datetimeFigureOut">
              <a:rPr lang="vi-VN" smtClean="0"/>
              <a:t>28/10/2019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BF02008-A25B-4D43-9527-74B045669EEA}" type="slidenum">
              <a:rPr lang="vi-VN" smtClean="0"/>
              <a:t>‹#›</a:t>
            </a:fld>
            <a:endParaRPr lang="vi-VN"/>
          </a:p>
        </p:txBody>
      </p:sp>
    </p:spTree>
    <p:extLst>
      <p:ext uri="{BB962C8B-B14F-4D97-AF65-F5344CB8AC3E}">
        <p14:creationId xmlns:p14="http://schemas.microsoft.com/office/powerpoint/2010/main" val="1762782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5867A3-2E6F-4F7C-9C94-9DB5B56BF0F0}" type="datetimeFigureOut">
              <a:rPr lang="vi-VN" smtClean="0"/>
              <a:t>28/10/2019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BF02008-A25B-4D43-9527-74B045669EEA}" type="slidenum">
              <a:rPr lang="vi-VN" smtClean="0"/>
              <a:t>‹#›</a:t>
            </a:fld>
            <a:endParaRPr lang="vi-VN"/>
          </a:p>
        </p:txBody>
      </p:sp>
    </p:spTree>
    <p:extLst>
      <p:ext uri="{BB962C8B-B14F-4D97-AF65-F5344CB8AC3E}">
        <p14:creationId xmlns:p14="http://schemas.microsoft.com/office/powerpoint/2010/main" val="168310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DF5867A3-2E6F-4F7C-9C94-9DB5B56BF0F0}" type="datetimeFigureOut">
              <a:rPr lang="vi-VN" smtClean="0"/>
              <a:t>28/10/2019</a:t>
            </a:fld>
            <a:endParaRPr lang="vi-VN"/>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vi-VN"/>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BF02008-A25B-4D43-9527-74B045669EEA}" type="slidenum">
              <a:rPr lang="vi-VN" smtClean="0"/>
              <a:t>‹#›</a:t>
            </a:fld>
            <a:endParaRPr lang="vi-VN"/>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76518199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5867A3-2E6F-4F7C-9C94-9DB5B56BF0F0}" type="datetimeFigureOut">
              <a:rPr lang="vi-VN" smtClean="0"/>
              <a:t>28/10/2019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3BF02008-A25B-4D43-9527-74B045669EEA}" type="slidenum">
              <a:rPr lang="vi-VN" smtClean="0"/>
              <a:t>‹#›</a:t>
            </a:fld>
            <a:endParaRPr lang="vi-VN"/>
          </a:p>
        </p:txBody>
      </p:sp>
    </p:spTree>
    <p:extLst>
      <p:ext uri="{BB962C8B-B14F-4D97-AF65-F5344CB8AC3E}">
        <p14:creationId xmlns:p14="http://schemas.microsoft.com/office/powerpoint/2010/main" val="2002717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5867A3-2E6F-4F7C-9C94-9DB5B56BF0F0}" type="datetimeFigureOut">
              <a:rPr lang="vi-VN" smtClean="0"/>
              <a:t>28/10/2019</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3BF02008-A25B-4D43-9527-74B045669EEA}" type="slidenum">
              <a:rPr lang="vi-VN" smtClean="0"/>
              <a:t>‹#›</a:t>
            </a:fld>
            <a:endParaRPr lang="vi-VN"/>
          </a:p>
        </p:txBody>
      </p:sp>
    </p:spTree>
    <p:extLst>
      <p:ext uri="{BB962C8B-B14F-4D97-AF65-F5344CB8AC3E}">
        <p14:creationId xmlns:p14="http://schemas.microsoft.com/office/powerpoint/2010/main" val="2889560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5867A3-2E6F-4F7C-9C94-9DB5B56BF0F0}" type="datetimeFigureOut">
              <a:rPr lang="vi-VN" smtClean="0"/>
              <a:t>28/10/2019</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3BF02008-A25B-4D43-9527-74B045669EEA}" type="slidenum">
              <a:rPr lang="vi-VN" smtClean="0"/>
              <a:t>‹#›</a:t>
            </a:fld>
            <a:endParaRPr lang="vi-VN"/>
          </a:p>
        </p:txBody>
      </p:sp>
    </p:spTree>
    <p:extLst>
      <p:ext uri="{BB962C8B-B14F-4D97-AF65-F5344CB8AC3E}">
        <p14:creationId xmlns:p14="http://schemas.microsoft.com/office/powerpoint/2010/main" val="1104730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5867A3-2E6F-4F7C-9C94-9DB5B56BF0F0}" type="datetimeFigureOut">
              <a:rPr lang="vi-VN" smtClean="0"/>
              <a:t>28/10/2019</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3BF02008-A25B-4D43-9527-74B045669EEA}" type="slidenum">
              <a:rPr lang="vi-VN" smtClean="0"/>
              <a:t>‹#›</a:t>
            </a:fld>
            <a:endParaRPr lang="vi-VN"/>
          </a:p>
        </p:txBody>
      </p:sp>
    </p:spTree>
    <p:extLst>
      <p:ext uri="{BB962C8B-B14F-4D97-AF65-F5344CB8AC3E}">
        <p14:creationId xmlns:p14="http://schemas.microsoft.com/office/powerpoint/2010/main" val="3177372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F5867A3-2E6F-4F7C-9C94-9DB5B56BF0F0}" type="datetimeFigureOut">
              <a:rPr lang="vi-VN" smtClean="0"/>
              <a:t>28/10/2019</a:t>
            </a:fld>
            <a:endParaRPr lang="vi-V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vi-V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BF02008-A25B-4D43-9527-74B045669EEA}" type="slidenum">
              <a:rPr lang="vi-VN" smtClean="0"/>
              <a:t>‹#›</a:t>
            </a:fld>
            <a:endParaRPr lang="vi-V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72127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F5867A3-2E6F-4F7C-9C94-9DB5B56BF0F0}" type="datetimeFigureOut">
              <a:rPr lang="vi-VN" smtClean="0"/>
              <a:t>28/10/2019</a:t>
            </a:fld>
            <a:endParaRPr lang="vi-V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vi-V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BF02008-A25B-4D43-9527-74B045669EEA}" type="slidenum">
              <a:rPr lang="vi-VN" smtClean="0"/>
              <a:t>‹#›</a:t>
            </a:fld>
            <a:endParaRPr lang="vi-V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2070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DF5867A3-2E6F-4F7C-9C94-9DB5B56BF0F0}" type="datetimeFigureOut">
              <a:rPr lang="vi-VN" smtClean="0"/>
              <a:t>28/10/2019</a:t>
            </a:fld>
            <a:endParaRPr lang="vi-VN"/>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vi-VN"/>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BF02008-A25B-4D43-9527-74B045669EEA}" type="slidenum">
              <a:rPr lang="vi-VN" smtClean="0"/>
              <a:t>‹#›</a:t>
            </a:fld>
            <a:endParaRPr lang="vi-VN"/>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053529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07D797-3115-4B6B-A3E6-C9F96493A925}"/>
              </a:ext>
            </a:extLst>
          </p:cNvPr>
          <p:cNvSpPr txBox="1"/>
          <p:nvPr/>
        </p:nvSpPr>
        <p:spPr>
          <a:xfrm>
            <a:off x="3944980" y="2078190"/>
            <a:ext cx="8972111" cy="1938992"/>
          </a:xfrm>
          <a:prstGeom prst="rect">
            <a:avLst/>
          </a:prstGeom>
          <a:noFill/>
        </p:spPr>
        <p:txBody>
          <a:bodyPr wrap="square" rtlCol="0">
            <a:spAutoFit/>
          </a:bodyPr>
          <a:lstStyle/>
          <a:p>
            <a:pPr algn="ctr"/>
            <a:r>
              <a:rPr lang="en-US" sz="6000" b="1" dirty="0">
                <a:solidFill>
                  <a:srgbClr val="002060"/>
                </a:solidFill>
                <a:latin typeface="Tahoma" panose="020B0604030504040204" pitchFamily="34" charset="0"/>
                <a:ea typeface="Tahoma" panose="020B0604030504040204" pitchFamily="34" charset="0"/>
                <a:cs typeface="Tahoma" panose="020B0604030504040204" pitchFamily="34" charset="0"/>
              </a:rPr>
              <a:t> Odoo </a:t>
            </a:r>
          </a:p>
          <a:p>
            <a:pPr algn="ctr"/>
            <a:r>
              <a:rPr lang="en-US" sz="6000" b="1" dirty="0">
                <a:solidFill>
                  <a:srgbClr val="002060"/>
                </a:solidFill>
                <a:latin typeface="Tahoma" panose="020B0604030504040204" pitchFamily="34" charset="0"/>
                <a:ea typeface="Tahoma" panose="020B0604030504040204" pitchFamily="34" charset="0"/>
                <a:cs typeface="Tahoma" panose="020B0604030504040204" pitchFamily="34" charset="0"/>
              </a:rPr>
              <a:t>Framework</a:t>
            </a:r>
            <a:endParaRPr lang="vi-VN" sz="6000" b="1"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19DF466D-65A9-44A3-8079-52C07D765AF8}"/>
              </a:ext>
            </a:extLst>
          </p:cNvPr>
          <p:cNvSpPr txBox="1"/>
          <p:nvPr/>
        </p:nvSpPr>
        <p:spPr>
          <a:xfrm>
            <a:off x="3849186" y="593370"/>
            <a:ext cx="6688183"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ODOO TRAINING REPORT</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9B71600B-DEB2-4AF9-A214-E70E4AA44D60}"/>
              </a:ext>
            </a:extLst>
          </p:cNvPr>
          <p:cNvSpPr txBox="1"/>
          <p:nvPr/>
        </p:nvSpPr>
        <p:spPr>
          <a:xfrm>
            <a:off x="6828660" y="4964475"/>
            <a:ext cx="7417422" cy="400110"/>
          </a:xfrm>
          <a:prstGeom prst="rect">
            <a:avLst/>
          </a:prstGeom>
          <a:noFill/>
        </p:spPr>
        <p:txBody>
          <a:bodyPr wrap="square" rtlCol="0">
            <a:spAutoFit/>
          </a:bodyPr>
          <a:lstStyle/>
          <a:p>
            <a:r>
              <a:rPr lang="en-US" sz="2000" dirty="0">
                <a:latin typeface="Tahoma" panose="020B0604030504040204" pitchFamily="34" charset="0"/>
                <a:ea typeface="Tahoma" panose="020B0604030504040204" pitchFamily="34" charset="0"/>
                <a:cs typeface="Tahoma" panose="020B0604030504040204" pitchFamily="34" charset="0"/>
              </a:rPr>
              <a:t> Reporter: Phan Van Phuoc </a:t>
            </a:r>
            <a:r>
              <a:rPr lang="en-US" sz="2000" dirty="0" err="1">
                <a:latin typeface="Tahoma" panose="020B0604030504040204" pitchFamily="34" charset="0"/>
                <a:ea typeface="Tahoma" panose="020B0604030504040204" pitchFamily="34" charset="0"/>
                <a:cs typeface="Tahoma" panose="020B0604030504040204" pitchFamily="34" charset="0"/>
              </a:rPr>
              <a:t>Thinh</a:t>
            </a:r>
            <a:endParaRPr lang="vi-VN" sz="2000" dirty="0">
              <a:latin typeface="Tahoma" panose="020B0604030504040204" pitchFamily="34" charset="0"/>
              <a:ea typeface="Tahoma" panose="020B0604030504040204" pitchFamily="34" charset="0"/>
              <a:cs typeface="Tahoma" panose="020B0604030504040204" pitchFamily="34" charset="0"/>
            </a:endParaRPr>
          </a:p>
        </p:txBody>
      </p:sp>
      <p:sp>
        <p:nvSpPr>
          <p:cNvPr id="9" name="TextBox 8">
            <a:extLst>
              <a:ext uri="{FF2B5EF4-FFF2-40B4-BE49-F238E27FC236}">
                <a16:creationId xmlns:a16="http://schemas.microsoft.com/office/drawing/2014/main" id="{B598731D-2845-4B17-B501-373C9FC2666E}"/>
              </a:ext>
            </a:extLst>
          </p:cNvPr>
          <p:cNvSpPr txBox="1"/>
          <p:nvPr/>
        </p:nvSpPr>
        <p:spPr>
          <a:xfrm>
            <a:off x="7193278" y="5279745"/>
            <a:ext cx="7417422" cy="400110"/>
          </a:xfrm>
          <a:prstGeom prst="rect">
            <a:avLst/>
          </a:prstGeom>
          <a:noFill/>
        </p:spPr>
        <p:txBody>
          <a:bodyPr wrap="square" rtlCol="0">
            <a:spAutoFit/>
          </a:bodyPr>
          <a:lstStyle/>
          <a:p>
            <a:r>
              <a:rPr lang="en-US" sz="2000" dirty="0">
                <a:latin typeface="Tahoma" panose="020B0604030504040204" pitchFamily="34" charset="0"/>
                <a:ea typeface="Tahoma" panose="020B0604030504040204" pitchFamily="34" charset="0"/>
                <a:cs typeface="Tahoma" panose="020B0604030504040204" pitchFamily="34" charset="0"/>
              </a:rPr>
              <a:t> Email: thinh.pvp@vn.vinx.asia</a:t>
            </a:r>
            <a:endParaRPr lang="vi-VN" sz="2000" dirty="0">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5F7DCA78-8DE9-4220-8B1E-1D7EF9A55729}"/>
              </a:ext>
            </a:extLst>
          </p:cNvPr>
          <p:cNvSpPr txBox="1"/>
          <p:nvPr/>
        </p:nvSpPr>
        <p:spPr>
          <a:xfrm>
            <a:off x="3849188" y="1178145"/>
            <a:ext cx="6688183"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VINX ODOO TEAM</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pic>
        <p:nvPicPr>
          <p:cNvPr id="1028" name="Picture 4" descr="関連画像">
            <a:extLst>
              <a:ext uri="{FF2B5EF4-FFF2-40B4-BE49-F238E27FC236}">
                <a16:creationId xmlns:a16="http://schemas.microsoft.com/office/drawing/2014/main" id="{73139508-6478-4C95-BBD9-C48CBE157C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3618" y="1345881"/>
            <a:ext cx="4762500" cy="4362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7962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7B3FBF-277A-4DFA-BB9D-92662BCD6991}"/>
              </a:ext>
            </a:extLst>
          </p:cNvPr>
          <p:cNvSpPr/>
          <p:nvPr/>
        </p:nvSpPr>
        <p:spPr>
          <a:xfrm>
            <a:off x="867954" y="1055076"/>
            <a:ext cx="11107290" cy="5909310"/>
          </a:xfrm>
          <a:prstGeom prst="rect">
            <a:avLst/>
          </a:prstGeom>
        </p:spPr>
        <p:txBody>
          <a:bodyPr wrap="square">
            <a:spAutoFit/>
          </a:bodyPr>
          <a:lstStyle/>
          <a:p>
            <a:pPr algn="just"/>
            <a:r>
              <a:rPr lang="en-US" sz="2700" b="1" dirty="0">
                <a:solidFill>
                  <a:srgbClr val="FF0000"/>
                </a:solidFill>
              </a:rPr>
              <a:t>Marketing</a:t>
            </a:r>
          </a:p>
          <a:p>
            <a:pPr algn="just"/>
            <a:r>
              <a:rPr lang="en-US" sz="2700" dirty="0"/>
              <a:t>The marketing campaign feature allows you to automate e-mail and qualify leads, and helps customers to contact the right department. This helps you save time and facilitates long-term communication with customers.</a:t>
            </a:r>
          </a:p>
          <a:p>
            <a:pPr algn="just"/>
            <a:r>
              <a:rPr lang="en-US" sz="2700" b="1" dirty="0">
                <a:solidFill>
                  <a:srgbClr val="FF0000"/>
                </a:solidFill>
              </a:rPr>
              <a:t>Invoicing</a:t>
            </a:r>
          </a:p>
          <a:p>
            <a:pPr algn="just"/>
            <a:r>
              <a:rPr lang="en-US" sz="2700" dirty="0"/>
              <a:t>You can easily generate and pay invoices even without having any knowledge of accountancy. Helps you create and supervise all your supplier and customer’s’ invoices and credit notes in simple steps.</a:t>
            </a:r>
          </a:p>
          <a:p>
            <a:pPr algn="just"/>
            <a:r>
              <a:rPr lang="en-US" sz="2700" b="1" dirty="0">
                <a:solidFill>
                  <a:srgbClr val="FF0000"/>
                </a:solidFill>
              </a:rPr>
              <a:t>Application Builder</a:t>
            </a:r>
          </a:p>
          <a:p>
            <a:pPr algn="just"/>
            <a:r>
              <a:rPr lang="en-US" sz="2700" dirty="0"/>
              <a:t>This feature allows you to easily customize many modules of Odoo / </a:t>
            </a:r>
            <a:r>
              <a:rPr lang="en-US" sz="2700" dirty="0" err="1"/>
              <a:t>OpenERP</a:t>
            </a:r>
            <a:r>
              <a:rPr lang="en-US" sz="2700" dirty="0"/>
              <a:t> to fit your business needs.</a:t>
            </a:r>
          </a:p>
          <a:p>
            <a:pPr algn="just"/>
            <a:r>
              <a:rPr lang="en-US" sz="2700" b="1" dirty="0">
                <a:solidFill>
                  <a:srgbClr val="FF0000"/>
                </a:solidFill>
              </a:rPr>
              <a:t>Payroll</a:t>
            </a:r>
          </a:p>
          <a:p>
            <a:pPr algn="just"/>
            <a:r>
              <a:rPr lang="en-US" sz="2700" dirty="0"/>
              <a:t>Helps you maintain data of all the employees in your organization, generate salary slips, manage contracts, and get customized report</a:t>
            </a:r>
            <a:endParaRPr lang="vi-VN" sz="2700" dirty="0"/>
          </a:p>
        </p:txBody>
      </p:sp>
      <p:grpSp>
        <p:nvGrpSpPr>
          <p:cNvPr id="6" name="Group 5">
            <a:extLst>
              <a:ext uri="{FF2B5EF4-FFF2-40B4-BE49-F238E27FC236}">
                <a16:creationId xmlns:a16="http://schemas.microsoft.com/office/drawing/2014/main" id="{5F671600-8EAB-46DA-BCD8-64693BCC4193}"/>
              </a:ext>
            </a:extLst>
          </p:cNvPr>
          <p:cNvGrpSpPr/>
          <p:nvPr/>
        </p:nvGrpSpPr>
        <p:grpSpPr>
          <a:xfrm>
            <a:off x="888397" y="188572"/>
            <a:ext cx="4520511" cy="839474"/>
            <a:chOff x="0" y="974037"/>
            <a:chExt cx="7765143" cy="839474"/>
          </a:xfrm>
        </p:grpSpPr>
        <p:sp>
          <p:nvSpPr>
            <p:cNvPr id="10" name="Rectangle: Rounded Corners 9">
              <a:extLst>
                <a:ext uri="{FF2B5EF4-FFF2-40B4-BE49-F238E27FC236}">
                  <a16:creationId xmlns:a16="http://schemas.microsoft.com/office/drawing/2014/main" id="{63106636-37D2-48F5-B652-1163A2C11C9E}"/>
                </a:ext>
              </a:extLst>
            </p:cNvPr>
            <p:cNvSpPr/>
            <p:nvPr/>
          </p:nvSpPr>
          <p:spPr>
            <a:xfrm>
              <a:off x="0" y="974037"/>
              <a:ext cx="7765143" cy="839474"/>
            </a:xfrm>
            <a:prstGeom prst="roundRect">
              <a:avLst/>
            </a:prstGeom>
            <a:solidFill>
              <a:srgbClr val="00B050"/>
            </a:solidFill>
          </p:spPr>
          <p:style>
            <a:lnRef idx="0">
              <a:schemeClr val="lt1">
                <a:hueOff val="0"/>
                <a:satOff val="0"/>
                <a:lumOff val="0"/>
                <a:alphaOff val="0"/>
              </a:schemeClr>
            </a:lnRef>
            <a:fillRef idx="3">
              <a:scrgbClr r="0" g="0" b="0"/>
            </a:fillRef>
            <a:effectRef idx="2">
              <a:schemeClr val="accent5">
                <a:shade val="50000"/>
                <a:hueOff val="68031"/>
                <a:satOff val="1628"/>
                <a:lumOff val="15274"/>
                <a:alphaOff val="0"/>
              </a:schemeClr>
            </a:effectRef>
            <a:fontRef idx="minor">
              <a:schemeClr val="lt1"/>
            </a:fontRef>
          </p:style>
        </p:sp>
        <p:sp>
          <p:nvSpPr>
            <p:cNvPr id="11" name="Rectangle: Rounded Corners 4">
              <a:extLst>
                <a:ext uri="{FF2B5EF4-FFF2-40B4-BE49-F238E27FC236}">
                  <a16:creationId xmlns:a16="http://schemas.microsoft.com/office/drawing/2014/main" id="{F2FB9009-130C-45EB-9899-E7651A9B4AA0}"/>
                </a:ext>
              </a:extLst>
            </p:cNvPr>
            <p:cNvSpPr txBox="1"/>
            <p:nvPr/>
          </p:nvSpPr>
          <p:spPr>
            <a:xfrm>
              <a:off x="40980" y="1015017"/>
              <a:ext cx="7683183" cy="7575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1" kern="1200" dirty="0">
                  <a:latin typeface="Tahoma" panose="020B0604030504040204" pitchFamily="34" charset="0"/>
                  <a:ea typeface="Tahoma" panose="020B0604030504040204" pitchFamily="34" charset="0"/>
                  <a:cs typeface="Tahoma" panose="020B0604030504040204" pitchFamily="34" charset="0"/>
                </a:rPr>
                <a:t>Feature of Odoo</a:t>
              </a:r>
              <a:endParaRPr lang="vi-VN" sz="3500" b="1" kern="1200" dirty="0">
                <a:latin typeface="Tahoma" panose="020B0604030504040204" pitchFamily="34" charset="0"/>
                <a:ea typeface="Tahoma" panose="020B0604030504040204" pitchFamily="34" charset="0"/>
                <a:cs typeface="Tahoma" panose="020B0604030504040204" pitchFamily="34" charset="0"/>
              </a:endParaRPr>
            </a:p>
          </p:txBody>
        </p:sp>
      </p:grpSp>
    </p:spTree>
    <p:extLst>
      <p:ext uri="{BB962C8B-B14F-4D97-AF65-F5344CB8AC3E}">
        <p14:creationId xmlns:p14="http://schemas.microsoft.com/office/powerpoint/2010/main" val="3580795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CFE468C-8834-400D-96A1-90A7502EF504}"/>
              </a:ext>
            </a:extLst>
          </p:cNvPr>
          <p:cNvGrpSpPr/>
          <p:nvPr/>
        </p:nvGrpSpPr>
        <p:grpSpPr>
          <a:xfrm>
            <a:off x="803082" y="126578"/>
            <a:ext cx="4760809" cy="839474"/>
            <a:chOff x="0" y="1930972"/>
            <a:chExt cx="7765143" cy="839474"/>
          </a:xfrm>
        </p:grpSpPr>
        <p:sp>
          <p:nvSpPr>
            <p:cNvPr id="6" name="Rectangle: Rounded Corners 5">
              <a:extLst>
                <a:ext uri="{FF2B5EF4-FFF2-40B4-BE49-F238E27FC236}">
                  <a16:creationId xmlns:a16="http://schemas.microsoft.com/office/drawing/2014/main" id="{1ADA23D6-8ACF-4295-B7D5-9FA2719AD134}"/>
                </a:ext>
              </a:extLst>
            </p:cNvPr>
            <p:cNvSpPr/>
            <p:nvPr/>
          </p:nvSpPr>
          <p:spPr>
            <a:xfrm>
              <a:off x="0" y="1930972"/>
              <a:ext cx="7765143" cy="839474"/>
            </a:xfrm>
            <a:prstGeom prst="roundRect">
              <a:avLst/>
            </a:prstGeom>
            <a:solidFill>
              <a:srgbClr val="92D050"/>
            </a:solidFill>
          </p:spPr>
          <p:style>
            <a:lnRef idx="0">
              <a:schemeClr val="lt1">
                <a:hueOff val="0"/>
                <a:satOff val="0"/>
                <a:lumOff val="0"/>
                <a:alphaOff val="0"/>
              </a:schemeClr>
            </a:lnRef>
            <a:fillRef idx="3">
              <a:scrgbClr r="0" g="0" b="0"/>
            </a:fillRef>
            <a:effectRef idx="2">
              <a:schemeClr val="accent5">
                <a:shade val="50000"/>
                <a:hueOff val="136062"/>
                <a:satOff val="3255"/>
                <a:lumOff val="30548"/>
                <a:alphaOff val="0"/>
              </a:schemeClr>
            </a:effectRef>
            <a:fontRef idx="minor">
              <a:schemeClr val="lt1"/>
            </a:fontRef>
          </p:style>
        </p:sp>
        <p:sp>
          <p:nvSpPr>
            <p:cNvPr id="10" name="Rectangle: Rounded Corners 4">
              <a:extLst>
                <a:ext uri="{FF2B5EF4-FFF2-40B4-BE49-F238E27FC236}">
                  <a16:creationId xmlns:a16="http://schemas.microsoft.com/office/drawing/2014/main" id="{FF80BF18-0E6E-40E1-8DC2-07B488449AEC}"/>
                </a:ext>
              </a:extLst>
            </p:cNvPr>
            <p:cNvSpPr txBox="1"/>
            <p:nvPr/>
          </p:nvSpPr>
          <p:spPr>
            <a:xfrm>
              <a:off x="40980" y="1971952"/>
              <a:ext cx="7683183" cy="7575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1" kern="1200" dirty="0">
                  <a:latin typeface="Tahoma" panose="020B0604030504040204" pitchFamily="34" charset="0"/>
                  <a:ea typeface="Tahoma" panose="020B0604030504040204" pitchFamily="34" charset="0"/>
                  <a:cs typeface="Tahoma" panose="020B0604030504040204" pitchFamily="34" charset="0"/>
                </a:rPr>
                <a:t>Odoo Technical</a:t>
              </a:r>
              <a:endParaRPr lang="vi-VN" sz="3500" b="1" kern="1200" dirty="0">
                <a:latin typeface="Tahoma" panose="020B0604030504040204" pitchFamily="34" charset="0"/>
                <a:ea typeface="Tahoma" panose="020B0604030504040204" pitchFamily="34" charset="0"/>
                <a:cs typeface="Tahoma" panose="020B0604030504040204" pitchFamily="34" charset="0"/>
              </a:endParaRPr>
            </a:p>
          </p:txBody>
        </p:sp>
      </p:grpSp>
      <p:sp>
        <p:nvSpPr>
          <p:cNvPr id="2" name="Rectangle 1">
            <a:extLst>
              <a:ext uri="{FF2B5EF4-FFF2-40B4-BE49-F238E27FC236}">
                <a16:creationId xmlns:a16="http://schemas.microsoft.com/office/drawing/2014/main" id="{990C4AAD-374B-4A98-9CE7-BC1244D39A22}"/>
              </a:ext>
            </a:extLst>
          </p:cNvPr>
          <p:cNvSpPr/>
          <p:nvPr/>
        </p:nvSpPr>
        <p:spPr>
          <a:xfrm>
            <a:off x="828207" y="1007032"/>
            <a:ext cx="11050291" cy="5799793"/>
          </a:xfrm>
          <a:prstGeom prst="rect">
            <a:avLst/>
          </a:prstGeom>
        </p:spPr>
        <p:txBody>
          <a:bodyPr wrap="square">
            <a:spAutoFit/>
          </a:bodyPr>
          <a:lstStyle/>
          <a:p>
            <a:pPr algn="just">
              <a:lnSpc>
                <a:spcPts val="4500"/>
              </a:lnSpc>
            </a:pPr>
            <a:r>
              <a:rPr lang="en-US" sz="2800" dirty="0"/>
              <a:t>The prime benefit of Odoo is </a:t>
            </a:r>
            <a:r>
              <a:rPr lang="en-US" sz="2800" b="1" dirty="0">
                <a:solidFill>
                  <a:srgbClr val="FF0000"/>
                </a:solidFill>
              </a:rPr>
              <a:t>its extensible architecture</a:t>
            </a:r>
            <a:r>
              <a:rPr lang="en-US" sz="2800" dirty="0"/>
              <a:t>. A large number of freelancers and organizations develop </a:t>
            </a:r>
            <a:r>
              <a:rPr lang="en-US" sz="2800" b="1" dirty="0">
                <a:solidFill>
                  <a:srgbClr val="FF0000"/>
                </a:solidFill>
              </a:rPr>
              <a:t>Odoo Apps or Modules</a:t>
            </a:r>
            <a:r>
              <a:rPr lang="en-US" sz="2800" dirty="0"/>
              <a:t> and place them in the marketplace for sale or to be downloaded for free. The main Odoo components are the framework, </a:t>
            </a:r>
            <a:r>
              <a:rPr lang="en-US" sz="2800" b="1" dirty="0">
                <a:solidFill>
                  <a:srgbClr val="FF0000"/>
                </a:solidFill>
              </a:rPr>
              <a:t>about 30 core applications </a:t>
            </a:r>
            <a:r>
              <a:rPr lang="en-US" sz="2800" dirty="0"/>
              <a:t>(also called official modules) and more </a:t>
            </a:r>
            <a:r>
              <a:rPr lang="en-US" sz="2800" b="1" dirty="0">
                <a:solidFill>
                  <a:srgbClr val="FF0000"/>
                </a:solidFill>
              </a:rPr>
              <a:t>than 5000 community modules</a:t>
            </a:r>
            <a:r>
              <a:rPr lang="en-US" sz="2800" dirty="0"/>
              <a:t>. Most Odoo modules are available in Odoo S.A's marketplace where community could buy or download many modules for free. As per 9 July 2018, </a:t>
            </a:r>
            <a:r>
              <a:rPr lang="en-US" sz="2800" b="1" dirty="0">
                <a:solidFill>
                  <a:srgbClr val="FF0000"/>
                </a:solidFill>
              </a:rPr>
              <a:t>15759 Apps or modules were found </a:t>
            </a:r>
            <a:r>
              <a:rPr lang="en-US" sz="2800" dirty="0"/>
              <a:t>on the marketplace in different categories. Most modules are served in all active versions of 10.0, 11.0 and 12.0.</a:t>
            </a:r>
            <a:endParaRPr lang="vi-VN" sz="2800" dirty="0"/>
          </a:p>
        </p:txBody>
      </p:sp>
    </p:spTree>
    <p:extLst>
      <p:ext uri="{BB962C8B-B14F-4D97-AF65-F5344CB8AC3E}">
        <p14:creationId xmlns:p14="http://schemas.microsoft.com/office/powerpoint/2010/main" val="1561376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CFE468C-8834-400D-96A1-90A7502EF504}"/>
              </a:ext>
            </a:extLst>
          </p:cNvPr>
          <p:cNvGrpSpPr/>
          <p:nvPr/>
        </p:nvGrpSpPr>
        <p:grpSpPr>
          <a:xfrm>
            <a:off x="803082" y="126578"/>
            <a:ext cx="4760809" cy="839474"/>
            <a:chOff x="0" y="1930972"/>
            <a:chExt cx="7765143" cy="839474"/>
          </a:xfrm>
        </p:grpSpPr>
        <p:sp>
          <p:nvSpPr>
            <p:cNvPr id="6" name="Rectangle: Rounded Corners 5">
              <a:extLst>
                <a:ext uri="{FF2B5EF4-FFF2-40B4-BE49-F238E27FC236}">
                  <a16:creationId xmlns:a16="http://schemas.microsoft.com/office/drawing/2014/main" id="{1ADA23D6-8ACF-4295-B7D5-9FA2719AD134}"/>
                </a:ext>
              </a:extLst>
            </p:cNvPr>
            <p:cNvSpPr/>
            <p:nvPr/>
          </p:nvSpPr>
          <p:spPr>
            <a:xfrm>
              <a:off x="0" y="1930972"/>
              <a:ext cx="7765143" cy="839474"/>
            </a:xfrm>
            <a:prstGeom prst="roundRect">
              <a:avLst/>
            </a:prstGeom>
            <a:solidFill>
              <a:srgbClr val="92D050"/>
            </a:solidFill>
          </p:spPr>
          <p:style>
            <a:lnRef idx="0">
              <a:schemeClr val="lt1">
                <a:hueOff val="0"/>
                <a:satOff val="0"/>
                <a:lumOff val="0"/>
                <a:alphaOff val="0"/>
              </a:schemeClr>
            </a:lnRef>
            <a:fillRef idx="3">
              <a:scrgbClr r="0" g="0" b="0"/>
            </a:fillRef>
            <a:effectRef idx="2">
              <a:schemeClr val="accent5">
                <a:shade val="50000"/>
                <a:hueOff val="136062"/>
                <a:satOff val="3255"/>
                <a:lumOff val="30548"/>
                <a:alphaOff val="0"/>
              </a:schemeClr>
            </a:effectRef>
            <a:fontRef idx="minor">
              <a:schemeClr val="lt1"/>
            </a:fontRef>
          </p:style>
        </p:sp>
        <p:sp>
          <p:nvSpPr>
            <p:cNvPr id="10" name="Rectangle: Rounded Corners 4">
              <a:extLst>
                <a:ext uri="{FF2B5EF4-FFF2-40B4-BE49-F238E27FC236}">
                  <a16:creationId xmlns:a16="http://schemas.microsoft.com/office/drawing/2014/main" id="{FF80BF18-0E6E-40E1-8DC2-07B488449AEC}"/>
                </a:ext>
              </a:extLst>
            </p:cNvPr>
            <p:cNvSpPr txBox="1"/>
            <p:nvPr/>
          </p:nvSpPr>
          <p:spPr>
            <a:xfrm>
              <a:off x="40980" y="1971952"/>
              <a:ext cx="7683183" cy="7575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1" kern="1200" dirty="0">
                  <a:latin typeface="Tahoma" panose="020B0604030504040204" pitchFamily="34" charset="0"/>
                  <a:ea typeface="Tahoma" panose="020B0604030504040204" pitchFamily="34" charset="0"/>
                  <a:cs typeface="Tahoma" panose="020B0604030504040204" pitchFamily="34" charset="0"/>
                </a:rPr>
                <a:t>Odoo Technical</a:t>
              </a:r>
              <a:endParaRPr lang="vi-VN" sz="3500" b="1" kern="1200" dirty="0">
                <a:latin typeface="Tahoma" panose="020B0604030504040204" pitchFamily="34" charset="0"/>
                <a:ea typeface="Tahoma" panose="020B0604030504040204" pitchFamily="34" charset="0"/>
                <a:cs typeface="Tahoma" panose="020B0604030504040204" pitchFamily="34" charset="0"/>
              </a:endParaRPr>
            </a:p>
          </p:txBody>
        </p:sp>
      </p:grpSp>
      <p:pic>
        <p:nvPicPr>
          <p:cNvPr id="2" name="Picture 1">
            <a:extLst>
              <a:ext uri="{FF2B5EF4-FFF2-40B4-BE49-F238E27FC236}">
                <a16:creationId xmlns:a16="http://schemas.microsoft.com/office/drawing/2014/main" id="{46CC5C21-7BA6-4746-BEDB-BC3FF6A08E9D}"/>
              </a:ext>
            </a:extLst>
          </p:cNvPr>
          <p:cNvPicPr>
            <a:picLocks noChangeAspect="1"/>
          </p:cNvPicPr>
          <p:nvPr/>
        </p:nvPicPr>
        <p:blipFill>
          <a:blip r:embed="rId2"/>
          <a:stretch>
            <a:fillRect/>
          </a:stretch>
        </p:blipFill>
        <p:spPr>
          <a:xfrm>
            <a:off x="1347060" y="1053141"/>
            <a:ext cx="10292167" cy="5637301"/>
          </a:xfrm>
          <a:prstGeom prst="rect">
            <a:avLst/>
          </a:prstGeom>
        </p:spPr>
      </p:pic>
    </p:spTree>
    <p:extLst>
      <p:ext uri="{BB962C8B-B14F-4D97-AF65-F5344CB8AC3E}">
        <p14:creationId xmlns:p14="http://schemas.microsoft.com/office/powerpoint/2010/main" val="2135424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CFE468C-8834-400D-96A1-90A7502EF504}"/>
              </a:ext>
            </a:extLst>
          </p:cNvPr>
          <p:cNvGrpSpPr/>
          <p:nvPr/>
        </p:nvGrpSpPr>
        <p:grpSpPr>
          <a:xfrm>
            <a:off x="803082" y="126578"/>
            <a:ext cx="4760809" cy="839474"/>
            <a:chOff x="0" y="1930972"/>
            <a:chExt cx="7765143" cy="839474"/>
          </a:xfrm>
        </p:grpSpPr>
        <p:sp>
          <p:nvSpPr>
            <p:cNvPr id="6" name="Rectangle: Rounded Corners 5">
              <a:extLst>
                <a:ext uri="{FF2B5EF4-FFF2-40B4-BE49-F238E27FC236}">
                  <a16:creationId xmlns:a16="http://schemas.microsoft.com/office/drawing/2014/main" id="{1ADA23D6-8ACF-4295-B7D5-9FA2719AD134}"/>
                </a:ext>
              </a:extLst>
            </p:cNvPr>
            <p:cNvSpPr/>
            <p:nvPr/>
          </p:nvSpPr>
          <p:spPr>
            <a:xfrm>
              <a:off x="0" y="1930972"/>
              <a:ext cx="7765143" cy="839474"/>
            </a:xfrm>
            <a:prstGeom prst="roundRect">
              <a:avLst/>
            </a:prstGeom>
            <a:solidFill>
              <a:srgbClr val="92D050"/>
            </a:solidFill>
          </p:spPr>
          <p:style>
            <a:lnRef idx="0">
              <a:schemeClr val="lt1">
                <a:hueOff val="0"/>
                <a:satOff val="0"/>
                <a:lumOff val="0"/>
                <a:alphaOff val="0"/>
              </a:schemeClr>
            </a:lnRef>
            <a:fillRef idx="3">
              <a:scrgbClr r="0" g="0" b="0"/>
            </a:fillRef>
            <a:effectRef idx="2">
              <a:schemeClr val="accent5">
                <a:shade val="50000"/>
                <a:hueOff val="136062"/>
                <a:satOff val="3255"/>
                <a:lumOff val="30548"/>
                <a:alphaOff val="0"/>
              </a:schemeClr>
            </a:effectRef>
            <a:fontRef idx="minor">
              <a:schemeClr val="lt1"/>
            </a:fontRef>
          </p:style>
        </p:sp>
        <p:sp>
          <p:nvSpPr>
            <p:cNvPr id="10" name="Rectangle: Rounded Corners 4">
              <a:extLst>
                <a:ext uri="{FF2B5EF4-FFF2-40B4-BE49-F238E27FC236}">
                  <a16:creationId xmlns:a16="http://schemas.microsoft.com/office/drawing/2014/main" id="{FF80BF18-0E6E-40E1-8DC2-07B488449AEC}"/>
                </a:ext>
              </a:extLst>
            </p:cNvPr>
            <p:cNvSpPr txBox="1"/>
            <p:nvPr/>
          </p:nvSpPr>
          <p:spPr>
            <a:xfrm>
              <a:off x="40980" y="1971952"/>
              <a:ext cx="7683183" cy="7575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1" kern="1200" dirty="0">
                  <a:latin typeface="Tahoma" panose="020B0604030504040204" pitchFamily="34" charset="0"/>
                  <a:ea typeface="Tahoma" panose="020B0604030504040204" pitchFamily="34" charset="0"/>
                  <a:cs typeface="Tahoma" panose="020B0604030504040204" pitchFamily="34" charset="0"/>
                </a:rPr>
                <a:t>Odoo Technical</a:t>
              </a:r>
              <a:endParaRPr lang="vi-VN" sz="3500" b="1" kern="1200" dirty="0">
                <a:latin typeface="Tahoma" panose="020B0604030504040204" pitchFamily="34" charset="0"/>
                <a:ea typeface="Tahoma" panose="020B0604030504040204" pitchFamily="34" charset="0"/>
                <a:cs typeface="Tahoma" panose="020B0604030504040204" pitchFamily="34" charset="0"/>
              </a:endParaRPr>
            </a:p>
          </p:txBody>
        </p:sp>
      </p:grpSp>
      <p:sp>
        <p:nvSpPr>
          <p:cNvPr id="7" name="Rectangle: Rounded Corners 4">
            <a:extLst>
              <a:ext uri="{FF2B5EF4-FFF2-40B4-BE49-F238E27FC236}">
                <a16:creationId xmlns:a16="http://schemas.microsoft.com/office/drawing/2014/main" id="{4BDD48C7-8C6D-461F-B386-06497C249777}"/>
              </a:ext>
            </a:extLst>
          </p:cNvPr>
          <p:cNvSpPr txBox="1"/>
          <p:nvPr/>
        </p:nvSpPr>
        <p:spPr>
          <a:xfrm>
            <a:off x="5589016" y="193728"/>
            <a:ext cx="7341982" cy="7575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1" kern="1200" dirty="0">
                <a:solidFill>
                  <a:srgbClr val="FF0000"/>
                </a:solidFill>
                <a:latin typeface="Tahoma" panose="020B0604030504040204" pitchFamily="34" charset="0"/>
                <a:ea typeface="Tahoma" panose="020B0604030504040204" pitchFamily="34" charset="0"/>
                <a:cs typeface="Tahoma" panose="020B0604030504040204" pitchFamily="34" charset="0"/>
              </a:rPr>
              <a:t>STRUCTURE OF MODULE</a:t>
            </a:r>
            <a:endParaRPr lang="vi-VN" sz="3500" b="1" kern="120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A869F5F1-43DF-46C1-9D6D-ABA8B2C4DBAF}"/>
              </a:ext>
            </a:extLst>
          </p:cNvPr>
          <p:cNvPicPr>
            <a:picLocks noChangeAspect="1"/>
          </p:cNvPicPr>
          <p:nvPr/>
        </p:nvPicPr>
        <p:blipFill>
          <a:blip r:embed="rId2"/>
          <a:stretch>
            <a:fillRect/>
          </a:stretch>
        </p:blipFill>
        <p:spPr>
          <a:xfrm>
            <a:off x="3528910" y="1177999"/>
            <a:ext cx="4891836" cy="5512443"/>
          </a:xfrm>
          <a:prstGeom prst="rect">
            <a:avLst/>
          </a:prstGeom>
        </p:spPr>
      </p:pic>
    </p:spTree>
    <p:extLst>
      <p:ext uri="{BB962C8B-B14F-4D97-AF65-F5344CB8AC3E}">
        <p14:creationId xmlns:p14="http://schemas.microsoft.com/office/powerpoint/2010/main" val="27893306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F9D8BE1-95C8-4C5F-B221-3892D6A75011}"/>
              </a:ext>
            </a:extLst>
          </p:cNvPr>
          <p:cNvGrpSpPr/>
          <p:nvPr/>
        </p:nvGrpSpPr>
        <p:grpSpPr>
          <a:xfrm>
            <a:off x="803082" y="126578"/>
            <a:ext cx="4760809" cy="839474"/>
            <a:chOff x="0" y="1930972"/>
            <a:chExt cx="7765143" cy="839474"/>
          </a:xfrm>
        </p:grpSpPr>
        <p:sp>
          <p:nvSpPr>
            <p:cNvPr id="12" name="Rectangle: Rounded Corners 11">
              <a:extLst>
                <a:ext uri="{FF2B5EF4-FFF2-40B4-BE49-F238E27FC236}">
                  <a16:creationId xmlns:a16="http://schemas.microsoft.com/office/drawing/2014/main" id="{2062DECD-44A6-4DDE-A462-171D2EFBCFF1}"/>
                </a:ext>
              </a:extLst>
            </p:cNvPr>
            <p:cNvSpPr/>
            <p:nvPr/>
          </p:nvSpPr>
          <p:spPr>
            <a:xfrm>
              <a:off x="0" y="1930972"/>
              <a:ext cx="7765143" cy="839474"/>
            </a:xfrm>
            <a:prstGeom prst="roundRect">
              <a:avLst/>
            </a:prstGeom>
            <a:solidFill>
              <a:srgbClr val="92D050"/>
            </a:solidFill>
          </p:spPr>
          <p:style>
            <a:lnRef idx="0">
              <a:schemeClr val="lt1">
                <a:hueOff val="0"/>
                <a:satOff val="0"/>
                <a:lumOff val="0"/>
                <a:alphaOff val="0"/>
              </a:schemeClr>
            </a:lnRef>
            <a:fillRef idx="3">
              <a:scrgbClr r="0" g="0" b="0"/>
            </a:fillRef>
            <a:effectRef idx="2">
              <a:schemeClr val="accent5">
                <a:shade val="50000"/>
                <a:hueOff val="136062"/>
                <a:satOff val="3255"/>
                <a:lumOff val="30548"/>
                <a:alphaOff val="0"/>
              </a:schemeClr>
            </a:effectRef>
            <a:fontRef idx="minor">
              <a:schemeClr val="lt1"/>
            </a:fontRef>
          </p:style>
        </p:sp>
        <p:sp>
          <p:nvSpPr>
            <p:cNvPr id="13" name="Rectangle: Rounded Corners 4">
              <a:extLst>
                <a:ext uri="{FF2B5EF4-FFF2-40B4-BE49-F238E27FC236}">
                  <a16:creationId xmlns:a16="http://schemas.microsoft.com/office/drawing/2014/main" id="{DF422E91-675D-49D1-B35B-65C05206C49C}"/>
                </a:ext>
              </a:extLst>
            </p:cNvPr>
            <p:cNvSpPr txBox="1"/>
            <p:nvPr/>
          </p:nvSpPr>
          <p:spPr>
            <a:xfrm>
              <a:off x="40980" y="1971952"/>
              <a:ext cx="7683183" cy="7575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1" kern="1200" dirty="0">
                  <a:latin typeface="Tahoma" panose="020B0604030504040204" pitchFamily="34" charset="0"/>
                  <a:ea typeface="Tahoma" panose="020B0604030504040204" pitchFamily="34" charset="0"/>
                  <a:cs typeface="Tahoma" panose="020B0604030504040204" pitchFamily="34" charset="0"/>
                </a:rPr>
                <a:t>Odoo Technical</a:t>
              </a:r>
              <a:endParaRPr lang="vi-VN" sz="3500" b="1" kern="1200" dirty="0">
                <a:latin typeface="Tahoma" panose="020B0604030504040204" pitchFamily="34" charset="0"/>
                <a:ea typeface="Tahoma" panose="020B0604030504040204" pitchFamily="34" charset="0"/>
                <a:cs typeface="Tahoma" panose="020B0604030504040204" pitchFamily="34" charset="0"/>
              </a:endParaRPr>
            </a:p>
          </p:txBody>
        </p:sp>
      </p:grpSp>
      <p:sp>
        <p:nvSpPr>
          <p:cNvPr id="17" name="Rectangle 16">
            <a:extLst>
              <a:ext uri="{FF2B5EF4-FFF2-40B4-BE49-F238E27FC236}">
                <a16:creationId xmlns:a16="http://schemas.microsoft.com/office/drawing/2014/main" id="{0060AE49-5A50-4F7F-A79A-CF063280A28C}"/>
              </a:ext>
            </a:extLst>
          </p:cNvPr>
          <p:cNvSpPr/>
          <p:nvPr/>
        </p:nvSpPr>
        <p:spPr>
          <a:xfrm>
            <a:off x="788937" y="2730564"/>
            <a:ext cx="2696705" cy="156532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views</a:t>
            </a:r>
            <a:endParaRPr lang="vi-VN" sz="4800" b="1" dirty="0"/>
          </a:p>
        </p:txBody>
      </p:sp>
      <p:sp>
        <p:nvSpPr>
          <p:cNvPr id="21" name="Rectangle 20">
            <a:extLst>
              <a:ext uri="{FF2B5EF4-FFF2-40B4-BE49-F238E27FC236}">
                <a16:creationId xmlns:a16="http://schemas.microsoft.com/office/drawing/2014/main" id="{EB7677E4-B451-4804-BD4B-5D82F10B63FD}"/>
              </a:ext>
            </a:extLst>
          </p:cNvPr>
          <p:cNvSpPr/>
          <p:nvPr/>
        </p:nvSpPr>
        <p:spPr>
          <a:xfrm>
            <a:off x="788937" y="1139472"/>
            <a:ext cx="2696705" cy="156532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t>MVC</a:t>
            </a:r>
            <a:endParaRPr lang="vi-VN" sz="6600" b="1" dirty="0"/>
          </a:p>
        </p:txBody>
      </p:sp>
      <p:sp>
        <p:nvSpPr>
          <p:cNvPr id="22" name="Rectangle 21">
            <a:extLst>
              <a:ext uri="{FF2B5EF4-FFF2-40B4-BE49-F238E27FC236}">
                <a16:creationId xmlns:a16="http://schemas.microsoft.com/office/drawing/2014/main" id="{6B71A0E5-2BA4-45A6-A79F-6B4AB53A1790}"/>
              </a:ext>
            </a:extLst>
          </p:cNvPr>
          <p:cNvSpPr/>
          <p:nvPr/>
        </p:nvSpPr>
        <p:spPr>
          <a:xfrm>
            <a:off x="3499787" y="1139472"/>
            <a:ext cx="2696705" cy="156532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t>ORM</a:t>
            </a:r>
            <a:endParaRPr lang="vi-VN" sz="6600" b="1" dirty="0"/>
          </a:p>
        </p:txBody>
      </p:sp>
      <p:sp>
        <p:nvSpPr>
          <p:cNvPr id="23" name="Rectangle 22">
            <a:extLst>
              <a:ext uri="{FF2B5EF4-FFF2-40B4-BE49-F238E27FC236}">
                <a16:creationId xmlns:a16="http://schemas.microsoft.com/office/drawing/2014/main" id="{CF254DDD-CC2F-4AE7-94B5-DD2CAA9B9B2C}"/>
              </a:ext>
            </a:extLst>
          </p:cNvPr>
          <p:cNvSpPr/>
          <p:nvPr/>
        </p:nvSpPr>
        <p:spPr>
          <a:xfrm>
            <a:off x="8940258" y="1139472"/>
            <a:ext cx="2696705" cy="156532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manifest</a:t>
            </a:r>
            <a:endParaRPr lang="vi-VN" sz="4800" b="1" dirty="0"/>
          </a:p>
        </p:txBody>
      </p:sp>
      <p:sp>
        <p:nvSpPr>
          <p:cNvPr id="24" name="Rectangle 23">
            <a:extLst>
              <a:ext uri="{FF2B5EF4-FFF2-40B4-BE49-F238E27FC236}">
                <a16:creationId xmlns:a16="http://schemas.microsoft.com/office/drawing/2014/main" id="{93193C7D-89E3-4DDB-8202-C40E902A0905}"/>
              </a:ext>
            </a:extLst>
          </p:cNvPr>
          <p:cNvSpPr/>
          <p:nvPr/>
        </p:nvSpPr>
        <p:spPr>
          <a:xfrm>
            <a:off x="6224782" y="1131672"/>
            <a:ext cx="2696705" cy="156532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models</a:t>
            </a:r>
            <a:endParaRPr lang="vi-VN" sz="4800" b="1" dirty="0"/>
          </a:p>
        </p:txBody>
      </p:sp>
      <p:sp>
        <p:nvSpPr>
          <p:cNvPr id="25" name="Rectangle 24">
            <a:extLst>
              <a:ext uri="{FF2B5EF4-FFF2-40B4-BE49-F238E27FC236}">
                <a16:creationId xmlns:a16="http://schemas.microsoft.com/office/drawing/2014/main" id="{5DD987BB-8643-492C-9105-3FC8903C1826}"/>
              </a:ext>
            </a:extLst>
          </p:cNvPr>
          <p:cNvSpPr/>
          <p:nvPr/>
        </p:nvSpPr>
        <p:spPr>
          <a:xfrm>
            <a:off x="3500380" y="2730564"/>
            <a:ext cx="2696704" cy="156532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static</a:t>
            </a:r>
            <a:endParaRPr lang="vi-VN" sz="4800" b="1" dirty="0"/>
          </a:p>
        </p:txBody>
      </p:sp>
      <p:sp>
        <p:nvSpPr>
          <p:cNvPr id="26" name="Rectangle 25">
            <a:extLst>
              <a:ext uri="{FF2B5EF4-FFF2-40B4-BE49-F238E27FC236}">
                <a16:creationId xmlns:a16="http://schemas.microsoft.com/office/drawing/2014/main" id="{21AFE163-5185-4840-8B54-083777F26A15}"/>
              </a:ext>
            </a:extLst>
          </p:cNvPr>
          <p:cNvSpPr/>
          <p:nvPr/>
        </p:nvSpPr>
        <p:spPr>
          <a:xfrm>
            <a:off x="6224782" y="2730564"/>
            <a:ext cx="2682560" cy="156532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security</a:t>
            </a:r>
            <a:endParaRPr lang="vi-VN" sz="4800" b="1" dirty="0"/>
          </a:p>
        </p:txBody>
      </p:sp>
      <p:sp>
        <p:nvSpPr>
          <p:cNvPr id="27" name="Rectangle 26">
            <a:extLst>
              <a:ext uri="{FF2B5EF4-FFF2-40B4-BE49-F238E27FC236}">
                <a16:creationId xmlns:a16="http://schemas.microsoft.com/office/drawing/2014/main" id="{78DB9EEB-9847-4434-80AA-39CDBBC18B26}"/>
              </a:ext>
            </a:extLst>
          </p:cNvPr>
          <p:cNvSpPr/>
          <p:nvPr/>
        </p:nvSpPr>
        <p:spPr>
          <a:xfrm>
            <a:off x="8940258" y="2726664"/>
            <a:ext cx="2696705" cy="1565328"/>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controllers</a:t>
            </a:r>
            <a:endParaRPr lang="vi-VN" sz="4000" b="1" dirty="0"/>
          </a:p>
        </p:txBody>
      </p:sp>
      <p:sp>
        <p:nvSpPr>
          <p:cNvPr id="28" name="Rectangle 27">
            <a:extLst>
              <a:ext uri="{FF2B5EF4-FFF2-40B4-BE49-F238E27FC236}">
                <a16:creationId xmlns:a16="http://schemas.microsoft.com/office/drawing/2014/main" id="{10D5784C-FF1C-47A9-B829-BBEE0E02C40F}"/>
              </a:ext>
            </a:extLst>
          </p:cNvPr>
          <p:cNvSpPr/>
          <p:nvPr/>
        </p:nvSpPr>
        <p:spPr>
          <a:xfrm>
            <a:off x="788936" y="4321656"/>
            <a:ext cx="2696705" cy="156532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tests</a:t>
            </a:r>
            <a:endParaRPr lang="vi-VN" sz="4800" b="1" dirty="0"/>
          </a:p>
        </p:txBody>
      </p:sp>
      <p:sp>
        <p:nvSpPr>
          <p:cNvPr id="29" name="Rectangle 28">
            <a:extLst>
              <a:ext uri="{FF2B5EF4-FFF2-40B4-BE49-F238E27FC236}">
                <a16:creationId xmlns:a16="http://schemas.microsoft.com/office/drawing/2014/main" id="{DC21E795-D5D9-46D4-ADDF-3A40C5BD19C3}"/>
              </a:ext>
            </a:extLst>
          </p:cNvPr>
          <p:cNvSpPr/>
          <p:nvPr/>
        </p:nvSpPr>
        <p:spPr>
          <a:xfrm>
            <a:off x="3494028" y="4321656"/>
            <a:ext cx="2696705" cy="1565328"/>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data</a:t>
            </a:r>
            <a:endParaRPr lang="vi-VN" sz="4800" b="1" dirty="0"/>
          </a:p>
        </p:txBody>
      </p:sp>
      <p:sp>
        <p:nvSpPr>
          <p:cNvPr id="30" name="Rectangle 29">
            <a:extLst>
              <a:ext uri="{FF2B5EF4-FFF2-40B4-BE49-F238E27FC236}">
                <a16:creationId xmlns:a16="http://schemas.microsoft.com/office/drawing/2014/main" id="{ED767AD9-9113-4AC7-9137-26ED32511AB9}"/>
              </a:ext>
            </a:extLst>
          </p:cNvPr>
          <p:cNvSpPr/>
          <p:nvPr/>
        </p:nvSpPr>
        <p:spPr>
          <a:xfrm>
            <a:off x="6210637" y="4321656"/>
            <a:ext cx="2696705" cy="156532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i18n</a:t>
            </a:r>
            <a:endParaRPr lang="vi-VN" sz="4800" b="1" dirty="0"/>
          </a:p>
        </p:txBody>
      </p:sp>
      <p:sp>
        <p:nvSpPr>
          <p:cNvPr id="31" name="Rectangle 30">
            <a:extLst>
              <a:ext uri="{FF2B5EF4-FFF2-40B4-BE49-F238E27FC236}">
                <a16:creationId xmlns:a16="http://schemas.microsoft.com/office/drawing/2014/main" id="{BDE38EBF-3E27-4A52-B7B6-6BCFDD6C576C}"/>
              </a:ext>
            </a:extLst>
          </p:cNvPr>
          <p:cNvSpPr/>
          <p:nvPr/>
        </p:nvSpPr>
        <p:spPr>
          <a:xfrm>
            <a:off x="8921487" y="4321656"/>
            <a:ext cx="2696705" cy="156532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wizard</a:t>
            </a:r>
            <a:endParaRPr lang="vi-VN" sz="4000" b="1" dirty="0"/>
          </a:p>
        </p:txBody>
      </p:sp>
    </p:spTree>
    <p:extLst>
      <p:ext uri="{BB962C8B-B14F-4D97-AF65-F5344CB8AC3E}">
        <p14:creationId xmlns:p14="http://schemas.microsoft.com/office/powerpoint/2010/main" val="3131092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F9D8BE1-95C8-4C5F-B221-3892D6A75011}"/>
              </a:ext>
            </a:extLst>
          </p:cNvPr>
          <p:cNvGrpSpPr/>
          <p:nvPr/>
        </p:nvGrpSpPr>
        <p:grpSpPr>
          <a:xfrm>
            <a:off x="803082" y="126578"/>
            <a:ext cx="4760809" cy="839474"/>
            <a:chOff x="0" y="1930972"/>
            <a:chExt cx="7765143" cy="839474"/>
          </a:xfrm>
        </p:grpSpPr>
        <p:sp>
          <p:nvSpPr>
            <p:cNvPr id="12" name="Rectangle: Rounded Corners 11">
              <a:extLst>
                <a:ext uri="{FF2B5EF4-FFF2-40B4-BE49-F238E27FC236}">
                  <a16:creationId xmlns:a16="http://schemas.microsoft.com/office/drawing/2014/main" id="{2062DECD-44A6-4DDE-A462-171D2EFBCFF1}"/>
                </a:ext>
              </a:extLst>
            </p:cNvPr>
            <p:cNvSpPr/>
            <p:nvPr/>
          </p:nvSpPr>
          <p:spPr>
            <a:xfrm>
              <a:off x="0" y="1930972"/>
              <a:ext cx="7765143" cy="839474"/>
            </a:xfrm>
            <a:prstGeom prst="roundRect">
              <a:avLst/>
            </a:prstGeom>
            <a:solidFill>
              <a:srgbClr val="92D050"/>
            </a:solidFill>
          </p:spPr>
          <p:style>
            <a:lnRef idx="0">
              <a:schemeClr val="lt1">
                <a:hueOff val="0"/>
                <a:satOff val="0"/>
                <a:lumOff val="0"/>
                <a:alphaOff val="0"/>
              </a:schemeClr>
            </a:lnRef>
            <a:fillRef idx="3">
              <a:scrgbClr r="0" g="0" b="0"/>
            </a:fillRef>
            <a:effectRef idx="2">
              <a:schemeClr val="accent5">
                <a:shade val="50000"/>
                <a:hueOff val="136062"/>
                <a:satOff val="3255"/>
                <a:lumOff val="30548"/>
                <a:alphaOff val="0"/>
              </a:schemeClr>
            </a:effectRef>
            <a:fontRef idx="minor">
              <a:schemeClr val="lt1"/>
            </a:fontRef>
          </p:style>
        </p:sp>
        <p:sp>
          <p:nvSpPr>
            <p:cNvPr id="13" name="Rectangle: Rounded Corners 4">
              <a:extLst>
                <a:ext uri="{FF2B5EF4-FFF2-40B4-BE49-F238E27FC236}">
                  <a16:creationId xmlns:a16="http://schemas.microsoft.com/office/drawing/2014/main" id="{DF422E91-675D-49D1-B35B-65C05206C49C}"/>
                </a:ext>
              </a:extLst>
            </p:cNvPr>
            <p:cNvSpPr txBox="1"/>
            <p:nvPr/>
          </p:nvSpPr>
          <p:spPr>
            <a:xfrm>
              <a:off x="40980" y="1971952"/>
              <a:ext cx="7683183" cy="7575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1" kern="1200" dirty="0">
                  <a:latin typeface="Tahoma" panose="020B0604030504040204" pitchFamily="34" charset="0"/>
                  <a:ea typeface="Tahoma" panose="020B0604030504040204" pitchFamily="34" charset="0"/>
                  <a:cs typeface="Tahoma" panose="020B0604030504040204" pitchFamily="34" charset="0"/>
                </a:rPr>
                <a:t>Odoo Technical</a:t>
              </a:r>
              <a:endParaRPr lang="vi-VN" sz="3500" b="1" kern="1200" dirty="0">
                <a:latin typeface="Tahoma" panose="020B0604030504040204" pitchFamily="34" charset="0"/>
                <a:ea typeface="Tahoma" panose="020B0604030504040204" pitchFamily="34" charset="0"/>
                <a:cs typeface="Tahoma" panose="020B0604030504040204" pitchFamily="34" charset="0"/>
              </a:endParaRPr>
            </a:p>
          </p:txBody>
        </p:sp>
      </p:grpSp>
      <p:pic>
        <p:nvPicPr>
          <p:cNvPr id="2052" name="Picture 4" descr="「mô hình MVC」の画像検索結果">
            <a:extLst>
              <a:ext uri="{FF2B5EF4-FFF2-40B4-BE49-F238E27FC236}">
                <a16:creationId xmlns:a16="http://schemas.microsoft.com/office/drawing/2014/main" id="{110AA1C3-1C54-42CE-916A-F658B1A7F2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4567" y="1154619"/>
            <a:ext cx="8904729" cy="553582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8E0C7DE8-BBE0-4ACA-9EE0-D8A4590B4B88}"/>
              </a:ext>
            </a:extLst>
          </p:cNvPr>
          <p:cNvSpPr/>
          <p:nvPr/>
        </p:nvSpPr>
        <p:spPr>
          <a:xfrm>
            <a:off x="5589016" y="126578"/>
            <a:ext cx="6273830" cy="83947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t>MVC</a:t>
            </a:r>
            <a:endParaRPr lang="vi-VN" sz="6600" b="1" dirty="0"/>
          </a:p>
        </p:txBody>
      </p:sp>
    </p:spTree>
    <p:extLst>
      <p:ext uri="{BB962C8B-B14F-4D97-AF65-F5344CB8AC3E}">
        <p14:creationId xmlns:p14="http://schemas.microsoft.com/office/powerpoint/2010/main" val="37778341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CFE468C-8834-400D-96A1-90A7502EF504}"/>
              </a:ext>
            </a:extLst>
          </p:cNvPr>
          <p:cNvGrpSpPr/>
          <p:nvPr/>
        </p:nvGrpSpPr>
        <p:grpSpPr>
          <a:xfrm>
            <a:off x="803082" y="126578"/>
            <a:ext cx="4760809" cy="839474"/>
            <a:chOff x="0" y="1930972"/>
            <a:chExt cx="7765143" cy="839474"/>
          </a:xfrm>
        </p:grpSpPr>
        <p:sp>
          <p:nvSpPr>
            <p:cNvPr id="6" name="Rectangle: Rounded Corners 5">
              <a:extLst>
                <a:ext uri="{FF2B5EF4-FFF2-40B4-BE49-F238E27FC236}">
                  <a16:creationId xmlns:a16="http://schemas.microsoft.com/office/drawing/2014/main" id="{1ADA23D6-8ACF-4295-B7D5-9FA2719AD134}"/>
                </a:ext>
              </a:extLst>
            </p:cNvPr>
            <p:cNvSpPr/>
            <p:nvPr/>
          </p:nvSpPr>
          <p:spPr>
            <a:xfrm>
              <a:off x="0" y="1930972"/>
              <a:ext cx="7765143" cy="839474"/>
            </a:xfrm>
            <a:prstGeom prst="roundRect">
              <a:avLst/>
            </a:prstGeom>
            <a:solidFill>
              <a:srgbClr val="92D050"/>
            </a:solidFill>
          </p:spPr>
          <p:style>
            <a:lnRef idx="0">
              <a:schemeClr val="lt1">
                <a:hueOff val="0"/>
                <a:satOff val="0"/>
                <a:lumOff val="0"/>
                <a:alphaOff val="0"/>
              </a:schemeClr>
            </a:lnRef>
            <a:fillRef idx="3">
              <a:scrgbClr r="0" g="0" b="0"/>
            </a:fillRef>
            <a:effectRef idx="2">
              <a:schemeClr val="accent5">
                <a:shade val="50000"/>
                <a:hueOff val="136062"/>
                <a:satOff val="3255"/>
                <a:lumOff val="30548"/>
                <a:alphaOff val="0"/>
              </a:schemeClr>
            </a:effectRef>
            <a:fontRef idx="minor">
              <a:schemeClr val="lt1"/>
            </a:fontRef>
          </p:style>
        </p:sp>
        <p:sp>
          <p:nvSpPr>
            <p:cNvPr id="10" name="Rectangle: Rounded Corners 4">
              <a:extLst>
                <a:ext uri="{FF2B5EF4-FFF2-40B4-BE49-F238E27FC236}">
                  <a16:creationId xmlns:a16="http://schemas.microsoft.com/office/drawing/2014/main" id="{FF80BF18-0E6E-40E1-8DC2-07B488449AEC}"/>
                </a:ext>
              </a:extLst>
            </p:cNvPr>
            <p:cNvSpPr txBox="1"/>
            <p:nvPr/>
          </p:nvSpPr>
          <p:spPr>
            <a:xfrm>
              <a:off x="40980" y="1971952"/>
              <a:ext cx="7683183" cy="7575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1" kern="1200" dirty="0">
                  <a:latin typeface="Tahoma" panose="020B0604030504040204" pitchFamily="34" charset="0"/>
                  <a:ea typeface="Tahoma" panose="020B0604030504040204" pitchFamily="34" charset="0"/>
                  <a:cs typeface="Tahoma" panose="020B0604030504040204" pitchFamily="34" charset="0"/>
                </a:rPr>
                <a:t>Odoo Technical</a:t>
              </a:r>
              <a:endParaRPr lang="vi-VN" sz="3500" b="1" kern="1200" dirty="0">
                <a:latin typeface="Tahoma" panose="020B0604030504040204" pitchFamily="34" charset="0"/>
                <a:ea typeface="Tahoma" panose="020B0604030504040204" pitchFamily="34" charset="0"/>
                <a:cs typeface="Tahoma" panose="020B0604030504040204" pitchFamily="34" charset="0"/>
              </a:endParaRPr>
            </a:p>
          </p:txBody>
        </p:sp>
      </p:grpSp>
      <p:sp>
        <p:nvSpPr>
          <p:cNvPr id="9" name="Rectangle 8">
            <a:extLst>
              <a:ext uri="{FF2B5EF4-FFF2-40B4-BE49-F238E27FC236}">
                <a16:creationId xmlns:a16="http://schemas.microsoft.com/office/drawing/2014/main" id="{A7A014F4-A0AC-4422-AE78-7F7381227242}"/>
              </a:ext>
            </a:extLst>
          </p:cNvPr>
          <p:cNvSpPr/>
          <p:nvPr/>
        </p:nvSpPr>
        <p:spPr>
          <a:xfrm>
            <a:off x="5717151" y="126578"/>
            <a:ext cx="6329706" cy="83947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manifest</a:t>
            </a:r>
            <a:endParaRPr lang="vi-VN" sz="4800" b="1" dirty="0"/>
          </a:p>
        </p:txBody>
      </p:sp>
      <p:sp>
        <p:nvSpPr>
          <p:cNvPr id="2" name="Rectangle 1">
            <a:extLst>
              <a:ext uri="{FF2B5EF4-FFF2-40B4-BE49-F238E27FC236}">
                <a16:creationId xmlns:a16="http://schemas.microsoft.com/office/drawing/2014/main" id="{524DBCA7-1DD2-447F-8C9B-CCFF3DF56D95}"/>
              </a:ext>
            </a:extLst>
          </p:cNvPr>
          <p:cNvSpPr/>
          <p:nvPr/>
        </p:nvSpPr>
        <p:spPr>
          <a:xfrm>
            <a:off x="784033" y="1007032"/>
            <a:ext cx="5248514" cy="2031325"/>
          </a:xfrm>
          <a:prstGeom prst="rect">
            <a:avLst/>
          </a:prstGeom>
        </p:spPr>
        <p:txBody>
          <a:bodyPr wrap="square">
            <a:spAutoFit/>
          </a:bodyPr>
          <a:lstStyle/>
          <a:p>
            <a:r>
              <a:rPr lang="vi-VN" dirty="0"/>
              <a:t>{</a:t>
            </a:r>
          </a:p>
          <a:p>
            <a:pPr lvl="1"/>
            <a:r>
              <a:rPr lang="vi-VN" dirty="0"/>
              <a:t>'name': 'To-Do Application',</a:t>
            </a:r>
          </a:p>
          <a:p>
            <a:pPr lvl="1"/>
            <a:r>
              <a:rPr lang="vi-VN" dirty="0"/>
              <a:t>'description': 'Manage personal to-do tasks.’,</a:t>
            </a:r>
          </a:p>
          <a:p>
            <a:pPr lvl="1"/>
            <a:r>
              <a:rPr lang="vi-VN" dirty="0"/>
              <a:t>'author': 'Daniel Reis',</a:t>
            </a:r>
          </a:p>
          <a:p>
            <a:pPr lvl="1"/>
            <a:r>
              <a:rPr lang="vi-VN" dirty="0"/>
              <a:t>'depends': ['base'],</a:t>
            </a:r>
          </a:p>
          <a:p>
            <a:pPr lvl="1"/>
            <a:r>
              <a:rPr lang="vi-VN" dirty="0"/>
              <a:t>'application': True,</a:t>
            </a:r>
          </a:p>
          <a:p>
            <a:r>
              <a:rPr lang="vi-VN" dirty="0"/>
              <a:t>}</a:t>
            </a:r>
          </a:p>
        </p:txBody>
      </p:sp>
      <p:sp>
        <p:nvSpPr>
          <p:cNvPr id="3" name="Rectangle 2">
            <a:extLst>
              <a:ext uri="{FF2B5EF4-FFF2-40B4-BE49-F238E27FC236}">
                <a16:creationId xmlns:a16="http://schemas.microsoft.com/office/drawing/2014/main" id="{803FEE5A-DFB5-43FC-A2F0-47098AA7FF8B}"/>
              </a:ext>
            </a:extLst>
          </p:cNvPr>
          <p:cNvSpPr/>
          <p:nvPr/>
        </p:nvSpPr>
        <p:spPr>
          <a:xfrm>
            <a:off x="828207" y="3079337"/>
            <a:ext cx="5229466" cy="3308598"/>
          </a:xfrm>
          <a:prstGeom prst="rect">
            <a:avLst/>
          </a:prstGeom>
        </p:spPr>
        <p:txBody>
          <a:bodyPr wrap="square">
            <a:spAutoFit/>
          </a:bodyPr>
          <a:lstStyle/>
          <a:p>
            <a:pPr marL="285750" indent="-285750" algn="just">
              <a:buFont typeface="Wingdings" panose="05000000000000000000" pitchFamily="2" charset="2"/>
              <a:buChar char="Ø"/>
            </a:pPr>
            <a:r>
              <a:rPr lang="en-US" sz="1900" b="1" dirty="0"/>
              <a:t>name</a:t>
            </a:r>
            <a:r>
              <a:rPr lang="en-US" sz="1900" dirty="0"/>
              <a:t> is a string with the addon module title.</a:t>
            </a:r>
          </a:p>
          <a:p>
            <a:pPr marL="285750" indent="-285750" algn="just">
              <a:buFont typeface="Wingdings" panose="05000000000000000000" pitchFamily="2" charset="2"/>
              <a:buChar char="Ø"/>
            </a:pPr>
            <a:r>
              <a:rPr lang="en-US" sz="1900" b="1" dirty="0"/>
              <a:t>description</a:t>
            </a:r>
            <a:r>
              <a:rPr lang="en-US" sz="1900" dirty="0"/>
              <a:t> is a long text with the description of the features, </a:t>
            </a:r>
          </a:p>
          <a:p>
            <a:pPr marL="285750" indent="-285750" algn="just">
              <a:buFont typeface="Wingdings" panose="05000000000000000000" pitchFamily="2" charset="2"/>
              <a:buChar char="Ø"/>
            </a:pPr>
            <a:r>
              <a:rPr lang="en-US" sz="1900" b="1" dirty="0"/>
              <a:t>author</a:t>
            </a:r>
            <a:r>
              <a:rPr lang="en-US" sz="1900" dirty="0"/>
              <a:t> is the author name. It is a string, but can contain a </a:t>
            </a:r>
            <a:r>
              <a:rPr lang="en-US" sz="1900" dirty="0" err="1"/>
              <a:t>commaseparated</a:t>
            </a:r>
            <a:r>
              <a:rPr lang="en-US" sz="1900" dirty="0"/>
              <a:t> list of names.</a:t>
            </a:r>
          </a:p>
          <a:p>
            <a:pPr marL="285750" indent="-285750" algn="just">
              <a:buFont typeface="Wingdings" panose="05000000000000000000" pitchFamily="2" charset="2"/>
              <a:buChar char="Ø"/>
            </a:pPr>
            <a:r>
              <a:rPr lang="en-US" sz="1900" b="1" dirty="0"/>
              <a:t>depends</a:t>
            </a:r>
            <a:r>
              <a:rPr lang="en-US" sz="1900" dirty="0"/>
              <a:t> is a list of the addon modules it depends on. They will be automatically installed before this module is.</a:t>
            </a:r>
          </a:p>
          <a:p>
            <a:pPr marL="285750" indent="-285750" algn="just">
              <a:buFont typeface="Wingdings" panose="05000000000000000000" pitchFamily="2" charset="2"/>
              <a:buChar char="Ø"/>
            </a:pPr>
            <a:r>
              <a:rPr lang="en-US" sz="1900" b="1" dirty="0"/>
              <a:t>application</a:t>
            </a:r>
            <a:r>
              <a:rPr lang="en-US" sz="1900" dirty="0"/>
              <a:t> is a Boolean flag, declaring whether the addon module should be featured as an app in the Apps list</a:t>
            </a:r>
            <a:endParaRPr lang="vi-VN" sz="1900" dirty="0"/>
          </a:p>
        </p:txBody>
      </p:sp>
      <p:sp>
        <p:nvSpPr>
          <p:cNvPr id="4" name="Rectangle 3">
            <a:extLst>
              <a:ext uri="{FF2B5EF4-FFF2-40B4-BE49-F238E27FC236}">
                <a16:creationId xmlns:a16="http://schemas.microsoft.com/office/drawing/2014/main" id="{7D6332A4-4FA4-4EC7-B455-9300285708AE}"/>
              </a:ext>
            </a:extLst>
          </p:cNvPr>
          <p:cNvSpPr/>
          <p:nvPr/>
        </p:nvSpPr>
        <p:spPr>
          <a:xfrm>
            <a:off x="6159454" y="1342241"/>
            <a:ext cx="5727746" cy="5113003"/>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sz="2000" b="1" dirty="0"/>
              <a:t>summary</a:t>
            </a:r>
            <a:r>
              <a:rPr lang="en-US" sz="2000" dirty="0"/>
              <a:t> is a string displayed as a subtitle for the module.</a:t>
            </a:r>
          </a:p>
          <a:p>
            <a:pPr marL="285750" indent="-285750" algn="just">
              <a:lnSpc>
                <a:spcPct val="150000"/>
              </a:lnSpc>
              <a:buFont typeface="Wingdings" panose="05000000000000000000" pitchFamily="2" charset="2"/>
              <a:buChar char="Ø"/>
            </a:pPr>
            <a:r>
              <a:rPr lang="en-US" sz="2000" b="1" dirty="0"/>
              <a:t>version</a:t>
            </a:r>
            <a:r>
              <a:rPr lang="en-US" sz="2000" dirty="0"/>
              <a:t>, by default, is 1.0. It is a good practice to use the Odoo version before our module version, for example: 11.0.1.0.</a:t>
            </a:r>
          </a:p>
          <a:p>
            <a:pPr marL="285750" indent="-285750" algn="just">
              <a:lnSpc>
                <a:spcPct val="150000"/>
              </a:lnSpc>
              <a:buFont typeface="Wingdings" panose="05000000000000000000" pitchFamily="2" charset="2"/>
              <a:buChar char="Ø"/>
            </a:pPr>
            <a:r>
              <a:rPr lang="en-US" sz="2000" b="1" dirty="0"/>
              <a:t>license</a:t>
            </a:r>
            <a:r>
              <a:rPr lang="en-US" sz="2000" dirty="0"/>
              <a:t> identifier, by default considered to be LGPL-3.</a:t>
            </a:r>
          </a:p>
          <a:p>
            <a:pPr marL="285750" indent="-285750" algn="just">
              <a:lnSpc>
                <a:spcPct val="150000"/>
              </a:lnSpc>
              <a:buFont typeface="Wingdings" panose="05000000000000000000" pitchFamily="2" charset="2"/>
              <a:buChar char="Ø"/>
            </a:pPr>
            <a:r>
              <a:rPr lang="en-US" sz="2000" b="1" dirty="0"/>
              <a:t>website</a:t>
            </a:r>
            <a:r>
              <a:rPr lang="en-US" sz="2000" dirty="0"/>
              <a:t> is a URL to find more information about the module. </a:t>
            </a:r>
          </a:p>
          <a:p>
            <a:pPr marL="285750" indent="-285750" algn="just">
              <a:lnSpc>
                <a:spcPct val="150000"/>
              </a:lnSpc>
              <a:buFont typeface="Wingdings" panose="05000000000000000000" pitchFamily="2" charset="2"/>
              <a:buChar char="Ø"/>
            </a:pPr>
            <a:r>
              <a:rPr lang="en-US" sz="2000" b="1" dirty="0"/>
              <a:t>category</a:t>
            </a:r>
            <a:r>
              <a:rPr lang="en-US" sz="2000" dirty="0"/>
              <a:t> is a string with the functional category of the module</a:t>
            </a:r>
            <a:endParaRPr lang="vi-VN" sz="2000" dirty="0"/>
          </a:p>
        </p:txBody>
      </p:sp>
    </p:spTree>
    <p:extLst>
      <p:ext uri="{BB962C8B-B14F-4D97-AF65-F5344CB8AC3E}">
        <p14:creationId xmlns:p14="http://schemas.microsoft.com/office/powerpoint/2010/main" val="2187349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F9D8BE1-95C8-4C5F-B221-3892D6A75011}"/>
              </a:ext>
            </a:extLst>
          </p:cNvPr>
          <p:cNvGrpSpPr/>
          <p:nvPr/>
        </p:nvGrpSpPr>
        <p:grpSpPr>
          <a:xfrm>
            <a:off x="803083" y="126578"/>
            <a:ext cx="4668803" cy="839474"/>
            <a:chOff x="0" y="1930972"/>
            <a:chExt cx="7765143" cy="839474"/>
          </a:xfrm>
        </p:grpSpPr>
        <p:sp>
          <p:nvSpPr>
            <p:cNvPr id="12" name="Rectangle: Rounded Corners 11">
              <a:extLst>
                <a:ext uri="{FF2B5EF4-FFF2-40B4-BE49-F238E27FC236}">
                  <a16:creationId xmlns:a16="http://schemas.microsoft.com/office/drawing/2014/main" id="{2062DECD-44A6-4DDE-A462-171D2EFBCFF1}"/>
                </a:ext>
              </a:extLst>
            </p:cNvPr>
            <p:cNvSpPr/>
            <p:nvPr/>
          </p:nvSpPr>
          <p:spPr>
            <a:xfrm>
              <a:off x="0" y="1930972"/>
              <a:ext cx="7765143" cy="839474"/>
            </a:xfrm>
            <a:prstGeom prst="roundRect">
              <a:avLst/>
            </a:prstGeom>
            <a:solidFill>
              <a:srgbClr val="92D050"/>
            </a:solidFill>
          </p:spPr>
          <p:style>
            <a:lnRef idx="0">
              <a:schemeClr val="lt1">
                <a:hueOff val="0"/>
                <a:satOff val="0"/>
                <a:lumOff val="0"/>
                <a:alphaOff val="0"/>
              </a:schemeClr>
            </a:lnRef>
            <a:fillRef idx="3">
              <a:scrgbClr r="0" g="0" b="0"/>
            </a:fillRef>
            <a:effectRef idx="2">
              <a:schemeClr val="accent5">
                <a:shade val="50000"/>
                <a:hueOff val="136062"/>
                <a:satOff val="3255"/>
                <a:lumOff val="30548"/>
                <a:alphaOff val="0"/>
              </a:schemeClr>
            </a:effectRef>
            <a:fontRef idx="minor">
              <a:schemeClr val="lt1"/>
            </a:fontRef>
          </p:style>
        </p:sp>
        <p:sp>
          <p:nvSpPr>
            <p:cNvPr id="13" name="Rectangle: Rounded Corners 4">
              <a:extLst>
                <a:ext uri="{FF2B5EF4-FFF2-40B4-BE49-F238E27FC236}">
                  <a16:creationId xmlns:a16="http://schemas.microsoft.com/office/drawing/2014/main" id="{DF422E91-675D-49D1-B35B-65C05206C49C}"/>
                </a:ext>
              </a:extLst>
            </p:cNvPr>
            <p:cNvSpPr txBox="1"/>
            <p:nvPr/>
          </p:nvSpPr>
          <p:spPr>
            <a:xfrm>
              <a:off x="40980" y="1971952"/>
              <a:ext cx="7683183" cy="7575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1" kern="1200" dirty="0">
                  <a:latin typeface="Tahoma" panose="020B0604030504040204" pitchFamily="34" charset="0"/>
                  <a:ea typeface="Tahoma" panose="020B0604030504040204" pitchFamily="34" charset="0"/>
                  <a:cs typeface="Tahoma" panose="020B0604030504040204" pitchFamily="34" charset="0"/>
                </a:rPr>
                <a:t>Odoo Technical</a:t>
              </a:r>
              <a:endParaRPr lang="vi-VN" sz="3500" b="1" kern="1200" dirty="0">
                <a:latin typeface="Tahoma" panose="020B0604030504040204" pitchFamily="34" charset="0"/>
                <a:ea typeface="Tahoma" panose="020B0604030504040204" pitchFamily="34" charset="0"/>
                <a:cs typeface="Tahoma" panose="020B0604030504040204" pitchFamily="34" charset="0"/>
              </a:endParaRPr>
            </a:p>
          </p:txBody>
        </p:sp>
      </p:grpSp>
      <p:sp>
        <p:nvSpPr>
          <p:cNvPr id="6" name="Rectangle 5">
            <a:extLst>
              <a:ext uri="{FF2B5EF4-FFF2-40B4-BE49-F238E27FC236}">
                <a16:creationId xmlns:a16="http://schemas.microsoft.com/office/drawing/2014/main" id="{1D09F58B-9063-4026-9B92-01355286A104}"/>
              </a:ext>
            </a:extLst>
          </p:cNvPr>
          <p:cNvSpPr/>
          <p:nvPr/>
        </p:nvSpPr>
        <p:spPr>
          <a:xfrm>
            <a:off x="5589016" y="126579"/>
            <a:ext cx="6443327" cy="83947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models</a:t>
            </a:r>
            <a:endParaRPr lang="vi-VN" sz="4800" b="1" dirty="0"/>
          </a:p>
        </p:txBody>
      </p:sp>
      <p:sp>
        <p:nvSpPr>
          <p:cNvPr id="3" name="Rectangle 2">
            <a:extLst>
              <a:ext uri="{FF2B5EF4-FFF2-40B4-BE49-F238E27FC236}">
                <a16:creationId xmlns:a16="http://schemas.microsoft.com/office/drawing/2014/main" id="{B686989C-047D-4467-A63E-A16C372683F0}"/>
              </a:ext>
            </a:extLst>
          </p:cNvPr>
          <p:cNvSpPr/>
          <p:nvPr/>
        </p:nvSpPr>
        <p:spPr>
          <a:xfrm>
            <a:off x="803083" y="1122793"/>
            <a:ext cx="11229260" cy="1384995"/>
          </a:xfrm>
          <a:prstGeom prst="rect">
            <a:avLst/>
          </a:prstGeom>
        </p:spPr>
        <p:txBody>
          <a:bodyPr wrap="square">
            <a:spAutoFit/>
          </a:bodyPr>
          <a:lstStyle/>
          <a:p>
            <a:pPr algn="just"/>
            <a:r>
              <a:rPr lang="en-US" sz="2800" dirty="0"/>
              <a:t>Models describe business objects, such as an Opportunity, Sales Order, or Partner (customer, supplier, and so on). A model has a list of attributes and can also define its specific business.</a:t>
            </a:r>
            <a:endParaRPr lang="vi-VN" sz="2800" dirty="0"/>
          </a:p>
        </p:txBody>
      </p:sp>
      <p:sp>
        <p:nvSpPr>
          <p:cNvPr id="4" name="Rectangle 3">
            <a:extLst>
              <a:ext uri="{FF2B5EF4-FFF2-40B4-BE49-F238E27FC236}">
                <a16:creationId xmlns:a16="http://schemas.microsoft.com/office/drawing/2014/main" id="{B80FE4C4-9246-4A10-BA47-FE6A6611578F}"/>
              </a:ext>
            </a:extLst>
          </p:cNvPr>
          <p:cNvSpPr/>
          <p:nvPr/>
        </p:nvSpPr>
        <p:spPr>
          <a:xfrm>
            <a:off x="827721" y="2690336"/>
            <a:ext cx="11204621" cy="1384995"/>
          </a:xfrm>
          <a:prstGeom prst="rect">
            <a:avLst/>
          </a:prstGeom>
        </p:spPr>
        <p:txBody>
          <a:bodyPr wrap="square">
            <a:spAutoFit/>
          </a:bodyPr>
          <a:lstStyle/>
          <a:p>
            <a:pPr algn="just"/>
            <a:r>
              <a:rPr lang="en-US" sz="2800" dirty="0"/>
              <a:t>They translate directly to database objects, and Odoo automatically takes care of that when installing or upgrading the module. The component</a:t>
            </a:r>
          </a:p>
          <a:p>
            <a:pPr algn="just"/>
            <a:r>
              <a:rPr lang="en-US" sz="2800" dirty="0"/>
              <a:t>responsible for this is the </a:t>
            </a:r>
            <a:r>
              <a:rPr lang="en-US" sz="2800" b="1" dirty="0"/>
              <a:t>Object Relational Mapping (ORM)</a:t>
            </a:r>
            <a:endParaRPr lang="vi-VN" sz="2800" b="1" dirty="0"/>
          </a:p>
        </p:txBody>
      </p:sp>
    </p:spTree>
    <p:extLst>
      <p:ext uri="{BB962C8B-B14F-4D97-AF65-F5344CB8AC3E}">
        <p14:creationId xmlns:p14="http://schemas.microsoft.com/office/powerpoint/2010/main" val="3386232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F9D8BE1-95C8-4C5F-B221-3892D6A75011}"/>
              </a:ext>
            </a:extLst>
          </p:cNvPr>
          <p:cNvGrpSpPr/>
          <p:nvPr/>
        </p:nvGrpSpPr>
        <p:grpSpPr>
          <a:xfrm>
            <a:off x="803083" y="126578"/>
            <a:ext cx="4668803" cy="839474"/>
            <a:chOff x="0" y="1930972"/>
            <a:chExt cx="7765143" cy="839474"/>
          </a:xfrm>
        </p:grpSpPr>
        <p:sp>
          <p:nvSpPr>
            <p:cNvPr id="12" name="Rectangle: Rounded Corners 11">
              <a:extLst>
                <a:ext uri="{FF2B5EF4-FFF2-40B4-BE49-F238E27FC236}">
                  <a16:creationId xmlns:a16="http://schemas.microsoft.com/office/drawing/2014/main" id="{2062DECD-44A6-4DDE-A462-171D2EFBCFF1}"/>
                </a:ext>
              </a:extLst>
            </p:cNvPr>
            <p:cNvSpPr/>
            <p:nvPr/>
          </p:nvSpPr>
          <p:spPr>
            <a:xfrm>
              <a:off x="0" y="1930972"/>
              <a:ext cx="7765143" cy="839474"/>
            </a:xfrm>
            <a:prstGeom prst="roundRect">
              <a:avLst/>
            </a:prstGeom>
            <a:solidFill>
              <a:srgbClr val="92D050"/>
            </a:solidFill>
          </p:spPr>
          <p:style>
            <a:lnRef idx="0">
              <a:schemeClr val="lt1">
                <a:hueOff val="0"/>
                <a:satOff val="0"/>
                <a:lumOff val="0"/>
                <a:alphaOff val="0"/>
              </a:schemeClr>
            </a:lnRef>
            <a:fillRef idx="3">
              <a:scrgbClr r="0" g="0" b="0"/>
            </a:fillRef>
            <a:effectRef idx="2">
              <a:schemeClr val="accent5">
                <a:shade val="50000"/>
                <a:hueOff val="136062"/>
                <a:satOff val="3255"/>
                <a:lumOff val="30548"/>
                <a:alphaOff val="0"/>
              </a:schemeClr>
            </a:effectRef>
            <a:fontRef idx="minor">
              <a:schemeClr val="lt1"/>
            </a:fontRef>
          </p:style>
        </p:sp>
        <p:sp>
          <p:nvSpPr>
            <p:cNvPr id="13" name="Rectangle: Rounded Corners 4">
              <a:extLst>
                <a:ext uri="{FF2B5EF4-FFF2-40B4-BE49-F238E27FC236}">
                  <a16:creationId xmlns:a16="http://schemas.microsoft.com/office/drawing/2014/main" id="{DF422E91-675D-49D1-B35B-65C05206C49C}"/>
                </a:ext>
              </a:extLst>
            </p:cNvPr>
            <p:cNvSpPr txBox="1"/>
            <p:nvPr/>
          </p:nvSpPr>
          <p:spPr>
            <a:xfrm>
              <a:off x="40980" y="1971952"/>
              <a:ext cx="7683183" cy="7575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1" kern="1200" dirty="0">
                  <a:latin typeface="Tahoma" panose="020B0604030504040204" pitchFamily="34" charset="0"/>
                  <a:ea typeface="Tahoma" panose="020B0604030504040204" pitchFamily="34" charset="0"/>
                  <a:cs typeface="Tahoma" panose="020B0604030504040204" pitchFamily="34" charset="0"/>
                </a:rPr>
                <a:t>Odoo Technical</a:t>
              </a:r>
              <a:endParaRPr lang="vi-VN" sz="3500" b="1" kern="1200" dirty="0">
                <a:latin typeface="Tahoma" panose="020B0604030504040204" pitchFamily="34" charset="0"/>
                <a:ea typeface="Tahoma" panose="020B0604030504040204" pitchFamily="34" charset="0"/>
                <a:cs typeface="Tahoma" panose="020B0604030504040204" pitchFamily="34" charset="0"/>
              </a:endParaRPr>
            </a:p>
          </p:txBody>
        </p:sp>
      </p:grpSp>
      <p:sp>
        <p:nvSpPr>
          <p:cNvPr id="6" name="Rectangle 5">
            <a:extLst>
              <a:ext uri="{FF2B5EF4-FFF2-40B4-BE49-F238E27FC236}">
                <a16:creationId xmlns:a16="http://schemas.microsoft.com/office/drawing/2014/main" id="{1D09F58B-9063-4026-9B92-01355286A104}"/>
              </a:ext>
            </a:extLst>
          </p:cNvPr>
          <p:cNvSpPr/>
          <p:nvPr/>
        </p:nvSpPr>
        <p:spPr>
          <a:xfrm>
            <a:off x="5589016" y="126579"/>
            <a:ext cx="6443327" cy="83947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models</a:t>
            </a:r>
            <a:endParaRPr lang="vi-VN" sz="4800" b="1" dirty="0"/>
          </a:p>
        </p:txBody>
      </p:sp>
      <p:sp>
        <p:nvSpPr>
          <p:cNvPr id="9" name="Rectangle 8">
            <a:extLst>
              <a:ext uri="{FF2B5EF4-FFF2-40B4-BE49-F238E27FC236}">
                <a16:creationId xmlns:a16="http://schemas.microsoft.com/office/drawing/2014/main" id="{3F1C1199-2228-46A9-8A93-765AC059D6CF}"/>
              </a:ext>
            </a:extLst>
          </p:cNvPr>
          <p:cNvSpPr/>
          <p:nvPr/>
        </p:nvSpPr>
        <p:spPr>
          <a:xfrm>
            <a:off x="943835" y="1122793"/>
            <a:ext cx="6096000" cy="523220"/>
          </a:xfrm>
          <a:prstGeom prst="rect">
            <a:avLst/>
          </a:prstGeom>
        </p:spPr>
        <p:txBody>
          <a:bodyPr>
            <a:spAutoFit/>
          </a:bodyPr>
          <a:lstStyle/>
          <a:p>
            <a:r>
              <a:rPr lang="vi-VN" sz="2800" b="1" dirty="0">
                <a:solidFill>
                  <a:srgbClr val="000000"/>
                </a:solidFill>
                <a:latin typeface="LiberationSerif-Bold"/>
              </a:rPr>
              <a:t>1. Model attributes</a:t>
            </a:r>
            <a:r>
              <a:rPr lang="vi-VN" sz="2800" dirty="0"/>
              <a:t> </a:t>
            </a:r>
          </a:p>
        </p:txBody>
      </p:sp>
      <p:sp>
        <p:nvSpPr>
          <p:cNvPr id="7" name="Rectangle 6">
            <a:extLst>
              <a:ext uri="{FF2B5EF4-FFF2-40B4-BE49-F238E27FC236}">
                <a16:creationId xmlns:a16="http://schemas.microsoft.com/office/drawing/2014/main" id="{527E5062-D7C4-41FE-8B01-827D0FE9CBB3}"/>
              </a:ext>
            </a:extLst>
          </p:cNvPr>
          <p:cNvSpPr/>
          <p:nvPr/>
        </p:nvSpPr>
        <p:spPr>
          <a:xfrm>
            <a:off x="943835" y="1674674"/>
            <a:ext cx="6096000" cy="1754326"/>
          </a:xfrm>
          <a:prstGeom prst="rect">
            <a:avLst/>
          </a:prstGeom>
        </p:spPr>
        <p:txBody>
          <a:bodyPr>
            <a:spAutoFit/>
          </a:bodyPr>
          <a:lstStyle/>
          <a:p>
            <a:r>
              <a:rPr lang="vi-VN" dirty="0"/>
              <a:t>class Stage(models.Model):</a:t>
            </a:r>
          </a:p>
          <a:p>
            <a:pPr lvl="1"/>
            <a:r>
              <a:rPr lang="vi-VN" dirty="0"/>
              <a:t>    _name = 'todo.task.stage'</a:t>
            </a:r>
          </a:p>
          <a:p>
            <a:pPr lvl="1"/>
            <a:r>
              <a:rPr lang="vi-VN" dirty="0"/>
              <a:t>    _description = 'To-do Stage'</a:t>
            </a:r>
          </a:p>
          <a:p>
            <a:pPr lvl="1"/>
            <a:r>
              <a:rPr lang="vi-VN" dirty="0"/>
              <a:t>    _order = 'sequence,name'</a:t>
            </a:r>
          </a:p>
          <a:p>
            <a:pPr lvl="1"/>
            <a:r>
              <a:rPr lang="vi-VN" dirty="0"/>
              <a:t>    name = fields.Char('Name', translate=True)</a:t>
            </a:r>
          </a:p>
          <a:p>
            <a:pPr lvl="1"/>
            <a:r>
              <a:rPr lang="vi-VN" dirty="0"/>
              <a:t>    sequence = fields.Integer('Sequence')</a:t>
            </a:r>
          </a:p>
        </p:txBody>
      </p:sp>
      <p:sp>
        <p:nvSpPr>
          <p:cNvPr id="8" name="Rectangle 7">
            <a:extLst>
              <a:ext uri="{FF2B5EF4-FFF2-40B4-BE49-F238E27FC236}">
                <a16:creationId xmlns:a16="http://schemas.microsoft.com/office/drawing/2014/main" id="{BE89CB66-B2B2-47AB-ADDB-40056E05B068}"/>
              </a:ext>
            </a:extLst>
          </p:cNvPr>
          <p:cNvSpPr/>
          <p:nvPr/>
        </p:nvSpPr>
        <p:spPr>
          <a:xfrm>
            <a:off x="943835" y="3643454"/>
            <a:ext cx="6705194" cy="3046988"/>
          </a:xfrm>
          <a:prstGeom prst="rect">
            <a:avLst/>
          </a:prstGeom>
        </p:spPr>
        <p:txBody>
          <a:bodyPr wrap="square">
            <a:spAutoFit/>
          </a:bodyPr>
          <a:lstStyle/>
          <a:p>
            <a:pPr algn="just"/>
            <a:r>
              <a:rPr lang="en-US" sz="2400" dirty="0"/>
              <a:t>These are the most commonly used attributes:</a:t>
            </a:r>
          </a:p>
          <a:p>
            <a:pPr algn="just"/>
            <a:r>
              <a:rPr lang="en-US" sz="2400" b="1" dirty="0"/>
              <a:t>_name </a:t>
            </a:r>
            <a:r>
              <a:rPr lang="en-US" sz="2400" dirty="0"/>
              <a:t>is the internal identifier for the Odoo model we are creating.</a:t>
            </a:r>
          </a:p>
          <a:p>
            <a:pPr algn="just"/>
            <a:r>
              <a:rPr lang="en-US" sz="2400" dirty="0"/>
              <a:t>Mandatory when creating a new model.</a:t>
            </a:r>
          </a:p>
          <a:p>
            <a:pPr algn="just"/>
            <a:r>
              <a:rPr lang="en-US" sz="2400" b="1" dirty="0"/>
              <a:t>_description </a:t>
            </a:r>
            <a:r>
              <a:rPr lang="en-US" sz="2400" dirty="0"/>
              <a:t>is a user-friendly title for the model’s records, shown when</a:t>
            </a:r>
          </a:p>
          <a:p>
            <a:pPr algn="just"/>
            <a:r>
              <a:rPr lang="en-US" sz="2400" dirty="0"/>
              <a:t>the model is viewed in the user interface. Optional but recommended.</a:t>
            </a:r>
          </a:p>
        </p:txBody>
      </p:sp>
      <p:sp>
        <p:nvSpPr>
          <p:cNvPr id="10" name="Rectangle 9">
            <a:extLst>
              <a:ext uri="{FF2B5EF4-FFF2-40B4-BE49-F238E27FC236}">
                <a16:creationId xmlns:a16="http://schemas.microsoft.com/office/drawing/2014/main" id="{8F28BC1F-0D94-40BF-AACF-495EE01EC178}"/>
              </a:ext>
            </a:extLst>
          </p:cNvPr>
          <p:cNvSpPr/>
          <p:nvPr/>
        </p:nvSpPr>
        <p:spPr>
          <a:xfrm>
            <a:off x="7852229" y="1260165"/>
            <a:ext cx="4005942" cy="4154984"/>
          </a:xfrm>
          <a:prstGeom prst="rect">
            <a:avLst/>
          </a:prstGeom>
        </p:spPr>
        <p:txBody>
          <a:bodyPr wrap="square">
            <a:spAutoFit/>
          </a:bodyPr>
          <a:lstStyle/>
          <a:p>
            <a:pPr algn="just"/>
            <a:r>
              <a:rPr lang="en-US" sz="2400" b="1" dirty="0"/>
              <a:t>_order </a:t>
            </a:r>
            <a:r>
              <a:rPr lang="en-US" sz="2400" dirty="0"/>
              <a:t>sets the default order to use when the model’s records are browsed, or shown in a list view. It is a text string to be used as the SQL order by clause, so it can be anything you could use there, although it has smart</a:t>
            </a:r>
          </a:p>
          <a:p>
            <a:pPr algn="just"/>
            <a:r>
              <a:rPr lang="en-US" sz="2400" dirty="0"/>
              <a:t>behavior and supports translatable and many-to-one field names.</a:t>
            </a:r>
          </a:p>
        </p:txBody>
      </p:sp>
    </p:spTree>
    <p:extLst>
      <p:ext uri="{BB962C8B-B14F-4D97-AF65-F5344CB8AC3E}">
        <p14:creationId xmlns:p14="http://schemas.microsoft.com/office/powerpoint/2010/main" val="1034436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F9D8BE1-95C8-4C5F-B221-3892D6A75011}"/>
              </a:ext>
            </a:extLst>
          </p:cNvPr>
          <p:cNvGrpSpPr/>
          <p:nvPr/>
        </p:nvGrpSpPr>
        <p:grpSpPr>
          <a:xfrm>
            <a:off x="803083" y="126578"/>
            <a:ext cx="4668803" cy="839474"/>
            <a:chOff x="0" y="1930972"/>
            <a:chExt cx="7765143" cy="839474"/>
          </a:xfrm>
        </p:grpSpPr>
        <p:sp>
          <p:nvSpPr>
            <p:cNvPr id="12" name="Rectangle: Rounded Corners 11">
              <a:extLst>
                <a:ext uri="{FF2B5EF4-FFF2-40B4-BE49-F238E27FC236}">
                  <a16:creationId xmlns:a16="http://schemas.microsoft.com/office/drawing/2014/main" id="{2062DECD-44A6-4DDE-A462-171D2EFBCFF1}"/>
                </a:ext>
              </a:extLst>
            </p:cNvPr>
            <p:cNvSpPr/>
            <p:nvPr/>
          </p:nvSpPr>
          <p:spPr>
            <a:xfrm>
              <a:off x="0" y="1930972"/>
              <a:ext cx="7765143" cy="839474"/>
            </a:xfrm>
            <a:prstGeom prst="roundRect">
              <a:avLst/>
            </a:prstGeom>
            <a:solidFill>
              <a:srgbClr val="92D050"/>
            </a:solidFill>
          </p:spPr>
          <p:style>
            <a:lnRef idx="0">
              <a:schemeClr val="lt1">
                <a:hueOff val="0"/>
                <a:satOff val="0"/>
                <a:lumOff val="0"/>
                <a:alphaOff val="0"/>
              </a:schemeClr>
            </a:lnRef>
            <a:fillRef idx="3">
              <a:scrgbClr r="0" g="0" b="0"/>
            </a:fillRef>
            <a:effectRef idx="2">
              <a:schemeClr val="accent5">
                <a:shade val="50000"/>
                <a:hueOff val="136062"/>
                <a:satOff val="3255"/>
                <a:lumOff val="30548"/>
                <a:alphaOff val="0"/>
              </a:schemeClr>
            </a:effectRef>
            <a:fontRef idx="minor">
              <a:schemeClr val="lt1"/>
            </a:fontRef>
          </p:style>
        </p:sp>
        <p:sp>
          <p:nvSpPr>
            <p:cNvPr id="13" name="Rectangle: Rounded Corners 4">
              <a:extLst>
                <a:ext uri="{FF2B5EF4-FFF2-40B4-BE49-F238E27FC236}">
                  <a16:creationId xmlns:a16="http://schemas.microsoft.com/office/drawing/2014/main" id="{DF422E91-675D-49D1-B35B-65C05206C49C}"/>
                </a:ext>
              </a:extLst>
            </p:cNvPr>
            <p:cNvSpPr txBox="1"/>
            <p:nvPr/>
          </p:nvSpPr>
          <p:spPr>
            <a:xfrm>
              <a:off x="40980" y="1971952"/>
              <a:ext cx="7683183" cy="7575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1" kern="1200" dirty="0">
                  <a:latin typeface="Tahoma" panose="020B0604030504040204" pitchFamily="34" charset="0"/>
                  <a:ea typeface="Tahoma" panose="020B0604030504040204" pitchFamily="34" charset="0"/>
                  <a:cs typeface="Tahoma" panose="020B0604030504040204" pitchFamily="34" charset="0"/>
                </a:rPr>
                <a:t>Odoo Technical</a:t>
              </a:r>
              <a:endParaRPr lang="vi-VN" sz="3500" b="1" kern="1200" dirty="0">
                <a:latin typeface="Tahoma" panose="020B0604030504040204" pitchFamily="34" charset="0"/>
                <a:ea typeface="Tahoma" panose="020B0604030504040204" pitchFamily="34" charset="0"/>
                <a:cs typeface="Tahoma" panose="020B0604030504040204" pitchFamily="34" charset="0"/>
              </a:endParaRPr>
            </a:p>
          </p:txBody>
        </p:sp>
      </p:grpSp>
      <p:sp>
        <p:nvSpPr>
          <p:cNvPr id="6" name="Rectangle 5">
            <a:extLst>
              <a:ext uri="{FF2B5EF4-FFF2-40B4-BE49-F238E27FC236}">
                <a16:creationId xmlns:a16="http://schemas.microsoft.com/office/drawing/2014/main" id="{1D09F58B-9063-4026-9B92-01355286A104}"/>
              </a:ext>
            </a:extLst>
          </p:cNvPr>
          <p:cNvSpPr/>
          <p:nvPr/>
        </p:nvSpPr>
        <p:spPr>
          <a:xfrm>
            <a:off x="5589016" y="126579"/>
            <a:ext cx="6443327" cy="83947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models</a:t>
            </a:r>
            <a:endParaRPr lang="vi-VN" sz="4800" b="1" dirty="0"/>
          </a:p>
        </p:txBody>
      </p:sp>
      <p:sp>
        <p:nvSpPr>
          <p:cNvPr id="2" name="Rectangle 1">
            <a:extLst>
              <a:ext uri="{FF2B5EF4-FFF2-40B4-BE49-F238E27FC236}">
                <a16:creationId xmlns:a16="http://schemas.microsoft.com/office/drawing/2014/main" id="{D8E7482D-4387-45EF-A3E4-37984F022A2B}"/>
              </a:ext>
            </a:extLst>
          </p:cNvPr>
          <p:cNvSpPr/>
          <p:nvPr/>
        </p:nvSpPr>
        <p:spPr>
          <a:xfrm>
            <a:off x="827721" y="1028343"/>
            <a:ext cx="11059479" cy="4401205"/>
          </a:xfrm>
          <a:prstGeom prst="rect">
            <a:avLst/>
          </a:prstGeom>
        </p:spPr>
        <p:txBody>
          <a:bodyPr wrap="square">
            <a:spAutoFit/>
          </a:bodyPr>
          <a:lstStyle/>
          <a:p>
            <a:pPr algn="just"/>
            <a:r>
              <a:rPr lang="en-US" sz="2800" dirty="0"/>
              <a:t>For completeness, there are a couple more attributes that can be used in advanced cases:</a:t>
            </a:r>
          </a:p>
          <a:p>
            <a:pPr algn="just"/>
            <a:r>
              <a:rPr lang="en-US" sz="2800" b="1" dirty="0"/>
              <a:t>_</a:t>
            </a:r>
            <a:r>
              <a:rPr lang="en-US" sz="2800" b="1" dirty="0" err="1"/>
              <a:t>rec_name</a:t>
            </a:r>
            <a:r>
              <a:rPr lang="en-US" sz="2800" b="1" dirty="0"/>
              <a:t> </a:t>
            </a:r>
            <a:r>
              <a:rPr lang="en-US" sz="2800" dirty="0"/>
              <a:t>indicates the field to use as the record description when referenced from related fields, such as a many-to-one relationship. By default, it uses the name field, which is a common field in models. But this attribute allows us to use any other field for that purpose.</a:t>
            </a:r>
          </a:p>
          <a:p>
            <a:pPr algn="just"/>
            <a:r>
              <a:rPr lang="en-US" sz="2800" b="1" dirty="0"/>
              <a:t>_table </a:t>
            </a:r>
            <a:r>
              <a:rPr lang="en-US" sz="2800" dirty="0"/>
              <a:t>is the name of the database table supporting the model. Usually, it is left to be calculated automatically, and is the model name with the dots replaced by underscores. But it’s possible to set it to indicate a specific table name.</a:t>
            </a:r>
            <a:endParaRPr lang="vi-VN" sz="2800" dirty="0"/>
          </a:p>
        </p:txBody>
      </p:sp>
    </p:spTree>
    <p:extLst>
      <p:ext uri="{BB962C8B-B14F-4D97-AF65-F5344CB8AC3E}">
        <p14:creationId xmlns:p14="http://schemas.microsoft.com/office/powerpoint/2010/main" val="2983649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6BCEB-2D1F-41E9-AB57-DB322861DFAB}"/>
              </a:ext>
            </a:extLst>
          </p:cNvPr>
          <p:cNvSpPr>
            <a:spLocks noGrp="1"/>
          </p:cNvSpPr>
          <p:nvPr>
            <p:ph type="title"/>
          </p:nvPr>
        </p:nvSpPr>
        <p:spPr>
          <a:xfrm>
            <a:off x="1295400" y="450669"/>
            <a:ext cx="9601200" cy="816429"/>
          </a:xfrm>
        </p:spPr>
        <p:txBody>
          <a:bodyPr/>
          <a:lstStyle/>
          <a:p>
            <a:r>
              <a:rPr lang="en-US" b="1">
                <a:solidFill>
                  <a:srgbClr val="FF0000"/>
                </a:solidFill>
                <a:latin typeface="Tahoma" panose="020B0604030504040204" pitchFamily="34" charset="0"/>
                <a:ea typeface="Tahoma" panose="020B0604030504040204" pitchFamily="34" charset="0"/>
                <a:cs typeface="Tahoma" panose="020B0604030504040204" pitchFamily="34" charset="0"/>
              </a:rPr>
              <a:t>CONTENT:</a:t>
            </a:r>
            <a:endParaRPr lang="vi-VN"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4" name="Diagram 3">
            <a:extLst>
              <a:ext uri="{FF2B5EF4-FFF2-40B4-BE49-F238E27FC236}">
                <a16:creationId xmlns:a16="http://schemas.microsoft.com/office/drawing/2014/main" id="{67797590-7AEA-4B1B-BA98-2F0D2203915E}"/>
              </a:ext>
            </a:extLst>
          </p:cNvPr>
          <p:cNvGraphicFramePr/>
          <p:nvPr>
            <p:extLst>
              <p:ext uri="{D42A27DB-BD31-4B8C-83A1-F6EECF244321}">
                <p14:modId xmlns:p14="http://schemas.microsoft.com/office/powerpoint/2010/main" val="309276676"/>
              </p:ext>
            </p:extLst>
          </p:nvPr>
        </p:nvGraphicFramePr>
        <p:xfrm>
          <a:off x="2645954" y="1267098"/>
          <a:ext cx="7765143" cy="47014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18280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F9D8BE1-95C8-4C5F-B221-3892D6A75011}"/>
              </a:ext>
            </a:extLst>
          </p:cNvPr>
          <p:cNvGrpSpPr/>
          <p:nvPr/>
        </p:nvGrpSpPr>
        <p:grpSpPr>
          <a:xfrm>
            <a:off x="803083" y="126578"/>
            <a:ext cx="4668803" cy="839474"/>
            <a:chOff x="0" y="1930972"/>
            <a:chExt cx="7765143" cy="839474"/>
          </a:xfrm>
        </p:grpSpPr>
        <p:sp>
          <p:nvSpPr>
            <p:cNvPr id="12" name="Rectangle: Rounded Corners 11">
              <a:extLst>
                <a:ext uri="{FF2B5EF4-FFF2-40B4-BE49-F238E27FC236}">
                  <a16:creationId xmlns:a16="http://schemas.microsoft.com/office/drawing/2014/main" id="{2062DECD-44A6-4DDE-A462-171D2EFBCFF1}"/>
                </a:ext>
              </a:extLst>
            </p:cNvPr>
            <p:cNvSpPr/>
            <p:nvPr/>
          </p:nvSpPr>
          <p:spPr>
            <a:xfrm>
              <a:off x="0" y="1930972"/>
              <a:ext cx="7765143" cy="839474"/>
            </a:xfrm>
            <a:prstGeom prst="roundRect">
              <a:avLst/>
            </a:prstGeom>
            <a:solidFill>
              <a:srgbClr val="92D050"/>
            </a:solidFill>
          </p:spPr>
          <p:style>
            <a:lnRef idx="0">
              <a:schemeClr val="lt1">
                <a:hueOff val="0"/>
                <a:satOff val="0"/>
                <a:lumOff val="0"/>
                <a:alphaOff val="0"/>
              </a:schemeClr>
            </a:lnRef>
            <a:fillRef idx="3">
              <a:scrgbClr r="0" g="0" b="0"/>
            </a:fillRef>
            <a:effectRef idx="2">
              <a:schemeClr val="accent5">
                <a:shade val="50000"/>
                <a:hueOff val="136062"/>
                <a:satOff val="3255"/>
                <a:lumOff val="30548"/>
                <a:alphaOff val="0"/>
              </a:schemeClr>
            </a:effectRef>
            <a:fontRef idx="minor">
              <a:schemeClr val="lt1"/>
            </a:fontRef>
          </p:style>
        </p:sp>
        <p:sp>
          <p:nvSpPr>
            <p:cNvPr id="13" name="Rectangle: Rounded Corners 4">
              <a:extLst>
                <a:ext uri="{FF2B5EF4-FFF2-40B4-BE49-F238E27FC236}">
                  <a16:creationId xmlns:a16="http://schemas.microsoft.com/office/drawing/2014/main" id="{DF422E91-675D-49D1-B35B-65C05206C49C}"/>
                </a:ext>
              </a:extLst>
            </p:cNvPr>
            <p:cNvSpPr txBox="1"/>
            <p:nvPr/>
          </p:nvSpPr>
          <p:spPr>
            <a:xfrm>
              <a:off x="40980" y="1971952"/>
              <a:ext cx="7683183" cy="7575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1" kern="1200" dirty="0">
                  <a:latin typeface="Tahoma" panose="020B0604030504040204" pitchFamily="34" charset="0"/>
                  <a:ea typeface="Tahoma" panose="020B0604030504040204" pitchFamily="34" charset="0"/>
                  <a:cs typeface="Tahoma" panose="020B0604030504040204" pitchFamily="34" charset="0"/>
                </a:rPr>
                <a:t>Odoo Technical</a:t>
              </a:r>
              <a:endParaRPr lang="vi-VN" sz="3500" b="1" kern="1200" dirty="0">
                <a:latin typeface="Tahoma" panose="020B0604030504040204" pitchFamily="34" charset="0"/>
                <a:ea typeface="Tahoma" panose="020B0604030504040204" pitchFamily="34" charset="0"/>
                <a:cs typeface="Tahoma" panose="020B0604030504040204" pitchFamily="34" charset="0"/>
              </a:endParaRPr>
            </a:p>
          </p:txBody>
        </p:sp>
      </p:grpSp>
      <p:sp>
        <p:nvSpPr>
          <p:cNvPr id="6" name="Rectangle 5">
            <a:extLst>
              <a:ext uri="{FF2B5EF4-FFF2-40B4-BE49-F238E27FC236}">
                <a16:creationId xmlns:a16="http://schemas.microsoft.com/office/drawing/2014/main" id="{1D09F58B-9063-4026-9B92-01355286A104}"/>
              </a:ext>
            </a:extLst>
          </p:cNvPr>
          <p:cNvSpPr/>
          <p:nvPr/>
        </p:nvSpPr>
        <p:spPr>
          <a:xfrm>
            <a:off x="5589016" y="126579"/>
            <a:ext cx="6443327" cy="83947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models</a:t>
            </a:r>
            <a:endParaRPr lang="vi-VN" sz="4800" b="1" dirty="0"/>
          </a:p>
        </p:txBody>
      </p:sp>
      <p:sp>
        <p:nvSpPr>
          <p:cNvPr id="2" name="Rectangle 1">
            <a:extLst>
              <a:ext uri="{FF2B5EF4-FFF2-40B4-BE49-F238E27FC236}">
                <a16:creationId xmlns:a16="http://schemas.microsoft.com/office/drawing/2014/main" id="{1BC37DC3-5900-487C-ADB1-221FF1FDF898}"/>
              </a:ext>
            </a:extLst>
          </p:cNvPr>
          <p:cNvSpPr/>
          <p:nvPr/>
        </p:nvSpPr>
        <p:spPr>
          <a:xfrm>
            <a:off x="827722" y="1110734"/>
            <a:ext cx="3550972" cy="646331"/>
          </a:xfrm>
          <a:prstGeom prst="rect">
            <a:avLst/>
          </a:prstGeom>
        </p:spPr>
        <p:txBody>
          <a:bodyPr wrap="none">
            <a:spAutoFit/>
          </a:bodyPr>
          <a:lstStyle/>
          <a:p>
            <a:r>
              <a:rPr lang="vi-VN" sz="3600" b="1" dirty="0"/>
              <a:t>Creating fields</a:t>
            </a:r>
          </a:p>
        </p:txBody>
      </p:sp>
      <p:sp>
        <p:nvSpPr>
          <p:cNvPr id="3" name="Rectangle 2">
            <a:extLst>
              <a:ext uri="{FF2B5EF4-FFF2-40B4-BE49-F238E27FC236}">
                <a16:creationId xmlns:a16="http://schemas.microsoft.com/office/drawing/2014/main" id="{90CA7B0A-3BE1-4F89-B7B5-699DA0418EB3}"/>
              </a:ext>
            </a:extLst>
          </p:cNvPr>
          <p:cNvSpPr/>
          <p:nvPr/>
        </p:nvSpPr>
        <p:spPr>
          <a:xfrm>
            <a:off x="827722" y="1901747"/>
            <a:ext cx="11204621" cy="1131207"/>
          </a:xfrm>
          <a:prstGeom prst="rect">
            <a:avLst/>
          </a:prstGeom>
        </p:spPr>
        <p:txBody>
          <a:bodyPr wrap="square">
            <a:spAutoFit/>
          </a:bodyPr>
          <a:lstStyle/>
          <a:p>
            <a:pPr algn="just">
              <a:lnSpc>
                <a:spcPct val="150000"/>
              </a:lnSpc>
            </a:pPr>
            <a:r>
              <a:rPr lang="en-US" sz="2400" dirty="0"/>
              <a:t>Odoo supports all the basic data types expected, such as text strings, integers, floating point numbers, Booleans, dates, date-times, and image/binary data.</a:t>
            </a:r>
            <a:endParaRPr lang="vi-VN" sz="2400" dirty="0"/>
          </a:p>
        </p:txBody>
      </p:sp>
      <p:sp>
        <p:nvSpPr>
          <p:cNvPr id="4" name="Rectangle 3">
            <a:extLst>
              <a:ext uri="{FF2B5EF4-FFF2-40B4-BE49-F238E27FC236}">
                <a16:creationId xmlns:a16="http://schemas.microsoft.com/office/drawing/2014/main" id="{7C56E9AA-A7F9-401E-978B-2AF2FD1F7432}"/>
              </a:ext>
            </a:extLst>
          </p:cNvPr>
          <p:cNvSpPr/>
          <p:nvPr/>
        </p:nvSpPr>
        <p:spPr>
          <a:xfrm>
            <a:off x="803083" y="3322317"/>
            <a:ext cx="3946914" cy="646331"/>
          </a:xfrm>
          <a:prstGeom prst="rect">
            <a:avLst/>
          </a:prstGeom>
        </p:spPr>
        <p:txBody>
          <a:bodyPr wrap="none">
            <a:spAutoFit/>
          </a:bodyPr>
          <a:lstStyle/>
          <a:p>
            <a:r>
              <a:rPr lang="vi-VN" sz="3600" b="1" dirty="0"/>
              <a:t>Basic field types</a:t>
            </a:r>
          </a:p>
        </p:txBody>
      </p:sp>
      <p:sp>
        <p:nvSpPr>
          <p:cNvPr id="5" name="Rectangle 4">
            <a:extLst>
              <a:ext uri="{FF2B5EF4-FFF2-40B4-BE49-F238E27FC236}">
                <a16:creationId xmlns:a16="http://schemas.microsoft.com/office/drawing/2014/main" id="{304A3F46-D57F-4062-BCFD-25FA5793E9DB}"/>
              </a:ext>
            </a:extLst>
          </p:cNvPr>
          <p:cNvSpPr/>
          <p:nvPr/>
        </p:nvSpPr>
        <p:spPr>
          <a:xfrm>
            <a:off x="841828" y="3968648"/>
            <a:ext cx="11190515" cy="2330061"/>
          </a:xfrm>
          <a:prstGeom prst="rect">
            <a:avLst/>
          </a:prstGeom>
        </p:spPr>
        <p:txBody>
          <a:bodyPr wrap="square">
            <a:spAutoFit/>
          </a:bodyPr>
          <a:lstStyle/>
          <a:p>
            <a:pPr>
              <a:lnSpc>
                <a:spcPct val="150000"/>
              </a:lnSpc>
            </a:pPr>
            <a:r>
              <a:rPr lang="en-US" sz="2500" b="1" dirty="0"/>
              <a:t>Char(string) </a:t>
            </a:r>
            <a:r>
              <a:rPr lang="en-US" sz="2500" dirty="0"/>
              <a:t>is a basic string field, presented as a single line.</a:t>
            </a:r>
          </a:p>
          <a:p>
            <a:pPr>
              <a:lnSpc>
                <a:spcPct val="150000"/>
              </a:lnSpc>
            </a:pPr>
            <a:r>
              <a:rPr lang="en-US" sz="2500" b="1" dirty="0"/>
              <a:t>Text(string) </a:t>
            </a:r>
            <a:r>
              <a:rPr lang="en-US" sz="2500" dirty="0"/>
              <a:t>differs from Char in that it can hold multiline text content</a:t>
            </a:r>
          </a:p>
          <a:p>
            <a:pPr>
              <a:lnSpc>
                <a:spcPct val="150000"/>
              </a:lnSpc>
            </a:pPr>
            <a:r>
              <a:rPr lang="en-US" sz="2500" b="1" dirty="0"/>
              <a:t>Selection(selection, string) </a:t>
            </a:r>
            <a:r>
              <a:rPr lang="en-US" sz="2500" dirty="0"/>
              <a:t>is a drop-down selection list. </a:t>
            </a:r>
          </a:p>
          <a:p>
            <a:pPr>
              <a:lnSpc>
                <a:spcPct val="150000"/>
              </a:lnSpc>
            </a:pPr>
            <a:r>
              <a:rPr lang="en-US" sz="2500" b="1" dirty="0"/>
              <a:t>Html(string) </a:t>
            </a:r>
            <a:r>
              <a:rPr lang="en-US" sz="2500" dirty="0"/>
              <a:t>is stored as a text field</a:t>
            </a:r>
          </a:p>
        </p:txBody>
      </p:sp>
    </p:spTree>
    <p:extLst>
      <p:ext uri="{BB962C8B-B14F-4D97-AF65-F5344CB8AC3E}">
        <p14:creationId xmlns:p14="http://schemas.microsoft.com/office/powerpoint/2010/main" val="3951096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F9D8BE1-95C8-4C5F-B221-3892D6A75011}"/>
              </a:ext>
            </a:extLst>
          </p:cNvPr>
          <p:cNvGrpSpPr/>
          <p:nvPr/>
        </p:nvGrpSpPr>
        <p:grpSpPr>
          <a:xfrm>
            <a:off x="803083" y="126578"/>
            <a:ext cx="4668803" cy="839474"/>
            <a:chOff x="0" y="1930972"/>
            <a:chExt cx="7765143" cy="839474"/>
          </a:xfrm>
        </p:grpSpPr>
        <p:sp>
          <p:nvSpPr>
            <p:cNvPr id="12" name="Rectangle: Rounded Corners 11">
              <a:extLst>
                <a:ext uri="{FF2B5EF4-FFF2-40B4-BE49-F238E27FC236}">
                  <a16:creationId xmlns:a16="http://schemas.microsoft.com/office/drawing/2014/main" id="{2062DECD-44A6-4DDE-A462-171D2EFBCFF1}"/>
                </a:ext>
              </a:extLst>
            </p:cNvPr>
            <p:cNvSpPr/>
            <p:nvPr/>
          </p:nvSpPr>
          <p:spPr>
            <a:xfrm>
              <a:off x="0" y="1930972"/>
              <a:ext cx="7765143" cy="839474"/>
            </a:xfrm>
            <a:prstGeom prst="roundRect">
              <a:avLst/>
            </a:prstGeom>
            <a:solidFill>
              <a:srgbClr val="92D050"/>
            </a:solidFill>
          </p:spPr>
          <p:style>
            <a:lnRef idx="0">
              <a:schemeClr val="lt1">
                <a:hueOff val="0"/>
                <a:satOff val="0"/>
                <a:lumOff val="0"/>
                <a:alphaOff val="0"/>
              </a:schemeClr>
            </a:lnRef>
            <a:fillRef idx="3">
              <a:scrgbClr r="0" g="0" b="0"/>
            </a:fillRef>
            <a:effectRef idx="2">
              <a:schemeClr val="accent5">
                <a:shade val="50000"/>
                <a:hueOff val="136062"/>
                <a:satOff val="3255"/>
                <a:lumOff val="30548"/>
                <a:alphaOff val="0"/>
              </a:schemeClr>
            </a:effectRef>
            <a:fontRef idx="minor">
              <a:schemeClr val="lt1"/>
            </a:fontRef>
          </p:style>
        </p:sp>
        <p:sp>
          <p:nvSpPr>
            <p:cNvPr id="13" name="Rectangle: Rounded Corners 4">
              <a:extLst>
                <a:ext uri="{FF2B5EF4-FFF2-40B4-BE49-F238E27FC236}">
                  <a16:creationId xmlns:a16="http://schemas.microsoft.com/office/drawing/2014/main" id="{DF422E91-675D-49D1-B35B-65C05206C49C}"/>
                </a:ext>
              </a:extLst>
            </p:cNvPr>
            <p:cNvSpPr txBox="1"/>
            <p:nvPr/>
          </p:nvSpPr>
          <p:spPr>
            <a:xfrm>
              <a:off x="40980" y="1971952"/>
              <a:ext cx="7683183" cy="7575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1" kern="1200" dirty="0">
                  <a:latin typeface="Tahoma" panose="020B0604030504040204" pitchFamily="34" charset="0"/>
                  <a:ea typeface="Tahoma" panose="020B0604030504040204" pitchFamily="34" charset="0"/>
                  <a:cs typeface="Tahoma" panose="020B0604030504040204" pitchFamily="34" charset="0"/>
                </a:rPr>
                <a:t>Odoo Technical</a:t>
              </a:r>
              <a:endParaRPr lang="vi-VN" sz="3500" b="1" kern="1200" dirty="0">
                <a:latin typeface="Tahoma" panose="020B0604030504040204" pitchFamily="34" charset="0"/>
                <a:ea typeface="Tahoma" panose="020B0604030504040204" pitchFamily="34" charset="0"/>
                <a:cs typeface="Tahoma" panose="020B0604030504040204" pitchFamily="34" charset="0"/>
              </a:endParaRPr>
            </a:p>
          </p:txBody>
        </p:sp>
      </p:grpSp>
      <p:sp>
        <p:nvSpPr>
          <p:cNvPr id="6" name="Rectangle 5">
            <a:extLst>
              <a:ext uri="{FF2B5EF4-FFF2-40B4-BE49-F238E27FC236}">
                <a16:creationId xmlns:a16="http://schemas.microsoft.com/office/drawing/2014/main" id="{1D09F58B-9063-4026-9B92-01355286A104}"/>
              </a:ext>
            </a:extLst>
          </p:cNvPr>
          <p:cNvSpPr/>
          <p:nvPr/>
        </p:nvSpPr>
        <p:spPr>
          <a:xfrm>
            <a:off x="5589016" y="126579"/>
            <a:ext cx="6443327" cy="83947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models</a:t>
            </a:r>
            <a:endParaRPr lang="vi-VN" sz="4800" b="1" dirty="0"/>
          </a:p>
        </p:txBody>
      </p:sp>
      <p:sp>
        <p:nvSpPr>
          <p:cNvPr id="2" name="Rectangle 1">
            <a:extLst>
              <a:ext uri="{FF2B5EF4-FFF2-40B4-BE49-F238E27FC236}">
                <a16:creationId xmlns:a16="http://schemas.microsoft.com/office/drawing/2014/main" id="{D2B7D4B8-093E-4B77-9C33-A2C00B1F2B16}"/>
              </a:ext>
            </a:extLst>
          </p:cNvPr>
          <p:cNvSpPr/>
          <p:nvPr/>
        </p:nvSpPr>
        <p:spPr>
          <a:xfrm>
            <a:off x="827722" y="1160174"/>
            <a:ext cx="11204622" cy="4537652"/>
          </a:xfrm>
          <a:prstGeom prst="rect">
            <a:avLst/>
          </a:prstGeom>
        </p:spPr>
        <p:txBody>
          <a:bodyPr wrap="square">
            <a:spAutoFit/>
          </a:bodyPr>
          <a:lstStyle/>
          <a:p>
            <a:pPr algn="just">
              <a:lnSpc>
                <a:spcPct val="150000"/>
              </a:lnSpc>
            </a:pPr>
            <a:r>
              <a:rPr lang="en-US" sz="2800" b="1" dirty="0"/>
              <a:t>Integer(string) </a:t>
            </a:r>
            <a:r>
              <a:rPr lang="en-US" sz="2800" dirty="0"/>
              <a:t>just expects a string argument for the field title.</a:t>
            </a:r>
          </a:p>
          <a:p>
            <a:pPr algn="just">
              <a:lnSpc>
                <a:spcPct val="150000"/>
              </a:lnSpc>
            </a:pPr>
            <a:r>
              <a:rPr lang="en-US" sz="2800" b="1" dirty="0"/>
              <a:t>Float(string, digits) </a:t>
            </a:r>
            <a:r>
              <a:rPr lang="en-US" sz="2800" dirty="0"/>
              <a:t>has a second optional argument, an (</a:t>
            </a:r>
            <a:r>
              <a:rPr lang="en-US" sz="2800" dirty="0" err="1"/>
              <a:t>x,y</a:t>
            </a:r>
            <a:r>
              <a:rPr lang="en-US" sz="2800" dirty="0"/>
              <a:t>) tuple with the field’s precision</a:t>
            </a:r>
            <a:endParaRPr lang="en-US" sz="2800" b="1" dirty="0"/>
          </a:p>
          <a:p>
            <a:pPr algn="just">
              <a:lnSpc>
                <a:spcPct val="150000"/>
              </a:lnSpc>
            </a:pPr>
            <a:r>
              <a:rPr lang="en-US" sz="2800" b="1" dirty="0"/>
              <a:t>Monetary(string, </a:t>
            </a:r>
            <a:r>
              <a:rPr lang="en-US" sz="2800" b="1" dirty="0" err="1"/>
              <a:t>currency_field</a:t>
            </a:r>
            <a:r>
              <a:rPr lang="en-US" sz="2800" b="1" dirty="0"/>
              <a:t>) </a:t>
            </a:r>
            <a:r>
              <a:rPr lang="en-US" sz="2800" dirty="0"/>
              <a:t>is similar to a float field, but has specific handling for currency. </a:t>
            </a:r>
          </a:p>
          <a:p>
            <a:pPr algn="just">
              <a:lnSpc>
                <a:spcPct val="150000"/>
              </a:lnSpc>
            </a:pPr>
            <a:r>
              <a:rPr lang="en-US" sz="2800" b="1" dirty="0"/>
              <a:t>Date(string) and Datetime(string) </a:t>
            </a:r>
            <a:r>
              <a:rPr lang="en-US" sz="2800" dirty="0"/>
              <a:t>fields expect only the string text as a positional argument. </a:t>
            </a:r>
          </a:p>
        </p:txBody>
      </p:sp>
    </p:spTree>
    <p:extLst>
      <p:ext uri="{BB962C8B-B14F-4D97-AF65-F5344CB8AC3E}">
        <p14:creationId xmlns:p14="http://schemas.microsoft.com/office/powerpoint/2010/main" val="1294581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F9D8BE1-95C8-4C5F-B221-3892D6A75011}"/>
              </a:ext>
            </a:extLst>
          </p:cNvPr>
          <p:cNvGrpSpPr/>
          <p:nvPr/>
        </p:nvGrpSpPr>
        <p:grpSpPr>
          <a:xfrm>
            <a:off x="803083" y="126578"/>
            <a:ext cx="4668803" cy="839474"/>
            <a:chOff x="0" y="1930972"/>
            <a:chExt cx="7765143" cy="839474"/>
          </a:xfrm>
        </p:grpSpPr>
        <p:sp>
          <p:nvSpPr>
            <p:cNvPr id="12" name="Rectangle: Rounded Corners 11">
              <a:extLst>
                <a:ext uri="{FF2B5EF4-FFF2-40B4-BE49-F238E27FC236}">
                  <a16:creationId xmlns:a16="http://schemas.microsoft.com/office/drawing/2014/main" id="{2062DECD-44A6-4DDE-A462-171D2EFBCFF1}"/>
                </a:ext>
              </a:extLst>
            </p:cNvPr>
            <p:cNvSpPr/>
            <p:nvPr/>
          </p:nvSpPr>
          <p:spPr>
            <a:xfrm>
              <a:off x="0" y="1930972"/>
              <a:ext cx="7765143" cy="839474"/>
            </a:xfrm>
            <a:prstGeom prst="roundRect">
              <a:avLst/>
            </a:prstGeom>
            <a:solidFill>
              <a:srgbClr val="92D050"/>
            </a:solidFill>
          </p:spPr>
          <p:style>
            <a:lnRef idx="0">
              <a:schemeClr val="lt1">
                <a:hueOff val="0"/>
                <a:satOff val="0"/>
                <a:lumOff val="0"/>
                <a:alphaOff val="0"/>
              </a:schemeClr>
            </a:lnRef>
            <a:fillRef idx="3">
              <a:scrgbClr r="0" g="0" b="0"/>
            </a:fillRef>
            <a:effectRef idx="2">
              <a:schemeClr val="accent5">
                <a:shade val="50000"/>
                <a:hueOff val="136062"/>
                <a:satOff val="3255"/>
                <a:lumOff val="30548"/>
                <a:alphaOff val="0"/>
              </a:schemeClr>
            </a:effectRef>
            <a:fontRef idx="minor">
              <a:schemeClr val="lt1"/>
            </a:fontRef>
          </p:style>
        </p:sp>
        <p:sp>
          <p:nvSpPr>
            <p:cNvPr id="13" name="Rectangle: Rounded Corners 4">
              <a:extLst>
                <a:ext uri="{FF2B5EF4-FFF2-40B4-BE49-F238E27FC236}">
                  <a16:creationId xmlns:a16="http://schemas.microsoft.com/office/drawing/2014/main" id="{DF422E91-675D-49D1-B35B-65C05206C49C}"/>
                </a:ext>
              </a:extLst>
            </p:cNvPr>
            <p:cNvSpPr txBox="1"/>
            <p:nvPr/>
          </p:nvSpPr>
          <p:spPr>
            <a:xfrm>
              <a:off x="40980" y="1971952"/>
              <a:ext cx="7683183" cy="7575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1" kern="1200" dirty="0">
                  <a:latin typeface="Tahoma" panose="020B0604030504040204" pitchFamily="34" charset="0"/>
                  <a:ea typeface="Tahoma" panose="020B0604030504040204" pitchFamily="34" charset="0"/>
                  <a:cs typeface="Tahoma" panose="020B0604030504040204" pitchFamily="34" charset="0"/>
                </a:rPr>
                <a:t>Odoo Technical</a:t>
              </a:r>
              <a:endParaRPr lang="vi-VN" sz="3500" b="1" kern="1200" dirty="0">
                <a:latin typeface="Tahoma" panose="020B0604030504040204" pitchFamily="34" charset="0"/>
                <a:ea typeface="Tahoma" panose="020B0604030504040204" pitchFamily="34" charset="0"/>
                <a:cs typeface="Tahoma" panose="020B0604030504040204" pitchFamily="34" charset="0"/>
              </a:endParaRPr>
            </a:p>
          </p:txBody>
        </p:sp>
      </p:grpSp>
      <p:sp>
        <p:nvSpPr>
          <p:cNvPr id="6" name="Rectangle 5">
            <a:extLst>
              <a:ext uri="{FF2B5EF4-FFF2-40B4-BE49-F238E27FC236}">
                <a16:creationId xmlns:a16="http://schemas.microsoft.com/office/drawing/2014/main" id="{1D09F58B-9063-4026-9B92-01355286A104}"/>
              </a:ext>
            </a:extLst>
          </p:cNvPr>
          <p:cNvSpPr/>
          <p:nvPr/>
        </p:nvSpPr>
        <p:spPr>
          <a:xfrm>
            <a:off x="5589016" y="126579"/>
            <a:ext cx="6443327" cy="83947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models</a:t>
            </a:r>
            <a:endParaRPr lang="vi-VN" sz="4800" b="1" dirty="0"/>
          </a:p>
        </p:txBody>
      </p:sp>
      <p:sp>
        <p:nvSpPr>
          <p:cNvPr id="2" name="Rectangle 1">
            <a:extLst>
              <a:ext uri="{FF2B5EF4-FFF2-40B4-BE49-F238E27FC236}">
                <a16:creationId xmlns:a16="http://schemas.microsoft.com/office/drawing/2014/main" id="{3AA49787-61FC-4339-BA05-315D35109FD0}"/>
              </a:ext>
            </a:extLst>
          </p:cNvPr>
          <p:cNvSpPr/>
          <p:nvPr/>
        </p:nvSpPr>
        <p:spPr>
          <a:xfrm>
            <a:off x="827721" y="1267936"/>
            <a:ext cx="11204621" cy="2596993"/>
          </a:xfrm>
          <a:prstGeom prst="rect">
            <a:avLst/>
          </a:prstGeom>
        </p:spPr>
        <p:txBody>
          <a:bodyPr wrap="square">
            <a:spAutoFit/>
          </a:bodyPr>
          <a:lstStyle/>
          <a:p>
            <a:pPr>
              <a:lnSpc>
                <a:spcPct val="150000"/>
              </a:lnSpc>
            </a:pPr>
            <a:r>
              <a:rPr lang="en-US" sz="2800" b="1" dirty="0"/>
              <a:t>Boolean(string) </a:t>
            </a:r>
            <a:r>
              <a:rPr lang="en-US" sz="2800" dirty="0"/>
              <a:t>holds True or False values, as you might expect, and only has one positional argument for the string text.</a:t>
            </a:r>
          </a:p>
          <a:p>
            <a:pPr>
              <a:lnSpc>
                <a:spcPct val="150000"/>
              </a:lnSpc>
            </a:pPr>
            <a:r>
              <a:rPr lang="en-US" sz="2800" b="1" dirty="0"/>
              <a:t>Binary(string) </a:t>
            </a:r>
            <a:r>
              <a:rPr lang="en-US" sz="2800" dirty="0"/>
              <a:t>stores file-like binary data, and also expects only the string argument.</a:t>
            </a:r>
            <a:endParaRPr lang="vi-VN" sz="2800" dirty="0"/>
          </a:p>
        </p:txBody>
      </p:sp>
    </p:spTree>
    <p:extLst>
      <p:ext uri="{BB962C8B-B14F-4D97-AF65-F5344CB8AC3E}">
        <p14:creationId xmlns:p14="http://schemas.microsoft.com/office/powerpoint/2010/main" val="453358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F9D8BE1-95C8-4C5F-B221-3892D6A75011}"/>
              </a:ext>
            </a:extLst>
          </p:cNvPr>
          <p:cNvGrpSpPr/>
          <p:nvPr/>
        </p:nvGrpSpPr>
        <p:grpSpPr>
          <a:xfrm>
            <a:off x="803083" y="126578"/>
            <a:ext cx="4668803" cy="839474"/>
            <a:chOff x="0" y="1930972"/>
            <a:chExt cx="7765143" cy="839474"/>
          </a:xfrm>
        </p:grpSpPr>
        <p:sp>
          <p:nvSpPr>
            <p:cNvPr id="12" name="Rectangle: Rounded Corners 11">
              <a:extLst>
                <a:ext uri="{FF2B5EF4-FFF2-40B4-BE49-F238E27FC236}">
                  <a16:creationId xmlns:a16="http://schemas.microsoft.com/office/drawing/2014/main" id="{2062DECD-44A6-4DDE-A462-171D2EFBCFF1}"/>
                </a:ext>
              </a:extLst>
            </p:cNvPr>
            <p:cNvSpPr/>
            <p:nvPr/>
          </p:nvSpPr>
          <p:spPr>
            <a:xfrm>
              <a:off x="0" y="1930972"/>
              <a:ext cx="7765143" cy="839474"/>
            </a:xfrm>
            <a:prstGeom prst="roundRect">
              <a:avLst/>
            </a:prstGeom>
            <a:solidFill>
              <a:srgbClr val="92D050"/>
            </a:solidFill>
          </p:spPr>
          <p:style>
            <a:lnRef idx="0">
              <a:schemeClr val="lt1">
                <a:hueOff val="0"/>
                <a:satOff val="0"/>
                <a:lumOff val="0"/>
                <a:alphaOff val="0"/>
              </a:schemeClr>
            </a:lnRef>
            <a:fillRef idx="3">
              <a:scrgbClr r="0" g="0" b="0"/>
            </a:fillRef>
            <a:effectRef idx="2">
              <a:schemeClr val="accent5">
                <a:shade val="50000"/>
                <a:hueOff val="136062"/>
                <a:satOff val="3255"/>
                <a:lumOff val="30548"/>
                <a:alphaOff val="0"/>
              </a:schemeClr>
            </a:effectRef>
            <a:fontRef idx="minor">
              <a:schemeClr val="lt1"/>
            </a:fontRef>
          </p:style>
        </p:sp>
        <p:sp>
          <p:nvSpPr>
            <p:cNvPr id="13" name="Rectangle: Rounded Corners 4">
              <a:extLst>
                <a:ext uri="{FF2B5EF4-FFF2-40B4-BE49-F238E27FC236}">
                  <a16:creationId xmlns:a16="http://schemas.microsoft.com/office/drawing/2014/main" id="{DF422E91-675D-49D1-B35B-65C05206C49C}"/>
                </a:ext>
              </a:extLst>
            </p:cNvPr>
            <p:cNvSpPr txBox="1"/>
            <p:nvPr/>
          </p:nvSpPr>
          <p:spPr>
            <a:xfrm>
              <a:off x="40980" y="1971952"/>
              <a:ext cx="7683183" cy="7575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1" kern="1200" dirty="0">
                  <a:latin typeface="Tahoma" panose="020B0604030504040204" pitchFamily="34" charset="0"/>
                  <a:ea typeface="Tahoma" panose="020B0604030504040204" pitchFamily="34" charset="0"/>
                  <a:cs typeface="Tahoma" panose="020B0604030504040204" pitchFamily="34" charset="0"/>
                </a:rPr>
                <a:t>Odoo Technical</a:t>
              </a:r>
              <a:endParaRPr lang="vi-VN" sz="3500" b="1" kern="1200" dirty="0">
                <a:latin typeface="Tahoma" panose="020B0604030504040204" pitchFamily="34" charset="0"/>
                <a:ea typeface="Tahoma" panose="020B0604030504040204" pitchFamily="34" charset="0"/>
                <a:cs typeface="Tahoma" panose="020B0604030504040204" pitchFamily="34" charset="0"/>
              </a:endParaRPr>
            </a:p>
          </p:txBody>
        </p:sp>
      </p:grpSp>
      <p:sp>
        <p:nvSpPr>
          <p:cNvPr id="7" name="Rectangle 6">
            <a:extLst>
              <a:ext uri="{FF2B5EF4-FFF2-40B4-BE49-F238E27FC236}">
                <a16:creationId xmlns:a16="http://schemas.microsoft.com/office/drawing/2014/main" id="{4EC5B119-4298-4DF2-BF7F-CAD30A80626B}"/>
              </a:ext>
            </a:extLst>
          </p:cNvPr>
          <p:cNvSpPr/>
          <p:nvPr/>
        </p:nvSpPr>
        <p:spPr>
          <a:xfrm>
            <a:off x="5526037" y="126578"/>
            <a:ext cx="6284963" cy="83947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views</a:t>
            </a:r>
            <a:endParaRPr lang="vi-VN" sz="4800" b="1" dirty="0"/>
          </a:p>
        </p:txBody>
      </p:sp>
      <p:sp>
        <p:nvSpPr>
          <p:cNvPr id="2" name="Rectangle 1">
            <a:extLst>
              <a:ext uri="{FF2B5EF4-FFF2-40B4-BE49-F238E27FC236}">
                <a16:creationId xmlns:a16="http://schemas.microsoft.com/office/drawing/2014/main" id="{48715AC5-2AAC-4689-98CD-3DDFA1F18D74}"/>
              </a:ext>
            </a:extLst>
          </p:cNvPr>
          <p:cNvSpPr/>
          <p:nvPr/>
        </p:nvSpPr>
        <p:spPr>
          <a:xfrm>
            <a:off x="1205625" y="1007032"/>
            <a:ext cx="2190023" cy="523220"/>
          </a:xfrm>
          <a:prstGeom prst="rect">
            <a:avLst/>
          </a:prstGeom>
        </p:spPr>
        <p:txBody>
          <a:bodyPr wrap="none">
            <a:spAutoFit/>
          </a:bodyPr>
          <a:lstStyle/>
          <a:p>
            <a:r>
              <a:rPr lang="vi-VN" sz="2800" b="1" dirty="0">
                <a:solidFill>
                  <a:srgbClr val="FF0000"/>
                </a:solidFill>
              </a:rPr>
              <a:t>Fields view</a:t>
            </a:r>
          </a:p>
        </p:txBody>
      </p:sp>
      <p:sp>
        <p:nvSpPr>
          <p:cNvPr id="3" name="Rectangle 2">
            <a:extLst>
              <a:ext uri="{FF2B5EF4-FFF2-40B4-BE49-F238E27FC236}">
                <a16:creationId xmlns:a16="http://schemas.microsoft.com/office/drawing/2014/main" id="{3D7A2B80-C179-46FB-A884-F5B388C9C241}"/>
              </a:ext>
            </a:extLst>
          </p:cNvPr>
          <p:cNvSpPr/>
          <p:nvPr/>
        </p:nvSpPr>
        <p:spPr>
          <a:xfrm>
            <a:off x="1205625" y="1443106"/>
            <a:ext cx="10491076" cy="1384995"/>
          </a:xfrm>
          <a:prstGeom prst="rect">
            <a:avLst/>
          </a:prstGeom>
        </p:spPr>
        <p:txBody>
          <a:bodyPr wrap="square">
            <a:spAutoFit/>
          </a:bodyPr>
          <a:lstStyle/>
          <a:p>
            <a:pPr algn="just"/>
            <a:r>
              <a:rPr lang="en-US" sz="2800" dirty="0"/>
              <a:t>View fields have a few attributes available to them. Most of them have values taken from their definition in the model, but these can be overridden in the view</a:t>
            </a:r>
            <a:endParaRPr lang="vi-VN" sz="2800" dirty="0"/>
          </a:p>
        </p:txBody>
      </p:sp>
      <p:sp>
        <p:nvSpPr>
          <p:cNvPr id="4" name="Rectangle 3">
            <a:extLst>
              <a:ext uri="{FF2B5EF4-FFF2-40B4-BE49-F238E27FC236}">
                <a16:creationId xmlns:a16="http://schemas.microsoft.com/office/drawing/2014/main" id="{9A8F6638-B772-4E94-A756-67F071B399FE}"/>
              </a:ext>
            </a:extLst>
          </p:cNvPr>
          <p:cNvSpPr/>
          <p:nvPr/>
        </p:nvSpPr>
        <p:spPr>
          <a:xfrm>
            <a:off x="1205625" y="3169693"/>
            <a:ext cx="10605375" cy="3416320"/>
          </a:xfrm>
          <a:prstGeom prst="rect">
            <a:avLst/>
          </a:prstGeom>
        </p:spPr>
        <p:txBody>
          <a:bodyPr wrap="square">
            <a:spAutoFit/>
          </a:bodyPr>
          <a:lstStyle/>
          <a:p>
            <a:pPr marL="342900" indent="-342900" algn="just">
              <a:buFont typeface="Wingdings" panose="05000000000000000000" pitchFamily="2" charset="2"/>
              <a:buChar char="Ø"/>
            </a:pPr>
            <a:r>
              <a:rPr lang="en-US" sz="2400" b="1" dirty="0">
                <a:solidFill>
                  <a:srgbClr val="FF0000"/>
                </a:solidFill>
              </a:rPr>
              <a:t>name</a:t>
            </a:r>
            <a:r>
              <a:rPr lang="en-US" sz="2400" dirty="0"/>
              <a:t> identifies the field database name.</a:t>
            </a:r>
          </a:p>
          <a:p>
            <a:pPr marL="342900" indent="-342900" algn="just">
              <a:buFont typeface="Wingdings" panose="05000000000000000000" pitchFamily="2" charset="2"/>
              <a:buChar char="Ø"/>
            </a:pPr>
            <a:r>
              <a:rPr lang="en-US" sz="2400" b="1" dirty="0">
                <a:solidFill>
                  <a:srgbClr val="FF0000"/>
                </a:solidFill>
              </a:rPr>
              <a:t>string</a:t>
            </a:r>
            <a:r>
              <a:rPr lang="en-US" sz="2400" dirty="0"/>
              <a:t> is the label text, to be used if we want to override the label text provided by the model definition.</a:t>
            </a:r>
          </a:p>
          <a:p>
            <a:pPr marL="342900" indent="-342900" algn="just">
              <a:buFont typeface="Wingdings" panose="05000000000000000000" pitchFamily="2" charset="2"/>
              <a:buChar char="Ø"/>
            </a:pPr>
            <a:r>
              <a:rPr lang="en-US" sz="2400" b="1" dirty="0">
                <a:solidFill>
                  <a:srgbClr val="FF0000"/>
                </a:solidFill>
              </a:rPr>
              <a:t>help</a:t>
            </a:r>
            <a:r>
              <a:rPr lang="en-US" sz="2400" dirty="0"/>
              <a:t> is tooltip text shown when you hover the pointer over the field, and it allows you to override the help text provided by the model definition.</a:t>
            </a:r>
          </a:p>
          <a:p>
            <a:pPr marL="342900" indent="-342900" algn="just">
              <a:buFont typeface="Wingdings" panose="05000000000000000000" pitchFamily="2" charset="2"/>
              <a:buChar char="Ø"/>
            </a:pPr>
            <a:r>
              <a:rPr lang="en-US" sz="2400" b="1" dirty="0">
                <a:solidFill>
                  <a:srgbClr val="FF0000"/>
                </a:solidFill>
              </a:rPr>
              <a:t>placeholder</a:t>
            </a:r>
            <a:r>
              <a:rPr lang="en-US" sz="2400" dirty="0"/>
              <a:t> is suggestion text to display inside the field.</a:t>
            </a:r>
          </a:p>
          <a:p>
            <a:pPr marL="342900" indent="-342900" algn="just">
              <a:buFont typeface="Wingdings" panose="05000000000000000000" pitchFamily="2" charset="2"/>
              <a:buChar char="Ø"/>
            </a:pPr>
            <a:r>
              <a:rPr lang="en-US" sz="2400" b="1" dirty="0">
                <a:solidFill>
                  <a:srgbClr val="FF0000"/>
                </a:solidFill>
              </a:rPr>
              <a:t>widget</a:t>
            </a:r>
            <a:r>
              <a:rPr lang="en-US" sz="2400" dirty="0"/>
              <a:t> allows us to override the default widget used for the field. We will explore the available widgets in a moment.</a:t>
            </a:r>
          </a:p>
          <a:p>
            <a:pPr marL="342900" indent="-342900" algn="just">
              <a:buFont typeface="Wingdings" panose="05000000000000000000" pitchFamily="2" charset="2"/>
              <a:buChar char="Ø"/>
            </a:pPr>
            <a:r>
              <a:rPr lang="en-US" sz="2400" b="1" dirty="0">
                <a:solidFill>
                  <a:srgbClr val="FF0000"/>
                </a:solidFill>
              </a:rPr>
              <a:t>options</a:t>
            </a:r>
            <a:r>
              <a:rPr lang="en-US" sz="2400" dirty="0"/>
              <a:t> is a JSON data structure with additional options for the widget.</a:t>
            </a:r>
          </a:p>
        </p:txBody>
      </p:sp>
      <p:sp>
        <p:nvSpPr>
          <p:cNvPr id="5" name="Rectangle 4">
            <a:extLst>
              <a:ext uri="{FF2B5EF4-FFF2-40B4-BE49-F238E27FC236}">
                <a16:creationId xmlns:a16="http://schemas.microsoft.com/office/drawing/2014/main" id="{D2CB866F-F7D6-4419-8BD4-4E2C05C8B12D}"/>
              </a:ext>
            </a:extLst>
          </p:cNvPr>
          <p:cNvSpPr/>
          <p:nvPr/>
        </p:nvSpPr>
        <p:spPr>
          <a:xfrm>
            <a:off x="4890375" y="2740955"/>
            <a:ext cx="6096000" cy="523220"/>
          </a:xfrm>
          <a:prstGeom prst="rect">
            <a:avLst/>
          </a:prstGeom>
        </p:spPr>
        <p:txBody>
          <a:bodyPr>
            <a:spAutoFit/>
          </a:bodyPr>
          <a:lstStyle/>
          <a:p>
            <a:r>
              <a:rPr lang="vi-VN" sz="2800" b="1" dirty="0">
                <a:solidFill>
                  <a:srgbClr val="FF0000"/>
                </a:solidFill>
                <a:latin typeface="LiberationSerif"/>
              </a:rPr>
              <a:t>Attributes for views</a:t>
            </a:r>
            <a:r>
              <a:rPr lang="vi-VN" sz="2800" b="1" dirty="0">
                <a:solidFill>
                  <a:srgbClr val="FF0000"/>
                </a:solidFill>
              </a:rPr>
              <a:t> </a:t>
            </a:r>
            <a:endParaRPr lang="vi-VN" dirty="0"/>
          </a:p>
        </p:txBody>
      </p:sp>
    </p:spTree>
    <p:extLst>
      <p:ext uri="{BB962C8B-B14F-4D97-AF65-F5344CB8AC3E}">
        <p14:creationId xmlns:p14="http://schemas.microsoft.com/office/powerpoint/2010/main" val="32295620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F9D8BE1-95C8-4C5F-B221-3892D6A75011}"/>
              </a:ext>
            </a:extLst>
          </p:cNvPr>
          <p:cNvGrpSpPr/>
          <p:nvPr/>
        </p:nvGrpSpPr>
        <p:grpSpPr>
          <a:xfrm>
            <a:off x="803083" y="126578"/>
            <a:ext cx="4668803" cy="839474"/>
            <a:chOff x="0" y="1930972"/>
            <a:chExt cx="7765143" cy="839474"/>
          </a:xfrm>
        </p:grpSpPr>
        <p:sp>
          <p:nvSpPr>
            <p:cNvPr id="12" name="Rectangle: Rounded Corners 11">
              <a:extLst>
                <a:ext uri="{FF2B5EF4-FFF2-40B4-BE49-F238E27FC236}">
                  <a16:creationId xmlns:a16="http://schemas.microsoft.com/office/drawing/2014/main" id="{2062DECD-44A6-4DDE-A462-171D2EFBCFF1}"/>
                </a:ext>
              </a:extLst>
            </p:cNvPr>
            <p:cNvSpPr/>
            <p:nvPr/>
          </p:nvSpPr>
          <p:spPr>
            <a:xfrm>
              <a:off x="0" y="1930972"/>
              <a:ext cx="7765143" cy="839474"/>
            </a:xfrm>
            <a:prstGeom prst="roundRect">
              <a:avLst/>
            </a:prstGeom>
            <a:solidFill>
              <a:srgbClr val="92D050"/>
            </a:solidFill>
          </p:spPr>
          <p:style>
            <a:lnRef idx="0">
              <a:schemeClr val="lt1">
                <a:hueOff val="0"/>
                <a:satOff val="0"/>
                <a:lumOff val="0"/>
                <a:alphaOff val="0"/>
              </a:schemeClr>
            </a:lnRef>
            <a:fillRef idx="3">
              <a:scrgbClr r="0" g="0" b="0"/>
            </a:fillRef>
            <a:effectRef idx="2">
              <a:schemeClr val="accent5">
                <a:shade val="50000"/>
                <a:hueOff val="136062"/>
                <a:satOff val="3255"/>
                <a:lumOff val="30548"/>
                <a:alphaOff val="0"/>
              </a:schemeClr>
            </a:effectRef>
            <a:fontRef idx="minor">
              <a:schemeClr val="lt1"/>
            </a:fontRef>
          </p:style>
        </p:sp>
        <p:sp>
          <p:nvSpPr>
            <p:cNvPr id="13" name="Rectangle: Rounded Corners 4">
              <a:extLst>
                <a:ext uri="{FF2B5EF4-FFF2-40B4-BE49-F238E27FC236}">
                  <a16:creationId xmlns:a16="http://schemas.microsoft.com/office/drawing/2014/main" id="{DF422E91-675D-49D1-B35B-65C05206C49C}"/>
                </a:ext>
              </a:extLst>
            </p:cNvPr>
            <p:cNvSpPr txBox="1"/>
            <p:nvPr/>
          </p:nvSpPr>
          <p:spPr>
            <a:xfrm>
              <a:off x="40980" y="1971952"/>
              <a:ext cx="7683183" cy="7575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1" kern="1200" dirty="0">
                  <a:latin typeface="Tahoma" panose="020B0604030504040204" pitchFamily="34" charset="0"/>
                  <a:ea typeface="Tahoma" panose="020B0604030504040204" pitchFamily="34" charset="0"/>
                  <a:cs typeface="Tahoma" panose="020B0604030504040204" pitchFamily="34" charset="0"/>
                </a:rPr>
                <a:t>Odoo Technical</a:t>
              </a:r>
              <a:endParaRPr lang="vi-VN" sz="3500" b="1" kern="1200" dirty="0">
                <a:latin typeface="Tahoma" panose="020B0604030504040204" pitchFamily="34" charset="0"/>
                <a:ea typeface="Tahoma" panose="020B0604030504040204" pitchFamily="34" charset="0"/>
                <a:cs typeface="Tahoma" panose="020B0604030504040204" pitchFamily="34" charset="0"/>
              </a:endParaRPr>
            </a:p>
          </p:txBody>
        </p:sp>
      </p:grpSp>
      <p:sp>
        <p:nvSpPr>
          <p:cNvPr id="7" name="Rectangle 6">
            <a:extLst>
              <a:ext uri="{FF2B5EF4-FFF2-40B4-BE49-F238E27FC236}">
                <a16:creationId xmlns:a16="http://schemas.microsoft.com/office/drawing/2014/main" id="{4EC5B119-4298-4DF2-BF7F-CAD30A80626B}"/>
              </a:ext>
            </a:extLst>
          </p:cNvPr>
          <p:cNvSpPr/>
          <p:nvPr/>
        </p:nvSpPr>
        <p:spPr>
          <a:xfrm>
            <a:off x="5526037" y="126578"/>
            <a:ext cx="6284963" cy="83947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views</a:t>
            </a:r>
            <a:endParaRPr lang="vi-VN" sz="4800" b="1" dirty="0"/>
          </a:p>
        </p:txBody>
      </p:sp>
      <p:sp>
        <p:nvSpPr>
          <p:cNvPr id="2" name="Rectangle 1">
            <a:extLst>
              <a:ext uri="{FF2B5EF4-FFF2-40B4-BE49-F238E27FC236}">
                <a16:creationId xmlns:a16="http://schemas.microsoft.com/office/drawing/2014/main" id="{F37EC299-290F-4B42-A6E3-8716DF103EDF}"/>
              </a:ext>
            </a:extLst>
          </p:cNvPr>
          <p:cNvSpPr/>
          <p:nvPr/>
        </p:nvSpPr>
        <p:spPr>
          <a:xfrm>
            <a:off x="965200" y="1007032"/>
            <a:ext cx="10845800" cy="5828647"/>
          </a:xfrm>
          <a:prstGeom prst="rect">
            <a:avLst/>
          </a:prstGeom>
        </p:spPr>
        <p:txBody>
          <a:bodyPr wrap="square">
            <a:spAutoFit/>
          </a:bodyPr>
          <a:lstStyle/>
          <a:p>
            <a:pPr algn="just">
              <a:lnSpc>
                <a:spcPct val="150000"/>
              </a:lnSpc>
            </a:pPr>
            <a:r>
              <a:rPr lang="en-US" sz="2800" b="1" dirty="0"/>
              <a:t>The values to use depend on what each widget supports.</a:t>
            </a:r>
          </a:p>
          <a:p>
            <a:pPr marL="457200" indent="-457200" algn="just">
              <a:lnSpc>
                <a:spcPct val="150000"/>
              </a:lnSpc>
              <a:buFont typeface="Wingdings" panose="05000000000000000000" pitchFamily="2" charset="2"/>
              <a:buChar char="Ø"/>
            </a:pPr>
            <a:r>
              <a:rPr lang="en-US" sz="2800" b="1" dirty="0">
                <a:solidFill>
                  <a:srgbClr val="FF0000"/>
                </a:solidFill>
              </a:rPr>
              <a:t>class</a:t>
            </a:r>
            <a:r>
              <a:rPr lang="en-US" sz="2800" dirty="0">
                <a:solidFill>
                  <a:srgbClr val="FF0000"/>
                </a:solidFill>
              </a:rPr>
              <a:t> </a:t>
            </a:r>
            <a:r>
              <a:rPr lang="en-US" sz="2800" dirty="0"/>
              <a:t>are the CSS classes to use for the field HTML rendering.</a:t>
            </a:r>
          </a:p>
          <a:p>
            <a:pPr marL="457200" indent="-457200" algn="just">
              <a:lnSpc>
                <a:spcPct val="150000"/>
              </a:lnSpc>
              <a:buFont typeface="Wingdings" panose="05000000000000000000" pitchFamily="2" charset="2"/>
              <a:buChar char="Ø"/>
            </a:pPr>
            <a:r>
              <a:rPr lang="en-US" sz="2800" b="1" dirty="0" err="1">
                <a:solidFill>
                  <a:srgbClr val="FF0000"/>
                </a:solidFill>
              </a:rPr>
              <a:t>nolabel</a:t>
            </a:r>
            <a:r>
              <a:rPr lang="en-US" sz="2800" b="1" dirty="0">
                <a:solidFill>
                  <a:srgbClr val="FF0000"/>
                </a:solidFill>
              </a:rPr>
              <a:t>="True" </a:t>
            </a:r>
            <a:r>
              <a:rPr lang="en-US" sz="2800" dirty="0"/>
              <a:t>prevents the automatic field label from being presented. It only makes sense for the fields inside a &lt;group&gt; element and is often used along with a &lt;label for="..."&gt; element.</a:t>
            </a:r>
          </a:p>
          <a:p>
            <a:pPr marL="457200" indent="-457200" algn="just">
              <a:lnSpc>
                <a:spcPct val="150000"/>
              </a:lnSpc>
              <a:buFont typeface="Wingdings" panose="05000000000000000000" pitchFamily="2" charset="2"/>
              <a:buChar char="Ø"/>
            </a:pPr>
            <a:r>
              <a:rPr lang="en-US" sz="2800" b="1" dirty="0">
                <a:solidFill>
                  <a:srgbClr val="FF0000"/>
                </a:solidFill>
              </a:rPr>
              <a:t>invisible="True" </a:t>
            </a:r>
            <a:r>
              <a:rPr lang="en-US" sz="2800" dirty="0"/>
              <a:t>makes the field not visible, but it’s data is fetched from the server and is available on the form.</a:t>
            </a:r>
          </a:p>
          <a:p>
            <a:pPr marL="457200" indent="-457200" algn="just">
              <a:lnSpc>
                <a:spcPct val="150000"/>
              </a:lnSpc>
              <a:buFont typeface="Wingdings" panose="05000000000000000000" pitchFamily="2" charset="2"/>
              <a:buChar char="Ø"/>
            </a:pPr>
            <a:r>
              <a:rPr lang="en-US" sz="2800" b="1" dirty="0" err="1">
                <a:solidFill>
                  <a:srgbClr val="FF0000"/>
                </a:solidFill>
              </a:rPr>
              <a:t>readonly</a:t>
            </a:r>
            <a:r>
              <a:rPr lang="en-US" sz="2800" b="1" dirty="0">
                <a:solidFill>
                  <a:srgbClr val="FF0000"/>
                </a:solidFill>
              </a:rPr>
              <a:t>="True" </a:t>
            </a:r>
            <a:r>
              <a:rPr lang="en-US" sz="2800" dirty="0"/>
              <a:t>makes the field non-editable on the form.</a:t>
            </a:r>
          </a:p>
          <a:p>
            <a:pPr marL="457200" indent="-457200" algn="just">
              <a:lnSpc>
                <a:spcPct val="150000"/>
              </a:lnSpc>
              <a:buFont typeface="Wingdings" panose="05000000000000000000" pitchFamily="2" charset="2"/>
              <a:buChar char="Ø"/>
            </a:pPr>
            <a:r>
              <a:rPr lang="en-US" sz="2800" b="1" dirty="0">
                <a:solidFill>
                  <a:srgbClr val="FF0000"/>
                </a:solidFill>
              </a:rPr>
              <a:t>required="True</a:t>
            </a:r>
            <a:r>
              <a:rPr lang="en-US" sz="2800" dirty="0">
                <a:solidFill>
                  <a:srgbClr val="FF0000"/>
                </a:solidFill>
              </a:rPr>
              <a:t>" </a:t>
            </a:r>
            <a:r>
              <a:rPr lang="en-US" sz="2800" dirty="0"/>
              <a:t>makes the field mandatory on the form.</a:t>
            </a:r>
            <a:endParaRPr lang="vi-VN" sz="2800" dirty="0"/>
          </a:p>
        </p:txBody>
      </p:sp>
    </p:spTree>
    <p:extLst>
      <p:ext uri="{BB962C8B-B14F-4D97-AF65-F5344CB8AC3E}">
        <p14:creationId xmlns:p14="http://schemas.microsoft.com/office/powerpoint/2010/main" val="30334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F9D8BE1-95C8-4C5F-B221-3892D6A75011}"/>
              </a:ext>
            </a:extLst>
          </p:cNvPr>
          <p:cNvGrpSpPr/>
          <p:nvPr/>
        </p:nvGrpSpPr>
        <p:grpSpPr>
          <a:xfrm>
            <a:off x="803083" y="126578"/>
            <a:ext cx="4668803" cy="839474"/>
            <a:chOff x="0" y="1930972"/>
            <a:chExt cx="7765143" cy="839474"/>
          </a:xfrm>
        </p:grpSpPr>
        <p:sp>
          <p:nvSpPr>
            <p:cNvPr id="12" name="Rectangle: Rounded Corners 11">
              <a:extLst>
                <a:ext uri="{FF2B5EF4-FFF2-40B4-BE49-F238E27FC236}">
                  <a16:creationId xmlns:a16="http://schemas.microsoft.com/office/drawing/2014/main" id="{2062DECD-44A6-4DDE-A462-171D2EFBCFF1}"/>
                </a:ext>
              </a:extLst>
            </p:cNvPr>
            <p:cNvSpPr/>
            <p:nvPr/>
          </p:nvSpPr>
          <p:spPr>
            <a:xfrm>
              <a:off x="0" y="1930972"/>
              <a:ext cx="7765143" cy="839474"/>
            </a:xfrm>
            <a:prstGeom prst="roundRect">
              <a:avLst/>
            </a:prstGeom>
            <a:solidFill>
              <a:srgbClr val="92D050"/>
            </a:solidFill>
          </p:spPr>
          <p:style>
            <a:lnRef idx="0">
              <a:schemeClr val="lt1">
                <a:hueOff val="0"/>
                <a:satOff val="0"/>
                <a:lumOff val="0"/>
                <a:alphaOff val="0"/>
              </a:schemeClr>
            </a:lnRef>
            <a:fillRef idx="3">
              <a:scrgbClr r="0" g="0" b="0"/>
            </a:fillRef>
            <a:effectRef idx="2">
              <a:schemeClr val="accent5">
                <a:shade val="50000"/>
                <a:hueOff val="136062"/>
                <a:satOff val="3255"/>
                <a:lumOff val="30548"/>
                <a:alphaOff val="0"/>
              </a:schemeClr>
            </a:effectRef>
            <a:fontRef idx="minor">
              <a:schemeClr val="lt1"/>
            </a:fontRef>
          </p:style>
        </p:sp>
        <p:sp>
          <p:nvSpPr>
            <p:cNvPr id="13" name="Rectangle: Rounded Corners 4">
              <a:extLst>
                <a:ext uri="{FF2B5EF4-FFF2-40B4-BE49-F238E27FC236}">
                  <a16:creationId xmlns:a16="http://schemas.microsoft.com/office/drawing/2014/main" id="{DF422E91-675D-49D1-B35B-65C05206C49C}"/>
                </a:ext>
              </a:extLst>
            </p:cNvPr>
            <p:cNvSpPr txBox="1"/>
            <p:nvPr/>
          </p:nvSpPr>
          <p:spPr>
            <a:xfrm>
              <a:off x="40980" y="1971952"/>
              <a:ext cx="7683183" cy="7575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1" kern="1200" dirty="0">
                  <a:latin typeface="Tahoma" panose="020B0604030504040204" pitchFamily="34" charset="0"/>
                  <a:ea typeface="Tahoma" panose="020B0604030504040204" pitchFamily="34" charset="0"/>
                  <a:cs typeface="Tahoma" panose="020B0604030504040204" pitchFamily="34" charset="0"/>
                </a:rPr>
                <a:t>Odoo Technical</a:t>
              </a:r>
              <a:endParaRPr lang="vi-VN" sz="3500" b="1" kern="1200" dirty="0">
                <a:latin typeface="Tahoma" panose="020B0604030504040204" pitchFamily="34" charset="0"/>
                <a:ea typeface="Tahoma" panose="020B0604030504040204" pitchFamily="34" charset="0"/>
                <a:cs typeface="Tahoma" panose="020B0604030504040204" pitchFamily="34" charset="0"/>
              </a:endParaRPr>
            </a:p>
          </p:txBody>
        </p:sp>
      </p:grpSp>
      <p:sp>
        <p:nvSpPr>
          <p:cNvPr id="7" name="Rectangle 6">
            <a:extLst>
              <a:ext uri="{FF2B5EF4-FFF2-40B4-BE49-F238E27FC236}">
                <a16:creationId xmlns:a16="http://schemas.microsoft.com/office/drawing/2014/main" id="{4EC5B119-4298-4DF2-BF7F-CAD30A80626B}"/>
              </a:ext>
            </a:extLst>
          </p:cNvPr>
          <p:cNvSpPr/>
          <p:nvPr/>
        </p:nvSpPr>
        <p:spPr>
          <a:xfrm>
            <a:off x="5526037" y="126578"/>
            <a:ext cx="6284963" cy="83947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views</a:t>
            </a:r>
            <a:endParaRPr lang="vi-VN" sz="4800" b="1" dirty="0"/>
          </a:p>
        </p:txBody>
      </p:sp>
      <p:sp>
        <p:nvSpPr>
          <p:cNvPr id="6" name="Rectangle 5">
            <a:extLst>
              <a:ext uri="{FF2B5EF4-FFF2-40B4-BE49-F238E27FC236}">
                <a16:creationId xmlns:a16="http://schemas.microsoft.com/office/drawing/2014/main" id="{0692F226-23FE-4867-9D94-7C3667AB9670}"/>
              </a:ext>
            </a:extLst>
          </p:cNvPr>
          <p:cNvSpPr/>
          <p:nvPr/>
        </p:nvSpPr>
        <p:spPr>
          <a:xfrm>
            <a:off x="4768553" y="1146732"/>
            <a:ext cx="2654894" cy="523220"/>
          </a:xfrm>
          <a:prstGeom prst="rect">
            <a:avLst/>
          </a:prstGeom>
        </p:spPr>
        <p:txBody>
          <a:bodyPr wrap="none">
            <a:spAutoFit/>
          </a:bodyPr>
          <a:lstStyle/>
          <a:p>
            <a:r>
              <a:rPr lang="vi-VN" sz="2800" b="1" dirty="0">
                <a:solidFill>
                  <a:srgbClr val="FF0000"/>
                </a:solidFill>
              </a:rPr>
              <a:t>Type of views</a:t>
            </a:r>
          </a:p>
        </p:txBody>
      </p:sp>
      <p:graphicFrame>
        <p:nvGraphicFramePr>
          <p:cNvPr id="2" name="Table 2">
            <a:extLst>
              <a:ext uri="{FF2B5EF4-FFF2-40B4-BE49-F238E27FC236}">
                <a16:creationId xmlns:a16="http://schemas.microsoft.com/office/drawing/2014/main" id="{D0B7D1D8-A106-4B92-BAB5-B698EA22A428}"/>
              </a:ext>
            </a:extLst>
          </p:cNvPr>
          <p:cNvGraphicFramePr>
            <a:graphicFrameLocks noGrp="1"/>
          </p:cNvGraphicFramePr>
          <p:nvPr>
            <p:extLst>
              <p:ext uri="{D42A27DB-BD31-4B8C-83A1-F6EECF244321}">
                <p14:modId xmlns:p14="http://schemas.microsoft.com/office/powerpoint/2010/main" val="1441766042"/>
              </p:ext>
            </p:extLst>
          </p:nvPr>
        </p:nvGraphicFramePr>
        <p:xfrm>
          <a:off x="1892300" y="1850632"/>
          <a:ext cx="8128000" cy="2584208"/>
        </p:xfrm>
        <a:graphic>
          <a:graphicData uri="http://schemas.openxmlformats.org/drawingml/2006/table">
            <a:tbl>
              <a:tblPr bandRow="1">
                <a:tableStyleId>{BDBED569-4797-4DF1-A0F4-6AAB3CD982D8}</a:tableStyleId>
              </a:tblPr>
              <a:tblGrid>
                <a:gridCol w="4064000">
                  <a:extLst>
                    <a:ext uri="{9D8B030D-6E8A-4147-A177-3AD203B41FA5}">
                      <a16:colId xmlns:a16="http://schemas.microsoft.com/office/drawing/2014/main" val="912655613"/>
                    </a:ext>
                  </a:extLst>
                </a:gridCol>
                <a:gridCol w="4064000">
                  <a:extLst>
                    <a:ext uri="{9D8B030D-6E8A-4147-A177-3AD203B41FA5}">
                      <a16:colId xmlns:a16="http://schemas.microsoft.com/office/drawing/2014/main" val="2219804019"/>
                    </a:ext>
                  </a:extLst>
                </a:gridCol>
              </a:tblGrid>
              <a:tr h="663968">
                <a:tc>
                  <a:txBody>
                    <a:bodyPr/>
                    <a:lstStyle/>
                    <a:p>
                      <a:r>
                        <a:rPr lang="vi-VN" sz="1800" b="0" i="0" kern="1200" dirty="0">
                          <a:solidFill>
                            <a:schemeClr val="tx1"/>
                          </a:solidFill>
                          <a:effectLst/>
                          <a:latin typeface="+mn-lt"/>
                          <a:ea typeface="+mn-ea"/>
                          <a:cs typeface="+mn-cs"/>
                        </a:rPr>
                        <a:t>Form views</a:t>
                      </a:r>
                      <a:r>
                        <a:rPr lang="vi-VN" dirty="0"/>
                        <a:t> </a:t>
                      </a:r>
                    </a:p>
                  </a:txBody>
                  <a:tcPr/>
                </a:tc>
                <a:tc>
                  <a:txBody>
                    <a:bodyPr/>
                    <a:lstStyle/>
                    <a:p>
                      <a:r>
                        <a:rPr lang="vi-VN" sz="1800" b="0" i="0" kern="1200" dirty="0">
                          <a:solidFill>
                            <a:schemeClr val="tx1"/>
                          </a:solidFill>
                          <a:effectLst/>
                          <a:latin typeface="+mn-lt"/>
                          <a:ea typeface="+mn-ea"/>
                          <a:cs typeface="+mn-cs"/>
                        </a:rPr>
                        <a:t>View semantic components</a:t>
                      </a:r>
                      <a:r>
                        <a:rPr lang="vi-VN" dirty="0"/>
                        <a:t> </a:t>
                      </a:r>
                    </a:p>
                  </a:txBody>
                  <a:tcPr/>
                </a:tc>
                <a:extLst>
                  <a:ext uri="{0D108BD9-81ED-4DB2-BD59-A6C34878D82A}">
                    <a16:rowId xmlns:a16="http://schemas.microsoft.com/office/drawing/2014/main" val="1283060773"/>
                  </a:ext>
                </a:extLst>
              </a:tr>
              <a:tr h="370840">
                <a:tc>
                  <a:txBody>
                    <a:bodyPr/>
                    <a:lstStyle/>
                    <a:p>
                      <a:r>
                        <a:rPr lang="vi-VN" sz="1800" b="0" i="0" kern="1200" dirty="0">
                          <a:solidFill>
                            <a:schemeClr val="tx1"/>
                          </a:solidFill>
                          <a:effectLst/>
                          <a:latin typeface="+mn-lt"/>
                          <a:ea typeface="+mn-ea"/>
                          <a:cs typeface="+mn-cs"/>
                        </a:rPr>
                        <a:t>Dynamic views</a:t>
                      </a:r>
                      <a:r>
                        <a:rPr lang="vi-VN" dirty="0"/>
                        <a:t> </a:t>
                      </a:r>
                    </a:p>
                  </a:txBody>
                  <a:tcPr/>
                </a:tc>
                <a:tc>
                  <a:txBody>
                    <a:bodyPr/>
                    <a:lstStyle/>
                    <a:p>
                      <a:r>
                        <a:rPr lang="vi-VN" sz="1800" b="0" i="0" kern="1200" dirty="0">
                          <a:solidFill>
                            <a:schemeClr val="tx1"/>
                          </a:solidFill>
                          <a:effectLst/>
                          <a:latin typeface="+mn-lt"/>
                          <a:ea typeface="+mn-ea"/>
                          <a:cs typeface="+mn-cs"/>
                        </a:rPr>
                        <a:t>List views</a:t>
                      </a:r>
                      <a:r>
                        <a:rPr lang="vi-VN" dirty="0"/>
                        <a:t> </a:t>
                      </a:r>
                      <a:br>
                        <a:rPr lang="vi-VN" dirty="0"/>
                      </a:br>
                      <a:endParaRPr lang="vi-VN" dirty="0"/>
                    </a:p>
                  </a:txBody>
                  <a:tcPr/>
                </a:tc>
                <a:extLst>
                  <a:ext uri="{0D108BD9-81ED-4DB2-BD59-A6C34878D82A}">
                    <a16:rowId xmlns:a16="http://schemas.microsoft.com/office/drawing/2014/main" val="208310472"/>
                  </a:ext>
                </a:extLst>
              </a:tr>
              <a:tr h="120408">
                <a:tc>
                  <a:txBody>
                    <a:bodyPr/>
                    <a:lstStyle/>
                    <a:p>
                      <a:r>
                        <a:rPr lang="vi-VN" sz="1800" b="0" i="0" kern="1200" dirty="0">
                          <a:solidFill>
                            <a:schemeClr val="tx1"/>
                          </a:solidFill>
                          <a:effectLst/>
                          <a:latin typeface="+mn-lt"/>
                          <a:ea typeface="+mn-ea"/>
                          <a:cs typeface="+mn-cs"/>
                        </a:rPr>
                        <a:t>Search views</a:t>
                      </a:r>
                      <a:endParaRPr lang="vi-VN" dirty="0"/>
                    </a:p>
                  </a:txBody>
                  <a:tcPr/>
                </a:tc>
                <a:tc>
                  <a:txBody>
                    <a:bodyPr/>
                    <a:lstStyle/>
                    <a:p>
                      <a:r>
                        <a:rPr lang="vi-VN" sz="1800" b="0" i="0" kern="1200" dirty="0">
                          <a:solidFill>
                            <a:schemeClr val="tx1"/>
                          </a:solidFill>
                          <a:effectLst/>
                          <a:latin typeface="+mn-lt"/>
                          <a:ea typeface="+mn-ea"/>
                          <a:cs typeface="+mn-cs"/>
                        </a:rPr>
                        <a:t>Calendar views</a:t>
                      </a:r>
                      <a:r>
                        <a:rPr lang="vi-VN" dirty="0"/>
                        <a:t> </a:t>
                      </a:r>
                      <a:br>
                        <a:rPr lang="vi-VN" dirty="0"/>
                      </a:br>
                      <a:endParaRPr lang="vi-VN" dirty="0"/>
                    </a:p>
                  </a:txBody>
                  <a:tcPr/>
                </a:tc>
                <a:extLst>
                  <a:ext uri="{0D108BD9-81ED-4DB2-BD59-A6C34878D82A}">
                    <a16:rowId xmlns:a16="http://schemas.microsoft.com/office/drawing/2014/main" val="3060488899"/>
                  </a:ext>
                </a:extLst>
              </a:tr>
              <a:tr h="0">
                <a:tc>
                  <a:txBody>
                    <a:bodyPr/>
                    <a:lstStyle/>
                    <a:p>
                      <a:r>
                        <a:rPr lang="vi-VN" sz="1800" b="0" i="0" kern="1200" dirty="0">
                          <a:solidFill>
                            <a:schemeClr val="tx1"/>
                          </a:solidFill>
                          <a:effectLst/>
                          <a:latin typeface="+mn-lt"/>
                          <a:ea typeface="+mn-ea"/>
                          <a:cs typeface="+mn-cs"/>
                        </a:rPr>
                        <a:t>Graph and pivot views</a:t>
                      </a:r>
                      <a:endParaRPr lang="vi-VN" dirty="0"/>
                    </a:p>
                  </a:txBody>
                  <a:tcPr/>
                </a:tc>
                <a:tc>
                  <a:txBody>
                    <a:bodyPr/>
                    <a:lstStyle/>
                    <a:p>
                      <a:r>
                        <a:rPr lang="vi-VN" sz="1800" b="0" i="0" kern="1200" dirty="0">
                          <a:solidFill>
                            <a:schemeClr val="tx1"/>
                          </a:solidFill>
                          <a:effectLst/>
                          <a:latin typeface="+mn-lt"/>
                          <a:ea typeface="+mn-ea"/>
                          <a:cs typeface="+mn-cs"/>
                        </a:rPr>
                        <a:t>Kanban Views</a:t>
                      </a:r>
                      <a:r>
                        <a:rPr lang="vi-VN" dirty="0"/>
                        <a:t> </a:t>
                      </a:r>
                      <a:br>
                        <a:rPr lang="vi-VN" dirty="0"/>
                      </a:br>
                      <a:endParaRPr lang="vi-VN" dirty="0"/>
                    </a:p>
                  </a:txBody>
                  <a:tcPr/>
                </a:tc>
                <a:extLst>
                  <a:ext uri="{0D108BD9-81ED-4DB2-BD59-A6C34878D82A}">
                    <a16:rowId xmlns:a16="http://schemas.microsoft.com/office/drawing/2014/main" val="176485624"/>
                  </a:ext>
                </a:extLst>
              </a:tr>
            </a:tbl>
          </a:graphicData>
        </a:graphic>
      </p:graphicFrame>
    </p:spTree>
    <p:extLst>
      <p:ext uri="{BB962C8B-B14F-4D97-AF65-F5344CB8AC3E}">
        <p14:creationId xmlns:p14="http://schemas.microsoft.com/office/powerpoint/2010/main" val="3857796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F9D8BE1-95C8-4C5F-B221-3892D6A75011}"/>
              </a:ext>
            </a:extLst>
          </p:cNvPr>
          <p:cNvGrpSpPr/>
          <p:nvPr/>
        </p:nvGrpSpPr>
        <p:grpSpPr>
          <a:xfrm>
            <a:off x="803083" y="126578"/>
            <a:ext cx="4668803" cy="839474"/>
            <a:chOff x="0" y="1930972"/>
            <a:chExt cx="7765143" cy="839474"/>
          </a:xfrm>
        </p:grpSpPr>
        <p:sp>
          <p:nvSpPr>
            <p:cNvPr id="12" name="Rectangle: Rounded Corners 11">
              <a:extLst>
                <a:ext uri="{FF2B5EF4-FFF2-40B4-BE49-F238E27FC236}">
                  <a16:creationId xmlns:a16="http://schemas.microsoft.com/office/drawing/2014/main" id="{2062DECD-44A6-4DDE-A462-171D2EFBCFF1}"/>
                </a:ext>
              </a:extLst>
            </p:cNvPr>
            <p:cNvSpPr/>
            <p:nvPr/>
          </p:nvSpPr>
          <p:spPr>
            <a:xfrm>
              <a:off x="0" y="1930972"/>
              <a:ext cx="7765143" cy="839474"/>
            </a:xfrm>
            <a:prstGeom prst="roundRect">
              <a:avLst/>
            </a:prstGeom>
            <a:solidFill>
              <a:srgbClr val="92D050"/>
            </a:solidFill>
          </p:spPr>
          <p:style>
            <a:lnRef idx="0">
              <a:schemeClr val="lt1">
                <a:hueOff val="0"/>
                <a:satOff val="0"/>
                <a:lumOff val="0"/>
                <a:alphaOff val="0"/>
              </a:schemeClr>
            </a:lnRef>
            <a:fillRef idx="3">
              <a:scrgbClr r="0" g="0" b="0"/>
            </a:fillRef>
            <a:effectRef idx="2">
              <a:schemeClr val="accent5">
                <a:shade val="50000"/>
                <a:hueOff val="136062"/>
                <a:satOff val="3255"/>
                <a:lumOff val="30548"/>
                <a:alphaOff val="0"/>
              </a:schemeClr>
            </a:effectRef>
            <a:fontRef idx="minor">
              <a:schemeClr val="lt1"/>
            </a:fontRef>
          </p:style>
        </p:sp>
        <p:sp>
          <p:nvSpPr>
            <p:cNvPr id="13" name="Rectangle: Rounded Corners 4">
              <a:extLst>
                <a:ext uri="{FF2B5EF4-FFF2-40B4-BE49-F238E27FC236}">
                  <a16:creationId xmlns:a16="http://schemas.microsoft.com/office/drawing/2014/main" id="{DF422E91-675D-49D1-B35B-65C05206C49C}"/>
                </a:ext>
              </a:extLst>
            </p:cNvPr>
            <p:cNvSpPr txBox="1"/>
            <p:nvPr/>
          </p:nvSpPr>
          <p:spPr>
            <a:xfrm>
              <a:off x="40980" y="1971952"/>
              <a:ext cx="7683183" cy="7575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1" kern="1200" dirty="0">
                  <a:latin typeface="Tahoma" panose="020B0604030504040204" pitchFamily="34" charset="0"/>
                  <a:ea typeface="Tahoma" panose="020B0604030504040204" pitchFamily="34" charset="0"/>
                  <a:cs typeface="Tahoma" panose="020B0604030504040204" pitchFamily="34" charset="0"/>
                </a:rPr>
                <a:t>Odoo Technical</a:t>
              </a:r>
              <a:endParaRPr lang="vi-VN" sz="3500" b="1" kern="1200" dirty="0">
                <a:latin typeface="Tahoma" panose="020B0604030504040204" pitchFamily="34" charset="0"/>
                <a:ea typeface="Tahoma" panose="020B0604030504040204" pitchFamily="34" charset="0"/>
                <a:cs typeface="Tahoma" panose="020B0604030504040204" pitchFamily="34" charset="0"/>
              </a:endParaRPr>
            </a:p>
          </p:txBody>
        </p:sp>
      </p:grpSp>
      <p:sp>
        <p:nvSpPr>
          <p:cNvPr id="7" name="Rectangle 6">
            <a:extLst>
              <a:ext uri="{FF2B5EF4-FFF2-40B4-BE49-F238E27FC236}">
                <a16:creationId xmlns:a16="http://schemas.microsoft.com/office/drawing/2014/main" id="{4EC5B119-4298-4DF2-BF7F-CAD30A80626B}"/>
              </a:ext>
            </a:extLst>
          </p:cNvPr>
          <p:cNvSpPr/>
          <p:nvPr/>
        </p:nvSpPr>
        <p:spPr>
          <a:xfrm>
            <a:off x="5526037" y="126578"/>
            <a:ext cx="6284963" cy="83947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views</a:t>
            </a:r>
            <a:endParaRPr lang="vi-VN" sz="4800" b="1" dirty="0"/>
          </a:p>
        </p:txBody>
      </p:sp>
      <p:sp>
        <p:nvSpPr>
          <p:cNvPr id="2" name="Rectangle 1">
            <a:extLst>
              <a:ext uri="{FF2B5EF4-FFF2-40B4-BE49-F238E27FC236}">
                <a16:creationId xmlns:a16="http://schemas.microsoft.com/office/drawing/2014/main" id="{96054FCE-0382-4241-A23C-846C094F5D11}"/>
              </a:ext>
            </a:extLst>
          </p:cNvPr>
          <p:cNvSpPr/>
          <p:nvPr/>
        </p:nvSpPr>
        <p:spPr>
          <a:xfrm>
            <a:off x="3137484" y="1137335"/>
            <a:ext cx="6096000" cy="584775"/>
          </a:xfrm>
          <a:prstGeom prst="rect">
            <a:avLst/>
          </a:prstGeom>
        </p:spPr>
        <p:txBody>
          <a:bodyPr>
            <a:spAutoFit/>
          </a:bodyPr>
          <a:lstStyle/>
          <a:p>
            <a:pPr algn="ctr"/>
            <a:r>
              <a:rPr lang="vi-VN" sz="3200" b="1" dirty="0">
                <a:solidFill>
                  <a:srgbClr val="FF0000"/>
                </a:solidFill>
                <a:latin typeface="LiberationSerif-Bold"/>
              </a:rPr>
              <a:t>Menu items</a:t>
            </a:r>
            <a:r>
              <a:rPr lang="vi-VN" sz="3200" dirty="0">
                <a:solidFill>
                  <a:srgbClr val="FF0000"/>
                </a:solidFill>
              </a:rPr>
              <a:t> </a:t>
            </a:r>
          </a:p>
        </p:txBody>
      </p:sp>
    </p:spTree>
    <p:extLst>
      <p:ext uri="{BB962C8B-B14F-4D97-AF65-F5344CB8AC3E}">
        <p14:creationId xmlns:p14="http://schemas.microsoft.com/office/powerpoint/2010/main" val="11137721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F9D8BE1-95C8-4C5F-B221-3892D6A75011}"/>
              </a:ext>
            </a:extLst>
          </p:cNvPr>
          <p:cNvGrpSpPr/>
          <p:nvPr/>
        </p:nvGrpSpPr>
        <p:grpSpPr>
          <a:xfrm>
            <a:off x="803083" y="126578"/>
            <a:ext cx="4668803" cy="839474"/>
            <a:chOff x="0" y="1930972"/>
            <a:chExt cx="7765143" cy="839474"/>
          </a:xfrm>
        </p:grpSpPr>
        <p:sp>
          <p:nvSpPr>
            <p:cNvPr id="12" name="Rectangle: Rounded Corners 11">
              <a:extLst>
                <a:ext uri="{FF2B5EF4-FFF2-40B4-BE49-F238E27FC236}">
                  <a16:creationId xmlns:a16="http://schemas.microsoft.com/office/drawing/2014/main" id="{2062DECD-44A6-4DDE-A462-171D2EFBCFF1}"/>
                </a:ext>
              </a:extLst>
            </p:cNvPr>
            <p:cNvSpPr/>
            <p:nvPr/>
          </p:nvSpPr>
          <p:spPr>
            <a:xfrm>
              <a:off x="0" y="1930972"/>
              <a:ext cx="7765143" cy="839474"/>
            </a:xfrm>
            <a:prstGeom prst="roundRect">
              <a:avLst/>
            </a:prstGeom>
            <a:solidFill>
              <a:srgbClr val="92D050"/>
            </a:solidFill>
          </p:spPr>
          <p:style>
            <a:lnRef idx="0">
              <a:schemeClr val="lt1">
                <a:hueOff val="0"/>
                <a:satOff val="0"/>
                <a:lumOff val="0"/>
                <a:alphaOff val="0"/>
              </a:schemeClr>
            </a:lnRef>
            <a:fillRef idx="3">
              <a:scrgbClr r="0" g="0" b="0"/>
            </a:fillRef>
            <a:effectRef idx="2">
              <a:schemeClr val="accent5">
                <a:shade val="50000"/>
                <a:hueOff val="136062"/>
                <a:satOff val="3255"/>
                <a:lumOff val="30548"/>
                <a:alphaOff val="0"/>
              </a:schemeClr>
            </a:effectRef>
            <a:fontRef idx="minor">
              <a:schemeClr val="lt1"/>
            </a:fontRef>
          </p:style>
        </p:sp>
        <p:sp>
          <p:nvSpPr>
            <p:cNvPr id="13" name="Rectangle: Rounded Corners 4">
              <a:extLst>
                <a:ext uri="{FF2B5EF4-FFF2-40B4-BE49-F238E27FC236}">
                  <a16:creationId xmlns:a16="http://schemas.microsoft.com/office/drawing/2014/main" id="{DF422E91-675D-49D1-B35B-65C05206C49C}"/>
                </a:ext>
              </a:extLst>
            </p:cNvPr>
            <p:cNvSpPr txBox="1"/>
            <p:nvPr/>
          </p:nvSpPr>
          <p:spPr>
            <a:xfrm>
              <a:off x="40980" y="1971952"/>
              <a:ext cx="7683183" cy="7575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1" kern="1200" dirty="0">
                  <a:latin typeface="Tahoma" panose="020B0604030504040204" pitchFamily="34" charset="0"/>
                  <a:ea typeface="Tahoma" panose="020B0604030504040204" pitchFamily="34" charset="0"/>
                  <a:cs typeface="Tahoma" panose="020B0604030504040204" pitchFamily="34" charset="0"/>
                </a:rPr>
                <a:t>Odoo Technical</a:t>
              </a:r>
              <a:endParaRPr lang="vi-VN" sz="3500" b="1" kern="1200" dirty="0">
                <a:latin typeface="Tahoma" panose="020B0604030504040204" pitchFamily="34" charset="0"/>
                <a:ea typeface="Tahoma" panose="020B0604030504040204" pitchFamily="34" charset="0"/>
                <a:cs typeface="Tahoma" panose="020B0604030504040204" pitchFamily="34" charset="0"/>
              </a:endParaRPr>
            </a:p>
          </p:txBody>
        </p:sp>
      </p:grpSp>
      <p:sp>
        <p:nvSpPr>
          <p:cNvPr id="7" name="Rectangle 6">
            <a:extLst>
              <a:ext uri="{FF2B5EF4-FFF2-40B4-BE49-F238E27FC236}">
                <a16:creationId xmlns:a16="http://schemas.microsoft.com/office/drawing/2014/main" id="{4EC5B119-4298-4DF2-BF7F-CAD30A80626B}"/>
              </a:ext>
            </a:extLst>
          </p:cNvPr>
          <p:cNvSpPr/>
          <p:nvPr/>
        </p:nvSpPr>
        <p:spPr>
          <a:xfrm>
            <a:off x="5526037" y="126578"/>
            <a:ext cx="6284963" cy="83947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views</a:t>
            </a:r>
            <a:endParaRPr lang="vi-VN" sz="4800" b="1" dirty="0"/>
          </a:p>
        </p:txBody>
      </p:sp>
      <p:sp>
        <p:nvSpPr>
          <p:cNvPr id="2" name="Rectangle 1">
            <a:extLst>
              <a:ext uri="{FF2B5EF4-FFF2-40B4-BE49-F238E27FC236}">
                <a16:creationId xmlns:a16="http://schemas.microsoft.com/office/drawing/2014/main" id="{96054FCE-0382-4241-A23C-846C094F5D11}"/>
              </a:ext>
            </a:extLst>
          </p:cNvPr>
          <p:cNvSpPr/>
          <p:nvPr/>
        </p:nvSpPr>
        <p:spPr>
          <a:xfrm>
            <a:off x="3137484" y="1137335"/>
            <a:ext cx="6096000" cy="584775"/>
          </a:xfrm>
          <a:prstGeom prst="rect">
            <a:avLst/>
          </a:prstGeom>
        </p:spPr>
        <p:txBody>
          <a:bodyPr>
            <a:spAutoFit/>
          </a:bodyPr>
          <a:lstStyle/>
          <a:p>
            <a:pPr algn="ctr"/>
            <a:r>
              <a:rPr lang="vi-VN" sz="3200" b="1" dirty="0">
                <a:solidFill>
                  <a:srgbClr val="FF0000"/>
                </a:solidFill>
                <a:latin typeface="LiberationSerif-Bold"/>
              </a:rPr>
              <a:t>FORM VIEW</a:t>
            </a:r>
            <a:endParaRPr lang="vi-VN" sz="3200" dirty="0">
              <a:solidFill>
                <a:srgbClr val="FF0000"/>
              </a:solidFill>
            </a:endParaRPr>
          </a:p>
        </p:txBody>
      </p:sp>
      <p:sp>
        <p:nvSpPr>
          <p:cNvPr id="3" name="Rectangle 2">
            <a:extLst>
              <a:ext uri="{FF2B5EF4-FFF2-40B4-BE49-F238E27FC236}">
                <a16:creationId xmlns:a16="http://schemas.microsoft.com/office/drawing/2014/main" id="{8034138D-BAAF-4653-8B62-C766823C68B5}"/>
              </a:ext>
            </a:extLst>
          </p:cNvPr>
          <p:cNvSpPr/>
          <p:nvPr/>
        </p:nvSpPr>
        <p:spPr>
          <a:xfrm>
            <a:off x="971006" y="1708727"/>
            <a:ext cx="6096000" cy="369332"/>
          </a:xfrm>
          <a:prstGeom prst="rect">
            <a:avLst/>
          </a:prstGeom>
        </p:spPr>
        <p:txBody>
          <a:bodyPr>
            <a:spAutoFit/>
          </a:bodyPr>
          <a:lstStyle/>
          <a:p>
            <a:r>
              <a:rPr lang="en-US" dirty="0"/>
              <a:t>To add a view to a module, we declare a &lt;record&gt; element</a:t>
            </a:r>
            <a:endParaRPr lang="vi-VN" dirty="0"/>
          </a:p>
        </p:txBody>
      </p:sp>
    </p:spTree>
    <p:extLst>
      <p:ext uri="{BB962C8B-B14F-4D97-AF65-F5344CB8AC3E}">
        <p14:creationId xmlns:p14="http://schemas.microsoft.com/office/powerpoint/2010/main" val="2046418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F9D8BE1-95C8-4C5F-B221-3892D6A75011}"/>
              </a:ext>
            </a:extLst>
          </p:cNvPr>
          <p:cNvGrpSpPr/>
          <p:nvPr/>
        </p:nvGrpSpPr>
        <p:grpSpPr>
          <a:xfrm>
            <a:off x="803083" y="126578"/>
            <a:ext cx="4668803" cy="839474"/>
            <a:chOff x="0" y="1930972"/>
            <a:chExt cx="7765143" cy="839474"/>
          </a:xfrm>
        </p:grpSpPr>
        <p:sp>
          <p:nvSpPr>
            <p:cNvPr id="12" name="Rectangle: Rounded Corners 11">
              <a:extLst>
                <a:ext uri="{FF2B5EF4-FFF2-40B4-BE49-F238E27FC236}">
                  <a16:creationId xmlns:a16="http://schemas.microsoft.com/office/drawing/2014/main" id="{2062DECD-44A6-4DDE-A462-171D2EFBCFF1}"/>
                </a:ext>
              </a:extLst>
            </p:cNvPr>
            <p:cNvSpPr/>
            <p:nvPr/>
          </p:nvSpPr>
          <p:spPr>
            <a:xfrm>
              <a:off x="0" y="1930972"/>
              <a:ext cx="7765143" cy="839474"/>
            </a:xfrm>
            <a:prstGeom prst="roundRect">
              <a:avLst/>
            </a:prstGeom>
            <a:solidFill>
              <a:srgbClr val="92D050"/>
            </a:solidFill>
          </p:spPr>
          <p:style>
            <a:lnRef idx="0">
              <a:schemeClr val="lt1">
                <a:hueOff val="0"/>
                <a:satOff val="0"/>
                <a:lumOff val="0"/>
                <a:alphaOff val="0"/>
              </a:schemeClr>
            </a:lnRef>
            <a:fillRef idx="3">
              <a:scrgbClr r="0" g="0" b="0"/>
            </a:fillRef>
            <a:effectRef idx="2">
              <a:schemeClr val="accent5">
                <a:shade val="50000"/>
                <a:hueOff val="136062"/>
                <a:satOff val="3255"/>
                <a:lumOff val="30548"/>
                <a:alphaOff val="0"/>
              </a:schemeClr>
            </a:effectRef>
            <a:fontRef idx="minor">
              <a:schemeClr val="lt1"/>
            </a:fontRef>
          </p:style>
        </p:sp>
        <p:sp>
          <p:nvSpPr>
            <p:cNvPr id="13" name="Rectangle: Rounded Corners 4">
              <a:extLst>
                <a:ext uri="{FF2B5EF4-FFF2-40B4-BE49-F238E27FC236}">
                  <a16:creationId xmlns:a16="http://schemas.microsoft.com/office/drawing/2014/main" id="{DF422E91-675D-49D1-B35B-65C05206C49C}"/>
                </a:ext>
              </a:extLst>
            </p:cNvPr>
            <p:cNvSpPr txBox="1"/>
            <p:nvPr/>
          </p:nvSpPr>
          <p:spPr>
            <a:xfrm>
              <a:off x="40980" y="1971952"/>
              <a:ext cx="7683183" cy="7575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1" kern="1200" dirty="0">
                  <a:latin typeface="Tahoma" panose="020B0604030504040204" pitchFamily="34" charset="0"/>
                  <a:ea typeface="Tahoma" panose="020B0604030504040204" pitchFamily="34" charset="0"/>
                  <a:cs typeface="Tahoma" panose="020B0604030504040204" pitchFamily="34" charset="0"/>
                </a:rPr>
                <a:t>Odoo Technical</a:t>
              </a:r>
              <a:endParaRPr lang="vi-VN" sz="3500" b="1" kern="1200" dirty="0">
                <a:latin typeface="Tahoma" panose="020B0604030504040204" pitchFamily="34" charset="0"/>
                <a:ea typeface="Tahoma" panose="020B0604030504040204" pitchFamily="34" charset="0"/>
                <a:cs typeface="Tahoma" panose="020B0604030504040204" pitchFamily="34" charset="0"/>
              </a:endParaRPr>
            </a:p>
          </p:txBody>
        </p:sp>
      </p:grpSp>
      <p:sp>
        <p:nvSpPr>
          <p:cNvPr id="6" name="Rectangle 5">
            <a:extLst>
              <a:ext uri="{FF2B5EF4-FFF2-40B4-BE49-F238E27FC236}">
                <a16:creationId xmlns:a16="http://schemas.microsoft.com/office/drawing/2014/main" id="{1D09F58B-9063-4026-9B92-01355286A104}"/>
              </a:ext>
            </a:extLst>
          </p:cNvPr>
          <p:cNvSpPr/>
          <p:nvPr/>
        </p:nvSpPr>
        <p:spPr>
          <a:xfrm>
            <a:off x="5589016" y="126579"/>
            <a:ext cx="6443327" cy="83947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models</a:t>
            </a:r>
            <a:endParaRPr lang="vi-VN" sz="4800" b="1" dirty="0"/>
          </a:p>
        </p:txBody>
      </p:sp>
    </p:spTree>
    <p:extLst>
      <p:ext uri="{BB962C8B-B14F-4D97-AF65-F5344CB8AC3E}">
        <p14:creationId xmlns:p14="http://schemas.microsoft.com/office/powerpoint/2010/main" val="39150506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F9D8BE1-95C8-4C5F-B221-3892D6A75011}"/>
              </a:ext>
            </a:extLst>
          </p:cNvPr>
          <p:cNvGrpSpPr/>
          <p:nvPr/>
        </p:nvGrpSpPr>
        <p:grpSpPr>
          <a:xfrm>
            <a:off x="803083" y="126578"/>
            <a:ext cx="4668803" cy="839474"/>
            <a:chOff x="0" y="1930972"/>
            <a:chExt cx="7765143" cy="839474"/>
          </a:xfrm>
        </p:grpSpPr>
        <p:sp>
          <p:nvSpPr>
            <p:cNvPr id="12" name="Rectangle: Rounded Corners 11">
              <a:extLst>
                <a:ext uri="{FF2B5EF4-FFF2-40B4-BE49-F238E27FC236}">
                  <a16:creationId xmlns:a16="http://schemas.microsoft.com/office/drawing/2014/main" id="{2062DECD-44A6-4DDE-A462-171D2EFBCFF1}"/>
                </a:ext>
              </a:extLst>
            </p:cNvPr>
            <p:cNvSpPr/>
            <p:nvPr/>
          </p:nvSpPr>
          <p:spPr>
            <a:xfrm>
              <a:off x="0" y="1930972"/>
              <a:ext cx="7765143" cy="839474"/>
            </a:xfrm>
            <a:prstGeom prst="roundRect">
              <a:avLst/>
            </a:prstGeom>
            <a:solidFill>
              <a:srgbClr val="92D050"/>
            </a:solidFill>
          </p:spPr>
          <p:style>
            <a:lnRef idx="0">
              <a:schemeClr val="lt1">
                <a:hueOff val="0"/>
                <a:satOff val="0"/>
                <a:lumOff val="0"/>
                <a:alphaOff val="0"/>
              </a:schemeClr>
            </a:lnRef>
            <a:fillRef idx="3">
              <a:scrgbClr r="0" g="0" b="0"/>
            </a:fillRef>
            <a:effectRef idx="2">
              <a:schemeClr val="accent5">
                <a:shade val="50000"/>
                <a:hueOff val="136062"/>
                <a:satOff val="3255"/>
                <a:lumOff val="30548"/>
                <a:alphaOff val="0"/>
              </a:schemeClr>
            </a:effectRef>
            <a:fontRef idx="minor">
              <a:schemeClr val="lt1"/>
            </a:fontRef>
          </p:style>
        </p:sp>
        <p:sp>
          <p:nvSpPr>
            <p:cNvPr id="13" name="Rectangle: Rounded Corners 4">
              <a:extLst>
                <a:ext uri="{FF2B5EF4-FFF2-40B4-BE49-F238E27FC236}">
                  <a16:creationId xmlns:a16="http://schemas.microsoft.com/office/drawing/2014/main" id="{DF422E91-675D-49D1-B35B-65C05206C49C}"/>
                </a:ext>
              </a:extLst>
            </p:cNvPr>
            <p:cNvSpPr txBox="1"/>
            <p:nvPr/>
          </p:nvSpPr>
          <p:spPr>
            <a:xfrm>
              <a:off x="40980" y="1971952"/>
              <a:ext cx="7683183" cy="7575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1" kern="1200" dirty="0">
                  <a:latin typeface="Tahoma" panose="020B0604030504040204" pitchFamily="34" charset="0"/>
                  <a:ea typeface="Tahoma" panose="020B0604030504040204" pitchFamily="34" charset="0"/>
                  <a:cs typeface="Tahoma" panose="020B0604030504040204" pitchFamily="34" charset="0"/>
                </a:rPr>
                <a:t>Odoo Technical</a:t>
              </a:r>
              <a:endParaRPr lang="vi-VN" sz="3500" b="1" kern="1200" dirty="0">
                <a:latin typeface="Tahoma" panose="020B0604030504040204" pitchFamily="34" charset="0"/>
                <a:ea typeface="Tahoma" panose="020B0604030504040204" pitchFamily="34" charset="0"/>
                <a:cs typeface="Tahoma" panose="020B0604030504040204" pitchFamily="34" charset="0"/>
              </a:endParaRPr>
            </a:p>
          </p:txBody>
        </p:sp>
      </p:grpSp>
      <p:sp>
        <p:nvSpPr>
          <p:cNvPr id="6" name="Rectangle 5">
            <a:extLst>
              <a:ext uri="{FF2B5EF4-FFF2-40B4-BE49-F238E27FC236}">
                <a16:creationId xmlns:a16="http://schemas.microsoft.com/office/drawing/2014/main" id="{1D09F58B-9063-4026-9B92-01355286A104}"/>
              </a:ext>
            </a:extLst>
          </p:cNvPr>
          <p:cNvSpPr/>
          <p:nvPr/>
        </p:nvSpPr>
        <p:spPr>
          <a:xfrm>
            <a:off x="5589016" y="126579"/>
            <a:ext cx="6443327" cy="83947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models</a:t>
            </a:r>
            <a:endParaRPr lang="vi-VN" sz="4800" b="1" dirty="0"/>
          </a:p>
        </p:txBody>
      </p:sp>
    </p:spTree>
    <p:extLst>
      <p:ext uri="{BB962C8B-B14F-4D97-AF65-F5344CB8AC3E}">
        <p14:creationId xmlns:p14="http://schemas.microsoft.com/office/powerpoint/2010/main" val="4267130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C52F924-F864-410D-9435-D5412208608D}"/>
              </a:ext>
            </a:extLst>
          </p:cNvPr>
          <p:cNvGrpSpPr/>
          <p:nvPr/>
        </p:nvGrpSpPr>
        <p:grpSpPr>
          <a:xfrm>
            <a:off x="867954" y="174622"/>
            <a:ext cx="3873863" cy="839474"/>
            <a:chOff x="0" y="0"/>
            <a:chExt cx="7765143" cy="839474"/>
          </a:xfrm>
        </p:grpSpPr>
        <p:sp>
          <p:nvSpPr>
            <p:cNvPr id="8" name="Rectangle: Rounded Corners 7">
              <a:extLst>
                <a:ext uri="{FF2B5EF4-FFF2-40B4-BE49-F238E27FC236}">
                  <a16:creationId xmlns:a16="http://schemas.microsoft.com/office/drawing/2014/main" id="{7F6D4FD2-6F37-4AFB-AACC-5A19E51D62AB}"/>
                </a:ext>
              </a:extLst>
            </p:cNvPr>
            <p:cNvSpPr/>
            <p:nvPr/>
          </p:nvSpPr>
          <p:spPr>
            <a:xfrm>
              <a:off x="0" y="0"/>
              <a:ext cx="7765143" cy="839474"/>
            </a:xfrm>
            <a:prstGeom prst="roundRect">
              <a:avLst/>
            </a:prstGeom>
            <a:solidFill>
              <a:srgbClr val="FFC000"/>
            </a:solidFill>
          </p:spPr>
          <p:style>
            <a:lnRef idx="0">
              <a:schemeClr val="lt1">
                <a:hueOff val="0"/>
                <a:satOff val="0"/>
                <a:lumOff val="0"/>
                <a:alphaOff val="0"/>
              </a:schemeClr>
            </a:lnRef>
            <a:fillRef idx="3">
              <a:scrgbClr r="0" g="0" b="0"/>
            </a:fillRef>
            <a:effectRef idx="2">
              <a:schemeClr val="accent5">
                <a:shade val="50000"/>
                <a:hueOff val="0"/>
                <a:satOff val="0"/>
                <a:lumOff val="0"/>
                <a:alphaOff val="0"/>
              </a:schemeClr>
            </a:effectRef>
            <a:fontRef idx="minor">
              <a:schemeClr val="lt1"/>
            </a:fontRef>
          </p:style>
        </p:sp>
        <p:sp>
          <p:nvSpPr>
            <p:cNvPr id="9" name="Rectangle: Rounded Corners 4">
              <a:extLst>
                <a:ext uri="{FF2B5EF4-FFF2-40B4-BE49-F238E27FC236}">
                  <a16:creationId xmlns:a16="http://schemas.microsoft.com/office/drawing/2014/main" id="{32135009-F6FF-40C8-AA57-21F7BE83250A}"/>
                </a:ext>
              </a:extLst>
            </p:cNvPr>
            <p:cNvSpPr txBox="1"/>
            <p:nvPr/>
          </p:nvSpPr>
          <p:spPr>
            <a:xfrm>
              <a:off x="40980" y="40980"/>
              <a:ext cx="7683183" cy="7575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1" kern="1200" dirty="0">
                  <a:latin typeface="Tahoma" panose="020B0604030504040204" pitchFamily="34" charset="0"/>
                  <a:ea typeface="Tahoma" panose="020B0604030504040204" pitchFamily="34" charset="0"/>
                  <a:cs typeface="Tahoma" panose="020B0604030504040204" pitchFamily="34" charset="0"/>
                </a:rPr>
                <a:t>Odoo Overview</a:t>
              </a:r>
              <a:endParaRPr lang="vi-VN" sz="3500" b="1" kern="1200" dirty="0">
                <a:latin typeface="Tahoma" panose="020B0604030504040204" pitchFamily="34" charset="0"/>
                <a:ea typeface="Tahoma" panose="020B0604030504040204" pitchFamily="34" charset="0"/>
                <a:cs typeface="Tahoma" panose="020B0604030504040204" pitchFamily="34" charset="0"/>
              </a:endParaRPr>
            </a:p>
          </p:txBody>
        </p:sp>
      </p:grpSp>
      <p:sp>
        <p:nvSpPr>
          <p:cNvPr id="2" name="Rectangle 1">
            <a:extLst>
              <a:ext uri="{FF2B5EF4-FFF2-40B4-BE49-F238E27FC236}">
                <a16:creationId xmlns:a16="http://schemas.microsoft.com/office/drawing/2014/main" id="{5B79E866-C34B-4FD4-BE09-ADB82E58DE4F}"/>
              </a:ext>
            </a:extLst>
          </p:cNvPr>
          <p:cNvSpPr/>
          <p:nvPr/>
        </p:nvSpPr>
        <p:spPr>
          <a:xfrm>
            <a:off x="1023256" y="1182231"/>
            <a:ext cx="10837817" cy="2246769"/>
          </a:xfrm>
          <a:prstGeom prst="rect">
            <a:avLst/>
          </a:prstGeom>
        </p:spPr>
        <p:txBody>
          <a:bodyPr wrap="square">
            <a:spAutoFit/>
          </a:bodyPr>
          <a:lstStyle/>
          <a:p>
            <a:pPr algn="just"/>
            <a:r>
              <a:rPr lang="en-US" sz="2800" b="1" dirty="0">
                <a:solidFill>
                  <a:srgbClr val="FF0000"/>
                </a:solidFill>
              </a:rPr>
              <a:t>ODOO</a:t>
            </a:r>
            <a:r>
              <a:rPr lang="en-US" sz="2800" dirty="0"/>
              <a:t> which is an Open source is an ERP system. ODOO manages and integrates all the functions of an organization. It includes CRM, SCM, Inventory module, Sales, Finance, Accounting, Marketing, Human Resource, Project management and so on. ODOO offers immense features to a company.</a:t>
            </a:r>
            <a:endParaRPr lang="vi-VN" sz="2800" dirty="0"/>
          </a:p>
        </p:txBody>
      </p:sp>
      <p:sp>
        <p:nvSpPr>
          <p:cNvPr id="3" name="Rectangle 2">
            <a:extLst>
              <a:ext uri="{FF2B5EF4-FFF2-40B4-BE49-F238E27FC236}">
                <a16:creationId xmlns:a16="http://schemas.microsoft.com/office/drawing/2014/main" id="{3AFDE341-7B13-48E2-9DFE-F4989F8A7959}"/>
              </a:ext>
            </a:extLst>
          </p:cNvPr>
          <p:cNvSpPr/>
          <p:nvPr/>
        </p:nvSpPr>
        <p:spPr>
          <a:xfrm>
            <a:off x="1023256" y="3705926"/>
            <a:ext cx="9036705" cy="523220"/>
          </a:xfrm>
          <a:prstGeom prst="rect">
            <a:avLst/>
          </a:prstGeom>
        </p:spPr>
        <p:txBody>
          <a:bodyPr wrap="none">
            <a:spAutoFit/>
          </a:bodyPr>
          <a:lstStyle/>
          <a:p>
            <a:r>
              <a:rPr lang="en-US" sz="2800" dirty="0"/>
              <a:t>The word Odoo is the acronym of </a:t>
            </a:r>
            <a:r>
              <a:rPr lang="en-US" sz="2800" b="1" dirty="0">
                <a:solidFill>
                  <a:srgbClr val="FF0000"/>
                </a:solidFill>
              </a:rPr>
              <a:t>On Demand Open Object.</a:t>
            </a:r>
            <a:endParaRPr lang="vi-VN" sz="2800" b="1" dirty="0">
              <a:solidFill>
                <a:srgbClr val="FF0000"/>
              </a:solidFill>
            </a:endParaRPr>
          </a:p>
        </p:txBody>
      </p:sp>
      <p:sp>
        <p:nvSpPr>
          <p:cNvPr id="10" name="Rectangle 9">
            <a:extLst>
              <a:ext uri="{FF2B5EF4-FFF2-40B4-BE49-F238E27FC236}">
                <a16:creationId xmlns:a16="http://schemas.microsoft.com/office/drawing/2014/main" id="{7A418E97-3152-40CA-8985-8BB483DDC960}"/>
              </a:ext>
            </a:extLst>
          </p:cNvPr>
          <p:cNvSpPr/>
          <p:nvPr/>
        </p:nvSpPr>
        <p:spPr>
          <a:xfrm>
            <a:off x="1140823" y="4506073"/>
            <a:ext cx="10720250" cy="1815882"/>
          </a:xfrm>
          <a:prstGeom prst="rect">
            <a:avLst/>
          </a:prstGeom>
        </p:spPr>
        <p:txBody>
          <a:bodyPr wrap="square">
            <a:spAutoFit/>
          </a:bodyPr>
          <a:lstStyle/>
          <a:p>
            <a:r>
              <a:rPr lang="en-US" sz="2800" dirty="0"/>
              <a:t>ERP stands for </a:t>
            </a:r>
            <a:r>
              <a:rPr lang="en-US" sz="2800" b="1" dirty="0">
                <a:solidFill>
                  <a:srgbClr val="FF0000"/>
                </a:solidFill>
              </a:rPr>
              <a:t>Enterprise Resource Planning</a:t>
            </a:r>
            <a:r>
              <a:rPr lang="en-US" sz="2800" dirty="0"/>
              <a:t>. And Open Source ERP is a software system whose source code is publicly available. So, everyone can use and customize an open source ERP according to their own needs and requirement.</a:t>
            </a:r>
            <a:endParaRPr lang="vi-VN" sz="2800" dirty="0"/>
          </a:p>
        </p:txBody>
      </p:sp>
    </p:spTree>
    <p:extLst>
      <p:ext uri="{BB962C8B-B14F-4D97-AF65-F5344CB8AC3E}">
        <p14:creationId xmlns:p14="http://schemas.microsoft.com/office/powerpoint/2010/main" val="22129635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41E88B5-2A6F-45C3-9319-138894FEF844}"/>
              </a:ext>
            </a:extLst>
          </p:cNvPr>
          <p:cNvGrpSpPr/>
          <p:nvPr/>
        </p:nvGrpSpPr>
        <p:grpSpPr>
          <a:xfrm>
            <a:off x="841830" y="99456"/>
            <a:ext cx="2737394" cy="911430"/>
            <a:chOff x="0" y="3426299"/>
            <a:chExt cx="7765143" cy="911430"/>
          </a:xfrm>
        </p:grpSpPr>
        <p:sp>
          <p:nvSpPr>
            <p:cNvPr id="5" name="Rectangle: Rounded Corners 4">
              <a:extLst>
                <a:ext uri="{FF2B5EF4-FFF2-40B4-BE49-F238E27FC236}">
                  <a16:creationId xmlns:a16="http://schemas.microsoft.com/office/drawing/2014/main" id="{786DE889-7CFD-4647-88ED-604B0CF9D102}"/>
                </a:ext>
              </a:extLst>
            </p:cNvPr>
            <p:cNvSpPr/>
            <p:nvPr/>
          </p:nvSpPr>
          <p:spPr>
            <a:xfrm>
              <a:off x="0" y="3426299"/>
              <a:ext cx="7765143" cy="911430"/>
            </a:xfrm>
            <a:prstGeom prst="roundRect">
              <a:avLst/>
            </a:pr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sp>
        <p:sp>
          <p:nvSpPr>
            <p:cNvPr id="6" name="Rectangle: Rounded Corners 4">
              <a:extLst>
                <a:ext uri="{FF2B5EF4-FFF2-40B4-BE49-F238E27FC236}">
                  <a16:creationId xmlns:a16="http://schemas.microsoft.com/office/drawing/2014/main" id="{7CE39695-602C-4BD8-9FA0-318EA4668C6A}"/>
                </a:ext>
              </a:extLst>
            </p:cNvPr>
            <p:cNvSpPr txBox="1"/>
            <p:nvPr/>
          </p:nvSpPr>
          <p:spPr>
            <a:xfrm>
              <a:off x="44492" y="3470791"/>
              <a:ext cx="7676159" cy="8224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kern="1200">
                  <a:latin typeface="Tahoma" panose="020B0604030504040204" pitchFamily="34" charset="0"/>
                  <a:ea typeface="Tahoma" panose="020B0604030504040204" pitchFamily="34" charset="0"/>
                  <a:cs typeface="Tahoma" panose="020B0604030504040204" pitchFamily="34" charset="0"/>
                </a:rPr>
                <a:t>Summary</a:t>
              </a:r>
              <a:endParaRPr lang="vi-VN" sz="3800" b="1" kern="1200" dirty="0">
                <a:latin typeface="Tahoma" panose="020B0604030504040204" pitchFamily="34" charset="0"/>
                <a:ea typeface="Tahoma" panose="020B0604030504040204" pitchFamily="34" charset="0"/>
                <a:cs typeface="Tahoma" panose="020B0604030504040204" pitchFamily="34" charset="0"/>
              </a:endParaRPr>
            </a:p>
          </p:txBody>
        </p:sp>
      </p:grpSp>
    </p:spTree>
    <p:extLst>
      <p:ext uri="{BB962C8B-B14F-4D97-AF65-F5344CB8AC3E}">
        <p14:creationId xmlns:p14="http://schemas.microsoft.com/office/powerpoint/2010/main" val="2297212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C52F924-F864-410D-9435-D5412208608D}"/>
              </a:ext>
            </a:extLst>
          </p:cNvPr>
          <p:cNvGrpSpPr/>
          <p:nvPr/>
        </p:nvGrpSpPr>
        <p:grpSpPr>
          <a:xfrm>
            <a:off x="867954" y="174622"/>
            <a:ext cx="3873863" cy="839474"/>
            <a:chOff x="0" y="0"/>
            <a:chExt cx="7765143" cy="839474"/>
          </a:xfrm>
        </p:grpSpPr>
        <p:sp>
          <p:nvSpPr>
            <p:cNvPr id="8" name="Rectangle: Rounded Corners 7">
              <a:extLst>
                <a:ext uri="{FF2B5EF4-FFF2-40B4-BE49-F238E27FC236}">
                  <a16:creationId xmlns:a16="http://schemas.microsoft.com/office/drawing/2014/main" id="{7F6D4FD2-6F37-4AFB-AACC-5A19E51D62AB}"/>
                </a:ext>
              </a:extLst>
            </p:cNvPr>
            <p:cNvSpPr/>
            <p:nvPr/>
          </p:nvSpPr>
          <p:spPr>
            <a:xfrm>
              <a:off x="0" y="0"/>
              <a:ext cx="7765143" cy="839474"/>
            </a:xfrm>
            <a:prstGeom prst="roundRect">
              <a:avLst/>
            </a:prstGeom>
            <a:solidFill>
              <a:srgbClr val="FFC000"/>
            </a:solidFill>
          </p:spPr>
          <p:style>
            <a:lnRef idx="0">
              <a:schemeClr val="lt1">
                <a:hueOff val="0"/>
                <a:satOff val="0"/>
                <a:lumOff val="0"/>
                <a:alphaOff val="0"/>
              </a:schemeClr>
            </a:lnRef>
            <a:fillRef idx="3">
              <a:scrgbClr r="0" g="0" b="0"/>
            </a:fillRef>
            <a:effectRef idx="2">
              <a:schemeClr val="accent5">
                <a:shade val="50000"/>
                <a:hueOff val="0"/>
                <a:satOff val="0"/>
                <a:lumOff val="0"/>
                <a:alphaOff val="0"/>
              </a:schemeClr>
            </a:effectRef>
            <a:fontRef idx="minor">
              <a:schemeClr val="lt1"/>
            </a:fontRef>
          </p:style>
        </p:sp>
        <p:sp>
          <p:nvSpPr>
            <p:cNvPr id="9" name="Rectangle: Rounded Corners 4">
              <a:extLst>
                <a:ext uri="{FF2B5EF4-FFF2-40B4-BE49-F238E27FC236}">
                  <a16:creationId xmlns:a16="http://schemas.microsoft.com/office/drawing/2014/main" id="{32135009-F6FF-40C8-AA57-21F7BE83250A}"/>
                </a:ext>
              </a:extLst>
            </p:cNvPr>
            <p:cNvSpPr txBox="1"/>
            <p:nvPr/>
          </p:nvSpPr>
          <p:spPr>
            <a:xfrm>
              <a:off x="40980" y="40980"/>
              <a:ext cx="7683183" cy="7575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1" kern="1200" dirty="0">
                  <a:latin typeface="Tahoma" panose="020B0604030504040204" pitchFamily="34" charset="0"/>
                  <a:ea typeface="Tahoma" panose="020B0604030504040204" pitchFamily="34" charset="0"/>
                  <a:cs typeface="Tahoma" panose="020B0604030504040204" pitchFamily="34" charset="0"/>
                </a:rPr>
                <a:t>Odoo Overview</a:t>
              </a:r>
              <a:endParaRPr lang="vi-VN" sz="3500" b="1" kern="1200" dirty="0">
                <a:latin typeface="Tahoma" panose="020B0604030504040204" pitchFamily="34" charset="0"/>
                <a:ea typeface="Tahoma" panose="020B0604030504040204" pitchFamily="34" charset="0"/>
                <a:cs typeface="Tahoma" panose="020B0604030504040204" pitchFamily="34" charset="0"/>
              </a:endParaRPr>
            </a:p>
          </p:txBody>
        </p:sp>
      </p:grpSp>
      <p:pic>
        <p:nvPicPr>
          <p:cNvPr id="2" name="Picture 1">
            <a:extLst>
              <a:ext uri="{FF2B5EF4-FFF2-40B4-BE49-F238E27FC236}">
                <a16:creationId xmlns:a16="http://schemas.microsoft.com/office/drawing/2014/main" id="{AC0CF650-3E90-42B3-BCAA-0209E441B1CF}"/>
              </a:ext>
            </a:extLst>
          </p:cNvPr>
          <p:cNvPicPr>
            <a:picLocks noChangeAspect="1"/>
          </p:cNvPicPr>
          <p:nvPr/>
        </p:nvPicPr>
        <p:blipFill rotWithShape="1">
          <a:blip r:embed="rId2"/>
          <a:srcRect l="750" t="1447" r="450" b="1623"/>
          <a:stretch/>
        </p:blipFill>
        <p:spPr>
          <a:xfrm>
            <a:off x="705394" y="1150347"/>
            <a:ext cx="11486606" cy="4767127"/>
          </a:xfrm>
          <a:prstGeom prst="rect">
            <a:avLst/>
          </a:prstGeom>
          <a:ln w="19050">
            <a:solidFill>
              <a:schemeClr val="tx1"/>
            </a:solidFill>
          </a:ln>
        </p:spPr>
      </p:pic>
    </p:spTree>
    <p:extLst>
      <p:ext uri="{BB962C8B-B14F-4D97-AF65-F5344CB8AC3E}">
        <p14:creationId xmlns:p14="http://schemas.microsoft.com/office/powerpoint/2010/main" val="1678436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C52F924-F864-410D-9435-D5412208608D}"/>
              </a:ext>
            </a:extLst>
          </p:cNvPr>
          <p:cNvGrpSpPr/>
          <p:nvPr/>
        </p:nvGrpSpPr>
        <p:grpSpPr>
          <a:xfrm>
            <a:off x="867954" y="174622"/>
            <a:ext cx="3873863" cy="839474"/>
            <a:chOff x="0" y="0"/>
            <a:chExt cx="7765143" cy="839474"/>
          </a:xfrm>
        </p:grpSpPr>
        <p:sp>
          <p:nvSpPr>
            <p:cNvPr id="8" name="Rectangle: Rounded Corners 7">
              <a:extLst>
                <a:ext uri="{FF2B5EF4-FFF2-40B4-BE49-F238E27FC236}">
                  <a16:creationId xmlns:a16="http://schemas.microsoft.com/office/drawing/2014/main" id="{7F6D4FD2-6F37-4AFB-AACC-5A19E51D62AB}"/>
                </a:ext>
              </a:extLst>
            </p:cNvPr>
            <p:cNvSpPr/>
            <p:nvPr/>
          </p:nvSpPr>
          <p:spPr>
            <a:xfrm>
              <a:off x="0" y="0"/>
              <a:ext cx="7765143" cy="839474"/>
            </a:xfrm>
            <a:prstGeom prst="roundRect">
              <a:avLst/>
            </a:prstGeom>
            <a:solidFill>
              <a:srgbClr val="FFC000"/>
            </a:solidFill>
          </p:spPr>
          <p:style>
            <a:lnRef idx="0">
              <a:schemeClr val="lt1">
                <a:hueOff val="0"/>
                <a:satOff val="0"/>
                <a:lumOff val="0"/>
                <a:alphaOff val="0"/>
              </a:schemeClr>
            </a:lnRef>
            <a:fillRef idx="3">
              <a:scrgbClr r="0" g="0" b="0"/>
            </a:fillRef>
            <a:effectRef idx="2">
              <a:schemeClr val="accent5">
                <a:shade val="50000"/>
                <a:hueOff val="0"/>
                <a:satOff val="0"/>
                <a:lumOff val="0"/>
                <a:alphaOff val="0"/>
              </a:schemeClr>
            </a:effectRef>
            <a:fontRef idx="minor">
              <a:schemeClr val="lt1"/>
            </a:fontRef>
          </p:style>
        </p:sp>
        <p:sp>
          <p:nvSpPr>
            <p:cNvPr id="9" name="Rectangle: Rounded Corners 4">
              <a:extLst>
                <a:ext uri="{FF2B5EF4-FFF2-40B4-BE49-F238E27FC236}">
                  <a16:creationId xmlns:a16="http://schemas.microsoft.com/office/drawing/2014/main" id="{32135009-F6FF-40C8-AA57-21F7BE83250A}"/>
                </a:ext>
              </a:extLst>
            </p:cNvPr>
            <p:cNvSpPr txBox="1"/>
            <p:nvPr/>
          </p:nvSpPr>
          <p:spPr>
            <a:xfrm>
              <a:off x="40980" y="40980"/>
              <a:ext cx="7683183" cy="7575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1" kern="1200" dirty="0">
                  <a:latin typeface="Tahoma" panose="020B0604030504040204" pitchFamily="34" charset="0"/>
                  <a:ea typeface="Tahoma" panose="020B0604030504040204" pitchFamily="34" charset="0"/>
                  <a:cs typeface="Tahoma" panose="020B0604030504040204" pitchFamily="34" charset="0"/>
                </a:rPr>
                <a:t>Odoo Overview</a:t>
              </a:r>
              <a:endParaRPr lang="vi-VN" sz="3500" b="1" kern="1200" dirty="0">
                <a:latin typeface="Tahoma" panose="020B0604030504040204" pitchFamily="34" charset="0"/>
                <a:ea typeface="Tahoma" panose="020B0604030504040204" pitchFamily="34" charset="0"/>
                <a:cs typeface="Tahoma" panose="020B0604030504040204" pitchFamily="34" charset="0"/>
              </a:endParaRPr>
            </a:p>
          </p:txBody>
        </p:sp>
      </p:grpSp>
      <p:pic>
        <p:nvPicPr>
          <p:cNvPr id="1026" name="Picture 2">
            <a:extLst>
              <a:ext uri="{FF2B5EF4-FFF2-40B4-BE49-F238E27FC236}">
                <a16:creationId xmlns:a16="http://schemas.microsoft.com/office/drawing/2014/main" id="{85FCE259-E330-42B0-B939-17E57A6FE5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600" b="18114"/>
          <a:stretch/>
        </p:blipFill>
        <p:spPr bwMode="auto">
          <a:xfrm>
            <a:off x="2284911" y="1055076"/>
            <a:ext cx="8714014" cy="577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1547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FBFF0D-8FC1-4315-9099-904BD71C78BA}"/>
              </a:ext>
            </a:extLst>
          </p:cNvPr>
          <p:cNvSpPr/>
          <p:nvPr/>
        </p:nvSpPr>
        <p:spPr>
          <a:xfrm>
            <a:off x="888397" y="1266154"/>
            <a:ext cx="10855111" cy="4832092"/>
          </a:xfrm>
          <a:prstGeom prst="rect">
            <a:avLst/>
          </a:prstGeom>
        </p:spPr>
        <p:txBody>
          <a:bodyPr wrap="square">
            <a:spAutoFit/>
          </a:bodyPr>
          <a:lstStyle/>
          <a:p>
            <a:pPr algn="just"/>
            <a:r>
              <a:rPr lang="en-US" sz="2800" b="1" dirty="0">
                <a:solidFill>
                  <a:srgbClr val="FF0000"/>
                </a:solidFill>
              </a:rPr>
              <a:t>CRM</a:t>
            </a:r>
          </a:p>
          <a:p>
            <a:pPr algn="just"/>
            <a:r>
              <a:rPr lang="en-US" sz="2800" dirty="0"/>
              <a:t>Some of the key features include: managing leads, e-mailing, customizing sales cycle, controlling statistics and forecasts, setting up marketing campaign, following up with quotations and sales orders.</a:t>
            </a:r>
          </a:p>
          <a:p>
            <a:pPr algn="just"/>
            <a:endParaRPr lang="en-US" sz="2800" dirty="0"/>
          </a:p>
          <a:p>
            <a:pPr algn="just"/>
            <a:r>
              <a:rPr lang="en-US" sz="2800" b="1" dirty="0">
                <a:solidFill>
                  <a:srgbClr val="FF0000"/>
                </a:solidFill>
              </a:rPr>
              <a:t>Accounting and Finance</a:t>
            </a:r>
          </a:p>
          <a:p>
            <a:pPr algn="just"/>
            <a:r>
              <a:rPr lang="en-US" sz="2800" dirty="0"/>
              <a:t>Helps maintain and record all financial activities in one place. Key features include: intuitive user interface, easy reconciliation of invoices and payments, easy integration of analytic accounting operations with timesheets, unlimited currency support, invoice control, and automation of follow-ups.</a:t>
            </a:r>
            <a:endParaRPr lang="vi-VN" sz="2800" dirty="0"/>
          </a:p>
        </p:txBody>
      </p:sp>
      <p:grpSp>
        <p:nvGrpSpPr>
          <p:cNvPr id="6" name="Group 5">
            <a:extLst>
              <a:ext uri="{FF2B5EF4-FFF2-40B4-BE49-F238E27FC236}">
                <a16:creationId xmlns:a16="http://schemas.microsoft.com/office/drawing/2014/main" id="{A4DFE432-1179-4C99-8517-091869420E59}"/>
              </a:ext>
            </a:extLst>
          </p:cNvPr>
          <p:cNvGrpSpPr/>
          <p:nvPr/>
        </p:nvGrpSpPr>
        <p:grpSpPr>
          <a:xfrm>
            <a:off x="888397" y="188572"/>
            <a:ext cx="4520511" cy="839474"/>
            <a:chOff x="0" y="974037"/>
            <a:chExt cx="7765143" cy="839474"/>
          </a:xfrm>
        </p:grpSpPr>
        <p:sp>
          <p:nvSpPr>
            <p:cNvPr id="10" name="Rectangle: Rounded Corners 9">
              <a:extLst>
                <a:ext uri="{FF2B5EF4-FFF2-40B4-BE49-F238E27FC236}">
                  <a16:creationId xmlns:a16="http://schemas.microsoft.com/office/drawing/2014/main" id="{164B2B90-7B33-49CE-A81B-56080E489D18}"/>
                </a:ext>
              </a:extLst>
            </p:cNvPr>
            <p:cNvSpPr/>
            <p:nvPr/>
          </p:nvSpPr>
          <p:spPr>
            <a:xfrm>
              <a:off x="0" y="974037"/>
              <a:ext cx="7765143" cy="839474"/>
            </a:xfrm>
            <a:prstGeom prst="roundRect">
              <a:avLst/>
            </a:prstGeom>
            <a:solidFill>
              <a:srgbClr val="00B050"/>
            </a:solidFill>
          </p:spPr>
          <p:style>
            <a:lnRef idx="0">
              <a:schemeClr val="lt1">
                <a:hueOff val="0"/>
                <a:satOff val="0"/>
                <a:lumOff val="0"/>
                <a:alphaOff val="0"/>
              </a:schemeClr>
            </a:lnRef>
            <a:fillRef idx="3">
              <a:scrgbClr r="0" g="0" b="0"/>
            </a:fillRef>
            <a:effectRef idx="2">
              <a:schemeClr val="accent5">
                <a:shade val="50000"/>
                <a:hueOff val="68031"/>
                <a:satOff val="1628"/>
                <a:lumOff val="15274"/>
                <a:alphaOff val="0"/>
              </a:schemeClr>
            </a:effectRef>
            <a:fontRef idx="minor">
              <a:schemeClr val="lt1"/>
            </a:fontRef>
          </p:style>
        </p:sp>
        <p:sp>
          <p:nvSpPr>
            <p:cNvPr id="11" name="Rectangle: Rounded Corners 4">
              <a:extLst>
                <a:ext uri="{FF2B5EF4-FFF2-40B4-BE49-F238E27FC236}">
                  <a16:creationId xmlns:a16="http://schemas.microsoft.com/office/drawing/2014/main" id="{1C578423-9AA9-4F59-8666-87DF3D7A4510}"/>
                </a:ext>
              </a:extLst>
            </p:cNvPr>
            <p:cNvSpPr txBox="1"/>
            <p:nvPr/>
          </p:nvSpPr>
          <p:spPr>
            <a:xfrm>
              <a:off x="40980" y="1015017"/>
              <a:ext cx="7683183" cy="7575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1" kern="1200" dirty="0">
                  <a:latin typeface="Tahoma" panose="020B0604030504040204" pitchFamily="34" charset="0"/>
                  <a:ea typeface="Tahoma" panose="020B0604030504040204" pitchFamily="34" charset="0"/>
                  <a:cs typeface="Tahoma" panose="020B0604030504040204" pitchFamily="34" charset="0"/>
                </a:rPr>
                <a:t>Feature of Odoo</a:t>
              </a:r>
              <a:endParaRPr lang="vi-VN" sz="3500" b="1" kern="1200" dirty="0">
                <a:latin typeface="Tahoma" panose="020B0604030504040204" pitchFamily="34" charset="0"/>
                <a:ea typeface="Tahoma" panose="020B0604030504040204" pitchFamily="34" charset="0"/>
                <a:cs typeface="Tahoma" panose="020B0604030504040204" pitchFamily="34" charset="0"/>
              </a:endParaRPr>
            </a:p>
          </p:txBody>
        </p:sp>
      </p:grpSp>
    </p:spTree>
    <p:extLst>
      <p:ext uri="{BB962C8B-B14F-4D97-AF65-F5344CB8AC3E}">
        <p14:creationId xmlns:p14="http://schemas.microsoft.com/office/powerpoint/2010/main" val="2580617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2F4514-F514-48D4-8343-53DAFC7DF3D3}"/>
              </a:ext>
            </a:extLst>
          </p:cNvPr>
          <p:cNvSpPr/>
          <p:nvPr/>
        </p:nvSpPr>
        <p:spPr>
          <a:xfrm>
            <a:off x="950562" y="1274345"/>
            <a:ext cx="10859145" cy="4832092"/>
          </a:xfrm>
          <a:prstGeom prst="rect">
            <a:avLst/>
          </a:prstGeom>
        </p:spPr>
        <p:txBody>
          <a:bodyPr wrap="square">
            <a:spAutoFit/>
          </a:bodyPr>
          <a:lstStyle/>
          <a:p>
            <a:r>
              <a:rPr lang="en-US" sz="2800" b="1" dirty="0">
                <a:solidFill>
                  <a:srgbClr val="FF0000"/>
                </a:solidFill>
              </a:rPr>
              <a:t>Point of Sale</a:t>
            </a:r>
          </a:p>
          <a:p>
            <a:r>
              <a:rPr lang="en-US" sz="2800" dirty="0"/>
              <a:t>The Odoo / </a:t>
            </a:r>
            <a:r>
              <a:rPr lang="en-US" sz="2800" dirty="0" err="1"/>
              <a:t>OpenERP</a:t>
            </a:r>
            <a:r>
              <a:rPr lang="en-US" sz="2800" dirty="0"/>
              <a:t> touchscreen point of sale is fully Web-based, and allows you to manage your shop sales very easily. It can work in connected and disconnected mode, thereby allowing you to continue sales even if the internet connection is lost.</a:t>
            </a:r>
          </a:p>
          <a:p>
            <a:endParaRPr lang="en-US" sz="2800" dirty="0"/>
          </a:p>
          <a:p>
            <a:r>
              <a:rPr lang="en-US" sz="2800" b="1" dirty="0">
                <a:solidFill>
                  <a:srgbClr val="FF0000"/>
                </a:solidFill>
              </a:rPr>
              <a:t>Project Management</a:t>
            </a:r>
          </a:p>
          <a:p>
            <a:r>
              <a:rPr lang="en-US" sz="2800" dirty="0"/>
              <a:t>Allows you to efficiently track and manage short-term and long-term project planning. Key features include collaboration with customers (chats, share pad, </a:t>
            </a:r>
            <a:r>
              <a:rPr lang="en-US" sz="2800" dirty="0" err="1"/>
              <a:t>etc</a:t>
            </a:r>
            <a:r>
              <a:rPr lang="en-US" sz="2800" dirty="0"/>
              <a:t>), scheduling tasks, synchronizing with e-mails, on-demand reports and analysis, and issues management.</a:t>
            </a:r>
            <a:endParaRPr lang="vi-VN" sz="2800" dirty="0"/>
          </a:p>
        </p:txBody>
      </p:sp>
      <p:grpSp>
        <p:nvGrpSpPr>
          <p:cNvPr id="6" name="Group 5">
            <a:extLst>
              <a:ext uri="{FF2B5EF4-FFF2-40B4-BE49-F238E27FC236}">
                <a16:creationId xmlns:a16="http://schemas.microsoft.com/office/drawing/2014/main" id="{3C3E98FA-4EA9-4E71-9FE4-A434CAC267CD}"/>
              </a:ext>
            </a:extLst>
          </p:cNvPr>
          <p:cNvGrpSpPr/>
          <p:nvPr/>
        </p:nvGrpSpPr>
        <p:grpSpPr>
          <a:xfrm>
            <a:off x="888397" y="188572"/>
            <a:ext cx="4520511" cy="839474"/>
            <a:chOff x="0" y="974037"/>
            <a:chExt cx="7765143" cy="839474"/>
          </a:xfrm>
        </p:grpSpPr>
        <p:sp>
          <p:nvSpPr>
            <p:cNvPr id="10" name="Rectangle: Rounded Corners 9">
              <a:extLst>
                <a:ext uri="{FF2B5EF4-FFF2-40B4-BE49-F238E27FC236}">
                  <a16:creationId xmlns:a16="http://schemas.microsoft.com/office/drawing/2014/main" id="{696E1543-B40C-4DE7-AA75-2A2DB9D7D5F9}"/>
                </a:ext>
              </a:extLst>
            </p:cNvPr>
            <p:cNvSpPr/>
            <p:nvPr/>
          </p:nvSpPr>
          <p:spPr>
            <a:xfrm>
              <a:off x="0" y="974037"/>
              <a:ext cx="7765143" cy="839474"/>
            </a:xfrm>
            <a:prstGeom prst="roundRect">
              <a:avLst/>
            </a:prstGeom>
            <a:solidFill>
              <a:srgbClr val="00B050"/>
            </a:solidFill>
          </p:spPr>
          <p:style>
            <a:lnRef idx="0">
              <a:schemeClr val="lt1">
                <a:hueOff val="0"/>
                <a:satOff val="0"/>
                <a:lumOff val="0"/>
                <a:alphaOff val="0"/>
              </a:schemeClr>
            </a:lnRef>
            <a:fillRef idx="3">
              <a:scrgbClr r="0" g="0" b="0"/>
            </a:fillRef>
            <a:effectRef idx="2">
              <a:schemeClr val="accent5">
                <a:shade val="50000"/>
                <a:hueOff val="68031"/>
                <a:satOff val="1628"/>
                <a:lumOff val="15274"/>
                <a:alphaOff val="0"/>
              </a:schemeClr>
            </a:effectRef>
            <a:fontRef idx="minor">
              <a:schemeClr val="lt1"/>
            </a:fontRef>
          </p:style>
        </p:sp>
        <p:sp>
          <p:nvSpPr>
            <p:cNvPr id="11" name="Rectangle: Rounded Corners 4">
              <a:extLst>
                <a:ext uri="{FF2B5EF4-FFF2-40B4-BE49-F238E27FC236}">
                  <a16:creationId xmlns:a16="http://schemas.microsoft.com/office/drawing/2014/main" id="{8EE43F65-3945-43B4-A01D-13372994B086}"/>
                </a:ext>
              </a:extLst>
            </p:cNvPr>
            <p:cNvSpPr txBox="1"/>
            <p:nvPr/>
          </p:nvSpPr>
          <p:spPr>
            <a:xfrm>
              <a:off x="40980" y="1015017"/>
              <a:ext cx="7683183" cy="7575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1" kern="1200" dirty="0">
                  <a:latin typeface="Tahoma" panose="020B0604030504040204" pitchFamily="34" charset="0"/>
                  <a:ea typeface="Tahoma" panose="020B0604030504040204" pitchFamily="34" charset="0"/>
                  <a:cs typeface="Tahoma" panose="020B0604030504040204" pitchFamily="34" charset="0"/>
                </a:rPr>
                <a:t>Feature of Odoo</a:t>
              </a:r>
              <a:endParaRPr lang="vi-VN" sz="3500" b="1" kern="1200" dirty="0">
                <a:latin typeface="Tahoma" panose="020B0604030504040204" pitchFamily="34" charset="0"/>
                <a:ea typeface="Tahoma" panose="020B0604030504040204" pitchFamily="34" charset="0"/>
                <a:cs typeface="Tahoma" panose="020B0604030504040204" pitchFamily="34" charset="0"/>
              </a:endParaRPr>
            </a:p>
          </p:txBody>
        </p:sp>
      </p:grpSp>
    </p:spTree>
    <p:extLst>
      <p:ext uri="{BB962C8B-B14F-4D97-AF65-F5344CB8AC3E}">
        <p14:creationId xmlns:p14="http://schemas.microsoft.com/office/powerpoint/2010/main" val="3540919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2D1CDA-471E-40E4-B67E-FFBAEA8E150A}"/>
              </a:ext>
            </a:extLst>
          </p:cNvPr>
          <p:cNvSpPr/>
          <p:nvPr/>
        </p:nvSpPr>
        <p:spPr>
          <a:xfrm>
            <a:off x="888398" y="1167797"/>
            <a:ext cx="10750829" cy="6124754"/>
          </a:xfrm>
          <a:prstGeom prst="rect">
            <a:avLst/>
          </a:prstGeom>
        </p:spPr>
        <p:txBody>
          <a:bodyPr wrap="square">
            <a:spAutoFit/>
          </a:bodyPr>
          <a:lstStyle/>
          <a:p>
            <a:pPr algn="just"/>
            <a:r>
              <a:rPr lang="en-US" sz="2800" b="1" dirty="0">
                <a:solidFill>
                  <a:srgbClr val="FF0000"/>
                </a:solidFill>
              </a:rPr>
              <a:t>Warehouse Management</a:t>
            </a:r>
          </a:p>
          <a:p>
            <a:pPr algn="just"/>
            <a:r>
              <a:rPr lang="en-US" sz="2800" dirty="0"/>
              <a:t>The double-entry inventory management system invented by Odoo/ </a:t>
            </a:r>
            <a:r>
              <a:rPr lang="en-US" sz="2800" dirty="0" err="1"/>
              <a:t>OpenERP</a:t>
            </a:r>
            <a:r>
              <a:rPr lang="en-US" sz="2800" dirty="0"/>
              <a:t> allows you to easily manage complex tasks such as tracking stocks of suppliers/customers, full traceability, and accounting links.</a:t>
            </a:r>
          </a:p>
          <a:p>
            <a:pPr algn="just"/>
            <a:r>
              <a:rPr lang="en-US" sz="2800" dirty="0"/>
              <a:t>Odoo/</a:t>
            </a:r>
            <a:r>
              <a:rPr lang="en-US" sz="2800" dirty="0" err="1"/>
              <a:t>OpenERP</a:t>
            </a:r>
            <a:r>
              <a:rPr lang="en-US" sz="2800" dirty="0"/>
              <a:t> supports multi-warehouse management which allows you to easily manage your own internal locations, external locations, customers, suppliers, or manufacturing inventories.</a:t>
            </a:r>
          </a:p>
          <a:p>
            <a:pPr algn="just"/>
            <a:endParaRPr lang="en-US" sz="2800" b="1" dirty="0">
              <a:solidFill>
                <a:srgbClr val="FF0000"/>
              </a:solidFill>
            </a:endParaRPr>
          </a:p>
          <a:p>
            <a:pPr algn="just"/>
            <a:r>
              <a:rPr lang="en-US" sz="2800" b="1" dirty="0">
                <a:solidFill>
                  <a:srgbClr val="FF0000"/>
                </a:solidFill>
              </a:rPr>
              <a:t>Human Resources</a:t>
            </a:r>
          </a:p>
          <a:p>
            <a:pPr algn="just"/>
            <a:r>
              <a:rPr lang="en-US" sz="2800" dirty="0"/>
              <a:t>Provides an easy and efficient way for managing human resources with modules for personnel information management, leave, time tracking, attendance‚ expenses, payroll, periodic evaluations, and recruitment.</a:t>
            </a:r>
          </a:p>
          <a:p>
            <a:pPr algn="just"/>
            <a:endParaRPr lang="en-US" sz="2800" dirty="0"/>
          </a:p>
        </p:txBody>
      </p:sp>
      <p:grpSp>
        <p:nvGrpSpPr>
          <p:cNvPr id="6" name="Group 5">
            <a:extLst>
              <a:ext uri="{FF2B5EF4-FFF2-40B4-BE49-F238E27FC236}">
                <a16:creationId xmlns:a16="http://schemas.microsoft.com/office/drawing/2014/main" id="{DD49EAA8-AC9F-4508-B6B9-C35ECF2D933E}"/>
              </a:ext>
            </a:extLst>
          </p:cNvPr>
          <p:cNvGrpSpPr/>
          <p:nvPr/>
        </p:nvGrpSpPr>
        <p:grpSpPr>
          <a:xfrm>
            <a:off x="888397" y="188572"/>
            <a:ext cx="4520511" cy="839474"/>
            <a:chOff x="0" y="974037"/>
            <a:chExt cx="7765143" cy="839474"/>
          </a:xfrm>
        </p:grpSpPr>
        <p:sp>
          <p:nvSpPr>
            <p:cNvPr id="10" name="Rectangle: Rounded Corners 9">
              <a:extLst>
                <a:ext uri="{FF2B5EF4-FFF2-40B4-BE49-F238E27FC236}">
                  <a16:creationId xmlns:a16="http://schemas.microsoft.com/office/drawing/2014/main" id="{FF6A80BA-461F-4675-8EB1-C5249B77D0C3}"/>
                </a:ext>
              </a:extLst>
            </p:cNvPr>
            <p:cNvSpPr/>
            <p:nvPr/>
          </p:nvSpPr>
          <p:spPr>
            <a:xfrm>
              <a:off x="0" y="974037"/>
              <a:ext cx="7765143" cy="839474"/>
            </a:xfrm>
            <a:prstGeom prst="roundRect">
              <a:avLst/>
            </a:prstGeom>
            <a:solidFill>
              <a:srgbClr val="00B050"/>
            </a:solidFill>
          </p:spPr>
          <p:style>
            <a:lnRef idx="0">
              <a:schemeClr val="lt1">
                <a:hueOff val="0"/>
                <a:satOff val="0"/>
                <a:lumOff val="0"/>
                <a:alphaOff val="0"/>
              </a:schemeClr>
            </a:lnRef>
            <a:fillRef idx="3">
              <a:scrgbClr r="0" g="0" b="0"/>
            </a:fillRef>
            <a:effectRef idx="2">
              <a:schemeClr val="accent5">
                <a:shade val="50000"/>
                <a:hueOff val="68031"/>
                <a:satOff val="1628"/>
                <a:lumOff val="15274"/>
                <a:alphaOff val="0"/>
              </a:schemeClr>
            </a:effectRef>
            <a:fontRef idx="minor">
              <a:schemeClr val="lt1"/>
            </a:fontRef>
          </p:style>
        </p:sp>
        <p:sp>
          <p:nvSpPr>
            <p:cNvPr id="11" name="Rectangle: Rounded Corners 4">
              <a:extLst>
                <a:ext uri="{FF2B5EF4-FFF2-40B4-BE49-F238E27FC236}">
                  <a16:creationId xmlns:a16="http://schemas.microsoft.com/office/drawing/2014/main" id="{8A83D939-C3DC-4CF6-9964-42AB4A24ECF4}"/>
                </a:ext>
              </a:extLst>
            </p:cNvPr>
            <p:cNvSpPr txBox="1"/>
            <p:nvPr/>
          </p:nvSpPr>
          <p:spPr>
            <a:xfrm>
              <a:off x="40980" y="1015017"/>
              <a:ext cx="7683183" cy="7575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1" kern="1200" dirty="0">
                  <a:latin typeface="Tahoma" panose="020B0604030504040204" pitchFamily="34" charset="0"/>
                  <a:ea typeface="Tahoma" panose="020B0604030504040204" pitchFamily="34" charset="0"/>
                  <a:cs typeface="Tahoma" panose="020B0604030504040204" pitchFamily="34" charset="0"/>
                </a:rPr>
                <a:t>Feature of Odoo</a:t>
              </a:r>
              <a:endParaRPr lang="vi-VN" sz="3500" b="1" kern="1200" dirty="0">
                <a:latin typeface="Tahoma" panose="020B0604030504040204" pitchFamily="34" charset="0"/>
                <a:ea typeface="Tahoma" panose="020B0604030504040204" pitchFamily="34" charset="0"/>
                <a:cs typeface="Tahoma" panose="020B0604030504040204" pitchFamily="34" charset="0"/>
              </a:endParaRPr>
            </a:p>
          </p:txBody>
        </p:sp>
      </p:grpSp>
    </p:spTree>
    <p:extLst>
      <p:ext uri="{BB962C8B-B14F-4D97-AF65-F5344CB8AC3E}">
        <p14:creationId xmlns:p14="http://schemas.microsoft.com/office/powerpoint/2010/main" val="1741994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BF6582-1628-43A6-ACC1-F149155A1743}"/>
              </a:ext>
            </a:extLst>
          </p:cNvPr>
          <p:cNvSpPr/>
          <p:nvPr/>
        </p:nvSpPr>
        <p:spPr>
          <a:xfrm>
            <a:off x="1007390" y="1325767"/>
            <a:ext cx="10941803" cy="4832092"/>
          </a:xfrm>
          <a:prstGeom prst="rect">
            <a:avLst/>
          </a:prstGeom>
        </p:spPr>
        <p:txBody>
          <a:bodyPr wrap="square">
            <a:spAutoFit/>
          </a:bodyPr>
          <a:lstStyle/>
          <a:p>
            <a:pPr algn="just"/>
            <a:r>
              <a:rPr lang="en-US" sz="2800" b="1" dirty="0">
                <a:solidFill>
                  <a:srgbClr val="FF0000"/>
                </a:solidFill>
              </a:rPr>
              <a:t>Purchase Management</a:t>
            </a:r>
          </a:p>
          <a:p>
            <a:pPr algn="just"/>
            <a:r>
              <a:rPr lang="en-US" sz="2800" dirty="0"/>
              <a:t>Allows you to easily create, track, and manage purchase-related activities such as purchase orders and information about suppliers. It also allows you to control product reception process and check supplier’s’ invoices.</a:t>
            </a:r>
          </a:p>
          <a:p>
            <a:pPr algn="just"/>
            <a:endParaRPr lang="en-US" sz="2800" dirty="0"/>
          </a:p>
          <a:p>
            <a:pPr algn="just"/>
            <a:r>
              <a:rPr lang="en-US" sz="2800" b="1" dirty="0">
                <a:solidFill>
                  <a:srgbClr val="FF0000"/>
                </a:solidFill>
              </a:rPr>
              <a:t>Manufacturing</a:t>
            </a:r>
          </a:p>
          <a:p>
            <a:pPr algn="just"/>
            <a:r>
              <a:rPr lang="en-US" sz="2800" dirty="0"/>
              <a:t>Allows you to plan and control supply chain through different applications in the Manufacturing module. In addition, you can personalize your master data, configure planning, manage your manufacturing, and work orders.</a:t>
            </a:r>
          </a:p>
        </p:txBody>
      </p:sp>
      <p:grpSp>
        <p:nvGrpSpPr>
          <p:cNvPr id="6" name="Group 5">
            <a:extLst>
              <a:ext uri="{FF2B5EF4-FFF2-40B4-BE49-F238E27FC236}">
                <a16:creationId xmlns:a16="http://schemas.microsoft.com/office/drawing/2014/main" id="{D4FA531B-8C8D-4FFB-A777-1844D7DBF760}"/>
              </a:ext>
            </a:extLst>
          </p:cNvPr>
          <p:cNvGrpSpPr/>
          <p:nvPr/>
        </p:nvGrpSpPr>
        <p:grpSpPr>
          <a:xfrm>
            <a:off x="888397" y="188572"/>
            <a:ext cx="4520511" cy="839474"/>
            <a:chOff x="0" y="974037"/>
            <a:chExt cx="7765143" cy="839474"/>
          </a:xfrm>
        </p:grpSpPr>
        <p:sp>
          <p:nvSpPr>
            <p:cNvPr id="10" name="Rectangle: Rounded Corners 9">
              <a:extLst>
                <a:ext uri="{FF2B5EF4-FFF2-40B4-BE49-F238E27FC236}">
                  <a16:creationId xmlns:a16="http://schemas.microsoft.com/office/drawing/2014/main" id="{541AB6C6-D43C-4BBE-982F-09CDBAC2EB34}"/>
                </a:ext>
              </a:extLst>
            </p:cNvPr>
            <p:cNvSpPr/>
            <p:nvPr/>
          </p:nvSpPr>
          <p:spPr>
            <a:xfrm>
              <a:off x="0" y="974037"/>
              <a:ext cx="7765143" cy="839474"/>
            </a:xfrm>
            <a:prstGeom prst="roundRect">
              <a:avLst/>
            </a:prstGeom>
            <a:solidFill>
              <a:srgbClr val="00B050"/>
            </a:solidFill>
          </p:spPr>
          <p:style>
            <a:lnRef idx="0">
              <a:schemeClr val="lt1">
                <a:hueOff val="0"/>
                <a:satOff val="0"/>
                <a:lumOff val="0"/>
                <a:alphaOff val="0"/>
              </a:schemeClr>
            </a:lnRef>
            <a:fillRef idx="3">
              <a:scrgbClr r="0" g="0" b="0"/>
            </a:fillRef>
            <a:effectRef idx="2">
              <a:schemeClr val="accent5">
                <a:shade val="50000"/>
                <a:hueOff val="68031"/>
                <a:satOff val="1628"/>
                <a:lumOff val="15274"/>
                <a:alphaOff val="0"/>
              </a:schemeClr>
            </a:effectRef>
            <a:fontRef idx="minor">
              <a:schemeClr val="lt1"/>
            </a:fontRef>
          </p:style>
        </p:sp>
        <p:sp>
          <p:nvSpPr>
            <p:cNvPr id="11" name="Rectangle: Rounded Corners 4">
              <a:extLst>
                <a:ext uri="{FF2B5EF4-FFF2-40B4-BE49-F238E27FC236}">
                  <a16:creationId xmlns:a16="http://schemas.microsoft.com/office/drawing/2014/main" id="{423061FF-3C43-4931-9242-4B8745553747}"/>
                </a:ext>
              </a:extLst>
            </p:cNvPr>
            <p:cNvSpPr txBox="1"/>
            <p:nvPr/>
          </p:nvSpPr>
          <p:spPr>
            <a:xfrm>
              <a:off x="40980" y="1015017"/>
              <a:ext cx="7683183" cy="7575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1" kern="1200" dirty="0">
                  <a:latin typeface="Tahoma" panose="020B0604030504040204" pitchFamily="34" charset="0"/>
                  <a:ea typeface="Tahoma" panose="020B0604030504040204" pitchFamily="34" charset="0"/>
                  <a:cs typeface="Tahoma" panose="020B0604030504040204" pitchFamily="34" charset="0"/>
                </a:rPr>
                <a:t>Feature of Odoo</a:t>
              </a:r>
              <a:endParaRPr lang="vi-VN" sz="3500" b="1" kern="1200" dirty="0">
                <a:latin typeface="Tahoma" panose="020B0604030504040204" pitchFamily="34" charset="0"/>
                <a:ea typeface="Tahoma" panose="020B0604030504040204" pitchFamily="34" charset="0"/>
                <a:cs typeface="Tahoma" panose="020B0604030504040204" pitchFamily="34" charset="0"/>
              </a:endParaRPr>
            </a:p>
          </p:txBody>
        </p:sp>
      </p:grpSp>
    </p:spTree>
    <p:extLst>
      <p:ext uri="{BB962C8B-B14F-4D97-AF65-F5344CB8AC3E}">
        <p14:creationId xmlns:p14="http://schemas.microsoft.com/office/powerpoint/2010/main" val="334922966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1479</TotalTime>
  <Words>2607</Words>
  <Application>Microsoft Office PowerPoint</Application>
  <PresentationFormat>Widescreen</PresentationFormat>
  <Paragraphs>216</Paragraphs>
  <Slides>30</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LiberationSerif</vt:lpstr>
      <vt:lpstr>LiberationSerif-Bold</vt:lpstr>
      <vt:lpstr>Arial</vt:lpstr>
      <vt:lpstr>Calibri</vt:lpstr>
      <vt:lpstr>Franklin Gothic Book</vt:lpstr>
      <vt:lpstr>Tahoma</vt:lpstr>
      <vt:lpstr>Wingdings</vt:lpstr>
      <vt:lpstr>Crop</vt:lpstr>
      <vt:lpstr>PowerPoint Presentation</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Lam</dc:creator>
  <cp:lastModifiedBy>Phan Văn Phước Thịnh</cp:lastModifiedBy>
  <cp:revision>62</cp:revision>
  <dcterms:created xsi:type="dcterms:W3CDTF">2019-10-16T01:46:54Z</dcterms:created>
  <dcterms:modified xsi:type="dcterms:W3CDTF">2019-10-28T10:14:55Z</dcterms:modified>
</cp:coreProperties>
</file>