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y="5143500" cx="9144000"/>
  <p:notesSz cx="6858000" cy="9144000"/>
  <p:embeddedFontLst>
    <p:embeddedFont>
      <p:font typeface="Raleway"/>
      <p:regular r:id="rId47"/>
      <p:bold r:id="rId48"/>
      <p:italic r:id="rId49"/>
      <p:boldItalic r:id="rId50"/>
    </p:embeddedFont>
    <p:embeddedFont>
      <p:font typeface="Raleway Thin"/>
      <p:regular r:id="rId51"/>
      <p:bold r:id="rId52"/>
      <p:italic r:id="rId53"/>
      <p:boldItalic r:id="rId54"/>
    </p:embeddedFont>
    <p:embeddedFont>
      <p:font typeface="Barlow Light"/>
      <p:regular r:id="rId55"/>
      <p:bold r:id="rId56"/>
      <p:italic r:id="rId57"/>
      <p:boldItalic r:id="rId58"/>
    </p:embeddedFont>
    <p:embeddedFont>
      <p:font typeface="Barlow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3487EF-B1AE-4736-A14E-9D0D528037EB}">
  <a:tblStyle styleId="{F53487EF-B1AE-4736-A14E-9D0D528037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aleway-bold.fntdata"/><Relationship Id="rId47" Type="http://schemas.openxmlformats.org/officeDocument/2006/relationships/font" Target="fonts/Raleway-regular.fntdata"/><Relationship Id="rId49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Barlow-boldItalic.fntdata"/><Relationship Id="rId61" Type="http://schemas.openxmlformats.org/officeDocument/2006/relationships/font" Target="fonts/Barlow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Barlow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alewayThin-regular.fntdata"/><Relationship Id="rId50" Type="http://schemas.openxmlformats.org/officeDocument/2006/relationships/font" Target="fonts/Raleway-boldItalic.fntdata"/><Relationship Id="rId53" Type="http://schemas.openxmlformats.org/officeDocument/2006/relationships/font" Target="fonts/RalewayThin-italic.fntdata"/><Relationship Id="rId52" Type="http://schemas.openxmlformats.org/officeDocument/2006/relationships/font" Target="fonts/RalewayThin-bold.fntdata"/><Relationship Id="rId11" Type="http://schemas.openxmlformats.org/officeDocument/2006/relationships/slide" Target="slides/slide4.xml"/><Relationship Id="rId55" Type="http://schemas.openxmlformats.org/officeDocument/2006/relationships/font" Target="fonts/BarlowLight-regular.fntdata"/><Relationship Id="rId10" Type="http://schemas.openxmlformats.org/officeDocument/2006/relationships/slide" Target="slides/slide3.xml"/><Relationship Id="rId54" Type="http://schemas.openxmlformats.org/officeDocument/2006/relationships/font" Target="fonts/RalewayThin-boldItalic.fntdata"/><Relationship Id="rId13" Type="http://schemas.openxmlformats.org/officeDocument/2006/relationships/slide" Target="slides/slide6.xml"/><Relationship Id="rId57" Type="http://schemas.openxmlformats.org/officeDocument/2006/relationships/font" Target="fonts/BarlowLight-italic.fntdata"/><Relationship Id="rId12" Type="http://schemas.openxmlformats.org/officeDocument/2006/relationships/slide" Target="slides/slide5.xml"/><Relationship Id="rId56" Type="http://schemas.openxmlformats.org/officeDocument/2006/relationships/font" Target="fonts/BarlowLight-bold.fntdata"/><Relationship Id="rId15" Type="http://schemas.openxmlformats.org/officeDocument/2006/relationships/slide" Target="slides/slide8.xml"/><Relationship Id="rId59" Type="http://schemas.openxmlformats.org/officeDocument/2006/relationships/font" Target="fonts/Barlow-regular.fntdata"/><Relationship Id="rId14" Type="http://schemas.openxmlformats.org/officeDocument/2006/relationships/slide" Target="slides/slide7.xml"/><Relationship Id="rId58" Type="http://schemas.openxmlformats.org/officeDocument/2006/relationships/font" Target="fonts/BarlowLight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389c6aca_0_3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a3389c6ac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a3389c6aca_0_16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4" name="Google Shape;994;ga3389c6aca_0_1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a3389c6aca_0_16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0" name="Google Shape;1000;ga3389c6aca_0_1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a3389c6aca_0_17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2" name="Google Shape;1112;ga3389c6aca_0_1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a3389c6aca_0_18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2" name="Google Shape;1212;ga3389c6aca_0_1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a3389c6aca_0_18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9" name="Google Shape;1219;ga3389c6aca_0_1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a3389c6aca_0_19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9" name="Google Shape;1319;ga3389c6aca_0_1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a3389c6aca_0_19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5" name="Google Shape;1325;ga3389c6aca_0_1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a3389c6aca_0_19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5" name="Google Shape;1425;ga3389c6aca_0_1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a3389c6aca_0_2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2" name="Google Shape;1432;ga3389c6aca_0_2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ad729a3a6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2" name="Google Shape;1532;gad729a3a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3389c6aca_0_6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a3389c6aca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a3389c6aca_0_21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0" name="Google Shape;1540;ga3389c6aca_0_2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a3389c6aca_0_2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6" name="Google Shape;1546;ga3389c6aca_0_2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a3389c6aca_0_22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6" name="Google Shape;1646;ga3389c6aca_0_2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a3389c6aca_0_22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3" name="Google Shape;1653;ga3389c6aca_0_2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a3389c6aca_0_23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0" name="Google Shape;1660;ga3389c6aca_0_2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a3389c6aca_0_23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7" name="Google Shape;1667;ga3389c6aca_0_2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ad729a3a63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3" name="Google Shape;1673;gad729a3a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ad729a3a63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5" name="Google Shape;1785;gad729a3a6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ad729a3a63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5" name="Google Shape;1885;gad729a3a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ad729a3a63_0_2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1" name="Google Shape;1891;gad729a3a6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3389c6aca_0_7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a3389c6aca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ad729a3a63_0_2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1" name="Google Shape;1901;gad729a3a6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ad729a3a63_0_3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1" name="Google Shape;2001;gad729a3a63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ad729a3a63_0_3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7" name="Google Shape;2007;gad729a3a6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ad729a3a63_0_4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7" name="Google Shape;2107;gad729a3a63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ad729a3a63_0_4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4" name="Google Shape;2114;gad729a3a63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ad729a3a63_0_5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6" name="Google Shape;2226;gad729a3a63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ad729a3a63_0_6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6" name="Google Shape;2326;gad729a3a63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gad729a3a63_0_6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5" name="Google Shape;2335;gad729a3a63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ad729a3a63_0_7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5" name="Google Shape;2435;gad729a3a63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gad729a3a63_0_7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1" name="Google Shape;2441;gad729a3a63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a3389c6aca_0_9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ga3389c6aca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a3389c6aca_0_1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ga3389c6aca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a3389c6aca_0_12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0" name="Google Shape;780;ga3389c6aca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a3389c6aca_0_13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ga3389c6aca_0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a3389c6aca_0_14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7" name="Google Shape;887;ga3389c6aca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a3389c6aca_0_15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4" name="Google Shape;894;ga3389c6aca_0_1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8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8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vi" sz="86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86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3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4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109" name="Google Shape;109;p24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110" name="Google Shape;110;p24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24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24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24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24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24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24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24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24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24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24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24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24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24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24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24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24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24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24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24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24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24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24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24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24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24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24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24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24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24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24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24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24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24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24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24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24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24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24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24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24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24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24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24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24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24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24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24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24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24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24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24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24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24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24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24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24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24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24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24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24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24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24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24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24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4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24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4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4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4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24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24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24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24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24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4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24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24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24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4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24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24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24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4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4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24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4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4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24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24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4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4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4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4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4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7" name="Google Shape;217;p24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6687910" y="670084"/>
              <a:ext cx="164002" cy="23977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6700339" y="668001"/>
              <a:ext cx="78555" cy="96805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6715688" y="773039"/>
              <a:ext cx="96898" cy="108448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6550295" y="816287"/>
              <a:ext cx="182863" cy="260314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6687493" y="808527"/>
              <a:ext cx="141254" cy="186323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6712641" y="675415"/>
              <a:ext cx="103914" cy="12801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6716857" y="674913"/>
              <a:ext cx="104325" cy="98187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6591681" y="1319278"/>
              <a:ext cx="82039" cy="62578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6592043" y="1339232"/>
              <a:ext cx="81667" cy="42638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6550653" y="1292322"/>
              <a:ext cx="75096" cy="58175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6550998" y="1311512"/>
              <a:ext cx="74798" cy="3904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6578488" y="992358"/>
              <a:ext cx="178821" cy="308422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6627226" y="992967"/>
              <a:ext cx="178028" cy="333954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6560953" y="971949"/>
              <a:ext cx="266226" cy="245057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6774876" y="827227"/>
              <a:ext cx="92521" cy="324362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792998" y="823141"/>
              <a:ext cx="55942" cy="71147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6683350" y="808424"/>
              <a:ext cx="47853" cy="50242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8" name="Google Shape;248;p24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49" name="Google Shape;249;p24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4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4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4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" name="Google Shape;266;p24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67" name="Google Shape;267;p24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24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24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24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4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24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24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24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24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4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4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4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24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24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24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24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8" name="Google Shape;298;p24"/>
            <p:cNvSpPr/>
            <p:nvPr/>
          </p:nvSpPr>
          <p:spPr>
            <a:xfrm>
              <a:off x="7297552" y="1119942"/>
              <a:ext cx="135694" cy="266572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7309787" y="1745656"/>
              <a:ext cx="93354" cy="72328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7310617" y="1769417"/>
              <a:ext cx="92957" cy="4848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7197828" y="1680648"/>
              <a:ext cx="93332" cy="69654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7198064" y="1702707"/>
              <a:ext cx="92908" cy="4848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7221254" y="1360384"/>
              <a:ext cx="326905" cy="395190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7417903" y="1095544"/>
              <a:ext cx="102845" cy="100060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7381720" y="1109556"/>
              <a:ext cx="166879" cy="325717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7413797" y="991818"/>
              <a:ext cx="110830" cy="134949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7417935" y="980032"/>
              <a:ext cx="116959" cy="115584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7364000" y="1109861"/>
              <a:ext cx="53873" cy="78410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 rot="-1800688">
              <a:off x="7461681" y="3958752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 rot="-1800688">
              <a:off x="7461681" y="3958752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8113340" y="4275363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8345604" y="3658605"/>
              <a:ext cx="79290" cy="172593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8356722" y="3587657"/>
              <a:ext cx="56997" cy="109672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8165307" y="4346248"/>
              <a:ext cx="122958" cy="68962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8165313" y="4357988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8255166" y="4305930"/>
              <a:ext cx="122958" cy="68996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8255174" y="4317703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8198325" y="3858200"/>
              <a:ext cx="179790" cy="507530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8224549" y="3442293"/>
              <a:ext cx="130498" cy="208861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8197056" y="3589895"/>
              <a:ext cx="200686" cy="332311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8000839" y="3631642"/>
              <a:ext cx="254803" cy="198498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8187055" y="3627341"/>
              <a:ext cx="77533" cy="113490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8224358" y="3433131"/>
              <a:ext cx="126514" cy="139443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4" name="Google Shape;334;p24"/>
            <p:cNvGrpSpPr/>
            <p:nvPr/>
          </p:nvGrpSpPr>
          <p:grpSpPr>
            <a:xfrm>
              <a:off x="6544676" y="927098"/>
              <a:ext cx="264549" cy="200503"/>
              <a:chOff x="6621095" y="1452181"/>
              <a:chExt cx="330893" cy="250785"/>
            </a:xfrm>
          </p:grpSpPr>
          <p:sp>
            <p:nvSpPr>
              <p:cNvPr id="335" name="Google Shape;335;p2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24"/>
            <p:cNvGrpSpPr/>
            <p:nvPr/>
          </p:nvGrpSpPr>
          <p:grpSpPr>
            <a:xfrm>
              <a:off x="7210355" y="1314222"/>
              <a:ext cx="264549" cy="200503"/>
              <a:chOff x="6621095" y="1452181"/>
              <a:chExt cx="330893" cy="250785"/>
            </a:xfrm>
          </p:grpSpPr>
          <p:sp>
            <p:nvSpPr>
              <p:cNvPr id="341" name="Google Shape;341;p2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2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6" name="Google Shape;346;p24"/>
            <p:cNvSpPr/>
            <p:nvPr/>
          </p:nvSpPr>
          <p:spPr>
            <a:xfrm>
              <a:off x="7451033" y="1163186"/>
              <a:ext cx="126359" cy="353331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7509451" y="1160411"/>
              <a:ext cx="72770" cy="98686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8" name="Google Shape;348;p24"/>
            <p:cNvGrpSpPr/>
            <p:nvPr/>
          </p:nvGrpSpPr>
          <p:grpSpPr>
            <a:xfrm flipH="1">
              <a:off x="8183210" y="2407472"/>
              <a:ext cx="780359" cy="1195999"/>
              <a:chOff x="3975528" y="3303922"/>
              <a:chExt cx="780359" cy="1195999"/>
            </a:xfrm>
          </p:grpSpPr>
          <p:sp>
            <p:nvSpPr>
              <p:cNvPr id="349" name="Google Shape;349;p24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4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4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24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24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24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24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24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24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4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4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4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4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4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4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4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4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4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4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24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24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24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24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24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24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5" name="Google Shape;375;p24"/>
              <p:cNvGrpSpPr/>
              <p:nvPr/>
            </p:nvGrpSpPr>
            <p:grpSpPr>
              <a:xfrm flipH="1">
                <a:off x="4321774" y="3621402"/>
                <a:ext cx="239004" cy="181217"/>
                <a:chOff x="6621095" y="1452181"/>
                <a:chExt cx="330893" cy="250785"/>
              </a:xfrm>
            </p:grpSpPr>
            <p:sp>
              <p:nvSpPr>
                <p:cNvPr id="376" name="Google Shape;376;p24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24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5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Google Shape;378;p24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" name="Google Shape;379;p24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380;p24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1" name="Google Shape;381;p24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24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3" name="Google Shape;383;p24"/>
          <p:cNvSpPr txBox="1"/>
          <p:nvPr>
            <p:ph type="ctrTitle"/>
          </p:nvPr>
        </p:nvSpPr>
        <p:spPr>
          <a:xfrm>
            <a:off x="954375" y="60300"/>
            <a:ext cx="3907800" cy="27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vi">
                <a:latin typeface="Raleway"/>
                <a:ea typeface="Raleway"/>
                <a:cs typeface="Raleway"/>
                <a:sym typeface="Raleway"/>
              </a:rPr>
              <a:t>K-means Clustering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4" name="Google Shape;384;p24"/>
          <p:cNvSpPr txBox="1"/>
          <p:nvPr/>
        </p:nvSpPr>
        <p:spPr>
          <a:xfrm>
            <a:off x="445675" y="3171025"/>
            <a:ext cx="4334700" cy="1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Lecturer: TS Lê Văn Vinh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Student:  17110157   -  Trần Ngọc Hùng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             17110240   -  Châu Huỳnh Phước Toàn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     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997" name="Google Shape;9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00" y="885175"/>
            <a:ext cx="8007799" cy="33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4"/>
          <p:cNvSpPr txBox="1"/>
          <p:nvPr>
            <p:ph type="ctrTitle"/>
          </p:nvPr>
        </p:nvSpPr>
        <p:spPr>
          <a:xfrm>
            <a:off x="910950" y="229250"/>
            <a:ext cx="75177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K-means clustering algorithm definition, functions, iteration process, pseudocode</a:t>
            </a: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34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vi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II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04" name="Google Shape;1004;p34"/>
          <p:cNvGrpSpPr/>
          <p:nvPr/>
        </p:nvGrpSpPr>
        <p:grpSpPr>
          <a:xfrm>
            <a:off x="5314479" y="1756248"/>
            <a:ext cx="3239723" cy="3318665"/>
            <a:chOff x="2270525" y="117216"/>
            <a:chExt cx="4650765" cy="4762722"/>
          </a:xfrm>
        </p:grpSpPr>
        <p:sp>
          <p:nvSpPr>
            <p:cNvPr id="1005" name="Google Shape;1005;p34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5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6" name="Google Shape;1026;p34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27" name="Google Shape;1027;p34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4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4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4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34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4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4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4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4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4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4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4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4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4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34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34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4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4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34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34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34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34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34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34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34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34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34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34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34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34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34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34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34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34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34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34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34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7" name="Google Shape;1067;p34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6" name="Google Shape;1096;p34"/>
            <p:cNvGrpSpPr/>
            <p:nvPr/>
          </p:nvGrpSpPr>
          <p:grpSpPr>
            <a:xfrm flipH="1">
              <a:off x="2865276" y="3434799"/>
              <a:ext cx="598186" cy="1340314"/>
              <a:chOff x="4210728" y="4525714"/>
              <a:chExt cx="546438" cy="1224366"/>
            </a:xfrm>
          </p:grpSpPr>
          <p:sp>
            <p:nvSpPr>
              <p:cNvPr id="1097" name="Google Shape;1097;p34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34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34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34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34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34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34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34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34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34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34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34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34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vi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15" name="Google Shape;1115;p35"/>
          <p:cNvGrpSpPr/>
          <p:nvPr/>
        </p:nvGrpSpPr>
        <p:grpSpPr>
          <a:xfrm>
            <a:off x="6601098" y="1436783"/>
            <a:ext cx="2307593" cy="2405503"/>
            <a:chOff x="2012475" y="393272"/>
            <a:chExt cx="4440240" cy="4609126"/>
          </a:xfrm>
        </p:grpSpPr>
        <p:sp>
          <p:nvSpPr>
            <p:cNvPr id="1116" name="Google Shape;1116;p35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5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5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9" name="Google Shape;1209;p35"/>
          <p:cNvSpPr txBox="1"/>
          <p:nvPr>
            <p:ph idx="4294967295" type="ctrTitle"/>
          </p:nvPr>
        </p:nvSpPr>
        <p:spPr>
          <a:xfrm>
            <a:off x="994750" y="1791150"/>
            <a:ext cx="5221200" cy="156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lang="vi" sz="6000">
                <a:solidFill>
                  <a:schemeClr val="accent1"/>
                </a:solidFill>
              </a:rPr>
              <a:t>What is K-means clustering?</a:t>
            </a:r>
            <a:endParaRPr b="0" i="0" sz="6000" u="none" cap="none" strike="noStrike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6"/>
          <p:cNvSpPr txBox="1"/>
          <p:nvPr>
            <p:ph idx="1" type="body"/>
          </p:nvPr>
        </p:nvSpPr>
        <p:spPr>
          <a:xfrm>
            <a:off x="256250" y="1297675"/>
            <a:ext cx="36672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K</a:t>
            </a:r>
            <a:r>
              <a:rPr lang="vi"/>
              <a:t>-means clustering aims to partition n observations into k clusters in which each observation belongs to the cluster with the nearest mean </a:t>
            </a:r>
            <a:endParaRPr/>
          </a:p>
        </p:txBody>
      </p:sp>
      <p:sp>
        <p:nvSpPr>
          <p:cNvPr id="1215" name="Google Shape;1215;p3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216" name="Google Shape;1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450" y="1181188"/>
            <a:ext cx="4915750" cy="2479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7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vi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222" name="Google Shape;1222;p37"/>
          <p:cNvGrpSpPr/>
          <p:nvPr/>
        </p:nvGrpSpPr>
        <p:grpSpPr>
          <a:xfrm>
            <a:off x="6601098" y="1436783"/>
            <a:ext cx="2307593" cy="2405503"/>
            <a:chOff x="2012475" y="393272"/>
            <a:chExt cx="4440240" cy="4609126"/>
          </a:xfrm>
        </p:grpSpPr>
        <p:sp>
          <p:nvSpPr>
            <p:cNvPr id="1223" name="Google Shape;1223;p37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3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6" name="Google Shape;1316;p37"/>
          <p:cNvSpPr txBox="1"/>
          <p:nvPr>
            <p:ph idx="4294967295" type="ctrTitle"/>
          </p:nvPr>
        </p:nvSpPr>
        <p:spPr>
          <a:xfrm>
            <a:off x="994750" y="1858925"/>
            <a:ext cx="5221200" cy="156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lang="vi" sz="6000">
                <a:solidFill>
                  <a:schemeClr val="accent1"/>
                </a:solidFill>
              </a:rPr>
              <a:t>Examples of similarity measures</a:t>
            </a:r>
            <a:endParaRPr b="0" i="0" sz="6000" u="none" cap="none" strike="noStrike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38"/>
          <p:cNvSpPr txBox="1"/>
          <p:nvPr>
            <p:ph idx="1" type="body"/>
          </p:nvPr>
        </p:nvSpPr>
        <p:spPr>
          <a:xfrm>
            <a:off x="256250" y="1297675"/>
            <a:ext cx="84735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» Similarity is subjective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» Its measure therefore depends on the data, the use case, the users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» In practice it is not always straightforward which metrics work well - then “trial and error” can be followed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» Examples of similarity measures: Euclidean, Manhattan, cosine distance</a:t>
            </a:r>
            <a:endParaRPr/>
          </a:p>
        </p:txBody>
      </p:sp>
      <p:sp>
        <p:nvSpPr>
          <p:cNvPr id="1322" name="Google Shape;1322;p3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39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vi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328" name="Google Shape;1328;p39"/>
          <p:cNvGrpSpPr/>
          <p:nvPr/>
        </p:nvGrpSpPr>
        <p:grpSpPr>
          <a:xfrm>
            <a:off x="6601098" y="1436783"/>
            <a:ext cx="2307593" cy="2405503"/>
            <a:chOff x="2012475" y="393272"/>
            <a:chExt cx="4440240" cy="4609126"/>
          </a:xfrm>
        </p:grpSpPr>
        <p:sp>
          <p:nvSpPr>
            <p:cNvPr id="1329" name="Google Shape;1329;p39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39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39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39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39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2" name="Google Shape;1422;p39"/>
          <p:cNvSpPr txBox="1"/>
          <p:nvPr>
            <p:ph idx="4294967295" type="ctrTitle"/>
          </p:nvPr>
        </p:nvSpPr>
        <p:spPr>
          <a:xfrm>
            <a:off x="994750" y="1858925"/>
            <a:ext cx="5221200" cy="156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lang="vi" sz="6000">
                <a:solidFill>
                  <a:schemeClr val="accent1"/>
                </a:solidFill>
              </a:rPr>
              <a:t>How does K-means do the clustering?</a:t>
            </a:r>
            <a:endParaRPr b="0" i="0" sz="6000" u="none" cap="none" strike="noStrike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40"/>
          <p:cNvSpPr txBox="1"/>
          <p:nvPr>
            <p:ph idx="1" type="body"/>
          </p:nvPr>
        </p:nvSpPr>
        <p:spPr>
          <a:xfrm>
            <a:off x="256250" y="1297675"/>
            <a:ext cx="84735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K-means is a very important/basic flat clustering algorithm. Its objective is to minimize the average squared Euclidean distance of values from their cluster centers where a cluster center is defined as the mean or centroid u of the values in a cluster w :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28" name="Google Shape;1428;p4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429" name="Google Shape;14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625" y="2874825"/>
            <a:ext cx="3472750" cy="1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41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vi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435" name="Google Shape;1435;p41"/>
          <p:cNvGrpSpPr/>
          <p:nvPr/>
        </p:nvGrpSpPr>
        <p:grpSpPr>
          <a:xfrm>
            <a:off x="6601098" y="1436783"/>
            <a:ext cx="2307593" cy="2405503"/>
            <a:chOff x="2012475" y="393272"/>
            <a:chExt cx="4440240" cy="4609126"/>
          </a:xfrm>
        </p:grpSpPr>
        <p:sp>
          <p:nvSpPr>
            <p:cNvPr id="1436" name="Google Shape;1436;p41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1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1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1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1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1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1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1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1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1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1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1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1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1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1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1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1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1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1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1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1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1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1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1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1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1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1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1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1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1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1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1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1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1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1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9" name="Google Shape;1529;p41"/>
          <p:cNvSpPr txBox="1"/>
          <p:nvPr>
            <p:ph idx="4294967295" type="ctrTitle"/>
          </p:nvPr>
        </p:nvSpPr>
        <p:spPr>
          <a:xfrm>
            <a:off x="914375" y="1758500"/>
            <a:ext cx="5221200" cy="21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chemeClr val="accent1"/>
                </a:solidFill>
              </a:rPr>
              <a:t>Steps of </a:t>
            </a:r>
            <a:endParaRPr sz="60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chemeClr val="accent1"/>
                </a:solidFill>
              </a:rPr>
              <a:t>algorithm </a:t>
            </a:r>
            <a:endParaRPr sz="60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t/>
            </a:r>
            <a:endParaRPr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42"/>
          <p:cNvSpPr txBox="1"/>
          <p:nvPr>
            <p:ph idx="1" type="body"/>
          </p:nvPr>
        </p:nvSpPr>
        <p:spPr>
          <a:xfrm>
            <a:off x="335250" y="524150"/>
            <a:ext cx="8473500" cy="42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Step 1 : </a:t>
            </a:r>
            <a:r>
              <a:rPr lang="vi"/>
              <a:t>Initialization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Choose K as the focus {c1} (i=1÷k)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Step 2 : Distance calculation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Step 3 : Update focus position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Step 4 : Stop conditions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vi"/>
              <a:t>Repeat steps 2 and 3 until there is no change focus of the cluster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35" name="Google Shape;1535;p4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536" name="Google Shape;15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50" y="1840700"/>
            <a:ext cx="7317149" cy="9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" name="Google Shape;153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500" y="2762625"/>
            <a:ext cx="4286250" cy="9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vi">
                <a:latin typeface="Arial"/>
                <a:ea typeface="Arial"/>
                <a:cs typeface="Arial"/>
                <a:sym typeface="Arial"/>
              </a:rPr>
              <a:t>Content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grpSp>
        <p:nvGrpSpPr>
          <p:cNvPr id="391" name="Google Shape;391;p25"/>
          <p:cNvGrpSpPr/>
          <p:nvPr/>
        </p:nvGrpSpPr>
        <p:grpSpPr>
          <a:xfrm>
            <a:off x="6056647" y="380987"/>
            <a:ext cx="2706355" cy="1604433"/>
            <a:chOff x="6986665" y="3298709"/>
            <a:chExt cx="1817810" cy="1077669"/>
          </a:xfrm>
        </p:grpSpPr>
        <p:sp>
          <p:nvSpPr>
            <p:cNvPr id="392" name="Google Shape;392;p25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5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8" name="Google Shape;418;p25"/>
          <p:cNvSpPr txBox="1"/>
          <p:nvPr/>
        </p:nvSpPr>
        <p:spPr>
          <a:xfrm>
            <a:off x="386450" y="1353425"/>
            <a:ext cx="84639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❖"/>
            </a:pPr>
            <a:r>
              <a:rPr lang="vi" sz="1600"/>
              <a:t>Introduction, Presentation goals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❖"/>
            </a:pPr>
            <a:r>
              <a:rPr lang="vi" sz="1600"/>
              <a:t>Motivation and example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❖"/>
            </a:pPr>
            <a:r>
              <a:rPr lang="vi" sz="1600"/>
              <a:t>Clustering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❖"/>
            </a:pPr>
            <a:r>
              <a:rPr lang="vi" sz="1600"/>
              <a:t>K-means clustering algorithm definition, functions, iteration process, pseudocode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❖"/>
            </a:pPr>
            <a:r>
              <a:rPr lang="vi" sz="1600"/>
              <a:t>Computational complexity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❖"/>
            </a:pPr>
            <a:r>
              <a:rPr lang="vi" sz="1600"/>
              <a:t>Extensions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❖"/>
            </a:pPr>
            <a:r>
              <a:rPr lang="vi" sz="1600"/>
              <a:t>Tools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❖"/>
            </a:pPr>
            <a:r>
              <a:rPr lang="vi" sz="1600"/>
              <a:t>Application examples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❖"/>
            </a:pPr>
            <a:r>
              <a:rPr lang="vi" sz="1600"/>
              <a:t>References 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4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543" name="Google Shape;15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675" y="41900"/>
            <a:ext cx="76618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44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vi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549" name="Google Shape;1549;p44"/>
          <p:cNvGrpSpPr/>
          <p:nvPr/>
        </p:nvGrpSpPr>
        <p:grpSpPr>
          <a:xfrm>
            <a:off x="6601098" y="1436783"/>
            <a:ext cx="2307593" cy="2405503"/>
            <a:chOff x="2012475" y="393272"/>
            <a:chExt cx="4440240" cy="4609126"/>
          </a:xfrm>
        </p:grpSpPr>
        <p:sp>
          <p:nvSpPr>
            <p:cNvPr id="1550" name="Google Shape;1550;p44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4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4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4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4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44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4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4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4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44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44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4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4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4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4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44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4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4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4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4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4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4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4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4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4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4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4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4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4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4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4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4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4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4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4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4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4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4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4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4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4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4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4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4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4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4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4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4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4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44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4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4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4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44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4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4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4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44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44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4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4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4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4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4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44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44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4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4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44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44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4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4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4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44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4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4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4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4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44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44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4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44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3" name="Google Shape;1643;p44"/>
          <p:cNvSpPr txBox="1"/>
          <p:nvPr>
            <p:ph idx="4294967295" type="ctrTitle"/>
          </p:nvPr>
        </p:nvSpPr>
        <p:spPr>
          <a:xfrm>
            <a:off x="914375" y="1549475"/>
            <a:ext cx="5221200" cy="21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chemeClr val="accent1"/>
                </a:solidFill>
              </a:rPr>
              <a:t>Example</a:t>
            </a:r>
            <a:endParaRPr sz="60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t/>
            </a:r>
            <a:endParaRPr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4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graphicFrame>
        <p:nvGraphicFramePr>
          <p:cNvPr id="1649" name="Google Shape;1649;p45"/>
          <p:cNvGraphicFramePr/>
          <p:nvPr/>
        </p:nvGraphicFramePr>
        <p:xfrm>
          <a:off x="952500" y="3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{F53487EF-B1AE-4736-A14E-9D0D528037EB}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Object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Attribute</a:t>
                      </a:r>
                      <a:r>
                        <a:rPr lang="vi"/>
                        <a:t>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Attribute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50" name="Google Shape;16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825" y="2339100"/>
            <a:ext cx="3534341" cy="26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46"/>
          <p:cNvSpPr txBox="1"/>
          <p:nvPr>
            <p:ph idx="1" type="body"/>
          </p:nvPr>
        </p:nvSpPr>
        <p:spPr>
          <a:xfrm>
            <a:off x="416975" y="353350"/>
            <a:ext cx="84735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Step 1 : </a:t>
            </a:r>
            <a:r>
              <a:rPr lang="vi"/>
              <a:t>Initialization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Choose the first 2 center c1 (1,1) ≡ A và c2 (2,1) ≡ B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Step 2 : Distance calculation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56" name="Google Shape;1656;p4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657" name="Google Shape;16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850" y="1700050"/>
            <a:ext cx="3614799" cy="30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47"/>
          <p:cNvSpPr txBox="1"/>
          <p:nvPr>
            <p:ph idx="1" type="body"/>
          </p:nvPr>
        </p:nvSpPr>
        <p:spPr>
          <a:xfrm>
            <a:off x="416975" y="353350"/>
            <a:ext cx="8473500" cy="4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Step 3 : </a:t>
            </a:r>
            <a:r>
              <a:rPr lang="vi"/>
              <a:t>Update focus position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Update focus position 1 c1 ≡ A (1, 1)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Update focus position 2 c2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Step 4-1 : </a:t>
            </a:r>
            <a:r>
              <a:rPr lang="vi"/>
              <a:t>Repeat step 2, recalculate the distance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d(A, c1 ) = 0 &lt; d(A, c2 ) = 9.89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d(A, c1 ) = 0 &lt; d(A, c2 ) = 9.89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d(C, c1 ) = 13 &gt; d(C, c2 ) = 0.22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d(D, c1 ) = 25 &gt; d(D, c2 ) = 3.56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Step 4-2 :Repeat step 3, updating the focus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c1 = (3/2, 1) và c2 = (9/2, 7/2)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63" name="Google Shape;1663;p4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664" name="Google Shape;16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475" y="1145225"/>
            <a:ext cx="2499725" cy="5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4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670" name="Google Shape;16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50" y="152400"/>
            <a:ext cx="710480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49"/>
          <p:cNvSpPr txBox="1"/>
          <p:nvPr>
            <p:ph type="ctrTitle"/>
          </p:nvPr>
        </p:nvSpPr>
        <p:spPr>
          <a:xfrm>
            <a:off x="921000" y="751650"/>
            <a:ext cx="75177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» Computational complexity </a:t>
            </a:r>
            <a:endParaRPr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» Extensions </a:t>
            </a:r>
            <a:endParaRPr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» Tools</a:t>
            </a: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49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vi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II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677" name="Google Shape;1677;p49"/>
          <p:cNvGrpSpPr/>
          <p:nvPr/>
        </p:nvGrpSpPr>
        <p:grpSpPr>
          <a:xfrm>
            <a:off x="5198979" y="1495048"/>
            <a:ext cx="3239723" cy="3318665"/>
            <a:chOff x="2270525" y="117216"/>
            <a:chExt cx="4650765" cy="4762722"/>
          </a:xfrm>
        </p:grpSpPr>
        <p:sp>
          <p:nvSpPr>
            <p:cNvPr id="1678" name="Google Shape;1678;p49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5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99" name="Google Shape;1699;p49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700" name="Google Shape;1700;p49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49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2" name="Google Shape;1702;p49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3" name="Google Shape;1703;p49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49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49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49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49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49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49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49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1" name="Google Shape;1711;p49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49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49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4" name="Google Shape;1714;p49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5" name="Google Shape;1715;p49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6" name="Google Shape;1716;p49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7" name="Google Shape;1717;p49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8" name="Google Shape;1718;p49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p49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p49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1" name="Google Shape;1721;p49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2" name="Google Shape;1722;p49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3" name="Google Shape;1723;p49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4" name="Google Shape;1724;p49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5" name="Google Shape;1725;p49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6" name="Google Shape;1726;p49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7" name="Google Shape;1727;p49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8" name="Google Shape;1728;p49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9" name="Google Shape;1729;p49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49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1731;p49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2" name="Google Shape;1732;p49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3" name="Google Shape;1733;p49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4" name="Google Shape;1734;p49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5" name="Google Shape;1735;p49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6" name="Google Shape;1736;p49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7" name="Google Shape;1737;p49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8" name="Google Shape;1738;p49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9" name="Google Shape;1739;p49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0" name="Google Shape;1740;p49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49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49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49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49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49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49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49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49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49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49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49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49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49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49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69" name="Google Shape;1769;p49"/>
            <p:cNvGrpSpPr/>
            <p:nvPr/>
          </p:nvGrpSpPr>
          <p:grpSpPr>
            <a:xfrm flipH="1">
              <a:off x="2865276" y="3434799"/>
              <a:ext cx="598186" cy="1340314"/>
              <a:chOff x="4210728" y="4525714"/>
              <a:chExt cx="546438" cy="1224366"/>
            </a:xfrm>
          </p:grpSpPr>
          <p:sp>
            <p:nvSpPr>
              <p:cNvPr id="1770" name="Google Shape;1770;p49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49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49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3" name="Google Shape;1773;p49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4" name="Google Shape;1774;p49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49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49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7" name="Google Shape;1777;p49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8" name="Google Shape;1778;p49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9" name="Google Shape;1779;p49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49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1" name="Google Shape;1781;p49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2" name="Google Shape;1782;p49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50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vi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788" name="Google Shape;1788;p50"/>
          <p:cNvGrpSpPr/>
          <p:nvPr/>
        </p:nvGrpSpPr>
        <p:grpSpPr>
          <a:xfrm>
            <a:off x="6601098" y="1436783"/>
            <a:ext cx="2307593" cy="2405503"/>
            <a:chOff x="2012475" y="393272"/>
            <a:chExt cx="4440240" cy="4609126"/>
          </a:xfrm>
        </p:grpSpPr>
        <p:sp>
          <p:nvSpPr>
            <p:cNvPr id="1789" name="Google Shape;1789;p50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50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50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50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50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50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50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50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50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50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50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50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50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50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50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50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50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50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50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50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50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50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50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50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50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50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50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50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50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50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50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50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50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50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50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50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50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50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50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50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50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50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50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50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50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50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50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50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50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50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50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50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50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50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50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50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50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50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50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50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50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50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50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50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50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50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50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50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50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50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50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50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50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50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50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50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50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50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50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50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50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50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50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50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50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50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50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50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50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50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50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50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50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2" name="Google Shape;1882;p50"/>
          <p:cNvSpPr txBox="1"/>
          <p:nvPr>
            <p:ph idx="4294967295" type="ctrTitle"/>
          </p:nvPr>
        </p:nvSpPr>
        <p:spPr>
          <a:xfrm>
            <a:off x="864150" y="1609750"/>
            <a:ext cx="6369000" cy="21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Computational complexity</a:t>
            </a:r>
            <a:endParaRPr sz="60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t/>
            </a:r>
            <a:endParaRPr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51"/>
          <p:cNvSpPr txBox="1"/>
          <p:nvPr>
            <p:ph idx="1" type="body"/>
          </p:nvPr>
        </p:nvSpPr>
        <p:spPr>
          <a:xfrm>
            <a:off x="335250" y="608625"/>
            <a:ext cx="8473500" cy="27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K-means computational aspects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» K-means converges, but there is unfortunately no guarantee that a global minimum in the objective function will be reached.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This is a particular problem if a document set contains many outliers , documents that are far from any other documents and therefore do not fit well into any cluster. We may end up with a singleton cluster (a cluster with only one document) even though there is probably a clustering with lower RSS. </a:t>
            </a:r>
            <a:endParaRPr/>
          </a:p>
        </p:txBody>
      </p:sp>
      <p:sp>
        <p:nvSpPr>
          <p:cNvPr id="1888" name="Google Shape;1888;p5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52"/>
          <p:cNvSpPr txBox="1"/>
          <p:nvPr>
            <p:ph idx="1" type="body"/>
          </p:nvPr>
        </p:nvSpPr>
        <p:spPr>
          <a:xfrm>
            <a:off x="335250" y="608625"/>
            <a:ext cx="8473500" cy="27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What is the time complexity K-means?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» Most of the time is spent on computing vector distances. One such operation costs 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» The reassignment step computes </a:t>
            </a:r>
            <a:r>
              <a:rPr b="1" lang="vi">
                <a:latin typeface="Barlow"/>
                <a:ea typeface="Barlow"/>
                <a:cs typeface="Barlow"/>
                <a:sym typeface="Barlow"/>
              </a:rPr>
              <a:t>KN</a:t>
            </a:r>
            <a:r>
              <a:rPr lang="vi"/>
              <a:t> distances, so its overall complexity is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 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» In the recomputation step, each vector gets added to a centroid once, so the complexity of this step is 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» For a fixed number of iterations I, the overall complexity is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therefore .</a:t>
            </a:r>
            <a:endParaRPr/>
          </a:p>
        </p:txBody>
      </p:sp>
      <p:sp>
        <p:nvSpPr>
          <p:cNvPr id="1894" name="Google Shape;1894;p5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895" name="Google Shape;189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00" y="1377975"/>
            <a:ext cx="103822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00" y="2161525"/>
            <a:ext cx="14763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7" name="Google Shape;1897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9425" y="2957450"/>
            <a:ext cx="1038225" cy="427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8" name="Google Shape;1898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8175" y="3752275"/>
            <a:ext cx="141922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"/>
          <p:cNvSpPr txBox="1"/>
          <p:nvPr>
            <p:ph type="ctrTitle"/>
          </p:nvPr>
        </p:nvSpPr>
        <p:spPr>
          <a:xfrm>
            <a:off x="910950" y="229250"/>
            <a:ext cx="75177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» </a:t>
            </a:r>
            <a:r>
              <a:rPr lang="vi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Introduction, Presentation goals </a:t>
            </a:r>
            <a:endParaRPr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» Motivation and example </a:t>
            </a:r>
            <a:endParaRPr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» Clustering</a:t>
            </a: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vi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25" name="Google Shape;425;p26"/>
          <p:cNvGrpSpPr/>
          <p:nvPr/>
        </p:nvGrpSpPr>
        <p:grpSpPr>
          <a:xfrm>
            <a:off x="5314479" y="1756248"/>
            <a:ext cx="3239723" cy="3318665"/>
            <a:chOff x="2270525" y="117216"/>
            <a:chExt cx="4650765" cy="4762722"/>
          </a:xfrm>
        </p:grpSpPr>
        <p:sp>
          <p:nvSpPr>
            <p:cNvPr id="426" name="Google Shape;426;p26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5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" name="Google Shape;447;p26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48" name="Google Shape;448;p26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6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6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26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6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26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6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6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6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6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26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26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26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26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6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6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6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6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26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6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6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6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6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6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6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6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6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6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6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6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6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6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6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6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6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8" name="Google Shape;488;p26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7" name="Google Shape;517;p26"/>
            <p:cNvGrpSpPr/>
            <p:nvPr/>
          </p:nvGrpSpPr>
          <p:grpSpPr>
            <a:xfrm flipH="1">
              <a:off x="2865276" y="3434799"/>
              <a:ext cx="598186" cy="1340314"/>
              <a:chOff x="4210728" y="4525714"/>
              <a:chExt cx="546438" cy="1224366"/>
            </a:xfrm>
          </p:grpSpPr>
          <p:sp>
            <p:nvSpPr>
              <p:cNvPr id="518" name="Google Shape;518;p26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26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6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26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26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6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6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6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6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6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6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26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53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vi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904" name="Google Shape;1904;p53"/>
          <p:cNvGrpSpPr/>
          <p:nvPr/>
        </p:nvGrpSpPr>
        <p:grpSpPr>
          <a:xfrm>
            <a:off x="6601098" y="1436783"/>
            <a:ext cx="2307593" cy="2405503"/>
            <a:chOff x="2012475" y="393272"/>
            <a:chExt cx="4440240" cy="4609126"/>
          </a:xfrm>
        </p:grpSpPr>
        <p:sp>
          <p:nvSpPr>
            <p:cNvPr id="1905" name="Google Shape;1905;p53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53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53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53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53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53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53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53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53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53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53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53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53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53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53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53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53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53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53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53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53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53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53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53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53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53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53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53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53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53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53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53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53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53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53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53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53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53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53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53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53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53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53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53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53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53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53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53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53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53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53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53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53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53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53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53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53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53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53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53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53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53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53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53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53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53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53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53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53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53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53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53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53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53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53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53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53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53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53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53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53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53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53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53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53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53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53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53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53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53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53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53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53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8" name="Google Shape;1998;p53"/>
          <p:cNvSpPr txBox="1"/>
          <p:nvPr>
            <p:ph idx="4294967295" type="ctrTitle"/>
          </p:nvPr>
        </p:nvSpPr>
        <p:spPr>
          <a:xfrm>
            <a:off x="834025" y="2269050"/>
            <a:ext cx="6369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lang="vi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Extensions</a:t>
            </a:r>
            <a:endParaRPr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54"/>
          <p:cNvSpPr txBox="1"/>
          <p:nvPr>
            <p:ph idx="1" type="body"/>
          </p:nvPr>
        </p:nvSpPr>
        <p:spPr>
          <a:xfrm>
            <a:off x="335250" y="608625"/>
            <a:ext cx="8473500" cy="27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There are numerous extensions to the K-means clustering f.e.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» K-means clustering can be generalized e.g. into a Gaussian mixture model.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» Efficiency problem can be addressed e.g. by K-medoids , a variant of K-means that computes medoids instead of centroids as cluster centers.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The medoid of a cluster as the value that is closest to the centroid. Distance computations are faster in this case. </a:t>
            </a:r>
            <a:endParaRPr/>
          </a:p>
        </p:txBody>
      </p:sp>
      <p:sp>
        <p:nvSpPr>
          <p:cNvPr id="2004" name="Google Shape;2004;p5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5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vi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010" name="Google Shape;2010;p55"/>
          <p:cNvGrpSpPr/>
          <p:nvPr/>
        </p:nvGrpSpPr>
        <p:grpSpPr>
          <a:xfrm>
            <a:off x="6601098" y="1436783"/>
            <a:ext cx="2307593" cy="2405503"/>
            <a:chOff x="2012475" y="393272"/>
            <a:chExt cx="4440240" cy="4609126"/>
          </a:xfrm>
        </p:grpSpPr>
        <p:sp>
          <p:nvSpPr>
            <p:cNvPr id="2011" name="Google Shape;2011;p55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55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55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55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55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55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55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55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55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55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55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55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55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55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55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55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55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55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55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55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55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55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55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55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55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55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55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55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55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55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55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55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55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55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55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55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55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55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55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55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55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55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55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55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55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55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55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55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55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55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55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55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55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55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55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55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55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55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55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55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55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55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55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55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55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55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55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55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55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55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55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55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55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55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55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55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55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55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55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55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55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55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55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55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55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55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55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55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55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55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55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55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55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4" name="Google Shape;2104;p55"/>
          <p:cNvSpPr txBox="1"/>
          <p:nvPr>
            <p:ph idx="4294967295" type="ctrTitle"/>
          </p:nvPr>
        </p:nvSpPr>
        <p:spPr>
          <a:xfrm>
            <a:off x="834025" y="2269050"/>
            <a:ext cx="6369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lang="vi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Tool support</a:t>
            </a:r>
            <a:endParaRPr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56"/>
          <p:cNvSpPr txBox="1"/>
          <p:nvPr>
            <p:ph idx="1" type="body"/>
          </p:nvPr>
        </p:nvSpPr>
        <p:spPr>
          <a:xfrm>
            <a:off x="335250" y="608625"/>
            <a:ext cx="8473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A number of tools implementing K-means clustering are available: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» Open source e.g. Apache Spark Torch, R, and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» Proprietary e.g. MATLAB, Mathematica, SAP HANA</a:t>
            </a:r>
            <a:endParaRPr/>
          </a:p>
        </p:txBody>
      </p:sp>
      <p:sp>
        <p:nvSpPr>
          <p:cNvPr id="2110" name="Google Shape;2110;p5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2111" name="Google Shape;211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150" y="1878525"/>
            <a:ext cx="3694950" cy="31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57"/>
          <p:cNvSpPr txBox="1"/>
          <p:nvPr>
            <p:ph type="ctrTitle"/>
          </p:nvPr>
        </p:nvSpPr>
        <p:spPr>
          <a:xfrm>
            <a:off x="813150" y="1215550"/>
            <a:ext cx="75177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» Application examples </a:t>
            </a:r>
            <a:endParaRPr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» References</a:t>
            </a: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7" name="Google Shape;2117;p57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vi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II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118" name="Google Shape;2118;p57"/>
          <p:cNvGrpSpPr/>
          <p:nvPr/>
        </p:nvGrpSpPr>
        <p:grpSpPr>
          <a:xfrm>
            <a:off x="5198979" y="1495048"/>
            <a:ext cx="3239723" cy="3318665"/>
            <a:chOff x="2270525" y="117216"/>
            <a:chExt cx="4650765" cy="4762722"/>
          </a:xfrm>
        </p:grpSpPr>
        <p:sp>
          <p:nvSpPr>
            <p:cNvPr id="2119" name="Google Shape;2119;p57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5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57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57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57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57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57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57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57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57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57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57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57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57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57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57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57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57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57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7" name="Google Shape;2137;p57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57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57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40" name="Google Shape;2140;p57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2141" name="Google Shape;2141;p57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2" name="Google Shape;2142;p57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3" name="Google Shape;2143;p57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4" name="Google Shape;2144;p57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5" name="Google Shape;2145;p57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6" name="Google Shape;2146;p57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7" name="Google Shape;2147;p57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8" name="Google Shape;2148;p57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9" name="Google Shape;2149;p57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0" name="Google Shape;2150;p57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1" name="Google Shape;2151;p57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2" name="Google Shape;2152;p57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3" name="Google Shape;2153;p57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4" name="Google Shape;2154;p57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p57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p57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7" name="Google Shape;2157;p57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8" name="Google Shape;2158;p57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9" name="Google Shape;2159;p57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0" name="Google Shape;2160;p57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1" name="Google Shape;2161;p57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2" name="Google Shape;2162;p57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3" name="Google Shape;2163;p57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4" name="Google Shape;2164;p57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5" name="Google Shape;2165;p57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6" name="Google Shape;2166;p57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7" name="Google Shape;2167;p57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8" name="Google Shape;2168;p57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9" name="Google Shape;2169;p57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0" name="Google Shape;2170;p57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1" name="Google Shape;2171;p57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p57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p57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4" name="Google Shape;2174;p57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5" name="Google Shape;2175;p57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6" name="Google Shape;2176;p57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7" name="Google Shape;2177;p57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8" name="Google Shape;2178;p57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9" name="Google Shape;2179;p57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0" name="Google Shape;2180;p57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81" name="Google Shape;2181;p57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2" name="Google Shape;2182;p57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3" name="Google Shape;2183;p57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4" name="Google Shape;2184;p57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57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6" name="Google Shape;2186;p57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7" name="Google Shape;2187;p57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8" name="Google Shape;2188;p57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9" name="Google Shape;2189;p57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57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57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57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3" name="Google Shape;2193;p57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4" name="Google Shape;2194;p57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57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57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57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57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57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57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57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57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57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57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57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57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57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57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57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10" name="Google Shape;2210;p57"/>
            <p:cNvGrpSpPr/>
            <p:nvPr/>
          </p:nvGrpSpPr>
          <p:grpSpPr>
            <a:xfrm flipH="1">
              <a:off x="2865276" y="3434799"/>
              <a:ext cx="598186" cy="1340314"/>
              <a:chOff x="4210728" y="4525714"/>
              <a:chExt cx="546438" cy="1224366"/>
            </a:xfrm>
          </p:grpSpPr>
          <p:sp>
            <p:nvSpPr>
              <p:cNvPr id="2211" name="Google Shape;2211;p57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2" name="Google Shape;2212;p57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3" name="Google Shape;2213;p57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4" name="Google Shape;2214;p57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5" name="Google Shape;2215;p57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6" name="Google Shape;2216;p57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7" name="Google Shape;2217;p57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8" name="Google Shape;2218;p57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9" name="Google Shape;2219;p57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0" name="Google Shape;2220;p57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1" name="Google Shape;2221;p57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2" name="Google Shape;2222;p57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3" name="Google Shape;2223;p57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58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vi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229" name="Google Shape;2229;p58"/>
          <p:cNvGrpSpPr/>
          <p:nvPr/>
        </p:nvGrpSpPr>
        <p:grpSpPr>
          <a:xfrm>
            <a:off x="6601098" y="1436783"/>
            <a:ext cx="2307593" cy="2405503"/>
            <a:chOff x="2012475" y="393272"/>
            <a:chExt cx="4440240" cy="4609126"/>
          </a:xfrm>
        </p:grpSpPr>
        <p:sp>
          <p:nvSpPr>
            <p:cNvPr id="2230" name="Google Shape;2230;p58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58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58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58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58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58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58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58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58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58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58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58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58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58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58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58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58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58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58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58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58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58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58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58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58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58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58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58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58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58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58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58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58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58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58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58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58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58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58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58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58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58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58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58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58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58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58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58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58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58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58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58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58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58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58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58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58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58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58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58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58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58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58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58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58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58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58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58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58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58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58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58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58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58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58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58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58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58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58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58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58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58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58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58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58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58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58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58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58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58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58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58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p58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3" name="Google Shape;2323;p58"/>
          <p:cNvSpPr txBox="1"/>
          <p:nvPr>
            <p:ph idx="4294967295" type="ctrTitle"/>
          </p:nvPr>
        </p:nvSpPr>
        <p:spPr>
          <a:xfrm>
            <a:off x="864150" y="1609750"/>
            <a:ext cx="6369000" cy="21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Application examples</a:t>
            </a:r>
            <a:endParaRPr sz="60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t/>
            </a:r>
            <a:endParaRPr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59"/>
          <p:cNvSpPr txBox="1"/>
          <p:nvPr>
            <p:ph idx="1" type="body"/>
          </p:nvPr>
        </p:nvSpPr>
        <p:spPr>
          <a:xfrm>
            <a:off x="335250" y="608625"/>
            <a:ext cx="42369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» </a:t>
            </a:r>
            <a:r>
              <a:rPr lang="vi"/>
              <a:t>User profiles/personas: similar purchase behavior…</a:t>
            </a:r>
            <a:endParaRPr/>
          </a:p>
        </p:txBody>
      </p:sp>
      <p:sp>
        <p:nvSpPr>
          <p:cNvPr id="2329" name="Google Shape;2329;p5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2330" name="Google Shape;233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75" y="1502400"/>
            <a:ext cx="4267050" cy="3134342"/>
          </a:xfrm>
          <a:prstGeom prst="rect">
            <a:avLst/>
          </a:prstGeom>
          <a:noFill/>
          <a:ln>
            <a:noFill/>
          </a:ln>
        </p:spPr>
      </p:pic>
      <p:sp>
        <p:nvSpPr>
          <p:cNvPr id="2331" name="Google Shape;2331;p59"/>
          <p:cNvSpPr txBox="1"/>
          <p:nvPr>
            <p:ph idx="1" type="body"/>
          </p:nvPr>
        </p:nvSpPr>
        <p:spPr>
          <a:xfrm>
            <a:off x="4475875" y="608625"/>
            <a:ext cx="42369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» </a:t>
            </a:r>
            <a:r>
              <a:rPr lang="vi"/>
              <a:t>Product profiles: similar selling patterns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» Deciding when to discount product groups</a:t>
            </a:r>
            <a:endParaRPr/>
          </a:p>
        </p:txBody>
      </p:sp>
      <p:pic>
        <p:nvPicPr>
          <p:cNvPr id="2332" name="Google Shape;233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175" y="2272025"/>
            <a:ext cx="4089041" cy="24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60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vi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338" name="Google Shape;2338;p60"/>
          <p:cNvGrpSpPr/>
          <p:nvPr/>
        </p:nvGrpSpPr>
        <p:grpSpPr>
          <a:xfrm>
            <a:off x="6601098" y="1436783"/>
            <a:ext cx="2307593" cy="2405503"/>
            <a:chOff x="2012475" y="393272"/>
            <a:chExt cx="4440240" cy="4609126"/>
          </a:xfrm>
        </p:grpSpPr>
        <p:sp>
          <p:nvSpPr>
            <p:cNvPr id="2339" name="Google Shape;2339;p60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60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60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60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60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60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60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60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60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60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60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60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60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60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60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60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60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60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60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60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60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60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60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60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3" name="Google Shape;2363;p60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60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60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60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60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60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60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60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60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60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60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60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60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60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60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60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60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60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60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60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60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60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60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60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60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60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60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60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60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2" name="Google Shape;2392;p60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3" name="Google Shape;2393;p60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4" name="Google Shape;2394;p60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5" name="Google Shape;2395;p60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6" name="Google Shape;2396;p60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7" name="Google Shape;2397;p60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8" name="Google Shape;2398;p60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9" name="Google Shape;2399;p60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0" name="Google Shape;2400;p60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1" name="Google Shape;2401;p60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2" name="Google Shape;2402;p60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3" name="Google Shape;2403;p60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4" name="Google Shape;2404;p60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60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6" name="Google Shape;2406;p60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60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8" name="Google Shape;2408;p60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9" name="Google Shape;2409;p60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0" name="Google Shape;2410;p60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1" name="Google Shape;2411;p60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2" name="Google Shape;2412;p60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3" name="Google Shape;2413;p60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4" name="Google Shape;2414;p60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5" name="Google Shape;2415;p60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6" name="Google Shape;2416;p60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7" name="Google Shape;2417;p60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8" name="Google Shape;2418;p60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2419;p60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0" name="Google Shape;2420;p60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1" name="Google Shape;2421;p60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2" name="Google Shape;2422;p60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3" name="Google Shape;2423;p60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2424;p60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5" name="Google Shape;2425;p60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2426;p60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2427;p60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8" name="Google Shape;2428;p60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2429;p60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0" name="Google Shape;2430;p60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1" name="Google Shape;2431;p60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2" name="Google Shape;2432;p60"/>
          <p:cNvSpPr txBox="1"/>
          <p:nvPr>
            <p:ph idx="4294967295" type="ctrTitle"/>
          </p:nvPr>
        </p:nvSpPr>
        <p:spPr>
          <a:xfrm>
            <a:off x="864150" y="1609750"/>
            <a:ext cx="6369000" cy="21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60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t/>
            </a:r>
            <a:endParaRPr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6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1"/>
          <p:cNvSpPr txBox="1"/>
          <p:nvPr>
            <p:ph idx="1" type="body"/>
          </p:nvPr>
        </p:nvSpPr>
        <p:spPr>
          <a:xfrm>
            <a:off x="335250" y="608625"/>
            <a:ext cx="8203800" cy="4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» Hartigan, J. A., &amp; Wong, M. A. (1979). Algorithm AS 136: A k-means clustering algorithm. Journal of the Royal Statistical Society. Series C (Applied Statistics), 28(1), 100-108.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» Manning С, R. P., &amp; Schütze, H. (2008). Introduction to information retrieval. Cambridge University Press.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» K-Means Clustering at Wikipedia: </a:t>
            </a:r>
            <a:r>
              <a:rPr lang="vi">
                <a:solidFill>
                  <a:srgbClr val="4A86E8"/>
                </a:solidFill>
              </a:rPr>
              <a:t>https://en.wikipedia.org/wiki/Kmeans_clustering</a:t>
            </a:r>
            <a:r>
              <a:rPr lang="vi"/>
              <a:t>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» StatQuest: K-means clustering: </a:t>
            </a:r>
            <a:r>
              <a:rPr lang="vi">
                <a:solidFill>
                  <a:srgbClr val="4A86E8"/>
                </a:solidFill>
              </a:rPr>
              <a:t>https://www.youtube.com/watch?v=4b5d3muPQmA 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438" name="Google Shape;2438;p6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6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grpSp>
        <p:nvGrpSpPr>
          <p:cNvPr id="2444" name="Google Shape;2444;p62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445" name="Google Shape;2445;p62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6" name="Google Shape;2446;p62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7" name="Google Shape;2447;p62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8" name="Google Shape;2448;p62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9" name="Google Shape;2449;p62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0" name="Google Shape;2450;p62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1" name="Google Shape;2451;p62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2452;p62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453;p62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4" name="Google Shape;2454;p62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5" name="Google Shape;2455;p62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6" name="Google Shape;2456;p62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7" name="Google Shape;2457;p62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458;p62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459;p62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0" name="Google Shape;2460;p62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1" name="Google Shape;2461;p62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2" name="Google Shape;2462;p62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3" name="Google Shape;2463;p62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4" name="Google Shape;2464;p62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5" name="Google Shape;2465;p62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6" name="Google Shape;2466;p62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62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8" name="Google Shape;2468;p62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9" name="Google Shape;2469;p62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0" name="Google Shape;2470;p62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1" name="Google Shape;2471;p62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2" name="Google Shape;2472;p62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3" name="Google Shape;2473;p62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4" name="Google Shape;2474;p62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5" name="Google Shape;2475;p62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6" name="Google Shape;2476;p62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7" name="Google Shape;2477;p62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8" name="Google Shape;2478;p62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9" name="Google Shape;2479;p62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0" name="Google Shape;2480;p62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1" name="Google Shape;2481;p62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2" name="Google Shape;2482;p62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3" name="Google Shape;2483;p62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4" name="Google Shape;2484;p62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5" name="Google Shape;2485;p62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6" name="Google Shape;2486;p62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7" name="Google Shape;2487;p62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8" name="Google Shape;2488;p62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9" name="Google Shape;2489;p62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0" name="Google Shape;2490;p62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1" name="Google Shape;2491;p62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2" name="Google Shape;2492;p62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3" name="Google Shape;2493;p62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4" name="Google Shape;2494;p62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5" name="Google Shape;2495;p62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6" name="Google Shape;2496;p62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7" name="Google Shape;2497;p62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8" name="Google Shape;2498;p62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9" name="Google Shape;2499;p62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0" name="Google Shape;2500;p62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1" name="Google Shape;2501;p62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2" name="Google Shape;2502;p62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503" name="Google Shape;2503;p62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504" name="Google Shape;2504;p62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5" name="Google Shape;2505;p62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6" name="Google Shape;2506;p62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507" name="Google Shape;2507;p62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508" name="Google Shape;2508;p62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09" name="Google Shape;2509;p62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10" name="Google Shape;2510;p62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1" name="Google Shape;2511;p62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2" name="Google Shape;2512;p62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3" name="Google Shape;2513;p62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4" name="Google Shape;2514;p62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5" name="Google Shape;2515;p62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6" name="Google Shape;2516;p62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7" name="Google Shape;2517;p62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8" name="Google Shape;2518;p62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9" name="Google Shape;2519;p62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0" name="Google Shape;2520;p62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1" name="Google Shape;2521;p62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2" name="Google Shape;2522;p62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3" name="Google Shape;2523;p62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4" name="Google Shape;2524;p62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5" name="Google Shape;2525;p62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6" name="Google Shape;2526;p62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7" name="Google Shape;2527;p62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8" name="Google Shape;2528;p62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9" name="Google Shape;2529;p62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0" name="Google Shape;2530;p62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1" name="Google Shape;2531;p62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2" name="Google Shape;2532;p62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3" name="Google Shape;2533;p62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4" name="Google Shape;2534;p62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5" name="Google Shape;2535;p62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6" name="Google Shape;2536;p62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7" name="Google Shape;2537;p62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8" name="Google Shape;2538;p62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9" name="Google Shape;2539;p62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0" name="Google Shape;2540;p62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1" name="Google Shape;2541;p62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2" name="Google Shape;2542;p62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3" name="Google Shape;2543;p62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4" name="Google Shape;2544;p62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5" name="Google Shape;2545;p62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6" name="Google Shape;2546;p62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7" name="Google Shape;2547;p62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8" name="Google Shape;2548;p62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9" name="Google Shape;2549;p62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0" name="Google Shape;2550;p62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1" name="Google Shape;2551;p62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2" name="Google Shape;2552;p62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3" name="Google Shape;2553;p62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4" name="Google Shape;2554;p62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5" name="Google Shape;2555;p62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6" name="Google Shape;2556;p62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7" name="Google Shape;2557;p62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8" name="Google Shape;2558;p62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9" name="Google Shape;2559;p62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0" name="Google Shape;2560;p62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1" name="Google Shape;2561;p62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2" name="Google Shape;2562;p62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3" name="Google Shape;2563;p62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4" name="Google Shape;2564;p62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5" name="Google Shape;2565;p62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6" name="Google Shape;2566;p62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7" name="Google Shape;2567;p62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8" name="Google Shape;2568;p62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9" name="Google Shape;2569;p62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0" name="Google Shape;2570;p62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1" name="Google Shape;2571;p62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2" name="Google Shape;2572;p62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3" name="Google Shape;2573;p62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74" name="Google Shape;2574;p62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575" name="Google Shape;2575;p62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576" name="Google Shape;2576;p62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77" name="Google Shape;2577;p62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78" name="Google Shape;2578;p62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79" name="Google Shape;2579;p62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0" name="Google Shape;2580;p62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81" name="Google Shape;2581;p62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2" name="Google Shape;2582;p62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3" name="Google Shape;2583;p62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584" name="Google Shape;2584;p62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5" name="Google Shape;2585;p62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6" name="Google Shape;2586;p62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2587;p62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2588;p62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62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0" name="Google Shape;2590;p62"/>
          <p:cNvSpPr txBox="1"/>
          <p:nvPr>
            <p:ph idx="4294967295" type="ctrTitle"/>
          </p:nvPr>
        </p:nvSpPr>
        <p:spPr>
          <a:xfrm>
            <a:off x="685800" y="1354838"/>
            <a:ext cx="43437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0" i="0" lang="vi" sz="72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THANKS!</a:t>
            </a:r>
            <a:endParaRPr b="0" i="0" sz="7200" u="none" cap="none" strike="noStrike">
              <a:solidFill>
                <a:schemeClr val="accent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591" name="Google Shape;2591;p62"/>
          <p:cNvSpPr txBox="1"/>
          <p:nvPr>
            <p:ph idx="4294967295" type="subTitle"/>
          </p:nvPr>
        </p:nvSpPr>
        <p:spPr>
          <a:xfrm>
            <a:off x="685800" y="2173459"/>
            <a:ext cx="43437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1" i="0" lang="vi" sz="36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b="1" i="0" sz="3600" u="none" cap="none" strike="noStrik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7"/>
          <p:cNvSpPr txBox="1"/>
          <p:nvPr>
            <p:ph type="title"/>
          </p:nvPr>
        </p:nvSpPr>
        <p:spPr>
          <a:xfrm>
            <a:off x="438000" y="434825"/>
            <a:ext cx="8268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What you should be able to do after this Presentation?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 txBox="1"/>
          <p:nvPr>
            <p:ph idx="1" type="body"/>
          </p:nvPr>
        </p:nvSpPr>
        <p:spPr>
          <a:xfrm>
            <a:off x="396925" y="1724150"/>
            <a:ext cx="56409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Understand the concept of clustering, and particularly K-means clustering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Explain the K-means clustering algorithm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Provide diverse usage examples of the K-means clustering algorithm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Understand different challenges in the use of the K-means clustering algorithm and its extensions/variations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grpSp>
        <p:nvGrpSpPr>
          <p:cNvPr id="538" name="Google Shape;538;p2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39" name="Google Shape;539;p27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1" name="Google Shape;561;p2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562" name="Google Shape;562;p2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563" name="Google Shape;563;p2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2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2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66" name="Google Shape;566;p2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567" name="Google Shape;567;p2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8" name="Google Shape;568;p2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69" name="Google Shape;569;p2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2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2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2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2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2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2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2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2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8" name="Google Shape;578;p2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2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80;p2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1" name="Google Shape;581;p2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2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2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2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2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2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2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2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2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" name="Google Shape;590;p2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591;p2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" name="Google Shape;592;p2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" name="Google Shape;593;p2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94;p2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95;p2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6" name="Google Shape;596;p2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97;p2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" name="Google Shape;598;p2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" name="Google Shape;599;p2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" name="Google Shape;600;p2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" name="Google Shape;601;p2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" name="Google Shape;602;p2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" name="Google Shape;603;p2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4" name="Google Shape;604;p2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5" name="Google Shape;605;p2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6" name="Google Shape;606;p2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" name="Google Shape;607;p2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" name="Google Shape;608;p2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" name="Google Shape;609;p2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" name="Google Shape;610;p2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2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2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" name="Google Shape;613;p2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" name="Google Shape;614;p2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2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2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2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2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" name="Google Shape;619;p2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" name="Google Shape;620;p2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" name="Google Shape;621;p2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" name="Google Shape;622;p2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2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2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" name="Google Shape;625;p2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2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2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" name="Google Shape;628;p2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2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2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2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2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3" name="Google Shape;633;p2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34" name="Google Shape;634;p2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35" name="Google Shape;635;p2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6" name="Google Shape;636;p2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7" name="Google Shape;637;p2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8" name="Google Shape;638;p2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9" name="Google Shape;639;p2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40" name="Google Shape;640;p2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2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2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43" name="Google Shape;643;p27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2" name="Google Shape;672;p27"/>
            <p:cNvGrpSpPr/>
            <p:nvPr/>
          </p:nvGrpSpPr>
          <p:grpSpPr>
            <a:xfrm>
              <a:off x="6161826" y="4215479"/>
              <a:ext cx="350681" cy="265782"/>
              <a:chOff x="6621095" y="1452181"/>
              <a:chExt cx="330893" cy="250785"/>
            </a:xfrm>
          </p:grpSpPr>
          <p:sp>
            <p:nvSpPr>
              <p:cNvPr id="673" name="Google Shape;67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8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vi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83" name="Google Shape;683;p28"/>
          <p:cNvGrpSpPr/>
          <p:nvPr/>
        </p:nvGrpSpPr>
        <p:grpSpPr>
          <a:xfrm>
            <a:off x="6601098" y="1436783"/>
            <a:ext cx="2307593" cy="2405503"/>
            <a:chOff x="2012475" y="393272"/>
            <a:chExt cx="4440240" cy="4609126"/>
          </a:xfrm>
        </p:grpSpPr>
        <p:sp>
          <p:nvSpPr>
            <p:cNvPr id="684" name="Google Shape;684;p28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28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8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7" name="Google Shape;777;p28"/>
          <p:cNvSpPr txBox="1"/>
          <p:nvPr>
            <p:ph idx="4294967295" type="ctrTitle"/>
          </p:nvPr>
        </p:nvSpPr>
        <p:spPr>
          <a:xfrm>
            <a:off x="1047425" y="2387750"/>
            <a:ext cx="52212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lang="vi" sz="6000">
                <a:solidFill>
                  <a:schemeClr val="accent1"/>
                </a:solidFill>
              </a:rPr>
              <a:t>What is clustering</a:t>
            </a:r>
            <a:endParaRPr b="0" i="0" sz="6000" u="none" cap="none" strike="noStrike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9"/>
          <p:cNvSpPr txBox="1"/>
          <p:nvPr>
            <p:ph idx="1" type="body"/>
          </p:nvPr>
        </p:nvSpPr>
        <p:spPr>
          <a:xfrm>
            <a:off x="256250" y="1297675"/>
            <a:ext cx="36672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» Finding “natural” groupings between objects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vi"/>
              <a:t>» We want to find similar objects (f.e. documents) to treat them in the same way</a:t>
            </a:r>
            <a:endParaRPr/>
          </a:p>
        </p:txBody>
      </p:sp>
      <p:sp>
        <p:nvSpPr>
          <p:cNvPr id="783" name="Google Shape;783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784" name="Google Shape;7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525" y="1098363"/>
            <a:ext cx="4714824" cy="2946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0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vi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90" name="Google Shape;790;p30"/>
          <p:cNvGrpSpPr/>
          <p:nvPr/>
        </p:nvGrpSpPr>
        <p:grpSpPr>
          <a:xfrm>
            <a:off x="6601098" y="1436783"/>
            <a:ext cx="2307593" cy="2405503"/>
            <a:chOff x="2012475" y="393272"/>
            <a:chExt cx="4440240" cy="4609126"/>
          </a:xfrm>
        </p:grpSpPr>
        <p:sp>
          <p:nvSpPr>
            <p:cNvPr id="791" name="Google Shape;791;p30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0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0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4" name="Google Shape;884;p30"/>
          <p:cNvSpPr txBox="1"/>
          <p:nvPr>
            <p:ph idx="4294967295" type="ctrTitle"/>
          </p:nvPr>
        </p:nvSpPr>
        <p:spPr>
          <a:xfrm>
            <a:off x="975375" y="2140350"/>
            <a:ext cx="48999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lang="vi" sz="6000">
                <a:solidFill>
                  <a:schemeClr val="accent1"/>
                </a:solidFill>
              </a:rPr>
              <a:t>Example</a:t>
            </a:r>
            <a:endParaRPr b="0" i="0" sz="6000" u="none" cap="none" strike="noStrike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1"/>
          <p:cNvSpPr txBox="1"/>
          <p:nvPr>
            <p:ph idx="1" type="body"/>
          </p:nvPr>
        </p:nvSpPr>
        <p:spPr>
          <a:xfrm>
            <a:off x="356725" y="594450"/>
            <a:ext cx="81321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vi"/>
              <a:t>A web search engine often returns thousands of pages in response to a broad query, making it difficult for users to browse or to identify relevant information.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vi"/>
              <a:t>Clustering methods can be used to automatically group the retrieved documents into a list of meaningful categories.</a:t>
            </a:r>
            <a:endParaRPr/>
          </a:p>
        </p:txBody>
      </p:sp>
      <p:sp>
        <p:nvSpPr>
          <p:cNvPr id="890" name="Google Shape;890;p3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891" name="Google Shape;8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101" y="2418900"/>
            <a:ext cx="6470299" cy="24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2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vi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897" name="Google Shape;897;p32"/>
          <p:cNvGrpSpPr/>
          <p:nvPr/>
        </p:nvGrpSpPr>
        <p:grpSpPr>
          <a:xfrm>
            <a:off x="6601098" y="1436783"/>
            <a:ext cx="2307593" cy="2405503"/>
            <a:chOff x="2012475" y="393272"/>
            <a:chExt cx="4440240" cy="4609126"/>
          </a:xfrm>
        </p:grpSpPr>
        <p:sp>
          <p:nvSpPr>
            <p:cNvPr id="898" name="Google Shape;898;p32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2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2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1" name="Google Shape;991;p32"/>
          <p:cNvSpPr txBox="1"/>
          <p:nvPr>
            <p:ph idx="4294967295" type="ctrTitle"/>
          </p:nvPr>
        </p:nvSpPr>
        <p:spPr>
          <a:xfrm>
            <a:off x="985400" y="1449000"/>
            <a:ext cx="5433900" cy="22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lang="vi" sz="6000">
                <a:solidFill>
                  <a:schemeClr val="accent1"/>
                </a:solidFill>
              </a:rPr>
              <a:t>Is clustering typically Unsupervised ?</a:t>
            </a:r>
            <a:endParaRPr b="0" i="0" sz="6000" u="none" cap="none" strike="noStrike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