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
      <p:font typeface="Inconsolata"/>
      <p:regular r:id="rId30"/>
      <p:bold r:id="rId31"/>
    </p:embeddedFont>
    <p:embeddedFont>
      <p:font typeface="Pangolin"/>
      <p:regular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consolata-bold.fntdata"/><Relationship Id="rId30" Type="http://schemas.openxmlformats.org/officeDocument/2006/relationships/font" Target="fonts/Inconsolata-regular.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Pangolin-regular.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2c2cada9c3_0_1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2cada9c3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2dea1e6d6f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ea1e6d6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2dea1e6d6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ea1e6d6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2dea1e6d6f_3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ea1e6d6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2dea1e6d6f_3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ea1e6d6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2dea1e6d6f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ea1e6d6f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d4435239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443523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d4435239b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443523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d4435239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443523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2d4435239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d4435239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bb91b9b52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b91b9b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bbecf2d82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becf2d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bbecf2d82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becf2d8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2bbecf2d82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becf2d8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dea1e6d6f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ea1e6d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dea1e6d6f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ea1e6d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dea1e6d6f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ea1e6d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dea1e6d6f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ea1e6d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ctrTitle"/>
          </p:nvPr>
        </p:nvSpPr>
        <p:spPr>
          <a:xfrm>
            <a:off x="2745450" y="1197750"/>
            <a:ext cx="3434100" cy="2748000"/>
          </a:xfrm>
          <a:prstGeom prst="rect">
            <a:avLst/>
          </a:prstGeom>
        </p:spPr>
        <p:txBody>
          <a:bodyPr anchorCtr="0" anchor="ctr" bIns="91425" lIns="91425" spcFirstLastPara="1" rIns="91425" wrap="square" tIns="91425"/>
          <a:lstStyle>
            <a:lvl1pPr lvl="0"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1pPr>
            <a:lvl2pPr lvl="1"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2pPr>
            <a:lvl3pPr lvl="2"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3pPr>
            <a:lvl4pPr lvl="3"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4pPr>
            <a:lvl5pPr lvl="4"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5pPr>
            <a:lvl6pPr lvl="5"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6pPr>
            <a:lvl7pPr lvl="6"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7pPr>
            <a:lvl8pPr lvl="7"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8pPr>
            <a:lvl9pPr lvl="8" rt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2703525" y="1735750"/>
            <a:ext cx="3486300" cy="1159800"/>
          </a:xfrm>
          <a:prstGeom prst="rect">
            <a:avLst/>
          </a:prstGeom>
        </p:spPr>
        <p:txBody>
          <a:bodyPr anchorCtr="0" anchor="b" bIns="91425" lIns="91425" spcFirstLastPara="1" rIns="91425" wrap="square" tIns="91425"/>
          <a:lstStyle>
            <a:lvl1pPr lvl="0"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1pPr>
            <a:lvl2pPr lvl="1"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2pPr>
            <a:lvl3pPr lvl="2"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3pPr>
            <a:lvl4pPr lvl="3"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4pPr>
            <a:lvl5pPr lvl="4"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5pPr>
            <a:lvl6pPr lvl="5"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6pPr>
            <a:lvl7pPr lvl="6"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7pPr>
            <a:lvl8pPr lvl="7"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8pPr>
            <a:lvl9pPr lvl="8" rtl="0" algn="ctr">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9pPr>
          </a:lstStyle>
          <a:p/>
        </p:txBody>
      </p:sp>
      <p:sp>
        <p:nvSpPr>
          <p:cNvPr id="67" name="Google Shape;67;p15"/>
          <p:cNvSpPr txBox="1"/>
          <p:nvPr>
            <p:ph idx="1" type="subTitle"/>
          </p:nvPr>
        </p:nvSpPr>
        <p:spPr>
          <a:xfrm>
            <a:off x="2703525" y="2763852"/>
            <a:ext cx="3486300" cy="784800"/>
          </a:xfrm>
          <a:prstGeom prst="rect">
            <a:avLst/>
          </a:prstGeom>
        </p:spPr>
        <p:txBody>
          <a:bodyPr anchorCtr="0" anchor="t" bIns="91425" lIns="91425" spcFirstLastPara="1" rIns="91425" wrap="square" tIns="91425"/>
          <a:lstStyle>
            <a:lvl1pPr lvl="0" rtl="0" algn="ctr">
              <a:spcBef>
                <a:spcPts val="0"/>
              </a:spcBef>
              <a:spcAft>
                <a:spcPts val="0"/>
              </a:spcAft>
              <a:buClr>
                <a:srgbClr val="434343"/>
              </a:buClr>
              <a:buSzPts val="1400"/>
              <a:buFont typeface="Inconsolata"/>
              <a:buNone/>
              <a:defRPr>
                <a:solidFill>
                  <a:srgbClr val="434343"/>
                </a:solidFill>
                <a:latin typeface="Inconsolata"/>
                <a:ea typeface="Inconsolata"/>
                <a:cs typeface="Inconsolata"/>
                <a:sym typeface="Inconsolata"/>
              </a:defRPr>
            </a:lvl1pPr>
            <a:lvl2pPr lvl="1" rtl="0" algn="ctr">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2pPr>
            <a:lvl3pPr lvl="2" rtl="0" algn="ctr">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3pPr>
            <a:lvl4pPr lvl="3" rtl="0" algn="ctr">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4pPr>
            <a:lvl5pPr lvl="4" rtl="0" algn="ctr">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5pPr>
            <a:lvl6pPr lvl="5" rtl="0" algn="ctr">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6pPr>
            <a:lvl7pPr lvl="6" rtl="0" algn="ctr">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7pPr>
            <a:lvl8pPr lvl="7" rtl="0" algn="ctr">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8pPr>
            <a:lvl9pPr lvl="8" rtl="0" algn="ctr">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ph idx="1" type="body"/>
          </p:nvPr>
        </p:nvSpPr>
        <p:spPr>
          <a:xfrm>
            <a:off x="962850" y="876850"/>
            <a:ext cx="4955700" cy="819900"/>
          </a:xfrm>
          <a:prstGeom prst="rect">
            <a:avLst/>
          </a:prstGeom>
        </p:spPr>
        <p:txBody>
          <a:bodyPr anchorCtr="0" anchor="t" bIns="91425" lIns="91425" spcFirstLastPara="1" rIns="91425" wrap="square" tIns="91425"/>
          <a:lstStyle>
            <a:lvl1pPr indent="-419100" lvl="0" marL="457200" rtl="0">
              <a:lnSpc>
                <a:spcPct val="130000"/>
              </a:lnSpc>
              <a:spcBef>
                <a:spcPts val="0"/>
              </a:spcBef>
              <a:spcAft>
                <a:spcPts val="0"/>
              </a:spcAft>
              <a:buSzPts val="3000"/>
              <a:buChar char="✗"/>
              <a:defRPr i="1" sz="3000"/>
            </a:lvl1pPr>
            <a:lvl2pPr indent="-419100" lvl="1" marL="914400" rtl="0">
              <a:lnSpc>
                <a:spcPct val="130000"/>
              </a:lnSpc>
              <a:spcBef>
                <a:spcPts val="0"/>
              </a:spcBef>
              <a:spcAft>
                <a:spcPts val="0"/>
              </a:spcAft>
              <a:buSzPts val="3000"/>
              <a:buChar char="✗"/>
              <a:defRPr i="1" sz="3000"/>
            </a:lvl2pPr>
            <a:lvl3pPr indent="-419100" lvl="2" marL="1371600" rtl="0">
              <a:lnSpc>
                <a:spcPct val="130000"/>
              </a:lnSpc>
              <a:spcBef>
                <a:spcPts val="0"/>
              </a:spcBef>
              <a:spcAft>
                <a:spcPts val="0"/>
              </a:spcAft>
              <a:buSzPts val="3000"/>
              <a:buChar char="✗"/>
              <a:defRPr i="1" sz="3000"/>
            </a:lvl3pPr>
            <a:lvl4pPr indent="-419100" lvl="3" marL="1828800" rtl="0">
              <a:lnSpc>
                <a:spcPct val="130000"/>
              </a:lnSpc>
              <a:spcBef>
                <a:spcPts val="0"/>
              </a:spcBef>
              <a:spcAft>
                <a:spcPts val="0"/>
              </a:spcAft>
              <a:buSzPts val="3000"/>
              <a:buChar char="✗"/>
              <a:defRPr i="1" sz="3000"/>
            </a:lvl4pPr>
            <a:lvl5pPr indent="-419100" lvl="4" marL="2286000" rtl="0">
              <a:lnSpc>
                <a:spcPct val="130000"/>
              </a:lnSpc>
              <a:spcBef>
                <a:spcPts val="0"/>
              </a:spcBef>
              <a:spcAft>
                <a:spcPts val="0"/>
              </a:spcAft>
              <a:buSzPts val="3000"/>
              <a:buChar char="✗"/>
              <a:defRPr i="1" sz="3000"/>
            </a:lvl5pPr>
            <a:lvl6pPr indent="-419100" lvl="5" marL="2743200" rtl="0">
              <a:lnSpc>
                <a:spcPct val="130000"/>
              </a:lnSpc>
              <a:spcBef>
                <a:spcPts val="0"/>
              </a:spcBef>
              <a:spcAft>
                <a:spcPts val="0"/>
              </a:spcAft>
              <a:buSzPts val="3000"/>
              <a:buChar char="✗"/>
              <a:defRPr i="1" sz="3000"/>
            </a:lvl6pPr>
            <a:lvl7pPr indent="-419100" lvl="6" marL="3200400" rtl="0">
              <a:lnSpc>
                <a:spcPct val="130000"/>
              </a:lnSpc>
              <a:spcBef>
                <a:spcPts val="0"/>
              </a:spcBef>
              <a:spcAft>
                <a:spcPts val="0"/>
              </a:spcAft>
              <a:buSzPts val="3000"/>
              <a:buChar char="✗"/>
              <a:defRPr i="1" sz="3000"/>
            </a:lvl7pPr>
            <a:lvl8pPr indent="-419100" lvl="7" marL="3657600" rtl="0">
              <a:lnSpc>
                <a:spcPct val="130000"/>
              </a:lnSpc>
              <a:spcBef>
                <a:spcPts val="0"/>
              </a:spcBef>
              <a:spcAft>
                <a:spcPts val="0"/>
              </a:spcAft>
              <a:buSzPts val="3000"/>
              <a:buChar char="✗"/>
              <a:defRPr i="1" sz="3000"/>
            </a:lvl8pPr>
            <a:lvl9pPr indent="-419100" lvl="8" marL="4114800" rtl="0">
              <a:lnSpc>
                <a:spcPct val="130000"/>
              </a:lnSpc>
              <a:spcBef>
                <a:spcPts val="0"/>
              </a:spcBef>
              <a:spcAft>
                <a:spcPts val="0"/>
              </a:spcAft>
              <a:buSzPts val="3000"/>
              <a:buChar char="✗"/>
              <a:defRPr i="1" sz="3000"/>
            </a:lvl9pPr>
          </a:lstStyle>
          <a:p/>
        </p:txBody>
      </p:sp>
      <p:sp>
        <p:nvSpPr>
          <p:cNvPr id="70" name="Google Shape;70;p16"/>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7"/>
          <p:cNvSpPr txBox="1"/>
          <p:nvPr>
            <p:ph type="title"/>
          </p:nvPr>
        </p:nvSpPr>
        <p:spPr>
          <a:xfrm>
            <a:off x="866375" y="358385"/>
            <a:ext cx="5626200" cy="857400"/>
          </a:xfrm>
          <a:prstGeom prst="rect">
            <a:avLst/>
          </a:prstGeom>
        </p:spPr>
        <p:txBody>
          <a:bodyPr anchorCtr="0" anchor="b"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7"/>
          <p:cNvSpPr txBox="1"/>
          <p:nvPr>
            <p:ph idx="1" type="body"/>
          </p:nvPr>
        </p:nvSpPr>
        <p:spPr>
          <a:xfrm>
            <a:off x="866375" y="1304543"/>
            <a:ext cx="5626200" cy="3063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4" name="Google Shape;74;p17"/>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866375" y="642310"/>
            <a:ext cx="3966600" cy="857400"/>
          </a:xfrm>
          <a:prstGeom prst="rect">
            <a:avLst/>
          </a:prstGeom>
        </p:spPr>
        <p:txBody>
          <a:bodyPr anchorCtr="0" anchor="b"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7" name="Google Shape;77;p18"/>
          <p:cNvSpPr txBox="1"/>
          <p:nvPr>
            <p:ph idx="1" type="body"/>
          </p:nvPr>
        </p:nvSpPr>
        <p:spPr>
          <a:xfrm>
            <a:off x="866375" y="1609350"/>
            <a:ext cx="3966600" cy="28335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8" name="Google Shape;78;p18"/>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9"/>
          <p:cNvSpPr txBox="1"/>
          <p:nvPr>
            <p:ph type="title"/>
          </p:nvPr>
        </p:nvSpPr>
        <p:spPr>
          <a:xfrm>
            <a:off x="866375" y="358385"/>
            <a:ext cx="5626200" cy="857400"/>
          </a:xfrm>
          <a:prstGeom prst="rect">
            <a:avLst/>
          </a:prstGeom>
        </p:spPr>
        <p:txBody>
          <a:bodyPr anchorCtr="0" anchor="b"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9"/>
          <p:cNvSpPr txBox="1"/>
          <p:nvPr>
            <p:ph idx="1" type="body"/>
          </p:nvPr>
        </p:nvSpPr>
        <p:spPr>
          <a:xfrm>
            <a:off x="866375" y="1310800"/>
            <a:ext cx="2730900" cy="30426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2" name="Google Shape;82;p19"/>
          <p:cNvSpPr txBox="1"/>
          <p:nvPr>
            <p:ph idx="2" type="body"/>
          </p:nvPr>
        </p:nvSpPr>
        <p:spPr>
          <a:xfrm>
            <a:off x="3761704" y="1310800"/>
            <a:ext cx="2730900" cy="30426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3" name="Google Shape;83;p19"/>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0"/>
          <p:cNvSpPr txBox="1"/>
          <p:nvPr>
            <p:ph type="title"/>
          </p:nvPr>
        </p:nvSpPr>
        <p:spPr>
          <a:xfrm>
            <a:off x="866375" y="358375"/>
            <a:ext cx="7567800" cy="857400"/>
          </a:xfrm>
          <a:prstGeom prst="rect">
            <a:avLst/>
          </a:prstGeom>
        </p:spPr>
        <p:txBody>
          <a:bodyPr anchorCtr="0" anchor="b"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0"/>
          <p:cNvSpPr txBox="1"/>
          <p:nvPr>
            <p:ph idx="1" type="body"/>
          </p:nvPr>
        </p:nvSpPr>
        <p:spPr>
          <a:xfrm>
            <a:off x="866375" y="1331673"/>
            <a:ext cx="2439300" cy="3152700"/>
          </a:xfrm>
          <a:prstGeom prst="rect">
            <a:avLst/>
          </a:prstGeom>
        </p:spPr>
        <p:txBody>
          <a:bodyPr anchorCtr="0" anchor="t" bIns="91425" lIns="91425" spcFirstLastPara="1" rIns="91425" wrap="square" tIns="91425"/>
          <a:lstStyle>
            <a:lvl1pPr indent="-330200" lvl="0" marL="457200" rtl="0">
              <a:lnSpc>
                <a:spcPct val="120000"/>
              </a:lnSpc>
              <a:spcBef>
                <a:spcPts val="0"/>
              </a:spcBef>
              <a:spcAft>
                <a:spcPts val="0"/>
              </a:spcAft>
              <a:buSzPts val="1600"/>
              <a:buChar char="✗"/>
              <a:defRPr sz="1600"/>
            </a:lvl1pPr>
            <a:lvl2pPr indent="-330200" lvl="1" marL="914400" rtl="0">
              <a:lnSpc>
                <a:spcPct val="120000"/>
              </a:lnSpc>
              <a:spcBef>
                <a:spcPts val="0"/>
              </a:spcBef>
              <a:spcAft>
                <a:spcPts val="0"/>
              </a:spcAft>
              <a:buSzPts val="1600"/>
              <a:buChar char="✗"/>
              <a:defRPr sz="1600"/>
            </a:lvl2pPr>
            <a:lvl3pPr indent="-330200" lvl="2" marL="1371600" rtl="0">
              <a:lnSpc>
                <a:spcPct val="120000"/>
              </a:lnSpc>
              <a:spcBef>
                <a:spcPts val="0"/>
              </a:spcBef>
              <a:spcAft>
                <a:spcPts val="0"/>
              </a:spcAft>
              <a:buSzPts val="1600"/>
              <a:buChar char="✗"/>
              <a:defRPr sz="1600"/>
            </a:lvl3pPr>
            <a:lvl4pPr indent="-330200" lvl="3" marL="1828800" rtl="0">
              <a:lnSpc>
                <a:spcPct val="120000"/>
              </a:lnSpc>
              <a:spcBef>
                <a:spcPts val="0"/>
              </a:spcBef>
              <a:spcAft>
                <a:spcPts val="0"/>
              </a:spcAft>
              <a:buSzPts val="1600"/>
              <a:buChar char="✗"/>
              <a:defRPr sz="1600"/>
            </a:lvl4pPr>
            <a:lvl5pPr indent="-330200" lvl="4" marL="2286000" rtl="0">
              <a:lnSpc>
                <a:spcPct val="120000"/>
              </a:lnSpc>
              <a:spcBef>
                <a:spcPts val="0"/>
              </a:spcBef>
              <a:spcAft>
                <a:spcPts val="0"/>
              </a:spcAft>
              <a:buSzPts val="1600"/>
              <a:buChar char="✗"/>
              <a:defRPr sz="1600"/>
            </a:lvl5pPr>
            <a:lvl6pPr indent="-330200" lvl="5" marL="2743200" rtl="0">
              <a:lnSpc>
                <a:spcPct val="120000"/>
              </a:lnSpc>
              <a:spcBef>
                <a:spcPts val="0"/>
              </a:spcBef>
              <a:spcAft>
                <a:spcPts val="0"/>
              </a:spcAft>
              <a:buSzPts val="1600"/>
              <a:buChar char="✗"/>
              <a:defRPr sz="1600"/>
            </a:lvl6pPr>
            <a:lvl7pPr indent="-330200" lvl="6" marL="3200400" rtl="0">
              <a:lnSpc>
                <a:spcPct val="120000"/>
              </a:lnSpc>
              <a:spcBef>
                <a:spcPts val="0"/>
              </a:spcBef>
              <a:spcAft>
                <a:spcPts val="0"/>
              </a:spcAft>
              <a:buSzPts val="1600"/>
              <a:buChar char="✗"/>
              <a:defRPr sz="1600"/>
            </a:lvl7pPr>
            <a:lvl8pPr indent="-330200" lvl="7" marL="3657600" rtl="0">
              <a:lnSpc>
                <a:spcPct val="120000"/>
              </a:lnSpc>
              <a:spcBef>
                <a:spcPts val="0"/>
              </a:spcBef>
              <a:spcAft>
                <a:spcPts val="0"/>
              </a:spcAft>
              <a:buSzPts val="1600"/>
              <a:buChar char="✗"/>
              <a:defRPr sz="1600"/>
            </a:lvl8pPr>
            <a:lvl9pPr indent="-330200" lvl="8" marL="4114800" rtl="0">
              <a:lnSpc>
                <a:spcPct val="120000"/>
              </a:lnSpc>
              <a:spcBef>
                <a:spcPts val="0"/>
              </a:spcBef>
              <a:spcAft>
                <a:spcPts val="0"/>
              </a:spcAft>
              <a:buSzPts val="1600"/>
              <a:buChar char="✗"/>
              <a:defRPr sz="1600"/>
            </a:lvl9pPr>
          </a:lstStyle>
          <a:p/>
        </p:txBody>
      </p:sp>
      <p:sp>
        <p:nvSpPr>
          <p:cNvPr id="87" name="Google Shape;87;p20"/>
          <p:cNvSpPr txBox="1"/>
          <p:nvPr>
            <p:ph idx="2" type="body"/>
          </p:nvPr>
        </p:nvSpPr>
        <p:spPr>
          <a:xfrm>
            <a:off x="3430687" y="1331673"/>
            <a:ext cx="2439300" cy="3152700"/>
          </a:xfrm>
          <a:prstGeom prst="rect">
            <a:avLst/>
          </a:prstGeom>
        </p:spPr>
        <p:txBody>
          <a:bodyPr anchorCtr="0" anchor="t" bIns="91425" lIns="91425" spcFirstLastPara="1" rIns="91425" wrap="square" tIns="91425"/>
          <a:lstStyle>
            <a:lvl1pPr indent="-330200" lvl="0" marL="457200" rtl="0">
              <a:lnSpc>
                <a:spcPct val="120000"/>
              </a:lnSpc>
              <a:spcBef>
                <a:spcPts val="0"/>
              </a:spcBef>
              <a:spcAft>
                <a:spcPts val="0"/>
              </a:spcAft>
              <a:buSzPts val="1600"/>
              <a:buChar char="✗"/>
              <a:defRPr sz="1600"/>
            </a:lvl1pPr>
            <a:lvl2pPr indent="-330200" lvl="1" marL="914400" rtl="0">
              <a:lnSpc>
                <a:spcPct val="120000"/>
              </a:lnSpc>
              <a:spcBef>
                <a:spcPts val="0"/>
              </a:spcBef>
              <a:spcAft>
                <a:spcPts val="0"/>
              </a:spcAft>
              <a:buSzPts val="1600"/>
              <a:buChar char="✗"/>
              <a:defRPr sz="1600"/>
            </a:lvl2pPr>
            <a:lvl3pPr indent="-330200" lvl="2" marL="1371600" rtl="0">
              <a:lnSpc>
                <a:spcPct val="120000"/>
              </a:lnSpc>
              <a:spcBef>
                <a:spcPts val="0"/>
              </a:spcBef>
              <a:spcAft>
                <a:spcPts val="0"/>
              </a:spcAft>
              <a:buSzPts val="1600"/>
              <a:buChar char="✗"/>
              <a:defRPr sz="1600"/>
            </a:lvl3pPr>
            <a:lvl4pPr indent="-330200" lvl="3" marL="1828800" rtl="0">
              <a:lnSpc>
                <a:spcPct val="120000"/>
              </a:lnSpc>
              <a:spcBef>
                <a:spcPts val="0"/>
              </a:spcBef>
              <a:spcAft>
                <a:spcPts val="0"/>
              </a:spcAft>
              <a:buSzPts val="1600"/>
              <a:buChar char="✗"/>
              <a:defRPr sz="1600"/>
            </a:lvl4pPr>
            <a:lvl5pPr indent="-330200" lvl="4" marL="2286000" rtl="0">
              <a:lnSpc>
                <a:spcPct val="120000"/>
              </a:lnSpc>
              <a:spcBef>
                <a:spcPts val="0"/>
              </a:spcBef>
              <a:spcAft>
                <a:spcPts val="0"/>
              </a:spcAft>
              <a:buSzPts val="1600"/>
              <a:buChar char="✗"/>
              <a:defRPr sz="1600"/>
            </a:lvl5pPr>
            <a:lvl6pPr indent="-330200" lvl="5" marL="2743200" rtl="0">
              <a:lnSpc>
                <a:spcPct val="120000"/>
              </a:lnSpc>
              <a:spcBef>
                <a:spcPts val="0"/>
              </a:spcBef>
              <a:spcAft>
                <a:spcPts val="0"/>
              </a:spcAft>
              <a:buSzPts val="1600"/>
              <a:buChar char="✗"/>
              <a:defRPr sz="1600"/>
            </a:lvl6pPr>
            <a:lvl7pPr indent="-330200" lvl="6" marL="3200400" rtl="0">
              <a:lnSpc>
                <a:spcPct val="120000"/>
              </a:lnSpc>
              <a:spcBef>
                <a:spcPts val="0"/>
              </a:spcBef>
              <a:spcAft>
                <a:spcPts val="0"/>
              </a:spcAft>
              <a:buSzPts val="1600"/>
              <a:buChar char="✗"/>
              <a:defRPr sz="1600"/>
            </a:lvl7pPr>
            <a:lvl8pPr indent="-330200" lvl="7" marL="3657600" rtl="0">
              <a:lnSpc>
                <a:spcPct val="120000"/>
              </a:lnSpc>
              <a:spcBef>
                <a:spcPts val="0"/>
              </a:spcBef>
              <a:spcAft>
                <a:spcPts val="0"/>
              </a:spcAft>
              <a:buSzPts val="1600"/>
              <a:buChar char="✗"/>
              <a:defRPr sz="1600"/>
            </a:lvl8pPr>
            <a:lvl9pPr indent="-330200" lvl="8" marL="4114800" rtl="0">
              <a:lnSpc>
                <a:spcPct val="120000"/>
              </a:lnSpc>
              <a:spcBef>
                <a:spcPts val="0"/>
              </a:spcBef>
              <a:spcAft>
                <a:spcPts val="0"/>
              </a:spcAft>
              <a:buSzPts val="1600"/>
              <a:buChar char="✗"/>
              <a:defRPr sz="1600"/>
            </a:lvl9pPr>
          </a:lstStyle>
          <a:p/>
        </p:txBody>
      </p:sp>
      <p:sp>
        <p:nvSpPr>
          <p:cNvPr id="88" name="Google Shape;88;p20"/>
          <p:cNvSpPr txBox="1"/>
          <p:nvPr>
            <p:ph idx="3" type="body"/>
          </p:nvPr>
        </p:nvSpPr>
        <p:spPr>
          <a:xfrm>
            <a:off x="5994999" y="1331673"/>
            <a:ext cx="2439300" cy="3152700"/>
          </a:xfrm>
          <a:prstGeom prst="rect">
            <a:avLst/>
          </a:prstGeom>
        </p:spPr>
        <p:txBody>
          <a:bodyPr anchorCtr="0" anchor="t" bIns="91425" lIns="91425" spcFirstLastPara="1" rIns="91425" wrap="square" tIns="91425"/>
          <a:lstStyle>
            <a:lvl1pPr indent="-330200" lvl="0" marL="457200" rtl="0">
              <a:lnSpc>
                <a:spcPct val="120000"/>
              </a:lnSpc>
              <a:spcBef>
                <a:spcPts val="0"/>
              </a:spcBef>
              <a:spcAft>
                <a:spcPts val="0"/>
              </a:spcAft>
              <a:buSzPts val="1600"/>
              <a:buChar char="✗"/>
              <a:defRPr sz="1600"/>
            </a:lvl1pPr>
            <a:lvl2pPr indent="-330200" lvl="1" marL="914400" rtl="0">
              <a:lnSpc>
                <a:spcPct val="120000"/>
              </a:lnSpc>
              <a:spcBef>
                <a:spcPts val="0"/>
              </a:spcBef>
              <a:spcAft>
                <a:spcPts val="0"/>
              </a:spcAft>
              <a:buSzPts val="1600"/>
              <a:buChar char="✗"/>
              <a:defRPr sz="1600"/>
            </a:lvl2pPr>
            <a:lvl3pPr indent="-330200" lvl="2" marL="1371600" rtl="0">
              <a:lnSpc>
                <a:spcPct val="120000"/>
              </a:lnSpc>
              <a:spcBef>
                <a:spcPts val="0"/>
              </a:spcBef>
              <a:spcAft>
                <a:spcPts val="0"/>
              </a:spcAft>
              <a:buSzPts val="1600"/>
              <a:buChar char="✗"/>
              <a:defRPr sz="1600"/>
            </a:lvl3pPr>
            <a:lvl4pPr indent="-330200" lvl="3" marL="1828800" rtl="0">
              <a:lnSpc>
                <a:spcPct val="120000"/>
              </a:lnSpc>
              <a:spcBef>
                <a:spcPts val="0"/>
              </a:spcBef>
              <a:spcAft>
                <a:spcPts val="0"/>
              </a:spcAft>
              <a:buSzPts val="1600"/>
              <a:buChar char="✗"/>
              <a:defRPr sz="1600"/>
            </a:lvl4pPr>
            <a:lvl5pPr indent="-330200" lvl="4" marL="2286000" rtl="0">
              <a:lnSpc>
                <a:spcPct val="120000"/>
              </a:lnSpc>
              <a:spcBef>
                <a:spcPts val="0"/>
              </a:spcBef>
              <a:spcAft>
                <a:spcPts val="0"/>
              </a:spcAft>
              <a:buSzPts val="1600"/>
              <a:buChar char="✗"/>
              <a:defRPr sz="1600"/>
            </a:lvl5pPr>
            <a:lvl6pPr indent="-330200" lvl="5" marL="2743200" rtl="0">
              <a:lnSpc>
                <a:spcPct val="120000"/>
              </a:lnSpc>
              <a:spcBef>
                <a:spcPts val="0"/>
              </a:spcBef>
              <a:spcAft>
                <a:spcPts val="0"/>
              </a:spcAft>
              <a:buSzPts val="1600"/>
              <a:buChar char="✗"/>
              <a:defRPr sz="1600"/>
            </a:lvl6pPr>
            <a:lvl7pPr indent="-330200" lvl="6" marL="3200400" rtl="0">
              <a:lnSpc>
                <a:spcPct val="120000"/>
              </a:lnSpc>
              <a:spcBef>
                <a:spcPts val="0"/>
              </a:spcBef>
              <a:spcAft>
                <a:spcPts val="0"/>
              </a:spcAft>
              <a:buSzPts val="1600"/>
              <a:buChar char="✗"/>
              <a:defRPr sz="1600"/>
            </a:lvl7pPr>
            <a:lvl8pPr indent="-330200" lvl="7" marL="3657600" rtl="0">
              <a:lnSpc>
                <a:spcPct val="120000"/>
              </a:lnSpc>
              <a:spcBef>
                <a:spcPts val="0"/>
              </a:spcBef>
              <a:spcAft>
                <a:spcPts val="0"/>
              </a:spcAft>
              <a:buSzPts val="1600"/>
              <a:buChar char="✗"/>
              <a:defRPr sz="1600"/>
            </a:lvl8pPr>
            <a:lvl9pPr indent="-330200" lvl="8" marL="4114800" rtl="0">
              <a:lnSpc>
                <a:spcPct val="120000"/>
              </a:lnSpc>
              <a:spcBef>
                <a:spcPts val="0"/>
              </a:spcBef>
              <a:spcAft>
                <a:spcPts val="0"/>
              </a:spcAft>
              <a:buSzPts val="1600"/>
              <a:buChar char="✗"/>
              <a:defRPr sz="1600"/>
            </a:lvl9pPr>
          </a:lstStyle>
          <a:p/>
        </p:txBody>
      </p:sp>
      <p:sp>
        <p:nvSpPr>
          <p:cNvPr id="89" name="Google Shape;89;p20"/>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21"/>
          <p:cNvSpPr txBox="1"/>
          <p:nvPr>
            <p:ph type="title"/>
          </p:nvPr>
        </p:nvSpPr>
        <p:spPr>
          <a:xfrm>
            <a:off x="866375" y="358385"/>
            <a:ext cx="5626200" cy="857400"/>
          </a:xfrm>
          <a:prstGeom prst="rect">
            <a:avLst/>
          </a:prstGeom>
        </p:spPr>
        <p:txBody>
          <a:bodyPr anchorCtr="0" anchor="b"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21"/>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22"/>
          <p:cNvSpPr txBox="1"/>
          <p:nvPr>
            <p:ph idx="1" type="body"/>
          </p:nvPr>
        </p:nvSpPr>
        <p:spPr>
          <a:xfrm>
            <a:off x="924850" y="3872900"/>
            <a:ext cx="7599000" cy="5196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800"/>
              <a:buNone/>
              <a:defRPr sz="1800"/>
            </a:lvl1pPr>
          </a:lstStyle>
          <a:p/>
        </p:txBody>
      </p:sp>
      <p:sp>
        <p:nvSpPr>
          <p:cNvPr id="95" name="Google Shape;95;p22"/>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olaroid" type="blank">
  <p:cSld name="BLANK">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23"/>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ostit">
  <p:cSld name="BLANK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4"/>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ig postit">
  <p:cSld name="BLANK_1_2">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5"/>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2_1">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26"/>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noFill/>
      </p:bgPr>
    </p:bg>
    <p:spTree>
      <p:nvGrpSpPr>
        <p:cNvPr id="104" name="Shape 104"/>
        <p:cNvGrpSpPr/>
        <p:nvPr/>
      </p:nvGrpSpPr>
      <p:grpSpPr>
        <a:xfrm>
          <a:off x="0" y="0"/>
          <a:ext cx="0" cy="0"/>
          <a:chOff x="0" y="0"/>
          <a:chExt cx="0" cy="0"/>
        </a:xfrm>
      </p:grpSpPr>
      <p:pic>
        <p:nvPicPr>
          <p:cNvPr descr="notepad4.png" id="105" name="Google Shape;105;p27"/>
          <p:cNvPicPr preferRelativeResize="0"/>
          <p:nvPr/>
        </p:nvPicPr>
        <p:blipFill>
          <a:blip r:embed="rId2">
            <a:alphaModFix/>
          </a:blip>
          <a:stretch>
            <a:fillRect/>
          </a:stretch>
        </p:blipFill>
        <p:spPr>
          <a:xfrm>
            <a:off x="0" y="0"/>
            <a:ext cx="9144000" cy="5143516"/>
          </a:xfrm>
          <a:prstGeom prst="rect">
            <a:avLst/>
          </a:prstGeom>
          <a:noFill/>
          <a:ln>
            <a:noFill/>
          </a:ln>
        </p:spPr>
      </p:pic>
      <p:sp>
        <p:nvSpPr>
          <p:cNvPr id="106" name="Google Shape;106;p27"/>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866375" y="358385"/>
            <a:ext cx="5626200" cy="8574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1pPr>
            <a:lvl2pPr lvl="1"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2pPr>
            <a:lvl3pPr lvl="2"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3pPr>
            <a:lvl4pPr lvl="3"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4pPr>
            <a:lvl5pPr lvl="4"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5pPr>
            <a:lvl6pPr lvl="5"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6pPr>
            <a:lvl7pPr lvl="6"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7pPr>
            <a:lvl8pPr lvl="7"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8pPr>
            <a:lvl9pPr lvl="8" rt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9pPr>
          </a:lstStyle>
          <a:p/>
        </p:txBody>
      </p:sp>
      <p:sp>
        <p:nvSpPr>
          <p:cNvPr id="61" name="Google Shape;61;p13"/>
          <p:cNvSpPr txBox="1"/>
          <p:nvPr>
            <p:ph idx="1" type="body"/>
          </p:nvPr>
        </p:nvSpPr>
        <p:spPr>
          <a:xfrm>
            <a:off x="866375" y="1304543"/>
            <a:ext cx="5626200" cy="3063000"/>
          </a:xfrm>
          <a:prstGeom prst="rect">
            <a:avLst/>
          </a:prstGeom>
          <a:noFill/>
          <a:ln>
            <a:noFill/>
          </a:ln>
        </p:spPr>
        <p:txBody>
          <a:bodyPr anchorCtr="0" anchor="t" bIns="91425" lIns="91425" spcFirstLastPara="1" rIns="91425" wrap="square" tIns="91425"/>
          <a:lstStyle>
            <a:lvl1pPr indent="-317500" lvl="0" marL="457200" rtl="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1pPr>
            <a:lvl2pPr indent="-317500" lvl="1" marL="914400" rtl="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2pPr>
            <a:lvl3pPr indent="-317500" lvl="2" marL="1371600" rtl="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3pPr>
            <a:lvl4pPr indent="-317500" lvl="3" marL="1828800" rtl="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4pPr>
            <a:lvl5pPr indent="-342900" lvl="4" marL="2286000" rtl="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5pPr>
            <a:lvl6pPr indent="-342900" lvl="5" marL="2743200" rtl="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6pPr>
            <a:lvl7pPr indent="-342900" lvl="6" marL="3200400" rtl="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7pPr>
            <a:lvl8pPr indent="-342900" lvl="7" marL="3657600" rtl="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8pPr>
            <a:lvl9pPr indent="-342900" lvl="8" marL="4114800" rtl="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9pPr>
          </a:lstStyle>
          <a:p/>
        </p:txBody>
      </p:sp>
      <p:sp>
        <p:nvSpPr>
          <p:cNvPr id="62" name="Google Shape;62;p13"/>
          <p:cNvSpPr txBox="1"/>
          <p:nvPr>
            <p:ph idx="12" type="sldNum"/>
          </p:nvPr>
        </p:nvSpPr>
        <p:spPr>
          <a:xfrm>
            <a:off x="8716025" y="4676375"/>
            <a:ext cx="428100" cy="467100"/>
          </a:xfrm>
          <a:prstGeom prst="rect">
            <a:avLst/>
          </a:prstGeom>
          <a:noFill/>
          <a:ln>
            <a:noFill/>
          </a:ln>
        </p:spPr>
        <p:txBody>
          <a:bodyPr anchorCtr="0" anchor="ctr" bIns="91425" lIns="91425" spcFirstLastPara="1" rIns="91425" wrap="square" tIns="91425">
            <a:noAutofit/>
          </a:bodyPr>
          <a:lstStyle>
            <a:lvl1pPr lvl="0" rtl="0" algn="ctr">
              <a:buNone/>
              <a:defRPr sz="1300">
                <a:solidFill>
                  <a:srgbClr val="7F6000"/>
                </a:solidFill>
                <a:latin typeface="Inconsolata"/>
                <a:ea typeface="Inconsolata"/>
                <a:cs typeface="Inconsolata"/>
                <a:sym typeface="Inconsolata"/>
              </a:defRPr>
            </a:lvl1pPr>
            <a:lvl2pPr lvl="1" rtl="0" algn="ctr">
              <a:buNone/>
              <a:defRPr sz="1300">
                <a:solidFill>
                  <a:srgbClr val="7F6000"/>
                </a:solidFill>
                <a:latin typeface="Inconsolata"/>
                <a:ea typeface="Inconsolata"/>
                <a:cs typeface="Inconsolata"/>
                <a:sym typeface="Inconsolata"/>
              </a:defRPr>
            </a:lvl2pPr>
            <a:lvl3pPr lvl="2" rtl="0" algn="ctr">
              <a:buNone/>
              <a:defRPr sz="1300">
                <a:solidFill>
                  <a:srgbClr val="7F6000"/>
                </a:solidFill>
                <a:latin typeface="Inconsolata"/>
                <a:ea typeface="Inconsolata"/>
                <a:cs typeface="Inconsolata"/>
                <a:sym typeface="Inconsolata"/>
              </a:defRPr>
            </a:lvl3pPr>
            <a:lvl4pPr lvl="3" rtl="0" algn="ctr">
              <a:buNone/>
              <a:defRPr sz="1300">
                <a:solidFill>
                  <a:srgbClr val="7F6000"/>
                </a:solidFill>
                <a:latin typeface="Inconsolata"/>
                <a:ea typeface="Inconsolata"/>
                <a:cs typeface="Inconsolata"/>
                <a:sym typeface="Inconsolata"/>
              </a:defRPr>
            </a:lvl4pPr>
            <a:lvl5pPr lvl="4" rtl="0" algn="ctr">
              <a:buNone/>
              <a:defRPr sz="1300">
                <a:solidFill>
                  <a:srgbClr val="7F6000"/>
                </a:solidFill>
                <a:latin typeface="Inconsolata"/>
                <a:ea typeface="Inconsolata"/>
                <a:cs typeface="Inconsolata"/>
                <a:sym typeface="Inconsolata"/>
              </a:defRPr>
            </a:lvl5pPr>
            <a:lvl6pPr lvl="5" rtl="0" algn="ctr">
              <a:buNone/>
              <a:defRPr sz="1300">
                <a:solidFill>
                  <a:srgbClr val="7F6000"/>
                </a:solidFill>
                <a:latin typeface="Inconsolata"/>
                <a:ea typeface="Inconsolata"/>
                <a:cs typeface="Inconsolata"/>
                <a:sym typeface="Inconsolata"/>
              </a:defRPr>
            </a:lvl6pPr>
            <a:lvl7pPr lvl="6" rtl="0" algn="ctr">
              <a:buNone/>
              <a:defRPr sz="1300">
                <a:solidFill>
                  <a:srgbClr val="7F6000"/>
                </a:solidFill>
                <a:latin typeface="Inconsolata"/>
                <a:ea typeface="Inconsolata"/>
                <a:cs typeface="Inconsolata"/>
                <a:sym typeface="Inconsolata"/>
              </a:defRPr>
            </a:lvl7pPr>
            <a:lvl8pPr lvl="7" rtl="0" algn="ctr">
              <a:buNone/>
              <a:defRPr sz="1300">
                <a:solidFill>
                  <a:srgbClr val="7F6000"/>
                </a:solidFill>
                <a:latin typeface="Inconsolata"/>
                <a:ea typeface="Inconsolata"/>
                <a:cs typeface="Inconsolata"/>
                <a:sym typeface="Inconsolata"/>
              </a:defRPr>
            </a:lvl8pPr>
            <a:lvl9pPr lvl="8" rtl="0" algn="ctr">
              <a:buNone/>
              <a:defRPr sz="1300">
                <a:solidFill>
                  <a:srgbClr val="7F6000"/>
                </a:solidFill>
                <a:latin typeface="Inconsolata"/>
                <a:ea typeface="Inconsolata"/>
                <a:cs typeface="Inconsolata"/>
                <a:sym typeface="Inconsolata"/>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8"/>
          <p:cNvSpPr txBox="1"/>
          <p:nvPr>
            <p:ph type="ctrTitle"/>
          </p:nvPr>
        </p:nvSpPr>
        <p:spPr>
          <a:xfrm>
            <a:off x="2745450" y="1197750"/>
            <a:ext cx="3434100" cy="27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S.</a:t>
            </a:r>
            <a:r>
              <a:rPr lang="en" sz="4800"/>
              <a:t>O.L.I.D</a:t>
            </a:r>
            <a:endParaRPr sz="4800"/>
          </a:p>
          <a:p>
            <a:pPr indent="0" lvl="0" marL="0" rtl="0" algn="ctr">
              <a:spcBef>
                <a:spcPts val="0"/>
              </a:spcBef>
              <a:spcAft>
                <a:spcPts val="0"/>
              </a:spcAft>
              <a:buNone/>
            </a:pPr>
            <a:r>
              <a:rPr lang="en" sz="1400"/>
              <a:t>(NOT a state)</a:t>
            </a:r>
            <a:endParaRPr sz="14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7"/>
          <p:cNvSpPr txBox="1"/>
          <p:nvPr>
            <p:ph idx="1" type="body"/>
          </p:nvPr>
        </p:nvSpPr>
        <p:spPr>
          <a:xfrm>
            <a:off x="595275" y="914100"/>
            <a:ext cx="5966100" cy="1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rgbClr val="0B5394"/>
                </a:solidFill>
              </a:rPr>
              <a:t>Derived classes must be </a:t>
            </a:r>
            <a:r>
              <a:rPr b="1" lang="en">
                <a:solidFill>
                  <a:srgbClr val="0B5394"/>
                </a:solidFill>
              </a:rPr>
              <a:t>substitutable</a:t>
            </a:r>
            <a:r>
              <a:rPr lang="en">
                <a:solidFill>
                  <a:srgbClr val="0B5394"/>
                </a:solidFill>
              </a:rPr>
              <a:t> for their base classes.</a:t>
            </a:r>
            <a:r>
              <a:rPr lang="en"/>
              <a:t>”</a:t>
            </a:r>
            <a:endParaRPr/>
          </a:p>
        </p:txBody>
      </p:sp>
      <p:sp>
        <p:nvSpPr>
          <p:cNvPr id="187" name="Google Shape;187;p37"/>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8" name="Google Shape;188;p37"/>
          <p:cNvSpPr/>
          <p:nvPr/>
        </p:nvSpPr>
        <p:spPr>
          <a:xfrm>
            <a:off x="7098300" y="1076881"/>
            <a:ext cx="1281591" cy="1294312"/>
          </a:xfrm>
          <a:custGeom>
            <a:rect b="b" l="l" r="r" t="t"/>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7"/>
          <p:cNvSpPr txBox="1"/>
          <p:nvPr/>
        </p:nvSpPr>
        <p:spPr>
          <a:xfrm>
            <a:off x="923025" y="2976400"/>
            <a:ext cx="7685100" cy="1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7"/>
          <p:cNvSpPr txBox="1"/>
          <p:nvPr/>
        </p:nvSpPr>
        <p:spPr>
          <a:xfrm>
            <a:off x="762500" y="2815875"/>
            <a:ext cx="7845600" cy="1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solidFill>
                  <a:srgbClr val="0B5394"/>
                </a:solidFill>
                <a:latin typeface="Pangolin"/>
                <a:ea typeface="Pangolin"/>
                <a:cs typeface="Pangolin"/>
                <a:sym typeface="Pangolin"/>
              </a:rPr>
              <a:t>Functions that use pointers or references to </a:t>
            </a:r>
            <a:r>
              <a:rPr b="1" i="1" lang="en" sz="3000">
                <a:solidFill>
                  <a:srgbClr val="0B5394"/>
                </a:solidFill>
                <a:latin typeface="Pangolin"/>
                <a:ea typeface="Pangolin"/>
                <a:cs typeface="Pangolin"/>
                <a:sym typeface="Pangolin"/>
              </a:rPr>
              <a:t>base classes</a:t>
            </a:r>
            <a:r>
              <a:rPr i="1" lang="en" sz="3000">
                <a:solidFill>
                  <a:srgbClr val="0B5394"/>
                </a:solidFill>
                <a:latin typeface="Pangolin"/>
                <a:ea typeface="Pangolin"/>
                <a:cs typeface="Pangolin"/>
                <a:sym typeface="Pangolin"/>
              </a:rPr>
              <a:t> </a:t>
            </a:r>
            <a:r>
              <a:rPr i="1" lang="en" sz="3000" u="sng">
                <a:solidFill>
                  <a:srgbClr val="0B5394"/>
                </a:solidFill>
                <a:latin typeface="Pangolin"/>
                <a:ea typeface="Pangolin"/>
                <a:cs typeface="Pangolin"/>
                <a:sym typeface="Pangolin"/>
              </a:rPr>
              <a:t>must be able</a:t>
            </a:r>
            <a:r>
              <a:rPr i="1" lang="en" sz="3000">
                <a:solidFill>
                  <a:srgbClr val="0B5394"/>
                </a:solidFill>
                <a:latin typeface="Pangolin"/>
                <a:ea typeface="Pangolin"/>
                <a:cs typeface="Pangolin"/>
                <a:sym typeface="Pangolin"/>
              </a:rPr>
              <a:t> to use objects of </a:t>
            </a:r>
            <a:r>
              <a:rPr b="1" i="1" lang="en" sz="3000">
                <a:solidFill>
                  <a:srgbClr val="0B5394"/>
                </a:solidFill>
                <a:latin typeface="Pangolin"/>
                <a:ea typeface="Pangolin"/>
                <a:cs typeface="Pangolin"/>
                <a:sym typeface="Pangolin"/>
              </a:rPr>
              <a:t>derived classes</a:t>
            </a:r>
            <a:r>
              <a:rPr i="1" lang="en" sz="3000">
                <a:solidFill>
                  <a:srgbClr val="0B5394"/>
                </a:solidFill>
                <a:latin typeface="Pangolin"/>
                <a:ea typeface="Pangolin"/>
                <a:cs typeface="Pangolin"/>
                <a:sym typeface="Pangolin"/>
              </a:rPr>
              <a:t> without knowing it.</a:t>
            </a:r>
            <a:endParaRPr i="1" sz="3000">
              <a:solidFill>
                <a:srgbClr val="0B5394"/>
              </a:solidFill>
              <a:latin typeface="Pangolin"/>
              <a:ea typeface="Pangolin"/>
              <a:cs typeface="Pangolin"/>
              <a:sym typeface="Pangolin"/>
            </a:endParaRPr>
          </a:p>
        </p:txBody>
      </p:sp>
      <p:sp>
        <p:nvSpPr>
          <p:cNvPr id="191" name="Google Shape;191;p37"/>
          <p:cNvSpPr txBox="1"/>
          <p:nvPr/>
        </p:nvSpPr>
        <p:spPr>
          <a:xfrm>
            <a:off x="882900" y="2176650"/>
            <a:ext cx="1571700" cy="4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solidFill>
                  <a:srgbClr val="0B5394"/>
                </a:solidFill>
                <a:latin typeface="Pangolin"/>
                <a:ea typeface="Pangolin"/>
                <a:cs typeface="Pangolin"/>
                <a:sym typeface="Pangolin"/>
              </a:rPr>
              <a:t>OR</a:t>
            </a:r>
            <a:endParaRPr i="1" sz="3000">
              <a:solidFill>
                <a:srgbClr val="0B5394"/>
              </a:solidFill>
              <a:latin typeface="Pangolin"/>
              <a:ea typeface="Pangolin"/>
              <a:cs typeface="Pangolin"/>
              <a:sym typeface="Pango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866375" y="642310"/>
            <a:ext cx="396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Pangolin"/>
                <a:ea typeface="Pangolin"/>
                <a:cs typeface="Pangolin"/>
                <a:sym typeface="Pangolin"/>
              </a:rPr>
              <a:t>Barbara Liskov</a:t>
            </a:r>
            <a:endParaRPr b="1" sz="3600">
              <a:latin typeface="Pangolin"/>
              <a:ea typeface="Pangolin"/>
              <a:cs typeface="Pangolin"/>
              <a:sym typeface="Pangolin"/>
            </a:endParaRPr>
          </a:p>
        </p:txBody>
      </p:sp>
      <p:sp>
        <p:nvSpPr>
          <p:cNvPr id="197" name="Google Shape;197;p38"/>
          <p:cNvSpPr txBox="1"/>
          <p:nvPr>
            <p:ph idx="1" type="body"/>
          </p:nvPr>
        </p:nvSpPr>
        <p:spPr>
          <a:xfrm>
            <a:off x="866375" y="1609350"/>
            <a:ext cx="3966600" cy="28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t>“</a:t>
            </a:r>
            <a:r>
              <a:rPr i="1" lang="en"/>
              <a:t>What is wanted here is something like the following substitution property: If</a:t>
            </a:r>
            <a:endParaRPr i="1"/>
          </a:p>
          <a:p>
            <a:pPr indent="0" lvl="0" marL="0" rtl="0" algn="l">
              <a:spcBef>
                <a:spcPts val="0"/>
              </a:spcBef>
              <a:spcAft>
                <a:spcPts val="0"/>
              </a:spcAft>
              <a:buClr>
                <a:schemeClr val="dk1"/>
              </a:buClr>
              <a:buSzPts val="1100"/>
              <a:buFont typeface="Arial"/>
              <a:buNone/>
            </a:pPr>
            <a:r>
              <a:rPr i="1" lang="en"/>
              <a:t>for each object o1 of type S there is an object o2 of type T such that for all</a:t>
            </a:r>
            <a:endParaRPr i="1"/>
          </a:p>
          <a:p>
            <a:pPr indent="0" lvl="0" marL="0" rtl="0" algn="l">
              <a:spcBef>
                <a:spcPts val="0"/>
              </a:spcBef>
              <a:spcAft>
                <a:spcPts val="0"/>
              </a:spcAft>
              <a:buClr>
                <a:schemeClr val="dk1"/>
              </a:buClr>
              <a:buSzPts val="1100"/>
              <a:buFont typeface="Arial"/>
              <a:buNone/>
            </a:pPr>
            <a:r>
              <a:rPr i="1" lang="en"/>
              <a:t>programs P defined in terms of T, the behavior of P is unchanged when o1 is</a:t>
            </a:r>
            <a:endParaRPr i="1"/>
          </a:p>
          <a:p>
            <a:pPr indent="0" lvl="0" marL="0" rtl="0" algn="l">
              <a:spcBef>
                <a:spcPts val="0"/>
              </a:spcBef>
              <a:spcAft>
                <a:spcPts val="0"/>
              </a:spcAft>
              <a:buClr>
                <a:schemeClr val="dk1"/>
              </a:buClr>
              <a:buSzPts val="1100"/>
              <a:buFont typeface="Arial"/>
              <a:buNone/>
            </a:pPr>
            <a:r>
              <a:rPr i="1" lang="en"/>
              <a:t>substituted for o2 then S is a subtype of T.”</a:t>
            </a:r>
            <a:endParaRPr i="1"/>
          </a:p>
          <a:p>
            <a:pPr indent="0" lvl="0" marL="0" rtl="0" algn="l">
              <a:spcBef>
                <a:spcPts val="0"/>
              </a:spcBef>
              <a:spcAft>
                <a:spcPts val="0"/>
              </a:spcAft>
              <a:buNone/>
            </a:pPr>
            <a:r>
              <a:t/>
            </a:r>
            <a:endParaRPr/>
          </a:p>
        </p:txBody>
      </p:sp>
      <p:pic>
        <p:nvPicPr>
          <p:cNvPr id="198" name="Google Shape;198;p38"/>
          <p:cNvPicPr preferRelativeResize="0"/>
          <p:nvPr/>
        </p:nvPicPr>
        <p:blipFill>
          <a:blip r:embed="rId3">
            <a:alphaModFix/>
          </a:blip>
          <a:stretch>
            <a:fillRect/>
          </a:stretch>
        </p:blipFill>
        <p:spPr>
          <a:xfrm rot="131578">
            <a:off x="5466750" y="571325"/>
            <a:ext cx="2833500" cy="283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866375" y="669101"/>
            <a:ext cx="39666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Interface Segregation</a:t>
            </a:r>
            <a:endParaRPr b="1" sz="3600"/>
          </a:p>
          <a:p>
            <a:pPr indent="0" lvl="0" marL="0" rtl="0" algn="l">
              <a:spcBef>
                <a:spcPts val="1000"/>
              </a:spcBef>
              <a:spcAft>
                <a:spcPts val="1000"/>
              </a:spcAft>
              <a:buClr>
                <a:schemeClr val="dk1"/>
              </a:buClr>
              <a:buSzPts val="1100"/>
              <a:buFont typeface="Arial"/>
              <a:buNone/>
            </a:pPr>
            <a:r>
              <a:t/>
            </a:r>
            <a:endParaRPr b="1" sz="3600"/>
          </a:p>
        </p:txBody>
      </p:sp>
      <p:sp>
        <p:nvSpPr>
          <p:cNvPr id="204" name="Google Shape;204;p39"/>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5" name="Google Shape;205;p39"/>
          <p:cNvSpPr txBox="1"/>
          <p:nvPr/>
        </p:nvSpPr>
        <p:spPr>
          <a:xfrm>
            <a:off x="866375" y="2053350"/>
            <a:ext cx="3658500" cy="10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This cable contain some never used connector</a:t>
            </a:r>
            <a:endParaRPr sz="1800"/>
          </a:p>
        </p:txBody>
      </p:sp>
      <p:pic>
        <p:nvPicPr>
          <p:cNvPr id="206" name="Google Shape;206;p39"/>
          <p:cNvPicPr preferRelativeResize="0"/>
          <p:nvPr/>
        </p:nvPicPr>
        <p:blipFill rotWithShape="1">
          <a:blip r:embed="rId3">
            <a:alphaModFix/>
          </a:blip>
          <a:srcRect b="0" l="1709" r="1709" t="0"/>
          <a:stretch/>
        </p:blipFill>
        <p:spPr>
          <a:xfrm rot="152651">
            <a:off x="5460897" y="548048"/>
            <a:ext cx="2864307" cy="28316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595275" y="914100"/>
            <a:ext cx="5966100" cy="1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Make fine grained interfaces that are client specific.</a:t>
            </a:r>
            <a:r>
              <a:rPr lang="en"/>
              <a:t>”</a:t>
            </a:r>
            <a:endParaRPr/>
          </a:p>
        </p:txBody>
      </p:sp>
      <p:sp>
        <p:nvSpPr>
          <p:cNvPr id="212" name="Google Shape;212;p40"/>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3" name="Google Shape;213;p40"/>
          <p:cNvSpPr/>
          <p:nvPr/>
        </p:nvSpPr>
        <p:spPr>
          <a:xfrm>
            <a:off x="7098300" y="1076881"/>
            <a:ext cx="1281591" cy="1294312"/>
          </a:xfrm>
          <a:custGeom>
            <a:rect b="b" l="l" r="r" t="t"/>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0"/>
          <p:cNvSpPr txBox="1"/>
          <p:nvPr/>
        </p:nvSpPr>
        <p:spPr>
          <a:xfrm>
            <a:off x="923025" y="2976400"/>
            <a:ext cx="7685100" cy="1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0"/>
          <p:cNvSpPr txBox="1"/>
          <p:nvPr/>
        </p:nvSpPr>
        <p:spPr>
          <a:xfrm>
            <a:off x="762500" y="2815875"/>
            <a:ext cx="7845600" cy="1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solidFill>
                  <a:srgbClr val="0B5394"/>
                </a:solidFill>
                <a:latin typeface="Pangolin"/>
                <a:ea typeface="Pangolin"/>
                <a:cs typeface="Pangolin"/>
                <a:sym typeface="Pangolin"/>
              </a:rPr>
              <a:t>Clients should not be forced to depend upon interfaces that they do not use</a:t>
            </a:r>
            <a:r>
              <a:rPr i="1" lang="en" sz="3000">
                <a:solidFill>
                  <a:srgbClr val="0B5394"/>
                </a:solidFill>
                <a:latin typeface="Pangolin"/>
                <a:ea typeface="Pangolin"/>
                <a:cs typeface="Pangolin"/>
                <a:sym typeface="Pangolin"/>
              </a:rPr>
              <a:t>.</a:t>
            </a:r>
            <a:endParaRPr sz="3000"/>
          </a:p>
        </p:txBody>
      </p:sp>
      <p:sp>
        <p:nvSpPr>
          <p:cNvPr id="216" name="Google Shape;216;p40"/>
          <p:cNvSpPr txBox="1"/>
          <p:nvPr/>
        </p:nvSpPr>
        <p:spPr>
          <a:xfrm>
            <a:off x="882900" y="2176650"/>
            <a:ext cx="1571700" cy="4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solidFill>
                  <a:srgbClr val="0B5394"/>
                </a:solidFill>
                <a:latin typeface="Pangolin"/>
                <a:ea typeface="Pangolin"/>
                <a:cs typeface="Pangolin"/>
                <a:sym typeface="Pangolin"/>
              </a:rPr>
              <a:t>OR</a:t>
            </a:r>
            <a:endParaRPr i="1" sz="3000">
              <a:solidFill>
                <a:srgbClr val="0B5394"/>
              </a:solidFill>
              <a:latin typeface="Pangolin"/>
              <a:ea typeface="Pangolin"/>
              <a:cs typeface="Pangolin"/>
              <a:sym typeface="Pango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1"/>
          <p:cNvSpPr txBox="1"/>
          <p:nvPr>
            <p:ph idx="1" type="body"/>
          </p:nvPr>
        </p:nvSpPr>
        <p:spPr>
          <a:xfrm>
            <a:off x="962850" y="876850"/>
            <a:ext cx="49557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Easier</a:t>
            </a:r>
            <a:endParaRPr/>
          </a:p>
        </p:txBody>
      </p:sp>
      <p:sp>
        <p:nvSpPr>
          <p:cNvPr id="222" name="Google Shape;222;p41"/>
          <p:cNvSpPr txBox="1"/>
          <p:nvPr/>
        </p:nvSpPr>
        <p:spPr>
          <a:xfrm>
            <a:off x="1003275" y="1910300"/>
            <a:ext cx="4922700" cy="20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Pangolin"/>
                <a:ea typeface="Pangolin"/>
                <a:cs typeface="Pangolin"/>
                <a:sym typeface="Pangolin"/>
              </a:rPr>
              <a:t>“</a:t>
            </a:r>
            <a:r>
              <a:rPr i="1" lang="en" sz="1800">
                <a:latin typeface="Pangolin"/>
                <a:ea typeface="Pangolin"/>
                <a:cs typeface="Pangolin"/>
                <a:sym typeface="Pangolin"/>
              </a:rPr>
              <a:t>Many client-specific interfaces are better than one general purpose interface”</a:t>
            </a:r>
            <a:endParaRPr i="1" sz="1800">
              <a:latin typeface="Pangolin"/>
              <a:ea typeface="Pangolin"/>
              <a:cs typeface="Pangolin"/>
              <a:sym typeface="Pangolin"/>
            </a:endParaRPr>
          </a:p>
          <a:p>
            <a:pPr indent="0" lvl="0" marL="0" rtl="0" algn="l">
              <a:spcBef>
                <a:spcPts val="0"/>
              </a:spcBef>
              <a:spcAft>
                <a:spcPts val="0"/>
              </a:spcAft>
              <a:buNone/>
            </a:pPr>
            <a:r>
              <a:t/>
            </a:r>
            <a:endParaRPr i="1" sz="1800">
              <a:latin typeface="Pangolin"/>
              <a:ea typeface="Pangolin"/>
              <a:cs typeface="Pangolin"/>
              <a:sym typeface="Pangolin"/>
            </a:endParaRPr>
          </a:p>
          <a:p>
            <a:pPr indent="0" lvl="0" marL="0" rtl="0" algn="l">
              <a:spcBef>
                <a:spcPts val="0"/>
              </a:spcBef>
              <a:spcAft>
                <a:spcPts val="0"/>
              </a:spcAft>
              <a:buNone/>
            </a:pPr>
            <a:r>
              <a:rPr i="1" lang="en" sz="1800">
                <a:latin typeface="Pangolin"/>
                <a:ea typeface="Pangolin"/>
                <a:cs typeface="Pangolin"/>
                <a:sym typeface="Pangolin"/>
              </a:rPr>
              <a:t>OR</a:t>
            </a:r>
            <a:endParaRPr i="1" sz="1800">
              <a:latin typeface="Pangolin"/>
              <a:ea typeface="Pangolin"/>
              <a:cs typeface="Pangolin"/>
              <a:sym typeface="Pangolin"/>
            </a:endParaRPr>
          </a:p>
          <a:p>
            <a:pPr indent="0" lvl="0" marL="0" rtl="0" algn="l">
              <a:spcBef>
                <a:spcPts val="0"/>
              </a:spcBef>
              <a:spcAft>
                <a:spcPts val="0"/>
              </a:spcAft>
              <a:buNone/>
            </a:pPr>
            <a:r>
              <a:t/>
            </a:r>
            <a:endParaRPr i="1" sz="1800">
              <a:latin typeface="Pangolin"/>
              <a:ea typeface="Pangolin"/>
              <a:cs typeface="Pangolin"/>
              <a:sym typeface="Pangolin"/>
            </a:endParaRPr>
          </a:p>
          <a:p>
            <a:pPr indent="0" lvl="0" marL="0" rtl="0" algn="l">
              <a:spcBef>
                <a:spcPts val="0"/>
              </a:spcBef>
              <a:spcAft>
                <a:spcPts val="0"/>
              </a:spcAft>
              <a:buNone/>
            </a:pPr>
            <a:r>
              <a:rPr i="1" lang="en" sz="1800">
                <a:latin typeface="Pangolin"/>
                <a:ea typeface="Pangolin"/>
                <a:cs typeface="Pangolin"/>
                <a:sym typeface="Pangolin"/>
              </a:rPr>
              <a:t>“Try to make smallest interfaces “</a:t>
            </a:r>
            <a:endParaRPr i="1" sz="1800">
              <a:latin typeface="Pangolin"/>
              <a:ea typeface="Pangolin"/>
              <a:cs typeface="Pangolin"/>
              <a:sym typeface="Pangolin"/>
            </a:endParaRPr>
          </a:p>
          <a:p>
            <a:pPr indent="0" lvl="0" marL="0" rtl="0" algn="l">
              <a:spcBef>
                <a:spcPts val="0"/>
              </a:spcBef>
              <a:spcAft>
                <a:spcPts val="0"/>
              </a:spcAft>
              <a:buNone/>
            </a:pPr>
            <a:r>
              <a:t/>
            </a:r>
            <a:endParaRPr i="1" sz="1600">
              <a:latin typeface="Pangolin"/>
              <a:ea typeface="Pangolin"/>
              <a:cs typeface="Pangolin"/>
              <a:sym typeface="Pangolin"/>
            </a:endParaRPr>
          </a:p>
        </p:txBody>
      </p:sp>
      <p:sp>
        <p:nvSpPr>
          <p:cNvPr id="223" name="Google Shape;223;p41"/>
          <p:cNvSpPr/>
          <p:nvPr/>
        </p:nvSpPr>
        <p:spPr>
          <a:xfrm>
            <a:off x="7144325" y="1041800"/>
            <a:ext cx="1131192" cy="1357521"/>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2"/>
          <p:cNvSpPr txBox="1"/>
          <p:nvPr>
            <p:ph idx="1" type="body"/>
          </p:nvPr>
        </p:nvSpPr>
        <p:spPr>
          <a:xfrm>
            <a:off x="866375" y="516701"/>
            <a:ext cx="39666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Dependency </a:t>
            </a:r>
            <a:r>
              <a:rPr b="1" lang="en" sz="3600"/>
              <a:t>Inversion</a:t>
            </a:r>
            <a:endParaRPr b="1" sz="3600"/>
          </a:p>
          <a:p>
            <a:pPr indent="0" lvl="0" marL="0" rtl="0" algn="l">
              <a:spcBef>
                <a:spcPts val="1000"/>
              </a:spcBef>
              <a:spcAft>
                <a:spcPts val="1000"/>
              </a:spcAft>
              <a:buClr>
                <a:schemeClr val="dk1"/>
              </a:buClr>
              <a:buSzPts val="1100"/>
              <a:buFont typeface="Arial"/>
              <a:buNone/>
            </a:pPr>
            <a:r>
              <a:t/>
            </a:r>
            <a:endParaRPr b="1" sz="3600"/>
          </a:p>
        </p:txBody>
      </p:sp>
      <p:sp>
        <p:nvSpPr>
          <p:cNvPr id="229" name="Google Shape;229;p42"/>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0" name="Google Shape;230;p42"/>
          <p:cNvSpPr txBox="1"/>
          <p:nvPr/>
        </p:nvSpPr>
        <p:spPr>
          <a:xfrm>
            <a:off x="866375" y="2053350"/>
            <a:ext cx="3658500" cy="10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pic>
        <p:nvPicPr>
          <p:cNvPr id="231" name="Google Shape;231;p42"/>
          <p:cNvPicPr preferRelativeResize="0"/>
          <p:nvPr/>
        </p:nvPicPr>
        <p:blipFill rotWithShape="1">
          <a:blip r:embed="rId3">
            <a:alphaModFix/>
          </a:blip>
          <a:srcRect b="495" l="0" r="0" t="495"/>
          <a:stretch/>
        </p:blipFill>
        <p:spPr>
          <a:xfrm rot="152652">
            <a:off x="5460897" y="548048"/>
            <a:ext cx="2864307" cy="28316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idx="1" type="body"/>
          </p:nvPr>
        </p:nvSpPr>
        <p:spPr>
          <a:xfrm>
            <a:off x="595275" y="914100"/>
            <a:ext cx="6180300" cy="17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High level modules should not depend upon low level modules. both should depend upon abstractions.”</a:t>
            </a:r>
            <a:endParaRPr/>
          </a:p>
        </p:txBody>
      </p:sp>
      <p:sp>
        <p:nvSpPr>
          <p:cNvPr id="237" name="Google Shape;237;p43"/>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8" name="Google Shape;238;p43"/>
          <p:cNvSpPr/>
          <p:nvPr/>
        </p:nvSpPr>
        <p:spPr>
          <a:xfrm>
            <a:off x="7098300" y="1076881"/>
            <a:ext cx="1281591" cy="1294312"/>
          </a:xfrm>
          <a:custGeom>
            <a:rect b="b" l="l" r="r" t="t"/>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3"/>
          <p:cNvSpPr txBox="1"/>
          <p:nvPr/>
        </p:nvSpPr>
        <p:spPr>
          <a:xfrm>
            <a:off x="923025" y="2976400"/>
            <a:ext cx="7685100" cy="1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3"/>
          <p:cNvSpPr txBox="1"/>
          <p:nvPr/>
        </p:nvSpPr>
        <p:spPr>
          <a:xfrm>
            <a:off x="762500" y="2968275"/>
            <a:ext cx="7845600" cy="1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solidFill>
                  <a:srgbClr val="0B5394"/>
                </a:solidFill>
                <a:latin typeface="Pangolin"/>
                <a:ea typeface="Pangolin"/>
                <a:cs typeface="Pangolin"/>
                <a:sym typeface="Pangolin"/>
              </a:rPr>
              <a:t>“B. abstractions should not depend upon details. details should depend upon abstractions.”</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txBox="1"/>
          <p:nvPr>
            <p:ph idx="1" type="body"/>
          </p:nvPr>
        </p:nvSpPr>
        <p:spPr>
          <a:xfrm>
            <a:off x="962850" y="876850"/>
            <a:ext cx="49557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Easier</a:t>
            </a:r>
            <a:endParaRPr/>
          </a:p>
        </p:txBody>
      </p:sp>
      <p:sp>
        <p:nvSpPr>
          <p:cNvPr id="246" name="Google Shape;246;p44"/>
          <p:cNvSpPr txBox="1"/>
          <p:nvPr/>
        </p:nvSpPr>
        <p:spPr>
          <a:xfrm>
            <a:off x="1224000" y="1825975"/>
            <a:ext cx="4922700" cy="11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Pangolin"/>
                <a:ea typeface="Pangolin"/>
                <a:cs typeface="Pangolin"/>
                <a:sym typeface="Pangolin"/>
              </a:rPr>
              <a:t>“</a:t>
            </a:r>
            <a:r>
              <a:rPr i="1" lang="en" sz="2400">
                <a:latin typeface="Pangolin"/>
                <a:ea typeface="Pangolin"/>
                <a:cs typeface="Pangolin"/>
                <a:sym typeface="Pangolin"/>
              </a:rPr>
              <a:t>Depend on abstractions, not on concretions.</a:t>
            </a:r>
            <a:r>
              <a:rPr i="1" lang="en" sz="1800">
                <a:latin typeface="Pangolin"/>
                <a:ea typeface="Pangolin"/>
                <a:cs typeface="Pangolin"/>
                <a:sym typeface="Pangolin"/>
              </a:rPr>
              <a:t>“</a:t>
            </a:r>
            <a:endParaRPr i="1" sz="1800">
              <a:latin typeface="Pangolin"/>
              <a:ea typeface="Pangolin"/>
              <a:cs typeface="Pangolin"/>
              <a:sym typeface="Pangolin"/>
            </a:endParaRPr>
          </a:p>
          <a:p>
            <a:pPr indent="0" lvl="0" marL="0" rtl="0" algn="l">
              <a:spcBef>
                <a:spcPts val="0"/>
              </a:spcBef>
              <a:spcAft>
                <a:spcPts val="0"/>
              </a:spcAft>
              <a:buNone/>
            </a:pPr>
            <a:r>
              <a:t/>
            </a:r>
            <a:endParaRPr i="1" sz="1600">
              <a:latin typeface="Pangolin"/>
              <a:ea typeface="Pangolin"/>
              <a:cs typeface="Pangolin"/>
              <a:sym typeface="Pangolin"/>
            </a:endParaRPr>
          </a:p>
        </p:txBody>
      </p:sp>
      <p:sp>
        <p:nvSpPr>
          <p:cNvPr id="247" name="Google Shape;247;p44"/>
          <p:cNvSpPr/>
          <p:nvPr/>
        </p:nvSpPr>
        <p:spPr>
          <a:xfrm>
            <a:off x="7144325" y="1041800"/>
            <a:ext cx="1131192" cy="1357521"/>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866375" y="358385"/>
            <a:ext cx="5626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S.O.L.I.D?</a:t>
            </a:r>
            <a:endParaRPr/>
          </a:p>
        </p:txBody>
      </p:sp>
      <p:sp>
        <p:nvSpPr>
          <p:cNvPr id="253" name="Google Shape;253;p45"/>
          <p:cNvSpPr txBox="1"/>
          <p:nvPr>
            <p:ph idx="1" type="body"/>
          </p:nvPr>
        </p:nvSpPr>
        <p:spPr>
          <a:xfrm>
            <a:off x="866375" y="1304543"/>
            <a:ext cx="5626200" cy="306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Reusability</a:t>
            </a:r>
            <a:endParaRPr/>
          </a:p>
          <a:p>
            <a:pPr indent="-317500" lvl="0" marL="457200" rtl="0" algn="l">
              <a:spcBef>
                <a:spcPts val="0"/>
              </a:spcBef>
              <a:spcAft>
                <a:spcPts val="0"/>
              </a:spcAft>
              <a:buSzPts val="1400"/>
              <a:buChar char="✗"/>
            </a:pPr>
            <a:r>
              <a:rPr lang="en"/>
              <a:t>Maintainability</a:t>
            </a:r>
            <a:endParaRPr/>
          </a:p>
          <a:p>
            <a:pPr indent="-317500" lvl="0" marL="457200" rtl="0" algn="l">
              <a:spcBef>
                <a:spcPts val="0"/>
              </a:spcBef>
              <a:spcAft>
                <a:spcPts val="0"/>
              </a:spcAft>
              <a:buSzPts val="1400"/>
              <a:buChar char="✗"/>
            </a:pPr>
            <a:r>
              <a:rPr lang="en"/>
              <a:t>Flexibility</a:t>
            </a:r>
            <a:endParaRPr/>
          </a:p>
          <a:p>
            <a:pPr indent="-317500" lvl="0" marL="457200" rtl="0" algn="l">
              <a:spcBef>
                <a:spcPts val="0"/>
              </a:spcBef>
              <a:spcAft>
                <a:spcPts val="0"/>
              </a:spcAft>
              <a:buSzPts val="1400"/>
              <a:buChar char="✗"/>
            </a:pPr>
            <a:r>
              <a:rPr lang="en"/>
              <a:t>Less Fragile</a:t>
            </a:r>
            <a:endParaRPr/>
          </a:p>
          <a:p>
            <a:pPr indent="-317500" lvl="0" marL="457200" rtl="0" algn="l">
              <a:spcBef>
                <a:spcPts val="0"/>
              </a:spcBef>
              <a:spcAft>
                <a:spcPts val="0"/>
              </a:spcAft>
              <a:buSzPts val="1400"/>
              <a:buChar char="✗"/>
            </a:pPr>
            <a:r>
              <a:rPr lang="en"/>
              <a:t>Testability</a:t>
            </a:r>
            <a:endParaRPr/>
          </a:p>
          <a:p>
            <a:pPr indent="-317500" lvl="0" marL="457200" rtl="0" algn="l">
              <a:spcBef>
                <a:spcPts val="0"/>
              </a:spcBef>
              <a:spcAft>
                <a:spcPts val="0"/>
              </a:spcAft>
              <a:buSzPts val="1400"/>
              <a:buChar char="✗"/>
            </a:pPr>
            <a:r>
              <a:rPr lang="en"/>
              <a:t>Easy to Debugging</a:t>
            </a:r>
            <a:endParaRPr/>
          </a:p>
          <a:p>
            <a:pPr indent="-317500" lvl="0" marL="457200" rtl="0" algn="l">
              <a:spcBef>
                <a:spcPts val="0"/>
              </a:spcBef>
              <a:spcAft>
                <a:spcPts val="0"/>
              </a:spcAft>
              <a:buSzPts val="1400"/>
              <a:buChar char="✗"/>
            </a:pPr>
            <a:r>
              <a:rPr lang="en"/>
              <a:t>s</a:t>
            </a:r>
            <a:r>
              <a:rPr lang="en"/>
              <a:t>o on...</a:t>
            </a:r>
            <a:endParaRPr/>
          </a:p>
        </p:txBody>
      </p:sp>
      <p:pic>
        <p:nvPicPr>
          <p:cNvPr id="254" name="Google Shape;254;p45"/>
          <p:cNvPicPr preferRelativeResize="0"/>
          <p:nvPr/>
        </p:nvPicPr>
        <p:blipFill>
          <a:blip r:embed="rId3">
            <a:alphaModFix/>
          </a:blip>
          <a:stretch>
            <a:fillRect/>
          </a:stretch>
        </p:blipFill>
        <p:spPr>
          <a:xfrm rot="160115">
            <a:off x="6762331" y="496356"/>
            <a:ext cx="1663713" cy="1663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9"/>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7" name="Google Shape;117;p29"/>
          <p:cNvSpPr txBox="1"/>
          <p:nvPr>
            <p:ph idx="4294967295" type="title"/>
          </p:nvPr>
        </p:nvSpPr>
        <p:spPr>
          <a:xfrm>
            <a:off x="866375" y="1023300"/>
            <a:ext cx="417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Definition</a:t>
            </a:r>
            <a:endParaRPr sz="6000"/>
          </a:p>
        </p:txBody>
      </p:sp>
      <p:sp>
        <p:nvSpPr>
          <p:cNvPr id="118" name="Google Shape;118;p29"/>
          <p:cNvSpPr txBox="1"/>
          <p:nvPr>
            <p:ph idx="4294967295" type="body"/>
          </p:nvPr>
        </p:nvSpPr>
        <p:spPr>
          <a:xfrm>
            <a:off x="866375" y="1955748"/>
            <a:ext cx="3966600" cy="21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An Acronym</a:t>
            </a:r>
            <a:endParaRPr sz="3600"/>
          </a:p>
          <a:p>
            <a:pPr indent="0" lvl="0" marL="0" rtl="0" algn="l">
              <a:spcBef>
                <a:spcPts val="1000"/>
              </a:spcBef>
              <a:spcAft>
                <a:spcPts val="0"/>
              </a:spcAft>
              <a:buNone/>
            </a:pPr>
            <a:r>
              <a:rPr lang="en" sz="3600"/>
              <a:t>Stand for</a:t>
            </a:r>
            <a:endParaRPr sz="3600"/>
          </a:p>
          <a:p>
            <a:pPr indent="0" lvl="0" marL="0" rtl="0" algn="l">
              <a:spcBef>
                <a:spcPts val="1000"/>
              </a:spcBef>
              <a:spcAft>
                <a:spcPts val="0"/>
              </a:spcAft>
              <a:buNone/>
            </a:pPr>
            <a:r>
              <a:t/>
            </a:r>
            <a:endParaRPr sz="3600"/>
          </a:p>
          <a:p>
            <a:pPr indent="0" lvl="0" marL="0" rtl="0" algn="l">
              <a:spcBef>
                <a:spcPts val="1000"/>
              </a:spcBef>
              <a:spcAft>
                <a:spcPts val="1000"/>
              </a:spcAft>
              <a:buNone/>
            </a:pPr>
            <a:r>
              <a:t/>
            </a:r>
            <a:endParaRPr/>
          </a:p>
        </p:txBody>
      </p:sp>
      <p:pic>
        <p:nvPicPr>
          <p:cNvPr id="119" name="Google Shape;119;p29"/>
          <p:cNvPicPr preferRelativeResize="0"/>
          <p:nvPr/>
        </p:nvPicPr>
        <p:blipFill>
          <a:blip r:embed="rId3">
            <a:alphaModFix/>
          </a:blip>
          <a:stretch>
            <a:fillRect/>
          </a:stretch>
        </p:blipFill>
        <p:spPr>
          <a:xfrm>
            <a:off x="5281625" y="1019200"/>
            <a:ext cx="3040875" cy="514325"/>
          </a:xfrm>
          <a:prstGeom prst="rect">
            <a:avLst/>
          </a:prstGeom>
          <a:noFill/>
          <a:ln>
            <a:noFill/>
          </a:ln>
        </p:spPr>
      </p:pic>
      <p:pic>
        <p:nvPicPr>
          <p:cNvPr id="120" name="Google Shape;120;p29"/>
          <p:cNvPicPr preferRelativeResize="0"/>
          <p:nvPr/>
        </p:nvPicPr>
        <p:blipFill>
          <a:blip r:embed="rId4">
            <a:alphaModFix/>
          </a:blip>
          <a:stretch>
            <a:fillRect/>
          </a:stretch>
        </p:blipFill>
        <p:spPr>
          <a:xfrm>
            <a:off x="5282168" y="1562125"/>
            <a:ext cx="3049857" cy="514325"/>
          </a:xfrm>
          <a:prstGeom prst="rect">
            <a:avLst/>
          </a:prstGeom>
          <a:noFill/>
          <a:ln>
            <a:noFill/>
          </a:ln>
        </p:spPr>
      </p:pic>
      <p:pic>
        <p:nvPicPr>
          <p:cNvPr id="121" name="Google Shape;121;p29"/>
          <p:cNvPicPr preferRelativeResize="0"/>
          <p:nvPr/>
        </p:nvPicPr>
        <p:blipFill>
          <a:blip r:embed="rId5">
            <a:alphaModFix/>
          </a:blip>
          <a:stretch>
            <a:fillRect/>
          </a:stretch>
        </p:blipFill>
        <p:spPr>
          <a:xfrm>
            <a:off x="5282175" y="2105051"/>
            <a:ext cx="3049850" cy="514324"/>
          </a:xfrm>
          <a:prstGeom prst="rect">
            <a:avLst/>
          </a:prstGeom>
          <a:noFill/>
          <a:ln>
            <a:noFill/>
          </a:ln>
        </p:spPr>
      </p:pic>
      <p:pic>
        <p:nvPicPr>
          <p:cNvPr id="122" name="Google Shape;122;p29"/>
          <p:cNvPicPr preferRelativeResize="0"/>
          <p:nvPr/>
        </p:nvPicPr>
        <p:blipFill>
          <a:blip r:embed="rId6">
            <a:alphaModFix/>
          </a:blip>
          <a:stretch>
            <a:fillRect/>
          </a:stretch>
        </p:blipFill>
        <p:spPr>
          <a:xfrm>
            <a:off x="5282175" y="2647976"/>
            <a:ext cx="3049850" cy="514324"/>
          </a:xfrm>
          <a:prstGeom prst="rect">
            <a:avLst/>
          </a:prstGeom>
          <a:noFill/>
          <a:ln>
            <a:noFill/>
          </a:ln>
        </p:spPr>
      </p:pic>
      <p:pic>
        <p:nvPicPr>
          <p:cNvPr id="123" name="Google Shape;123;p29"/>
          <p:cNvPicPr preferRelativeResize="0"/>
          <p:nvPr/>
        </p:nvPicPr>
        <p:blipFill>
          <a:blip r:embed="rId7">
            <a:alphaModFix/>
          </a:blip>
          <a:stretch>
            <a:fillRect/>
          </a:stretch>
        </p:blipFill>
        <p:spPr>
          <a:xfrm>
            <a:off x="5282168" y="3190900"/>
            <a:ext cx="3049857" cy="51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0"/>
          <p:cNvSpPr txBox="1"/>
          <p:nvPr>
            <p:ph idx="1" type="body"/>
          </p:nvPr>
        </p:nvSpPr>
        <p:spPr>
          <a:xfrm>
            <a:off x="866375" y="669101"/>
            <a:ext cx="39666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Single Responsibility</a:t>
            </a:r>
            <a:endParaRPr b="1" sz="3600"/>
          </a:p>
          <a:p>
            <a:pPr indent="0" lvl="0" marL="0" rtl="0" algn="l">
              <a:spcBef>
                <a:spcPts val="1000"/>
              </a:spcBef>
              <a:spcAft>
                <a:spcPts val="1000"/>
              </a:spcAft>
              <a:buClr>
                <a:schemeClr val="dk1"/>
              </a:buClr>
              <a:buSzPts val="1100"/>
              <a:buFont typeface="Arial"/>
              <a:buNone/>
            </a:pPr>
            <a:r>
              <a:t/>
            </a:r>
            <a:endParaRPr b="1" sz="3600"/>
          </a:p>
        </p:txBody>
      </p:sp>
      <p:sp>
        <p:nvSpPr>
          <p:cNvPr id="129" name="Google Shape;129;p30"/>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0" name="Google Shape;130;p30"/>
          <p:cNvPicPr preferRelativeResize="0"/>
          <p:nvPr/>
        </p:nvPicPr>
        <p:blipFill>
          <a:blip r:embed="rId3">
            <a:alphaModFix/>
          </a:blip>
          <a:stretch>
            <a:fillRect/>
          </a:stretch>
        </p:blipFill>
        <p:spPr>
          <a:xfrm rot="150777">
            <a:off x="5473200" y="535026"/>
            <a:ext cx="2834976" cy="2827299"/>
          </a:xfrm>
          <a:prstGeom prst="rect">
            <a:avLst/>
          </a:prstGeom>
          <a:noFill/>
          <a:ln>
            <a:noFill/>
          </a:ln>
        </p:spPr>
      </p:pic>
      <p:sp>
        <p:nvSpPr>
          <p:cNvPr id="131" name="Google Shape;131;p30"/>
          <p:cNvSpPr txBox="1"/>
          <p:nvPr/>
        </p:nvSpPr>
        <p:spPr>
          <a:xfrm>
            <a:off x="866375" y="2053350"/>
            <a:ext cx="3658500" cy="10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J</a:t>
            </a:r>
            <a:r>
              <a:rPr lang="en" sz="2400"/>
              <a:t>ust because you can, doesn't mean you should</a:t>
            </a:r>
            <a:endParaRPr sz="2400"/>
          </a:p>
        </p:txBody>
      </p:sp>
      <p:sp>
        <p:nvSpPr>
          <p:cNvPr id="132" name="Google Shape;132;p30"/>
          <p:cNvSpPr txBox="1"/>
          <p:nvPr/>
        </p:nvSpPr>
        <p:spPr>
          <a:xfrm rot="171716">
            <a:off x="5974276" y="3551722"/>
            <a:ext cx="1832586" cy="4496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T</a:t>
            </a:r>
            <a:r>
              <a:rPr lang="en">
                <a:solidFill>
                  <a:srgbClr val="FF0000"/>
                </a:solidFill>
              </a:rPr>
              <a:t>oo many functions</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1"/>
          <p:cNvSpPr txBox="1"/>
          <p:nvPr>
            <p:ph idx="1" type="body"/>
          </p:nvPr>
        </p:nvSpPr>
        <p:spPr>
          <a:xfrm>
            <a:off x="962850" y="876850"/>
            <a:ext cx="4955700" cy="1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 class should have </a:t>
            </a:r>
            <a:r>
              <a:rPr lang="en" sz="3600" u="sng"/>
              <a:t>only one</a:t>
            </a:r>
            <a:r>
              <a:rPr lang="en" sz="3600"/>
              <a:t> </a:t>
            </a:r>
            <a:r>
              <a:rPr b="1" lang="en" sz="3600"/>
              <a:t>responsibility</a:t>
            </a:r>
            <a:r>
              <a:rPr lang="en" sz="3600"/>
              <a:t>”</a:t>
            </a:r>
            <a:endParaRPr sz="3600"/>
          </a:p>
          <a:p>
            <a:pPr indent="0" lvl="0" marL="0" rtl="0" algn="l">
              <a:spcBef>
                <a:spcPts val="0"/>
              </a:spcBef>
              <a:spcAft>
                <a:spcPts val="0"/>
              </a:spcAft>
              <a:buNone/>
            </a:pPr>
            <a:r>
              <a:rPr lang="en" sz="3600"/>
              <a:t>OR</a:t>
            </a:r>
            <a:endParaRPr sz="3600"/>
          </a:p>
          <a:p>
            <a:pPr indent="0" lvl="0" marL="0" rtl="0" algn="l">
              <a:spcBef>
                <a:spcPts val="0"/>
              </a:spcBef>
              <a:spcAft>
                <a:spcPts val="0"/>
              </a:spcAft>
              <a:buNone/>
            </a:pPr>
            <a:r>
              <a:rPr lang="en" sz="3600"/>
              <a:t>“A class should has </a:t>
            </a:r>
            <a:r>
              <a:rPr b="1" lang="en" sz="3600"/>
              <a:t>only one </a:t>
            </a:r>
            <a:r>
              <a:rPr lang="en" sz="3600"/>
              <a:t>reason to change”</a:t>
            </a:r>
            <a:endParaRPr sz="3600"/>
          </a:p>
        </p:txBody>
      </p:sp>
      <p:sp>
        <p:nvSpPr>
          <p:cNvPr id="138" name="Google Shape;138;p31"/>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9" name="Google Shape;139;p31"/>
          <p:cNvSpPr/>
          <p:nvPr/>
        </p:nvSpPr>
        <p:spPr>
          <a:xfrm>
            <a:off x="7098300" y="1076881"/>
            <a:ext cx="1281591" cy="1294312"/>
          </a:xfrm>
          <a:custGeom>
            <a:rect b="b" l="l" r="r" t="t"/>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866375" y="358385"/>
            <a:ext cx="5626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t>
            </a:r>
            <a:r>
              <a:rPr lang="en"/>
              <a:t>esponsibility</a:t>
            </a:r>
            <a:endParaRPr/>
          </a:p>
        </p:txBody>
      </p:sp>
      <p:sp>
        <p:nvSpPr>
          <p:cNvPr id="145" name="Google Shape;145;p32"/>
          <p:cNvSpPr txBox="1"/>
          <p:nvPr>
            <p:ph idx="1" type="body"/>
          </p:nvPr>
        </p:nvSpPr>
        <p:spPr>
          <a:xfrm>
            <a:off x="866375" y="1304543"/>
            <a:ext cx="5626200" cy="306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Is a work or action</a:t>
            </a:r>
            <a:endParaRPr/>
          </a:p>
          <a:p>
            <a:pPr indent="-317500" lvl="0" marL="457200" rtl="0" algn="l">
              <a:spcBef>
                <a:spcPts val="0"/>
              </a:spcBef>
              <a:spcAft>
                <a:spcPts val="0"/>
              </a:spcAft>
              <a:buSzPts val="1400"/>
              <a:buChar char="✗"/>
            </a:pPr>
            <a:r>
              <a:rPr lang="en"/>
              <a:t>Is “</a:t>
            </a:r>
            <a:r>
              <a:rPr i="1" lang="en"/>
              <a:t>reason to change</a:t>
            </a:r>
            <a:r>
              <a:rPr lang="en"/>
              <a:t>”</a:t>
            </a:r>
            <a:endParaRPr/>
          </a:p>
          <a:p>
            <a:pPr indent="-317500" lvl="0" marL="457200" rtl="0" algn="l">
              <a:spcBef>
                <a:spcPts val="0"/>
              </a:spcBef>
              <a:spcAft>
                <a:spcPts val="0"/>
              </a:spcAft>
              <a:buSzPts val="1400"/>
              <a:buChar char="✗"/>
            </a:pPr>
            <a:r>
              <a:rPr lang="en"/>
              <a:t>Explain why th</a:t>
            </a:r>
            <a:r>
              <a:rPr lang="en"/>
              <a:t>e </a:t>
            </a:r>
            <a:r>
              <a:rPr lang="en"/>
              <a:t>class is exist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to define a Responsibility?</a:t>
            </a:r>
            <a:endParaRPr/>
          </a:p>
          <a:p>
            <a:pPr indent="0" lvl="0" marL="0" rtl="0" algn="l">
              <a:spcBef>
                <a:spcPts val="0"/>
              </a:spcBef>
              <a:spcAft>
                <a:spcPts val="0"/>
              </a:spcAft>
              <a:buNone/>
            </a:pPr>
            <a:r>
              <a:rPr lang="en"/>
              <a:t> It depend on “The X-Factor”</a:t>
            </a:r>
            <a:endParaRPr/>
          </a:p>
        </p:txBody>
      </p:sp>
      <p:sp>
        <p:nvSpPr>
          <p:cNvPr id="146" name="Google Shape;146;p32"/>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Death_to_stock_communicate_hands_2.jpg" id="147" name="Google Shape;147;p32"/>
          <p:cNvPicPr preferRelativeResize="0"/>
          <p:nvPr/>
        </p:nvPicPr>
        <p:blipFill rotWithShape="1">
          <a:blip r:embed="rId3">
            <a:alphaModFix/>
          </a:blip>
          <a:srcRect b="0" l="0" r="0" t="0"/>
          <a:stretch/>
        </p:blipFill>
        <p:spPr>
          <a:xfrm rot="123228">
            <a:off x="6804238" y="514461"/>
            <a:ext cx="1607232" cy="1607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3"/>
          <p:cNvSpPr txBox="1"/>
          <p:nvPr>
            <p:ph idx="1" type="body"/>
          </p:nvPr>
        </p:nvSpPr>
        <p:spPr>
          <a:xfrm>
            <a:off x="866375" y="669101"/>
            <a:ext cx="39666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Open-closed</a:t>
            </a:r>
            <a:endParaRPr b="1" sz="3600"/>
          </a:p>
          <a:p>
            <a:pPr indent="0" lvl="0" marL="0" rtl="0" algn="l">
              <a:spcBef>
                <a:spcPts val="1000"/>
              </a:spcBef>
              <a:spcAft>
                <a:spcPts val="1000"/>
              </a:spcAft>
              <a:buClr>
                <a:schemeClr val="dk1"/>
              </a:buClr>
              <a:buSzPts val="1100"/>
              <a:buFont typeface="Arial"/>
              <a:buNone/>
            </a:pPr>
            <a:r>
              <a:t/>
            </a:r>
            <a:endParaRPr b="1" sz="3600"/>
          </a:p>
        </p:txBody>
      </p:sp>
      <p:sp>
        <p:nvSpPr>
          <p:cNvPr id="153" name="Google Shape;153;p33"/>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4" name="Google Shape;154;p33"/>
          <p:cNvSpPr txBox="1"/>
          <p:nvPr/>
        </p:nvSpPr>
        <p:spPr>
          <a:xfrm>
            <a:off x="866375" y="2053350"/>
            <a:ext cx="3658500" cy="10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Open chest surgery is not needed</a:t>
            </a:r>
            <a:endParaRPr sz="1800"/>
          </a:p>
          <a:p>
            <a:pPr indent="0" lvl="0" marL="0" rtl="0" algn="l">
              <a:spcBef>
                <a:spcPts val="0"/>
              </a:spcBef>
              <a:spcAft>
                <a:spcPts val="0"/>
              </a:spcAft>
              <a:buClr>
                <a:schemeClr val="dk1"/>
              </a:buClr>
              <a:buSzPts val="1100"/>
              <a:buFont typeface="Arial"/>
              <a:buNone/>
            </a:pPr>
            <a:r>
              <a:rPr lang="en" sz="1800"/>
              <a:t>when putting on a coat.</a:t>
            </a:r>
            <a:endParaRPr sz="1800"/>
          </a:p>
        </p:txBody>
      </p:sp>
      <p:pic>
        <p:nvPicPr>
          <p:cNvPr id="155" name="Google Shape;155;p33"/>
          <p:cNvPicPr preferRelativeResize="0"/>
          <p:nvPr/>
        </p:nvPicPr>
        <p:blipFill>
          <a:blip r:embed="rId3">
            <a:alphaModFix/>
          </a:blip>
          <a:stretch>
            <a:fillRect/>
          </a:stretch>
        </p:blipFill>
        <p:spPr>
          <a:xfrm rot="152651">
            <a:off x="5460897" y="548048"/>
            <a:ext cx="2864307" cy="28316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4"/>
          <p:cNvSpPr txBox="1"/>
          <p:nvPr>
            <p:ph idx="1" type="body"/>
          </p:nvPr>
        </p:nvSpPr>
        <p:spPr>
          <a:xfrm>
            <a:off x="595275" y="914100"/>
            <a:ext cx="5966100" cy="1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rgbClr val="0B5394"/>
                </a:solidFill>
              </a:rPr>
              <a:t>You should be able to extend a class behavior, without modifying it.</a:t>
            </a:r>
            <a:r>
              <a:rPr lang="en"/>
              <a:t>”</a:t>
            </a:r>
            <a:endParaRPr/>
          </a:p>
        </p:txBody>
      </p:sp>
      <p:sp>
        <p:nvSpPr>
          <p:cNvPr id="161" name="Google Shape;161;p34"/>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2" name="Google Shape;162;p34"/>
          <p:cNvSpPr/>
          <p:nvPr/>
        </p:nvSpPr>
        <p:spPr>
          <a:xfrm>
            <a:off x="7098300" y="1076881"/>
            <a:ext cx="1281591" cy="1294312"/>
          </a:xfrm>
          <a:custGeom>
            <a:rect b="b" l="l" r="r" t="t"/>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4"/>
          <p:cNvSpPr txBox="1"/>
          <p:nvPr/>
        </p:nvSpPr>
        <p:spPr>
          <a:xfrm>
            <a:off x="923025" y="2976400"/>
            <a:ext cx="7685100" cy="1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4"/>
          <p:cNvSpPr txBox="1"/>
          <p:nvPr/>
        </p:nvSpPr>
        <p:spPr>
          <a:xfrm>
            <a:off x="762500" y="2815875"/>
            <a:ext cx="7845600" cy="1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solidFill>
                  <a:srgbClr val="0B5394"/>
                </a:solidFill>
                <a:latin typeface="Pangolin"/>
                <a:ea typeface="Pangolin"/>
                <a:cs typeface="Pangolin"/>
                <a:sym typeface="Pangolin"/>
              </a:rPr>
              <a:t>Software entities(classes, modules, functions, etc.) Should be </a:t>
            </a:r>
            <a:r>
              <a:rPr b="1" i="1" lang="en" sz="3000">
                <a:solidFill>
                  <a:srgbClr val="0B5394"/>
                </a:solidFill>
                <a:latin typeface="Pangolin"/>
                <a:ea typeface="Pangolin"/>
                <a:cs typeface="Pangolin"/>
                <a:sym typeface="Pangolin"/>
              </a:rPr>
              <a:t>OPEN </a:t>
            </a:r>
            <a:r>
              <a:rPr i="1" lang="en" sz="3000">
                <a:solidFill>
                  <a:srgbClr val="0B5394"/>
                </a:solidFill>
                <a:latin typeface="Pangolin"/>
                <a:ea typeface="Pangolin"/>
                <a:cs typeface="Pangolin"/>
                <a:sym typeface="Pangolin"/>
              </a:rPr>
              <a:t>for extensions, but </a:t>
            </a:r>
            <a:r>
              <a:rPr b="1" i="1" lang="en" sz="3000">
                <a:solidFill>
                  <a:srgbClr val="0B5394"/>
                </a:solidFill>
                <a:latin typeface="Pangolin"/>
                <a:ea typeface="Pangolin"/>
                <a:cs typeface="Pangolin"/>
                <a:sym typeface="Pangolin"/>
              </a:rPr>
              <a:t>CLOSED</a:t>
            </a:r>
            <a:r>
              <a:rPr i="1" lang="en" sz="3000">
                <a:solidFill>
                  <a:srgbClr val="0B5394"/>
                </a:solidFill>
                <a:latin typeface="Pangolin"/>
                <a:ea typeface="Pangolin"/>
                <a:cs typeface="Pangolin"/>
                <a:sym typeface="Pangolin"/>
              </a:rPr>
              <a:t> for modification.</a:t>
            </a:r>
            <a:endParaRPr sz="3000"/>
          </a:p>
        </p:txBody>
      </p:sp>
      <p:sp>
        <p:nvSpPr>
          <p:cNvPr id="165" name="Google Shape;165;p34"/>
          <p:cNvSpPr txBox="1"/>
          <p:nvPr/>
        </p:nvSpPr>
        <p:spPr>
          <a:xfrm>
            <a:off x="882900" y="2176650"/>
            <a:ext cx="1571700" cy="4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solidFill>
                  <a:srgbClr val="0B5394"/>
                </a:solidFill>
                <a:latin typeface="Pangolin"/>
                <a:ea typeface="Pangolin"/>
                <a:cs typeface="Pangolin"/>
                <a:sym typeface="Pangolin"/>
              </a:rPr>
              <a:t>OR</a:t>
            </a:r>
            <a:endParaRPr i="1" sz="3000">
              <a:solidFill>
                <a:srgbClr val="0B5394"/>
              </a:solidFill>
              <a:latin typeface="Pangolin"/>
              <a:ea typeface="Pangolin"/>
              <a:cs typeface="Pangolin"/>
              <a:sym typeface="Pango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866375" y="358385"/>
            <a:ext cx="5626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 and Closed</a:t>
            </a:r>
            <a:endParaRPr/>
          </a:p>
        </p:txBody>
      </p:sp>
      <p:sp>
        <p:nvSpPr>
          <p:cNvPr id="171" name="Google Shape;171;p35"/>
          <p:cNvSpPr txBox="1"/>
          <p:nvPr>
            <p:ph idx="1" type="body"/>
          </p:nvPr>
        </p:nvSpPr>
        <p:spPr>
          <a:xfrm>
            <a:off x="866375" y="1304543"/>
            <a:ext cx="5626200" cy="306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Open for “Extension”</a:t>
            </a:r>
            <a:endParaRPr/>
          </a:p>
          <a:p>
            <a:pPr indent="0" lvl="0" marL="457200" rtl="0" algn="l">
              <a:spcBef>
                <a:spcPts val="0"/>
              </a:spcBef>
              <a:spcAft>
                <a:spcPts val="0"/>
              </a:spcAft>
              <a:buNone/>
            </a:pPr>
            <a:r>
              <a:rPr i="1" lang="en" sz="1400"/>
              <a:t>This means that the behavior of the module can be extended. That we can make the module behave in new and different ways as the requirements of the application change, or to meet the needs of new applications.</a:t>
            </a:r>
            <a:endParaRPr i="1" sz="1400"/>
          </a:p>
          <a:p>
            <a:pPr indent="-317500" lvl="0" marL="457200" rtl="0" algn="l">
              <a:spcBef>
                <a:spcPts val="0"/>
              </a:spcBef>
              <a:spcAft>
                <a:spcPts val="0"/>
              </a:spcAft>
              <a:buSzPts val="1400"/>
              <a:buChar char="✗"/>
            </a:pPr>
            <a:r>
              <a:rPr lang="en"/>
              <a:t>Closed for “Modification”</a:t>
            </a:r>
            <a:endParaRPr/>
          </a:p>
          <a:p>
            <a:pPr indent="0" lvl="0" marL="457200" marR="0" rtl="0" algn="l">
              <a:lnSpc>
                <a:spcPct val="106000"/>
              </a:lnSpc>
              <a:spcBef>
                <a:spcPts val="0"/>
              </a:spcBef>
              <a:spcAft>
                <a:spcPts val="0"/>
              </a:spcAft>
              <a:buNone/>
            </a:pPr>
            <a:r>
              <a:rPr i="1" lang="en" sz="1400"/>
              <a:t>The source code of such a module is inviolate. No one is allowed to make source code changes to it.</a:t>
            </a:r>
            <a:endParaRPr i="1"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35"/>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Death_to_stock_communicate_hands_2.jpg" id="173" name="Google Shape;173;p35"/>
          <p:cNvPicPr preferRelativeResize="0"/>
          <p:nvPr/>
        </p:nvPicPr>
        <p:blipFill rotWithShape="1">
          <a:blip r:embed="rId3">
            <a:alphaModFix/>
          </a:blip>
          <a:srcRect b="0" l="0" r="0" t="0"/>
          <a:stretch/>
        </p:blipFill>
        <p:spPr>
          <a:xfrm rot="123228">
            <a:off x="6804238" y="514461"/>
            <a:ext cx="1607232" cy="16072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866375" y="669101"/>
            <a:ext cx="39666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Liskov Substitution</a:t>
            </a:r>
            <a:endParaRPr b="1" sz="3600"/>
          </a:p>
          <a:p>
            <a:pPr indent="0" lvl="0" marL="0" rtl="0" algn="l">
              <a:spcBef>
                <a:spcPts val="1000"/>
              </a:spcBef>
              <a:spcAft>
                <a:spcPts val="1000"/>
              </a:spcAft>
              <a:buClr>
                <a:schemeClr val="dk1"/>
              </a:buClr>
              <a:buSzPts val="1100"/>
              <a:buFont typeface="Arial"/>
              <a:buNone/>
            </a:pPr>
            <a:r>
              <a:t/>
            </a:r>
            <a:endParaRPr b="1" sz="3600"/>
          </a:p>
        </p:txBody>
      </p:sp>
      <p:sp>
        <p:nvSpPr>
          <p:cNvPr id="179" name="Google Shape;179;p36"/>
          <p:cNvSpPr txBox="1"/>
          <p:nvPr>
            <p:ph idx="12" type="sldNum"/>
          </p:nvPr>
        </p:nvSpPr>
        <p:spPr>
          <a:xfrm>
            <a:off x="8716025" y="4676375"/>
            <a:ext cx="4281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0" name="Google Shape;180;p36"/>
          <p:cNvSpPr txBox="1"/>
          <p:nvPr/>
        </p:nvSpPr>
        <p:spPr>
          <a:xfrm>
            <a:off x="866375" y="2053350"/>
            <a:ext cx="4277100" cy="12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erriweather"/>
                <a:ea typeface="Merriweather"/>
                <a:cs typeface="Merriweather"/>
                <a:sym typeface="Merriweather"/>
              </a:rPr>
              <a:t>It looks like a duck, quack like a duck but need batteries.</a:t>
            </a:r>
            <a:endParaRPr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800">
                <a:solidFill>
                  <a:schemeClr val="dk1"/>
                </a:solidFill>
                <a:latin typeface="Merriweather"/>
                <a:ea typeface="Merriweather"/>
                <a:cs typeface="Merriweather"/>
                <a:sym typeface="Merriweather"/>
              </a:rPr>
              <a:t>You probably have the wrong abstraction.</a:t>
            </a:r>
            <a:endParaRPr sz="1800">
              <a:solidFill>
                <a:schemeClr val="dk1"/>
              </a:solidFill>
              <a:latin typeface="Merriweather"/>
              <a:ea typeface="Merriweather"/>
              <a:cs typeface="Merriweather"/>
              <a:sym typeface="Merriweather"/>
            </a:endParaRPr>
          </a:p>
        </p:txBody>
      </p:sp>
      <p:pic>
        <p:nvPicPr>
          <p:cNvPr id="181" name="Google Shape;181;p36"/>
          <p:cNvPicPr preferRelativeResize="0"/>
          <p:nvPr/>
        </p:nvPicPr>
        <p:blipFill rotWithShape="1">
          <a:blip r:embed="rId3">
            <a:alphaModFix/>
          </a:blip>
          <a:srcRect b="563" l="0" r="0" t="573"/>
          <a:stretch/>
        </p:blipFill>
        <p:spPr>
          <a:xfrm rot="152651">
            <a:off x="5460897" y="548048"/>
            <a:ext cx="2864307" cy="28316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