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0"/>
    </p:embeddedFont>
    <p:embeddedFont>
      <p:font typeface="Comic Sans MS" panose="030F0702030302020204" pitchFamily="66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_(programming_language)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livinginternet.com/i/iw_unix_c.htm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 strike="noStrike" cap="none"/>
              <a:t>Đọc thêm: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 strike="noStrike" cap="none"/>
              <a:t> + </a:t>
            </a:r>
            <a:r>
              <a:rPr lang="en-US" sz="1800" b="0" i="0" u="sng" strike="noStrike" cap="none">
                <a:solidFill>
                  <a:srgbClr val="000000"/>
                </a:solidFill>
                <a:hlinkClick r:id="rId3"/>
              </a:rPr>
              <a:t>http://en.wikipedia.org/wiki/C_(programming_language)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 strike="noStrike" cap="none"/>
              <a:t> + </a:t>
            </a:r>
            <a:r>
              <a:rPr lang="en-US" sz="1800" b="0" i="0" u="sng" strike="noStrike" cap="none">
                <a:solidFill>
                  <a:srgbClr val="000000"/>
                </a:solidFill>
                <a:hlinkClick r:id="rId4"/>
              </a:rPr>
              <a:t>http://www.livinginternet.com/i/iw_unix_c.htm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rgbClr val="000000"/>
              </a:solidFill>
              <a:hlinkClick r:id="rId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667000" y="152400"/>
            <a:ext cx="60198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LBC, Session 1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2954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Structure-2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57200" y="1741487"/>
            <a:ext cx="8458200" cy="298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definition is followed by an open curly brace ({)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curly brace signals the beginning of the function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closing curly brace (}) after the codes, in the function, indicate the end of the function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343400" y="5029200"/>
            <a:ext cx="3989387" cy="8572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 Black"/>
              </a:rPr>
              <a:t>Delimiters { ... } 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2192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Structure-3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114800" y="4800600"/>
            <a:ext cx="4708525" cy="1308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 Black"/>
              </a:rPr>
              <a:t>Statement Terminator .... ;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33387" y="1524000"/>
            <a:ext cx="8229600" cy="29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statement in C is terminated with a semicolon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carriage return, whitespace, or a tab is not understood by the C compiler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statement that does not end in a semicolon is treated as an erroneous line of code in C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12954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Structure-4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381000" y="1292225"/>
            <a:ext cx="8305800" cy="504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are usually written to describe the task of a particular command, function or an entire program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compiler ignores comments.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way to insert comments: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line: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//Comments go here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Multiline: 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Comments go here	and here		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*/</a:t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6324600" y="533400"/>
            <a:ext cx="24161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Library</a:t>
            </a: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0" y="2362200"/>
            <a:ext cx="2514600" cy="2832100"/>
            <a:chOff x="2584450" y="1712912"/>
            <a:chExt cx="3703637" cy="3289300"/>
          </a:xfrm>
        </p:grpSpPr>
        <p:sp>
          <p:nvSpPr>
            <p:cNvPr id="193" name="Shape 193"/>
            <p:cNvSpPr/>
            <p:nvPr/>
          </p:nvSpPr>
          <p:spPr>
            <a:xfrm>
              <a:off x="2836862" y="2087562"/>
              <a:ext cx="2624137" cy="2801937"/>
            </a:xfrm>
            <a:custGeom>
              <a:avLst/>
              <a:gdLst/>
              <a:ahLst/>
              <a:cxnLst/>
              <a:rect l="0" t="0" r="0" b="0"/>
              <a:pathLst>
                <a:path w="3306" h="3530" extrusionOk="0">
                  <a:moveTo>
                    <a:pt x="119" y="0"/>
                  </a:moveTo>
                  <a:lnTo>
                    <a:pt x="121" y="395"/>
                  </a:lnTo>
                  <a:lnTo>
                    <a:pt x="13" y="683"/>
                  </a:lnTo>
                  <a:lnTo>
                    <a:pt x="469" y="1053"/>
                  </a:lnTo>
                  <a:lnTo>
                    <a:pt x="0" y="2051"/>
                  </a:lnTo>
                  <a:lnTo>
                    <a:pt x="722" y="3530"/>
                  </a:lnTo>
                  <a:lnTo>
                    <a:pt x="2254" y="3332"/>
                  </a:lnTo>
                  <a:lnTo>
                    <a:pt x="3306" y="2424"/>
                  </a:lnTo>
                  <a:lnTo>
                    <a:pt x="2287" y="28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2746375" y="3036887"/>
              <a:ext cx="593725" cy="1000125"/>
            </a:xfrm>
            <a:custGeom>
              <a:avLst/>
              <a:gdLst/>
              <a:ahLst/>
              <a:cxnLst/>
              <a:rect l="0" t="0" r="0" b="0"/>
              <a:pathLst>
                <a:path w="750" h="1260" extrusionOk="0">
                  <a:moveTo>
                    <a:pt x="386" y="0"/>
                  </a:moveTo>
                  <a:lnTo>
                    <a:pt x="0" y="62"/>
                  </a:lnTo>
                  <a:lnTo>
                    <a:pt x="48" y="175"/>
                  </a:lnTo>
                  <a:lnTo>
                    <a:pt x="750" y="1260"/>
                  </a:lnTo>
                  <a:lnTo>
                    <a:pt x="438" y="16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670175" y="3529012"/>
              <a:ext cx="1477962" cy="1404937"/>
            </a:xfrm>
            <a:custGeom>
              <a:avLst/>
              <a:gdLst/>
              <a:ahLst/>
              <a:cxnLst/>
              <a:rect l="0" t="0" r="0" b="0"/>
              <a:pathLst>
                <a:path w="1862" h="1770" extrusionOk="0">
                  <a:moveTo>
                    <a:pt x="318" y="0"/>
                  </a:moveTo>
                  <a:lnTo>
                    <a:pt x="0" y="120"/>
                  </a:lnTo>
                  <a:lnTo>
                    <a:pt x="845" y="1770"/>
                  </a:lnTo>
                  <a:lnTo>
                    <a:pt x="1862" y="1715"/>
                  </a:lnTo>
                  <a:lnTo>
                    <a:pt x="926" y="1523"/>
                  </a:lnTo>
                  <a:lnTo>
                    <a:pt x="263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617787" y="1741487"/>
              <a:ext cx="1730375" cy="874712"/>
            </a:xfrm>
            <a:custGeom>
              <a:avLst/>
              <a:gdLst/>
              <a:ahLst/>
              <a:cxnLst/>
              <a:rect l="0" t="0" r="0" b="0"/>
              <a:pathLst>
                <a:path w="2181" h="1100" extrusionOk="0">
                  <a:moveTo>
                    <a:pt x="1884" y="0"/>
                  </a:moveTo>
                  <a:lnTo>
                    <a:pt x="25" y="353"/>
                  </a:lnTo>
                  <a:lnTo>
                    <a:pt x="0" y="431"/>
                  </a:lnTo>
                  <a:lnTo>
                    <a:pt x="1789" y="1100"/>
                  </a:lnTo>
                  <a:lnTo>
                    <a:pt x="2181" y="941"/>
                  </a:lnTo>
                  <a:lnTo>
                    <a:pt x="1087" y="585"/>
                  </a:lnTo>
                  <a:lnTo>
                    <a:pt x="1943" y="97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2659062" y="2487612"/>
              <a:ext cx="1844675" cy="833437"/>
            </a:xfrm>
            <a:custGeom>
              <a:avLst/>
              <a:gdLst/>
              <a:ahLst/>
              <a:cxnLst/>
              <a:rect l="0" t="0" r="0" b="0"/>
              <a:pathLst>
                <a:path w="2325" h="1051" extrusionOk="0">
                  <a:moveTo>
                    <a:pt x="310" y="0"/>
                  </a:moveTo>
                  <a:lnTo>
                    <a:pt x="0" y="129"/>
                  </a:lnTo>
                  <a:lnTo>
                    <a:pt x="0" y="220"/>
                  </a:lnTo>
                  <a:lnTo>
                    <a:pt x="1738" y="1051"/>
                  </a:lnTo>
                  <a:lnTo>
                    <a:pt x="2291" y="884"/>
                  </a:lnTo>
                  <a:lnTo>
                    <a:pt x="2325" y="734"/>
                  </a:lnTo>
                  <a:lnTo>
                    <a:pt x="2027" y="709"/>
                  </a:lnTo>
                  <a:lnTo>
                    <a:pt x="1730" y="819"/>
                  </a:lnTo>
                  <a:lnTo>
                    <a:pt x="266" y="16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2984500" y="2882900"/>
              <a:ext cx="1389062" cy="1104900"/>
            </a:xfrm>
            <a:custGeom>
              <a:avLst/>
              <a:gdLst/>
              <a:ahLst/>
              <a:cxnLst/>
              <a:rect l="0" t="0" r="0" b="0"/>
              <a:pathLst>
                <a:path w="1751" h="1391" extrusionOk="0">
                  <a:moveTo>
                    <a:pt x="7" y="76"/>
                  </a:moveTo>
                  <a:lnTo>
                    <a:pt x="0" y="232"/>
                  </a:lnTo>
                  <a:lnTo>
                    <a:pt x="13" y="405"/>
                  </a:lnTo>
                  <a:lnTo>
                    <a:pt x="101" y="494"/>
                  </a:lnTo>
                  <a:lnTo>
                    <a:pt x="291" y="540"/>
                  </a:lnTo>
                  <a:lnTo>
                    <a:pt x="1036" y="1087"/>
                  </a:lnTo>
                  <a:lnTo>
                    <a:pt x="1365" y="1340"/>
                  </a:lnTo>
                  <a:lnTo>
                    <a:pt x="1603" y="1391"/>
                  </a:lnTo>
                  <a:lnTo>
                    <a:pt x="1570" y="1076"/>
                  </a:lnTo>
                  <a:lnTo>
                    <a:pt x="1751" y="599"/>
                  </a:lnTo>
                  <a:lnTo>
                    <a:pt x="1384" y="580"/>
                  </a:lnTo>
                  <a:lnTo>
                    <a:pt x="64" y="0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30637" y="1941512"/>
              <a:ext cx="1682750" cy="398462"/>
            </a:xfrm>
            <a:custGeom>
              <a:avLst/>
              <a:gdLst/>
              <a:ahLst/>
              <a:cxnLst/>
              <a:rect l="0" t="0" r="0" b="0"/>
              <a:pathLst>
                <a:path w="2120" h="502" extrusionOk="0">
                  <a:moveTo>
                    <a:pt x="0" y="376"/>
                  </a:moveTo>
                  <a:lnTo>
                    <a:pt x="69" y="351"/>
                  </a:lnTo>
                  <a:lnTo>
                    <a:pt x="246" y="306"/>
                  </a:lnTo>
                  <a:lnTo>
                    <a:pt x="362" y="277"/>
                  </a:lnTo>
                  <a:lnTo>
                    <a:pt x="493" y="245"/>
                  </a:lnTo>
                  <a:lnTo>
                    <a:pt x="632" y="213"/>
                  </a:lnTo>
                  <a:lnTo>
                    <a:pt x="776" y="178"/>
                  </a:lnTo>
                  <a:lnTo>
                    <a:pt x="921" y="144"/>
                  </a:lnTo>
                  <a:lnTo>
                    <a:pt x="1059" y="112"/>
                  </a:lnTo>
                  <a:lnTo>
                    <a:pt x="1191" y="81"/>
                  </a:lnTo>
                  <a:lnTo>
                    <a:pt x="1307" y="55"/>
                  </a:lnTo>
                  <a:lnTo>
                    <a:pt x="1482" y="15"/>
                  </a:lnTo>
                  <a:lnTo>
                    <a:pt x="1548" y="0"/>
                  </a:lnTo>
                  <a:lnTo>
                    <a:pt x="2120" y="97"/>
                  </a:lnTo>
                  <a:lnTo>
                    <a:pt x="204" y="502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3806825" y="3387725"/>
              <a:ext cx="265112" cy="425450"/>
            </a:xfrm>
            <a:custGeom>
              <a:avLst/>
              <a:gdLst/>
              <a:ahLst/>
              <a:cxnLst/>
              <a:rect l="0" t="0" r="0" b="0"/>
              <a:pathLst>
                <a:path w="335" h="536" extrusionOk="0">
                  <a:moveTo>
                    <a:pt x="97" y="0"/>
                  </a:moveTo>
                  <a:lnTo>
                    <a:pt x="335" y="26"/>
                  </a:lnTo>
                  <a:lnTo>
                    <a:pt x="175" y="309"/>
                  </a:lnTo>
                  <a:lnTo>
                    <a:pt x="143" y="536"/>
                  </a:lnTo>
                  <a:lnTo>
                    <a:pt x="0" y="450"/>
                  </a:lnTo>
                  <a:lnTo>
                    <a:pt x="32" y="10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3613150" y="3811587"/>
              <a:ext cx="433387" cy="252412"/>
            </a:xfrm>
            <a:custGeom>
              <a:avLst/>
              <a:gdLst/>
              <a:ahLst/>
              <a:cxnLst/>
              <a:rect l="0" t="0" r="0" b="0"/>
              <a:pathLst>
                <a:path w="545" h="317" extrusionOk="0">
                  <a:moveTo>
                    <a:pt x="0" y="21"/>
                  </a:moveTo>
                  <a:lnTo>
                    <a:pt x="224" y="0"/>
                  </a:lnTo>
                  <a:lnTo>
                    <a:pt x="545" y="258"/>
                  </a:lnTo>
                  <a:lnTo>
                    <a:pt x="57" y="31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495675" y="4087812"/>
              <a:ext cx="2432050" cy="768350"/>
            </a:xfrm>
            <a:custGeom>
              <a:avLst/>
              <a:gdLst/>
              <a:ahLst/>
              <a:cxnLst/>
              <a:rect l="0" t="0" r="0" b="0"/>
              <a:pathLst>
                <a:path w="3063" h="967" extrusionOk="0">
                  <a:moveTo>
                    <a:pt x="200" y="387"/>
                  </a:moveTo>
                  <a:lnTo>
                    <a:pt x="168" y="579"/>
                  </a:lnTo>
                  <a:lnTo>
                    <a:pt x="0" y="773"/>
                  </a:lnTo>
                  <a:lnTo>
                    <a:pt x="727" y="967"/>
                  </a:lnTo>
                  <a:lnTo>
                    <a:pt x="2170" y="832"/>
                  </a:lnTo>
                  <a:lnTo>
                    <a:pt x="2272" y="792"/>
                  </a:lnTo>
                  <a:lnTo>
                    <a:pt x="2464" y="832"/>
                  </a:lnTo>
                  <a:lnTo>
                    <a:pt x="2632" y="811"/>
                  </a:lnTo>
                  <a:lnTo>
                    <a:pt x="2818" y="781"/>
                  </a:lnTo>
                  <a:lnTo>
                    <a:pt x="2862" y="747"/>
                  </a:lnTo>
                  <a:lnTo>
                    <a:pt x="2932" y="688"/>
                  </a:lnTo>
                  <a:lnTo>
                    <a:pt x="2997" y="631"/>
                  </a:lnTo>
                  <a:lnTo>
                    <a:pt x="3025" y="606"/>
                  </a:lnTo>
                  <a:lnTo>
                    <a:pt x="3063" y="239"/>
                  </a:lnTo>
                  <a:lnTo>
                    <a:pt x="2858" y="0"/>
                  </a:lnTo>
                  <a:lnTo>
                    <a:pt x="1854" y="180"/>
                  </a:lnTo>
                  <a:lnTo>
                    <a:pt x="200" y="387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832100" y="3108325"/>
              <a:ext cx="3130550" cy="1766887"/>
            </a:xfrm>
            <a:custGeom>
              <a:avLst/>
              <a:gdLst/>
              <a:ahLst/>
              <a:cxnLst/>
              <a:rect l="0" t="0" r="0" b="0"/>
              <a:pathLst>
                <a:path w="3945" h="2228" extrusionOk="0">
                  <a:moveTo>
                    <a:pt x="19" y="38"/>
                  </a:moveTo>
                  <a:lnTo>
                    <a:pt x="173" y="0"/>
                  </a:lnTo>
                  <a:lnTo>
                    <a:pt x="264" y="238"/>
                  </a:lnTo>
                  <a:lnTo>
                    <a:pt x="393" y="274"/>
                  </a:lnTo>
                  <a:lnTo>
                    <a:pt x="1133" y="812"/>
                  </a:lnTo>
                  <a:lnTo>
                    <a:pt x="861" y="876"/>
                  </a:lnTo>
                  <a:lnTo>
                    <a:pt x="1042" y="1205"/>
                  </a:lnTo>
                  <a:lnTo>
                    <a:pt x="1654" y="1141"/>
                  </a:lnTo>
                  <a:lnTo>
                    <a:pt x="2053" y="1262"/>
                  </a:lnTo>
                  <a:lnTo>
                    <a:pt x="3160" y="909"/>
                  </a:lnTo>
                  <a:lnTo>
                    <a:pt x="3713" y="941"/>
                  </a:lnTo>
                  <a:lnTo>
                    <a:pt x="3945" y="1249"/>
                  </a:lnTo>
                  <a:lnTo>
                    <a:pt x="3882" y="1838"/>
                  </a:lnTo>
                  <a:lnTo>
                    <a:pt x="3681" y="2004"/>
                  </a:lnTo>
                  <a:lnTo>
                    <a:pt x="3268" y="2080"/>
                  </a:lnTo>
                  <a:lnTo>
                    <a:pt x="3076" y="2036"/>
                  </a:lnTo>
                  <a:lnTo>
                    <a:pt x="2922" y="2087"/>
                  </a:lnTo>
                  <a:lnTo>
                    <a:pt x="1435" y="2228"/>
                  </a:lnTo>
                  <a:lnTo>
                    <a:pt x="722" y="2053"/>
                  </a:lnTo>
                  <a:lnTo>
                    <a:pt x="1241" y="1977"/>
                  </a:lnTo>
                  <a:lnTo>
                    <a:pt x="3289" y="1815"/>
                  </a:lnTo>
                  <a:lnTo>
                    <a:pt x="3616" y="1796"/>
                  </a:lnTo>
                  <a:lnTo>
                    <a:pt x="3745" y="1494"/>
                  </a:lnTo>
                  <a:lnTo>
                    <a:pt x="3724" y="1460"/>
                  </a:lnTo>
                  <a:lnTo>
                    <a:pt x="3677" y="1384"/>
                  </a:lnTo>
                  <a:lnTo>
                    <a:pt x="3650" y="1342"/>
                  </a:lnTo>
                  <a:lnTo>
                    <a:pt x="3626" y="1304"/>
                  </a:lnTo>
                  <a:lnTo>
                    <a:pt x="3591" y="1262"/>
                  </a:lnTo>
                  <a:lnTo>
                    <a:pt x="3266" y="1296"/>
                  </a:lnTo>
                  <a:lnTo>
                    <a:pt x="3055" y="1325"/>
                  </a:lnTo>
                  <a:lnTo>
                    <a:pt x="2960" y="1340"/>
                  </a:lnTo>
                  <a:lnTo>
                    <a:pt x="1009" y="1564"/>
                  </a:lnTo>
                  <a:lnTo>
                    <a:pt x="905" y="1593"/>
                  </a:lnTo>
                  <a:lnTo>
                    <a:pt x="0" y="154"/>
                  </a:lnTo>
                  <a:lnTo>
                    <a:pt x="591" y="914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976812" y="3798887"/>
              <a:ext cx="606425" cy="182562"/>
            </a:xfrm>
            <a:custGeom>
              <a:avLst/>
              <a:gdLst/>
              <a:ahLst/>
              <a:cxnLst/>
              <a:rect l="0" t="0" r="0" b="0"/>
              <a:pathLst>
                <a:path w="764" h="230" extrusionOk="0">
                  <a:moveTo>
                    <a:pt x="0" y="230"/>
                  </a:moveTo>
                  <a:lnTo>
                    <a:pt x="545" y="207"/>
                  </a:lnTo>
                  <a:lnTo>
                    <a:pt x="764" y="182"/>
                  </a:lnTo>
                  <a:lnTo>
                    <a:pt x="669" y="87"/>
                  </a:lnTo>
                  <a:lnTo>
                    <a:pt x="703" y="0"/>
                  </a:lnTo>
                  <a:lnTo>
                    <a:pt x="490" y="38"/>
                  </a:lnTo>
                  <a:lnTo>
                    <a:pt x="199" y="15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948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771900" y="3325812"/>
              <a:ext cx="269875" cy="487362"/>
            </a:xfrm>
            <a:custGeom>
              <a:avLst/>
              <a:gdLst/>
              <a:ahLst/>
              <a:cxnLst/>
              <a:rect l="0" t="0" r="0" b="0"/>
              <a:pathLst>
                <a:path w="341" h="614" extrusionOk="0">
                  <a:moveTo>
                    <a:pt x="12" y="541"/>
                  </a:moveTo>
                  <a:lnTo>
                    <a:pt x="0" y="342"/>
                  </a:lnTo>
                  <a:lnTo>
                    <a:pt x="76" y="123"/>
                  </a:lnTo>
                  <a:lnTo>
                    <a:pt x="141" y="0"/>
                  </a:lnTo>
                  <a:lnTo>
                    <a:pt x="341" y="104"/>
                  </a:lnTo>
                  <a:lnTo>
                    <a:pt x="276" y="137"/>
                  </a:lnTo>
                  <a:lnTo>
                    <a:pt x="154" y="169"/>
                  </a:lnTo>
                  <a:lnTo>
                    <a:pt x="95" y="315"/>
                  </a:lnTo>
                  <a:lnTo>
                    <a:pt x="95" y="471"/>
                  </a:lnTo>
                  <a:lnTo>
                    <a:pt x="187" y="614"/>
                  </a:lnTo>
                  <a:lnTo>
                    <a:pt x="12" y="541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3822700" y="1920875"/>
              <a:ext cx="1414462" cy="506412"/>
            </a:xfrm>
            <a:custGeom>
              <a:avLst/>
              <a:gdLst/>
              <a:ahLst/>
              <a:cxnLst/>
              <a:rect l="0" t="0" r="0" b="0"/>
              <a:pathLst>
                <a:path w="1783" h="639" extrusionOk="0">
                  <a:moveTo>
                    <a:pt x="0" y="382"/>
                  </a:moveTo>
                  <a:lnTo>
                    <a:pt x="1430" y="0"/>
                  </a:lnTo>
                  <a:lnTo>
                    <a:pt x="1616" y="40"/>
                  </a:lnTo>
                  <a:lnTo>
                    <a:pt x="346" y="397"/>
                  </a:lnTo>
                  <a:lnTo>
                    <a:pt x="1783" y="156"/>
                  </a:lnTo>
                  <a:lnTo>
                    <a:pt x="375" y="639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516312" y="3757612"/>
              <a:ext cx="608012" cy="306387"/>
            </a:xfrm>
            <a:custGeom>
              <a:avLst/>
              <a:gdLst/>
              <a:ahLst/>
              <a:cxnLst/>
              <a:rect l="0" t="0" r="0" b="0"/>
              <a:pathLst>
                <a:path w="766" h="386" extrusionOk="0">
                  <a:moveTo>
                    <a:pt x="0" y="57"/>
                  </a:moveTo>
                  <a:lnTo>
                    <a:pt x="242" y="0"/>
                  </a:lnTo>
                  <a:lnTo>
                    <a:pt x="551" y="170"/>
                  </a:lnTo>
                  <a:lnTo>
                    <a:pt x="766" y="323"/>
                  </a:lnTo>
                  <a:lnTo>
                    <a:pt x="631" y="346"/>
                  </a:lnTo>
                  <a:lnTo>
                    <a:pt x="483" y="249"/>
                  </a:lnTo>
                  <a:lnTo>
                    <a:pt x="375" y="141"/>
                  </a:lnTo>
                  <a:lnTo>
                    <a:pt x="200" y="122"/>
                  </a:lnTo>
                  <a:lnTo>
                    <a:pt x="181" y="38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465637" y="2616200"/>
              <a:ext cx="460375" cy="1238250"/>
            </a:xfrm>
            <a:custGeom>
              <a:avLst/>
              <a:gdLst/>
              <a:ahLst/>
              <a:cxnLst/>
              <a:rect l="0" t="0" r="0" b="0"/>
              <a:pathLst>
                <a:path w="582" h="1561" extrusionOk="0">
                  <a:moveTo>
                    <a:pt x="91" y="124"/>
                  </a:moveTo>
                  <a:lnTo>
                    <a:pt x="466" y="0"/>
                  </a:lnTo>
                  <a:lnTo>
                    <a:pt x="582" y="143"/>
                  </a:lnTo>
                  <a:lnTo>
                    <a:pt x="414" y="1000"/>
                  </a:lnTo>
                  <a:lnTo>
                    <a:pt x="240" y="1154"/>
                  </a:lnTo>
                  <a:lnTo>
                    <a:pt x="234" y="1561"/>
                  </a:lnTo>
                  <a:lnTo>
                    <a:pt x="91" y="1399"/>
                  </a:lnTo>
                  <a:lnTo>
                    <a:pt x="63" y="1213"/>
                  </a:lnTo>
                  <a:lnTo>
                    <a:pt x="34" y="1084"/>
                  </a:lnTo>
                  <a:lnTo>
                    <a:pt x="6" y="1023"/>
                  </a:lnTo>
                  <a:lnTo>
                    <a:pt x="0" y="995"/>
                  </a:lnTo>
                  <a:lnTo>
                    <a:pt x="6" y="922"/>
                  </a:lnTo>
                  <a:lnTo>
                    <a:pt x="38" y="708"/>
                  </a:lnTo>
                  <a:lnTo>
                    <a:pt x="78" y="493"/>
                  </a:lnTo>
                  <a:lnTo>
                    <a:pt x="99" y="394"/>
                  </a:lnTo>
                  <a:lnTo>
                    <a:pt x="48" y="156"/>
                  </a:lnTo>
                  <a:lnTo>
                    <a:pt x="91" y="124"/>
                  </a:lnTo>
                  <a:close/>
                </a:path>
              </a:pathLst>
            </a:custGeom>
            <a:solidFill>
              <a:srgbClr val="FFB2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518025" y="2565400"/>
              <a:ext cx="484187" cy="1319212"/>
            </a:xfrm>
            <a:custGeom>
              <a:avLst/>
              <a:gdLst/>
              <a:ahLst/>
              <a:cxnLst/>
              <a:rect l="0" t="0" r="0" b="0"/>
              <a:pathLst>
                <a:path w="610" h="1661" extrusionOk="0">
                  <a:moveTo>
                    <a:pt x="0" y="140"/>
                  </a:moveTo>
                  <a:lnTo>
                    <a:pt x="475" y="0"/>
                  </a:lnTo>
                  <a:lnTo>
                    <a:pt x="610" y="275"/>
                  </a:lnTo>
                  <a:lnTo>
                    <a:pt x="399" y="887"/>
                  </a:lnTo>
                  <a:lnTo>
                    <a:pt x="559" y="1294"/>
                  </a:lnTo>
                  <a:lnTo>
                    <a:pt x="296" y="1235"/>
                  </a:lnTo>
                  <a:lnTo>
                    <a:pt x="180" y="1661"/>
                  </a:lnTo>
                  <a:lnTo>
                    <a:pt x="74" y="1321"/>
                  </a:lnTo>
                  <a:lnTo>
                    <a:pt x="19" y="1003"/>
                  </a:lnTo>
                  <a:lnTo>
                    <a:pt x="116" y="655"/>
                  </a:lnTo>
                  <a:lnTo>
                    <a:pt x="43" y="391"/>
                  </a:lnTo>
                  <a:lnTo>
                    <a:pt x="159" y="275"/>
                  </a:lnTo>
                  <a:lnTo>
                    <a:pt x="296" y="313"/>
                  </a:lnTo>
                  <a:lnTo>
                    <a:pt x="245" y="437"/>
                  </a:lnTo>
                  <a:lnTo>
                    <a:pt x="340" y="501"/>
                  </a:lnTo>
                  <a:lnTo>
                    <a:pt x="148" y="887"/>
                  </a:lnTo>
                  <a:lnTo>
                    <a:pt x="245" y="868"/>
                  </a:lnTo>
                  <a:lnTo>
                    <a:pt x="148" y="1159"/>
                  </a:lnTo>
                  <a:lnTo>
                    <a:pt x="275" y="1011"/>
                  </a:lnTo>
                  <a:lnTo>
                    <a:pt x="334" y="714"/>
                  </a:lnTo>
                  <a:lnTo>
                    <a:pt x="334" y="623"/>
                  </a:lnTo>
                  <a:lnTo>
                    <a:pt x="437" y="405"/>
                  </a:lnTo>
                  <a:lnTo>
                    <a:pt x="367" y="386"/>
                  </a:lnTo>
                  <a:lnTo>
                    <a:pt x="391" y="218"/>
                  </a:lnTo>
                  <a:lnTo>
                    <a:pt x="232" y="192"/>
                  </a:lnTo>
                  <a:lnTo>
                    <a:pt x="256" y="127"/>
                  </a:lnTo>
                  <a:lnTo>
                    <a:pt x="32" y="251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021012" y="3076575"/>
              <a:ext cx="811212" cy="701675"/>
            </a:xfrm>
            <a:custGeom>
              <a:avLst/>
              <a:gdLst/>
              <a:ahLst/>
              <a:cxnLst/>
              <a:rect l="0" t="0" r="0" b="0"/>
              <a:pathLst>
                <a:path w="1023" h="884" extrusionOk="0">
                  <a:moveTo>
                    <a:pt x="0" y="175"/>
                  </a:moveTo>
                  <a:lnTo>
                    <a:pt x="78" y="51"/>
                  </a:lnTo>
                  <a:lnTo>
                    <a:pt x="173" y="0"/>
                  </a:lnTo>
                  <a:lnTo>
                    <a:pt x="187" y="124"/>
                  </a:lnTo>
                  <a:lnTo>
                    <a:pt x="451" y="375"/>
                  </a:lnTo>
                  <a:lnTo>
                    <a:pt x="843" y="601"/>
                  </a:lnTo>
                  <a:lnTo>
                    <a:pt x="1023" y="439"/>
                  </a:lnTo>
                  <a:lnTo>
                    <a:pt x="921" y="884"/>
                  </a:lnTo>
                  <a:lnTo>
                    <a:pt x="130" y="297"/>
                  </a:lnTo>
                  <a:lnTo>
                    <a:pt x="27" y="27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001962" y="2892425"/>
              <a:ext cx="922337" cy="531812"/>
            </a:xfrm>
            <a:custGeom>
              <a:avLst/>
              <a:gdLst/>
              <a:ahLst/>
              <a:cxnLst/>
              <a:rect l="0" t="0" r="0" b="0"/>
              <a:pathLst>
                <a:path w="1161" h="671" extrusionOk="0">
                  <a:moveTo>
                    <a:pt x="41" y="52"/>
                  </a:moveTo>
                  <a:lnTo>
                    <a:pt x="0" y="131"/>
                  </a:lnTo>
                  <a:lnTo>
                    <a:pt x="184" y="156"/>
                  </a:lnTo>
                  <a:lnTo>
                    <a:pt x="988" y="574"/>
                  </a:lnTo>
                  <a:lnTo>
                    <a:pt x="1045" y="671"/>
                  </a:lnTo>
                  <a:lnTo>
                    <a:pt x="1161" y="561"/>
                  </a:lnTo>
                  <a:lnTo>
                    <a:pt x="119" y="0"/>
                  </a:lnTo>
                  <a:lnTo>
                    <a:pt x="41" y="52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954462" y="3189287"/>
              <a:ext cx="2309812" cy="920750"/>
            </a:xfrm>
            <a:custGeom>
              <a:avLst/>
              <a:gdLst/>
              <a:ahLst/>
              <a:cxnLst/>
              <a:rect l="0" t="0" r="0" b="0"/>
              <a:pathLst>
                <a:path w="2909" h="1159" extrusionOk="0">
                  <a:moveTo>
                    <a:pt x="14" y="663"/>
                  </a:moveTo>
                  <a:lnTo>
                    <a:pt x="116" y="844"/>
                  </a:lnTo>
                  <a:lnTo>
                    <a:pt x="291" y="914"/>
                  </a:lnTo>
                  <a:lnTo>
                    <a:pt x="297" y="657"/>
                  </a:lnTo>
                  <a:lnTo>
                    <a:pt x="413" y="367"/>
                  </a:lnTo>
                  <a:lnTo>
                    <a:pt x="259" y="445"/>
                  </a:lnTo>
                  <a:lnTo>
                    <a:pt x="200" y="488"/>
                  </a:lnTo>
                  <a:lnTo>
                    <a:pt x="181" y="406"/>
                  </a:lnTo>
                  <a:lnTo>
                    <a:pt x="189" y="237"/>
                  </a:lnTo>
                  <a:lnTo>
                    <a:pt x="658" y="0"/>
                  </a:lnTo>
                  <a:lnTo>
                    <a:pt x="649" y="300"/>
                  </a:lnTo>
                  <a:lnTo>
                    <a:pt x="563" y="365"/>
                  </a:lnTo>
                  <a:lnTo>
                    <a:pt x="502" y="695"/>
                  </a:lnTo>
                  <a:lnTo>
                    <a:pt x="620" y="941"/>
                  </a:lnTo>
                  <a:lnTo>
                    <a:pt x="2428" y="393"/>
                  </a:lnTo>
                  <a:lnTo>
                    <a:pt x="2293" y="129"/>
                  </a:lnTo>
                  <a:lnTo>
                    <a:pt x="2909" y="386"/>
                  </a:lnTo>
                  <a:lnTo>
                    <a:pt x="2807" y="458"/>
                  </a:lnTo>
                  <a:lnTo>
                    <a:pt x="639" y="1159"/>
                  </a:lnTo>
                  <a:lnTo>
                    <a:pt x="449" y="1114"/>
                  </a:lnTo>
                  <a:lnTo>
                    <a:pt x="59" y="954"/>
                  </a:lnTo>
                  <a:lnTo>
                    <a:pt x="0" y="773"/>
                  </a:lnTo>
                  <a:lnTo>
                    <a:pt x="14" y="663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824412" y="2795587"/>
              <a:ext cx="1370012" cy="598487"/>
            </a:xfrm>
            <a:custGeom>
              <a:avLst/>
              <a:gdLst/>
              <a:ahLst/>
              <a:cxnLst/>
              <a:rect l="0" t="0" r="0" b="0"/>
              <a:pathLst>
                <a:path w="1726" h="754" extrusionOk="0">
                  <a:moveTo>
                    <a:pt x="129" y="270"/>
                  </a:moveTo>
                  <a:lnTo>
                    <a:pt x="817" y="0"/>
                  </a:lnTo>
                  <a:lnTo>
                    <a:pt x="1726" y="218"/>
                  </a:lnTo>
                  <a:lnTo>
                    <a:pt x="1557" y="328"/>
                  </a:lnTo>
                  <a:lnTo>
                    <a:pt x="19" y="754"/>
                  </a:lnTo>
                  <a:lnTo>
                    <a:pt x="0" y="560"/>
                  </a:lnTo>
                  <a:lnTo>
                    <a:pt x="129" y="270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2686050" y="2622550"/>
              <a:ext cx="1417637" cy="787400"/>
            </a:xfrm>
            <a:custGeom>
              <a:avLst/>
              <a:gdLst/>
              <a:ahLst/>
              <a:cxnLst/>
              <a:rect l="0" t="0" r="0" b="0"/>
              <a:pathLst>
                <a:path w="1788" h="992" extrusionOk="0">
                  <a:moveTo>
                    <a:pt x="0" y="59"/>
                  </a:moveTo>
                  <a:lnTo>
                    <a:pt x="31" y="0"/>
                  </a:lnTo>
                  <a:lnTo>
                    <a:pt x="1788" y="850"/>
                  </a:lnTo>
                  <a:lnTo>
                    <a:pt x="1748" y="992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924175" y="2114550"/>
              <a:ext cx="2855912" cy="966787"/>
            </a:xfrm>
            <a:custGeom>
              <a:avLst/>
              <a:gdLst/>
              <a:ahLst/>
              <a:cxnLst/>
              <a:rect l="0" t="0" r="0" b="0"/>
              <a:pathLst>
                <a:path w="3597" h="1219" extrusionOk="0">
                  <a:moveTo>
                    <a:pt x="11" y="361"/>
                  </a:moveTo>
                  <a:lnTo>
                    <a:pt x="1570" y="922"/>
                  </a:lnTo>
                  <a:lnTo>
                    <a:pt x="1506" y="1219"/>
                  </a:lnTo>
                  <a:lnTo>
                    <a:pt x="1846" y="1103"/>
                  </a:lnTo>
                  <a:lnTo>
                    <a:pt x="2040" y="1025"/>
                  </a:lnTo>
                  <a:lnTo>
                    <a:pt x="1989" y="761"/>
                  </a:lnTo>
                  <a:lnTo>
                    <a:pt x="2483" y="569"/>
                  </a:lnTo>
                  <a:lnTo>
                    <a:pt x="2580" y="755"/>
                  </a:lnTo>
                  <a:lnTo>
                    <a:pt x="2523" y="1076"/>
                  </a:lnTo>
                  <a:lnTo>
                    <a:pt x="3217" y="740"/>
                  </a:lnTo>
                  <a:lnTo>
                    <a:pt x="3411" y="755"/>
                  </a:lnTo>
                  <a:lnTo>
                    <a:pt x="3597" y="400"/>
                  </a:lnTo>
                  <a:lnTo>
                    <a:pt x="3578" y="137"/>
                  </a:lnTo>
                  <a:lnTo>
                    <a:pt x="3333" y="0"/>
                  </a:lnTo>
                  <a:lnTo>
                    <a:pt x="1538" y="561"/>
                  </a:lnTo>
                  <a:lnTo>
                    <a:pt x="1403" y="631"/>
                  </a:lnTo>
                  <a:lnTo>
                    <a:pt x="0" y="149"/>
                  </a:lnTo>
                  <a:lnTo>
                    <a:pt x="11" y="361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2744787" y="1736725"/>
              <a:ext cx="3049587" cy="1293812"/>
            </a:xfrm>
            <a:custGeom>
              <a:avLst/>
              <a:gdLst/>
              <a:ahLst/>
              <a:cxnLst/>
              <a:rect l="0" t="0" r="0" b="0"/>
              <a:pathLst>
                <a:path w="3842" h="1631" extrusionOk="0">
                  <a:moveTo>
                    <a:pt x="0" y="407"/>
                  </a:moveTo>
                  <a:lnTo>
                    <a:pt x="1918" y="0"/>
                  </a:lnTo>
                  <a:lnTo>
                    <a:pt x="2941" y="219"/>
                  </a:lnTo>
                  <a:lnTo>
                    <a:pt x="1275" y="620"/>
                  </a:lnTo>
                  <a:lnTo>
                    <a:pt x="1661" y="755"/>
                  </a:lnTo>
                  <a:lnTo>
                    <a:pt x="3346" y="342"/>
                  </a:lnTo>
                  <a:lnTo>
                    <a:pt x="3517" y="274"/>
                  </a:lnTo>
                  <a:lnTo>
                    <a:pt x="3739" y="394"/>
                  </a:lnTo>
                  <a:lnTo>
                    <a:pt x="3836" y="542"/>
                  </a:lnTo>
                  <a:lnTo>
                    <a:pt x="3842" y="954"/>
                  </a:lnTo>
                  <a:lnTo>
                    <a:pt x="3637" y="1232"/>
                  </a:lnTo>
                  <a:lnTo>
                    <a:pt x="3443" y="1245"/>
                  </a:lnTo>
                  <a:lnTo>
                    <a:pt x="3410" y="1329"/>
                  </a:lnTo>
                  <a:lnTo>
                    <a:pt x="3237" y="1413"/>
                  </a:lnTo>
                  <a:lnTo>
                    <a:pt x="3024" y="1477"/>
                  </a:lnTo>
                  <a:lnTo>
                    <a:pt x="2728" y="1631"/>
                  </a:lnTo>
                  <a:lnTo>
                    <a:pt x="2749" y="1553"/>
                  </a:lnTo>
                  <a:lnTo>
                    <a:pt x="2844" y="1321"/>
                  </a:lnTo>
                  <a:lnTo>
                    <a:pt x="3553" y="1038"/>
                  </a:lnTo>
                  <a:lnTo>
                    <a:pt x="3688" y="871"/>
                  </a:lnTo>
                  <a:lnTo>
                    <a:pt x="3650" y="574"/>
                  </a:lnTo>
                  <a:lnTo>
                    <a:pt x="3553" y="519"/>
                  </a:lnTo>
                  <a:lnTo>
                    <a:pt x="1770" y="1013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343400" y="3168650"/>
              <a:ext cx="1568450" cy="796925"/>
            </a:xfrm>
            <a:custGeom>
              <a:avLst/>
              <a:gdLst/>
              <a:ahLst/>
              <a:cxnLst/>
              <a:rect l="0" t="0" r="0" b="0"/>
              <a:pathLst>
                <a:path w="1975" h="1006" extrusionOk="0">
                  <a:moveTo>
                    <a:pt x="656" y="304"/>
                  </a:moveTo>
                  <a:lnTo>
                    <a:pt x="1827" y="0"/>
                  </a:lnTo>
                  <a:lnTo>
                    <a:pt x="1814" y="177"/>
                  </a:lnTo>
                  <a:lnTo>
                    <a:pt x="1833" y="323"/>
                  </a:lnTo>
                  <a:lnTo>
                    <a:pt x="1975" y="426"/>
                  </a:lnTo>
                  <a:lnTo>
                    <a:pt x="148" y="1006"/>
                  </a:lnTo>
                  <a:lnTo>
                    <a:pt x="51" y="954"/>
                  </a:lnTo>
                  <a:lnTo>
                    <a:pt x="0" y="787"/>
                  </a:lnTo>
                  <a:lnTo>
                    <a:pt x="70" y="445"/>
                  </a:lnTo>
                  <a:lnTo>
                    <a:pt x="141" y="407"/>
                  </a:lnTo>
                  <a:lnTo>
                    <a:pt x="316" y="755"/>
                  </a:lnTo>
                  <a:lnTo>
                    <a:pt x="407" y="835"/>
                  </a:lnTo>
                  <a:lnTo>
                    <a:pt x="418" y="529"/>
                  </a:lnTo>
                  <a:lnTo>
                    <a:pt x="527" y="426"/>
                  </a:lnTo>
                  <a:lnTo>
                    <a:pt x="743" y="498"/>
                  </a:lnTo>
                  <a:lnTo>
                    <a:pt x="656" y="304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078287" y="2908300"/>
              <a:ext cx="477837" cy="269875"/>
            </a:xfrm>
            <a:custGeom>
              <a:avLst/>
              <a:gdLst/>
              <a:ahLst/>
              <a:cxnLst/>
              <a:rect l="0" t="0" r="0" b="0"/>
              <a:pathLst>
                <a:path w="603" h="340" extrusionOk="0">
                  <a:moveTo>
                    <a:pt x="0" y="295"/>
                  </a:moveTo>
                  <a:lnTo>
                    <a:pt x="400" y="257"/>
                  </a:lnTo>
                  <a:lnTo>
                    <a:pt x="379" y="340"/>
                  </a:lnTo>
                  <a:lnTo>
                    <a:pt x="559" y="270"/>
                  </a:lnTo>
                  <a:lnTo>
                    <a:pt x="603" y="0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584450" y="1712912"/>
              <a:ext cx="3136900" cy="1106487"/>
            </a:xfrm>
            <a:custGeom>
              <a:avLst/>
              <a:gdLst/>
              <a:ahLst/>
              <a:cxnLst/>
              <a:rect l="0" t="0" r="0" b="0"/>
              <a:pathLst>
                <a:path w="3953" h="1393" extrusionOk="0">
                  <a:moveTo>
                    <a:pt x="32" y="361"/>
                  </a:moveTo>
                  <a:lnTo>
                    <a:pt x="0" y="494"/>
                  </a:lnTo>
                  <a:lnTo>
                    <a:pt x="350" y="669"/>
                  </a:lnTo>
                  <a:lnTo>
                    <a:pt x="394" y="832"/>
                  </a:lnTo>
                  <a:lnTo>
                    <a:pt x="403" y="975"/>
                  </a:lnTo>
                  <a:lnTo>
                    <a:pt x="359" y="1140"/>
                  </a:lnTo>
                  <a:lnTo>
                    <a:pt x="470" y="998"/>
                  </a:lnTo>
                  <a:lnTo>
                    <a:pt x="525" y="832"/>
                  </a:lnTo>
                  <a:lnTo>
                    <a:pt x="513" y="713"/>
                  </a:lnTo>
                  <a:lnTo>
                    <a:pt x="1850" y="1184"/>
                  </a:lnTo>
                  <a:lnTo>
                    <a:pt x="3755" y="547"/>
                  </a:lnTo>
                  <a:lnTo>
                    <a:pt x="3810" y="713"/>
                  </a:lnTo>
                  <a:lnTo>
                    <a:pt x="3810" y="899"/>
                  </a:lnTo>
                  <a:lnTo>
                    <a:pt x="3679" y="1062"/>
                  </a:lnTo>
                  <a:lnTo>
                    <a:pt x="3053" y="1321"/>
                  </a:lnTo>
                  <a:lnTo>
                    <a:pt x="3021" y="1393"/>
                  </a:lnTo>
                  <a:lnTo>
                    <a:pt x="3746" y="1117"/>
                  </a:lnTo>
                  <a:lnTo>
                    <a:pt x="3888" y="1019"/>
                  </a:lnTo>
                  <a:lnTo>
                    <a:pt x="3953" y="855"/>
                  </a:lnTo>
                  <a:lnTo>
                    <a:pt x="3932" y="635"/>
                  </a:lnTo>
                  <a:lnTo>
                    <a:pt x="3833" y="515"/>
                  </a:lnTo>
                  <a:lnTo>
                    <a:pt x="3734" y="471"/>
                  </a:lnTo>
                  <a:lnTo>
                    <a:pt x="3472" y="591"/>
                  </a:lnTo>
                  <a:lnTo>
                    <a:pt x="1894" y="963"/>
                  </a:lnTo>
                  <a:lnTo>
                    <a:pt x="363" y="490"/>
                  </a:lnTo>
                  <a:lnTo>
                    <a:pt x="1806" y="1041"/>
                  </a:lnTo>
                  <a:lnTo>
                    <a:pt x="1806" y="1096"/>
                  </a:lnTo>
                  <a:lnTo>
                    <a:pt x="65" y="460"/>
                  </a:lnTo>
                  <a:lnTo>
                    <a:pt x="120" y="405"/>
                  </a:lnTo>
                  <a:lnTo>
                    <a:pt x="2057" y="55"/>
                  </a:lnTo>
                  <a:lnTo>
                    <a:pt x="3006" y="230"/>
                  </a:lnTo>
                  <a:lnTo>
                    <a:pt x="2004" y="0"/>
                  </a:lnTo>
                  <a:lnTo>
                    <a:pt x="32" y="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595562" y="2452687"/>
              <a:ext cx="1935162" cy="981075"/>
            </a:xfrm>
            <a:custGeom>
              <a:avLst/>
              <a:gdLst/>
              <a:ahLst/>
              <a:cxnLst/>
              <a:rect l="0" t="0" r="0" b="0"/>
              <a:pathLst>
                <a:path w="2440" h="1236" extrusionOk="0">
                  <a:moveTo>
                    <a:pt x="413" y="0"/>
                  </a:moveTo>
                  <a:lnTo>
                    <a:pt x="36" y="135"/>
                  </a:lnTo>
                  <a:lnTo>
                    <a:pt x="0" y="272"/>
                  </a:lnTo>
                  <a:lnTo>
                    <a:pt x="1856" y="1236"/>
                  </a:lnTo>
                  <a:lnTo>
                    <a:pt x="2369" y="979"/>
                  </a:lnTo>
                  <a:lnTo>
                    <a:pt x="2440" y="806"/>
                  </a:lnTo>
                  <a:lnTo>
                    <a:pt x="1869" y="1028"/>
                  </a:lnTo>
                  <a:lnTo>
                    <a:pt x="578" y="435"/>
                  </a:lnTo>
                  <a:lnTo>
                    <a:pt x="1805" y="1070"/>
                  </a:lnTo>
                  <a:lnTo>
                    <a:pt x="1833" y="1163"/>
                  </a:lnTo>
                  <a:lnTo>
                    <a:pt x="114" y="272"/>
                  </a:lnTo>
                  <a:lnTo>
                    <a:pt x="99" y="192"/>
                  </a:lnTo>
                  <a:lnTo>
                    <a:pt x="407" y="7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2936875" y="2565400"/>
              <a:ext cx="1619250" cy="598487"/>
            </a:xfrm>
            <a:custGeom>
              <a:avLst/>
              <a:gdLst/>
              <a:ahLst/>
              <a:cxnLst/>
              <a:rect l="0" t="0" r="0" b="0"/>
              <a:pathLst>
                <a:path w="2040" h="752" extrusionOk="0">
                  <a:moveTo>
                    <a:pt x="0" y="106"/>
                  </a:moveTo>
                  <a:lnTo>
                    <a:pt x="1394" y="752"/>
                  </a:lnTo>
                  <a:lnTo>
                    <a:pt x="2040" y="486"/>
                  </a:lnTo>
                  <a:lnTo>
                    <a:pt x="2040" y="431"/>
                  </a:lnTo>
                  <a:lnTo>
                    <a:pt x="1546" y="621"/>
                  </a:lnTo>
                  <a:lnTo>
                    <a:pt x="1616" y="463"/>
                  </a:lnTo>
                  <a:lnTo>
                    <a:pt x="1865" y="363"/>
                  </a:lnTo>
                  <a:lnTo>
                    <a:pt x="1595" y="393"/>
                  </a:lnTo>
                  <a:lnTo>
                    <a:pt x="1580" y="220"/>
                  </a:lnTo>
                  <a:lnTo>
                    <a:pt x="1489" y="28"/>
                  </a:lnTo>
                  <a:lnTo>
                    <a:pt x="1424" y="72"/>
                  </a:lnTo>
                  <a:lnTo>
                    <a:pt x="1502" y="220"/>
                  </a:lnTo>
                  <a:lnTo>
                    <a:pt x="852" y="0"/>
                  </a:lnTo>
                  <a:lnTo>
                    <a:pt x="1502" y="321"/>
                  </a:lnTo>
                  <a:lnTo>
                    <a:pt x="1521" y="418"/>
                  </a:lnTo>
                  <a:lnTo>
                    <a:pt x="1470" y="538"/>
                  </a:lnTo>
                  <a:lnTo>
                    <a:pt x="460" y="142"/>
                  </a:lnTo>
                  <a:lnTo>
                    <a:pt x="1464" y="600"/>
                  </a:lnTo>
                  <a:lnTo>
                    <a:pt x="1394" y="695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4287837" y="2338387"/>
              <a:ext cx="1133475" cy="1492250"/>
            </a:xfrm>
            <a:custGeom>
              <a:avLst/>
              <a:gdLst/>
              <a:ahLst/>
              <a:cxnLst/>
              <a:rect l="0" t="0" r="0" b="0"/>
              <a:pathLst>
                <a:path w="1427" h="1880" extrusionOk="0">
                  <a:moveTo>
                    <a:pt x="0" y="486"/>
                  </a:moveTo>
                  <a:lnTo>
                    <a:pt x="528" y="328"/>
                  </a:lnTo>
                  <a:lnTo>
                    <a:pt x="1427" y="0"/>
                  </a:lnTo>
                  <a:lnTo>
                    <a:pt x="806" y="315"/>
                  </a:lnTo>
                  <a:lnTo>
                    <a:pt x="912" y="444"/>
                  </a:lnTo>
                  <a:lnTo>
                    <a:pt x="912" y="600"/>
                  </a:lnTo>
                  <a:lnTo>
                    <a:pt x="827" y="865"/>
                  </a:lnTo>
                  <a:lnTo>
                    <a:pt x="713" y="1152"/>
                  </a:lnTo>
                  <a:lnTo>
                    <a:pt x="707" y="1307"/>
                  </a:lnTo>
                  <a:lnTo>
                    <a:pt x="813" y="1543"/>
                  </a:lnTo>
                  <a:lnTo>
                    <a:pt x="656" y="1359"/>
                  </a:lnTo>
                  <a:lnTo>
                    <a:pt x="635" y="1157"/>
                  </a:lnTo>
                  <a:lnTo>
                    <a:pt x="756" y="823"/>
                  </a:lnTo>
                  <a:lnTo>
                    <a:pt x="849" y="579"/>
                  </a:lnTo>
                  <a:lnTo>
                    <a:pt x="707" y="323"/>
                  </a:lnTo>
                  <a:lnTo>
                    <a:pt x="313" y="473"/>
                  </a:lnTo>
                  <a:lnTo>
                    <a:pt x="349" y="551"/>
                  </a:lnTo>
                  <a:lnTo>
                    <a:pt x="378" y="750"/>
                  </a:lnTo>
                  <a:lnTo>
                    <a:pt x="342" y="979"/>
                  </a:lnTo>
                  <a:lnTo>
                    <a:pt x="285" y="1201"/>
                  </a:lnTo>
                  <a:lnTo>
                    <a:pt x="264" y="1429"/>
                  </a:lnTo>
                  <a:lnTo>
                    <a:pt x="328" y="1651"/>
                  </a:lnTo>
                  <a:lnTo>
                    <a:pt x="477" y="1880"/>
                  </a:lnTo>
                  <a:lnTo>
                    <a:pt x="321" y="1786"/>
                  </a:lnTo>
                  <a:lnTo>
                    <a:pt x="214" y="1543"/>
                  </a:lnTo>
                  <a:lnTo>
                    <a:pt x="192" y="1273"/>
                  </a:lnTo>
                  <a:lnTo>
                    <a:pt x="271" y="922"/>
                  </a:lnTo>
                  <a:lnTo>
                    <a:pt x="300" y="709"/>
                  </a:lnTo>
                  <a:lnTo>
                    <a:pt x="192" y="501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640262" y="3478212"/>
              <a:ext cx="293687" cy="352425"/>
            </a:xfrm>
            <a:custGeom>
              <a:avLst/>
              <a:gdLst/>
              <a:ahLst/>
              <a:cxnLst/>
              <a:rect l="0" t="0" r="0" b="0"/>
              <a:pathLst>
                <a:path w="370" h="443" extrusionOk="0">
                  <a:moveTo>
                    <a:pt x="34" y="443"/>
                  </a:moveTo>
                  <a:lnTo>
                    <a:pt x="0" y="207"/>
                  </a:lnTo>
                  <a:lnTo>
                    <a:pt x="93" y="0"/>
                  </a:lnTo>
                  <a:lnTo>
                    <a:pt x="178" y="7"/>
                  </a:lnTo>
                  <a:lnTo>
                    <a:pt x="370" y="106"/>
                  </a:lnTo>
                  <a:lnTo>
                    <a:pt x="142" y="85"/>
                  </a:lnTo>
                  <a:lnTo>
                    <a:pt x="62" y="214"/>
                  </a:lnTo>
                  <a:lnTo>
                    <a:pt x="34" y="4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889500" y="1970087"/>
              <a:ext cx="927100" cy="1106487"/>
            </a:xfrm>
            <a:custGeom>
              <a:avLst/>
              <a:gdLst/>
              <a:ahLst/>
              <a:cxnLst/>
              <a:rect l="0" t="0" r="0" b="0"/>
              <a:pathLst>
                <a:path w="1170" h="1393" extrusionOk="0">
                  <a:moveTo>
                    <a:pt x="86" y="1222"/>
                  </a:moveTo>
                  <a:lnTo>
                    <a:pt x="742" y="922"/>
                  </a:lnTo>
                  <a:lnTo>
                    <a:pt x="896" y="905"/>
                  </a:lnTo>
                  <a:lnTo>
                    <a:pt x="1006" y="800"/>
                  </a:lnTo>
                  <a:lnTo>
                    <a:pt x="1107" y="551"/>
                  </a:lnTo>
                  <a:lnTo>
                    <a:pt x="1063" y="207"/>
                  </a:lnTo>
                  <a:lnTo>
                    <a:pt x="901" y="66"/>
                  </a:lnTo>
                  <a:lnTo>
                    <a:pt x="616" y="160"/>
                  </a:lnTo>
                  <a:lnTo>
                    <a:pt x="852" y="0"/>
                  </a:lnTo>
                  <a:lnTo>
                    <a:pt x="1006" y="51"/>
                  </a:lnTo>
                  <a:lnTo>
                    <a:pt x="1135" y="194"/>
                  </a:lnTo>
                  <a:lnTo>
                    <a:pt x="1170" y="479"/>
                  </a:lnTo>
                  <a:lnTo>
                    <a:pt x="1156" y="678"/>
                  </a:lnTo>
                  <a:lnTo>
                    <a:pt x="1023" y="931"/>
                  </a:lnTo>
                  <a:lnTo>
                    <a:pt x="936" y="984"/>
                  </a:lnTo>
                  <a:lnTo>
                    <a:pt x="778" y="979"/>
                  </a:lnTo>
                  <a:lnTo>
                    <a:pt x="0" y="1393"/>
                  </a:lnTo>
                  <a:lnTo>
                    <a:pt x="86" y="1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957512" y="2871787"/>
              <a:ext cx="3330575" cy="1287462"/>
            </a:xfrm>
            <a:custGeom>
              <a:avLst/>
              <a:gdLst/>
              <a:ahLst/>
              <a:cxnLst/>
              <a:rect l="0" t="0" r="0" b="0"/>
              <a:pathLst>
                <a:path w="4196" h="1621" extrusionOk="0">
                  <a:moveTo>
                    <a:pt x="57" y="0"/>
                  </a:moveTo>
                  <a:lnTo>
                    <a:pt x="0" y="127"/>
                  </a:lnTo>
                  <a:lnTo>
                    <a:pt x="7" y="414"/>
                  </a:lnTo>
                  <a:lnTo>
                    <a:pt x="85" y="577"/>
                  </a:lnTo>
                  <a:lnTo>
                    <a:pt x="214" y="621"/>
                  </a:lnTo>
                  <a:lnTo>
                    <a:pt x="435" y="805"/>
                  </a:lnTo>
                  <a:lnTo>
                    <a:pt x="977" y="1178"/>
                  </a:lnTo>
                  <a:lnTo>
                    <a:pt x="1099" y="1199"/>
                  </a:lnTo>
                  <a:lnTo>
                    <a:pt x="1254" y="1285"/>
                  </a:lnTo>
                  <a:lnTo>
                    <a:pt x="1306" y="1385"/>
                  </a:lnTo>
                  <a:lnTo>
                    <a:pt x="1718" y="1600"/>
                  </a:lnTo>
                  <a:lnTo>
                    <a:pt x="1891" y="1621"/>
                  </a:lnTo>
                  <a:lnTo>
                    <a:pt x="4196" y="899"/>
                  </a:lnTo>
                  <a:lnTo>
                    <a:pt x="4175" y="743"/>
                  </a:lnTo>
                  <a:lnTo>
                    <a:pt x="3561" y="549"/>
                  </a:lnTo>
                  <a:lnTo>
                    <a:pt x="4131" y="800"/>
                  </a:lnTo>
                  <a:lnTo>
                    <a:pt x="1863" y="1513"/>
                  </a:lnTo>
                  <a:lnTo>
                    <a:pt x="1718" y="1385"/>
                  </a:lnTo>
                  <a:lnTo>
                    <a:pt x="1648" y="1199"/>
                  </a:lnTo>
                  <a:lnTo>
                    <a:pt x="1705" y="834"/>
                  </a:lnTo>
                  <a:lnTo>
                    <a:pt x="1604" y="1013"/>
                  </a:lnTo>
                  <a:lnTo>
                    <a:pt x="1583" y="1199"/>
                  </a:lnTo>
                  <a:lnTo>
                    <a:pt x="1648" y="1435"/>
                  </a:lnTo>
                  <a:lnTo>
                    <a:pt x="1705" y="1513"/>
                  </a:lnTo>
                  <a:lnTo>
                    <a:pt x="1370" y="1349"/>
                  </a:lnTo>
                  <a:lnTo>
                    <a:pt x="1306" y="1191"/>
                  </a:lnTo>
                  <a:lnTo>
                    <a:pt x="1291" y="956"/>
                  </a:lnTo>
                  <a:lnTo>
                    <a:pt x="1334" y="792"/>
                  </a:lnTo>
                  <a:lnTo>
                    <a:pt x="1254" y="914"/>
                  </a:lnTo>
                  <a:lnTo>
                    <a:pt x="1226" y="1085"/>
                  </a:lnTo>
                  <a:lnTo>
                    <a:pt x="1213" y="1186"/>
                  </a:lnTo>
                  <a:lnTo>
                    <a:pt x="1091" y="1106"/>
                  </a:lnTo>
                  <a:lnTo>
                    <a:pt x="1070" y="899"/>
                  </a:lnTo>
                  <a:lnTo>
                    <a:pt x="1135" y="657"/>
                  </a:lnTo>
                  <a:lnTo>
                    <a:pt x="1057" y="764"/>
                  </a:lnTo>
                  <a:lnTo>
                    <a:pt x="1000" y="927"/>
                  </a:lnTo>
                  <a:lnTo>
                    <a:pt x="1000" y="1098"/>
                  </a:lnTo>
                  <a:lnTo>
                    <a:pt x="235" y="570"/>
                  </a:lnTo>
                  <a:lnTo>
                    <a:pt x="228" y="414"/>
                  </a:lnTo>
                  <a:lnTo>
                    <a:pt x="235" y="285"/>
                  </a:lnTo>
                  <a:lnTo>
                    <a:pt x="171" y="370"/>
                  </a:lnTo>
                  <a:lnTo>
                    <a:pt x="135" y="507"/>
                  </a:lnTo>
                  <a:lnTo>
                    <a:pt x="57" y="363"/>
                  </a:lnTo>
                  <a:lnTo>
                    <a:pt x="57" y="155"/>
                  </a:lnTo>
                  <a:lnTo>
                    <a:pt x="192" y="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21175" y="3427412"/>
              <a:ext cx="306387" cy="465137"/>
            </a:xfrm>
            <a:custGeom>
              <a:avLst/>
              <a:gdLst/>
              <a:ahLst/>
              <a:cxnLst/>
              <a:rect l="0" t="0" r="0" b="0"/>
              <a:pathLst>
                <a:path w="386" h="586" extrusionOk="0">
                  <a:moveTo>
                    <a:pt x="187" y="0"/>
                  </a:moveTo>
                  <a:lnTo>
                    <a:pt x="101" y="65"/>
                  </a:lnTo>
                  <a:lnTo>
                    <a:pt x="59" y="179"/>
                  </a:lnTo>
                  <a:lnTo>
                    <a:pt x="0" y="451"/>
                  </a:lnTo>
                  <a:lnTo>
                    <a:pt x="59" y="586"/>
                  </a:lnTo>
                  <a:lnTo>
                    <a:pt x="386" y="479"/>
                  </a:lnTo>
                  <a:lnTo>
                    <a:pt x="308" y="399"/>
                  </a:lnTo>
                  <a:lnTo>
                    <a:pt x="101" y="458"/>
                  </a:lnTo>
                  <a:lnTo>
                    <a:pt x="109" y="236"/>
                  </a:lnTo>
                  <a:lnTo>
                    <a:pt x="202" y="15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662487" y="3621087"/>
              <a:ext cx="481012" cy="163512"/>
            </a:xfrm>
            <a:custGeom>
              <a:avLst/>
              <a:gdLst/>
              <a:ahLst/>
              <a:cxnLst/>
              <a:rect l="0" t="0" r="0" b="0"/>
              <a:pathLst>
                <a:path w="607" h="208" extrusionOk="0">
                  <a:moveTo>
                    <a:pt x="13" y="128"/>
                  </a:moveTo>
                  <a:lnTo>
                    <a:pt x="607" y="0"/>
                  </a:lnTo>
                  <a:lnTo>
                    <a:pt x="0" y="208"/>
                  </a:lnTo>
                  <a:lnTo>
                    <a:pt x="1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2746375" y="3048000"/>
              <a:ext cx="3121025" cy="1516062"/>
            </a:xfrm>
            <a:custGeom>
              <a:avLst/>
              <a:gdLst/>
              <a:ahLst/>
              <a:cxnLst/>
              <a:rect l="0" t="0" r="0" b="0"/>
              <a:pathLst>
                <a:path w="3932" h="1908" extrusionOk="0">
                  <a:moveTo>
                    <a:pt x="314" y="0"/>
                  </a:moveTo>
                  <a:lnTo>
                    <a:pt x="0" y="47"/>
                  </a:lnTo>
                  <a:lnTo>
                    <a:pt x="10" y="162"/>
                  </a:lnTo>
                  <a:lnTo>
                    <a:pt x="993" y="1722"/>
                  </a:lnTo>
                  <a:lnTo>
                    <a:pt x="3619" y="1426"/>
                  </a:lnTo>
                  <a:lnTo>
                    <a:pt x="3740" y="1483"/>
                  </a:lnTo>
                  <a:lnTo>
                    <a:pt x="3809" y="1593"/>
                  </a:lnTo>
                  <a:lnTo>
                    <a:pt x="3725" y="1827"/>
                  </a:lnTo>
                  <a:lnTo>
                    <a:pt x="3290" y="1908"/>
                  </a:lnTo>
                  <a:lnTo>
                    <a:pt x="3744" y="1908"/>
                  </a:lnTo>
                  <a:lnTo>
                    <a:pt x="3932" y="1621"/>
                  </a:lnTo>
                  <a:lnTo>
                    <a:pt x="3921" y="1388"/>
                  </a:lnTo>
                  <a:lnTo>
                    <a:pt x="3839" y="1279"/>
                  </a:lnTo>
                  <a:lnTo>
                    <a:pt x="3383" y="1340"/>
                  </a:lnTo>
                  <a:lnTo>
                    <a:pt x="3299" y="1376"/>
                  </a:lnTo>
                  <a:lnTo>
                    <a:pt x="3200" y="1340"/>
                  </a:lnTo>
                  <a:lnTo>
                    <a:pt x="1136" y="1583"/>
                  </a:lnTo>
                  <a:lnTo>
                    <a:pt x="495" y="684"/>
                  </a:lnTo>
                  <a:lnTo>
                    <a:pt x="1065" y="1591"/>
                  </a:lnTo>
                  <a:lnTo>
                    <a:pt x="1014" y="1667"/>
                  </a:lnTo>
                  <a:lnTo>
                    <a:pt x="40" y="89"/>
                  </a:lnTo>
                  <a:lnTo>
                    <a:pt x="289" y="47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2827337" y="3387725"/>
              <a:ext cx="560387" cy="1309687"/>
            </a:xfrm>
            <a:custGeom>
              <a:avLst/>
              <a:gdLst/>
              <a:ahLst/>
              <a:cxnLst/>
              <a:rect l="0" t="0" r="0" b="0"/>
              <a:pathLst>
                <a:path w="705" h="1650" extrusionOk="0">
                  <a:moveTo>
                    <a:pt x="91" y="0"/>
                  </a:moveTo>
                  <a:lnTo>
                    <a:pt x="107" y="121"/>
                  </a:lnTo>
                  <a:lnTo>
                    <a:pt x="86" y="224"/>
                  </a:lnTo>
                  <a:lnTo>
                    <a:pt x="50" y="292"/>
                  </a:lnTo>
                  <a:lnTo>
                    <a:pt x="0" y="328"/>
                  </a:lnTo>
                  <a:lnTo>
                    <a:pt x="185" y="678"/>
                  </a:lnTo>
                  <a:lnTo>
                    <a:pt x="705" y="1650"/>
                  </a:lnTo>
                  <a:lnTo>
                    <a:pt x="321" y="777"/>
                  </a:lnTo>
                  <a:lnTo>
                    <a:pt x="86" y="328"/>
                  </a:lnTo>
                  <a:lnTo>
                    <a:pt x="314" y="598"/>
                  </a:lnTo>
                  <a:lnTo>
                    <a:pt x="135" y="243"/>
                  </a:lnTo>
                  <a:lnTo>
                    <a:pt x="185" y="11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2659062" y="3503612"/>
              <a:ext cx="3349625" cy="1498600"/>
            </a:xfrm>
            <a:custGeom>
              <a:avLst/>
              <a:gdLst/>
              <a:ahLst/>
              <a:cxnLst/>
              <a:rect l="0" t="0" r="0" b="0"/>
              <a:pathLst>
                <a:path w="4221" h="1890" extrusionOk="0">
                  <a:moveTo>
                    <a:pt x="329" y="0"/>
                  </a:moveTo>
                  <a:lnTo>
                    <a:pt x="154" y="80"/>
                  </a:lnTo>
                  <a:lnTo>
                    <a:pt x="15" y="110"/>
                  </a:lnTo>
                  <a:lnTo>
                    <a:pt x="0" y="203"/>
                  </a:lnTo>
                  <a:lnTo>
                    <a:pt x="572" y="1279"/>
                  </a:lnTo>
                  <a:lnTo>
                    <a:pt x="818" y="1890"/>
                  </a:lnTo>
                  <a:lnTo>
                    <a:pt x="3259" y="1589"/>
                  </a:lnTo>
                  <a:lnTo>
                    <a:pt x="3350" y="1559"/>
                  </a:lnTo>
                  <a:lnTo>
                    <a:pt x="3480" y="1602"/>
                  </a:lnTo>
                  <a:lnTo>
                    <a:pt x="3923" y="1544"/>
                  </a:lnTo>
                  <a:lnTo>
                    <a:pt x="4120" y="1361"/>
                  </a:lnTo>
                  <a:lnTo>
                    <a:pt x="4221" y="911"/>
                  </a:lnTo>
                  <a:lnTo>
                    <a:pt x="4151" y="587"/>
                  </a:lnTo>
                  <a:lnTo>
                    <a:pt x="3841" y="316"/>
                  </a:lnTo>
                  <a:lnTo>
                    <a:pt x="3234" y="468"/>
                  </a:lnTo>
                  <a:lnTo>
                    <a:pt x="3778" y="479"/>
                  </a:lnTo>
                  <a:lnTo>
                    <a:pt x="4012" y="658"/>
                  </a:lnTo>
                  <a:lnTo>
                    <a:pt x="4116" y="814"/>
                  </a:lnTo>
                  <a:lnTo>
                    <a:pt x="4124" y="1046"/>
                  </a:lnTo>
                  <a:lnTo>
                    <a:pt x="4037" y="1323"/>
                  </a:lnTo>
                  <a:lnTo>
                    <a:pt x="3924" y="1449"/>
                  </a:lnTo>
                  <a:lnTo>
                    <a:pt x="3567" y="1496"/>
                  </a:lnTo>
                  <a:lnTo>
                    <a:pt x="3407" y="1445"/>
                  </a:lnTo>
                  <a:lnTo>
                    <a:pt x="3191" y="1553"/>
                  </a:lnTo>
                  <a:lnTo>
                    <a:pt x="886" y="1753"/>
                  </a:lnTo>
                  <a:lnTo>
                    <a:pt x="69" y="139"/>
                  </a:lnTo>
                  <a:lnTo>
                    <a:pt x="348" y="5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405187" y="4237037"/>
              <a:ext cx="1693862" cy="500062"/>
            </a:xfrm>
            <a:custGeom>
              <a:avLst/>
              <a:gdLst/>
              <a:ahLst/>
              <a:cxnLst/>
              <a:rect l="0" t="0" r="0" b="0"/>
              <a:pathLst>
                <a:path w="2134" h="629" extrusionOk="0">
                  <a:moveTo>
                    <a:pt x="0" y="629"/>
                  </a:moveTo>
                  <a:lnTo>
                    <a:pt x="171" y="471"/>
                  </a:lnTo>
                  <a:lnTo>
                    <a:pt x="249" y="329"/>
                  </a:lnTo>
                  <a:lnTo>
                    <a:pt x="228" y="158"/>
                  </a:lnTo>
                  <a:lnTo>
                    <a:pt x="1548" y="0"/>
                  </a:lnTo>
                  <a:lnTo>
                    <a:pt x="371" y="201"/>
                  </a:lnTo>
                  <a:lnTo>
                    <a:pt x="320" y="344"/>
                  </a:lnTo>
                  <a:lnTo>
                    <a:pt x="1327" y="287"/>
                  </a:lnTo>
                  <a:lnTo>
                    <a:pt x="299" y="437"/>
                  </a:lnTo>
                  <a:lnTo>
                    <a:pt x="242" y="494"/>
                  </a:lnTo>
                  <a:lnTo>
                    <a:pt x="185" y="528"/>
                  </a:lnTo>
                  <a:lnTo>
                    <a:pt x="2134" y="422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3408362" y="3757612"/>
              <a:ext cx="776287" cy="339725"/>
            </a:xfrm>
            <a:custGeom>
              <a:avLst/>
              <a:gdLst/>
              <a:ahLst/>
              <a:cxnLst/>
              <a:rect l="0" t="0" r="0" b="0"/>
              <a:pathLst>
                <a:path w="977" h="428" extrusionOk="0">
                  <a:moveTo>
                    <a:pt x="377" y="0"/>
                  </a:moveTo>
                  <a:lnTo>
                    <a:pt x="0" y="19"/>
                  </a:lnTo>
                  <a:lnTo>
                    <a:pt x="285" y="428"/>
                  </a:lnTo>
                  <a:lnTo>
                    <a:pt x="977" y="375"/>
                  </a:lnTo>
                  <a:lnTo>
                    <a:pt x="901" y="323"/>
                  </a:lnTo>
                  <a:lnTo>
                    <a:pt x="337" y="342"/>
                  </a:lnTo>
                  <a:lnTo>
                    <a:pt x="186" y="92"/>
                  </a:lnTo>
                  <a:lnTo>
                    <a:pt x="464" y="25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738687" y="3962400"/>
              <a:ext cx="671512" cy="87312"/>
            </a:xfrm>
            <a:custGeom>
              <a:avLst/>
              <a:gdLst/>
              <a:ahLst/>
              <a:cxnLst/>
              <a:rect l="0" t="0" r="0" b="0"/>
              <a:pathLst>
                <a:path w="846" h="108" extrusionOk="0">
                  <a:moveTo>
                    <a:pt x="0" y="108"/>
                  </a:moveTo>
                  <a:lnTo>
                    <a:pt x="145" y="91"/>
                  </a:lnTo>
                  <a:lnTo>
                    <a:pt x="434" y="55"/>
                  </a:lnTo>
                  <a:lnTo>
                    <a:pt x="719" y="17"/>
                  </a:lnTo>
                  <a:lnTo>
                    <a:pt x="846" y="0"/>
                  </a:lnTo>
                  <a:lnTo>
                    <a:pt x="211" y="2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3575050" y="1905000"/>
              <a:ext cx="1865312" cy="461962"/>
            </a:xfrm>
            <a:custGeom>
              <a:avLst/>
              <a:gdLst/>
              <a:ahLst/>
              <a:cxnLst/>
              <a:rect l="0" t="0" r="0" b="0"/>
              <a:pathLst>
                <a:path w="2350" h="582" extrusionOk="0">
                  <a:moveTo>
                    <a:pt x="2350" y="126"/>
                  </a:moveTo>
                  <a:lnTo>
                    <a:pt x="1966" y="61"/>
                  </a:lnTo>
                  <a:lnTo>
                    <a:pt x="1896" y="6"/>
                  </a:lnTo>
                  <a:lnTo>
                    <a:pt x="1791" y="0"/>
                  </a:lnTo>
                  <a:lnTo>
                    <a:pt x="0" y="397"/>
                  </a:lnTo>
                  <a:lnTo>
                    <a:pt x="580" y="582"/>
                  </a:lnTo>
                  <a:lnTo>
                    <a:pt x="2097" y="198"/>
                  </a:lnTo>
                  <a:lnTo>
                    <a:pt x="557" y="496"/>
                  </a:lnTo>
                  <a:lnTo>
                    <a:pt x="400" y="394"/>
                  </a:lnTo>
                  <a:lnTo>
                    <a:pt x="1803" y="55"/>
                  </a:lnTo>
                  <a:lnTo>
                    <a:pt x="1902" y="82"/>
                  </a:lnTo>
                  <a:lnTo>
                    <a:pt x="235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4956175" y="2854325"/>
              <a:ext cx="966787" cy="390525"/>
            </a:xfrm>
            <a:custGeom>
              <a:avLst/>
              <a:gdLst/>
              <a:ahLst/>
              <a:cxnLst/>
              <a:rect l="0" t="0" r="0" b="0"/>
              <a:pathLst>
                <a:path w="1217" h="492" extrusionOk="0">
                  <a:moveTo>
                    <a:pt x="0" y="492"/>
                  </a:moveTo>
                  <a:lnTo>
                    <a:pt x="350" y="152"/>
                  </a:lnTo>
                  <a:lnTo>
                    <a:pt x="854" y="0"/>
                  </a:lnTo>
                  <a:lnTo>
                    <a:pt x="1217" y="15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4484687" y="2763837"/>
              <a:ext cx="1719262" cy="1198562"/>
            </a:xfrm>
            <a:custGeom>
              <a:avLst/>
              <a:gdLst/>
              <a:ahLst/>
              <a:cxnLst/>
              <a:rect l="0" t="0" r="0" b="0"/>
              <a:pathLst>
                <a:path w="2165" h="1511" extrusionOk="0">
                  <a:moveTo>
                    <a:pt x="1209" y="0"/>
                  </a:moveTo>
                  <a:lnTo>
                    <a:pt x="2122" y="243"/>
                  </a:lnTo>
                  <a:lnTo>
                    <a:pt x="2165" y="386"/>
                  </a:lnTo>
                  <a:lnTo>
                    <a:pt x="1722" y="536"/>
                  </a:lnTo>
                  <a:lnTo>
                    <a:pt x="1665" y="650"/>
                  </a:lnTo>
                  <a:lnTo>
                    <a:pt x="1694" y="779"/>
                  </a:lnTo>
                  <a:lnTo>
                    <a:pt x="1758" y="872"/>
                  </a:lnTo>
                  <a:lnTo>
                    <a:pt x="1886" y="942"/>
                  </a:lnTo>
                  <a:lnTo>
                    <a:pt x="0" y="1511"/>
                  </a:lnTo>
                  <a:lnTo>
                    <a:pt x="1736" y="922"/>
                  </a:lnTo>
                  <a:lnTo>
                    <a:pt x="1622" y="851"/>
                  </a:lnTo>
                  <a:lnTo>
                    <a:pt x="1066" y="971"/>
                  </a:lnTo>
                  <a:lnTo>
                    <a:pt x="1593" y="771"/>
                  </a:lnTo>
                  <a:lnTo>
                    <a:pt x="1601" y="608"/>
                  </a:lnTo>
                  <a:lnTo>
                    <a:pt x="473" y="857"/>
                  </a:lnTo>
                  <a:lnTo>
                    <a:pt x="445" y="737"/>
                  </a:lnTo>
                  <a:lnTo>
                    <a:pt x="2114" y="291"/>
                  </a:lnTo>
                  <a:lnTo>
                    <a:pt x="1264" y="87"/>
                  </a:lnTo>
                  <a:lnTo>
                    <a:pt x="610" y="30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5314950" y="3833812"/>
              <a:ext cx="303212" cy="144462"/>
            </a:xfrm>
            <a:custGeom>
              <a:avLst/>
              <a:gdLst/>
              <a:ahLst/>
              <a:cxnLst/>
              <a:rect l="0" t="0" r="0" b="0"/>
              <a:pathLst>
                <a:path w="383" h="183" extrusionOk="0">
                  <a:moveTo>
                    <a:pt x="253" y="0"/>
                  </a:moveTo>
                  <a:lnTo>
                    <a:pt x="383" y="156"/>
                  </a:lnTo>
                  <a:lnTo>
                    <a:pt x="0" y="183"/>
                  </a:lnTo>
                  <a:lnTo>
                    <a:pt x="217" y="114"/>
                  </a:lnTo>
                  <a:lnTo>
                    <a:pt x="166" y="1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8" name="Shape 238"/>
          <p:cNvSpPr txBox="1"/>
          <p:nvPr/>
        </p:nvSpPr>
        <p:spPr>
          <a:xfrm>
            <a:off x="2514600" y="1792287"/>
            <a:ext cx="6400800" cy="40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 compilers come with a standard library of functions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function written by a programmer can be placed in the library and used  when required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compilers allow functions to be added in the standard library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compilers require a separate library to be created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1143000" y="533400"/>
            <a:ext cx="762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Compiling &amp; Running A Program</a:t>
            </a:r>
            <a:endParaRPr/>
          </a:p>
        </p:txBody>
      </p:sp>
      <p:pic>
        <p:nvPicPr>
          <p:cNvPr id="246" name="Shape 246" descr="untitl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800"/>
            <a:ext cx="8458200" cy="4691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6392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 Programming Approach to Solving Problems</a:t>
            </a:r>
            <a:endParaRPr/>
          </a:p>
        </p:txBody>
      </p:sp>
      <p:grpSp>
        <p:nvGrpSpPr>
          <p:cNvPr id="254" name="Shape 254"/>
          <p:cNvGrpSpPr/>
          <p:nvPr/>
        </p:nvGrpSpPr>
        <p:grpSpPr>
          <a:xfrm>
            <a:off x="5921375" y="1981200"/>
            <a:ext cx="2133600" cy="1974850"/>
            <a:chOff x="6705600" y="1371600"/>
            <a:chExt cx="2133600" cy="1974850"/>
          </a:xfrm>
        </p:grpSpPr>
        <p:pic>
          <p:nvPicPr>
            <p:cNvPr id="255" name="Shape 255" descr="bd06630_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05600" y="1676400"/>
              <a:ext cx="2093912" cy="167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Shape 256"/>
            <p:cNvSpPr txBox="1"/>
            <p:nvPr/>
          </p:nvSpPr>
          <p:spPr>
            <a:xfrm>
              <a:off x="7162800" y="1371600"/>
              <a:ext cx="1676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Classroom</a:t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857625" y="2362200"/>
            <a:ext cx="2135187" cy="1143000"/>
            <a:chOff x="3857625" y="2209800"/>
            <a:chExt cx="2135187" cy="1143000"/>
          </a:xfrm>
        </p:grpSpPr>
        <p:pic>
          <p:nvPicPr>
            <p:cNvPr id="258" name="Shape 258" descr="bd06390_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57625" y="2209800"/>
              <a:ext cx="760412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Shape 259"/>
            <p:cNvSpPr txBox="1"/>
            <p:nvPr/>
          </p:nvSpPr>
          <p:spPr>
            <a:xfrm>
              <a:off x="4770437" y="2765425"/>
              <a:ext cx="1222375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Leaving the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classroom</a:t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702175" y="2590800"/>
              <a:ext cx="1066800" cy="228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D7D2D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1600200" y="2839645"/>
            <a:ext cx="2606675" cy="1579955"/>
            <a:chOff x="1600200" y="2687245"/>
            <a:chExt cx="2606675" cy="1579955"/>
          </a:xfrm>
        </p:grpSpPr>
        <p:pic>
          <p:nvPicPr>
            <p:cNvPr id="262" name="Shape 262" descr="dd01419_"/>
            <p:cNvPicPr preferRelativeResize="0"/>
            <p:nvPr/>
          </p:nvPicPr>
          <p:blipFill rotWithShape="1">
            <a:blip r:embed="rId5">
              <a:alphaModFix/>
            </a:blip>
            <a:srcRect l="23628" t="23628" r="31720" b="31720"/>
            <a:stretch/>
          </p:blipFill>
          <p:spPr>
            <a:xfrm>
              <a:off x="1600200" y="35052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Shape 263"/>
            <p:cNvSpPr txBox="1"/>
            <p:nvPr/>
          </p:nvSpPr>
          <p:spPr>
            <a:xfrm>
              <a:off x="2720975" y="3270250"/>
              <a:ext cx="14859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Head towards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staircase</a:t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 rot="-1440000">
              <a:off x="2362200" y="2971800"/>
              <a:ext cx="1447800" cy="228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D7D2D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5" name="Shape 265"/>
          <p:cNvSpPr txBox="1"/>
          <p:nvPr/>
        </p:nvSpPr>
        <p:spPr>
          <a:xfrm>
            <a:off x="860425" y="4371975"/>
            <a:ext cx="112077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 to the</a:t>
            </a:r>
            <a:b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basement</a:t>
            </a:r>
            <a:endParaRPr/>
          </a:p>
        </p:txBody>
      </p:sp>
      <p:grpSp>
        <p:nvGrpSpPr>
          <p:cNvPr id="266" name="Shape 266"/>
          <p:cNvGrpSpPr/>
          <p:nvPr/>
        </p:nvGrpSpPr>
        <p:grpSpPr>
          <a:xfrm>
            <a:off x="2133600" y="4885363"/>
            <a:ext cx="4343400" cy="1531312"/>
            <a:chOff x="2133600" y="4732963"/>
            <a:chExt cx="4343400" cy="1531312"/>
          </a:xfrm>
        </p:grpSpPr>
        <p:grpSp>
          <p:nvGrpSpPr>
            <p:cNvPr id="267" name="Shape 267"/>
            <p:cNvGrpSpPr/>
            <p:nvPr/>
          </p:nvGrpSpPr>
          <p:grpSpPr>
            <a:xfrm>
              <a:off x="2133600" y="4732963"/>
              <a:ext cx="3357562" cy="1531312"/>
              <a:chOff x="2133600" y="4732963"/>
              <a:chExt cx="3357562" cy="1531312"/>
            </a:xfrm>
          </p:grpSpPr>
          <p:pic>
            <p:nvPicPr>
              <p:cNvPr id="268" name="Shape 268" descr="pe02650_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87775" y="5029200"/>
                <a:ext cx="1703387" cy="1235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" name="Shape 269"/>
              <p:cNvSpPr/>
              <p:nvPr/>
            </p:nvSpPr>
            <p:spPr>
              <a:xfrm rot="1320000">
                <a:off x="2568575" y="4953000"/>
                <a:ext cx="1219200" cy="228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D7D2D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Shape 270"/>
              <p:cNvSpPr txBox="1"/>
              <p:nvPr/>
            </p:nvSpPr>
            <p:spPr>
              <a:xfrm>
                <a:off x="2133600" y="5280025"/>
                <a:ext cx="1309687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Head for the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cafeteria</a:t>
                </a:r>
                <a:endParaRPr/>
              </a:p>
            </p:txBody>
          </p:sp>
        </p:grpSp>
        <p:sp>
          <p:nvSpPr>
            <p:cNvPr id="271" name="Shape 271"/>
            <p:cNvSpPr txBox="1"/>
            <p:nvPr/>
          </p:nvSpPr>
          <p:spPr>
            <a:xfrm>
              <a:off x="5492750" y="5867400"/>
              <a:ext cx="9842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Cafeteria</a:t>
              </a:r>
              <a:endParaRPr/>
            </a:p>
          </p:txBody>
        </p:sp>
      </p:grpSp>
      <p:sp>
        <p:nvSpPr>
          <p:cNvPr id="272" name="Shape 272"/>
          <p:cNvSpPr txBox="1"/>
          <p:nvPr/>
        </p:nvSpPr>
        <p:spPr>
          <a:xfrm>
            <a:off x="304800" y="1273175"/>
            <a:ext cx="80772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is a set of steps  that are performed to solve a problem. The example below describes an algorithm: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5486400" y="4419600"/>
            <a:ext cx="36576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are the steps followed when a student wants to go to the cafeteria from the classroom</a:t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2667000" y="466725"/>
            <a:ext cx="601980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Solving a Problem</a:t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066800" y="1600200"/>
            <a:ext cx="5181600" cy="457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solve a problem</a:t>
            </a:r>
            <a:endParaRPr/>
          </a:p>
        </p:txBody>
      </p:sp>
      <p:cxnSp>
        <p:nvCxnSpPr>
          <p:cNvPr id="282" name="Shape 282"/>
          <p:cNvCxnSpPr/>
          <p:nvPr/>
        </p:nvCxnSpPr>
        <p:spPr>
          <a:xfrm>
            <a:off x="1524000" y="2819400"/>
            <a:ext cx="2133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83" name="Shape 283"/>
          <p:cNvSpPr txBox="1"/>
          <p:nvPr/>
        </p:nvSpPr>
        <p:spPr>
          <a:xfrm>
            <a:off x="3657600" y="2590800"/>
            <a:ext cx="4953000" cy="60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clearly</a:t>
            </a:r>
            <a:endParaRPr/>
          </a:p>
        </p:txBody>
      </p:sp>
      <p:cxnSp>
        <p:nvCxnSpPr>
          <p:cNvPr id="284" name="Shape 284"/>
          <p:cNvCxnSpPr/>
          <p:nvPr/>
        </p:nvCxnSpPr>
        <p:spPr>
          <a:xfrm>
            <a:off x="1524000" y="3733800"/>
            <a:ext cx="2514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85" name="Shape 285"/>
          <p:cNvSpPr txBox="1"/>
          <p:nvPr/>
        </p:nvSpPr>
        <p:spPr>
          <a:xfrm>
            <a:off x="4038600" y="3429000"/>
            <a:ext cx="45720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 the relevant information</a:t>
            </a:r>
            <a:endParaRPr dirty="0"/>
          </a:p>
        </p:txBody>
      </p:sp>
      <p:cxnSp>
        <p:nvCxnSpPr>
          <p:cNvPr id="286" name="Shape 286"/>
          <p:cNvCxnSpPr/>
          <p:nvPr/>
        </p:nvCxnSpPr>
        <p:spPr>
          <a:xfrm>
            <a:off x="1524000" y="4648200"/>
            <a:ext cx="3048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87" name="Shape 287"/>
          <p:cNvSpPr txBox="1"/>
          <p:nvPr/>
        </p:nvSpPr>
        <p:spPr>
          <a:xfrm>
            <a:off x="4731774" y="4360607"/>
            <a:ext cx="40386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the information</a:t>
            </a:r>
            <a:endParaRPr dirty="0"/>
          </a:p>
        </p:txBody>
      </p:sp>
      <p:sp>
        <p:nvSpPr>
          <p:cNvPr id="288" name="Shape 288"/>
          <p:cNvSpPr txBox="1"/>
          <p:nvPr/>
        </p:nvSpPr>
        <p:spPr>
          <a:xfrm>
            <a:off x="5105400" y="5181600"/>
            <a:ext cx="35052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Arrive at the solution</a:t>
            </a:r>
            <a:endParaRPr dirty="0"/>
          </a:p>
        </p:txBody>
      </p:sp>
      <p:cxnSp>
        <p:nvCxnSpPr>
          <p:cNvPr id="289" name="Shape 289"/>
          <p:cNvCxnSpPr/>
          <p:nvPr/>
        </p:nvCxnSpPr>
        <p:spPr>
          <a:xfrm>
            <a:off x="1524000" y="5562600"/>
            <a:ext cx="3581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1524000" y="2057400"/>
            <a:ext cx="0" cy="350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1" name="Shape 29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533400" y="1295400"/>
            <a:ext cx="8382000" cy="355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actual code.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method of algorithm - writing which uses a standard set of words which makes it resemble code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pseudocode starts with a BEGIN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show some value , the word DISPLAY is used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pseudocode  finishes with an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1600200" y="4953000"/>
            <a:ext cx="43434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DISPLAY ‘Hello World !’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Flowcharts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609600" y="1447800"/>
            <a:ext cx="77724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graphical representation of an algorithm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429000" y="2362200"/>
            <a:ext cx="2209800" cy="76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371600" y="3657600"/>
            <a:ext cx="6324600" cy="76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‘Hello World !’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505200" y="5257800"/>
            <a:ext cx="2209800" cy="76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4572000" y="3124200"/>
            <a:ext cx="0" cy="533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12" name="Shape 312"/>
          <p:cNvCxnSpPr/>
          <p:nvPr/>
        </p:nvCxnSpPr>
        <p:spPr>
          <a:xfrm>
            <a:off x="4572000" y="4495800"/>
            <a:ext cx="0" cy="68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13" name="Shape 31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Flowchart Symbol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2881312" y="19478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371600"/>
            <a:ext cx="53340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574087" cy="44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Differentiate between Command, Program and Software</a:t>
            </a:r>
            <a:endParaRPr sz="25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beginning of C</a:t>
            </a:r>
            <a:endParaRPr sz="25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when and why is C used</a:t>
            </a:r>
            <a:endParaRPr sz="25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C program structure</a:t>
            </a:r>
            <a:endParaRPr sz="25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algorithms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flowcharts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symbols used in flowcharts 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227137" y="381000"/>
            <a:ext cx="7459662" cy="6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Flowchart to add two numbers </a:t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2114550" y="1928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676400"/>
            <a:ext cx="67056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IF Construct</a:t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533400" y="2209800"/>
            <a:ext cx="4343400" cy="275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num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 = num MOD 2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lang="en-US" sz="25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r=0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“Number is even”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lang="en-US" sz="25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lang="en-US" sz="25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0437" y="1447800"/>
            <a:ext cx="297497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5210175" y="4419600"/>
            <a:ext cx="6572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6781800" y="3733800"/>
            <a:ext cx="5524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IF-ELSE Construct</a:t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381000" y="1574800"/>
            <a:ext cx="50292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num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r=num MOD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DISPLAY “Even Number”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DISPLAY “Odd Number”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2" name="Shape 352"/>
          <p:cNvGrpSpPr/>
          <p:nvPr/>
        </p:nvGrpSpPr>
        <p:grpSpPr>
          <a:xfrm>
            <a:off x="3124200" y="1600200"/>
            <a:ext cx="5943600" cy="4003675"/>
            <a:chOff x="3124200" y="2549525"/>
            <a:chExt cx="5943600" cy="4003675"/>
          </a:xfrm>
        </p:grpSpPr>
        <p:pic>
          <p:nvPicPr>
            <p:cNvPr id="353" name="Shape 3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24200" y="2549525"/>
              <a:ext cx="5943600" cy="400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Shape 354"/>
            <p:cNvSpPr txBox="1"/>
            <p:nvPr/>
          </p:nvSpPr>
          <p:spPr>
            <a:xfrm>
              <a:off x="4829175" y="4267200"/>
              <a:ext cx="6572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Yes</a:t>
              </a:r>
              <a:endParaRPr/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6858000" y="4267200"/>
              <a:ext cx="5524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</a:t>
              </a: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criteria using AND/OR 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609600" y="1803400"/>
            <a:ext cx="79248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yearsWithUs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bizDone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yearsWithUs &gt;= 10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bizDone &gt;=5000000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“Classified as an MVS”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	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“A little more effort required!”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</a:t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2541587" y="2062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27432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Nested IFs-1</a:t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609600" y="1333500"/>
            <a:ext cx="81534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yearsWithUs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bizDone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yearsWithUs &gt;= 10 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bizDone &gt;=5000000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“Classified as an MVS”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ELSE 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DISPLAY “A little more effort required!”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	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“A little more effort required!”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</a:t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541587" y="2062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2667000" y="466725"/>
            <a:ext cx="601980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Nested IFs-2</a:t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1798637" y="1066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0" y="1230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5" name="Shape 385"/>
          <p:cNvCxnSpPr/>
          <p:nvPr/>
        </p:nvCxnSpPr>
        <p:spPr>
          <a:xfrm>
            <a:off x="4625975" y="5249862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1847850" y="5630862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7" name="Shape 387"/>
          <p:cNvSpPr/>
          <p:nvPr/>
        </p:nvSpPr>
        <p:spPr>
          <a:xfrm>
            <a:off x="3581400" y="2074862"/>
            <a:ext cx="2422525" cy="284162"/>
          </a:xfrm>
          <a:prstGeom prst="flowChartInputOutpu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YearsWithUs</a:t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4302125" y="1287462"/>
            <a:ext cx="981075" cy="381000"/>
          </a:xfrm>
          <a:prstGeom prst="flowChartAlternateProcess">
            <a:avLst/>
          </a:prstGeom>
          <a:solidFill>
            <a:srgbClr val="FF66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841750" y="2684462"/>
            <a:ext cx="1905000" cy="284162"/>
          </a:xfrm>
          <a:prstGeom prst="flowChartInputOutpu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bizDone</a:t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687762" y="3192462"/>
            <a:ext cx="2208212" cy="609600"/>
          </a:xfrm>
          <a:prstGeom prst="flowChartDecision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YearsWithUs &gt;= 10 </a:t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847850" y="4259262"/>
            <a:ext cx="2208212" cy="609600"/>
          </a:xfrm>
          <a:prstGeom prst="flowChartDecision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bizDone &gt; 5000000</a:t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892550" y="4987925"/>
            <a:ext cx="4629150" cy="284162"/>
          </a:xfrm>
          <a:prstGeom prst="flowChartInputOutpu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“A Little more effort required”</a:t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302125" y="5707062"/>
            <a:ext cx="981075" cy="381000"/>
          </a:xfrm>
          <a:prstGeom prst="flowChartAlternateProcess">
            <a:avLst/>
          </a:prstGeom>
          <a:solidFill>
            <a:srgbClr val="FF66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STOP</a:t>
            </a:r>
            <a:endParaRPr/>
          </a:p>
        </p:txBody>
      </p:sp>
      <p:cxnSp>
        <p:nvCxnSpPr>
          <p:cNvPr id="394" name="Shape 394"/>
          <p:cNvCxnSpPr/>
          <p:nvPr/>
        </p:nvCxnSpPr>
        <p:spPr>
          <a:xfrm>
            <a:off x="5835650" y="3497262"/>
            <a:ext cx="919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5" name="Shape 395"/>
          <p:cNvCxnSpPr/>
          <p:nvPr/>
        </p:nvCxnSpPr>
        <p:spPr>
          <a:xfrm>
            <a:off x="6754812" y="3497262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96" name="Shape 396"/>
          <p:cNvCxnSpPr/>
          <p:nvPr/>
        </p:nvCxnSpPr>
        <p:spPr>
          <a:xfrm>
            <a:off x="4056062" y="4564062"/>
            <a:ext cx="5524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>
            <a:off x="4633912" y="4564062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98" name="Shape 398"/>
          <p:cNvCxnSpPr/>
          <p:nvPr/>
        </p:nvCxnSpPr>
        <p:spPr>
          <a:xfrm rot="10800000">
            <a:off x="2951162" y="3497262"/>
            <a:ext cx="73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>
            <a:off x="2951162" y="349726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00" name="Shape 400"/>
          <p:cNvSpPr txBox="1"/>
          <p:nvPr/>
        </p:nvSpPr>
        <p:spPr>
          <a:xfrm>
            <a:off x="6007100" y="3267075"/>
            <a:ext cx="3937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3155950" y="3267075"/>
            <a:ext cx="4413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3835400" y="4257675"/>
            <a:ext cx="3937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403" name="Shape 403"/>
          <p:cNvSpPr txBox="1"/>
          <p:nvPr/>
        </p:nvSpPr>
        <p:spPr>
          <a:xfrm>
            <a:off x="1474787" y="4638675"/>
            <a:ext cx="4413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cxnSp>
        <p:nvCxnSpPr>
          <p:cNvPr id="404" name="Shape 404"/>
          <p:cNvCxnSpPr/>
          <p:nvPr/>
        </p:nvCxnSpPr>
        <p:spPr>
          <a:xfrm>
            <a:off x="7553325" y="4106862"/>
            <a:ext cx="9810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5" name="Shape 405"/>
          <p:cNvSpPr/>
          <p:nvPr/>
        </p:nvSpPr>
        <p:spPr>
          <a:xfrm>
            <a:off x="3892550" y="4006850"/>
            <a:ext cx="4629150" cy="284162"/>
          </a:xfrm>
          <a:prstGeom prst="flowChartInputOutpu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“A Little more effort required”</a:t>
            </a:r>
            <a:endParaRPr/>
          </a:p>
        </p:txBody>
      </p:sp>
      <p:cxnSp>
        <p:nvCxnSpPr>
          <p:cNvPr id="406" name="Shape 406"/>
          <p:cNvCxnSpPr/>
          <p:nvPr/>
        </p:nvCxnSpPr>
        <p:spPr>
          <a:xfrm>
            <a:off x="8524875" y="4106862"/>
            <a:ext cx="0" cy="16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>
            <a:off x="5283200" y="5783262"/>
            <a:ext cx="325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08" name="Shape 408"/>
          <p:cNvCxnSpPr/>
          <p:nvPr/>
        </p:nvCxnSpPr>
        <p:spPr>
          <a:xfrm>
            <a:off x="4792662" y="1592262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09" name="Shape 409"/>
          <p:cNvCxnSpPr/>
          <p:nvPr/>
        </p:nvCxnSpPr>
        <p:spPr>
          <a:xfrm>
            <a:off x="4792662" y="2354262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10" name="Shape 410"/>
          <p:cNvCxnSpPr/>
          <p:nvPr/>
        </p:nvCxnSpPr>
        <p:spPr>
          <a:xfrm>
            <a:off x="4792662" y="2963862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11" name="Shape 411"/>
          <p:cNvSpPr/>
          <p:nvPr/>
        </p:nvSpPr>
        <p:spPr>
          <a:xfrm>
            <a:off x="928687" y="5402262"/>
            <a:ext cx="3767137" cy="284162"/>
          </a:xfrm>
          <a:prstGeom prst="flowChartInputOutpu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“Classified as an MVS”</a:t>
            </a:r>
            <a:endParaRPr/>
          </a:p>
        </p:txBody>
      </p:sp>
      <p:cxnSp>
        <p:nvCxnSpPr>
          <p:cNvPr id="412" name="Shape 412"/>
          <p:cNvCxnSpPr/>
          <p:nvPr/>
        </p:nvCxnSpPr>
        <p:spPr>
          <a:xfrm>
            <a:off x="1847850" y="4564062"/>
            <a:ext cx="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13" name="Shape 413"/>
          <p:cNvCxnSpPr/>
          <p:nvPr/>
        </p:nvCxnSpPr>
        <p:spPr>
          <a:xfrm>
            <a:off x="1847850" y="5935662"/>
            <a:ext cx="24542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14" name="Shape 41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684337" y="381000"/>
            <a:ext cx="7002462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Loops</a:t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457200" y="2057400"/>
            <a:ext cx="41910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cnt=0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 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(cnt &lt; 1000)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“Scooby”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cnt=cnt+1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DO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</a:t>
            </a: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3589337" y="21685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600200"/>
            <a:ext cx="338455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6053137" y="3581400"/>
            <a:ext cx="5762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7696200" y="2895600"/>
            <a:ext cx="4921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457200" y="1219200"/>
            <a:ext cx="80772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oftware is a set of programs.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 is a set of instructions.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blocks, form a base of any C program.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Algorithm is a logical and concise list of steps to solve a problem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pseudo code is a representation of an algorithm in language that resembles code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flowchart is a diagrammatic representation of an algorithm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selection construct is an ‘IF’ construct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iterative or looping constructs is necessary to repeat certain steps</a:t>
            </a: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67000" y="2286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Software, Program and Command</a:t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990600" y="1447800"/>
            <a:ext cx="7543800" cy="4343400"/>
            <a:chOff x="3557587" y="5443537"/>
            <a:chExt cx="12573000" cy="4286250"/>
          </a:xfrm>
        </p:grpSpPr>
        <p:sp>
          <p:nvSpPr>
            <p:cNvPr id="80" name="Shape 80"/>
            <p:cNvSpPr txBox="1"/>
            <p:nvPr/>
          </p:nvSpPr>
          <p:spPr>
            <a:xfrm>
              <a:off x="3557587" y="5443537"/>
              <a:ext cx="12573000" cy="428625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8415337" y="5602287"/>
              <a:ext cx="2571750" cy="69850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Software</a:t>
              </a:r>
              <a:endParaRPr/>
            </a:p>
          </p:txBody>
        </p:sp>
        <p:cxnSp>
          <p:nvCxnSpPr>
            <p:cNvPr id="82" name="Shape 82"/>
            <p:cNvCxnSpPr/>
            <p:nvPr/>
          </p:nvCxnSpPr>
          <p:spPr>
            <a:xfrm rot="10800000" flipH="1">
              <a:off x="6129337" y="7729537"/>
              <a:ext cx="857250" cy="8572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3" name="Shape 83"/>
            <p:cNvCxnSpPr/>
            <p:nvPr/>
          </p:nvCxnSpPr>
          <p:spPr>
            <a:xfrm rot="10800000">
              <a:off x="8415337" y="7729537"/>
              <a:ext cx="1143000" cy="8572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 rot="10800000">
              <a:off x="12130087" y="7729537"/>
              <a:ext cx="857250" cy="8572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5" name="Shape 85"/>
            <p:cNvCxnSpPr/>
            <p:nvPr/>
          </p:nvCxnSpPr>
          <p:spPr>
            <a:xfrm rot="10800000" flipH="1">
              <a:off x="8129587" y="6300787"/>
              <a:ext cx="857250" cy="8572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6" name="Shape 86"/>
            <p:cNvCxnSpPr/>
            <p:nvPr/>
          </p:nvCxnSpPr>
          <p:spPr>
            <a:xfrm rot="10800000">
              <a:off x="10129837" y="6300787"/>
              <a:ext cx="857250" cy="8572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87" name="Shape 87"/>
            <p:cNvSpPr txBox="1"/>
            <p:nvPr/>
          </p:nvSpPr>
          <p:spPr>
            <a:xfrm>
              <a:off x="10415587" y="6924675"/>
              <a:ext cx="2571750" cy="750887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Program 2</a:t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6415087" y="6945312"/>
              <a:ext cx="2571750" cy="73025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Program 1</a:t>
              </a:r>
              <a:endParaRPr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4986337" y="8532812"/>
              <a:ext cx="2571750" cy="741362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Commands</a:t>
              </a: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8701087" y="8532812"/>
              <a:ext cx="2571750" cy="76200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Commands</a:t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2130087" y="8532812"/>
              <a:ext cx="2571750" cy="782637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Commands</a:t>
              </a:r>
              <a:endParaRPr/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143000" y="228600"/>
            <a:ext cx="754856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beginning of C</a:t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1219200" y="2743200"/>
            <a:ext cx="1143000" cy="838200"/>
            <a:chOff x="1219200" y="2209800"/>
            <a:chExt cx="1143000" cy="838200"/>
          </a:xfrm>
        </p:grpSpPr>
        <p:sp>
          <p:nvSpPr>
            <p:cNvPr id="100" name="Shape 100"/>
            <p:cNvSpPr txBox="1"/>
            <p:nvPr/>
          </p:nvSpPr>
          <p:spPr>
            <a:xfrm>
              <a:off x="1219200" y="2209800"/>
              <a:ext cx="228600" cy="7620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219200" y="2743200"/>
              <a:ext cx="11430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1131887" y="3733800"/>
            <a:ext cx="1230313" cy="1008062"/>
            <a:chOff x="1131887" y="3200400"/>
            <a:chExt cx="1230313" cy="1008062"/>
          </a:xfrm>
        </p:grpSpPr>
        <p:sp>
          <p:nvSpPr>
            <p:cNvPr id="103" name="Shape 103"/>
            <p:cNvSpPr txBox="1"/>
            <p:nvPr/>
          </p:nvSpPr>
          <p:spPr>
            <a:xfrm>
              <a:off x="1219200" y="3200400"/>
              <a:ext cx="1143000" cy="228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131887" y="3217862"/>
              <a:ext cx="381000" cy="990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5562600"/>
            <a:ext cx="45720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57200" y="4800600"/>
            <a:ext cx="48006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– Dennis Ritchie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2819400" y="3302666"/>
            <a:ext cx="48006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– Ken Thompson</a:t>
            </a:r>
            <a:endParaRPr dirty="0"/>
          </a:p>
        </p:txBody>
      </p:sp>
      <p:sp>
        <p:nvSpPr>
          <p:cNvPr id="108" name="Shape 108"/>
          <p:cNvSpPr txBox="1"/>
          <p:nvPr/>
        </p:nvSpPr>
        <p:spPr>
          <a:xfrm>
            <a:off x="457200" y="2057400"/>
            <a:ext cx="56388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BPCL – Martin Richards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752600" y="533400"/>
            <a:ext cx="70104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areas of C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81000" y="1447800"/>
            <a:ext cx="8534400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was initially used for systems programming</a:t>
            </a:r>
            <a:endParaRPr/>
          </a:p>
          <a:p>
            <a:pPr marL="4000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system program forms a portion of the operating system of the computer or its support utilities</a:t>
            </a:r>
            <a:endParaRPr/>
          </a:p>
          <a:p>
            <a:pPr marL="4000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Systems, Interpreters, Editors, Assembly programs are usually called system programs</a:t>
            </a:r>
            <a:endParaRPr/>
          </a:p>
          <a:p>
            <a:pPr marL="4000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UNIX operating system was developed using C</a:t>
            </a:r>
            <a:endParaRPr/>
          </a:p>
          <a:p>
            <a:pPr marL="4000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C compilers available for almost all types of PC’s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371600" y="533400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Middle Level Language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351087" y="1600200"/>
            <a:ext cx="49641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High Level Language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425700" y="5105400"/>
            <a:ext cx="47371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lang="en-US" sz="3600" b="1" i="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Assembly Language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038600" y="2743200"/>
            <a:ext cx="1066800" cy="15557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9600"/>
              <a:buFont typeface="Tahoma"/>
              <a:buNone/>
            </a:pPr>
            <a:r>
              <a:rPr lang="en-US" sz="9600" b="1" i="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>
            <a:off x="685800" y="4800600"/>
            <a:ext cx="8001000" cy="0"/>
          </a:xfrm>
          <a:prstGeom prst="straightConnector1">
            <a:avLst/>
          </a:prstGeom>
          <a:noFill/>
          <a:ln w="7620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>
            <a:off x="685800" y="2438400"/>
            <a:ext cx="8001000" cy="0"/>
          </a:xfrm>
          <a:prstGeom prst="straightConnector1">
            <a:avLst/>
          </a:prstGeom>
          <a:noFill/>
          <a:ln w="7620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9" name="Shape 12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 descr="untitl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2246312"/>
            <a:ext cx="3276600" cy="247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143000" y="533400"/>
            <a:ext cx="7589837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Language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304800" y="1628775"/>
            <a:ext cx="85344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allows compartmentalization of code and data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04800" y="2438400"/>
            <a:ext cx="5638800" cy="206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refers to the ability to section off and hide all information and instructions, necessary to perform a specific task, from the rest of the program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04800" y="4724400"/>
            <a:ext cx="8428037" cy="86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can be compartmentalized in C by using functions or code blocks.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7239000" y="533400"/>
            <a:ext cx="1531937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About C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81000" y="1209675"/>
            <a:ext cx="7924800" cy="249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has 32 keywords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keywords combined with a formal syntax form a C  programming language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to be followed for all programs written in C: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keywords are lowercased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61950" y="3810000"/>
            <a:ext cx="4675187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4487" marR="0" lvl="0" indent="-344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is case sensitive, do while is different from DO WHILE</a:t>
            </a:r>
            <a:endParaRPr/>
          </a:p>
          <a:p>
            <a:pPr marL="344487" marR="0" lvl="0" indent="-34448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 cannot be used as a variable or function name 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5037137" y="3276600"/>
            <a:ext cx="3954462" cy="20478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 sample Program*/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i,j;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i=100;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j=200;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2954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Structure-1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609600" y="1447800"/>
            <a:ext cx="7848600" cy="413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programs are divided into units called functions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Irrespective of the number of functions in a program, the operating system always passes control to the main() when a C program is executed.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name is always followed be parentheses.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parentheses may or not contain parameters.</a:t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073900" y="4024312"/>
            <a:ext cx="1917700" cy="8524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 Black"/>
              </a:rPr>
              <a:t>main()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On-screen Show (4:3)</PresentationFormat>
  <Paragraphs>251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Tahoma</vt:lpstr>
      <vt:lpstr>Times New Roman</vt:lpstr>
      <vt:lpstr>Arial Black</vt:lpstr>
      <vt:lpstr>Comic Sans MS</vt:lpstr>
      <vt:lpstr>Arial</vt:lpstr>
      <vt:lpstr>Courier New</vt:lpstr>
      <vt:lpstr>Simple Light</vt:lpstr>
      <vt:lpstr>LBC, Session 1</vt:lpstr>
      <vt:lpstr>Objectives</vt:lpstr>
      <vt:lpstr>Software, Program and Command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 Programming Approach to Solving Problems</vt:lpstr>
      <vt:lpstr>Solving a Problem</vt:lpstr>
      <vt:lpstr>Pseudocode</vt:lpstr>
      <vt:lpstr>Flowcharts</vt:lpstr>
      <vt:lpstr>The Flowchart Symbol</vt:lpstr>
      <vt:lpstr>Flowchart to add two numbers </vt:lpstr>
      <vt:lpstr> The IF Construct</vt:lpstr>
      <vt:lpstr> The IF-ELSE Construct</vt:lpstr>
      <vt:lpstr>Multiple criteria using AND/OR </vt:lpstr>
      <vt:lpstr> Nested IFs-1</vt:lpstr>
      <vt:lpstr> Nested IFs-2</vt:lpstr>
      <vt:lpstr> Loops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LBC, Session 1</dc:title>
  <cp:lastModifiedBy>Phương Nguyễn</cp:lastModifiedBy>
  <cp:revision>1</cp:revision>
  <dcterms:modified xsi:type="dcterms:W3CDTF">2022-10-03T02:39:04Z</dcterms:modified>
</cp:coreProperties>
</file>