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5"/>
  </p:notesMasterIdLst>
  <p:handoutMasterIdLst>
    <p:handoutMasterId r:id="rId36"/>
  </p:handoutMasterIdLst>
  <p:sldIdLst>
    <p:sldId id="256" r:id="rId5"/>
    <p:sldId id="268" r:id="rId6"/>
    <p:sldId id="283" r:id="rId7"/>
    <p:sldId id="266" r:id="rId8"/>
    <p:sldId id="271" r:id="rId9"/>
    <p:sldId id="272" r:id="rId10"/>
    <p:sldId id="291" r:id="rId11"/>
    <p:sldId id="292" r:id="rId12"/>
    <p:sldId id="294" r:id="rId13"/>
    <p:sldId id="304" r:id="rId14"/>
    <p:sldId id="293" r:id="rId15"/>
    <p:sldId id="303" r:id="rId16"/>
    <p:sldId id="305" r:id="rId17"/>
    <p:sldId id="295" r:id="rId18"/>
    <p:sldId id="296" r:id="rId19"/>
    <p:sldId id="306" r:id="rId20"/>
    <p:sldId id="297" r:id="rId21"/>
    <p:sldId id="298" r:id="rId22"/>
    <p:sldId id="307" r:id="rId23"/>
    <p:sldId id="309" r:id="rId24"/>
    <p:sldId id="299" r:id="rId25"/>
    <p:sldId id="300" r:id="rId26"/>
    <p:sldId id="308" r:id="rId27"/>
    <p:sldId id="310" r:id="rId28"/>
    <p:sldId id="301" r:id="rId29"/>
    <p:sldId id="302" r:id="rId30"/>
    <p:sldId id="311" r:id="rId31"/>
    <p:sldId id="313" r:id="rId32"/>
    <p:sldId id="314" r:id="rId33"/>
    <p:sldId id="26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28" autoAdjust="0"/>
    <p:restoredTop sz="67463" autoAdjust="0"/>
  </p:normalViewPr>
  <p:slideViewPr>
    <p:cSldViewPr snapToGrid="0">
      <p:cViewPr varScale="1">
        <p:scale>
          <a:sx n="80" d="100"/>
          <a:sy n="80" d="100"/>
        </p:scale>
        <p:origin x="82" y="226"/>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4/11/2021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4/11/2021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4231626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4231626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4231626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4231626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4231626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4231626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4231626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4231626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4231626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947803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1542253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42316264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42316264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42316264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30522313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4231626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42316264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16939249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37492430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554806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30</a:t>
            </a:fld>
            <a:endParaRPr lang="en-US" dirty="0"/>
          </a:p>
        </p:txBody>
      </p:sp>
    </p:spTree>
    <p:extLst>
      <p:ext uri="{BB962C8B-B14F-4D97-AF65-F5344CB8AC3E}">
        <p14:creationId xmlns:p14="http://schemas.microsoft.com/office/powerpoint/2010/main" val="644202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4038903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4231626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4231626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4231626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4231626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4231626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4DFFAFD0-A660-49BE-A9D1-18E1A1C7D919}" type="datetime1">
              <a:rPr lang="en-US" smtClean="0"/>
              <a:t>4/11/2021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smtClean="0"/>
              <a:t>Made by Phuong An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072761D7-B808-4AA6-A03E-C58900DE9056}" type="datetime1">
              <a:rPr lang="en-US" smtClean="0"/>
              <a:t>4/11/2021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smtClean="0"/>
              <a:t>Made by Phuong An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3CF7D282-4565-4F94-83FA-843844D5FE59}" type="datetime1">
              <a:rPr lang="en-US" smtClean="0"/>
              <a:t>4/11/2021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smtClean="0"/>
              <a:t>Made by Phuong An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9B7FBFBF-0611-48DA-A994-3F129BAD710E}" type="datetime1">
              <a:rPr lang="en-US" smtClean="0"/>
              <a:t>4/11/2021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smtClean="0"/>
              <a:t>Made by Phuong An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616EF4D-E55C-4E60-B3A7-E67FD97C3AF6}" type="datetime1">
              <a:rPr lang="en-US" smtClean="0"/>
              <a:t>4/11/2021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smtClean="0"/>
              <a:t>Made by Phuong An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3F8751FC-D6AD-423D-AF0B-B697A60C609A}" type="datetime1">
              <a:rPr lang="en-US" smtClean="0"/>
              <a:t>4/11/2021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smtClean="0"/>
              <a:t>Made by Phuong An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5A77FAF8-CBF1-4655-AAF8-517A26D4EA3F}" type="datetime1">
              <a:rPr lang="en-US" smtClean="0"/>
              <a:t>4/11/2021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smtClean="0"/>
              <a:t>Made by Phuong An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7B68A455-660E-41A5-9852-9E90EC32E281}" type="datetime1">
              <a:rPr lang="en-US" smtClean="0"/>
              <a:t>4/11/2021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smtClean="0"/>
              <a:t>Made by Phuong An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77BA5268-8EB0-40ED-91BF-A6BB9F9A7608}" type="datetime1">
              <a:rPr lang="en-US" smtClean="0"/>
              <a:t>4/11/2021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smtClean="0"/>
              <a:t>Made by Phuong An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EB830000-ECDF-434E-8126-557AFA5B7041}" type="datetime1">
              <a:rPr lang="en-US" smtClean="0"/>
              <a:t>4/11/2021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smtClean="0"/>
              <a:t>Made by Phuong An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93F2580B-ABEE-464C-83B0-E60F7FF9CCDA}" type="datetime1">
              <a:rPr lang="en-US" smtClean="0"/>
              <a:t>4/11/2021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smtClean="0"/>
              <a:t>Made by Phuong An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E9C0AB-9DB3-4113-9B92-99900101A379}" type="datetime1">
              <a:rPr lang="en-US" smtClean="0"/>
              <a:t>4/11/2021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Made by Phuong An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sv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3.svg"/><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3.svg"/><Relationship Id="rId10" Type="http://schemas.openxmlformats.org/officeDocument/2006/relationships/image" Target="../media/image14.png"/><Relationship Id="rId4" Type="http://schemas.openxmlformats.org/officeDocument/2006/relationships/image" Target="../media/image2.svg"/><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sv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2.png"/><Relationship Id="rId4" Type="http://schemas.openxmlformats.org/officeDocument/2006/relationships/image" Target="../media/image2.sv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sv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sv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sv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6.sv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hyperlink" Target="https://drive.google.com/file/d/15UpDiNpCNqAOhB-rCIzm7UiQdd59gaEM/view?fbclid=IwAR23KQ4R-nU96ancXp_2dxq_x8rWvL_f8belumiIq3oCFTUgnwHdNT-7miw"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hyperlink" Target="https://sqa-bank.herokuapp.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0.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2.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6.sv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png"/><Relationship Id="rId7" Type="http://schemas.openxmlformats.org/officeDocument/2006/relationships/image" Target="../media/image6.sv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3730752" y="3977602"/>
            <a:ext cx="6608845" cy="1025014"/>
          </a:xfrm>
        </p:spPr>
        <p:txBody>
          <a:bodyPr anchor="t">
            <a:normAutofit/>
          </a:bodyPr>
          <a:lstStyle/>
          <a:p>
            <a:pPr algn="l"/>
            <a:r>
              <a:rPr lang="en-US" sz="4400" dirty="0" smtClean="0">
                <a:solidFill>
                  <a:schemeClr val="accent2">
                    <a:lumMod val="75000"/>
                  </a:schemeClr>
                </a:solidFill>
                <a:latin typeface="Franklin Gothic Book" panose="020B0503020102020204" pitchFamily="34" charset="0"/>
                <a:cs typeface="Segoe UI" panose="020B0502040204020203" pitchFamily="34" charset="0"/>
              </a:rPr>
              <a:t>SQA - Group  4 - </a:t>
            </a:r>
            <a:r>
              <a:rPr lang="en-US" sz="4400" dirty="0">
                <a:solidFill>
                  <a:schemeClr val="accent2">
                    <a:lumMod val="75000"/>
                  </a:schemeClr>
                </a:solidFill>
                <a:latin typeface="Franklin Gothic Book" panose="020B0503020102020204" pitchFamily="34" charset="0"/>
                <a:cs typeface="Segoe UI" panose="020B0502040204020203" pitchFamily="34" charset="0"/>
              </a:rPr>
              <a:t>Tutorial 02</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7138541" y="4589407"/>
            <a:ext cx="4435149" cy="1271993"/>
          </a:xfrm>
        </p:spPr>
        <p:txBody>
          <a:bodyPr anchor="b">
            <a:normAutofit fontScale="85000" lnSpcReduction="20000"/>
          </a:bodyPr>
          <a:lstStyle/>
          <a:p>
            <a:pPr algn="l"/>
            <a:r>
              <a:rPr lang="en-US" sz="2000" dirty="0" smtClean="0">
                <a:solidFill>
                  <a:schemeClr val="accent2">
                    <a:lumMod val="75000"/>
                  </a:schemeClr>
                </a:solidFill>
                <a:latin typeface="Franklin Gothic Book" panose="020B0503020102020204" pitchFamily="34" charset="0"/>
              </a:rPr>
              <a:t>Members: 1. An </a:t>
            </a:r>
            <a:r>
              <a:rPr lang="en-US" sz="2000" dirty="0" err="1" smtClean="0">
                <a:solidFill>
                  <a:schemeClr val="accent2">
                    <a:lumMod val="75000"/>
                  </a:schemeClr>
                </a:solidFill>
                <a:latin typeface="Franklin Gothic Book" panose="020B0503020102020204" pitchFamily="34" charset="0"/>
              </a:rPr>
              <a:t>Thị</a:t>
            </a:r>
            <a:r>
              <a:rPr lang="en-US" sz="2000" dirty="0" smtClean="0">
                <a:solidFill>
                  <a:schemeClr val="accent2">
                    <a:lumMod val="75000"/>
                  </a:schemeClr>
                </a:solidFill>
                <a:latin typeface="Franklin Gothic Book" panose="020B0503020102020204" pitchFamily="34" charset="0"/>
              </a:rPr>
              <a:t> Phương</a:t>
            </a:r>
          </a:p>
          <a:p>
            <a:pPr algn="l"/>
            <a:r>
              <a:rPr lang="en-US" sz="2000" dirty="0">
                <a:solidFill>
                  <a:schemeClr val="accent2">
                    <a:lumMod val="75000"/>
                  </a:schemeClr>
                </a:solidFill>
                <a:latin typeface="Franklin Gothic Book" panose="020B0503020102020204" pitchFamily="34" charset="0"/>
              </a:rPr>
              <a:t>	</a:t>
            </a:r>
            <a:r>
              <a:rPr lang="vi-VN" sz="2000" dirty="0" smtClean="0">
                <a:solidFill>
                  <a:schemeClr val="accent2">
                    <a:lumMod val="75000"/>
                  </a:schemeClr>
                </a:solidFill>
                <a:latin typeface="Franklin Gothic Book" panose="020B0503020102020204" pitchFamily="34" charset="0"/>
              </a:rPr>
              <a:t>  </a:t>
            </a:r>
            <a:r>
              <a:rPr lang="en-US" sz="2000" dirty="0" smtClean="0">
                <a:solidFill>
                  <a:schemeClr val="accent2">
                    <a:lumMod val="75000"/>
                  </a:schemeClr>
                </a:solidFill>
                <a:latin typeface="Franklin Gothic Book" panose="020B0503020102020204" pitchFamily="34" charset="0"/>
              </a:rPr>
              <a:t>2. </a:t>
            </a:r>
            <a:r>
              <a:rPr lang="en-US" sz="2000" dirty="0" err="1" smtClean="0">
                <a:solidFill>
                  <a:schemeClr val="accent2">
                    <a:lumMod val="75000"/>
                  </a:schemeClr>
                </a:solidFill>
                <a:latin typeface="Franklin Gothic Book" panose="020B0503020102020204" pitchFamily="34" charset="0"/>
              </a:rPr>
              <a:t>Trần</a:t>
            </a:r>
            <a:r>
              <a:rPr lang="en-US" sz="2000" dirty="0" smtClean="0">
                <a:solidFill>
                  <a:schemeClr val="accent2">
                    <a:lumMod val="75000"/>
                  </a:schemeClr>
                </a:solidFill>
                <a:latin typeface="Franklin Gothic Book" panose="020B0503020102020204" pitchFamily="34" charset="0"/>
              </a:rPr>
              <a:t> </a:t>
            </a:r>
            <a:r>
              <a:rPr lang="en-US" sz="2000" dirty="0" err="1" smtClean="0">
                <a:solidFill>
                  <a:schemeClr val="accent2">
                    <a:lumMod val="75000"/>
                  </a:schemeClr>
                </a:solidFill>
                <a:latin typeface="Franklin Gothic Book" panose="020B0503020102020204" pitchFamily="34" charset="0"/>
              </a:rPr>
              <a:t>Thị</a:t>
            </a:r>
            <a:r>
              <a:rPr lang="en-US" sz="2000" dirty="0" smtClean="0">
                <a:solidFill>
                  <a:schemeClr val="accent2">
                    <a:lumMod val="75000"/>
                  </a:schemeClr>
                </a:solidFill>
                <a:latin typeface="Franklin Gothic Book" panose="020B0503020102020204" pitchFamily="34" charset="0"/>
              </a:rPr>
              <a:t> </a:t>
            </a:r>
            <a:r>
              <a:rPr lang="en-US" sz="2000" dirty="0" err="1" smtClean="0">
                <a:solidFill>
                  <a:schemeClr val="accent2">
                    <a:lumMod val="75000"/>
                  </a:schemeClr>
                </a:solidFill>
                <a:latin typeface="Franklin Gothic Book" panose="020B0503020102020204" pitchFamily="34" charset="0"/>
              </a:rPr>
              <a:t>Ngọc</a:t>
            </a:r>
            <a:r>
              <a:rPr lang="en-US" sz="2000" dirty="0" smtClean="0">
                <a:solidFill>
                  <a:schemeClr val="accent2">
                    <a:lumMod val="75000"/>
                  </a:schemeClr>
                </a:solidFill>
                <a:latin typeface="Franklin Gothic Book" panose="020B0503020102020204" pitchFamily="34" charset="0"/>
              </a:rPr>
              <a:t> </a:t>
            </a:r>
            <a:r>
              <a:rPr lang="en-US" sz="2000" dirty="0" err="1" smtClean="0">
                <a:solidFill>
                  <a:schemeClr val="accent2">
                    <a:lumMod val="75000"/>
                  </a:schemeClr>
                </a:solidFill>
                <a:latin typeface="Franklin Gothic Book" panose="020B0503020102020204" pitchFamily="34" charset="0"/>
              </a:rPr>
              <a:t>Ánh</a:t>
            </a:r>
            <a:endParaRPr lang="en-US" sz="2000" dirty="0" smtClean="0">
              <a:solidFill>
                <a:schemeClr val="accent2">
                  <a:lumMod val="75000"/>
                </a:schemeClr>
              </a:solidFill>
              <a:latin typeface="Franklin Gothic Book" panose="020B0503020102020204" pitchFamily="34" charset="0"/>
            </a:endParaRPr>
          </a:p>
          <a:p>
            <a:pPr algn="l"/>
            <a:r>
              <a:rPr lang="en-US" sz="2000" dirty="0">
                <a:solidFill>
                  <a:schemeClr val="accent2">
                    <a:lumMod val="75000"/>
                  </a:schemeClr>
                </a:solidFill>
                <a:latin typeface="Franklin Gothic Book" panose="020B0503020102020204" pitchFamily="34" charset="0"/>
              </a:rPr>
              <a:t>	</a:t>
            </a:r>
            <a:r>
              <a:rPr lang="vi-VN" sz="2000" dirty="0" smtClean="0">
                <a:solidFill>
                  <a:schemeClr val="accent2">
                    <a:lumMod val="75000"/>
                  </a:schemeClr>
                </a:solidFill>
                <a:latin typeface="Franklin Gothic Book" panose="020B0503020102020204" pitchFamily="34" charset="0"/>
              </a:rPr>
              <a:t>  </a:t>
            </a:r>
            <a:r>
              <a:rPr lang="en-US" sz="2000" dirty="0" smtClean="0">
                <a:solidFill>
                  <a:schemeClr val="accent2">
                    <a:lumMod val="75000"/>
                  </a:schemeClr>
                </a:solidFill>
                <a:latin typeface="Franklin Gothic Book" panose="020B0503020102020204" pitchFamily="34" charset="0"/>
              </a:rPr>
              <a:t>3. </a:t>
            </a:r>
            <a:r>
              <a:rPr lang="en-US" sz="2000" dirty="0" err="1" smtClean="0">
                <a:solidFill>
                  <a:schemeClr val="accent2">
                    <a:lumMod val="75000"/>
                  </a:schemeClr>
                </a:solidFill>
                <a:latin typeface="Franklin Gothic Book" panose="020B0503020102020204" pitchFamily="34" charset="0"/>
              </a:rPr>
              <a:t>Trương</a:t>
            </a:r>
            <a:r>
              <a:rPr lang="en-US" sz="2000" dirty="0" smtClean="0">
                <a:solidFill>
                  <a:schemeClr val="accent2">
                    <a:lumMod val="75000"/>
                  </a:schemeClr>
                </a:solidFill>
                <a:latin typeface="Franklin Gothic Book" panose="020B0503020102020204" pitchFamily="34" charset="0"/>
              </a:rPr>
              <a:t> </a:t>
            </a:r>
            <a:r>
              <a:rPr lang="en-US" sz="2000" dirty="0" err="1" smtClean="0">
                <a:solidFill>
                  <a:schemeClr val="accent2">
                    <a:lumMod val="75000"/>
                  </a:schemeClr>
                </a:solidFill>
                <a:latin typeface="Franklin Gothic Book" panose="020B0503020102020204" pitchFamily="34" charset="0"/>
              </a:rPr>
              <a:t>Quốc</a:t>
            </a:r>
            <a:r>
              <a:rPr lang="en-US" sz="2000" dirty="0" smtClean="0">
                <a:solidFill>
                  <a:schemeClr val="accent2">
                    <a:lumMod val="75000"/>
                  </a:schemeClr>
                </a:solidFill>
                <a:latin typeface="Franklin Gothic Book" panose="020B0503020102020204" pitchFamily="34" charset="0"/>
              </a:rPr>
              <a:t> </a:t>
            </a:r>
            <a:r>
              <a:rPr lang="en-US" sz="2000" dirty="0" err="1" smtClean="0">
                <a:solidFill>
                  <a:schemeClr val="accent2">
                    <a:lumMod val="75000"/>
                  </a:schemeClr>
                </a:solidFill>
                <a:latin typeface="Franklin Gothic Book" panose="020B0503020102020204" pitchFamily="34" charset="0"/>
              </a:rPr>
              <a:t>Đạt</a:t>
            </a:r>
            <a:endParaRPr lang="en-US" sz="2000" dirty="0" smtClean="0">
              <a:solidFill>
                <a:schemeClr val="accent2">
                  <a:lumMod val="75000"/>
                </a:schemeClr>
              </a:solidFill>
              <a:latin typeface="Franklin Gothic Book" panose="020B0503020102020204" pitchFamily="34" charset="0"/>
            </a:endParaRPr>
          </a:p>
          <a:p>
            <a:pPr algn="l"/>
            <a:r>
              <a:rPr lang="en-US" sz="2000" dirty="0">
                <a:solidFill>
                  <a:schemeClr val="accent2">
                    <a:lumMod val="75000"/>
                  </a:schemeClr>
                </a:solidFill>
                <a:latin typeface="Franklin Gothic Book" panose="020B0503020102020204" pitchFamily="34" charset="0"/>
              </a:rPr>
              <a:t>	</a:t>
            </a:r>
            <a:r>
              <a:rPr lang="vi-VN" sz="2000" dirty="0" smtClean="0">
                <a:solidFill>
                  <a:schemeClr val="accent2">
                    <a:lumMod val="75000"/>
                  </a:schemeClr>
                </a:solidFill>
                <a:latin typeface="Franklin Gothic Book" panose="020B0503020102020204" pitchFamily="34" charset="0"/>
              </a:rPr>
              <a:t>  </a:t>
            </a:r>
            <a:r>
              <a:rPr lang="en-US" sz="2000" dirty="0" smtClean="0">
                <a:solidFill>
                  <a:schemeClr val="accent2">
                    <a:lumMod val="75000"/>
                  </a:schemeClr>
                </a:solidFill>
                <a:latin typeface="Franklin Gothic Book" panose="020B0503020102020204" pitchFamily="34" charset="0"/>
              </a:rPr>
              <a:t>4. </a:t>
            </a:r>
            <a:r>
              <a:rPr lang="en-US" sz="2000" dirty="0" err="1" smtClean="0">
                <a:solidFill>
                  <a:schemeClr val="accent2">
                    <a:lumMod val="75000"/>
                  </a:schemeClr>
                </a:solidFill>
                <a:latin typeface="Franklin Gothic Book" panose="020B0503020102020204" pitchFamily="34" charset="0"/>
              </a:rPr>
              <a:t>Vũ</a:t>
            </a:r>
            <a:r>
              <a:rPr lang="en-US" sz="2000" dirty="0" smtClean="0">
                <a:solidFill>
                  <a:schemeClr val="accent2">
                    <a:lumMod val="75000"/>
                  </a:schemeClr>
                </a:solidFill>
                <a:latin typeface="Franklin Gothic Book" panose="020B0503020102020204" pitchFamily="34" charset="0"/>
              </a:rPr>
              <a:t> </a:t>
            </a:r>
            <a:r>
              <a:rPr lang="en-US" sz="2000" dirty="0" err="1" smtClean="0">
                <a:solidFill>
                  <a:schemeClr val="accent2">
                    <a:lumMod val="75000"/>
                  </a:schemeClr>
                </a:solidFill>
                <a:latin typeface="Franklin Gothic Book" panose="020B0503020102020204" pitchFamily="34" charset="0"/>
              </a:rPr>
              <a:t>Ngọc</a:t>
            </a:r>
            <a:r>
              <a:rPr lang="en-US" sz="2000" dirty="0" smtClean="0">
                <a:solidFill>
                  <a:schemeClr val="accent2">
                    <a:lumMod val="75000"/>
                  </a:schemeClr>
                </a:solidFill>
                <a:latin typeface="Franklin Gothic Book" panose="020B0503020102020204" pitchFamily="34" charset="0"/>
              </a:rPr>
              <a:t> </a:t>
            </a:r>
            <a:r>
              <a:rPr lang="en-US" sz="2000" dirty="0" err="1" smtClean="0">
                <a:solidFill>
                  <a:schemeClr val="accent2">
                    <a:lumMod val="75000"/>
                  </a:schemeClr>
                </a:solidFill>
                <a:latin typeface="Franklin Gothic Book" panose="020B0503020102020204" pitchFamily="34" charset="0"/>
              </a:rPr>
              <a:t>Hà</a:t>
            </a:r>
            <a:r>
              <a:rPr lang="en-US" sz="2000" dirty="0" smtClean="0">
                <a:solidFill>
                  <a:schemeClr val="accent2">
                    <a:lumMod val="75000"/>
                  </a:schemeClr>
                </a:solidFill>
                <a:latin typeface="Franklin Gothic Book" panose="020B0503020102020204" pitchFamily="34" charset="0"/>
              </a:rPr>
              <a:t> Minh</a:t>
            </a:r>
            <a:endParaRPr lang="en-US" sz="2000" dirty="0">
              <a:solidFill>
                <a:schemeClr val="accent2">
                  <a:lumMod val="75000"/>
                </a:schemeClr>
              </a:solidFill>
              <a:latin typeface="Franklin Gothic Book" panose="020B0503020102020204" pitchFamily="34" charset="0"/>
            </a:endParaRP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p:blipFill>
        <p:spPr>
          <a:xfrm>
            <a:off x="9725024" y="327889"/>
            <a:ext cx="2260711" cy="2260711"/>
          </a:xfrm>
          <a:prstGeom prst="rect">
            <a:avLst/>
          </a:prstGeom>
        </p:spPr>
      </p:pic>
      <p:sp>
        <p:nvSpPr>
          <p:cNvPr id="6" name="Slide Number Placeholder 5"/>
          <p:cNvSpPr>
            <a:spLocks noGrp="1"/>
          </p:cNvSpPr>
          <p:nvPr>
            <p:ph type="sldNum" sz="quarter" idx="12"/>
          </p:nvPr>
        </p:nvSpPr>
        <p:spPr/>
        <p:txBody>
          <a:bodyPr/>
          <a:lstStyle/>
          <a:p>
            <a:fld id="{A6AF1B4E-90EC-4A51-B6E5-B702C054ECB0}" type="slidenum">
              <a:rPr lang="en-US" smtClean="0"/>
              <a:t>1</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1714603" y="2013726"/>
            <a:ext cx="9096585" cy="4130400"/>
          </a:xfrm>
        </p:spPr>
        <p:txBody>
          <a:bodyPr vert="horz" lIns="91440" tIns="45720" rIns="91440" bIns="45720" rtlCol="0" anchor="t">
            <a:normAutofit/>
          </a:bodyPr>
          <a:lstStyle/>
          <a:p>
            <a:pPr marL="0" indent="0">
              <a:buNone/>
            </a:pPr>
            <a:r>
              <a:rPr lang="en-US" dirty="0"/>
              <a:t/>
            </a:r>
            <a:br>
              <a:rPr lang="en-US" dirty="0"/>
            </a:br>
            <a:r>
              <a:rPr lang="vi-VN" dirty="0" smtClean="0"/>
              <a:t>	</a:t>
            </a:r>
            <a:endParaRPr lang="en-US" spc="150" dirty="0" smtClean="0">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10</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5686554" cy="678820"/>
              <a:chOff x="4229633" y="129456"/>
              <a:chExt cx="5686554"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7" y="129456"/>
                <a:ext cx="4907670"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Frameworks &amp; Tools</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784276" y="2036487"/>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7700" b="1" dirty="0" smtClean="0">
              <a:solidFill>
                <a:schemeClr val="accent5">
                  <a:lumMod val="75000"/>
                </a:schemeClr>
              </a:solidFill>
              <a:latin typeface="Segoe UI" panose="020B0502040204020203" pitchFamily="34" charset="0"/>
              <a:cs typeface="Segoe UI" panose="020B0502040204020203" pitchFamily="34" charset="0"/>
            </a:endParaRPr>
          </a:p>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sp>
        <p:nvSpPr>
          <p:cNvPr id="2" name="TextBox 1"/>
          <p:cNvSpPr txBox="1"/>
          <p:nvPr/>
        </p:nvSpPr>
        <p:spPr>
          <a:xfrm>
            <a:off x="5322413" y="1443790"/>
            <a:ext cx="4391526" cy="461665"/>
          </a:xfrm>
          <a:prstGeom prst="rect">
            <a:avLst/>
          </a:prstGeom>
          <a:noFill/>
        </p:spPr>
        <p:txBody>
          <a:bodyPr wrap="square" rtlCol="0">
            <a:spAutoFit/>
          </a:bodyPr>
          <a:lstStyle/>
          <a:p>
            <a:pPr>
              <a:lnSpc>
                <a:spcPct val="120000"/>
              </a:lnSpc>
            </a:pPr>
            <a:r>
              <a:rPr lang="en-US" sz="2000" b="1" i="1" dirty="0">
                <a:solidFill>
                  <a:schemeClr val="accent5">
                    <a:lumMod val="75000"/>
                  </a:schemeClr>
                </a:solidFill>
                <a:latin typeface="Segoe UI" panose="020B0502040204020203" pitchFamily="34" charset="0"/>
                <a:cs typeface="Segoe UI" panose="020B0502040204020203" pitchFamily="34" charset="0"/>
              </a:rPr>
              <a:t>Analysis requirements</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19726" y="1603349"/>
            <a:ext cx="1724527" cy="1724527"/>
          </a:xfrm>
          <a:prstGeom prst="rect">
            <a:avLst/>
          </a:prstGeom>
        </p:spPr>
      </p:pic>
      <p:sp>
        <p:nvSpPr>
          <p:cNvPr id="6" name="TextBox 5"/>
          <p:cNvSpPr txBox="1"/>
          <p:nvPr/>
        </p:nvSpPr>
        <p:spPr>
          <a:xfrm>
            <a:off x="1489415" y="3547227"/>
            <a:ext cx="1654838" cy="400110"/>
          </a:xfrm>
          <a:prstGeom prst="rect">
            <a:avLst/>
          </a:prstGeom>
          <a:noFill/>
        </p:spPr>
        <p:txBody>
          <a:bodyPr wrap="square" rtlCol="0">
            <a:spAutoFit/>
          </a:bodyPr>
          <a:lstStyle/>
          <a:p>
            <a:r>
              <a:rPr lang="vi-VN" sz="2000" dirty="0" smtClean="0">
                <a:solidFill>
                  <a:schemeClr val="accent1">
                    <a:lumMod val="50000"/>
                  </a:schemeClr>
                </a:solidFill>
                <a:latin typeface="Calibri" pitchFamily="34" charset="0"/>
                <a:cs typeface="Calibri" pitchFamily="34" charset="0"/>
              </a:rPr>
              <a:t>Diagrams.net</a:t>
            </a:r>
            <a:endParaRPr lang="en-US" sz="2000" dirty="0">
              <a:solidFill>
                <a:schemeClr val="accent1">
                  <a:lumMod val="50000"/>
                </a:schemeClr>
              </a:solidFill>
              <a:latin typeface="Calibri" pitchFamily="34" charset="0"/>
              <a:cs typeface="Calibri" pitchFamily="34" charset="0"/>
            </a:endParaRPr>
          </a:p>
        </p:txBody>
      </p:sp>
      <p:pic>
        <p:nvPicPr>
          <p:cNvPr id="18" name="Picture 17"/>
          <p:cNvPicPr/>
          <p:nvPr/>
        </p:nvPicPr>
        <p:blipFill>
          <a:blip r:embed="rId6"/>
          <a:stretch>
            <a:fillRect/>
          </a:stretch>
        </p:blipFill>
        <p:spPr>
          <a:xfrm>
            <a:off x="3488788" y="1999560"/>
            <a:ext cx="6909171" cy="3295168"/>
          </a:xfrm>
          <a:prstGeom prst="rect">
            <a:avLst/>
          </a:prstGeom>
        </p:spPr>
      </p:pic>
      <p:sp>
        <p:nvSpPr>
          <p:cNvPr id="15" name="TextBox 14"/>
          <p:cNvSpPr txBox="1"/>
          <p:nvPr/>
        </p:nvSpPr>
        <p:spPr>
          <a:xfrm>
            <a:off x="4006215" y="5539492"/>
            <a:ext cx="6509385" cy="461665"/>
          </a:xfrm>
          <a:prstGeom prst="rect">
            <a:avLst/>
          </a:prstGeom>
          <a:noFill/>
        </p:spPr>
        <p:txBody>
          <a:bodyPr wrap="square" rtlCol="0">
            <a:spAutoFit/>
          </a:bodyPr>
          <a:lstStyle/>
          <a:p>
            <a:r>
              <a:rPr lang="vi-VN" sz="2400" dirty="0" smtClean="0">
                <a:solidFill>
                  <a:schemeClr val="accent6">
                    <a:lumMod val="75000"/>
                  </a:schemeClr>
                </a:solidFill>
                <a:latin typeface="Calibri" pitchFamily="34" charset="0"/>
                <a:cs typeface="Calibri" pitchFamily="34" charset="0"/>
              </a:rPr>
              <a:t>Using </a:t>
            </a:r>
            <a:r>
              <a:rPr lang="vi-VN" sz="2400" dirty="0" smtClean="0">
                <a:solidFill>
                  <a:schemeClr val="accent6">
                    <a:lumMod val="75000"/>
                  </a:schemeClr>
                </a:solidFill>
                <a:latin typeface="Calibri" pitchFamily="34" charset="0"/>
                <a:cs typeface="Calibri" pitchFamily="34" charset="0"/>
              </a:rPr>
              <a:t>diagrams.net for drawing </a:t>
            </a:r>
            <a:r>
              <a:rPr lang="vi-VN" sz="2400" dirty="0" smtClean="0">
                <a:solidFill>
                  <a:schemeClr val="accent6">
                    <a:lumMod val="75000"/>
                  </a:schemeClr>
                </a:solidFill>
                <a:latin typeface="Calibri" pitchFamily="34" charset="0"/>
                <a:cs typeface="Calibri" pitchFamily="34" charset="0"/>
              </a:rPr>
              <a:t>Use case</a:t>
            </a:r>
            <a:endParaRPr lang="en-US" sz="2400" dirty="0">
              <a:solidFill>
                <a:schemeClr val="accent6">
                  <a:lumMod val="75000"/>
                </a:schemeClr>
              </a:solidFill>
              <a:latin typeface="Calibri" pitchFamily="34" charset="0"/>
              <a:cs typeface="Calibri" pitchFamily="34" charset="0"/>
            </a:endParaRPr>
          </a:p>
        </p:txBody>
      </p:sp>
    </p:spTree>
    <p:extLst>
      <p:ext uri="{BB962C8B-B14F-4D97-AF65-F5344CB8AC3E}">
        <p14:creationId xmlns:p14="http://schemas.microsoft.com/office/powerpoint/2010/main" val="10242275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barn(inVertical)">
                                      <p:cBhvr>
                                        <p:cTn id="14" dur="500"/>
                                        <p:tgtEl>
                                          <p:spTgt spid="18"/>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4342844" y="2186145"/>
            <a:ext cx="6791881" cy="3271679"/>
          </a:xfrm>
        </p:spPr>
        <p:txBody>
          <a:bodyPr vert="horz" lIns="91440" tIns="45720" rIns="91440" bIns="45720" rtlCol="0" anchor="t">
            <a:normAutofit/>
          </a:bodyPr>
          <a:lstStyle/>
          <a:p>
            <a:pPr>
              <a:lnSpc>
                <a:spcPct val="160000"/>
              </a:lnSpc>
              <a:buFont typeface="Wingdings" panose="05000000000000000000" pitchFamily="2" charset="2"/>
              <a:buChar char="q"/>
            </a:pPr>
            <a:r>
              <a:rPr lang="en-US" sz="2400" dirty="0" err="1">
                <a:solidFill>
                  <a:schemeClr val="accent1">
                    <a:lumMod val="50000"/>
                  </a:schemeClr>
                </a:solidFill>
              </a:rPr>
              <a:t>Figma</a:t>
            </a:r>
            <a:r>
              <a:rPr lang="en-US" sz="2400" dirty="0">
                <a:solidFill>
                  <a:schemeClr val="accent1">
                    <a:lumMod val="50000"/>
                  </a:schemeClr>
                </a:solidFill>
              </a:rPr>
              <a:t> is a design platform for teams who build products together. </a:t>
            </a:r>
            <a:endParaRPr lang="en-US" sz="2400" dirty="0" smtClean="0">
              <a:solidFill>
                <a:schemeClr val="accent1">
                  <a:lumMod val="50000"/>
                </a:schemeClr>
              </a:solidFill>
            </a:endParaRPr>
          </a:p>
          <a:p>
            <a:pPr>
              <a:buFont typeface="Wingdings" panose="05000000000000000000" pitchFamily="2" charset="2"/>
              <a:buChar char="q"/>
            </a:pPr>
            <a:endParaRPr lang="en-US" sz="2400" dirty="0" smtClean="0">
              <a:solidFill>
                <a:schemeClr val="accent1">
                  <a:lumMod val="50000"/>
                </a:schemeClr>
              </a:solidFill>
            </a:endParaRPr>
          </a:p>
          <a:p>
            <a:pPr>
              <a:lnSpc>
                <a:spcPct val="160000"/>
              </a:lnSpc>
              <a:buFont typeface="Wingdings" panose="05000000000000000000" pitchFamily="2" charset="2"/>
              <a:buChar char="q"/>
            </a:pPr>
            <a:r>
              <a:rPr lang="en-US" sz="2400" dirty="0" smtClean="0">
                <a:solidFill>
                  <a:schemeClr val="accent1">
                    <a:lumMod val="50000"/>
                  </a:schemeClr>
                </a:solidFill>
              </a:rPr>
              <a:t>Born </a:t>
            </a:r>
            <a:r>
              <a:rPr lang="en-US" sz="2400" dirty="0">
                <a:solidFill>
                  <a:schemeClr val="accent1">
                    <a:lumMod val="50000"/>
                  </a:schemeClr>
                </a:solidFill>
              </a:rPr>
              <a:t>on the Web, </a:t>
            </a:r>
            <a:r>
              <a:rPr lang="en-US" sz="2400" dirty="0" err="1">
                <a:solidFill>
                  <a:schemeClr val="accent1">
                    <a:lumMod val="50000"/>
                  </a:schemeClr>
                </a:solidFill>
              </a:rPr>
              <a:t>Figma</a:t>
            </a:r>
            <a:r>
              <a:rPr lang="en-US" sz="2400" dirty="0">
                <a:solidFill>
                  <a:schemeClr val="accent1">
                    <a:lumMod val="50000"/>
                  </a:schemeClr>
                </a:solidFill>
              </a:rPr>
              <a:t> helps the entire product team create, test, and ship better designs, faster.</a:t>
            </a:r>
            <a:endParaRPr lang="en-US" sz="2400" dirty="0">
              <a:solidFill>
                <a:schemeClr val="accent1">
                  <a:lumMod val="50000"/>
                </a:schemeClr>
              </a:solidFill>
              <a:latin typeface="Segoe UI" panose="020B0502040204020203"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11</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5686554" cy="678820"/>
              <a:chOff x="4229633" y="129456"/>
              <a:chExt cx="5686554"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7" y="129456"/>
                <a:ext cx="4907670"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Frameworks &amp; Tools</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784276" y="2036487"/>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sp>
        <p:nvSpPr>
          <p:cNvPr id="2" name="TextBox 1"/>
          <p:cNvSpPr txBox="1"/>
          <p:nvPr/>
        </p:nvSpPr>
        <p:spPr>
          <a:xfrm>
            <a:off x="5981309" y="1443789"/>
            <a:ext cx="4391526" cy="427425"/>
          </a:xfrm>
          <a:prstGeom prst="rect">
            <a:avLst/>
          </a:prstGeom>
          <a:noFill/>
        </p:spPr>
        <p:txBody>
          <a:bodyPr wrap="square" rtlCol="0">
            <a:spAutoFit/>
          </a:bodyPr>
          <a:lstStyle/>
          <a:p>
            <a:pPr>
              <a:lnSpc>
                <a:spcPct val="120000"/>
              </a:lnSpc>
            </a:pPr>
            <a:r>
              <a:rPr lang="vi-VN" sz="2000" b="1" i="1" dirty="0" smtClean="0">
                <a:solidFill>
                  <a:schemeClr val="accent5">
                    <a:lumMod val="75000"/>
                  </a:schemeClr>
                </a:solidFill>
                <a:latin typeface="Segoe UI" panose="020B0502040204020203" pitchFamily="34" charset="0"/>
                <a:cs typeface="Segoe UI" panose="020B0502040204020203" pitchFamily="34" charset="0"/>
              </a:rPr>
              <a:t>Design</a:t>
            </a:r>
            <a:endParaRPr lang="en-US" sz="2000" b="1" i="1" dirty="0">
              <a:solidFill>
                <a:schemeClr val="accent5">
                  <a:lumMod val="75000"/>
                </a:schemeClr>
              </a:solidFill>
              <a:latin typeface="Segoe UI" panose="020B0502040204020203" pitchFamily="34" charset="0"/>
              <a:cs typeface="Segoe UI" panose="020B0502040204020203" pitchFamily="34" charset="0"/>
            </a:endParaRPr>
          </a:p>
        </p:txBody>
      </p:sp>
      <p:sp>
        <p:nvSpPr>
          <p:cNvPr id="6" name="TextBox 5"/>
          <p:cNvSpPr txBox="1"/>
          <p:nvPr/>
        </p:nvSpPr>
        <p:spPr>
          <a:xfrm>
            <a:off x="2331103" y="3560374"/>
            <a:ext cx="1654838" cy="523220"/>
          </a:xfrm>
          <a:prstGeom prst="rect">
            <a:avLst/>
          </a:prstGeom>
          <a:noFill/>
        </p:spPr>
        <p:txBody>
          <a:bodyPr wrap="square" rtlCol="0">
            <a:spAutoFit/>
          </a:bodyPr>
          <a:lstStyle/>
          <a:p>
            <a:r>
              <a:rPr lang="vi-VN" sz="2800" dirty="0" smtClean="0">
                <a:solidFill>
                  <a:schemeClr val="accent1">
                    <a:lumMod val="50000"/>
                  </a:schemeClr>
                </a:solidFill>
                <a:latin typeface="Calibri" pitchFamily="34" charset="0"/>
                <a:cs typeface="Calibri" pitchFamily="34" charset="0"/>
              </a:rPr>
              <a:t>Figma</a:t>
            </a:r>
            <a:endParaRPr lang="en-US" sz="2800" dirty="0">
              <a:solidFill>
                <a:schemeClr val="accent1">
                  <a:lumMod val="50000"/>
                </a:schemeClr>
              </a:solidFill>
              <a:latin typeface="Calibri" pitchFamily="34" charset="0"/>
              <a:cs typeface="Calibri" pitchFamily="34" charset="0"/>
            </a:endParaRPr>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45470" y="2281249"/>
            <a:ext cx="1214364" cy="1821546"/>
          </a:xfrm>
          <a:prstGeom prst="rect">
            <a:avLst/>
          </a:prstGeom>
        </p:spPr>
      </p:pic>
    </p:spTree>
    <p:extLst>
      <p:ext uri="{BB962C8B-B14F-4D97-AF65-F5344CB8AC3E}">
        <p14:creationId xmlns:p14="http://schemas.microsoft.com/office/powerpoint/2010/main" val="10588194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17" name="Graphic 8">
            <a:extLst>
              <a:ext uri="{FF2B5EF4-FFF2-40B4-BE49-F238E27FC236}">
                <a16:creationId xmlns:a16="http://schemas.microsoft.com/office/drawing/2014/main" id="{35127EDA-5861-47AB-8729-620CFC7DAC07}"/>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6641431" y="816337"/>
            <a:ext cx="5225327" cy="5225327"/>
          </a:xfrm>
          <a:prstGeom prst="rect">
            <a:avLst/>
          </a:prstGeom>
        </p:spPr>
      </p:pic>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1165963" y="2203846"/>
            <a:ext cx="9096585" cy="4130400"/>
          </a:xfrm>
        </p:spPr>
        <p:txBody>
          <a:bodyPr vert="horz" lIns="91440" tIns="45720" rIns="91440" bIns="45720" rtlCol="0" anchor="t">
            <a:normAutofit/>
          </a:bodyPr>
          <a:lstStyle/>
          <a:p>
            <a:pPr>
              <a:buFont typeface="Wingdings" pitchFamily="2" charset="2"/>
              <a:buChar char="ü"/>
            </a:pPr>
            <a:r>
              <a:rPr lang="vi-VN" dirty="0" smtClean="0">
                <a:solidFill>
                  <a:schemeClr val="accent1">
                    <a:lumMod val="50000"/>
                  </a:schemeClr>
                </a:solidFill>
              </a:rPr>
              <a:t> </a:t>
            </a:r>
            <a:r>
              <a:rPr lang="en-US" dirty="0" smtClean="0">
                <a:solidFill>
                  <a:schemeClr val="accent1">
                    <a:lumMod val="50000"/>
                  </a:schemeClr>
                </a:solidFill>
              </a:rPr>
              <a:t>Works on Any Platform</a:t>
            </a:r>
          </a:p>
          <a:p>
            <a:pPr>
              <a:buFont typeface="Wingdings" pitchFamily="2" charset="2"/>
              <a:buChar char="ü"/>
            </a:pPr>
            <a:r>
              <a:rPr lang="vi-VN" dirty="0" smtClean="0">
                <a:solidFill>
                  <a:schemeClr val="accent1">
                    <a:lumMod val="50000"/>
                  </a:schemeClr>
                </a:solidFill>
              </a:rPr>
              <a:t> </a:t>
            </a:r>
            <a:r>
              <a:rPr lang="en-US" dirty="0" err="1" smtClean="0">
                <a:solidFill>
                  <a:schemeClr val="accent1">
                    <a:lumMod val="50000"/>
                  </a:schemeClr>
                </a:solidFill>
              </a:rPr>
              <a:t>Figma</a:t>
            </a:r>
            <a:r>
              <a:rPr lang="en-US" dirty="0" smtClean="0">
                <a:solidFill>
                  <a:schemeClr val="accent1">
                    <a:lumMod val="50000"/>
                  </a:schemeClr>
                </a:solidFill>
              </a:rPr>
              <a:t> Is Simple and Familiar</a:t>
            </a:r>
            <a:endParaRPr lang="vi-VN" dirty="0" smtClean="0">
              <a:solidFill>
                <a:schemeClr val="accent1">
                  <a:lumMod val="50000"/>
                </a:schemeClr>
              </a:solidFill>
            </a:endParaRPr>
          </a:p>
          <a:p>
            <a:pPr>
              <a:buFont typeface="Wingdings" pitchFamily="2" charset="2"/>
              <a:buChar char="ü"/>
            </a:pPr>
            <a:r>
              <a:rPr lang="vi-VN" dirty="0" smtClean="0">
                <a:solidFill>
                  <a:schemeClr val="accent1">
                    <a:lumMod val="50000"/>
                  </a:schemeClr>
                </a:solidFill>
              </a:rPr>
              <a:t> </a:t>
            </a:r>
            <a:r>
              <a:rPr lang="en-US" dirty="0" smtClean="0">
                <a:solidFill>
                  <a:schemeClr val="accent1">
                    <a:lumMod val="50000"/>
                  </a:schemeClr>
                </a:solidFill>
              </a:rPr>
              <a:t>Slack for Team Communication</a:t>
            </a:r>
            <a:endParaRPr lang="vi-VN" dirty="0" smtClean="0">
              <a:solidFill>
                <a:schemeClr val="accent1">
                  <a:lumMod val="50000"/>
                </a:schemeClr>
              </a:solidFill>
            </a:endParaRPr>
          </a:p>
          <a:p>
            <a:pPr>
              <a:buFont typeface="Wingdings" pitchFamily="2" charset="2"/>
              <a:buChar char="ü"/>
            </a:pPr>
            <a:r>
              <a:rPr lang="vi-VN" dirty="0" smtClean="0">
                <a:solidFill>
                  <a:schemeClr val="accent1">
                    <a:lumMod val="50000"/>
                  </a:schemeClr>
                </a:solidFill>
              </a:rPr>
              <a:t> </a:t>
            </a:r>
            <a:r>
              <a:rPr lang="en-US" dirty="0" smtClean="0">
                <a:solidFill>
                  <a:schemeClr val="accent1">
                    <a:lumMod val="50000"/>
                  </a:schemeClr>
                </a:solidFill>
              </a:rPr>
              <a:t>Sharing Is Uncomplicated and Flexible</a:t>
            </a:r>
          </a:p>
          <a:p>
            <a:pPr>
              <a:buFont typeface="Wingdings" pitchFamily="2" charset="2"/>
              <a:buChar char="ü"/>
            </a:pPr>
            <a:r>
              <a:rPr lang="vi-VN" dirty="0" smtClean="0">
                <a:solidFill>
                  <a:schemeClr val="accent1">
                    <a:lumMod val="50000"/>
                  </a:schemeClr>
                </a:solidFill>
              </a:rPr>
              <a:t> </a:t>
            </a:r>
            <a:r>
              <a:rPr lang="en-US" dirty="0" smtClean="0">
                <a:solidFill>
                  <a:schemeClr val="accent1">
                    <a:lumMod val="50000"/>
                  </a:schemeClr>
                </a:solidFill>
              </a:rPr>
              <a:t>Real-time Updating</a:t>
            </a:r>
          </a:p>
          <a:p>
            <a:pPr>
              <a:buFontTx/>
              <a:buChar char="-"/>
            </a:pPr>
            <a:endParaRPr lang="en-US" dirty="0" smtClean="0"/>
          </a:p>
          <a:p>
            <a:pPr>
              <a:buFontTx/>
              <a:buChar char="-"/>
            </a:pPr>
            <a:endParaRPr lang="en-US" dirty="0" smtClean="0"/>
          </a:p>
          <a:p>
            <a:pPr marL="0" indent="0">
              <a:buNone/>
            </a:pPr>
            <a:endParaRPr lang="en-US" spc="150" dirty="0" smtClean="0">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12</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5686554" cy="678820"/>
              <a:chOff x="4229633" y="129456"/>
              <a:chExt cx="5686554"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7" y="129456"/>
                <a:ext cx="4907670"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Frameworks &amp; Tools</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784276" y="2036487"/>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sp>
        <p:nvSpPr>
          <p:cNvPr id="2" name="TextBox 1"/>
          <p:cNvSpPr txBox="1"/>
          <p:nvPr/>
        </p:nvSpPr>
        <p:spPr>
          <a:xfrm>
            <a:off x="5981309" y="1443789"/>
            <a:ext cx="4391526" cy="427425"/>
          </a:xfrm>
          <a:prstGeom prst="rect">
            <a:avLst/>
          </a:prstGeom>
          <a:noFill/>
        </p:spPr>
        <p:txBody>
          <a:bodyPr wrap="square" rtlCol="0">
            <a:spAutoFit/>
          </a:bodyPr>
          <a:lstStyle/>
          <a:p>
            <a:pPr>
              <a:lnSpc>
                <a:spcPct val="120000"/>
              </a:lnSpc>
            </a:pPr>
            <a:r>
              <a:rPr lang="vi-VN" sz="2000" b="1" i="1" dirty="0" smtClean="0">
                <a:solidFill>
                  <a:schemeClr val="accent5">
                    <a:lumMod val="75000"/>
                  </a:schemeClr>
                </a:solidFill>
                <a:latin typeface="Segoe UI" panose="020B0502040204020203" pitchFamily="34" charset="0"/>
                <a:cs typeface="Segoe UI" panose="020B0502040204020203" pitchFamily="34" charset="0"/>
              </a:rPr>
              <a:t>Design</a:t>
            </a:r>
            <a:endParaRPr lang="en-US" sz="2000" b="1" i="1" dirty="0">
              <a:solidFill>
                <a:schemeClr val="accent5">
                  <a:lumMod val="75000"/>
                </a:schemeClr>
              </a:solidFill>
              <a:latin typeface="Segoe UI" panose="020B0502040204020203" pitchFamily="34" charset="0"/>
              <a:cs typeface="Segoe UI" panose="020B0502040204020203" pitchFamily="34" charset="0"/>
            </a:endParaRPr>
          </a:p>
        </p:txBody>
      </p:sp>
      <p:sp>
        <p:nvSpPr>
          <p:cNvPr id="6" name="TextBox 5"/>
          <p:cNvSpPr txBox="1"/>
          <p:nvPr/>
        </p:nvSpPr>
        <p:spPr>
          <a:xfrm>
            <a:off x="8223067" y="3382877"/>
            <a:ext cx="1654838" cy="523220"/>
          </a:xfrm>
          <a:prstGeom prst="rect">
            <a:avLst/>
          </a:prstGeom>
          <a:noFill/>
        </p:spPr>
        <p:txBody>
          <a:bodyPr wrap="square" rtlCol="0">
            <a:spAutoFit/>
          </a:bodyPr>
          <a:lstStyle/>
          <a:p>
            <a:r>
              <a:rPr lang="vi-VN" sz="2800" dirty="0" smtClean="0">
                <a:solidFill>
                  <a:schemeClr val="accent1">
                    <a:lumMod val="50000"/>
                  </a:schemeClr>
                </a:solidFill>
                <a:latin typeface="Calibri" pitchFamily="34" charset="0"/>
                <a:cs typeface="Calibri" pitchFamily="34" charset="0"/>
              </a:rPr>
              <a:t>Figma</a:t>
            </a:r>
            <a:endParaRPr lang="en-US" sz="2800" dirty="0">
              <a:solidFill>
                <a:schemeClr val="accent1">
                  <a:lumMod val="50000"/>
                </a:schemeClr>
              </a:solidFill>
              <a:latin typeface="Calibri" pitchFamily="34" charset="0"/>
              <a:cs typeface="Calibri" pitchFamily="34" charset="0"/>
            </a:endParaRPr>
          </a:p>
        </p:txBody>
      </p:sp>
      <p:pic>
        <p:nvPicPr>
          <p:cNvPr id="16" name="Picture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518176" y="1961441"/>
            <a:ext cx="1214364" cy="1821546"/>
          </a:xfrm>
          <a:prstGeom prst="rect">
            <a:avLst/>
          </a:prstGeom>
        </p:spPr>
      </p:pic>
    </p:spTree>
    <p:extLst>
      <p:ext uri="{BB962C8B-B14F-4D97-AF65-F5344CB8AC3E}">
        <p14:creationId xmlns:p14="http://schemas.microsoft.com/office/powerpoint/2010/main" val="32457112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250"/>
                                  </p:stCondLst>
                                  <p:endCondLst>
                                    <p:cond evt="begin" delay="0">
                                      <p:tn val="5"/>
                                    </p:cond>
                                  </p:end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3152795" y="6245418"/>
            <a:ext cx="7715230" cy="476057"/>
          </a:xfrm>
        </p:spPr>
        <p:txBody>
          <a:bodyPr vert="horz" lIns="91440" tIns="45720" rIns="91440" bIns="45720" rtlCol="0" anchor="t">
            <a:noAutofit/>
          </a:bodyPr>
          <a:lstStyle/>
          <a:p>
            <a:pPr marL="0" indent="0">
              <a:buNone/>
            </a:pPr>
            <a:r>
              <a:rPr lang="vi-VN" sz="2400" dirty="0" smtClean="0">
                <a:solidFill>
                  <a:schemeClr val="accent6">
                    <a:lumMod val="75000"/>
                  </a:schemeClr>
                </a:solidFill>
                <a:latin typeface="Calibri" pitchFamily="34" charset="0"/>
                <a:cs typeface="Calibri" pitchFamily="34" charset="0"/>
              </a:rPr>
              <a:t>Using Figma for designing our Banking management system</a:t>
            </a:r>
            <a:endParaRPr lang="en-US" sz="2400" dirty="0">
              <a:solidFill>
                <a:schemeClr val="accent6">
                  <a:lumMod val="75000"/>
                </a:schemeClr>
              </a:solidFill>
              <a:latin typeface="Calibri" pitchFamily="34" charset="0"/>
              <a:cs typeface="Calibri"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13</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5686554" cy="678820"/>
              <a:chOff x="4229633" y="129456"/>
              <a:chExt cx="5686554"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7" y="129456"/>
                <a:ext cx="4907670"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Frameworks &amp; Tools</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784276" y="2036487"/>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sp>
        <p:nvSpPr>
          <p:cNvPr id="2" name="TextBox 1"/>
          <p:cNvSpPr txBox="1"/>
          <p:nvPr/>
        </p:nvSpPr>
        <p:spPr>
          <a:xfrm>
            <a:off x="5981309" y="1443789"/>
            <a:ext cx="4391526" cy="427425"/>
          </a:xfrm>
          <a:prstGeom prst="rect">
            <a:avLst/>
          </a:prstGeom>
          <a:noFill/>
        </p:spPr>
        <p:txBody>
          <a:bodyPr wrap="square" rtlCol="0">
            <a:spAutoFit/>
          </a:bodyPr>
          <a:lstStyle/>
          <a:p>
            <a:pPr>
              <a:lnSpc>
                <a:spcPct val="120000"/>
              </a:lnSpc>
            </a:pPr>
            <a:r>
              <a:rPr lang="vi-VN" sz="2000" b="1" i="1" dirty="0" smtClean="0">
                <a:solidFill>
                  <a:schemeClr val="accent5">
                    <a:lumMod val="75000"/>
                  </a:schemeClr>
                </a:solidFill>
                <a:latin typeface="Segoe UI" panose="020B0502040204020203" pitchFamily="34" charset="0"/>
                <a:cs typeface="Segoe UI" panose="020B0502040204020203" pitchFamily="34" charset="0"/>
              </a:rPr>
              <a:t>Design</a:t>
            </a:r>
            <a:endParaRPr lang="en-US" sz="2000" b="1" i="1" dirty="0">
              <a:solidFill>
                <a:schemeClr val="accent5">
                  <a:lumMod val="75000"/>
                </a:schemeClr>
              </a:solidFill>
              <a:latin typeface="Segoe UI" panose="020B0502040204020203" pitchFamily="34" charset="0"/>
              <a:cs typeface="Segoe UI" panose="020B0502040204020203" pitchFamily="34" charset="0"/>
            </a:endParaRPr>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00256" y="1315439"/>
            <a:ext cx="1214364" cy="1821546"/>
          </a:xfrm>
          <a:prstGeom prst="rect">
            <a:avLst/>
          </a:prstGeom>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3417" y="2182813"/>
            <a:ext cx="7129418" cy="3821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68339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250"/>
                                  </p:stCondLst>
                                  <p:endCondLst>
                                    <p:cond evt="begin" delay="0">
                                      <p:tn val="5"/>
                                    </p:cond>
                                  </p:end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 calcmode="lin" valueType="num">
                                      <p:cBhvr additive="base">
                                        <p:cTn id="14" dur="500" fill="hold"/>
                                        <p:tgtEl>
                                          <p:spTgt spid="1026"/>
                                        </p:tgtEl>
                                        <p:attrNameLst>
                                          <p:attrName>ppt_x</p:attrName>
                                        </p:attrNameLst>
                                      </p:cBhvr>
                                      <p:tavLst>
                                        <p:tav tm="0">
                                          <p:val>
                                            <p:strVal val="#ppt_x"/>
                                          </p:val>
                                        </p:tav>
                                        <p:tav tm="100000">
                                          <p:val>
                                            <p:strVal val="#ppt_x"/>
                                          </p:val>
                                        </p:tav>
                                      </p:tavLst>
                                    </p:anim>
                                    <p:anim calcmode="lin" valueType="num">
                                      <p:cBhvr additive="base">
                                        <p:cTn id="15"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 calcmode="lin" valueType="num">
                                      <p:cBhvr additive="base">
                                        <p:cTn id="2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1714603" y="2013726"/>
            <a:ext cx="9096585" cy="4130400"/>
          </a:xfrm>
        </p:spPr>
        <p:txBody>
          <a:bodyPr vert="horz" lIns="91440" tIns="45720" rIns="91440" bIns="45720" rtlCol="0" anchor="t">
            <a:normAutofit/>
          </a:bodyPr>
          <a:lstStyle/>
          <a:p>
            <a:pPr marL="0" indent="0">
              <a:buNone/>
            </a:pPr>
            <a:r>
              <a:rPr lang="en-US" dirty="0"/>
              <a:t/>
            </a:r>
            <a:br>
              <a:rPr lang="en-US" dirty="0"/>
            </a:br>
            <a:r>
              <a:rPr lang="vi-VN" dirty="0" smtClean="0"/>
              <a:t>	</a:t>
            </a:r>
            <a:endParaRPr lang="en-US" spc="150" dirty="0" smtClean="0">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14</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5686554" cy="678820"/>
              <a:chOff x="4229633" y="129456"/>
              <a:chExt cx="5686554"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7" y="129456"/>
                <a:ext cx="4907670"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Frameworks &amp; Tools</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784276" y="2036487"/>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7700" b="1" dirty="0" smtClean="0">
              <a:solidFill>
                <a:schemeClr val="accent5">
                  <a:lumMod val="75000"/>
                </a:schemeClr>
              </a:solidFill>
              <a:latin typeface="Segoe UI" panose="020B0502040204020203" pitchFamily="34" charset="0"/>
              <a:cs typeface="Segoe UI" panose="020B0502040204020203" pitchFamily="34" charset="0"/>
            </a:endParaRPr>
          </a:p>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sp>
        <p:nvSpPr>
          <p:cNvPr id="2" name="TextBox 1"/>
          <p:cNvSpPr txBox="1"/>
          <p:nvPr/>
        </p:nvSpPr>
        <p:spPr>
          <a:xfrm>
            <a:off x="5322413" y="1443790"/>
            <a:ext cx="4391526" cy="427425"/>
          </a:xfrm>
          <a:prstGeom prst="rect">
            <a:avLst/>
          </a:prstGeom>
          <a:noFill/>
        </p:spPr>
        <p:txBody>
          <a:bodyPr wrap="square" rtlCol="0">
            <a:spAutoFit/>
          </a:bodyPr>
          <a:lstStyle/>
          <a:p>
            <a:pPr>
              <a:lnSpc>
                <a:spcPct val="120000"/>
              </a:lnSpc>
            </a:pPr>
            <a:r>
              <a:rPr lang="vi-VN" sz="2000" b="1" i="1" dirty="0" smtClean="0">
                <a:solidFill>
                  <a:schemeClr val="accent5">
                    <a:lumMod val="75000"/>
                  </a:schemeClr>
                </a:solidFill>
                <a:latin typeface="Segoe UI" panose="020B0502040204020203" pitchFamily="34" charset="0"/>
                <a:cs typeface="Segoe UI" panose="020B0502040204020203" pitchFamily="34" charset="0"/>
              </a:rPr>
              <a:t>Design</a:t>
            </a:r>
            <a:endParaRPr lang="en-US" sz="2000" b="1" i="1" dirty="0">
              <a:solidFill>
                <a:schemeClr val="accent5">
                  <a:lumMod val="75000"/>
                </a:schemeClr>
              </a:solidFill>
              <a:latin typeface="Segoe UI" panose="020B0502040204020203" pitchFamily="34" charset="0"/>
              <a:cs typeface="Segoe UI" panose="020B0502040204020203" pitchFamily="34" charset="0"/>
            </a:endParaRPr>
          </a:p>
        </p:txBody>
      </p:sp>
      <p:grpSp>
        <p:nvGrpSpPr>
          <p:cNvPr id="18" name="Group 17"/>
          <p:cNvGrpSpPr/>
          <p:nvPr/>
        </p:nvGrpSpPr>
        <p:grpSpPr>
          <a:xfrm>
            <a:off x="917330" y="1871215"/>
            <a:ext cx="2169120" cy="2231554"/>
            <a:chOff x="7849875" y="1871215"/>
            <a:chExt cx="2169120" cy="2231554"/>
          </a:xfrm>
        </p:grpSpPr>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16275" y="1871215"/>
              <a:ext cx="1721073" cy="1721073"/>
            </a:xfrm>
            <a:prstGeom prst="rect">
              <a:avLst/>
            </a:prstGeom>
          </p:spPr>
        </p:pic>
        <p:sp>
          <p:nvSpPr>
            <p:cNvPr id="17" name="TextBox 16"/>
            <p:cNvSpPr txBox="1"/>
            <p:nvPr/>
          </p:nvSpPr>
          <p:spPr>
            <a:xfrm>
              <a:off x="7849875" y="3641104"/>
              <a:ext cx="2169120" cy="461665"/>
            </a:xfrm>
            <a:prstGeom prst="rect">
              <a:avLst/>
            </a:prstGeom>
            <a:noFill/>
          </p:spPr>
          <p:txBody>
            <a:bodyPr wrap="none" rtlCol="0">
              <a:spAutoFit/>
            </a:bodyPr>
            <a:lstStyle/>
            <a:p>
              <a:r>
                <a:rPr lang="vi-VN" sz="2400" dirty="0" smtClean="0">
                  <a:solidFill>
                    <a:schemeClr val="accent6">
                      <a:lumMod val="75000"/>
                    </a:schemeClr>
                  </a:solidFill>
                  <a:latin typeface="Calibri" pitchFamily="34" charset="0"/>
                  <a:cs typeface="Calibri" pitchFamily="34" charset="0"/>
                </a:rPr>
                <a:t>Visual Paradigm</a:t>
              </a:r>
              <a:endParaRPr lang="en-US" sz="2400" dirty="0">
                <a:solidFill>
                  <a:schemeClr val="accent6">
                    <a:lumMod val="75000"/>
                  </a:schemeClr>
                </a:solidFill>
                <a:latin typeface="Calibri" pitchFamily="34" charset="0"/>
                <a:cs typeface="Calibri" pitchFamily="34" charset="0"/>
              </a:endParaRPr>
            </a:p>
          </p:txBody>
        </p:sp>
      </p:grpSp>
      <p:sp>
        <p:nvSpPr>
          <p:cNvPr id="19" name="TextBox 18"/>
          <p:cNvSpPr txBox="1"/>
          <p:nvPr/>
        </p:nvSpPr>
        <p:spPr>
          <a:xfrm>
            <a:off x="4342843" y="2559471"/>
            <a:ext cx="6944282" cy="1200329"/>
          </a:xfrm>
          <a:prstGeom prst="rect">
            <a:avLst/>
          </a:prstGeom>
          <a:noFill/>
        </p:spPr>
        <p:txBody>
          <a:bodyPr wrap="square" rtlCol="0">
            <a:spAutoFit/>
          </a:bodyPr>
          <a:lstStyle/>
          <a:p>
            <a:r>
              <a:rPr lang="en-US" sz="2400" dirty="0">
                <a:solidFill>
                  <a:schemeClr val="accent1">
                    <a:lumMod val="50000"/>
                  </a:schemeClr>
                </a:solidFill>
                <a:latin typeface="Calibri" pitchFamily="34" charset="0"/>
                <a:cs typeface="Calibri" pitchFamily="34" charset="0"/>
              </a:rPr>
              <a:t>Visual Paradigm helps software development teams </a:t>
            </a:r>
            <a:r>
              <a:rPr lang="vi-VN" sz="2400" dirty="0" smtClean="0">
                <a:solidFill>
                  <a:schemeClr val="accent1">
                    <a:lumMod val="50000"/>
                  </a:schemeClr>
                </a:solidFill>
                <a:latin typeface="Calibri" pitchFamily="34" charset="0"/>
                <a:cs typeface="Calibri" pitchFamily="34" charset="0"/>
              </a:rPr>
              <a:t/>
            </a:r>
            <a:br>
              <a:rPr lang="vi-VN" sz="2400" dirty="0" smtClean="0">
                <a:solidFill>
                  <a:schemeClr val="accent1">
                    <a:lumMod val="50000"/>
                  </a:schemeClr>
                </a:solidFill>
                <a:latin typeface="Calibri" pitchFamily="34" charset="0"/>
                <a:cs typeface="Calibri" pitchFamily="34" charset="0"/>
              </a:rPr>
            </a:br>
            <a:r>
              <a:rPr lang="en-US" sz="2400" dirty="0" smtClean="0">
                <a:solidFill>
                  <a:schemeClr val="accent1">
                    <a:lumMod val="50000"/>
                  </a:schemeClr>
                </a:solidFill>
                <a:latin typeface="Calibri" pitchFamily="34" charset="0"/>
                <a:cs typeface="Calibri" pitchFamily="34" charset="0"/>
              </a:rPr>
              <a:t>to </a:t>
            </a:r>
            <a:r>
              <a:rPr lang="en-US" sz="2400" dirty="0">
                <a:solidFill>
                  <a:schemeClr val="accent1">
                    <a:lumMod val="50000"/>
                  </a:schemeClr>
                </a:solidFill>
                <a:latin typeface="Calibri" pitchFamily="34" charset="0"/>
                <a:cs typeface="Calibri" pitchFamily="34" charset="0"/>
              </a:rPr>
              <a:t>capture </a:t>
            </a:r>
            <a:r>
              <a:rPr lang="en-US" sz="2400" dirty="0" smtClean="0">
                <a:solidFill>
                  <a:schemeClr val="accent1">
                    <a:lumMod val="50000"/>
                  </a:schemeClr>
                </a:solidFill>
                <a:latin typeface="Calibri" pitchFamily="34" charset="0"/>
                <a:cs typeface="Calibri" pitchFamily="34" charset="0"/>
              </a:rPr>
              <a:t>correct </a:t>
            </a:r>
            <a:r>
              <a:rPr lang="en-US" sz="2400" dirty="0">
                <a:solidFill>
                  <a:schemeClr val="accent1">
                    <a:lumMod val="50000"/>
                  </a:schemeClr>
                </a:solidFill>
                <a:latin typeface="Calibri" pitchFamily="34" charset="0"/>
                <a:cs typeface="Calibri" pitchFamily="34" charset="0"/>
              </a:rPr>
              <a:t>requirements and </a:t>
            </a:r>
            <a:r>
              <a:rPr lang="vi-VN" sz="2400" dirty="0" smtClean="0">
                <a:solidFill>
                  <a:schemeClr val="accent1">
                    <a:lumMod val="50000"/>
                  </a:schemeClr>
                </a:solidFill>
                <a:latin typeface="Calibri" pitchFamily="34" charset="0"/>
                <a:cs typeface="Calibri" pitchFamily="34" charset="0"/>
              </a:rPr>
              <a:t/>
            </a:r>
            <a:br>
              <a:rPr lang="vi-VN" sz="2400" dirty="0" smtClean="0">
                <a:solidFill>
                  <a:schemeClr val="accent1">
                    <a:lumMod val="50000"/>
                  </a:schemeClr>
                </a:solidFill>
                <a:latin typeface="Calibri" pitchFamily="34" charset="0"/>
                <a:cs typeface="Calibri" pitchFamily="34" charset="0"/>
              </a:rPr>
            </a:br>
            <a:r>
              <a:rPr lang="en-US" sz="2400" dirty="0" smtClean="0">
                <a:solidFill>
                  <a:schemeClr val="accent1">
                    <a:lumMod val="50000"/>
                  </a:schemeClr>
                </a:solidFill>
                <a:latin typeface="Calibri" pitchFamily="34" charset="0"/>
                <a:cs typeface="Calibri" pitchFamily="34" charset="0"/>
              </a:rPr>
              <a:t>transform </a:t>
            </a:r>
            <a:r>
              <a:rPr lang="en-US" sz="2400" dirty="0">
                <a:solidFill>
                  <a:schemeClr val="accent1">
                    <a:lumMod val="50000"/>
                  </a:schemeClr>
                </a:solidFill>
                <a:latin typeface="Calibri" pitchFamily="34" charset="0"/>
                <a:cs typeface="Calibri" pitchFamily="34" charset="0"/>
              </a:rPr>
              <a:t>them into accurate design</a:t>
            </a:r>
          </a:p>
        </p:txBody>
      </p:sp>
    </p:spTree>
    <p:extLst>
      <p:ext uri="{BB962C8B-B14F-4D97-AF65-F5344CB8AC3E}">
        <p14:creationId xmlns:p14="http://schemas.microsoft.com/office/powerpoint/2010/main" val="32298225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2655341" y="2652823"/>
            <a:ext cx="6462469" cy="2589028"/>
          </a:xfrm>
        </p:spPr>
        <p:txBody>
          <a:bodyPr vert="horz" lIns="91440" tIns="45720" rIns="91440" bIns="45720" rtlCol="0" anchor="t">
            <a:normAutofit/>
          </a:bodyPr>
          <a:lstStyle/>
          <a:p>
            <a:pPr>
              <a:lnSpc>
                <a:spcPct val="150000"/>
              </a:lnSpc>
              <a:buFont typeface="Wingdings" pitchFamily="2" charset="2"/>
              <a:buChar char="ü"/>
            </a:pPr>
            <a:r>
              <a:rPr lang="vi-VN" dirty="0">
                <a:solidFill>
                  <a:schemeClr val="accent1">
                    <a:lumMod val="50000"/>
                  </a:schemeClr>
                </a:solidFill>
              </a:rPr>
              <a:t> </a:t>
            </a:r>
            <a:r>
              <a:rPr lang="vi-VN" sz="2400" dirty="0">
                <a:solidFill>
                  <a:schemeClr val="accent1">
                    <a:lumMod val="50000"/>
                  </a:schemeClr>
                </a:solidFill>
                <a:latin typeface="Calibri" pitchFamily="34" charset="0"/>
                <a:cs typeface="Calibri" pitchFamily="34" charset="0"/>
              </a:rPr>
              <a:t>E</a:t>
            </a:r>
            <a:r>
              <a:rPr lang="en-US" sz="2400" dirty="0" err="1" smtClean="0">
                <a:solidFill>
                  <a:schemeClr val="accent1">
                    <a:lumMod val="50000"/>
                  </a:schemeClr>
                </a:solidFill>
                <a:latin typeface="Calibri" pitchFamily="34" charset="0"/>
                <a:cs typeface="Calibri" pitchFamily="34" charset="0"/>
              </a:rPr>
              <a:t>asy</a:t>
            </a:r>
            <a:r>
              <a:rPr lang="en-US" sz="2400" dirty="0" smtClean="0">
                <a:solidFill>
                  <a:schemeClr val="accent1">
                    <a:lumMod val="50000"/>
                  </a:schemeClr>
                </a:solidFill>
                <a:latin typeface="Calibri" pitchFamily="34" charset="0"/>
                <a:cs typeface="Calibri" pitchFamily="34" charset="0"/>
              </a:rPr>
              <a:t>-to-use </a:t>
            </a:r>
            <a:r>
              <a:rPr lang="en-US" sz="2400" dirty="0">
                <a:solidFill>
                  <a:schemeClr val="accent1">
                    <a:lumMod val="50000"/>
                  </a:schemeClr>
                </a:solidFill>
                <a:latin typeface="Calibri" pitchFamily="34" charset="0"/>
                <a:cs typeface="Calibri" pitchFamily="34" charset="0"/>
              </a:rPr>
              <a:t>and </a:t>
            </a:r>
            <a:r>
              <a:rPr lang="en-US" sz="2400" dirty="0" smtClean="0">
                <a:solidFill>
                  <a:schemeClr val="accent1">
                    <a:lumMod val="50000"/>
                  </a:schemeClr>
                </a:solidFill>
                <a:latin typeface="Calibri" pitchFamily="34" charset="0"/>
                <a:cs typeface="Calibri" pitchFamily="34" charset="0"/>
              </a:rPr>
              <a:t>understand</a:t>
            </a:r>
            <a:endParaRPr lang="vi-VN" sz="2400" dirty="0" smtClean="0">
              <a:solidFill>
                <a:schemeClr val="accent1">
                  <a:lumMod val="50000"/>
                </a:schemeClr>
              </a:solidFill>
              <a:latin typeface="Calibri" pitchFamily="34" charset="0"/>
              <a:cs typeface="Calibri" pitchFamily="34" charset="0"/>
            </a:endParaRPr>
          </a:p>
          <a:p>
            <a:pPr>
              <a:lnSpc>
                <a:spcPct val="150000"/>
              </a:lnSpc>
              <a:buFont typeface="Wingdings" pitchFamily="2" charset="2"/>
              <a:buChar char="ü"/>
            </a:pPr>
            <a:r>
              <a:rPr lang="vi-VN" sz="2400" spc="150" dirty="0">
                <a:solidFill>
                  <a:schemeClr val="accent1">
                    <a:lumMod val="50000"/>
                  </a:schemeClr>
                </a:solidFill>
                <a:latin typeface="Calibri" pitchFamily="34" charset="0"/>
                <a:cs typeface="Calibri" pitchFamily="34" charset="0"/>
              </a:rPr>
              <a:t> </a:t>
            </a:r>
            <a:r>
              <a:rPr lang="en-US" sz="2400" dirty="0"/>
              <a:t> </a:t>
            </a:r>
            <a:r>
              <a:rPr lang="vi-VN" sz="2400" dirty="0">
                <a:solidFill>
                  <a:schemeClr val="accent1">
                    <a:lumMod val="50000"/>
                  </a:schemeClr>
                </a:solidFill>
                <a:latin typeface="Calibri" pitchFamily="34" charset="0"/>
                <a:cs typeface="Calibri" pitchFamily="34" charset="0"/>
              </a:rPr>
              <a:t>D</a:t>
            </a:r>
            <a:r>
              <a:rPr lang="en-US" sz="2400" dirty="0" err="1" smtClean="0">
                <a:solidFill>
                  <a:schemeClr val="accent1">
                    <a:lumMod val="50000"/>
                  </a:schemeClr>
                </a:solidFill>
                <a:latin typeface="Calibri" pitchFamily="34" charset="0"/>
                <a:cs typeface="Calibri" pitchFamily="34" charset="0"/>
              </a:rPr>
              <a:t>atabase</a:t>
            </a:r>
            <a:r>
              <a:rPr lang="en-US" sz="2400" dirty="0" smtClean="0">
                <a:solidFill>
                  <a:schemeClr val="accent1">
                    <a:lumMod val="50000"/>
                  </a:schemeClr>
                </a:solidFill>
                <a:latin typeface="Calibri" pitchFamily="34" charset="0"/>
                <a:cs typeface="Calibri" pitchFamily="34" charset="0"/>
              </a:rPr>
              <a:t> </a:t>
            </a:r>
            <a:r>
              <a:rPr lang="en-US" sz="2400" dirty="0">
                <a:solidFill>
                  <a:schemeClr val="accent1">
                    <a:lumMod val="50000"/>
                  </a:schemeClr>
                </a:solidFill>
                <a:latin typeface="Calibri" pitchFamily="34" charset="0"/>
                <a:cs typeface="Calibri" pitchFamily="34" charset="0"/>
              </a:rPr>
              <a:t>reverse </a:t>
            </a:r>
            <a:r>
              <a:rPr lang="en-US" sz="2400" dirty="0" smtClean="0">
                <a:solidFill>
                  <a:schemeClr val="accent1">
                    <a:lumMod val="50000"/>
                  </a:schemeClr>
                </a:solidFill>
                <a:latin typeface="Calibri" pitchFamily="34" charset="0"/>
                <a:cs typeface="Calibri" pitchFamily="34" charset="0"/>
              </a:rPr>
              <a:t>engineering</a:t>
            </a:r>
            <a:endParaRPr lang="vi-VN" sz="2400" dirty="0" smtClean="0">
              <a:solidFill>
                <a:schemeClr val="accent1">
                  <a:lumMod val="50000"/>
                </a:schemeClr>
              </a:solidFill>
              <a:latin typeface="Calibri" pitchFamily="34" charset="0"/>
              <a:cs typeface="Calibri" pitchFamily="34" charset="0"/>
            </a:endParaRPr>
          </a:p>
          <a:p>
            <a:pPr>
              <a:lnSpc>
                <a:spcPct val="150000"/>
              </a:lnSpc>
              <a:buFont typeface="Wingdings" pitchFamily="2" charset="2"/>
              <a:buChar char="ü"/>
            </a:pPr>
            <a:r>
              <a:rPr lang="vi-VN" sz="2400" spc="150" dirty="0">
                <a:solidFill>
                  <a:schemeClr val="accent1">
                    <a:lumMod val="50000"/>
                  </a:schemeClr>
                </a:solidFill>
                <a:latin typeface="Calibri" pitchFamily="34" charset="0"/>
                <a:cs typeface="Calibri" pitchFamily="34" charset="0"/>
              </a:rPr>
              <a:t> </a:t>
            </a:r>
            <a:r>
              <a:rPr lang="vi-VN" sz="2400" dirty="0">
                <a:solidFill>
                  <a:schemeClr val="accent1">
                    <a:lumMod val="50000"/>
                  </a:schemeClr>
                </a:solidFill>
                <a:latin typeface="Calibri" pitchFamily="34" charset="0"/>
                <a:cs typeface="Calibri" pitchFamily="34" charset="0"/>
              </a:rPr>
              <a:t>D</a:t>
            </a:r>
            <a:r>
              <a:rPr lang="en-US" sz="2400" dirty="0" err="1" smtClean="0">
                <a:solidFill>
                  <a:schemeClr val="accent1">
                    <a:lumMod val="50000"/>
                  </a:schemeClr>
                </a:solidFill>
                <a:latin typeface="Calibri" pitchFamily="34" charset="0"/>
                <a:cs typeface="Calibri" pitchFamily="34" charset="0"/>
              </a:rPr>
              <a:t>atabase</a:t>
            </a:r>
            <a:r>
              <a:rPr lang="en-US" sz="2400" dirty="0" smtClean="0">
                <a:solidFill>
                  <a:schemeClr val="accent1">
                    <a:lumMod val="50000"/>
                  </a:schemeClr>
                </a:solidFill>
                <a:latin typeface="Calibri" pitchFamily="34" charset="0"/>
                <a:cs typeface="Calibri" pitchFamily="34" charset="0"/>
              </a:rPr>
              <a:t> </a:t>
            </a:r>
            <a:r>
              <a:rPr lang="en-US" sz="2400" dirty="0">
                <a:solidFill>
                  <a:schemeClr val="accent1">
                    <a:lumMod val="50000"/>
                  </a:schemeClr>
                </a:solidFill>
                <a:latin typeface="Calibri" pitchFamily="34" charset="0"/>
                <a:cs typeface="Calibri" pitchFamily="34" charset="0"/>
              </a:rPr>
              <a:t>forward engineering</a:t>
            </a:r>
            <a:endParaRPr lang="en-US" sz="2400" spc="150" dirty="0" smtClean="0">
              <a:solidFill>
                <a:schemeClr val="accent1">
                  <a:lumMod val="50000"/>
                </a:schemeClr>
              </a:solidFill>
              <a:latin typeface="Calibri" pitchFamily="34" charset="0"/>
              <a:cs typeface="Calibri" pitchFamily="34" charset="0"/>
            </a:endParaRPr>
          </a:p>
          <a:p>
            <a:pPr>
              <a:buFont typeface="Wingdings" pitchFamily="2" charset="2"/>
              <a:buChar char="ü"/>
            </a:pPr>
            <a:endParaRPr lang="en-US" sz="2000" dirty="0">
              <a:latin typeface="Segoe UI" panose="020B0502040204020203"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15</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5686554" cy="678820"/>
              <a:chOff x="4229633" y="129456"/>
              <a:chExt cx="5686554"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7" y="129456"/>
                <a:ext cx="4907670"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Frameworks &amp; Tools</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784276" y="2036487"/>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sp>
        <p:nvSpPr>
          <p:cNvPr id="2" name="TextBox 1"/>
          <p:cNvSpPr txBox="1"/>
          <p:nvPr/>
        </p:nvSpPr>
        <p:spPr>
          <a:xfrm>
            <a:off x="5322413" y="1443790"/>
            <a:ext cx="4391526" cy="427425"/>
          </a:xfrm>
          <a:prstGeom prst="rect">
            <a:avLst/>
          </a:prstGeom>
          <a:noFill/>
        </p:spPr>
        <p:txBody>
          <a:bodyPr wrap="square" rtlCol="0">
            <a:spAutoFit/>
          </a:bodyPr>
          <a:lstStyle/>
          <a:p>
            <a:pPr>
              <a:lnSpc>
                <a:spcPct val="120000"/>
              </a:lnSpc>
            </a:pPr>
            <a:r>
              <a:rPr lang="vi-VN" sz="2000" b="1" i="1" dirty="0" smtClean="0">
                <a:solidFill>
                  <a:schemeClr val="accent5">
                    <a:lumMod val="75000"/>
                  </a:schemeClr>
                </a:solidFill>
                <a:latin typeface="Segoe UI" panose="020B0502040204020203" pitchFamily="34" charset="0"/>
                <a:cs typeface="Segoe UI" panose="020B0502040204020203" pitchFamily="34" charset="0"/>
              </a:rPr>
              <a:t>Design</a:t>
            </a:r>
            <a:endParaRPr lang="en-US" sz="2000" b="1" i="1" dirty="0">
              <a:solidFill>
                <a:schemeClr val="accent5">
                  <a:lumMod val="75000"/>
                </a:schemeClr>
              </a:solidFill>
              <a:latin typeface="Segoe UI" panose="020B0502040204020203" pitchFamily="34" charset="0"/>
              <a:cs typeface="Segoe UI" panose="020B0502040204020203" pitchFamily="34" charset="0"/>
            </a:endParaRPr>
          </a:p>
        </p:txBody>
      </p:sp>
      <p:grpSp>
        <p:nvGrpSpPr>
          <p:cNvPr id="18" name="Group 17"/>
          <p:cNvGrpSpPr/>
          <p:nvPr/>
        </p:nvGrpSpPr>
        <p:grpSpPr>
          <a:xfrm>
            <a:off x="9030307" y="2640470"/>
            <a:ext cx="2169120" cy="2386244"/>
            <a:chOff x="8250803" y="2997345"/>
            <a:chExt cx="2169120" cy="2386244"/>
          </a:xfrm>
        </p:grpSpPr>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74826" y="2997345"/>
              <a:ext cx="1721073" cy="1721073"/>
            </a:xfrm>
            <a:prstGeom prst="rect">
              <a:avLst/>
            </a:prstGeom>
          </p:spPr>
        </p:pic>
        <p:sp>
          <p:nvSpPr>
            <p:cNvPr id="17" name="TextBox 16"/>
            <p:cNvSpPr txBox="1"/>
            <p:nvPr/>
          </p:nvSpPr>
          <p:spPr>
            <a:xfrm>
              <a:off x="8250803" y="4921924"/>
              <a:ext cx="2169120" cy="461665"/>
            </a:xfrm>
            <a:prstGeom prst="rect">
              <a:avLst/>
            </a:prstGeom>
            <a:noFill/>
          </p:spPr>
          <p:txBody>
            <a:bodyPr wrap="none" rtlCol="0">
              <a:spAutoFit/>
            </a:bodyPr>
            <a:lstStyle/>
            <a:p>
              <a:r>
                <a:rPr lang="vi-VN" sz="2400" dirty="0" smtClean="0">
                  <a:solidFill>
                    <a:schemeClr val="accent6">
                      <a:lumMod val="75000"/>
                    </a:schemeClr>
                  </a:solidFill>
                  <a:latin typeface="Calibri" pitchFamily="34" charset="0"/>
                  <a:cs typeface="Calibri" pitchFamily="34" charset="0"/>
                </a:rPr>
                <a:t>Visual Paradigm</a:t>
              </a:r>
              <a:endParaRPr lang="en-US" sz="2400" dirty="0">
                <a:solidFill>
                  <a:schemeClr val="accent6">
                    <a:lumMod val="75000"/>
                  </a:schemeClr>
                </a:solidFill>
                <a:latin typeface="Calibri" pitchFamily="34" charset="0"/>
                <a:cs typeface="Calibri" pitchFamily="34" charset="0"/>
              </a:endParaRPr>
            </a:p>
          </p:txBody>
        </p:sp>
      </p:grpSp>
    </p:spTree>
    <p:extLst>
      <p:ext uri="{BB962C8B-B14F-4D97-AF65-F5344CB8AC3E}">
        <p14:creationId xmlns:p14="http://schemas.microsoft.com/office/powerpoint/2010/main" val="1809097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6AF1B4E-90EC-4A51-B6E5-B702C054ECB0}" type="slidenum">
              <a:rPr lang="en-US" smtClean="0"/>
              <a:t>16</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5686554" cy="678820"/>
              <a:chOff x="4229633" y="129456"/>
              <a:chExt cx="5686554"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7" y="129456"/>
                <a:ext cx="4907670"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Frameworks &amp; Tools</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784276" y="2036487"/>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sp>
        <p:nvSpPr>
          <p:cNvPr id="2" name="TextBox 1"/>
          <p:cNvSpPr txBox="1"/>
          <p:nvPr/>
        </p:nvSpPr>
        <p:spPr>
          <a:xfrm>
            <a:off x="5322413" y="1443790"/>
            <a:ext cx="4391526" cy="427425"/>
          </a:xfrm>
          <a:prstGeom prst="rect">
            <a:avLst/>
          </a:prstGeom>
          <a:noFill/>
        </p:spPr>
        <p:txBody>
          <a:bodyPr wrap="square" rtlCol="0">
            <a:spAutoFit/>
          </a:bodyPr>
          <a:lstStyle/>
          <a:p>
            <a:pPr>
              <a:lnSpc>
                <a:spcPct val="120000"/>
              </a:lnSpc>
            </a:pPr>
            <a:r>
              <a:rPr lang="vi-VN" sz="2000" b="1" i="1" dirty="0" smtClean="0">
                <a:solidFill>
                  <a:schemeClr val="accent5">
                    <a:lumMod val="75000"/>
                  </a:schemeClr>
                </a:solidFill>
                <a:latin typeface="Segoe UI" panose="020B0502040204020203" pitchFamily="34" charset="0"/>
                <a:cs typeface="Segoe UI" panose="020B0502040204020203" pitchFamily="34" charset="0"/>
              </a:rPr>
              <a:t>Design</a:t>
            </a:r>
            <a:endParaRPr lang="en-US" sz="2000" b="1" i="1" dirty="0">
              <a:solidFill>
                <a:schemeClr val="accent5">
                  <a:lumMod val="75000"/>
                </a:schemeClr>
              </a:solidFill>
              <a:latin typeface="Segoe UI" panose="020B0502040204020203" pitchFamily="34" charset="0"/>
              <a:cs typeface="Segoe UI" panose="020B0502040204020203" pitchFamily="34" charset="0"/>
            </a:endParaRPr>
          </a:p>
        </p:txBody>
      </p:sp>
      <p:grpSp>
        <p:nvGrpSpPr>
          <p:cNvPr id="18" name="Group 17"/>
          <p:cNvGrpSpPr/>
          <p:nvPr/>
        </p:nvGrpSpPr>
        <p:grpSpPr>
          <a:xfrm>
            <a:off x="264280" y="483438"/>
            <a:ext cx="1787473" cy="2231554"/>
            <a:chOff x="7849875" y="1871215"/>
            <a:chExt cx="1787473" cy="2231554"/>
          </a:xfrm>
        </p:grpSpPr>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6275" y="1871215"/>
              <a:ext cx="1721073" cy="1721073"/>
            </a:xfrm>
            <a:prstGeom prst="rect">
              <a:avLst/>
            </a:prstGeom>
          </p:spPr>
        </p:pic>
        <p:sp>
          <p:nvSpPr>
            <p:cNvPr id="17" name="TextBox 16"/>
            <p:cNvSpPr txBox="1"/>
            <p:nvPr/>
          </p:nvSpPr>
          <p:spPr>
            <a:xfrm>
              <a:off x="7849875" y="3641104"/>
              <a:ext cx="184731" cy="461665"/>
            </a:xfrm>
            <a:prstGeom prst="rect">
              <a:avLst/>
            </a:prstGeom>
            <a:noFill/>
          </p:spPr>
          <p:txBody>
            <a:bodyPr wrap="none" rtlCol="0">
              <a:spAutoFit/>
            </a:bodyPr>
            <a:lstStyle/>
            <a:p>
              <a:endParaRPr lang="en-US" sz="2400" dirty="0">
                <a:solidFill>
                  <a:schemeClr val="accent1">
                    <a:lumMod val="50000"/>
                  </a:schemeClr>
                </a:solidFill>
                <a:latin typeface="Calibri" pitchFamily="34" charset="0"/>
                <a:cs typeface="Calibri" pitchFamily="34" charset="0"/>
              </a:endParaRPr>
            </a:p>
          </p:txBody>
        </p:sp>
      </p:grpSp>
      <p:pic>
        <p:nvPicPr>
          <p:cNvPr id="2050" name="Picture 2" descr="E:\3rd Year - 2nd Semester\SQA\SQA-Bank-Management-System\Design\sequence diagram\img-admin\Edit a transacti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9807" y="2076554"/>
            <a:ext cx="7393993" cy="43096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18821" y="3497857"/>
            <a:ext cx="3540986" cy="1200329"/>
          </a:xfrm>
          <a:prstGeom prst="rect">
            <a:avLst/>
          </a:prstGeom>
          <a:noFill/>
        </p:spPr>
        <p:txBody>
          <a:bodyPr wrap="square" rtlCol="0">
            <a:spAutoFit/>
          </a:bodyPr>
          <a:lstStyle/>
          <a:p>
            <a:r>
              <a:rPr lang="vi-VN" sz="2400" dirty="0" smtClean="0">
                <a:solidFill>
                  <a:schemeClr val="accent6">
                    <a:lumMod val="75000"/>
                  </a:schemeClr>
                </a:solidFill>
                <a:latin typeface="Calibri" pitchFamily="34" charset="0"/>
                <a:cs typeface="Calibri" pitchFamily="34" charset="0"/>
              </a:rPr>
              <a:t>Create Sequence diagram for «Edit Transaction» in Visual Paradigm</a:t>
            </a:r>
            <a:endParaRPr lang="en-US" sz="2400" dirty="0">
              <a:solidFill>
                <a:schemeClr val="accent6">
                  <a:lumMod val="75000"/>
                </a:schemeClr>
              </a:solidFill>
              <a:latin typeface="Calibri" pitchFamily="34" charset="0"/>
              <a:cs typeface="Calibri" pitchFamily="34" charset="0"/>
            </a:endParaRPr>
          </a:p>
        </p:txBody>
      </p:sp>
    </p:spTree>
    <p:extLst>
      <p:ext uri="{BB962C8B-B14F-4D97-AF65-F5344CB8AC3E}">
        <p14:creationId xmlns:p14="http://schemas.microsoft.com/office/powerpoint/2010/main" val="35060515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17</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5686554" cy="678820"/>
              <a:chOff x="4229633" y="129456"/>
              <a:chExt cx="5686554"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7" y="129456"/>
                <a:ext cx="4907670"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Frameworks &amp; Tools</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784276" y="2036487"/>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sp>
        <p:nvSpPr>
          <p:cNvPr id="2" name="TextBox 1"/>
          <p:cNvSpPr txBox="1"/>
          <p:nvPr/>
        </p:nvSpPr>
        <p:spPr>
          <a:xfrm>
            <a:off x="5322413" y="1443790"/>
            <a:ext cx="4391526" cy="427425"/>
          </a:xfrm>
          <a:prstGeom prst="rect">
            <a:avLst/>
          </a:prstGeom>
          <a:noFill/>
        </p:spPr>
        <p:txBody>
          <a:bodyPr wrap="square" rtlCol="0">
            <a:spAutoFit/>
          </a:bodyPr>
          <a:lstStyle/>
          <a:p>
            <a:pPr>
              <a:lnSpc>
                <a:spcPct val="120000"/>
              </a:lnSpc>
            </a:pPr>
            <a:r>
              <a:rPr lang="vi-VN" sz="2000" b="1" i="1" dirty="0" smtClean="0">
                <a:solidFill>
                  <a:schemeClr val="accent5">
                    <a:lumMod val="75000"/>
                  </a:schemeClr>
                </a:solidFill>
                <a:latin typeface="Segoe UI" panose="020B0502040204020203" pitchFamily="34" charset="0"/>
                <a:cs typeface="Segoe UI" panose="020B0502040204020203" pitchFamily="34" charset="0"/>
              </a:rPr>
              <a:t>Implementation</a:t>
            </a:r>
            <a:endParaRPr lang="en-US" sz="2000" b="1" i="1" dirty="0">
              <a:solidFill>
                <a:schemeClr val="accent5">
                  <a:lumMod val="75000"/>
                </a:schemeClr>
              </a:solidFill>
              <a:latin typeface="Segoe UI" panose="020B0502040204020203" pitchFamily="34" charset="0"/>
              <a:cs typeface="Segoe UI" panose="020B0502040204020203" pitchFamily="34" charset="0"/>
            </a:endParaRPr>
          </a:p>
        </p:txBody>
      </p:sp>
      <p:pic>
        <p:nvPicPr>
          <p:cNvPr id="6" name="Content Placeholder 5"/>
          <p:cNvPicPr>
            <a:picLocks noGrp="1" noChangeAspect="1"/>
          </p:cNvPicPr>
          <p:nvPr>
            <p:ph idx="1"/>
          </p:nvPr>
        </p:nvPicPr>
        <p:blipFill>
          <a:blip r:embed="rId5" cstate="hqprint">
            <a:extLst>
              <a:ext uri="{28A0092B-C50C-407E-A947-70E740481C1C}">
                <a14:useLocalDpi xmlns:a14="http://schemas.microsoft.com/office/drawing/2010/main" val="0"/>
              </a:ext>
            </a:extLst>
          </a:blip>
          <a:stretch>
            <a:fillRect/>
          </a:stretch>
        </p:blipFill>
        <p:spPr>
          <a:xfrm>
            <a:off x="7667831" y="1871215"/>
            <a:ext cx="2447036" cy="2055128"/>
          </a:xfrm>
        </p:spPr>
      </p:pic>
      <p:sp>
        <p:nvSpPr>
          <p:cNvPr id="8" name="TextBox 7"/>
          <p:cNvSpPr txBox="1"/>
          <p:nvPr/>
        </p:nvSpPr>
        <p:spPr>
          <a:xfrm>
            <a:off x="8177072" y="3964104"/>
            <a:ext cx="1946441" cy="461665"/>
          </a:xfrm>
          <a:prstGeom prst="rect">
            <a:avLst/>
          </a:prstGeom>
          <a:noFill/>
        </p:spPr>
        <p:txBody>
          <a:bodyPr wrap="square" rtlCol="0">
            <a:spAutoFit/>
          </a:bodyPr>
          <a:lstStyle/>
          <a:p>
            <a:r>
              <a:rPr lang="vi-VN" sz="2400" dirty="0" smtClean="0">
                <a:solidFill>
                  <a:schemeClr val="accent1">
                    <a:lumMod val="50000"/>
                  </a:schemeClr>
                </a:solidFill>
                <a:latin typeface="Calibri" pitchFamily="34" charset="0"/>
                <a:cs typeface="Calibri" pitchFamily="34" charset="0"/>
              </a:rPr>
              <a:t>Bootstrap</a:t>
            </a:r>
          </a:p>
        </p:txBody>
      </p:sp>
      <p:sp>
        <p:nvSpPr>
          <p:cNvPr id="19" name="TextBox 18"/>
          <p:cNvSpPr txBox="1"/>
          <p:nvPr/>
        </p:nvSpPr>
        <p:spPr>
          <a:xfrm>
            <a:off x="1968862" y="2856109"/>
            <a:ext cx="4747963" cy="1569660"/>
          </a:xfrm>
          <a:prstGeom prst="rect">
            <a:avLst/>
          </a:prstGeom>
          <a:noFill/>
        </p:spPr>
        <p:txBody>
          <a:bodyPr wrap="square" rtlCol="0">
            <a:spAutoFit/>
          </a:bodyPr>
          <a:lstStyle/>
          <a:p>
            <a:r>
              <a:rPr lang="en-US" sz="2400" dirty="0">
                <a:solidFill>
                  <a:schemeClr val="accent1">
                    <a:lumMod val="50000"/>
                  </a:schemeClr>
                </a:solidFill>
                <a:latin typeface="Calibri" pitchFamily="34" charset="0"/>
                <a:cs typeface="Calibri" pitchFamily="34" charset="0"/>
              </a:rPr>
              <a:t>Bootstrap is an HTML, CSS, and JS framework used for developing responsive and mobile-first projects on the web.</a:t>
            </a:r>
          </a:p>
        </p:txBody>
      </p:sp>
    </p:spTree>
    <p:extLst>
      <p:ext uri="{BB962C8B-B14F-4D97-AF65-F5344CB8AC3E}">
        <p14:creationId xmlns:p14="http://schemas.microsoft.com/office/powerpoint/2010/main" val="6333580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anim calcmode="lin" valueType="num">
                                      <p:cBhvr>
                                        <p:cTn id="8" dur="400" fill="hold"/>
                                        <p:tgtEl>
                                          <p:spTgt spid="6"/>
                                        </p:tgtEl>
                                        <p:attrNameLst>
                                          <p:attrName>ppt_x</p:attrName>
                                        </p:attrNameLst>
                                      </p:cBhvr>
                                      <p:tavLst>
                                        <p:tav tm="0">
                                          <p:val>
                                            <p:strVal val="#ppt_x"/>
                                          </p:val>
                                        </p:tav>
                                        <p:tav tm="100000">
                                          <p:val>
                                            <p:strVal val="#ppt_x"/>
                                          </p:val>
                                        </p:tav>
                                      </p:tavLst>
                                    </p:anim>
                                    <p:anim calcmode="lin" valueType="num">
                                      <p:cBhvr>
                                        <p:cTn id="9" dur="4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900"/>
                                        <p:tgtEl>
                                          <p:spTgt spid="8"/>
                                        </p:tgtEl>
                                      </p:cBhvr>
                                    </p:animEffect>
                                    <p:anim calcmode="lin" valueType="num">
                                      <p:cBhvr>
                                        <p:cTn id="13" dur="900" fill="hold"/>
                                        <p:tgtEl>
                                          <p:spTgt spid="8"/>
                                        </p:tgtEl>
                                        <p:attrNameLst>
                                          <p:attrName>ppt_x</p:attrName>
                                        </p:attrNameLst>
                                      </p:cBhvr>
                                      <p:tavLst>
                                        <p:tav tm="0">
                                          <p:val>
                                            <p:strVal val="#ppt_x"/>
                                          </p:val>
                                        </p:tav>
                                        <p:tav tm="100000">
                                          <p:val>
                                            <p:strVal val="#ppt_x"/>
                                          </p:val>
                                        </p:tav>
                                      </p:tavLst>
                                    </p:anim>
                                    <p:anim calcmode="lin" valueType="num">
                                      <p:cBhvr>
                                        <p:cTn id="14" dur="9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17" name="Graphic 8">
            <a:extLst>
              <a:ext uri="{FF2B5EF4-FFF2-40B4-BE49-F238E27FC236}">
                <a16:creationId xmlns:a16="http://schemas.microsoft.com/office/drawing/2014/main" id="{35127EDA-5861-47AB-8729-620CFC7DAC07}"/>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6641431" y="816337"/>
            <a:ext cx="5225327" cy="5225327"/>
          </a:xfrm>
          <a:prstGeom prst="rect">
            <a:avLst/>
          </a:prstGeom>
        </p:spPr>
      </p:pic>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18</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5686554" cy="678820"/>
              <a:chOff x="4229633" y="129456"/>
              <a:chExt cx="5686554"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7" y="129456"/>
                <a:ext cx="4907670"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Frameworks &amp; Tools</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784276" y="2036487"/>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sp>
        <p:nvSpPr>
          <p:cNvPr id="2" name="TextBox 1"/>
          <p:cNvSpPr txBox="1"/>
          <p:nvPr/>
        </p:nvSpPr>
        <p:spPr>
          <a:xfrm>
            <a:off x="5322413" y="1443790"/>
            <a:ext cx="4391526" cy="427425"/>
          </a:xfrm>
          <a:prstGeom prst="rect">
            <a:avLst/>
          </a:prstGeom>
          <a:noFill/>
        </p:spPr>
        <p:txBody>
          <a:bodyPr wrap="square" rtlCol="0">
            <a:spAutoFit/>
          </a:bodyPr>
          <a:lstStyle/>
          <a:p>
            <a:pPr>
              <a:lnSpc>
                <a:spcPct val="120000"/>
              </a:lnSpc>
            </a:pPr>
            <a:r>
              <a:rPr lang="vi-VN" sz="2000" b="1" i="1" dirty="0" smtClean="0">
                <a:solidFill>
                  <a:schemeClr val="accent5">
                    <a:lumMod val="75000"/>
                  </a:schemeClr>
                </a:solidFill>
                <a:latin typeface="Segoe UI" panose="020B0502040204020203" pitchFamily="34" charset="0"/>
                <a:cs typeface="Segoe UI" panose="020B0502040204020203" pitchFamily="34" charset="0"/>
              </a:rPr>
              <a:t>Implementation</a:t>
            </a:r>
            <a:endParaRPr lang="en-US" sz="2000" b="1" i="1" dirty="0">
              <a:solidFill>
                <a:schemeClr val="accent5">
                  <a:lumMod val="75000"/>
                </a:schemeClr>
              </a:solidFill>
              <a:latin typeface="Segoe UI" panose="020B0502040204020203" pitchFamily="34" charset="0"/>
              <a:cs typeface="Segoe UI" panose="020B0502040204020203" pitchFamily="34" charset="0"/>
            </a:endParaRPr>
          </a:p>
        </p:txBody>
      </p:sp>
      <p:pic>
        <p:nvPicPr>
          <p:cNvPr id="6" name="Content Placeholder 5"/>
          <p:cNvPicPr>
            <a:picLocks noGrp="1" noChangeAspect="1"/>
          </p:cNvPicPr>
          <p:nvPr>
            <p:ph idx="1"/>
          </p:nvPr>
        </p:nvPicPr>
        <p:blipFill>
          <a:blip r:embed="rId8" cstate="hqprint">
            <a:extLst>
              <a:ext uri="{28A0092B-C50C-407E-A947-70E740481C1C}">
                <a14:useLocalDpi xmlns:a14="http://schemas.microsoft.com/office/drawing/2010/main" val="0"/>
              </a:ext>
            </a:extLst>
          </a:blip>
          <a:stretch>
            <a:fillRect/>
          </a:stretch>
        </p:blipFill>
        <p:spPr>
          <a:xfrm>
            <a:off x="745588" y="1315439"/>
            <a:ext cx="2447036" cy="2055128"/>
          </a:xfrm>
        </p:spPr>
      </p:pic>
      <p:sp>
        <p:nvSpPr>
          <p:cNvPr id="8" name="TextBox 7"/>
          <p:cNvSpPr txBox="1"/>
          <p:nvPr/>
        </p:nvSpPr>
        <p:spPr>
          <a:xfrm>
            <a:off x="1259159" y="3408328"/>
            <a:ext cx="1946441" cy="461665"/>
          </a:xfrm>
          <a:prstGeom prst="rect">
            <a:avLst/>
          </a:prstGeom>
          <a:noFill/>
        </p:spPr>
        <p:txBody>
          <a:bodyPr wrap="square" rtlCol="0">
            <a:spAutoFit/>
          </a:bodyPr>
          <a:lstStyle/>
          <a:p>
            <a:r>
              <a:rPr lang="vi-VN" sz="2400" dirty="0" smtClean="0">
                <a:solidFill>
                  <a:schemeClr val="accent1">
                    <a:lumMod val="50000"/>
                  </a:schemeClr>
                </a:solidFill>
                <a:latin typeface="Calibri" pitchFamily="34" charset="0"/>
                <a:cs typeface="Calibri" pitchFamily="34" charset="0"/>
              </a:rPr>
              <a:t>Bootstrap</a:t>
            </a:r>
          </a:p>
        </p:txBody>
      </p:sp>
      <p:sp>
        <p:nvSpPr>
          <p:cNvPr id="16" name="TextBox 15"/>
          <p:cNvSpPr txBox="1"/>
          <p:nvPr/>
        </p:nvSpPr>
        <p:spPr>
          <a:xfrm>
            <a:off x="4342844" y="2036487"/>
            <a:ext cx="5775280" cy="5493812"/>
          </a:xfrm>
          <a:prstGeom prst="rect">
            <a:avLst/>
          </a:prstGeom>
          <a:noFill/>
        </p:spPr>
        <p:txBody>
          <a:bodyPr wrap="square" rtlCol="0">
            <a:spAutoFit/>
          </a:bodyPr>
          <a:lstStyle/>
          <a:p>
            <a:pPr marL="342900" indent="-342900">
              <a:lnSpc>
                <a:spcPct val="150000"/>
              </a:lnSpc>
              <a:buFont typeface="Wingdings" pitchFamily="2" charset="2"/>
              <a:buChar char="ü"/>
            </a:pPr>
            <a:r>
              <a:rPr lang="en-US" sz="2400" dirty="0">
                <a:solidFill>
                  <a:schemeClr val="accent1">
                    <a:lumMod val="50000"/>
                  </a:schemeClr>
                </a:solidFill>
                <a:latin typeface="Calibri" pitchFamily="34" charset="0"/>
                <a:cs typeface="Calibri" pitchFamily="34" charset="0"/>
              </a:rPr>
              <a:t>A consistent framework that supports major of all browsers and CSS compatibility </a:t>
            </a:r>
            <a:r>
              <a:rPr lang="en-US" sz="2400" dirty="0" smtClean="0">
                <a:solidFill>
                  <a:schemeClr val="accent1">
                    <a:lumMod val="50000"/>
                  </a:schemeClr>
                </a:solidFill>
                <a:latin typeface="Calibri" pitchFamily="34" charset="0"/>
                <a:cs typeface="Calibri" pitchFamily="34" charset="0"/>
              </a:rPr>
              <a:t>fixes</a:t>
            </a:r>
            <a:endParaRPr lang="vi-VN" sz="2400" dirty="0" smtClean="0">
              <a:solidFill>
                <a:schemeClr val="accent1">
                  <a:lumMod val="50000"/>
                </a:schemeClr>
              </a:solidFill>
              <a:latin typeface="Calibri" pitchFamily="34" charset="0"/>
              <a:cs typeface="Calibri" pitchFamily="34" charset="0"/>
            </a:endParaRPr>
          </a:p>
          <a:p>
            <a:pPr marL="342900" indent="-342900">
              <a:lnSpc>
                <a:spcPct val="150000"/>
              </a:lnSpc>
              <a:buFont typeface="Wingdings" pitchFamily="2" charset="2"/>
              <a:buChar char="ü"/>
            </a:pPr>
            <a:r>
              <a:rPr lang="en-US" sz="2400" dirty="0">
                <a:solidFill>
                  <a:schemeClr val="accent1">
                    <a:lumMod val="50000"/>
                  </a:schemeClr>
                </a:solidFill>
                <a:latin typeface="Calibri" pitchFamily="34" charset="0"/>
                <a:cs typeface="Calibri" pitchFamily="34" charset="0"/>
              </a:rPr>
              <a:t>Lightweight and </a:t>
            </a:r>
            <a:r>
              <a:rPr lang="en-US" sz="2400" dirty="0" smtClean="0">
                <a:solidFill>
                  <a:schemeClr val="accent1">
                    <a:lumMod val="50000"/>
                  </a:schemeClr>
                </a:solidFill>
                <a:latin typeface="Calibri" pitchFamily="34" charset="0"/>
                <a:cs typeface="Calibri" pitchFamily="34" charset="0"/>
              </a:rPr>
              <a:t>customizable</a:t>
            </a:r>
            <a:endParaRPr lang="vi-VN" sz="2400" dirty="0" smtClean="0">
              <a:solidFill>
                <a:schemeClr val="accent1">
                  <a:lumMod val="50000"/>
                </a:schemeClr>
              </a:solidFill>
              <a:latin typeface="Calibri" pitchFamily="34" charset="0"/>
              <a:cs typeface="Calibri" pitchFamily="34" charset="0"/>
            </a:endParaRPr>
          </a:p>
          <a:p>
            <a:pPr marL="342900" indent="-342900">
              <a:lnSpc>
                <a:spcPct val="150000"/>
              </a:lnSpc>
              <a:buFont typeface="Wingdings" pitchFamily="2" charset="2"/>
              <a:buChar char="ü"/>
            </a:pPr>
            <a:r>
              <a:rPr lang="en-US" sz="2400" dirty="0">
                <a:solidFill>
                  <a:schemeClr val="accent1">
                    <a:lumMod val="50000"/>
                  </a:schemeClr>
                </a:solidFill>
                <a:latin typeface="Calibri" pitchFamily="34" charset="0"/>
                <a:cs typeface="Calibri" pitchFamily="34" charset="0"/>
              </a:rPr>
              <a:t>Responsive structures and </a:t>
            </a:r>
            <a:r>
              <a:rPr lang="en-US" sz="2400" dirty="0" smtClean="0">
                <a:solidFill>
                  <a:schemeClr val="accent1">
                    <a:lumMod val="50000"/>
                  </a:schemeClr>
                </a:solidFill>
                <a:latin typeface="Calibri" pitchFamily="34" charset="0"/>
                <a:cs typeface="Calibri" pitchFamily="34" charset="0"/>
              </a:rPr>
              <a:t>styles</a:t>
            </a:r>
            <a:endParaRPr lang="vi-VN" sz="2400" dirty="0" smtClean="0">
              <a:solidFill>
                <a:schemeClr val="accent1">
                  <a:lumMod val="50000"/>
                </a:schemeClr>
              </a:solidFill>
              <a:latin typeface="Calibri" pitchFamily="34" charset="0"/>
              <a:cs typeface="Calibri" pitchFamily="34" charset="0"/>
            </a:endParaRPr>
          </a:p>
          <a:p>
            <a:pPr marL="342900" indent="-342900">
              <a:lnSpc>
                <a:spcPct val="150000"/>
              </a:lnSpc>
              <a:buFont typeface="Wingdings" pitchFamily="2" charset="2"/>
              <a:buChar char="ü"/>
            </a:pPr>
            <a:r>
              <a:rPr lang="en-US" sz="2400" dirty="0">
                <a:solidFill>
                  <a:schemeClr val="accent1">
                    <a:lumMod val="50000"/>
                  </a:schemeClr>
                </a:solidFill>
                <a:latin typeface="Calibri" pitchFamily="34" charset="0"/>
                <a:cs typeface="Calibri" pitchFamily="34" charset="0"/>
              </a:rPr>
              <a:t>Several JavaScript plugins using the </a:t>
            </a:r>
            <a:r>
              <a:rPr lang="en-US" sz="2400" dirty="0" err="1">
                <a:solidFill>
                  <a:schemeClr val="accent1">
                    <a:lumMod val="50000"/>
                  </a:schemeClr>
                </a:solidFill>
                <a:latin typeface="Calibri" pitchFamily="34" charset="0"/>
                <a:cs typeface="Calibri" pitchFamily="34" charset="0"/>
              </a:rPr>
              <a:t>jQuery</a:t>
            </a:r>
            <a:endParaRPr lang="en-US" sz="2400" dirty="0">
              <a:solidFill>
                <a:schemeClr val="accent1">
                  <a:lumMod val="50000"/>
                </a:schemeClr>
              </a:solidFill>
              <a:latin typeface="Calibri" pitchFamily="34" charset="0"/>
              <a:cs typeface="Calibri" pitchFamily="34" charset="0"/>
            </a:endParaRPr>
          </a:p>
          <a:p>
            <a:pPr marL="342900" indent="-342900">
              <a:lnSpc>
                <a:spcPct val="150000"/>
              </a:lnSpc>
              <a:buFont typeface="Wingdings" pitchFamily="2" charset="2"/>
              <a:buChar char="ü"/>
            </a:pPr>
            <a:endParaRPr lang="en-US" sz="2400" dirty="0">
              <a:solidFill>
                <a:schemeClr val="accent1">
                  <a:lumMod val="50000"/>
                </a:schemeClr>
              </a:solidFill>
              <a:latin typeface="Calibri" pitchFamily="34" charset="0"/>
              <a:cs typeface="Calibri" pitchFamily="34" charset="0"/>
            </a:endParaRPr>
          </a:p>
          <a:p>
            <a:pPr marL="342900" indent="-342900">
              <a:lnSpc>
                <a:spcPct val="150000"/>
              </a:lnSpc>
              <a:buFont typeface="Wingdings" pitchFamily="2" charset="2"/>
              <a:buChar char="ü"/>
            </a:pPr>
            <a:endParaRPr lang="en-US" sz="2400" dirty="0">
              <a:solidFill>
                <a:schemeClr val="accent1">
                  <a:lumMod val="50000"/>
                </a:schemeClr>
              </a:solidFill>
              <a:latin typeface="Calibri" pitchFamily="34" charset="0"/>
              <a:cs typeface="Calibri" pitchFamily="34" charset="0"/>
            </a:endParaRPr>
          </a:p>
          <a:p>
            <a:pPr marL="342900" indent="-342900">
              <a:lnSpc>
                <a:spcPct val="150000"/>
              </a:lnSpc>
              <a:buFont typeface="Wingdings" pitchFamily="2" charset="2"/>
              <a:buChar char="ü"/>
            </a:pPr>
            <a:endParaRPr lang="en-US" sz="2400" dirty="0">
              <a:solidFill>
                <a:schemeClr val="accent1">
                  <a:lumMod val="50000"/>
                </a:schemeClr>
              </a:solidFill>
              <a:latin typeface="Calibri" pitchFamily="34" charset="0"/>
              <a:cs typeface="Calibri" pitchFamily="34" charset="0"/>
            </a:endParaRPr>
          </a:p>
          <a:p>
            <a:pPr>
              <a:lnSpc>
                <a:spcPct val="150000"/>
              </a:lnSpc>
            </a:pPr>
            <a:endParaRPr lang="en-US" dirty="0">
              <a:latin typeface="Calibri" pitchFamily="34" charset="0"/>
              <a:cs typeface="Calibri" pitchFamily="34" charset="0"/>
            </a:endParaRPr>
          </a:p>
        </p:txBody>
      </p:sp>
    </p:spTree>
    <p:extLst>
      <p:ext uri="{BB962C8B-B14F-4D97-AF65-F5344CB8AC3E}">
        <p14:creationId xmlns:p14="http://schemas.microsoft.com/office/powerpoint/2010/main" val="28060011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17" name="Graphic 8">
            <a:extLst>
              <a:ext uri="{FF2B5EF4-FFF2-40B4-BE49-F238E27FC236}">
                <a16:creationId xmlns:a16="http://schemas.microsoft.com/office/drawing/2014/main" id="{35127EDA-5861-47AB-8729-620CFC7DAC07}"/>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6641431" y="816337"/>
            <a:ext cx="5225327" cy="5225327"/>
          </a:xfrm>
          <a:prstGeom prst="rect">
            <a:avLst/>
          </a:prstGeom>
        </p:spPr>
      </p:pic>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19</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5686554" cy="678820"/>
              <a:chOff x="4229633" y="129456"/>
              <a:chExt cx="5686554"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7" y="129456"/>
                <a:ext cx="4907670"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Frameworks &amp; Tools</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784276" y="2036487"/>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sp>
        <p:nvSpPr>
          <p:cNvPr id="2" name="TextBox 1"/>
          <p:cNvSpPr txBox="1"/>
          <p:nvPr/>
        </p:nvSpPr>
        <p:spPr>
          <a:xfrm>
            <a:off x="5322413" y="1443790"/>
            <a:ext cx="4391526" cy="427425"/>
          </a:xfrm>
          <a:prstGeom prst="rect">
            <a:avLst/>
          </a:prstGeom>
          <a:noFill/>
        </p:spPr>
        <p:txBody>
          <a:bodyPr wrap="square" rtlCol="0">
            <a:spAutoFit/>
          </a:bodyPr>
          <a:lstStyle/>
          <a:p>
            <a:pPr>
              <a:lnSpc>
                <a:spcPct val="120000"/>
              </a:lnSpc>
            </a:pPr>
            <a:r>
              <a:rPr lang="vi-VN" sz="2000" b="1" i="1" dirty="0" smtClean="0">
                <a:solidFill>
                  <a:schemeClr val="accent5">
                    <a:lumMod val="75000"/>
                  </a:schemeClr>
                </a:solidFill>
                <a:latin typeface="Segoe UI" panose="020B0502040204020203" pitchFamily="34" charset="0"/>
                <a:cs typeface="Segoe UI" panose="020B0502040204020203" pitchFamily="34" charset="0"/>
              </a:rPr>
              <a:t>Implementation</a:t>
            </a:r>
            <a:endParaRPr lang="en-US" sz="2000" b="1" i="1" dirty="0">
              <a:solidFill>
                <a:schemeClr val="accent5">
                  <a:lumMod val="75000"/>
                </a:schemeClr>
              </a:solidFill>
              <a:latin typeface="Segoe UI" panose="020B0502040204020203" pitchFamily="34" charset="0"/>
              <a:cs typeface="Segoe UI" panose="020B0502040204020203" pitchFamily="34" charset="0"/>
            </a:endParaRPr>
          </a:p>
        </p:txBody>
      </p:sp>
      <p:pic>
        <p:nvPicPr>
          <p:cNvPr id="6" name="Content Placeholder 5"/>
          <p:cNvPicPr>
            <a:picLocks noGrp="1" noChangeAspect="1"/>
          </p:cNvPicPr>
          <p:nvPr>
            <p:ph idx="1"/>
          </p:nvPr>
        </p:nvPicPr>
        <p:blipFill>
          <a:blip r:embed="rId8" cstate="hqprint">
            <a:extLst>
              <a:ext uri="{28A0092B-C50C-407E-A947-70E740481C1C}">
                <a14:useLocalDpi xmlns:a14="http://schemas.microsoft.com/office/drawing/2010/main" val="0"/>
              </a:ext>
            </a:extLst>
          </a:blip>
          <a:stretch>
            <a:fillRect/>
          </a:stretch>
        </p:blipFill>
        <p:spPr>
          <a:xfrm>
            <a:off x="8704933" y="1373872"/>
            <a:ext cx="2447036" cy="2055128"/>
          </a:xfrm>
        </p:spPr>
      </p:pic>
      <p:sp>
        <p:nvSpPr>
          <p:cNvPr id="3" name="TextBox 2"/>
          <p:cNvSpPr txBox="1"/>
          <p:nvPr/>
        </p:nvSpPr>
        <p:spPr>
          <a:xfrm>
            <a:off x="9045526" y="3713871"/>
            <a:ext cx="1828800" cy="1569660"/>
          </a:xfrm>
          <a:prstGeom prst="rect">
            <a:avLst/>
          </a:prstGeom>
          <a:noFill/>
        </p:spPr>
        <p:txBody>
          <a:bodyPr wrap="square" rtlCol="0">
            <a:spAutoFit/>
          </a:bodyPr>
          <a:lstStyle/>
          <a:p>
            <a:r>
              <a:rPr lang="vi-VN" sz="2400" dirty="0" smtClean="0">
                <a:solidFill>
                  <a:schemeClr val="accent1">
                    <a:lumMod val="50000"/>
                  </a:schemeClr>
                </a:solidFill>
                <a:latin typeface="Calibri" pitchFamily="34" charset="0"/>
                <a:cs typeface="Calibri" pitchFamily="34" charset="0"/>
              </a:rPr>
              <a:t>Front-end: Using Bootstrap Fra</a:t>
            </a:r>
            <a:r>
              <a:rPr lang="en-US" sz="2400" dirty="0" smtClean="0">
                <a:solidFill>
                  <a:schemeClr val="accent1">
                    <a:lumMod val="50000"/>
                  </a:schemeClr>
                </a:solidFill>
                <a:latin typeface="Calibri" pitchFamily="34" charset="0"/>
                <a:cs typeface="Calibri" pitchFamily="34" charset="0"/>
              </a:rPr>
              <a:t>m</a:t>
            </a:r>
            <a:r>
              <a:rPr lang="vi-VN" sz="2400" dirty="0" smtClean="0">
                <a:solidFill>
                  <a:schemeClr val="accent1">
                    <a:lumMod val="50000"/>
                  </a:schemeClr>
                </a:solidFill>
                <a:latin typeface="Calibri" pitchFamily="34" charset="0"/>
                <a:cs typeface="Calibri" pitchFamily="34" charset="0"/>
              </a:rPr>
              <a:t>ework </a:t>
            </a:r>
            <a:endParaRPr lang="en-US" sz="2400" dirty="0">
              <a:solidFill>
                <a:schemeClr val="accent1">
                  <a:lumMod val="50000"/>
                </a:schemeClr>
              </a:solidFill>
              <a:latin typeface="Calibri" pitchFamily="34" charset="0"/>
              <a:cs typeface="Calibri" pitchFamily="34" charset="0"/>
            </a:endParaRPr>
          </a:p>
        </p:txBody>
      </p:sp>
      <p:pic>
        <p:nvPicPr>
          <p:cNvPr id="4" name="Picture 3"/>
          <p:cNvPicPr>
            <a:picLocks noChangeAspect="1"/>
          </p:cNvPicPr>
          <p:nvPr/>
        </p:nvPicPr>
        <p:blipFill>
          <a:blip r:embed="rId9"/>
          <a:stretch>
            <a:fillRect/>
          </a:stretch>
        </p:blipFill>
        <p:spPr>
          <a:xfrm>
            <a:off x="618333" y="4213588"/>
            <a:ext cx="7849280" cy="1950889"/>
          </a:xfrm>
          <a:prstGeom prst="rect">
            <a:avLst/>
          </a:prstGeom>
        </p:spPr>
      </p:pic>
      <p:pic>
        <p:nvPicPr>
          <p:cNvPr id="8" name="Picture 7"/>
          <p:cNvPicPr>
            <a:picLocks noChangeAspect="1"/>
          </p:cNvPicPr>
          <p:nvPr/>
        </p:nvPicPr>
        <p:blipFill>
          <a:blip r:embed="rId10"/>
          <a:stretch>
            <a:fillRect/>
          </a:stretch>
        </p:blipFill>
        <p:spPr>
          <a:xfrm>
            <a:off x="612943" y="2133623"/>
            <a:ext cx="7773074" cy="1699407"/>
          </a:xfrm>
          <a:prstGeom prst="rect">
            <a:avLst/>
          </a:prstGeom>
        </p:spPr>
      </p:pic>
    </p:spTree>
    <p:extLst>
      <p:ext uri="{BB962C8B-B14F-4D97-AF65-F5344CB8AC3E}">
        <p14:creationId xmlns:p14="http://schemas.microsoft.com/office/powerpoint/2010/main" val="29439743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745404" y="48803"/>
            <a:ext cx="6755647" cy="1325563"/>
          </a:xfrm>
        </p:spPr>
        <p:txBody>
          <a:bodyPr/>
          <a:lstStyle/>
          <a:p>
            <a:r>
              <a:rPr lang="en-US" dirty="0" smtClean="0">
                <a:solidFill>
                  <a:schemeClr val="accent1"/>
                </a:solidFill>
                <a:latin typeface="Franklin Gothic Book" panose="020B0503020102020204" pitchFamily="34" charset="0"/>
                <a:cs typeface="Segoe UI" panose="020B0502040204020203" pitchFamily="34" charset="0"/>
              </a:rPr>
              <a:t>Bank Management System</a:t>
            </a:r>
            <a:endParaRPr lang="en-US" dirty="0">
              <a:solidFill>
                <a:schemeClr val="accent1"/>
              </a:solidFill>
              <a:latin typeface="Franklin Gothic Book" panose="020B0503020102020204" pitchFamily="34" charset="0"/>
              <a:cs typeface="Segoe UI" panose="020B0502040204020203" pitchFamily="34" charset="0"/>
            </a:endParaRPr>
          </a:p>
        </p:txBody>
      </p:sp>
      <p:grpSp>
        <p:nvGrpSpPr>
          <p:cNvPr id="4" name="Group 3"/>
          <p:cNvGrpSpPr/>
          <p:nvPr/>
        </p:nvGrpSpPr>
        <p:grpSpPr>
          <a:xfrm>
            <a:off x="2775604" y="1383200"/>
            <a:ext cx="5332454" cy="732512"/>
            <a:chOff x="2805805" y="1597058"/>
            <a:chExt cx="5332454" cy="732512"/>
          </a:xfrm>
        </p:grpSpPr>
        <p:sp>
          <p:nvSpPr>
            <p:cNvPr id="5" name="TextBox 4">
              <a:extLst>
                <a:ext uri="{FF2B5EF4-FFF2-40B4-BE49-F238E27FC236}">
                  <a16:creationId xmlns:a16="http://schemas.microsoft.com/office/drawing/2014/main" id="{25AD4F61-E023-4530-BF03-8BC2D825D0BF}"/>
                </a:ext>
              </a:extLst>
            </p:cNvPr>
            <p:cNvSpPr txBox="1"/>
            <p:nvPr/>
          </p:nvSpPr>
          <p:spPr>
            <a:xfrm>
              <a:off x="4233846" y="1597058"/>
              <a:ext cx="3904413" cy="584775"/>
            </a:xfrm>
            <a:prstGeom prst="rect">
              <a:avLst/>
            </a:prstGeom>
            <a:noFill/>
          </p:spPr>
          <p:txBody>
            <a:bodyPr wrap="square" rtlCol="0">
              <a:spAutoFit/>
            </a:bodyPr>
            <a:lstStyle/>
            <a:p>
              <a:r>
                <a:rPr lang="en-US" sz="3200" b="1" dirty="0" smtClean="0">
                  <a:solidFill>
                    <a:schemeClr val="accent4"/>
                  </a:solidFill>
                  <a:latin typeface="Segoe UI" panose="020B0502040204020203" pitchFamily="34" charset="0"/>
                  <a:cs typeface="Segoe UI" panose="020B0502040204020203" pitchFamily="34" charset="0"/>
                </a:rPr>
                <a:t>Introduction</a:t>
              </a:r>
              <a:endParaRPr lang="en-US" sz="3200" b="1" dirty="0">
                <a:solidFill>
                  <a:schemeClr val="accent4"/>
                </a:solidFill>
                <a:latin typeface="Segoe UI" panose="020B0502040204020203" pitchFamily="34" charset="0"/>
                <a:cs typeface="Segoe UI" panose="020B0502040204020203" pitchFamily="34" charset="0"/>
              </a:endParaRPr>
            </a:p>
          </p:txBody>
        </p:sp>
        <p:sp>
          <p:nvSpPr>
            <p:cNvPr id="8" name="Oval 7">
              <a:extLst>
                <a:ext uri="{FF2B5EF4-FFF2-40B4-BE49-F238E27FC236}">
                  <a16:creationId xmlns:a16="http://schemas.microsoft.com/office/drawing/2014/main" id="{E5585411-DE61-42EC-8DAB-BA853F129791}"/>
                </a:ext>
              </a:extLst>
            </p:cNvPr>
            <p:cNvSpPr/>
            <p:nvPr/>
          </p:nvSpPr>
          <p:spPr>
            <a:xfrm>
              <a:off x="2805805" y="1753629"/>
              <a:ext cx="638611"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grpSp>
      <p:sp>
        <p:nvSpPr>
          <p:cNvPr id="3" name="Rectangle 2"/>
          <p:cNvSpPr/>
          <p:nvPr/>
        </p:nvSpPr>
        <p:spPr>
          <a:xfrm>
            <a:off x="4203645" y="2400229"/>
            <a:ext cx="5201887" cy="584775"/>
          </a:xfrm>
          <a:prstGeom prst="rect">
            <a:avLst/>
          </a:prstGeom>
        </p:spPr>
        <p:txBody>
          <a:bodyPr wrap="square">
            <a:spAutoFit/>
          </a:bodyPr>
          <a:lstStyle/>
          <a:p>
            <a:r>
              <a:rPr lang="vi-VN" sz="3200" b="1" dirty="0" smtClean="0">
                <a:solidFill>
                  <a:schemeClr val="accent4"/>
                </a:solidFill>
                <a:latin typeface="Segoe UI" panose="020B0502040204020203" pitchFamily="34" charset="0"/>
                <a:cs typeface="Segoe UI" panose="020B0502040204020203" pitchFamily="34" charset="0"/>
              </a:rPr>
              <a:t>Project Progress</a:t>
            </a:r>
            <a:endParaRPr lang="en-US" sz="3200" b="1" dirty="0">
              <a:solidFill>
                <a:schemeClr val="accent4"/>
              </a:solidFill>
              <a:latin typeface="Segoe UI" panose="020B0502040204020203" pitchFamily="34" charset="0"/>
              <a:cs typeface="Segoe UI" panose="020B0502040204020203" pitchFamily="34" charset="0"/>
            </a:endParaRPr>
          </a:p>
        </p:txBody>
      </p:sp>
      <p:pic>
        <p:nvPicPr>
          <p:cNvPr id="12"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0" y="0"/>
            <a:ext cx="1827742" cy="1827742"/>
          </a:xfrm>
          <a:prstGeom prst="rect">
            <a:avLst/>
          </a:prstGeom>
          <a:noFill/>
        </p:spPr>
      </p:pic>
      <p:sp>
        <p:nvSpPr>
          <p:cNvPr id="14" name="Rectangle 13"/>
          <p:cNvSpPr/>
          <p:nvPr/>
        </p:nvSpPr>
        <p:spPr>
          <a:xfrm>
            <a:off x="4203645" y="3428766"/>
            <a:ext cx="6231037" cy="584775"/>
          </a:xfrm>
          <a:prstGeom prst="rect">
            <a:avLst/>
          </a:prstGeom>
        </p:spPr>
        <p:txBody>
          <a:bodyPr wrap="square">
            <a:spAutoFit/>
          </a:bodyPr>
          <a:lstStyle/>
          <a:p>
            <a:r>
              <a:rPr lang="vi-VN" sz="3200" b="1" dirty="0" smtClean="0">
                <a:solidFill>
                  <a:schemeClr val="accent4"/>
                </a:solidFill>
                <a:latin typeface="Segoe UI" panose="020B0502040204020203" pitchFamily="34" charset="0"/>
                <a:cs typeface="Segoe UI" panose="020B0502040204020203" pitchFamily="34" charset="0"/>
              </a:rPr>
              <a:t>Frameworks &amp; Tools  </a:t>
            </a:r>
            <a:endParaRPr lang="en-US" sz="3200" b="1" dirty="0">
              <a:solidFill>
                <a:schemeClr val="accent4"/>
              </a:solidFill>
              <a:latin typeface="Segoe UI" panose="020B0502040204020203" pitchFamily="34" charset="0"/>
              <a:cs typeface="Segoe UI" panose="020B0502040204020203" pitchFamily="34" charset="0"/>
            </a:endParaRPr>
          </a:p>
        </p:txBody>
      </p:sp>
      <p:sp>
        <p:nvSpPr>
          <p:cNvPr id="16" name="Slide Number Placeholder 15"/>
          <p:cNvSpPr>
            <a:spLocks noGrp="1"/>
          </p:cNvSpPr>
          <p:nvPr>
            <p:ph type="sldNum" sz="quarter" idx="12"/>
          </p:nvPr>
        </p:nvSpPr>
        <p:spPr/>
        <p:txBody>
          <a:bodyPr/>
          <a:lstStyle/>
          <a:p>
            <a:fld id="{A6AF1B4E-90EC-4A51-B6E5-B702C054ECB0}" type="slidenum">
              <a:rPr lang="en-US" smtClean="0"/>
              <a:t>2</a:t>
            </a:fld>
            <a:endParaRPr lang="en-US" dirty="0"/>
          </a:p>
        </p:txBody>
      </p:sp>
      <p:sp>
        <p:nvSpPr>
          <p:cNvPr id="19" name="Rectangle 18"/>
          <p:cNvSpPr/>
          <p:nvPr/>
        </p:nvSpPr>
        <p:spPr>
          <a:xfrm>
            <a:off x="4540451" y="4290442"/>
            <a:ext cx="6236128" cy="584775"/>
          </a:xfrm>
          <a:prstGeom prst="rect">
            <a:avLst/>
          </a:prstGeom>
        </p:spPr>
        <p:txBody>
          <a:bodyPr wrap="square">
            <a:spAutoFit/>
          </a:bodyPr>
          <a:lstStyle/>
          <a:p>
            <a:endParaRPr lang="en-US" sz="3200" b="1" dirty="0">
              <a:solidFill>
                <a:schemeClr val="accent4"/>
              </a:solidFill>
              <a:latin typeface="Segoe UI" panose="020B0502040204020203" pitchFamily="34" charset="0"/>
              <a:cs typeface="Segoe UI" panose="020B0502040204020203" pitchFamily="34" charset="0"/>
            </a:endParaRPr>
          </a:p>
        </p:txBody>
      </p:sp>
      <p:sp>
        <p:nvSpPr>
          <p:cNvPr id="20" name="Oval 19">
            <a:extLst>
              <a:ext uri="{FF2B5EF4-FFF2-40B4-BE49-F238E27FC236}">
                <a16:creationId xmlns:a16="http://schemas.microsoft.com/office/drawing/2014/main" id="{E5585411-DE61-42EC-8DAB-BA853F129791}"/>
              </a:ext>
            </a:extLst>
          </p:cNvPr>
          <p:cNvSpPr/>
          <p:nvPr/>
        </p:nvSpPr>
        <p:spPr>
          <a:xfrm>
            <a:off x="2775083" y="2392987"/>
            <a:ext cx="638611"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2</a:t>
            </a:r>
            <a:endParaRPr lang="en-US" sz="3600" b="1" dirty="0">
              <a:latin typeface="Segoe UI" panose="020B0502040204020203" pitchFamily="34" charset="0"/>
              <a:cs typeface="Segoe UI" panose="020B0502040204020203" pitchFamily="34" charset="0"/>
            </a:endParaRPr>
          </a:p>
        </p:txBody>
      </p:sp>
      <p:sp>
        <p:nvSpPr>
          <p:cNvPr id="22" name="Oval 21">
            <a:extLst>
              <a:ext uri="{FF2B5EF4-FFF2-40B4-BE49-F238E27FC236}">
                <a16:creationId xmlns:a16="http://schemas.microsoft.com/office/drawing/2014/main" id="{E5585411-DE61-42EC-8DAB-BA853F129791}"/>
              </a:ext>
            </a:extLst>
          </p:cNvPr>
          <p:cNvSpPr/>
          <p:nvPr/>
        </p:nvSpPr>
        <p:spPr>
          <a:xfrm>
            <a:off x="2775081" y="4299276"/>
            <a:ext cx="638611"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smtClean="0">
                <a:latin typeface="Segoe UI" panose="020B0502040204020203" pitchFamily="34" charset="0"/>
                <a:cs typeface="Segoe UI" panose="020B0502040204020203" pitchFamily="34" charset="0"/>
              </a:rPr>
              <a:t>4</a:t>
            </a:r>
            <a:endParaRPr lang="en-US" sz="3600" b="1" dirty="0">
              <a:latin typeface="Segoe UI" panose="020B0502040204020203" pitchFamily="34" charset="0"/>
              <a:cs typeface="Segoe UI" panose="020B0502040204020203" pitchFamily="34" charset="0"/>
            </a:endParaRPr>
          </a:p>
        </p:txBody>
      </p:sp>
      <p:sp>
        <p:nvSpPr>
          <p:cNvPr id="23" name="Oval 22">
            <a:extLst>
              <a:ext uri="{FF2B5EF4-FFF2-40B4-BE49-F238E27FC236}">
                <a16:creationId xmlns:a16="http://schemas.microsoft.com/office/drawing/2014/main" id="{E5585411-DE61-42EC-8DAB-BA853F129791}"/>
              </a:ext>
            </a:extLst>
          </p:cNvPr>
          <p:cNvSpPr/>
          <p:nvPr/>
        </p:nvSpPr>
        <p:spPr>
          <a:xfrm>
            <a:off x="2775082" y="3428766"/>
            <a:ext cx="638611"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7" name="Rectangle 16"/>
          <p:cNvSpPr/>
          <p:nvPr/>
        </p:nvSpPr>
        <p:spPr>
          <a:xfrm>
            <a:off x="4203645" y="4299276"/>
            <a:ext cx="6231037" cy="584775"/>
          </a:xfrm>
          <a:prstGeom prst="rect">
            <a:avLst/>
          </a:prstGeom>
        </p:spPr>
        <p:txBody>
          <a:bodyPr wrap="square">
            <a:spAutoFit/>
          </a:bodyPr>
          <a:lstStyle/>
          <a:p>
            <a:r>
              <a:rPr lang="en-US" sz="3200" b="1" dirty="0" smtClean="0">
                <a:solidFill>
                  <a:schemeClr val="accent4"/>
                </a:solidFill>
                <a:latin typeface="Segoe UI" panose="020B0502040204020203" pitchFamily="34" charset="0"/>
                <a:cs typeface="Segoe UI" panose="020B0502040204020203" pitchFamily="34" charset="0"/>
              </a:rPr>
              <a:t>Final Product</a:t>
            </a:r>
            <a:endParaRPr lang="en-US" sz="3200" b="1" dirty="0">
              <a:solidFill>
                <a:schemeClr val="accent4"/>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3491007"/>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20</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5686554" cy="678820"/>
              <a:chOff x="4229633" y="129456"/>
              <a:chExt cx="5686554"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7" y="129456"/>
                <a:ext cx="4907670"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Frameworks &amp; Tools</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784276" y="2036487"/>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sp>
        <p:nvSpPr>
          <p:cNvPr id="2" name="TextBox 1"/>
          <p:cNvSpPr txBox="1"/>
          <p:nvPr/>
        </p:nvSpPr>
        <p:spPr>
          <a:xfrm>
            <a:off x="5322413" y="1443790"/>
            <a:ext cx="4391526" cy="427425"/>
          </a:xfrm>
          <a:prstGeom prst="rect">
            <a:avLst/>
          </a:prstGeom>
          <a:noFill/>
        </p:spPr>
        <p:txBody>
          <a:bodyPr wrap="square" rtlCol="0">
            <a:spAutoFit/>
          </a:bodyPr>
          <a:lstStyle/>
          <a:p>
            <a:pPr>
              <a:lnSpc>
                <a:spcPct val="120000"/>
              </a:lnSpc>
            </a:pPr>
            <a:r>
              <a:rPr lang="vi-VN" sz="2000" b="1" i="1" dirty="0" smtClean="0">
                <a:solidFill>
                  <a:schemeClr val="accent5">
                    <a:lumMod val="75000"/>
                  </a:schemeClr>
                </a:solidFill>
                <a:latin typeface="Segoe UI" panose="020B0502040204020203" pitchFamily="34" charset="0"/>
                <a:cs typeface="Segoe UI" panose="020B0502040204020203" pitchFamily="34" charset="0"/>
              </a:rPr>
              <a:t>Implementation</a:t>
            </a:r>
            <a:endParaRPr lang="en-US" sz="2000" b="1" i="1" dirty="0">
              <a:solidFill>
                <a:schemeClr val="accent5">
                  <a:lumMod val="75000"/>
                </a:schemeClr>
              </a:solidFill>
              <a:latin typeface="Segoe UI" panose="020B0502040204020203" pitchFamily="34" charset="0"/>
              <a:cs typeface="Segoe UI" panose="020B0502040204020203" pitchFamily="34" charset="0"/>
            </a:endParaRPr>
          </a:p>
        </p:txBody>
      </p:sp>
      <p:pic>
        <p:nvPicPr>
          <p:cNvPr id="6" name="Content Placeholder 5"/>
          <p:cNvPicPr>
            <a:picLocks noGrp="1" noChangeAspect="1"/>
          </p:cNvPicPr>
          <p:nvPr>
            <p:ph idx="1"/>
          </p:nvPr>
        </p:nvPicPr>
        <p:blipFill>
          <a:blip r:embed="rId5" cstate="hqprint">
            <a:extLst>
              <a:ext uri="{28A0092B-C50C-407E-A947-70E740481C1C}">
                <a14:useLocalDpi xmlns:a14="http://schemas.microsoft.com/office/drawing/2010/main" val="0"/>
              </a:ext>
            </a:extLst>
          </a:blip>
          <a:stretch>
            <a:fillRect/>
          </a:stretch>
        </p:blipFill>
        <p:spPr>
          <a:xfrm>
            <a:off x="8704933" y="1373872"/>
            <a:ext cx="2447036" cy="2055128"/>
          </a:xfrm>
        </p:spPr>
      </p:pic>
      <p:sp>
        <p:nvSpPr>
          <p:cNvPr id="3" name="TextBox 2"/>
          <p:cNvSpPr txBox="1"/>
          <p:nvPr/>
        </p:nvSpPr>
        <p:spPr>
          <a:xfrm>
            <a:off x="9045526" y="3713871"/>
            <a:ext cx="2308274" cy="1200329"/>
          </a:xfrm>
          <a:prstGeom prst="rect">
            <a:avLst/>
          </a:prstGeom>
          <a:noFill/>
        </p:spPr>
        <p:txBody>
          <a:bodyPr wrap="square" rtlCol="0">
            <a:spAutoFit/>
          </a:bodyPr>
          <a:lstStyle/>
          <a:p>
            <a:r>
              <a:rPr lang="vi-VN" sz="2400" dirty="0" smtClean="0">
                <a:solidFill>
                  <a:schemeClr val="accent1">
                    <a:lumMod val="50000"/>
                  </a:schemeClr>
                </a:solidFill>
                <a:latin typeface="Calibri" pitchFamily="34" charset="0"/>
                <a:cs typeface="Calibri" pitchFamily="34" charset="0"/>
              </a:rPr>
              <a:t>Front-end: Using Bootstrap Fra</a:t>
            </a:r>
            <a:r>
              <a:rPr lang="en-US" sz="2400" dirty="0" smtClean="0">
                <a:solidFill>
                  <a:schemeClr val="accent1">
                    <a:lumMod val="50000"/>
                  </a:schemeClr>
                </a:solidFill>
                <a:latin typeface="Calibri" pitchFamily="34" charset="0"/>
                <a:cs typeface="Calibri" pitchFamily="34" charset="0"/>
              </a:rPr>
              <a:t>m</a:t>
            </a:r>
            <a:r>
              <a:rPr lang="vi-VN" sz="2400" dirty="0" smtClean="0">
                <a:solidFill>
                  <a:schemeClr val="accent1">
                    <a:lumMod val="50000"/>
                  </a:schemeClr>
                </a:solidFill>
                <a:latin typeface="Calibri" pitchFamily="34" charset="0"/>
                <a:cs typeface="Calibri" pitchFamily="34" charset="0"/>
              </a:rPr>
              <a:t>ework </a:t>
            </a:r>
            <a:endParaRPr lang="en-US" sz="2400" dirty="0">
              <a:solidFill>
                <a:schemeClr val="accent1">
                  <a:lumMod val="50000"/>
                </a:schemeClr>
              </a:solidFill>
              <a:latin typeface="Calibri" pitchFamily="34" charset="0"/>
              <a:cs typeface="Calibri" pitchFamily="34" charset="0"/>
            </a:endParaRPr>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56095" y="2240860"/>
            <a:ext cx="2057578" cy="4298052"/>
          </a:xfrm>
          <a:prstGeom prst="rect">
            <a:avLst/>
          </a:prstGeom>
        </p:spPr>
      </p:pic>
      <p:sp>
        <p:nvSpPr>
          <p:cNvPr id="18" name="TextBox 17"/>
          <p:cNvSpPr txBox="1"/>
          <p:nvPr/>
        </p:nvSpPr>
        <p:spPr>
          <a:xfrm>
            <a:off x="244482" y="2450894"/>
            <a:ext cx="4386236" cy="3046988"/>
          </a:xfrm>
          <a:prstGeom prst="rect">
            <a:avLst/>
          </a:prstGeom>
          <a:noFill/>
        </p:spPr>
        <p:txBody>
          <a:bodyPr wrap="square" rtlCol="0">
            <a:spAutoFit/>
          </a:bodyPr>
          <a:lstStyle/>
          <a:p>
            <a:r>
              <a:rPr lang="en-US" sz="2400" dirty="0" smtClean="0">
                <a:solidFill>
                  <a:schemeClr val="accent1">
                    <a:lumMod val="50000"/>
                  </a:schemeClr>
                </a:solidFill>
                <a:latin typeface="Calibri" pitchFamily="34" charset="0"/>
                <a:cs typeface="Calibri" pitchFamily="34" charset="0"/>
              </a:rPr>
              <a:t>For beginner, focusing on the side bar with 3 important parts: </a:t>
            </a:r>
          </a:p>
          <a:p>
            <a:pPr marL="342900" indent="-342900">
              <a:buFont typeface="Wingdings" panose="05000000000000000000" pitchFamily="2" charset="2"/>
              <a:buChar char="q"/>
            </a:pPr>
            <a:r>
              <a:rPr lang="en-US" sz="2400" dirty="0" smtClean="0">
                <a:solidFill>
                  <a:schemeClr val="accent1">
                    <a:lumMod val="50000"/>
                  </a:schemeClr>
                </a:solidFill>
                <a:latin typeface="Calibri" pitchFamily="34" charset="0"/>
                <a:cs typeface="Calibri" pitchFamily="34" charset="0"/>
              </a:rPr>
              <a:t>Components</a:t>
            </a:r>
          </a:p>
          <a:p>
            <a:pPr marL="342900" indent="-342900">
              <a:buFont typeface="Wingdings" panose="05000000000000000000" pitchFamily="2" charset="2"/>
              <a:buChar char="q"/>
            </a:pPr>
            <a:r>
              <a:rPr lang="en-US" sz="2400" dirty="0" smtClean="0">
                <a:solidFill>
                  <a:schemeClr val="accent1">
                    <a:lumMod val="50000"/>
                  </a:schemeClr>
                </a:solidFill>
                <a:latin typeface="Calibri" pitchFamily="34" charset="0"/>
                <a:cs typeface="Calibri" pitchFamily="34" charset="0"/>
              </a:rPr>
              <a:t>Utilities</a:t>
            </a:r>
          </a:p>
          <a:p>
            <a:pPr marL="342900" indent="-342900">
              <a:buFont typeface="Wingdings" panose="05000000000000000000" pitchFamily="2" charset="2"/>
              <a:buChar char="q"/>
            </a:pPr>
            <a:r>
              <a:rPr lang="en-US" sz="2400" dirty="0" smtClean="0">
                <a:solidFill>
                  <a:schemeClr val="accent1">
                    <a:lumMod val="50000"/>
                  </a:schemeClr>
                </a:solidFill>
                <a:latin typeface="Calibri" pitchFamily="34" charset="0"/>
                <a:cs typeface="Calibri" pitchFamily="34" charset="0"/>
              </a:rPr>
              <a:t>Forms</a:t>
            </a:r>
          </a:p>
          <a:p>
            <a:pPr marL="342900" indent="-342900">
              <a:buFont typeface="Wingdings" panose="05000000000000000000" pitchFamily="2" charset="2"/>
              <a:buChar char="q"/>
            </a:pPr>
            <a:endParaRPr lang="en-US" sz="2400" dirty="0">
              <a:solidFill>
                <a:schemeClr val="accent1">
                  <a:lumMod val="50000"/>
                </a:schemeClr>
              </a:solidFill>
              <a:latin typeface="Calibri" pitchFamily="34" charset="0"/>
              <a:cs typeface="Calibri" pitchFamily="34" charset="0"/>
            </a:endParaRPr>
          </a:p>
          <a:p>
            <a:pPr marL="342900" indent="-342900">
              <a:buFont typeface="Wingdings" panose="05000000000000000000" pitchFamily="2" charset="2"/>
              <a:buChar char="q"/>
            </a:pPr>
            <a:r>
              <a:rPr lang="en-US" sz="2400" dirty="0">
                <a:solidFill>
                  <a:schemeClr val="accent1">
                    <a:lumMod val="50000"/>
                  </a:schemeClr>
                </a:solidFill>
                <a:latin typeface="Calibri" pitchFamily="34" charset="0"/>
                <a:cs typeface="Calibri" pitchFamily="34" charset="0"/>
              </a:rPr>
              <a:t>Reference: https://getbootstrap.com/</a:t>
            </a:r>
          </a:p>
        </p:txBody>
      </p:sp>
    </p:spTree>
    <p:extLst>
      <p:ext uri="{BB962C8B-B14F-4D97-AF65-F5344CB8AC3E}">
        <p14:creationId xmlns:p14="http://schemas.microsoft.com/office/powerpoint/2010/main" val="14422777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21</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5686554" cy="678820"/>
              <a:chOff x="4229633" y="129456"/>
              <a:chExt cx="5686554"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7" y="129456"/>
                <a:ext cx="4907670"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Frameworks &amp; Tools</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784276" y="2036487"/>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sp>
        <p:nvSpPr>
          <p:cNvPr id="2" name="TextBox 1"/>
          <p:cNvSpPr txBox="1"/>
          <p:nvPr/>
        </p:nvSpPr>
        <p:spPr>
          <a:xfrm>
            <a:off x="5322413" y="1443790"/>
            <a:ext cx="4391526" cy="427425"/>
          </a:xfrm>
          <a:prstGeom prst="rect">
            <a:avLst/>
          </a:prstGeom>
          <a:noFill/>
        </p:spPr>
        <p:txBody>
          <a:bodyPr wrap="square" rtlCol="0">
            <a:spAutoFit/>
          </a:bodyPr>
          <a:lstStyle/>
          <a:p>
            <a:pPr>
              <a:lnSpc>
                <a:spcPct val="120000"/>
              </a:lnSpc>
            </a:pPr>
            <a:r>
              <a:rPr lang="vi-VN" sz="2000" b="1" i="1" dirty="0" smtClean="0">
                <a:solidFill>
                  <a:schemeClr val="accent5">
                    <a:lumMod val="75000"/>
                  </a:schemeClr>
                </a:solidFill>
                <a:latin typeface="Segoe UI" panose="020B0502040204020203" pitchFamily="34" charset="0"/>
                <a:cs typeface="Segoe UI" panose="020B0502040204020203" pitchFamily="34" charset="0"/>
              </a:rPr>
              <a:t>Implementation</a:t>
            </a:r>
            <a:endParaRPr lang="en-US" sz="2000" b="1" i="1" dirty="0">
              <a:solidFill>
                <a:schemeClr val="accent5">
                  <a:lumMod val="75000"/>
                </a:schemeClr>
              </a:solidFill>
              <a:latin typeface="Segoe UI" panose="020B0502040204020203" pitchFamily="34" charset="0"/>
              <a:cs typeface="Segoe UI" panose="020B0502040204020203" pitchFamily="34" charset="0"/>
            </a:endParaRPr>
          </a:p>
        </p:txBody>
      </p:sp>
      <p:pic>
        <p:nvPicPr>
          <p:cNvPr id="4" name="Content Placeholder 3"/>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6803633" y="1871215"/>
            <a:ext cx="3735516" cy="1267605"/>
          </a:xfrm>
        </p:spPr>
      </p:pic>
      <p:sp>
        <p:nvSpPr>
          <p:cNvPr id="15" name="TextBox 14"/>
          <p:cNvSpPr txBox="1"/>
          <p:nvPr/>
        </p:nvSpPr>
        <p:spPr>
          <a:xfrm>
            <a:off x="917558" y="3347172"/>
            <a:ext cx="9770539" cy="1200329"/>
          </a:xfrm>
          <a:prstGeom prst="rect">
            <a:avLst/>
          </a:prstGeom>
          <a:noFill/>
        </p:spPr>
        <p:txBody>
          <a:bodyPr wrap="square" rtlCol="0">
            <a:spAutoFit/>
          </a:bodyPr>
          <a:lstStyle/>
          <a:p>
            <a:r>
              <a:rPr lang="en-US" sz="2400" dirty="0" err="1">
                <a:solidFill>
                  <a:schemeClr val="accent1">
                    <a:lumMod val="50000"/>
                  </a:schemeClr>
                </a:solidFill>
                <a:latin typeface="Calibri" pitchFamily="34" charset="0"/>
                <a:cs typeface="Calibri" pitchFamily="34" charset="0"/>
              </a:rPr>
              <a:t>MongoDB</a:t>
            </a:r>
            <a:r>
              <a:rPr lang="en-US" sz="2400" dirty="0">
                <a:solidFill>
                  <a:schemeClr val="accent1">
                    <a:lumMod val="50000"/>
                  </a:schemeClr>
                </a:solidFill>
                <a:latin typeface="Calibri" pitchFamily="34" charset="0"/>
                <a:cs typeface="Calibri" pitchFamily="34" charset="0"/>
              </a:rPr>
              <a:t> is the leading modern, general purpose database platform, designed to unleash the power of software and data for developers and the applications they build</a:t>
            </a:r>
          </a:p>
        </p:txBody>
      </p:sp>
    </p:spTree>
    <p:extLst>
      <p:ext uri="{BB962C8B-B14F-4D97-AF65-F5344CB8AC3E}">
        <p14:creationId xmlns:p14="http://schemas.microsoft.com/office/powerpoint/2010/main" val="19839846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22</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5686554" cy="678820"/>
              <a:chOff x="4229633" y="129456"/>
              <a:chExt cx="5686554"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7" y="129456"/>
                <a:ext cx="4907670"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Frameworks &amp; Tools</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784276" y="2036487"/>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sp>
        <p:nvSpPr>
          <p:cNvPr id="2" name="TextBox 1"/>
          <p:cNvSpPr txBox="1"/>
          <p:nvPr/>
        </p:nvSpPr>
        <p:spPr>
          <a:xfrm>
            <a:off x="5322413" y="1443790"/>
            <a:ext cx="4391526" cy="427425"/>
          </a:xfrm>
          <a:prstGeom prst="rect">
            <a:avLst/>
          </a:prstGeom>
          <a:noFill/>
        </p:spPr>
        <p:txBody>
          <a:bodyPr wrap="square" rtlCol="0">
            <a:spAutoFit/>
          </a:bodyPr>
          <a:lstStyle/>
          <a:p>
            <a:pPr>
              <a:lnSpc>
                <a:spcPct val="120000"/>
              </a:lnSpc>
            </a:pPr>
            <a:r>
              <a:rPr lang="vi-VN" sz="2000" b="1" i="1" dirty="0" smtClean="0">
                <a:solidFill>
                  <a:schemeClr val="accent5">
                    <a:lumMod val="75000"/>
                  </a:schemeClr>
                </a:solidFill>
                <a:latin typeface="Segoe UI" panose="020B0502040204020203" pitchFamily="34" charset="0"/>
                <a:cs typeface="Segoe UI" panose="020B0502040204020203" pitchFamily="34" charset="0"/>
              </a:rPr>
              <a:t>Implementation</a:t>
            </a:r>
            <a:endParaRPr lang="en-US" sz="2000" b="1" i="1" dirty="0">
              <a:solidFill>
                <a:schemeClr val="accent5">
                  <a:lumMod val="75000"/>
                </a:schemeClr>
              </a:solidFill>
              <a:latin typeface="Segoe UI" panose="020B0502040204020203" pitchFamily="34" charset="0"/>
              <a:cs typeface="Segoe UI" panose="020B0502040204020203" pitchFamily="34" charset="0"/>
            </a:endParaRPr>
          </a:p>
        </p:txBody>
      </p:sp>
      <p:pic>
        <p:nvPicPr>
          <p:cNvPr id="4" name="Content Placeholder 3"/>
          <p:cNvPicPr>
            <a:picLocks noGrp="1" noChangeAspect="1"/>
          </p:cNvPicPr>
          <p:nvPr>
            <p:ph idx="1"/>
          </p:nvPr>
        </p:nvPicPr>
        <p:blipFill>
          <a:blip r:embed="rId5" cstate="hqprint">
            <a:extLst>
              <a:ext uri="{28A0092B-C50C-407E-A947-70E740481C1C}">
                <a14:useLocalDpi xmlns:a14="http://schemas.microsoft.com/office/drawing/2010/main" val="0"/>
              </a:ext>
            </a:extLst>
          </a:blip>
          <a:stretch>
            <a:fillRect/>
          </a:stretch>
        </p:blipFill>
        <p:spPr>
          <a:xfrm>
            <a:off x="917558" y="1657502"/>
            <a:ext cx="4365309" cy="1481318"/>
          </a:xfrm>
        </p:spPr>
      </p:pic>
      <p:sp>
        <p:nvSpPr>
          <p:cNvPr id="15" name="TextBox 14"/>
          <p:cNvSpPr txBox="1"/>
          <p:nvPr/>
        </p:nvSpPr>
        <p:spPr>
          <a:xfrm>
            <a:off x="4828669" y="3346233"/>
            <a:ext cx="9770539" cy="3046988"/>
          </a:xfrm>
          <a:prstGeom prst="rect">
            <a:avLst/>
          </a:prstGeom>
          <a:noFill/>
        </p:spPr>
        <p:txBody>
          <a:bodyPr wrap="square" rtlCol="0">
            <a:spAutoFit/>
          </a:bodyPr>
          <a:lstStyle/>
          <a:p>
            <a:pPr marL="342900" indent="-342900">
              <a:buFont typeface="Wingdings" pitchFamily="2" charset="2"/>
              <a:buChar char="ü"/>
            </a:pPr>
            <a:r>
              <a:rPr lang="en-US" sz="2400" dirty="0">
                <a:solidFill>
                  <a:schemeClr val="accent1">
                    <a:lumMod val="50000"/>
                  </a:schemeClr>
                </a:solidFill>
              </a:rPr>
              <a:t>Flexible Document </a:t>
            </a:r>
            <a:r>
              <a:rPr lang="en-US" sz="2400" dirty="0" smtClean="0">
                <a:solidFill>
                  <a:schemeClr val="accent1">
                    <a:lumMod val="50000"/>
                  </a:schemeClr>
                </a:solidFill>
              </a:rPr>
              <a:t>Schemas</a:t>
            </a:r>
            <a:endParaRPr lang="vi-VN" sz="2400" dirty="0" smtClean="0">
              <a:solidFill>
                <a:schemeClr val="accent1">
                  <a:lumMod val="50000"/>
                </a:schemeClr>
              </a:solidFill>
            </a:endParaRPr>
          </a:p>
          <a:p>
            <a:pPr marL="342900" indent="-342900">
              <a:buFont typeface="Wingdings" pitchFamily="2" charset="2"/>
              <a:buChar char="ü"/>
            </a:pPr>
            <a:r>
              <a:rPr lang="en-US" sz="2400" dirty="0">
                <a:solidFill>
                  <a:schemeClr val="accent1">
                    <a:lumMod val="50000"/>
                  </a:schemeClr>
                </a:solidFill>
              </a:rPr>
              <a:t>Code-native data access</a:t>
            </a:r>
          </a:p>
          <a:p>
            <a:pPr marL="342900" indent="-342900">
              <a:buFont typeface="Wingdings" pitchFamily="2" charset="2"/>
              <a:buChar char="ü"/>
            </a:pPr>
            <a:r>
              <a:rPr lang="en-US" sz="2400" dirty="0">
                <a:solidFill>
                  <a:schemeClr val="accent1">
                    <a:lumMod val="50000"/>
                  </a:schemeClr>
                </a:solidFill>
              </a:rPr>
              <a:t>Change-friendly design</a:t>
            </a:r>
          </a:p>
          <a:p>
            <a:pPr marL="342900" indent="-342900">
              <a:buFont typeface="Wingdings" pitchFamily="2" charset="2"/>
              <a:buChar char="ü"/>
            </a:pPr>
            <a:r>
              <a:rPr lang="en-US" sz="2400" dirty="0">
                <a:solidFill>
                  <a:schemeClr val="accent1">
                    <a:lumMod val="50000"/>
                  </a:schemeClr>
                </a:solidFill>
              </a:rPr>
              <a:t>Powerful querying and </a:t>
            </a:r>
            <a:r>
              <a:rPr lang="en-US" sz="2400" dirty="0" smtClean="0">
                <a:solidFill>
                  <a:schemeClr val="accent1">
                    <a:lumMod val="50000"/>
                  </a:schemeClr>
                </a:solidFill>
              </a:rPr>
              <a:t>analytics</a:t>
            </a:r>
            <a:endParaRPr lang="vi-VN" sz="2400" dirty="0" smtClean="0">
              <a:solidFill>
                <a:schemeClr val="accent1">
                  <a:lumMod val="50000"/>
                </a:schemeClr>
              </a:solidFill>
            </a:endParaRPr>
          </a:p>
          <a:p>
            <a:pPr marL="342900" indent="-342900">
              <a:buFont typeface="Wingdings" pitchFamily="2" charset="2"/>
              <a:buChar char="ü"/>
            </a:pPr>
            <a:r>
              <a:rPr lang="en-US" sz="2400" dirty="0">
                <a:solidFill>
                  <a:schemeClr val="accent1">
                    <a:lumMod val="50000"/>
                  </a:schemeClr>
                </a:solidFill>
              </a:rPr>
              <a:t>Easy horizontal scale-out</a:t>
            </a:r>
          </a:p>
          <a:p>
            <a:pPr marL="342900" indent="-342900">
              <a:buFont typeface="Wingdings" pitchFamily="2" charset="2"/>
              <a:buChar char="ü"/>
            </a:pPr>
            <a:endParaRPr lang="en-US" sz="2400" dirty="0">
              <a:solidFill>
                <a:schemeClr val="accent1">
                  <a:lumMod val="50000"/>
                </a:schemeClr>
              </a:solidFill>
            </a:endParaRPr>
          </a:p>
          <a:p>
            <a:pPr marL="342900" indent="-342900">
              <a:buFont typeface="Wingdings" pitchFamily="2" charset="2"/>
              <a:buChar char="ü"/>
            </a:pPr>
            <a:endParaRPr lang="en-US" sz="2400" dirty="0">
              <a:solidFill>
                <a:schemeClr val="accent1">
                  <a:lumMod val="50000"/>
                </a:schemeClr>
              </a:solidFill>
            </a:endParaRPr>
          </a:p>
          <a:p>
            <a:pPr marL="342900" indent="-342900">
              <a:buFont typeface="Wingdings" pitchFamily="2" charset="2"/>
              <a:buChar char="ü"/>
            </a:pPr>
            <a:endParaRPr lang="en-US" sz="2400" dirty="0">
              <a:solidFill>
                <a:schemeClr val="accent1">
                  <a:lumMod val="50000"/>
                </a:schemeClr>
              </a:solidFill>
              <a:latin typeface="Calibri" pitchFamily="34" charset="0"/>
              <a:cs typeface="Calibri" pitchFamily="34" charset="0"/>
            </a:endParaRPr>
          </a:p>
        </p:txBody>
      </p:sp>
    </p:spTree>
    <p:extLst>
      <p:ext uri="{BB962C8B-B14F-4D97-AF65-F5344CB8AC3E}">
        <p14:creationId xmlns:p14="http://schemas.microsoft.com/office/powerpoint/2010/main" val="42688078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anim calcmode="lin" valueType="num">
                                      <p:cBhvr additive="base">
                                        <p:cTn id="11"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anim calcmode="lin" valueType="num">
                                      <p:cBhvr additive="base">
                                        <p:cTn id="15"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anim calcmode="lin" valueType="num">
                                      <p:cBhvr additive="base">
                                        <p:cTn id="19"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anim calcmode="lin" valueType="num">
                                      <p:cBhvr additive="base">
                                        <p:cTn id="23"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6AF1B4E-90EC-4A51-B6E5-B702C054ECB0}" type="slidenum">
              <a:rPr lang="en-US" smtClean="0"/>
              <a:t>23</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5686554" cy="678820"/>
              <a:chOff x="4229633" y="129456"/>
              <a:chExt cx="5686554"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7" y="129456"/>
                <a:ext cx="4907670"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Frameworks &amp; Tools</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784276" y="2036488"/>
            <a:ext cx="7540594" cy="262968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sp>
        <p:nvSpPr>
          <p:cNvPr id="2" name="TextBox 1"/>
          <p:cNvSpPr txBox="1"/>
          <p:nvPr/>
        </p:nvSpPr>
        <p:spPr>
          <a:xfrm>
            <a:off x="5322413" y="1443790"/>
            <a:ext cx="4391526" cy="427425"/>
          </a:xfrm>
          <a:prstGeom prst="rect">
            <a:avLst/>
          </a:prstGeom>
          <a:noFill/>
        </p:spPr>
        <p:txBody>
          <a:bodyPr wrap="square" rtlCol="0">
            <a:spAutoFit/>
          </a:bodyPr>
          <a:lstStyle/>
          <a:p>
            <a:pPr>
              <a:lnSpc>
                <a:spcPct val="120000"/>
              </a:lnSpc>
            </a:pPr>
            <a:r>
              <a:rPr lang="vi-VN" sz="2000" b="1" i="1" dirty="0" smtClean="0">
                <a:solidFill>
                  <a:schemeClr val="accent5">
                    <a:lumMod val="75000"/>
                  </a:schemeClr>
                </a:solidFill>
                <a:latin typeface="Segoe UI" panose="020B0502040204020203" pitchFamily="34" charset="0"/>
                <a:cs typeface="Segoe UI" panose="020B0502040204020203" pitchFamily="34" charset="0"/>
              </a:rPr>
              <a:t>Implementation</a:t>
            </a:r>
            <a:endParaRPr lang="en-US" sz="2000" b="1" i="1" dirty="0">
              <a:solidFill>
                <a:schemeClr val="accent5">
                  <a:lumMod val="75000"/>
                </a:schemeClr>
              </a:solidFill>
              <a:latin typeface="Segoe UI" panose="020B0502040204020203" pitchFamily="34" charset="0"/>
              <a:cs typeface="Segoe UI" panose="020B0502040204020203" pitchFamily="34" charset="0"/>
            </a:endParaRPr>
          </a:p>
        </p:txBody>
      </p:sp>
      <p:pic>
        <p:nvPicPr>
          <p:cNvPr id="4" name="Content Placeholder 3"/>
          <p:cNvPicPr>
            <a:picLocks noGrp="1" noChangeAspect="1"/>
          </p:cNvPicPr>
          <p:nvPr>
            <p:ph idx="1"/>
          </p:nvPr>
        </p:nvPicPr>
        <p:blipFill>
          <a:blip r:embed="rId3" cstate="hqprint">
            <a:extLst>
              <a:ext uri="{28A0092B-C50C-407E-A947-70E740481C1C}">
                <a14:useLocalDpi xmlns:a14="http://schemas.microsoft.com/office/drawing/2010/main" val="0"/>
              </a:ext>
            </a:extLst>
          </a:blip>
          <a:stretch>
            <a:fillRect/>
          </a:stretch>
        </p:blipFill>
        <p:spPr>
          <a:xfrm>
            <a:off x="7381208" y="4666167"/>
            <a:ext cx="4365309" cy="1481318"/>
          </a:xfrm>
        </p:spPr>
      </p:pic>
      <p:sp>
        <p:nvSpPr>
          <p:cNvPr id="3" name="TextBox 2"/>
          <p:cNvSpPr txBox="1"/>
          <p:nvPr/>
        </p:nvSpPr>
        <p:spPr>
          <a:xfrm>
            <a:off x="1467496" y="2208313"/>
            <a:ext cx="6571185" cy="1589963"/>
          </a:xfrm>
          <a:prstGeom prst="rect">
            <a:avLst/>
          </a:prstGeom>
          <a:noFill/>
        </p:spPr>
        <p:txBody>
          <a:bodyPr wrap="square" rtlCol="0">
            <a:spAutoFit/>
          </a:bodyPr>
          <a:lstStyle/>
          <a:p>
            <a:pPr marL="342900" indent="-342900">
              <a:buFont typeface="Wingdings" panose="05000000000000000000" pitchFamily="2" charset="2"/>
              <a:buChar char="q"/>
            </a:pPr>
            <a:r>
              <a:rPr lang="vi-VN" sz="2400" dirty="0" smtClean="0">
                <a:solidFill>
                  <a:schemeClr val="accent1">
                    <a:lumMod val="50000"/>
                  </a:schemeClr>
                </a:solidFill>
                <a:latin typeface="Calibri" pitchFamily="34" charset="0"/>
                <a:cs typeface="Calibri" pitchFamily="34" charset="0"/>
              </a:rPr>
              <a:t>MongoDB: Create &amp; Update database</a:t>
            </a:r>
            <a:br>
              <a:rPr lang="vi-VN" sz="2400" dirty="0" smtClean="0">
                <a:solidFill>
                  <a:schemeClr val="accent1">
                    <a:lumMod val="50000"/>
                  </a:schemeClr>
                </a:solidFill>
                <a:latin typeface="Calibri" pitchFamily="34" charset="0"/>
                <a:cs typeface="Calibri" pitchFamily="34" charset="0"/>
              </a:rPr>
            </a:br>
            <a:r>
              <a:rPr lang="vi-VN" sz="2400" dirty="0" smtClean="0">
                <a:solidFill>
                  <a:schemeClr val="accent1">
                    <a:lumMod val="50000"/>
                  </a:schemeClr>
                </a:solidFill>
                <a:latin typeface="Calibri" pitchFamily="34" charset="0"/>
                <a:cs typeface="Calibri" pitchFamily="34" charset="0"/>
              </a:rPr>
              <a:t/>
            </a:r>
            <a:br>
              <a:rPr lang="vi-VN" sz="2400" dirty="0" smtClean="0">
                <a:solidFill>
                  <a:schemeClr val="accent1">
                    <a:lumMod val="50000"/>
                  </a:schemeClr>
                </a:solidFill>
                <a:latin typeface="Calibri" pitchFamily="34" charset="0"/>
                <a:cs typeface="Calibri" pitchFamily="34" charset="0"/>
              </a:rPr>
            </a:br>
            <a:r>
              <a:rPr lang="vi-VN" sz="2400" dirty="0" smtClean="0">
                <a:solidFill>
                  <a:schemeClr val="accent1">
                    <a:lumMod val="50000"/>
                  </a:schemeClr>
                </a:solidFill>
                <a:latin typeface="Calibri" pitchFamily="34" charset="0"/>
                <a:cs typeface="Calibri" pitchFamily="34" charset="0"/>
              </a:rPr>
              <a:t/>
            </a:r>
            <a:br>
              <a:rPr lang="vi-VN" sz="2400" dirty="0" smtClean="0">
                <a:solidFill>
                  <a:schemeClr val="accent1">
                    <a:lumMod val="50000"/>
                  </a:schemeClr>
                </a:solidFill>
                <a:latin typeface="Calibri" pitchFamily="34" charset="0"/>
                <a:cs typeface="Calibri" pitchFamily="34" charset="0"/>
              </a:rPr>
            </a:br>
            <a:r>
              <a:rPr lang="vi-VN" sz="2400" dirty="0" smtClean="0">
                <a:solidFill>
                  <a:schemeClr val="accent1">
                    <a:lumMod val="50000"/>
                  </a:schemeClr>
                </a:solidFill>
                <a:latin typeface="Calibri" pitchFamily="34" charset="0"/>
                <a:cs typeface="Calibri" pitchFamily="34" charset="0"/>
              </a:rPr>
              <a:t>MongoTools: Backup &amp; Restore</a:t>
            </a:r>
            <a:endParaRPr lang="en-US" sz="2400" dirty="0">
              <a:solidFill>
                <a:schemeClr val="accent1">
                  <a:lumMod val="50000"/>
                </a:schemeClr>
              </a:solidFill>
              <a:latin typeface="Calibri" pitchFamily="34" charset="0"/>
              <a:cs typeface="Calibri" pitchFamily="34" charset="0"/>
            </a:endParaRPr>
          </a:p>
        </p:txBody>
      </p:sp>
      <p:sp>
        <p:nvSpPr>
          <p:cNvPr id="15" name="TextBox 14"/>
          <p:cNvSpPr txBox="1"/>
          <p:nvPr/>
        </p:nvSpPr>
        <p:spPr>
          <a:xfrm>
            <a:off x="1467495" y="4096225"/>
            <a:ext cx="6571185"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dirty="0">
                <a:solidFill>
                  <a:schemeClr val="accent1">
                    <a:lumMod val="50000"/>
                  </a:schemeClr>
                </a:solidFill>
                <a:latin typeface="Calibri" pitchFamily="34" charset="0"/>
                <a:cs typeface="Calibri" pitchFamily="34" charset="0"/>
              </a:rPr>
              <a:t>Reference: https://docs.mongodb.com/manual/</a:t>
            </a:r>
          </a:p>
        </p:txBody>
      </p:sp>
    </p:spTree>
    <p:extLst>
      <p:ext uri="{BB962C8B-B14F-4D97-AF65-F5344CB8AC3E}">
        <p14:creationId xmlns:p14="http://schemas.microsoft.com/office/powerpoint/2010/main" val="16460142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barn(inVertical)">
                                      <p:cBhvr>
                                        <p:cTn id="12"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6AF1B4E-90EC-4A51-B6E5-B702C054ECB0}" type="slidenum">
              <a:rPr lang="en-US" smtClean="0"/>
              <a:t>24</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5686554" cy="678820"/>
              <a:chOff x="4229633" y="129456"/>
              <a:chExt cx="5686554"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7" y="129456"/>
                <a:ext cx="4907670"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Frameworks &amp; Tools</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784276" y="2036487"/>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sp>
        <p:nvSpPr>
          <p:cNvPr id="2" name="TextBox 1"/>
          <p:cNvSpPr txBox="1"/>
          <p:nvPr/>
        </p:nvSpPr>
        <p:spPr>
          <a:xfrm>
            <a:off x="5322413" y="1443790"/>
            <a:ext cx="4391526" cy="427425"/>
          </a:xfrm>
          <a:prstGeom prst="rect">
            <a:avLst/>
          </a:prstGeom>
          <a:noFill/>
        </p:spPr>
        <p:txBody>
          <a:bodyPr wrap="square" rtlCol="0">
            <a:spAutoFit/>
          </a:bodyPr>
          <a:lstStyle/>
          <a:p>
            <a:pPr>
              <a:lnSpc>
                <a:spcPct val="120000"/>
              </a:lnSpc>
            </a:pPr>
            <a:r>
              <a:rPr lang="vi-VN" sz="2000" b="1" i="1" dirty="0" smtClean="0">
                <a:solidFill>
                  <a:schemeClr val="accent5">
                    <a:lumMod val="75000"/>
                  </a:schemeClr>
                </a:solidFill>
                <a:latin typeface="Segoe UI" panose="020B0502040204020203" pitchFamily="34" charset="0"/>
                <a:cs typeface="Segoe UI" panose="020B0502040204020203" pitchFamily="34" charset="0"/>
              </a:rPr>
              <a:t>Implementation</a:t>
            </a:r>
            <a:endParaRPr lang="en-US" sz="2000" b="1" i="1" dirty="0">
              <a:solidFill>
                <a:schemeClr val="accent5">
                  <a:lumMod val="75000"/>
                </a:schemeClr>
              </a:solidFill>
              <a:latin typeface="Segoe UI" panose="020B0502040204020203" pitchFamily="34" charset="0"/>
              <a:cs typeface="Segoe UI" panose="020B0502040204020203" pitchFamily="34" charset="0"/>
            </a:endParaRPr>
          </a:p>
        </p:txBody>
      </p:sp>
      <p:pic>
        <p:nvPicPr>
          <p:cNvPr id="4" name="Content Placeholder 3"/>
          <p:cNvPicPr>
            <a:picLocks noGrp="1" noChangeAspect="1"/>
          </p:cNvPicPr>
          <p:nvPr>
            <p:ph idx="1"/>
          </p:nvPr>
        </p:nvPicPr>
        <p:blipFill>
          <a:blip r:embed="rId3" cstate="hqprint">
            <a:extLst>
              <a:ext uri="{28A0092B-C50C-407E-A947-70E740481C1C}">
                <a14:useLocalDpi xmlns:a14="http://schemas.microsoft.com/office/drawing/2010/main" val="0"/>
              </a:ext>
            </a:extLst>
          </a:blip>
          <a:stretch>
            <a:fillRect/>
          </a:stretch>
        </p:blipFill>
        <p:spPr>
          <a:xfrm>
            <a:off x="94523" y="93486"/>
            <a:ext cx="4365309" cy="1481318"/>
          </a:xfrm>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6290" y="2598322"/>
            <a:ext cx="9906171" cy="4123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147081" y="2105583"/>
            <a:ext cx="4391526" cy="427425"/>
          </a:xfrm>
          <a:prstGeom prst="rect">
            <a:avLst/>
          </a:prstGeom>
          <a:noFill/>
        </p:spPr>
        <p:txBody>
          <a:bodyPr wrap="square" rtlCol="0">
            <a:spAutoFit/>
          </a:bodyPr>
          <a:lstStyle/>
          <a:p>
            <a:pPr>
              <a:lnSpc>
                <a:spcPct val="120000"/>
              </a:lnSpc>
            </a:pPr>
            <a:r>
              <a:rPr lang="en-US" sz="2000" b="1" i="1" dirty="0" smtClean="0">
                <a:solidFill>
                  <a:schemeClr val="accent2">
                    <a:lumMod val="75000"/>
                  </a:schemeClr>
                </a:solidFill>
                <a:latin typeface="Segoe UI" panose="020B0502040204020203" pitchFamily="34" charset="0"/>
                <a:cs typeface="Segoe UI" panose="020B0502040204020203" pitchFamily="34" charset="0"/>
              </a:rPr>
              <a:t>How to contact with mongo shell?</a:t>
            </a:r>
            <a:endParaRPr lang="en-US" sz="2000" b="1" i="1" dirty="0">
              <a:solidFill>
                <a:schemeClr val="accent2">
                  <a:lumMod val="7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803417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25</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5686554" cy="678820"/>
              <a:chOff x="4229633" y="129456"/>
              <a:chExt cx="5686554"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7" y="129456"/>
                <a:ext cx="4907670"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Frameworks &amp; Tools</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784276" y="2036487"/>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sp>
        <p:nvSpPr>
          <p:cNvPr id="2" name="TextBox 1"/>
          <p:cNvSpPr txBox="1"/>
          <p:nvPr/>
        </p:nvSpPr>
        <p:spPr>
          <a:xfrm>
            <a:off x="5322413" y="1443790"/>
            <a:ext cx="4391526" cy="427425"/>
          </a:xfrm>
          <a:prstGeom prst="rect">
            <a:avLst/>
          </a:prstGeom>
          <a:noFill/>
        </p:spPr>
        <p:txBody>
          <a:bodyPr wrap="square" rtlCol="0">
            <a:spAutoFit/>
          </a:bodyPr>
          <a:lstStyle/>
          <a:p>
            <a:pPr>
              <a:lnSpc>
                <a:spcPct val="120000"/>
              </a:lnSpc>
            </a:pPr>
            <a:r>
              <a:rPr lang="vi-VN" sz="2000" b="1" i="1" dirty="0" smtClean="0">
                <a:solidFill>
                  <a:schemeClr val="accent5">
                    <a:lumMod val="75000"/>
                  </a:schemeClr>
                </a:solidFill>
                <a:latin typeface="Segoe UI" panose="020B0502040204020203" pitchFamily="34" charset="0"/>
                <a:cs typeface="Segoe UI" panose="020B0502040204020203" pitchFamily="34" charset="0"/>
              </a:rPr>
              <a:t>Testing</a:t>
            </a:r>
            <a:endParaRPr lang="en-US" sz="2000" b="1" i="1" dirty="0">
              <a:solidFill>
                <a:schemeClr val="accent5">
                  <a:lumMod val="75000"/>
                </a:schemeClr>
              </a:solidFill>
              <a:latin typeface="Segoe UI" panose="020B0502040204020203" pitchFamily="34" charset="0"/>
              <a:cs typeface="Segoe UI" panose="020B0502040204020203" pitchFamily="34" charset="0"/>
            </a:endParaRPr>
          </a:p>
        </p:txBody>
      </p:sp>
      <p:pic>
        <p:nvPicPr>
          <p:cNvPr id="6" name="Content Placeholder 5"/>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8271674" y="1951990"/>
            <a:ext cx="2298700" cy="2437068"/>
          </a:xfrm>
        </p:spPr>
      </p:pic>
      <p:sp>
        <p:nvSpPr>
          <p:cNvPr id="8" name="TextBox 7"/>
          <p:cNvSpPr txBox="1"/>
          <p:nvPr/>
        </p:nvSpPr>
        <p:spPr>
          <a:xfrm>
            <a:off x="8610600" y="4471694"/>
            <a:ext cx="2303359" cy="584775"/>
          </a:xfrm>
          <a:prstGeom prst="rect">
            <a:avLst/>
          </a:prstGeom>
          <a:noFill/>
        </p:spPr>
        <p:txBody>
          <a:bodyPr wrap="square" rtlCol="0">
            <a:spAutoFit/>
          </a:bodyPr>
          <a:lstStyle/>
          <a:p>
            <a:r>
              <a:rPr lang="vi-VN" sz="3200" dirty="0" smtClean="0">
                <a:solidFill>
                  <a:schemeClr val="accent6">
                    <a:lumMod val="75000"/>
                  </a:schemeClr>
                </a:solidFill>
                <a:latin typeface="Calibri" pitchFamily="34" charset="0"/>
                <a:cs typeface="Calibri" pitchFamily="34" charset="0"/>
              </a:rPr>
              <a:t>Jest</a:t>
            </a:r>
            <a:endParaRPr lang="en-US" sz="3200" dirty="0">
              <a:solidFill>
                <a:schemeClr val="accent6">
                  <a:lumMod val="75000"/>
                </a:schemeClr>
              </a:solidFill>
              <a:latin typeface="Calibri" pitchFamily="34" charset="0"/>
              <a:cs typeface="Calibri" pitchFamily="34" charset="0"/>
            </a:endParaRPr>
          </a:p>
        </p:txBody>
      </p:sp>
      <p:sp>
        <p:nvSpPr>
          <p:cNvPr id="16" name="TextBox 15"/>
          <p:cNvSpPr txBox="1"/>
          <p:nvPr/>
        </p:nvSpPr>
        <p:spPr>
          <a:xfrm>
            <a:off x="1271350" y="2592263"/>
            <a:ext cx="6114948" cy="2062103"/>
          </a:xfrm>
          <a:prstGeom prst="rect">
            <a:avLst/>
          </a:prstGeom>
          <a:noFill/>
        </p:spPr>
        <p:txBody>
          <a:bodyPr wrap="square" rtlCol="0">
            <a:spAutoFit/>
          </a:bodyPr>
          <a:lstStyle/>
          <a:p>
            <a:r>
              <a:rPr lang="vi-VN" sz="3200" dirty="0" smtClean="0">
                <a:solidFill>
                  <a:schemeClr val="accent1">
                    <a:lumMod val="50000"/>
                  </a:schemeClr>
                </a:solidFill>
                <a:latin typeface="Calibri" pitchFamily="34" charset="0"/>
                <a:cs typeface="Calibri" pitchFamily="34" charset="0"/>
              </a:rPr>
              <a:t>Jest is a JavaScript testing framework, which provides </a:t>
            </a:r>
            <a:r>
              <a:rPr lang="en-US" sz="3200" dirty="0">
                <a:solidFill>
                  <a:schemeClr val="accent1">
                    <a:lumMod val="50000"/>
                  </a:schemeClr>
                </a:solidFill>
                <a:latin typeface="Calibri" pitchFamily="34" charset="0"/>
                <a:cs typeface="Calibri" pitchFamily="34" charset="0"/>
              </a:rPr>
              <a:t> multiple layers on top of Jasmine.</a:t>
            </a:r>
          </a:p>
        </p:txBody>
      </p:sp>
    </p:spTree>
    <p:extLst>
      <p:ext uri="{BB962C8B-B14F-4D97-AF65-F5344CB8AC3E}">
        <p14:creationId xmlns:p14="http://schemas.microsoft.com/office/powerpoint/2010/main" val="42456002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xEl>
                                              <p:pRg st="0" end="0"/>
                                            </p:txEl>
                                          </p:spTgt>
                                        </p:tgtEl>
                                        <p:attrNameLst>
                                          <p:attrName>style.visibility</p:attrName>
                                        </p:attrNameLst>
                                      </p:cBhvr>
                                      <p:to>
                                        <p:strVal val="visible"/>
                                      </p:to>
                                    </p:set>
                                    <p:animEffect transition="in" filter="fade">
                                      <p:cBhvr>
                                        <p:cTn id="15"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6AF1B4E-90EC-4A51-B6E5-B702C054ECB0}" type="slidenum">
              <a:rPr lang="en-US" smtClean="0"/>
              <a:t>26</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5686554" cy="678820"/>
              <a:chOff x="4229633" y="129456"/>
              <a:chExt cx="5686554"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7" y="129456"/>
                <a:ext cx="4907670"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Frameworks &amp; Tools</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784276" y="2036487"/>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sp>
        <p:nvSpPr>
          <p:cNvPr id="2" name="TextBox 1"/>
          <p:cNvSpPr txBox="1"/>
          <p:nvPr/>
        </p:nvSpPr>
        <p:spPr>
          <a:xfrm>
            <a:off x="5322413" y="1443790"/>
            <a:ext cx="4391526" cy="427425"/>
          </a:xfrm>
          <a:prstGeom prst="rect">
            <a:avLst/>
          </a:prstGeom>
          <a:noFill/>
        </p:spPr>
        <p:txBody>
          <a:bodyPr wrap="square" rtlCol="0">
            <a:spAutoFit/>
          </a:bodyPr>
          <a:lstStyle/>
          <a:p>
            <a:pPr>
              <a:lnSpc>
                <a:spcPct val="120000"/>
              </a:lnSpc>
            </a:pPr>
            <a:r>
              <a:rPr lang="vi-VN" sz="2000" b="1" i="1" dirty="0" smtClean="0">
                <a:solidFill>
                  <a:schemeClr val="accent5">
                    <a:lumMod val="75000"/>
                  </a:schemeClr>
                </a:solidFill>
                <a:latin typeface="Segoe UI" panose="020B0502040204020203" pitchFamily="34" charset="0"/>
                <a:cs typeface="Segoe UI" panose="020B0502040204020203" pitchFamily="34" charset="0"/>
              </a:rPr>
              <a:t>Testing</a:t>
            </a:r>
            <a:endParaRPr lang="en-US" sz="2000" b="1" i="1" dirty="0">
              <a:solidFill>
                <a:schemeClr val="accent5">
                  <a:lumMod val="75000"/>
                </a:schemeClr>
              </a:solidFill>
              <a:latin typeface="Segoe UI" panose="020B0502040204020203" pitchFamily="34" charset="0"/>
              <a:cs typeface="Segoe UI" panose="020B0502040204020203" pitchFamily="34" charset="0"/>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5103" y="735317"/>
            <a:ext cx="2298700" cy="2437068"/>
          </a:xfrm>
        </p:spPr>
      </p:pic>
      <p:sp>
        <p:nvSpPr>
          <p:cNvPr id="8" name="TextBox 7"/>
          <p:cNvSpPr txBox="1"/>
          <p:nvPr/>
        </p:nvSpPr>
        <p:spPr>
          <a:xfrm>
            <a:off x="1138540" y="3129079"/>
            <a:ext cx="2303359" cy="584775"/>
          </a:xfrm>
          <a:prstGeom prst="rect">
            <a:avLst/>
          </a:prstGeom>
          <a:noFill/>
        </p:spPr>
        <p:txBody>
          <a:bodyPr wrap="square" rtlCol="0">
            <a:spAutoFit/>
          </a:bodyPr>
          <a:lstStyle/>
          <a:p>
            <a:r>
              <a:rPr lang="vi-VN" sz="3200" dirty="0" smtClean="0">
                <a:solidFill>
                  <a:schemeClr val="accent6">
                    <a:lumMod val="75000"/>
                  </a:schemeClr>
                </a:solidFill>
                <a:latin typeface="Calibri" pitchFamily="34" charset="0"/>
                <a:cs typeface="Calibri" pitchFamily="34" charset="0"/>
              </a:rPr>
              <a:t>Jest</a:t>
            </a:r>
            <a:endParaRPr lang="en-US" sz="3200" dirty="0">
              <a:solidFill>
                <a:schemeClr val="accent6">
                  <a:lumMod val="75000"/>
                </a:schemeClr>
              </a:solidFill>
              <a:latin typeface="Calibri" pitchFamily="34" charset="0"/>
              <a:cs typeface="Calibri" pitchFamily="34" charset="0"/>
            </a:endParaRPr>
          </a:p>
        </p:txBody>
      </p:sp>
      <p:pic>
        <p:nvPicPr>
          <p:cNvPr id="15"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233930" y="4251227"/>
            <a:ext cx="2547326" cy="2547326"/>
          </a:xfrm>
          <a:prstGeom prst="rect">
            <a:avLst/>
          </a:prstGeom>
        </p:spPr>
      </p:pic>
      <p:sp>
        <p:nvSpPr>
          <p:cNvPr id="3" name="TextBox 2"/>
          <p:cNvSpPr txBox="1"/>
          <p:nvPr/>
        </p:nvSpPr>
        <p:spPr>
          <a:xfrm>
            <a:off x="3713871" y="2729132"/>
            <a:ext cx="7309245" cy="1938992"/>
          </a:xfrm>
          <a:prstGeom prst="rect">
            <a:avLst/>
          </a:prstGeom>
          <a:noFill/>
        </p:spPr>
        <p:txBody>
          <a:bodyPr wrap="none" rtlCol="0">
            <a:spAutoFit/>
          </a:bodyPr>
          <a:lstStyle/>
          <a:p>
            <a:pPr marL="342900" indent="-342900">
              <a:buFont typeface="Wingdings" pitchFamily="2" charset="2"/>
              <a:buChar char="ü"/>
            </a:pPr>
            <a:r>
              <a:rPr lang="en-US" sz="2400" dirty="0">
                <a:solidFill>
                  <a:schemeClr val="accent1">
                    <a:lumMod val="50000"/>
                  </a:schemeClr>
                </a:solidFill>
                <a:latin typeface="Calibri" pitchFamily="34" charset="0"/>
                <a:cs typeface="Calibri" pitchFamily="34" charset="0"/>
              </a:rPr>
              <a:t>Open </a:t>
            </a:r>
            <a:r>
              <a:rPr lang="en-US" sz="2400" dirty="0" smtClean="0">
                <a:solidFill>
                  <a:schemeClr val="accent1">
                    <a:lumMod val="50000"/>
                  </a:schemeClr>
                </a:solidFill>
                <a:latin typeface="Calibri" pitchFamily="34" charset="0"/>
                <a:cs typeface="Calibri" pitchFamily="34" charset="0"/>
              </a:rPr>
              <a:t>source</a:t>
            </a:r>
            <a:endParaRPr lang="vi-VN" sz="2400" dirty="0" smtClean="0">
              <a:solidFill>
                <a:schemeClr val="accent1">
                  <a:lumMod val="50000"/>
                </a:schemeClr>
              </a:solidFill>
              <a:latin typeface="Calibri" pitchFamily="34" charset="0"/>
              <a:cs typeface="Calibri" pitchFamily="34" charset="0"/>
            </a:endParaRPr>
          </a:p>
          <a:p>
            <a:pPr marL="342900" indent="-342900">
              <a:buFont typeface="Wingdings" pitchFamily="2" charset="2"/>
              <a:buChar char="ü"/>
            </a:pPr>
            <a:r>
              <a:rPr lang="en-US" sz="2400" dirty="0">
                <a:solidFill>
                  <a:schemeClr val="accent1">
                    <a:lumMod val="50000"/>
                  </a:schemeClr>
                </a:solidFill>
                <a:latin typeface="Calibri" pitchFamily="34" charset="0"/>
                <a:cs typeface="Calibri" pitchFamily="34" charset="0"/>
              </a:rPr>
              <a:t>Parallel test </a:t>
            </a:r>
            <a:r>
              <a:rPr lang="en-US" sz="2400" dirty="0" smtClean="0">
                <a:solidFill>
                  <a:schemeClr val="accent1">
                    <a:lumMod val="50000"/>
                  </a:schemeClr>
                </a:solidFill>
                <a:latin typeface="Calibri" pitchFamily="34" charset="0"/>
                <a:cs typeface="Calibri" pitchFamily="34" charset="0"/>
              </a:rPr>
              <a:t>running</a:t>
            </a:r>
            <a:endParaRPr lang="vi-VN" sz="2400" dirty="0" smtClean="0">
              <a:solidFill>
                <a:schemeClr val="accent1">
                  <a:lumMod val="50000"/>
                </a:schemeClr>
              </a:solidFill>
              <a:latin typeface="Calibri" pitchFamily="34" charset="0"/>
              <a:cs typeface="Calibri" pitchFamily="34" charset="0"/>
            </a:endParaRPr>
          </a:p>
          <a:p>
            <a:pPr marL="342900" indent="-342900">
              <a:buFont typeface="Wingdings" pitchFamily="2" charset="2"/>
              <a:buChar char="ü"/>
            </a:pPr>
            <a:r>
              <a:rPr lang="en-US" sz="2400" dirty="0">
                <a:solidFill>
                  <a:schemeClr val="accent1">
                    <a:lumMod val="50000"/>
                  </a:schemeClr>
                </a:solidFill>
                <a:latin typeface="Calibri" pitchFamily="34" charset="0"/>
                <a:cs typeface="Calibri" pitchFamily="34" charset="0"/>
              </a:rPr>
              <a:t>Mock by default screws up your classes, breaking </a:t>
            </a:r>
            <a:r>
              <a:rPr lang="en-US" sz="2400" dirty="0" smtClean="0">
                <a:solidFill>
                  <a:schemeClr val="accent1">
                    <a:lumMod val="50000"/>
                  </a:schemeClr>
                </a:solidFill>
                <a:latin typeface="Calibri" pitchFamily="34" charset="0"/>
                <a:cs typeface="Calibri" pitchFamily="34" charset="0"/>
              </a:rPr>
              <a:t>tests</a:t>
            </a:r>
            <a:endParaRPr lang="vi-VN" sz="2400" dirty="0" smtClean="0">
              <a:solidFill>
                <a:schemeClr val="accent1">
                  <a:lumMod val="50000"/>
                </a:schemeClr>
              </a:solidFill>
              <a:latin typeface="Calibri" pitchFamily="34" charset="0"/>
              <a:cs typeface="Calibri" pitchFamily="34" charset="0"/>
            </a:endParaRPr>
          </a:p>
          <a:p>
            <a:pPr marL="342900" indent="-342900">
              <a:buFont typeface="Wingdings" pitchFamily="2" charset="2"/>
              <a:buChar char="ü"/>
            </a:pPr>
            <a:r>
              <a:rPr lang="en-US" sz="2400" dirty="0">
                <a:solidFill>
                  <a:schemeClr val="accent1">
                    <a:lumMod val="50000"/>
                  </a:schemeClr>
                </a:solidFill>
                <a:latin typeface="Calibri" pitchFamily="34" charset="0"/>
                <a:cs typeface="Calibri" pitchFamily="34" charset="0"/>
              </a:rPr>
              <a:t>Mock by default makes testing much </a:t>
            </a:r>
            <a:r>
              <a:rPr lang="en-US" sz="2400" dirty="0" smtClean="0">
                <a:solidFill>
                  <a:schemeClr val="accent1">
                    <a:lumMod val="50000"/>
                  </a:schemeClr>
                </a:solidFill>
                <a:latin typeface="Calibri" pitchFamily="34" charset="0"/>
                <a:cs typeface="Calibri" pitchFamily="34" charset="0"/>
              </a:rPr>
              <a:t>simpler</a:t>
            </a:r>
            <a:endParaRPr lang="vi-VN" sz="2400" dirty="0" smtClean="0">
              <a:solidFill>
                <a:schemeClr val="accent1">
                  <a:lumMod val="50000"/>
                </a:schemeClr>
              </a:solidFill>
              <a:latin typeface="Calibri" pitchFamily="34" charset="0"/>
              <a:cs typeface="Calibri" pitchFamily="34" charset="0"/>
            </a:endParaRPr>
          </a:p>
          <a:p>
            <a:pPr marL="342900" indent="-342900">
              <a:buFont typeface="Wingdings" pitchFamily="2" charset="2"/>
              <a:buChar char="ü"/>
            </a:pPr>
            <a:r>
              <a:rPr lang="en-US" sz="2400" dirty="0">
                <a:solidFill>
                  <a:schemeClr val="accent1">
                    <a:lumMod val="50000"/>
                  </a:schemeClr>
                </a:solidFill>
                <a:latin typeface="Calibri" pitchFamily="34" charset="0"/>
                <a:cs typeface="Calibri" pitchFamily="34" charset="0"/>
              </a:rPr>
              <a:t>Testing React Native Apps</a:t>
            </a:r>
          </a:p>
        </p:txBody>
      </p:sp>
    </p:spTree>
    <p:extLst>
      <p:ext uri="{BB962C8B-B14F-4D97-AF65-F5344CB8AC3E}">
        <p14:creationId xmlns:p14="http://schemas.microsoft.com/office/powerpoint/2010/main" val="14485204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300"/>
                                        <p:tgtEl>
                                          <p:spTgt spid="3">
                                            <p:txEl>
                                              <p:pRg st="0" end="0"/>
                                            </p:txEl>
                                          </p:spTgt>
                                        </p:tgtEl>
                                      </p:cBhvr>
                                    </p:animEffect>
                                    <p:anim calcmode="lin" valueType="num">
                                      <p:cBhvr>
                                        <p:cTn id="8" dur="3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3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anim calcmode="lin" valueType="num">
                                      <p:cBhvr>
                                        <p:cTn id="13" dur="7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7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0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900"/>
                                        <p:tgtEl>
                                          <p:spTgt spid="3">
                                            <p:txEl>
                                              <p:pRg st="2" end="2"/>
                                            </p:txEl>
                                          </p:spTgt>
                                        </p:tgtEl>
                                      </p:cBhvr>
                                    </p:animEffect>
                                    <p:anim calcmode="lin" valueType="num">
                                      <p:cBhvr>
                                        <p:cTn id="18" dur="9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9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300"/>
                                        <p:tgtEl>
                                          <p:spTgt spid="3">
                                            <p:txEl>
                                              <p:pRg st="3" end="3"/>
                                            </p:txEl>
                                          </p:spTgt>
                                        </p:tgtEl>
                                      </p:cBhvr>
                                    </p:animEffect>
                                    <p:anim calcmode="lin" valueType="num">
                                      <p:cBhvr>
                                        <p:cTn id="23" dur="13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3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600"/>
                                        <p:tgtEl>
                                          <p:spTgt spid="3">
                                            <p:txEl>
                                              <p:pRg st="4" end="4"/>
                                            </p:txEl>
                                          </p:spTgt>
                                        </p:tgtEl>
                                      </p:cBhvr>
                                    </p:animEffect>
                                    <p:anim calcmode="lin" valueType="num">
                                      <p:cBhvr>
                                        <p:cTn id="28" dur="16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6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6AF1B4E-90EC-4A51-B6E5-B702C054ECB0}" type="slidenum">
              <a:rPr lang="en-US" smtClean="0"/>
              <a:t>27</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5686554" cy="678820"/>
              <a:chOff x="4229633" y="129456"/>
              <a:chExt cx="5686554"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7" y="129456"/>
                <a:ext cx="4907670"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Frameworks &amp; Tools</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784276" y="2036487"/>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sp>
        <p:nvSpPr>
          <p:cNvPr id="2" name="TextBox 1"/>
          <p:cNvSpPr txBox="1"/>
          <p:nvPr/>
        </p:nvSpPr>
        <p:spPr>
          <a:xfrm>
            <a:off x="5322413" y="1443790"/>
            <a:ext cx="4391526" cy="427425"/>
          </a:xfrm>
          <a:prstGeom prst="rect">
            <a:avLst/>
          </a:prstGeom>
          <a:noFill/>
        </p:spPr>
        <p:txBody>
          <a:bodyPr wrap="square" rtlCol="0">
            <a:spAutoFit/>
          </a:bodyPr>
          <a:lstStyle/>
          <a:p>
            <a:pPr>
              <a:lnSpc>
                <a:spcPct val="120000"/>
              </a:lnSpc>
            </a:pPr>
            <a:r>
              <a:rPr lang="vi-VN" sz="2000" b="1" i="1" dirty="0" smtClean="0">
                <a:solidFill>
                  <a:schemeClr val="accent5">
                    <a:lumMod val="75000"/>
                  </a:schemeClr>
                </a:solidFill>
                <a:latin typeface="Segoe UI" panose="020B0502040204020203" pitchFamily="34" charset="0"/>
                <a:cs typeface="Segoe UI" panose="020B0502040204020203" pitchFamily="34" charset="0"/>
              </a:rPr>
              <a:t>Testing</a:t>
            </a:r>
            <a:endParaRPr lang="en-US" sz="2000" b="1" i="1" dirty="0">
              <a:solidFill>
                <a:schemeClr val="accent5">
                  <a:lumMod val="75000"/>
                </a:schemeClr>
              </a:solidFill>
              <a:latin typeface="Segoe UI" panose="020B0502040204020203" pitchFamily="34" charset="0"/>
              <a:cs typeface="Segoe UI" panose="020B0502040204020203" pitchFamily="34" charset="0"/>
            </a:endParaRPr>
          </a:p>
        </p:txBody>
      </p:sp>
      <p:pic>
        <p:nvPicPr>
          <p:cNvPr id="6" name="Content Placeholder 5"/>
          <p:cNvPicPr>
            <a:picLocks noGrp="1" noChangeAspect="1"/>
          </p:cNvPicPr>
          <p:nvPr>
            <p:ph idx="1"/>
          </p:nvPr>
        </p:nvPicPr>
        <p:blipFill>
          <a:blip r:embed="rId3" cstate="hqprint">
            <a:extLst>
              <a:ext uri="{28A0092B-C50C-407E-A947-70E740481C1C}">
                <a14:useLocalDpi xmlns:a14="http://schemas.microsoft.com/office/drawing/2010/main" val="0"/>
              </a:ext>
            </a:extLst>
          </a:blip>
          <a:stretch>
            <a:fillRect/>
          </a:stretch>
        </p:blipFill>
        <p:spPr>
          <a:xfrm>
            <a:off x="164206" y="0"/>
            <a:ext cx="1302854" cy="1381278"/>
          </a:xfrm>
        </p:spPr>
      </p:pic>
      <p:pic>
        <p:nvPicPr>
          <p:cNvPr id="3" name="Picture 2"/>
          <p:cNvPicPr>
            <a:picLocks noChangeAspect="1"/>
          </p:cNvPicPr>
          <p:nvPr/>
        </p:nvPicPr>
        <p:blipFill>
          <a:blip r:embed="rId4"/>
          <a:stretch>
            <a:fillRect/>
          </a:stretch>
        </p:blipFill>
        <p:spPr>
          <a:xfrm>
            <a:off x="1467060" y="2605404"/>
            <a:ext cx="4962635" cy="971796"/>
          </a:xfrm>
          <a:prstGeom prst="rect">
            <a:avLst/>
          </a:prstGeom>
        </p:spPr>
      </p:pic>
      <p:sp>
        <p:nvSpPr>
          <p:cNvPr id="15" name="TextBox 14"/>
          <p:cNvSpPr txBox="1"/>
          <p:nvPr/>
        </p:nvSpPr>
        <p:spPr>
          <a:xfrm>
            <a:off x="979902" y="2061103"/>
            <a:ext cx="4994031"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dirty="0" smtClean="0">
                <a:solidFill>
                  <a:schemeClr val="accent1">
                    <a:lumMod val="50000"/>
                  </a:schemeClr>
                </a:solidFill>
                <a:latin typeface="Calibri" pitchFamily="34" charset="0"/>
                <a:cs typeface="Calibri" pitchFamily="34" charset="0"/>
              </a:rPr>
              <a:t>Setup in terminal:</a:t>
            </a:r>
            <a:endParaRPr lang="en-US" sz="2400" dirty="0">
              <a:solidFill>
                <a:schemeClr val="accent1">
                  <a:lumMod val="50000"/>
                </a:schemeClr>
              </a:solidFill>
              <a:latin typeface="Calibri" pitchFamily="34" charset="0"/>
              <a:cs typeface="Calibri" pitchFamily="34" charset="0"/>
            </a:endParaRPr>
          </a:p>
        </p:txBody>
      </p:sp>
      <p:pic>
        <p:nvPicPr>
          <p:cNvPr id="4" name="Picture 3"/>
          <p:cNvPicPr>
            <a:picLocks noChangeAspect="1"/>
          </p:cNvPicPr>
          <p:nvPr/>
        </p:nvPicPr>
        <p:blipFill>
          <a:blip r:embed="rId5"/>
          <a:stretch>
            <a:fillRect/>
          </a:stretch>
        </p:blipFill>
        <p:spPr>
          <a:xfrm>
            <a:off x="1056376" y="4541412"/>
            <a:ext cx="5470137" cy="1166200"/>
          </a:xfrm>
          <a:prstGeom prst="rect">
            <a:avLst/>
          </a:prstGeom>
        </p:spPr>
      </p:pic>
      <p:sp>
        <p:nvSpPr>
          <p:cNvPr id="17" name="TextBox 16"/>
          <p:cNvSpPr txBox="1"/>
          <p:nvPr/>
        </p:nvSpPr>
        <p:spPr>
          <a:xfrm>
            <a:off x="975989" y="3914475"/>
            <a:ext cx="4994031"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dirty="0" err="1" smtClean="0">
                <a:solidFill>
                  <a:schemeClr val="accent1">
                    <a:lumMod val="50000"/>
                  </a:schemeClr>
                </a:solidFill>
                <a:latin typeface="Calibri" pitchFamily="34" charset="0"/>
                <a:cs typeface="Calibri" pitchFamily="34" charset="0"/>
              </a:rPr>
              <a:t>Package.json</a:t>
            </a:r>
            <a:endParaRPr lang="en-US" sz="2400" dirty="0">
              <a:solidFill>
                <a:schemeClr val="accent1">
                  <a:lumMod val="50000"/>
                </a:schemeClr>
              </a:solidFill>
              <a:latin typeface="Calibri" pitchFamily="34" charset="0"/>
              <a:cs typeface="Calibri" pitchFamily="34" charset="0"/>
            </a:endParaRPr>
          </a:p>
        </p:txBody>
      </p:sp>
      <p:pic>
        <p:nvPicPr>
          <p:cNvPr id="18" name="Picture 17"/>
          <p:cNvPicPr>
            <a:picLocks noChangeAspect="1"/>
          </p:cNvPicPr>
          <p:nvPr/>
        </p:nvPicPr>
        <p:blipFill>
          <a:blip r:embed="rId6"/>
          <a:stretch>
            <a:fillRect/>
          </a:stretch>
        </p:blipFill>
        <p:spPr>
          <a:xfrm>
            <a:off x="7226993" y="4589136"/>
            <a:ext cx="4630144" cy="1107208"/>
          </a:xfrm>
          <a:prstGeom prst="rect">
            <a:avLst/>
          </a:prstGeom>
        </p:spPr>
      </p:pic>
    </p:spTree>
    <p:extLst>
      <p:ext uri="{BB962C8B-B14F-4D97-AF65-F5344CB8AC3E}">
        <p14:creationId xmlns:p14="http://schemas.microsoft.com/office/powerpoint/2010/main" val="9482016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fade">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6AF1B4E-90EC-4A51-B6E5-B702C054ECB0}" type="slidenum">
              <a:rPr lang="en-US" smtClean="0"/>
              <a:t>28</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5686554" cy="678820"/>
              <a:chOff x="4229633" y="129456"/>
              <a:chExt cx="5686554"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7" y="129456"/>
                <a:ext cx="4907670"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Frameworks &amp; Tools</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784276" y="2036487"/>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sp>
        <p:nvSpPr>
          <p:cNvPr id="2" name="TextBox 1"/>
          <p:cNvSpPr txBox="1"/>
          <p:nvPr/>
        </p:nvSpPr>
        <p:spPr>
          <a:xfrm>
            <a:off x="5322413" y="1443790"/>
            <a:ext cx="4391526" cy="427425"/>
          </a:xfrm>
          <a:prstGeom prst="rect">
            <a:avLst/>
          </a:prstGeom>
          <a:noFill/>
        </p:spPr>
        <p:txBody>
          <a:bodyPr wrap="square" rtlCol="0">
            <a:spAutoFit/>
          </a:bodyPr>
          <a:lstStyle/>
          <a:p>
            <a:pPr>
              <a:lnSpc>
                <a:spcPct val="120000"/>
              </a:lnSpc>
            </a:pPr>
            <a:r>
              <a:rPr lang="vi-VN" sz="2000" b="1" i="1" dirty="0" smtClean="0">
                <a:solidFill>
                  <a:schemeClr val="accent5">
                    <a:lumMod val="75000"/>
                  </a:schemeClr>
                </a:solidFill>
                <a:latin typeface="Segoe UI" panose="020B0502040204020203" pitchFamily="34" charset="0"/>
                <a:cs typeface="Segoe UI" panose="020B0502040204020203" pitchFamily="34" charset="0"/>
              </a:rPr>
              <a:t>Testing</a:t>
            </a:r>
            <a:endParaRPr lang="en-US" sz="2000" b="1" i="1" dirty="0">
              <a:solidFill>
                <a:schemeClr val="accent5">
                  <a:lumMod val="75000"/>
                </a:schemeClr>
              </a:solidFill>
              <a:latin typeface="Segoe UI" panose="020B0502040204020203" pitchFamily="34" charset="0"/>
              <a:cs typeface="Segoe UI" panose="020B0502040204020203" pitchFamily="34" charset="0"/>
            </a:endParaRPr>
          </a:p>
        </p:txBody>
      </p:sp>
      <p:pic>
        <p:nvPicPr>
          <p:cNvPr id="6" name="Content Placeholder 5"/>
          <p:cNvPicPr>
            <a:picLocks noGrp="1" noChangeAspect="1"/>
          </p:cNvPicPr>
          <p:nvPr>
            <p:ph idx="1"/>
          </p:nvPr>
        </p:nvPicPr>
        <p:blipFill>
          <a:blip r:embed="rId3" cstate="hqprint">
            <a:extLst>
              <a:ext uri="{28A0092B-C50C-407E-A947-70E740481C1C}">
                <a14:useLocalDpi xmlns:a14="http://schemas.microsoft.com/office/drawing/2010/main" val="0"/>
              </a:ext>
            </a:extLst>
          </a:blip>
          <a:stretch>
            <a:fillRect/>
          </a:stretch>
        </p:blipFill>
        <p:spPr>
          <a:xfrm>
            <a:off x="164206" y="0"/>
            <a:ext cx="1302854" cy="1381278"/>
          </a:xfrm>
        </p:spPr>
      </p:pic>
      <p:sp>
        <p:nvSpPr>
          <p:cNvPr id="15" name="TextBox 14"/>
          <p:cNvSpPr txBox="1"/>
          <p:nvPr/>
        </p:nvSpPr>
        <p:spPr>
          <a:xfrm>
            <a:off x="979902" y="2061103"/>
            <a:ext cx="4994031"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dirty="0" smtClean="0">
                <a:solidFill>
                  <a:schemeClr val="accent1">
                    <a:lumMod val="50000"/>
                  </a:schemeClr>
                </a:solidFill>
                <a:latin typeface="Calibri" pitchFamily="34" charset="0"/>
                <a:cs typeface="Calibri" pitchFamily="34" charset="0"/>
              </a:rPr>
              <a:t>How it is implemented in our code?</a:t>
            </a:r>
            <a:endParaRPr lang="en-US" sz="2400" dirty="0">
              <a:solidFill>
                <a:schemeClr val="accent1">
                  <a:lumMod val="50000"/>
                </a:schemeClr>
              </a:solidFill>
              <a:latin typeface="Calibri" pitchFamily="34" charset="0"/>
              <a:cs typeface="Calibri" pitchFamily="34" charset="0"/>
            </a:endParaRPr>
          </a:p>
        </p:txBody>
      </p:sp>
      <p:pic>
        <p:nvPicPr>
          <p:cNvPr id="5" name="Picture 4"/>
          <p:cNvPicPr>
            <a:picLocks noChangeAspect="1"/>
          </p:cNvPicPr>
          <p:nvPr/>
        </p:nvPicPr>
        <p:blipFill>
          <a:blip r:embed="rId4"/>
          <a:stretch>
            <a:fillRect/>
          </a:stretch>
        </p:blipFill>
        <p:spPr>
          <a:xfrm>
            <a:off x="708006" y="3013142"/>
            <a:ext cx="5391343" cy="216551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9199" y="3013142"/>
            <a:ext cx="4657091" cy="2165517"/>
          </a:xfrm>
          <a:prstGeom prst="rect">
            <a:avLst/>
          </a:prstGeom>
        </p:spPr>
      </p:pic>
    </p:spTree>
    <p:extLst>
      <p:ext uri="{BB962C8B-B14F-4D97-AF65-F5344CB8AC3E}">
        <p14:creationId xmlns:p14="http://schemas.microsoft.com/office/powerpoint/2010/main" val="29933307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fade">
                                      <p:cBhvr>
                                        <p:cTn id="12"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6AF1B4E-90EC-4A51-B6E5-B702C054ECB0}" type="slidenum">
              <a:rPr lang="en-US" smtClean="0"/>
              <a:t>29</a:t>
            </a:fld>
            <a:endParaRPr lang="en-US" dirty="0"/>
          </a:p>
        </p:txBody>
      </p:sp>
      <p:grpSp>
        <p:nvGrpSpPr>
          <p:cNvPr id="9" name="Group 8"/>
          <p:cNvGrpSpPr/>
          <p:nvPr/>
        </p:nvGrpSpPr>
        <p:grpSpPr>
          <a:xfrm>
            <a:off x="1881584" y="89534"/>
            <a:ext cx="10171079" cy="1365434"/>
            <a:chOff x="1723891" y="-479251"/>
            <a:chExt cx="10354898" cy="1434069"/>
          </a:xfrm>
        </p:grpSpPr>
        <p:grpSp>
          <p:nvGrpSpPr>
            <p:cNvPr id="10" name="Group 9"/>
            <p:cNvGrpSpPr/>
            <p:nvPr/>
          </p:nvGrpSpPr>
          <p:grpSpPr>
            <a:xfrm>
              <a:off x="1723891" y="275998"/>
              <a:ext cx="5417087" cy="678820"/>
              <a:chOff x="1723891" y="275998"/>
              <a:chExt cx="5417087" cy="678820"/>
            </a:xfrm>
          </p:grpSpPr>
          <p:sp>
            <p:nvSpPr>
              <p:cNvPr id="12" name="Oval 11">
                <a:extLst>
                  <a:ext uri="{FF2B5EF4-FFF2-40B4-BE49-F238E27FC236}">
                    <a16:creationId xmlns:a16="http://schemas.microsoft.com/office/drawing/2014/main" id="{80E468E0-1E2D-4439-A9A0-6DAD141DA9B9}"/>
                  </a:ext>
                </a:extLst>
              </p:cNvPr>
              <p:cNvSpPr/>
              <p:nvPr/>
            </p:nvSpPr>
            <p:spPr>
              <a:xfrm>
                <a:off x="1723891" y="378877"/>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4</a:t>
                </a:r>
              </a:p>
            </p:txBody>
          </p:sp>
          <p:sp>
            <p:nvSpPr>
              <p:cNvPr id="13" name="TextBox 12"/>
              <p:cNvSpPr txBox="1"/>
              <p:nvPr/>
            </p:nvSpPr>
            <p:spPr>
              <a:xfrm>
                <a:off x="2789810" y="275998"/>
                <a:ext cx="4351168" cy="678820"/>
              </a:xfrm>
              <a:prstGeom prst="rect">
                <a:avLst/>
              </a:prstGeom>
              <a:noFill/>
            </p:spPr>
            <p:txBody>
              <a:bodyPr wrap="none" rtlCol="0">
                <a:spAutoFit/>
              </a:bodyPr>
              <a:lstStyle/>
              <a:p>
                <a:r>
                  <a:rPr lang="en-US" sz="3600" dirty="0" smtClean="0">
                    <a:solidFill>
                      <a:schemeClr val="accent2">
                        <a:lumMod val="75000"/>
                      </a:schemeClr>
                    </a:solidFill>
                    <a:latin typeface="Bookman Old Style" panose="02050604050505020204" pitchFamily="18" charset="0"/>
                  </a:rPr>
                  <a:t>Our Final Product</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784276" y="2036487"/>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sp>
        <p:nvSpPr>
          <p:cNvPr id="16" name="TextBox 15"/>
          <p:cNvSpPr txBox="1"/>
          <p:nvPr/>
        </p:nvSpPr>
        <p:spPr>
          <a:xfrm>
            <a:off x="979902" y="2110669"/>
            <a:ext cx="6579138" cy="2677656"/>
          </a:xfrm>
          <a:prstGeom prst="rect">
            <a:avLst/>
          </a:prstGeom>
          <a:noFill/>
        </p:spPr>
        <p:txBody>
          <a:bodyPr wrap="square" rtlCol="0">
            <a:spAutoFit/>
          </a:bodyPr>
          <a:lstStyle/>
          <a:p>
            <a:pPr marL="342900" indent="-342900">
              <a:buFont typeface="Wingdings" panose="05000000000000000000" pitchFamily="2" charset="2"/>
              <a:buChar char="q"/>
            </a:pPr>
            <a:r>
              <a:rPr lang="en-US" sz="2400" dirty="0" smtClean="0">
                <a:solidFill>
                  <a:schemeClr val="accent1">
                    <a:lumMod val="50000"/>
                  </a:schemeClr>
                </a:solidFill>
                <a:latin typeface="Calibri" pitchFamily="34" charset="0"/>
                <a:cs typeface="Calibri" pitchFamily="34" charset="0"/>
              </a:rPr>
              <a:t>Demo </a:t>
            </a:r>
            <a:r>
              <a:rPr lang="en-US" sz="2400" dirty="0">
                <a:solidFill>
                  <a:schemeClr val="accent1">
                    <a:lumMod val="50000"/>
                  </a:schemeClr>
                </a:solidFill>
                <a:latin typeface="Calibri" pitchFamily="34" charset="0"/>
                <a:cs typeface="Calibri" pitchFamily="34" charset="0"/>
              </a:rPr>
              <a:t>video: </a:t>
            </a:r>
            <a:r>
              <a:rPr lang="en-US" sz="2400" dirty="0">
                <a:solidFill>
                  <a:schemeClr val="accent1">
                    <a:lumMod val="50000"/>
                  </a:schemeClr>
                </a:solidFill>
                <a:latin typeface="Calibri" pitchFamily="34" charset="0"/>
                <a:cs typeface="Calibri" pitchFamily="34" charset="0"/>
                <a:hlinkClick r:id="rId3"/>
              </a:rPr>
              <a:t>https://</a:t>
            </a:r>
            <a:r>
              <a:rPr lang="en-US" sz="2400" dirty="0" smtClean="0">
                <a:solidFill>
                  <a:schemeClr val="accent1">
                    <a:lumMod val="50000"/>
                  </a:schemeClr>
                </a:solidFill>
                <a:latin typeface="Calibri" pitchFamily="34" charset="0"/>
                <a:cs typeface="Calibri" pitchFamily="34" charset="0"/>
                <a:hlinkClick r:id="rId3"/>
              </a:rPr>
              <a:t>drive.google.com/file/d/15UpDiNpCNqAOhB-rCIzm7UiQdd59gaEM/view?fbclid=IwAR23KQ4R-nU96ancXp_2dxq_x8rWvL_f8belumiIq3oCFTUgnwHdNT-7miw</a:t>
            </a:r>
            <a:endParaRPr lang="en-US" sz="2400" dirty="0" smtClean="0">
              <a:solidFill>
                <a:schemeClr val="accent1">
                  <a:lumMod val="50000"/>
                </a:schemeClr>
              </a:solidFill>
              <a:latin typeface="Calibri" pitchFamily="34" charset="0"/>
              <a:cs typeface="Calibri" pitchFamily="34" charset="0"/>
            </a:endParaRPr>
          </a:p>
          <a:p>
            <a:pPr marL="342900" indent="-342900">
              <a:buFont typeface="Wingdings" panose="05000000000000000000" pitchFamily="2" charset="2"/>
              <a:buChar char="q"/>
            </a:pPr>
            <a:endParaRPr lang="en-US" sz="2400" dirty="0">
              <a:solidFill>
                <a:schemeClr val="accent1">
                  <a:lumMod val="50000"/>
                </a:schemeClr>
              </a:solidFill>
              <a:latin typeface="Calibri" pitchFamily="34" charset="0"/>
              <a:cs typeface="Calibri" pitchFamily="34" charset="0"/>
            </a:endParaRPr>
          </a:p>
        </p:txBody>
      </p:sp>
      <p:sp>
        <p:nvSpPr>
          <p:cNvPr id="17" name="TextBox 16"/>
          <p:cNvSpPr txBox="1"/>
          <p:nvPr/>
        </p:nvSpPr>
        <p:spPr>
          <a:xfrm>
            <a:off x="979902" y="4860774"/>
            <a:ext cx="4994031" cy="1200329"/>
          </a:xfrm>
          <a:prstGeom prst="rect">
            <a:avLst/>
          </a:prstGeom>
          <a:noFill/>
        </p:spPr>
        <p:txBody>
          <a:bodyPr wrap="square" rtlCol="0">
            <a:spAutoFit/>
          </a:bodyPr>
          <a:lstStyle/>
          <a:p>
            <a:pPr marL="342900" indent="-342900">
              <a:buFont typeface="Wingdings" panose="05000000000000000000" pitchFamily="2" charset="2"/>
              <a:buChar char="q"/>
            </a:pPr>
            <a:r>
              <a:rPr lang="en-US" sz="2400" dirty="0" smtClean="0">
                <a:solidFill>
                  <a:schemeClr val="accent1">
                    <a:lumMod val="50000"/>
                  </a:schemeClr>
                </a:solidFill>
                <a:latin typeface="Calibri" pitchFamily="34" charset="0"/>
                <a:cs typeface="Calibri" pitchFamily="34" charset="0"/>
              </a:rPr>
              <a:t>Visit our app here</a:t>
            </a:r>
            <a:r>
              <a:rPr lang="en-US" sz="2400" dirty="0">
                <a:solidFill>
                  <a:schemeClr val="accent1">
                    <a:lumMod val="50000"/>
                  </a:schemeClr>
                </a:solidFill>
                <a:latin typeface="Calibri" pitchFamily="34" charset="0"/>
                <a:cs typeface="Calibri" pitchFamily="34" charset="0"/>
              </a:rPr>
              <a:t>: </a:t>
            </a:r>
            <a:endParaRPr lang="en-US" sz="2400" dirty="0" smtClean="0">
              <a:solidFill>
                <a:schemeClr val="accent1">
                  <a:lumMod val="50000"/>
                </a:schemeClr>
              </a:solidFill>
              <a:latin typeface="Calibri" pitchFamily="34" charset="0"/>
              <a:cs typeface="Calibri" pitchFamily="34" charset="0"/>
            </a:endParaRPr>
          </a:p>
          <a:p>
            <a:r>
              <a:rPr lang="en-US" sz="2400" dirty="0" smtClean="0">
                <a:solidFill>
                  <a:schemeClr val="accent1">
                    <a:lumMod val="50000"/>
                  </a:schemeClr>
                </a:solidFill>
                <a:latin typeface="Calibri" pitchFamily="34" charset="0"/>
                <a:cs typeface="Calibri" pitchFamily="34" charset="0"/>
                <a:hlinkClick r:id="rId4"/>
              </a:rPr>
              <a:t>https</a:t>
            </a:r>
            <a:r>
              <a:rPr lang="en-US" sz="2400" dirty="0">
                <a:solidFill>
                  <a:schemeClr val="accent1">
                    <a:lumMod val="50000"/>
                  </a:schemeClr>
                </a:solidFill>
                <a:latin typeface="Calibri" pitchFamily="34" charset="0"/>
                <a:cs typeface="Calibri" pitchFamily="34" charset="0"/>
                <a:hlinkClick r:id="rId4"/>
              </a:rPr>
              <a:t>://sqa-bank.herokuapp.com</a:t>
            </a:r>
            <a:r>
              <a:rPr lang="en-US" sz="2400" dirty="0" smtClean="0">
                <a:solidFill>
                  <a:schemeClr val="accent1">
                    <a:lumMod val="50000"/>
                  </a:schemeClr>
                </a:solidFill>
                <a:latin typeface="Calibri" pitchFamily="34" charset="0"/>
                <a:cs typeface="Calibri" pitchFamily="34" charset="0"/>
                <a:hlinkClick r:id="rId4"/>
              </a:rPr>
              <a:t>/</a:t>
            </a:r>
            <a:endParaRPr lang="en-US" sz="2400" dirty="0" smtClean="0">
              <a:solidFill>
                <a:schemeClr val="accent1">
                  <a:lumMod val="50000"/>
                </a:schemeClr>
              </a:solidFill>
              <a:latin typeface="Calibri" pitchFamily="34" charset="0"/>
              <a:cs typeface="Calibri" pitchFamily="34" charset="0"/>
            </a:endParaRPr>
          </a:p>
          <a:p>
            <a:endParaRPr lang="en-US" sz="2400" dirty="0">
              <a:solidFill>
                <a:schemeClr val="accent1">
                  <a:lumMod val="50000"/>
                </a:schemeClr>
              </a:solidFill>
              <a:latin typeface="Calibri" pitchFamily="34" charset="0"/>
              <a:cs typeface="Calibri" pitchFamily="34" charset="0"/>
            </a:endParaRPr>
          </a:p>
        </p:txBody>
      </p:sp>
      <p:pic>
        <p:nvPicPr>
          <p:cNvPr id="4" name="Picture 3"/>
          <p:cNvPicPr>
            <a:picLocks noChangeAspect="1"/>
          </p:cNvPicPr>
          <p:nvPr/>
        </p:nvPicPr>
        <p:blipFill>
          <a:blip r:embed="rId5"/>
          <a:stretch>
            <a:fillRect/>
          </a:stretch>
        </p:blipFill>
        <p:spPr>
          <a:xfrm>
            <a:off x="7833359" y="906592"/>
            <a:ext cx="3947477" cy="5449758"/>
          </a:xfrm>
          <a:prstGeom prst="rect">
            <a:avLst/>
          </a:prstGeom>
        </p:spPr>
      </p:pic>
    </p:spTree>
    <p:extLst>
      <p:ext uri="{BB962C8B-B14F-4D97-AF65-F5344CB8AC3E}">
        <p14:creationId xmlns:p14="http://schemas.microsoft.com/office/powerpoint/2010/main" val="6998384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500"/>
                                        <p:tgtEl>
                                          <p:spTgt spid="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xEl>
                                              <p:pRg st="1" end="1"/>
                                            </p:txEl>
                                          </p:spTgt>
                                        </p:tgtEl>
                                        <p:attrNameLst>
                                          <p:attrName>style.visibility</p:attrName>
                                        </p:attrNameLst>
                                      </p:cBhvr>
                                      <p:to>
                                        <p:strVal val="visible"/>
                                      </p:to>
                                    </p:set>
                                    <p:animEffect transition="in" filter="fade">
                                      <p:cBhvr>
                                        <p:cTn id="17"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1607570" y="2237055"/>
            <a:ext cx="9134118" cy="3397144"/>
          </a:xfrm>
        </p:spPr>
        <p:txBody>
          <a:bodyPr vert="horz" lIns="91440" tIns="45720" rIns="91440" bIns="45720" rtlCol="0" anchor="t">
            <a:normAutofit/>
          </a:bodyPr>
          <a:lstStyle/>
          <a:p>
            <a:r>
              <a:rPr lang="en-US" dirty="0" smtClean="0">
                <a:solidFill>
                  <a:schemeClr val="accent1">
                    <a:lumMod val="75000"/>
                  </a:schemeClr>
                </a:solidFill>
              </a:rPr>
              <a:t>Bank </a:t>
            </a:r>
            <a:r>
              <a:rPr lang="en-US" dirty="0">
                <a:solidFill>
                  <a:schemeClr val="accent1">
                    <a:lumMod val="75000"/>
                  </a:schemeClr>
                </a:solidFill>
              </a:rPr>
              <a:t>management </a:t>
            </a:r>
            <a:r>
              <a:rPr lang="en-US" dirty="0" smtClean="0">
                <a:solidFill>
                  <a:schemeClr val="accent1">
                    <a:lumMod val="75000"/>
                  </a:schemeClr>
                </a:solidFill>
              </a:rPr>
              <a:t>system:</a:t>
            </a:r>
          </a:p>
          <a:p>
            <a:pPr lvl="1">
              <a:lnSpc>
                <a:spcPct val="150000"/>
              </a:lnSpc>
              <a:buFont typeface="Wingdings" panose="05000000000000000000" pitchFamily="2" charset="2"/>
              <a:buChar char="v"/>
            </a:pPr>
            <a:r>
              <a:rPr lang="vi-VN" dirty="0" smtClean="0">
                <a:solidFill>
                  <a:schemeClr val="accent1">
                    <a:lumMod val="75000"/>
                  </a:schemeClr>
                </a:solidFill>
                <a:latin typeface="Calibri" pitchFamily="34" charset="0"/>
                <a:cs typeface="Calibri" pitchFamily="34" charset="0"/>
              </a:rPr>
              <a:t>Computerized</a:t>
            </a:r>
            <a:r>
              <a:rPr lang="vi-VN" dirty="0" smtClean="0">
                <a:solidFill>
                  <a:schemeClr val="accent1">
                    <a:lumMod val="75000"/>
                  </a:schemeClr>
                </a:solidFill>
              </a:rPr>
              <a:t> </a:t>
            </a:r>
            <a:r>
              <a:rPr lang="en-US" dirty="0" smtClean="0">
                <a:solidFill>
                  <a:schemeClr val="accent1">
                    <a:lumMod val="75000"/>
                  </a:schemeClr>
                </a:solidFill>
              </a:rPr>
              <a:t>telecommunications application</a:t>
            </a:r>
          </a:p>
          <a:p>
            <a:pPr lvl="1">
              <a:lnSpc>
                <a:spcPct val="150000"/>
              </a:lnSpc>
              <a:buFont typeface="Wingdings" panose="05000000000000000000" pitchFamily="2" charset="2"/>
              <a:buChar char="v"/>
            </a:pPr>
            <a:r>
              <a:rPr lang="vi-VN" dirty="0" smtClean="0">
                <a:solidFill>
                  <a:schemeClr val="accent1">
                    <a:lumMod val="75000"/>
                  </a:schemeClr>
                </a:solidFill>
                <a:latin typeface="Calibri" pitchFamily="34" charset="0"/>
                <a:cs typeface="Calibri" pitchFamily="34" charset="0"/>
              </a:rPr>
              <a:t>Online transaction</a:t>
            </a:r>
            <a:endParaRPr lang="en-US" dirty="0" smtClean="0">
              <a:solidFill>
                <a:schemeClr val="accent1">
                  <a:lumMod val="75000"/>
                </a:schemeClr>
              </a:solidFill>
              <a:latin typeface="Calibri" pitchFamily="34" charset="0"/>
              <a:cs typeface="Calibri" pitchFamily="34" charset="0"/>
            </a:endParaRPr>
          </a:p>
          <a:p>
            <a:pPr lvl="1">
              <a:lnSpc>
                <a:spcPct val="150000"/>
              </a:lnSpc>
              <a:buFont typeface="Wingdings" panose="05000000000000000000" pitchFamily="2" charset="2"/>
              <a:buChar char="v"/>
            </a:pPr>
            <a:r>
              <a:rPr lang="vi-VN" dirty="0" smtClean="0">
                <a:solidFill>
                  <a:schemeClr val="accent1">
                    <a:lumMod val="75000"/>
                  </a:schemeClr>
                </a:solidFill>
                <a:latin typeface="Calibri" pitchFamily="34" charset="0"/>
                <a:cs typeface="Calibri" pitchFamily="34" charset="0"/>
              </a:rPr>
              <a:t>Tools for managing system(admin &amp; user)</a:t>
            </a:r>
            <a:endParaRPr lang="en-US" dirty="0" smtClean="0">
              <a:solidFill>
                <a:schemeClr val="accent1">
                  <a:lumMod val="75000"/>
                </a:schemeClr>
              </a:solidFill>
              <a:latin typeface="Calibri" pitchFamily="34" charset="0"/>
              <a:cs typeface="Calibri"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3</a:t>
            </a:fld>
            <a:endParaRPr lang="en-US" dirty="0"/>
          </a:p>
        </p:txBody>
      </p:sp>
      <p:grpSp>
        <p:nvGrpSpPr>
          <p:cNvPr id="2" name="Group 1"/>
          <p:cNvGrpSpPr/>
          <p:nvPr/>
        </p:nvGrpSpPr>
        <p:grpSpPr>
          <a:xfrm>
            <a:off x="3699432" y="224374"/>
            <a:ext cx="8496614" cy="1204083"/>
            <a:chOff x="3699432" y="224374"/>
            <a:chExt cx="8496614" cy="1204083"/>
          </a:xfrm>
        </p:grpSpPr>
        <p:grpSp>
          <p:nvGrpSpPr>
            <p:cNvPr id="12" name="Group 11"/>
            <p:cNvGrpSpPr/>
            <p:nvPr/>
          </p:nvGrpSpPr>
          <p:grpSpPr>
            <a:xfrm>
              <a:off x="3699432" y="782126"/>
              <a:ext cx="4013642" cy="646331"/>
              <a:chOff x="3699432" y="782126"/>
              <a:chExt cx="4013642" cy="646331"/>
            </a:xfrm>
          </p:grpSpPr>
          <p:sp>
            <p:nvSpPr>
              <p:cNvPr id="13" name="Oval 12">
                <a:extLst>
                  <a:ext uri="{FF2B5EF4-FFF2-40B4-BE49-F238E27FC236}">
                    <a16:creationId xmlns:a16="http://schemas.microsoft.com/office/drawing/2014/main" id="{80E468E0-1E2D-4439-A9A0-6DAD141DA9B9}"/>
                  </a:ext>
                </a:extLst>
              </p:cNvPr>
              <p:cNvSpPr/>
              <p:nvPr/>
            </p:nvSpPr>
            <p:spPr>
              <a:xfrm>
                <a:off x="3699432" y="816337"/>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14" name="TextBox 13"/>
              <p:cNvSpPr txBox="1"/>
              <p:nvPr/>
            </p:nvSpPr>
            <p:spPr>
              <a:xfrm>
                <a:off x="4713535" y="782126"/>
                <a:ext cx="2999539" cy="646331"/>
              </a:xfrm>
              <a:prstGeom prst="rect">
                <a:avLst/>
              </a:prstGeom>
              <a:noFill/>
            </p:spPr>
            <p:txBody>
              <a:bodyPr wrap="none" rtlCol="0">
                <a:spAutoFit/>
              </a:bodyPr>
              <a:lstStyle/>
              <a:p>
                <a:r>
                  <a:rPr lang="en-US" sz="3600" dirty="0" smtClean="0">
                    <a:solidFill>
                      <a:schemeClr val="accent2">
                        <a:lumMod val="75000"/>
                      </a:schemeClr>
                    </a:solidFill>
                    <a:latin typeface="Bookman Old Style" panose="02050604050505020204" pitchFamily="18" charset="0"/>
                  </a:rPr>
                  <a:t>Introduction</a:t>
                </a:r>
                <a:endParaRPr lang="en-US" sz="3600" dirty="0">
                  <a:solidFill>
                    <a:schemeClr val="accent2">
                      <a:lumMod val="75000"/>
                    </a:schemeClr>
                  </a:solidFill>
                  <a:latin typeface="Bookman Old Style" panose="02050604050505020204" pitchFamily="18" charset="0"/>
                </a:endParaRPr>
              </a:p>
            </p:txBody>
          </p:sp>
        </p:grpSp>
        <p:sp>
          <p:nvSpPr>
            <p:cNvPr id="15" name="Content Placeholder 2">
              <a:extLst>
                <a:ext uri="{FF2B5EF4-FFF2-40B4-BE49-F238E27FC236}">
                  <a16:creationId xmlns:a16="http://schemas.microsoft.com/office/drawing/2014/main" id="{81072FAC-EEE9-4F26-A784-BC07EACCBE9F}"/>
                </a:ext>
              </a:extLst>
            </p:cNvPr>
            <p:cNvSpPr txBox="1">
              <a:spLocks/>
            </p:cNvSpPr>
            <p:nvPr/>
          </p:nvSpPr>
          <p:spPr>
            <a:xfrm>
              <a:off x="7442860" y="224374"/>
              <a:ext cx="4753186" cy="63435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a:p>
              <a:endParaRPr lang="en-US" sz="2000" dirty="0" smtClean="0">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0630351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378068" y="970416"/>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p:blipFill>
        <p:spPr>
          <a:xfrm>
            <a:off x="9268748" y="982364"/>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smtClean="0">
                <a:solidFill>
                  <a:srgbClr val="FFFFFF"/>
                </a:solidFill>
                <a:latin typeface="Franklin Gothic Book" panose="020B0503020102020204" pitchFamily="34" charset="0"/>
                <a:cs typeface="Segoe UI" panose="020B0502040204020203" pitchFamily="34" charset="0"/>
              </a:rPr>
              <a:t>Thank you for your attention!</a:t>
            </a:r>
            <a:endParaRPr lang="en-US" sz="5400" dirty="0">
              <a:solidFill>
                <a:srgbClr val="FFFFFF"/>
              </a:solidFill>
              <a:latin typeface="Franklin Gothic Book" panose="020B0503020102020204" pitchFamily="34" charset="0"/>
              <a:cs typeface="Segoe UI" panose="020B0502040204020203" pitchFamily="34" charset="0"/>
            </a:endParaRP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r>
              <a:rPr lang="en-US" sz="2000" dirty="0" smtClean="0">
                <a:solidFill>
                  <a:srgbClr val="E7E6E6"/>
                </a:solidFill>
                <a:latin typeface="Segoe UI" panose="020B0502040204020203" pitchFamily="34" charset="0"/>
                <a:cs typeface="Segoe UI" panose="020B0502040204020203" pitchFamily="34" charset="0"/>
              </a:rPr>
              <a:t>Any questions?</a:t>
            </a:r>
            <a:endParaRPr lang="en-US" sz="2000" dirty="0">
              <a:solidFill>
                <a:srgbClr val="E7E6E6"/>
              </a:solidFill>
              <a:latin typeface="Segoe UI" panose="020B0502040204020203" pitchFamily="34" charset="0"/>
              <a:cs typeface="Segoe UI" panose="020B0502040204020203" pitchFamily="34" charset="0"/>
            </a:endParaRPr>
          </a:p>
        </p:txBody>
      </p:sp>
      <p:sp>
        <p:nvSpPr>
          <p:cNvPr id="6" name="Slide Number Placeholder 5"/>
          <p:cNvSpPr>
            <a:spLocks noGrp="1"/>
          </p:cNvSpPr>
          <p:nvPr>
            <p:ph type="sldNum" sz="quarter" idx="12"/>
          </p:nvPr>
        </p:nvSpPr>
        <p:spPr/>
        <p:txBody>
          <a:bodyPr/>
          <a:lstStyle/>
          <a:p>
            <a:fld id="{A6AF1B4E-90EC-4A51-B6E5-B702C054ECB0}" type="slidenum">
              <a:rPr lang="en-US" smtClean="0"/>
              <a:t>30</a:t>
            </a:fld>
            <a:endParaRPr lang="en-US" dirty="0"/>
          </a:p>
        </p:txBody>
      </p:sp>
    </p:spTree>
    <p:extLst>
      <p:ext uri="{BB962C8B-B14F-4D97-AF65-F5344CB8AC3E}">
        <p14:creationId xmlns:p14="http://schemas.microsoft.com/office/powerpoint/2010/main" val="237296887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3295859" y="2036488"/>
            <a:ext cx="6139543" cy="3821701"/>
          </a:xfrm>
        </p:spPr>
        <p:txBody>
          <a:bodyPr vert="horz" lIns="91440" tIns="45720" rIns="91440" bIns="45720" rtlCol="0" anchor="t">
            <a:normAutofit fontScale="25000" lnSpcReduction="20000"/>
          </a:bodyPr>
          <a:lstStyle/>
          <a:p>
            <a:r>
              <a:rPr lang="en-US" sz="7700" b="1" dirty="0" smtClean="0">
                <a:solidFill>
                  <a:schemeClr val="accent5">
                    <a:lumMod val="75000"/>
                  </a:schemeClr>
                </a:solidFill>
                <a:latin typeface="Segoe UI" panose="020B0502040204020203" pitchFamily="34" charset="0"/>
                <a:cs typeface="Segoe UI" panose="020B0502040204020203" pitchFamily="34" charset="0"/>
              </a:rPr>
              <a:t>A web application to perform bank tasks</a:t>
            </a:r>
          </a:p>
          <a:p>
            <a:pPr marL="0" indent="0">
              <a:buNone/>
            </a:pPr>
            <a:endParaRPr lang="en-US" sz="7700" dirty="0">
              <a:solidFill>
                <a:schemeClr val="accent5">
                  <a:lumMod val="75000"/>
                </a:schemeClr>
              </a:solidFill>
              <a:latin typeface="Segoe UI" panose="020B0502040204020203" pitchFamily="34" charset="0"/>
              <a:cs typeface="Segoe UI" panose="020B0502040204020203" pitchFamily="34" charset="0"/>
            </a:endParaRPr>
          </a:p>
          <a:p>
            <a:r>
              <a:rPr lang="en-US" sz="7700" b="1" dirty="0" smtClean="0">
                <a:solidFill>
                  <a:schemeClr val="accent5">
                    <a:lumMod val="75000"/>
                  </a:schemeClr>
                </a:solidFill>
                <a:latin typeface="Segoe UI" panose="020B0502040204020203" pitchFamily="34" charset="0"/>
                <a:cs typeface="Segoe UI" panose="020B0502040204020203" pitchFamily="34" charset="0"/>
              </a:rPr>
              <a:t>2 main functions:</a:t>
            </a:r>
          </a:p>
          <a:p>
            <a:endParaRPr lang="en-US" sz="7700" b="1" dirty="0" smtClean="0">
              <a:solidFill>
                <a:schemeClr val="accent5">
                  <a:lumMod val="75000"/>
                </a:schemeClr>
              </a:solidFill>
              <a:latin typeface="Segoe UI" panose="020B0502040204020203" pitchFamily="34" charset="0"/>
              <a:cs typeface="Segoe UI" panose="020B0502040204020203" pitchFamily="34" charset="0"/>
            </a:endParaRPr>
          </a:p>
          <a:p>
            <a:pPr lvl="1">
              <a:buFont typeface="Wingdings" panose="05000000000000000000" pitchFamily="2" charset="2"/>
              <a:buChar char="v"/>
            </a:pPr>
            <a:r>
              <a:rPr lang="en-US" sz="7700" dirty="0">
                <a:solidFill>
                  <a:schemeClr val="accent5">
                    <a:lumMod val="75000"/>
                  </a:schemeClr>
                </a:solidFill>
                <a:latin typeface="Segoe UI" panose="020B0502040204020203" pitchFamily="34" charset="0"/>
                <a:cs typeface="Segoe UI" panose="020B0502040204020203" pitchFamily="34" charset="0"/>
              </a:rPr>
              <a:t>	</a:t>
            </a:r>
            <a:r>
              <a:rPr lang="en-US" sz="7700" dirty="0" smtClean="0">
                <a:solidFill>
                  <a:schemeClr val="accent5">
                    <a:lumMod val="75000"/>
                  </a:schemeClr>
                </a:solidFill>
                <a:latin typeface="Segoe UI" panose="020B0502040204020203" pitchFamily="34" charset="0"/>
                <a:cs typeface="Segoe UI" panose="020B0502040204020203" pitchFamily="34" charset="0"/>
              </a:rPr>
              <a:t>Manage user’s account</a:t>
            </a:r>
          </a:p>
          <a:p>
            <a:pPr lvl="1">
              <a:buFont typeface="Wingdings" panose="05000000000000000000" pitchFamily="2" charset="2"/>
              <a:buChar char="v"/>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pPr lvl="1">
              <a:buFont typeface="Wingdings" panose="05000000000000000000" pitchFamily="2" charset="2"/>
              <a:buChar char="v"/>
            </a:pPr>
            <a:r>
              <a:rPr lang="en-US" sz="7700" dirty="0">
                <a:solidFill>
                  <a:schemeClr val="accent5">
                    <a:lumMod val="75000"/>
                  </a:schemeClr>
                </a:solidFill>
                <a:latin typeface="Segoe UI" panose="020B0502040204020203" pitchFamily="34" charset="0"/>
                <a:cs typeface="Segoe UI" panose="020B0502040204020203" pitchFamily="34" charset="0"/>
              </a:rPr>
              <a:t>	</a:t>
            </a:r>
            <a:r>
              <a:rPr lang="en-US" sz="7700" dirty="0" smtClean="0">
                <a:solidFill>
                  <a:schemeClr val="accent5">
                    <a:lumMod val="75000"/>
                  </a:schemeClr>
                </a:solidFill>
                <a:latin typeface="Segoe UI" panose="020B0502040204020203" pitchFamily="34" charset="0"/>
                <a:cs typeface="Segoe UI" panose="020B0502040204020203" pitchFamily="34" charset="0"/>
              </a:rPr>
              <a:t>Manage transaction</a:t>
            </a:r>
          </a:p>
          <a:p>
            <a:pPr lvl="1">
              <a:buFont typeface="Wingdings" panose="05000000000000000000" pitchFamily="2" charset="2"/>
              <a:buChar char="v"/>
            </a:pPr>
            <a:endParaRPr lang="en-US" sz="7700" dirty="0">
              <a:solidFill>
                <a:schemeClr val="accent5">
                  <a:lumMod val="75000"/>
                </a:schemeClr>
              </a:solidFill>
              <a:latin typeface="Segoe UI" panose="020B0502040204020203" pitchFamily="34" charset="0"/>
              <a:cs typeface="Segoe UI" panose="020B0502040204020203" pitchFamily="34" charset="0"/>
            </a:endParaRPr>
          </a:p>
          <a:p>
            <a:pPr>
              <a:lnSpc>
                <a:spcPct val="120000"/>
              </a:lnSpc>
            </a:pPr>
            <a:r>
              <a:rPr lang="en-US" sz="7700" b="1" dirty="0">
                <a:solidFill>
                  <a:schemeClr val="accent5">
                    <a:lumMod val="75000"/>
                  </a:schemeClr>
                </a:solidFill>
                <a:latin typeface="Segoe UI" panose="020B0502040204020203" pitchFamily="34" charset="0"/>
                <a:cs typeface="Segoe UI" panose="020B0502040204020203" pitchFamily="34" charset="0"/>
              </a:rPr>
              <a:t>Two spaces are considered:</a:t>
            </a:r>
          </a:p>
          <a:p>
            <a:pPr lvl="1">
              <a:lnSpc>
                <a:spcPct val="170000"/>
              </a:lnSpc>
              <a:buFont typeface="Wingdings" panose="05000000000000000000" pitchFamily="2" charset="2"/>
              <a:buChar char="v"/>
            </a:pPr>
            <a:r>
              <a:rPr lang="en-US" sz="7700" dirty="0">
                <a:solidFill>
                  <a:schemeClr val="accent5">
                    <a:lumMod val="75000"/>
                  </a:schemeClr>
                </a:solidFill>
                <a:latin typeface="Segoe UI" panose="020B0502040204020203" pitchFamily="34" charset="0"/>
                <a:cs typeface="Segoe UI" panose="020B0502040204020203" pitchFamily="34" charset="0"/>
              </a:rPr>
              <a:t>User </a:t>
            </a:r>
            <a:r>
              <a:rPr lang="en-US" sz="7700" dirty="0" smtClean="0">
                <a:solidFill>
                  <a:schemeClr val="accent5">
                    <a:lumMod val="75000"/>
                  </a:schemeClr>
                </a:solidFill>
                <a:latin typeface="Segoe UI" panose="020B0502040204020203" pitchFamily="34" charset="0"/>
                <a:cs typeface="Segoe UI" panose="020B0502040204020203" pitchFamily="34" charset="0"/>
              </a:rPr>
              <a:t>space</a:t>
            </a:r>
            <a:endParaRPr lang="en-US" sz="7700" dirty="0">
              <a:solidFill>
                <a:schemeClr val="accent5">
                  <a:lumMod val="75000"/>
                </a:schemeClr>
              </a:solidFill>
              <a:latin typeface="Segoe UI" panose="020B0502040204020203" pitchFamily="34" charset="0"/>
              <a:cs typeface="Segoe UI" panose="020B0502040204020203" pitchFamily="34" charset="0"/>
            </a:endParaRPr>
          </a:p>
          <a:p>
            <a:pPr lvl="1">
              <a:lnSpc>
                <a:spcPct val="170000"/>
              </a:lnSpc>
              <a:buFont typeface="Wingdings" panose="05000000000000000000" pitchFamily="2" charset="2"/>
              <a:buChar char="v"/>
            </a:pPr>
            <a:r>
              <a:rPr lang="en-US" sz="7700" dirty="0">
                <a:solidFill>
                  <a:schemeClr val="accent5">
                    <a:lumMod val="75000"/>
                  </a:schemeClr>
                </a:solidFill>
                <a:latin typeface="Segoe UI" panose="020B0502040204020203" pitchFamily="34" charset="0"/>
                <a:cs typeface="Segoe UI" panose="020B0502040204020203" pitchFamily="34" charset="0"/>
              </a:rPr>
              <a:t>Admin Space</a:t>
            </a:r>
          </a:p>
          <a:p>
            <a:endParaRPr lang="en-US" sz="2000" dirty="0" smtClean="0">
              <a:latin typeface="Segoe UI" panose="020B0502040204020203"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4350" y="89535"/>
            <a:ext cx="1097280" cy="1097280"/>
          </a:xfrm>
          <a:prstGeom prst="rect">
            <a:avLst/>
          </a:prstGeom>
        </p:spPr>
      </p:pic>
      <p:pic>
        <p:nvPicPr>
          <p:cNvPr id="9" name="Graphic 8">
            <a:extLst>
              <a:ext uri="{FF2B5EF4-FFF2-40B4-BE49-F238E27FC236}">
                <a16:creationId xmlns:a16="http://schemas.microsoft.com/office/drawing/2014/main" id="{35127EDA-5861-47AB-8729-620CFC7DAC07}"/>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mt="15000"/>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6641431" y="816337"/>
            <a:ext cx="5225327" cy="5225327"/>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4</a:t>
            </a:fld>
            <a:endParaRPr lang="en-US" dirty="0"/>
          </a:p>
        </p:txBody>
      </p:sp>
      <p:grpSp>
        <p:nvGrpSpPr>
          <p:cNvPr id="2" name="Group 1"/>
          <p:cNvGrpSpPr/>
          <p:nvPr/>
        </p:nvGrpSpPr>
        <p:grpSpPr>
          <a:xfrm>
            <a:off x="3699432" y="224374"/>
            <a:ext cx="8496614" cy="1204083"/>
            <a:chOff x="3699432" y="224374"/>
            <a:chExt cx="8496614" cy="1204083"/>
          </a:xfrm>
        </p:grpSpPr>
        <p:grpSp>
          <p:nvGrpSpPr>
            <p:cNvPr id="12" name="Group 11"/>
            <p:cNvGrpSpPr/>
            <p:nvPr/>
          </p:nvGrpSpPr>
          <p:grpSpPr>
            <a:xfrm>
              <a:off x="3699432" y="782126"/>
              <a:ext cx="4013642" cy="646331"/>
              <a:chOff x="3699432" y="782126"/>
              <a:chExt cx="4013642" cy="646331"/>
            </a:xfrm>
          </p:grpSpPr>
          <p:sp>
            <p:nvSpPr>
              <p:cNvPr id="13" name="Oval 12">
                <a:extLst>
                  <a:ext uri="{FF2B5EF4-FFF2-40B4-BE49-F238E27FC236}">
                    <a16:creationId xmlns:a16="http://schemas.microsoft.com/office/drawing/2014/main" id="{80E468E0-1E2D-4439-A9A0-6DAD141DA9B9}"/>
                  </a:ext>
                </a:extLst>
              </p:cNvPr>
              <p:cNvSpPr/>
              <p:nvPr/>
            </p:nvSpPr>
            <p:spPr>
              <a:xfrm>
                <a:off x="3699432" y="816337"/>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14" name="TextBox 13"/>
              <p:cNvSpPr txBox="1"/>
              <p:nvPr/>
            </p:nvSpPr>
            <p:spPr>
              <a:xfrm>
                <a:off x="4713535" y="782126"/>
                <a:ext cx="2999539" cy="646331"/>
              </a:xfrm>
              <a:prstGeom prst="rect">
                <a:avLst/>
              </a:prstGeom>
              <a:noFill/>
            </p:spPr>
            <p:txBody>
              <a:bodyPr wrap="none" rtlCol="0">
                <a:spAutoFit/>
              </a:bodyPr>
              <a:lstStyle/>
              <a:p>
                <a:r>
                  <a:rPr lang="en-US" sz="3600" dirty="0" smtClean="0">
                    <a:solidFill>
                      <a:schemeClr val="accent2">
                        <a:lumMod val="75000"/>
                      </a:schemeClr>
                    </a:solidFill>
                    <a:latin typeface="Bookman Old Style" panose="02050604050505020204" pitchFamily="18" charset="0"/>
                  </a:rPr>
                  <a:t>Introduction</a:t>
                </a:r>
                <a:endParaRPr lang="en-US" sz="3600" dirty="0">
                  <a:solidFill>
                    <a:schemeClr val="accent2">
                      <a:lumMod val="75000"/>
                    </a:schemeClr>
                  </a:solidFill>
                  <a:latin typeface="Bookman Old Style" panose="02050604050505020204" pitchFamily="18" charset="0"/>
                </a:endParaRPr>
              </a:p>
            </p:txBody>
          </p:sp>
        </p:grpSp>
        <p:sp>
          <p:nvSpPr>
            <p:cNvPr id="15" name="Content Placeholder 2">
              <a:extLst>
                <a:ext uri="{FF2B5EF4-FFF2-40B4-BE49-F238E27FC236}">
                  <a16:creationId xmlns:a16="http://schemas.microsoft.com/office/drawing/2014/main" id="{81072FAC-EEE9-4F26-A784-BC07EACCBE9F}"/>
                </a:ext>
              </a:extLst>
            </p:cNvPr>
            <p:cNvSpPr txBox="1">
              <a:spLocks/>
            </p:cNvSpPr>
            <p:nvPr/>
          </p:nvSpPr>
          <p:spPr>
            <a:xfrm>
              <a:off x="7442860" y="224374"/>
              <a:ext cx="4753186" cy="63435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a:p>
              <a:endParaRPr lang="en-US" sz="2000" dirty="0" smtClean="0">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816597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arn(inVertical)">
                                      <p:cBhvr>
                                        <p:cTn id="15" dur="500"/>
                                        <p:tgtEl>
                                          <p:spTgt spid="3">
                                            <p:txEl>
                                              <p:pRg st="4" end="4"/>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arn(inVertical)">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barn(inVertical)">
                                      <p:cBhvr>
                                        <p:cTn id="23" dur="500"/>
                                        <p:tgtEl>
                                          <p:spTgt spid="3">
                                            <p:txEl>
                                              <p:pRg st="8" end="8"/>
                                            </p:txEl>
                                          </p:spTgt>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barn(inVertical)">
                                      <p:cBhvr>
                                        <p:cTn id="26" dur="500"/>
                                        <p:tgtEl>
                                          <p:spTgt spid="3">
                                            <p:txEl>
                                              <p:pRg st="9" end="9"/>
                                            </p:txEl>
                                          </p:spTgt>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barn(inVertical)">
                                      <p:cBhvr>
                                        <p:cTn id="2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5</a:t>
            </a:fld>
            <a:endParaRPr lang="en-US" dirty="0"/>
          </a:p>
        </p:txBody>
      </p:sp>
      <p:grpSp>
        <p:nvGrpSpPr>
          <p:cNvPr id="8" name="Group 7"/>
          <p:cNvGrpSpPr/>
          <p:nvPr/>
        </p:nvGrpSpPr>
        <p:grpSpPr>
          <a:xfrm>
            <a:off x="4247486" y="159119"/>
            <a:ext cx="7761634" cy="1539448"/>
            <a:chOff x="4208605" y="253579"/>
            <a:chExt cx="7761634" cy="1539448"/>
          </a:xfrm>
        </p:grpSpPr>
        <p:grpSp>
          <p:nvGrpSpPr>
            <p:cNvPr id="9" name="Group 8"/>
            <p:cNvGrpSpPr/>
            <p:nvPr/>
          </p:nvGrpSpPr>
          <p:grpSpPr>
            <a:xfrm>
              <a:off x="4208605" y="1146696"/>
              <a:ext cx="3773325" cy="646331"/>
              <a:chOff x="4208605" y="1146696"/>
              <a:chExt cx="3773325" cy="646331"/>
            </a:xfrm>
          </p:grpSpPr>
          <p:sp>
            <p:nvSpPr>
              <p:cNvPr id="11" name="Oval 10">
                <a:extLst>
                  <a:ext uri="{FF2B5EF4-FFF2-40B4-BE49-F238E27FC236}">
                    <a16:creationId xmlns:a16="http://schemas.microsoft.com/office/drawing/2014/main" id="{80E468E0-1E2D-4439-A9A0-6DAD141DA9B9}"/>
                  </a:ext>
                </a:extLst>
              </p:cNvPr>
              <p:cNvSpPr/>
              <p:nvPr/>
            </p:nvSpPr>
            <p:spPr>
              <a:xfrm>
                <a:off x="4208605" y="121708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12" name="TextBox 11"/>
              <p:cNvSpPr txBox="1"/>
              <p:nvPr/>
            </p:nvSpPr>
            <p:spPr>
              <a:xfrm>
                <a:off x="4982391" y="1146696"/>
                <a:ext cx="2999539" cy="646331"/>
              </a:xfrm>
              <a:prstGeom prst="rect">
                <a:avLst/>
              </a:prstGeom>
              <a:noFill/>
            </p:spPr>
            <p:txBody>
              <a:bodyPr wrap="none" rtlCol="0">
                <a:spAutoFit/>
              </a:bodyPr>
              <a:lstStyle/>
              <a:p>
                <a:r>
                  <a:rPr lang="en-US" sz="3600" dirty="0" smtClean="0">
                    <a:solidFill>
                      <a:schemeClr val="accent2">
                        <a:lumMod val="75000"/>
                      </a:schemeClr>
                    </a:solidFill>
                    <a:latin typeface="Bookman Old Style" panose="02050604050505020204" pitchFamily="18" charset="0"/>
                  </a:rPr>
                  <a:t>Introduction</a:t>
                </a:r>
                <a:endParaRPr lang="en-US" sz="3600" dirty="0">
                  <a:solidFill>
                    <a:schemeClr val="accent2">
                      <a:lumMod val="75000"/>
                    </a:schemeClr>
                  </a:solidFill>
                  <a:latin typeface="Bookman Old Style" panose="02050604050505020204" pitchFamily="18" charset="0"/>
                </a:endParaRPr>
              </a:p>
            </p:txBody>
          </p:sp>
        </p:grpSp>
        <p:sp>
          <p:nvSpPr>
            <p:cNvPr id="10" name="Content Placeholder 2">
              <a:extLst>
                <a:ext uri="{FF2B5EF4-FFF2-40B4-BE49-F238E27FC236}">
                  <a16:creationId xmlns:a16="http://schemas.microsoft.com/office/drawing/2014/main" id="{81072FAC-EEE9-4F26-A784-BC07EACCBE9F}"/>
                </a:ext>
              </a:extLst>
            </p:cNvPr>
            <p:cNvSpPr txBox="1">
              <a:spLocks/>
            </p:cNvSpPr>
            <p:nvPr/>
          </p:nvSpPr>
          <p:spPr>
            <a:xfrm>
              <a:off x="7310632" y="253579"/>
              <a:ext cx="4659607" cy="63435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a:p>
              <a:endParaRPr lang="en-US" sz="2000" dirty="0" smtClean="0">
                <a:latin typeface="Segoe UI" panose="020B0502040204020203" pitchFamily="34" charset="0"/>
                <a:cs typeface="Segoe UI" panose="020B0502040204020203" pitchFamily="34" charset="0"/>
              </a:endParaRPr>
            </a:p>
          </p:txBody>
        </p:sp>
      </p:grpSp>
      <p:sp>
        <p:nvSpPr>
          <p:cNvPr id="20" name="Content Placeholder 2">
            <a:extLst>
              <a:ext uri="{FF2B5EF4-FFF2-40B4-BE49-F238E27FC236}">
                <a16:creationId xmlns:a16="http://schemas.microsoft.com/office/drawing/2014/main" id="{81072FAC-EEE9-4F26-A784-BC07EACCBE9F}"/>
              </a:ext>
            </a:extLst>
          </p:cNvPr>
          <p:cNvSpPr>
            <a:spLocks noGrp="1"/>
          </p:cNvSpPr>
          <p:nvPr>
            <p:ph idx="1"/>
          </p:nvPr>
        </p:nvSpPr>
        <p:spPr>
          <a:xfrm>
            <a:off x="2298447" y="2531309"/>
            <a:ext cx="3017131" cy="3105816"/>
          </a:xfrm>
        </p:spPr>
        <p:txBody>
          <a:bodyPr vert="horz" lIns="91440" tIns="45720" rIns="91440" bIns="45720" rtlCol="0" anchor="t">
            <a:normAutofit lnSpcReduction="10000"/>
          </a:bodyPr>
          <a:lstStyle/>
          <a:p>
            <a:pPr>
              <a:lnSpc>
                <a:spcPct val="120000"/>
              </a:lnSpc>
            </a:pPr>
            <a:r>
              <a:rPr lang="en-US" sz="2000" b="1" dirty="0">
                <a:solidFill>
                  <a:schemeClr val="accent5">
                    <a:lumMod val="75000"/>
                  </a:schemeClr>
                </a:solidFill>
                <a:latin typeface="Segoe UI" panose="020B0502040204020203" pitchFamily="34" charset="0"/>
                <a:cs typeface="Segoe UI" panose="020B0502040204020203" pitchFamily="34" charset="0"/>
              </a:rPr>
              <a:t>As a user, he can:</a:t>
            </a:r>
          </a:p>
          <a:p>
            <a:pPr lvl="1">
              <a:lnSpc>
                <a:spcPct val="120000"/>
              </a:lnSpc>
              <a:buFont typeface="Wingdings" panose="05000000000000000000" pitchFamily="2" charset="2"/>
              <a:buChar char="v"/>
            </a:pPr>
            <a:r>
              <a:rPr lang="en-US" sz="1800" dirty="0">
                <a:solidFill>
                  <a:schemeClr val="accent5">
                    <a:lumMod val="75000"/>
                  </a:schemeClr>
                </a:solidFill>
                <a:latin typeface="Segoe UI" panose="020B0502040204020203" pitchFamily="34" charset="0"/>
                <a:cs typeface="Segoe UI" panose="020B0502040204020203" pitchFamily="34" charset="0"/>
              </a:rPr>
              <a:t>Sign up</a:t>
            </a:r>
          </a:p>
          <a:p>
            <a:pPr lvl="1">
              <a:lnSpc>
                <a:spcPct val="120000"/>
              </a:lnSpc>
              <a:buFont typeface="Wingdings" panose="05000000000000000000" pitchFamily="2" charset="2"/>
              <a:buChar char="v"/>
            </a:pPr>
            <a:r>
              <a:rPr lang="en-US" sz="1800" dirty="0">
                <a:solidFill>
                  <a:schemeClr val="accent5">
                    <a:lumMod val="75000"/>
                  </a:schemeClr>
                </a:solidFill>
                <a:latin typeface="Segoe UI" panose="020B0502040204020203" pitchFamily="34" charset="0"/>
                <a:cs typeface="Segoe UI" panose="020B0502040204020203" pitchFamily="34" charset="0"/>
              </a:rPr>
              <a:t>Sign in</a:t>
            </a:r>
          </a:p>
          <a:p>
            <a:pPr lvl="1">
              <a:lnSpc>
                <a:spcPct val="120000"/>
              </a:lnSpc>
              <a:buFont typeface="Wingdings" panose="05000000000000000000" pitchFamily="2" charset="2"/>
              <a:buChar char="v"/>
            </a:pPr>
            <a:r>
              <a:rPr lang="en-US" sz="1800" dirty="0">
                <a:solidFill>
                  <a:schemeClr val="accent5">
                    <a:lumMod val="75000"/>
                  </a:schemeClr>
                </a:solidFill>
                <a:latin typeface="Segoe UI" panose="020B0502040204020203" pitchFamily="34" charset="0"/>
                <a:cs typeface="Segoe UI" panose="020B0502040204020203" pitchFamily="34" charset="0"/>
              </a:rPr>
              <a:t>Sign out</a:t>
            </a:r>
          </a:p>
          <a:p>
            <a:pPr lvl="1">
              <a:lnSpc>
                <a:spcPct val="120000"/>
              </a:lnSpc>
              <a:buFont typeface="Wingdings" panose="05000000000000000000" pitchFamily="2" charset="2"/>
              <a:buChar char="v"/>
            </a:pPr>
            <a:r>
              <a:rPr lang="en-US" sz="1800" dirty="0">
                <a:solidFill>
                  <a:schemeClr val="accent5">
                    <a:lumMod val="75000"/>
                  </a:schemeClr>
                </a:solidFill>
                <a:latin typeface="Segoe UI" panose="020B0502040204020203" pitchFamily="34" charset="0"/>
                <a:cs typeface="Segoe UI" panose="020B0502040204020203" pitchFamily="34" charset="0"/>
              </a:rPr>
              <a:t>Make a transaction</a:t>
            </a:r>
          </a:p>
          <a:p>
            <a:pPr lvl="1">
              <a:lnSpc>
                <a:spcPct val="120000"/>
              </a:lnSpc>
              <a:buFont typeface="Wingdings" panose="05000000000000000000" pitchFamily="2" charset="2"/>
              <a:buChar char="v"/>
            </a:pPr>
            <a:r>
              <a:rPr lang="en-US" sz="1800" dirty="0">
                <a:solidFill>
                  <a:schemeClr val="accent5">
                    <a:lumMod val="75000"/>
                  </a:schemeClr>
                </a:solidFill>
                <a:latin typeface="Segoe UI" panose="020B0502040204020203" pitchFamily="34" charset="0"/>
                <a:cs typeface="Segoe UI" panose="020B0502040204020203" pitchFamily="34" charset="0"/>
              </a:rPr>
              <a:t>View transaction logs</a:t>
            </a:r>
          </a:p>
          <a:p>
            <a:pPr lvl="1">
              <a:lnSpc>
                <a:spcPct val="120000"/>
              </a:lnSpc>
              <a:buFont typeface="Wingdings" panose="05000000000000000000" pitchFamily="2" charset="2"/>
              <a:buChar char="v"/>
            </a:pPr>
            <a:r>
              <a:rPr lang="en-US" sz="1800" dirty="0">
                <a:solidFill>
                  <a:schemeClr val="accent5">
                    <a:lumMod val="75000"/>
                  </a:schemeClr>
                </a:solidFill>
                <a:latin typeface="Segoe UI" panose="020B0502040204020203" pitchFamily="34" charset="0"/>
                <a:cs typeface="Segoe UI" panose="020B0502040204020203" pitchFamily="34" charset="0"/>
              </a:rPr>
              <a:t>View balance</a:t>
            </a:r>
          </a:p>
          <a:p>
            <a:pPr lvl="1">
              <a:lnSpc>
                <a:spcPct val="120000"/>
              </a:lnSpc>
              <a:buFont typeface="Wingdings" panose="05000000000000000000" pitchFamily="2" charset="2"/>
              <a:buChar char="v"/>
            </a:pPr>
            <a:r>
              <a:rPr lang="en-US" sz="1800" dirty="0">
                <a:solidFill>
                  <a:schemeClr val="accent5">
                    <a:lumMod val="75000"/>
                  </a:schemeClr>
                </a:solidFill>
                <a:latin typeface="Segoe UI" panose="020B0502040204020203" pitchFamily="34" charset="0"/>
                <a:cs typeface="Segoe UI" panose="020B0502040204020203" pitchFamily="34" charset="0"/>
              </a:rPr>
              <a:t>View/Edit Profile</a:t>
            </a:r>
          </a:p>
          <a:p>
            <a:pPr marL="0" indent="0">
              <a:buNone/>
            </a:pPr>
            <a:endParaRPr lang="en-US" sz="2000" dirty="0" smtClean="0">
              <a:solidFill>
                <a:schemeClr val="accent5">
                  <a:lumMod val="75000"/>
                </a:schemeClr>
              </a:solidFill>
              <a:latin typeface="Segoe UI" panose="020B0502040204020203" pitchFamily="34" charset="0"/>
              <a:cs typeface="Segoe UI" panose="020B0502040204020203" pitchFamily="34" charset="0"/>
            </a:endParaRPr>
          </a:p>
        </p:txBody>
      </p:sp>
      <p:sp>
        <p:nvSpPr>
          <p:cNvPr id="21" name="Content Placeholder 2">
            <a:extLst>
              <a:ext uri="{FF2B5EF4-FFF2-40B4-BE49-F238E27FC236}">
                <a16:creationId xmlns:a16="http://schemas.microsoft.com/office/drawing/2014/main" id="{81072FAC-EEE9-4F26-A784-BC07EACCBE9F}"/>
              </a:ext>
            </a:extLst>
          </p:cNvPr>
          <p:cNvSpPr txBox="1">
            <a:spLocks/>
          </p:cNvSpPr>
          <p:nvPr/>
        </p:nvSpPr>
        <p:spPr>
          <a:xfrm>
            <a:off x="7011960" y="2531308"/>
            <a:ext cx="4131661" cy="3105817"/>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2000" b="1" dirty="0" smtClean="0">
                <a:solidFill>
                  <a:schemeClr val="accent5">
                    <a:lumMod val="75000"/>
                  </a:schemeClr>
                </a:solidFill>
                <a:latin typeface="Segoe UI" panose="020B0502040204020203" pitchFamily="34" charset="0"/>
                <a:cs typeface="Segoe UI" panose="020B0502040204020203" pitchFamily="34" charset="0"/>
              </a:rPr>
              <a:t>As a admin, he can:</a:t>
            </a:r>
          </a:p>
          <a:p>
            <a:pPr lvl="1">
              <a:lnSpc>
                <a:spcPct val="120000"/>
              </a:lnSpc>
              <a:buFont typeface="Wingdings" panose="05000000000000000000" pitchFamily="2" charset="2"/>
              <a:buChar char="v"/>
            </a:pPr>
            <a:r>
              <a:rPr lang="en-US" sz="1800" dirty="0" smtClean="0">
                <a:solidFill>
                  <a:schemeClr val="accent5">
                    <a:lumMod val="75000"/>
                  </a:schemeClr>
                </a:solidFill>
                <a:latin typeface="Segoe UI" panose="020B0502040204020203" pitchFamily="34" charset="0"/>
                <a:cs typeface="Segoe UI" panose="020B0502040204020203" pitchFamily="34" charset="0"/>
              </a:rPr>
              <a:t>Sign in</a:t>
            </a:r>
          </a:p>
          <a:p>
            <a:pPr lvl="1">
              <a:lnSpc>
                <a:spcPct val="120000"/>
              </a:lnSpc>
              <a:buFont typeface="Wingdings" panose="05000000000000000000" pitchFamily="2" charset="2"/>
              <a:buChar char="v"/>
            </a:pPr>
            <a:r>
              <a:rPr lang="en-US" sz="1800" dirty="0" smtClean="0">
                <a:solidFill>
                  <a:schemeClr val="accent5">
                    <a:lumMod val="75000"/>
                  </a:schemeClr>
                </a:solidFill>
                <a:latin typeface="Segoe UI" panose="020B0502040204020203" pitchFamily="34" charset="0"/>
                <a:cs typeface="Segoe UI" panose="020B0502040204020203" pitchFamily="34" charset="0"/>
              </a:rPr>
              <a:t>Sign out</a:t>
            </a:r>
          </a:p>
          <a:p>
            <a:pPr lvl="1">
              <a:lnSpc>
                <a:spcPct val="120000"/>
              </a:lnSpc>
              <a:buFont typeface="Wingdings" panose="05000000000000000000" pitchFamily="2" charset="2"/>
              <a:buChar char="v"/>
            </a:pPr>
            <a:r>
              <a:rPr lang="en-US" sz="1800" dirty="0" smtClean="0">
                <a:solidFill>
                  <a:schemeClr val="accent5">
                    <a:lumMod val="75000"/>
                  </a:schemeClr>
                </a:solidFill>
                <a:latin typeface="Segoe UI" panose="020B0502040204020203" pitchFamily="34" charset="0"/>
                <a:cs typeface="Segoe UI" panose="020B0502040204020203" pitchFamily="34" charset="0"/>
              </a:rPr>
              <a:t>Manage user’s account (CRUD)</a:t>
            </a:r>
          </a:p>
          <a:p>
            <a:pPr lvl="1">
              <a:lnSpc>
                <a:spcPct val="120000"/>
              </a:lnSpc>
              <a:buFont typeface="Wingdings" panose="05000000000000000000" pitchFamily="2" charset="2"/>
              <a:buChar char="v"/>
            </a:pPr>
            <a:r>
              <a:rPr lang="en-US" sz="1800" dirty="0" smtClean="0">
                <a:solidFill>
                  <a:schemeClr val="accent5">
                    <a:lumMod val="75000"/>
                  </a:schemeClr>
                </a:solidFill>
                <a:latin typeface="Segoe UI" panose="020B0502040204020203" pitchFamily="34" charset="0"/>
                <a:cs typeface="Segoe UI" panose="020B0502040204020203" pitchFamily="34" charset="0"/>
              </a:rPr>
              <a:t>Manage transaction (CRUD)</a:t>
            </a:r>
          </a:p>
          <a:p>
            <a:pPr lvl="1">
              <a:lnSpc>
                <a:spcPct val="120000"/>
              </a:lnSpc>
              <a:buFont typeface="Wingdings" panose="05000000000000000000" pitchFamily="2" charset="2"/>
              <a:buChar char="v"/>
            </a:pPr>
            <a:r>
              <a:rPr lang="en-US" sz="1800" dirty="0" smtClean="0">
                <a:solidFill>
                  <a:schemeClr val="accent5">
                    <a:lumMod val="75000"/>
                  </a:schemeClr>
                </a:solidFill>
                <a:latin typeface="Segoe UI" panose="020B0502040204020203" pitchFamily="34" charset="0"/>
                <a:cs typeface="Segoe UI" panose="020B0502040204020203" pitchFamily="34" charset="0"/>
              </a:rPr>
              <a:t>Search an account/ transactions by account number</a:t>
            </a:r>
          </a:p>
          <a:p>
            <a:pPr lvl="1">
              <a:lnSpc>
                <a:spcPct val="120000"/>
              </a:lnSpc>
              <a:buFont typeface="Wingdings" panose="05000000000000000000" pitchFamily="2" charset="2"/>
              <a:buChar char="v"/>
            </a:pPr>
            <a:r>
              <a:rPr lang="en-US" sz="1800" dirty="0" smtClean="0">
                <a:solidFill>
                  <a:schemeClr val="accent5">
                    <a:lumMod val="75000"/>
                  </a:schemeClr>
                </a:solidFill>
                <a:latin typeface="Segoe UI" panose="020B0502040204020203" pitchFamily="34" charset="0"/>
                <a:cs typeface="Segoe UI" panose="020B0502040204020203" pitchFamily="34" charset="0"/>
              </a:rPr>
              <a:t>View/Edit Profile</a:t>
            </a:r>
          </a:p>
          <a:p>
            <a:pPr marL="0" indent="0">
              <a:buFont typeface="Arial" panose="020B0604020202020204" pitchFamily="34" charset="0"/>
              <a:buNone/>
            </a:pPr>
            <a:endParaRPr lang="en-US" sz="2000" dirty="0" smtClean="0">
              <a:solidFill>
                <a:schemeClr val="accent5">
                  <a:lumMod val="7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50057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arn(inVertical)">
                                      <p:cBhvr>
                                        <p:cTn id="7" dur="500"/>
                                        <p:tgtEl>
                                          <p:spTgt spid="20">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0">
                                            <p:txEl>
                                              <p:pRg st="1" end="1"/>
                                            </p:txEl>
                                          </p:spTgt>
                                        </p:tgtEl>
                                        <p:attrNameLst>
                                          <p:attrName>style.visibility</p:attrName>
                                        </p:attrNameLst>
                                      </p:cBhvr>
                                      <p:to>
                                        <p:strVal val="visible"/>
                                      </p:to>
                                    </p:set>
                                    <p:animEffect transition="in" filter="barn(inVertical)">
                                      <p:cBhvr>
                                        <p:cTn id="10" dur="500"/>
                                        <p:tgtEl>
                                          <p:spTgt spid="20">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0">
                                            <p:txEl>
                                              <p:pRg st="2" end="2"/>
                                            </p:txEl>
                                          </p:spTgt>
                                        </p:tgtEl>
                                        <p:attrNameLst>
                                          <p:attrName>style.visibility</p:attrName>
                                        </p:attrNameLst>
                                      </p:cBhvr>
                                      <p:to>
                                        <p:strVal val="visible"/>
                                      </p:to>
                                    </p:set>
                                    <p:animEffect transition="in" filter="barn(inVertical)">
                                      <p:cBhvr>
                                        <p:cTn id="13" dur="500"/>
                                        <p:tgtEl>
                                          <p:spTgt spid="20">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0">
                                            <p:txEl>
                                              <p:pRg st="3" end="3"/>
                                            </p:txEl>
                                          </p:spTgt>
                                        </p:tgtEl>
                                        <p:attrNameLst>
                                          <p:attrName>style.visibility</p:attrName>
                                        </p:attrNameLst>
                                      </p:cBhvr>
                                      <p:to>
                                        <p:strVal val="visible"/>
                                      </p:to>
                                    </p:set>
                                    <p:animEffect transition="in" filter="barn(inVertical)">
                                      <p:cBhvr>
                                        <p:cTn id="16" dur="500"/>
                                        <p:tgtEl>
                                          <p:spTgt spid="20">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0">
                                            <p:txEl>
                                              <p:pRg st="4" end="4"/>
                                            </p:txEl>
                                          </p:spTgt>
                                        </p:tgtEl>
                                        <p:attrNameLst>
                                          <p:attrName>style.visibility</p:attrName>
                                        </p:attrNameLst>
                                      </p:cBhvr>
                                      <p:to>
                                        <p:strVal val="visible"/>
                                      </p:to>
                                    </p:set>
                                    <p:animEffect transition="in" filter="barn(inVertical)">
                                      <p:cBhvr>
                                        <p:cTn id="19" dur="500"/>
                                        <p:tgtEl>
                                          <p:spTgt spid="20">
                                            <p:txEl>
                                              <p:pRg st="4" end="4"/>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0">
                                            <p:txEl>
                                              <p:pRg st="5" end="5"/>
                                            </p:txEl>
                                          </p:spTgt>
                                        </p:tgtEl>
                                        <p:attrNameLst>
                                          <p:attrName>style.visibility</p:attrName>
                                        </p:attrNameLst>
                                      </p:cBhvr>
                                      <p:to>
                                        <p:strVal val="visible"/>
                                      </p:to>
                                    </p:set>
                                    <p:animEffect transition="in" filter="barn(inVertical)">
                                      <p:cBhvr>
                                        <p:cTn id="22" dur="500"/>
                                        <p:tgtEl>
                                          <p:spTgt spid="20">
                                            <p:txEl>
                                              <p:pRg st="5" end="5"/>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0">
                                            <p:txEl>
                                              <p:pRg st="6" end="6"/>
                                            </p:txEl>
                                          </p:spTgt>
                                        </p:tgtEl>
                                        <p:attrNameLst>
                                          <p:attrName>style.visibility</p:attrName>
                                        </p:attrNameLst>
                                      </p:cBhvr>
                                      <p:to>
                                        <p:strVal val="visible"/>
                                      </p:to>
                                    </p:set>
                                    <p:animEffect transition="in" filter="barn(inVertical)">
                                      <p:cBhvr>
                                        <p:cTn id="25" dur="500"/>
                                        <p:tgtEl>
                                          <p:spTgt spid="20">
                                            <p:txEl>
                                              <p:pRg st="6" end="6"/>
                                            </p:txEl>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0">
                                            <p:txEl>
                                              <p:pRg st="7" end="7"/>
                                            </p:txEl>
                                          </p:spTgt>
                                        </p:tgtEl>
                                        <p:attrNameLst>
                                          <p:attrName>style.visibility</p:attrName>
                                        </p:attrNameLst>
                                      </p:cBhvr>
                                      <p:to>
                                        <p:strVal val="visible"/>
                                      </p:to>
                                    </p:set>
                                    <p:animEffect transition="in" filter="barn(inVertical)">
                                      <p:cBhvr>
                                        <p:cTn id="28" dur="500"/>
                                        <p:tgtEl>
                                          <p:spTgt spid="20">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down)">
                                      <p:cBhvr>
                                        <p:cTn id="3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1714603" y="2013726"/>
            <a:ext cx="9096585" cy="4130400"/>
          </a:xfrm>
        </p:spPr>
        <p:txBody>
          <a:bodyPr vert="horz" lIns="91440" tIns="45720" rIns="91440" bIns="45720" rtlCol="0" anchor="t">
            <a:normAutofit/>
          </a:bodyPr>
          <a:lstStyle/>
          <a:p>
            <a:pPr marL="0" indent="0">
              <a:buNone/>
            </a:pPr>
            <a:r>
              <a:rPr lang="en-US" dirty="0"/>
              <a:t/>
            </a:r>
            <a:br>
              <a:rPr lang="en-US" dirty="0"/>
            </a:br>
            <a:endParaRPr lang="en-US" spc="150" dirty="0" smtClean="0">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6</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4645355" cy="678820"/>
              <a:chOff x="4229633" y="129456"/>
              <a:chExt cx="4645355"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2</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6" y="129456"/>
                <a:ext cx="3866472"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Project Progress</a:t>
                </a: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3295859" y="2036488"/>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smtClean="0">
                <a:solidFill>
                  <a:schemeClr val="accent5">
                    <a:lumMod val="75000"/>
                  </a:schemeClr>
                </a:solidFill>
                <a:latin typeface="Segoe UI" panose="020B0502040204020203" pitchFamily="34" charset="0"/>
                <a:cs typeface="Segoe UI" panose="020B0502040204020203" pitchFamily="34" charset="0"/>
              </a:rPr>
              <a:t>Analysis requirements</a:t>
            </a:r>
          </a:p>
          <a:p>
            <a:endParaRPr lang="en-US" b="1" dirty="0" smtClean="0">
              <a:solidFill>
                <a:schemeClr val="accent5">
                  <a:lumMod val="75000"/>
                </a:schemeClr>
              </a:solidFill>
              <a:latin typeface="Segoe UI" panose="020B0502040204020203" pitchFamily="34" charset="0"/>
              <a:cs typeface="Segoe UI" panose="020B0502040204020203" pitchFamily="34" charset="0"/>
            </a:endParaRPr>
          </a:p>
          <a:p>
            <a:r>
              <a:rPr lang="en-US" b="1" dirty="0" smtClean="0">
                <a:solidFill>
                  <a:schemeClr val="accent5">
                    <a:lumMod val="75000"/>
                  </a:schemeClr>
                </a:solidFill>
                <a:latin typeface="Segoe UI" panose="020B0502040204020203" pitchFamily="34" charset="0"/>
                <a:cs typeface="Segoe UI" panose="020B0502040204020203" pitchFamily="34" charset="0"/>
              </a:rPr>
              <a:t>Design</a:t>
            </a:r>
          </a:p>
          <a:p>
            <a:endParaRPr lang="en-US" b="1" dirty="0" smtClean="0">
              <a:solidFill>
                <a:schemeClr val="accent5">
                  <a:lumMod val="75000"/>
                </a:schemeClr>
              </a:solidFill>
              <a:latin typeface="Segoe UI" panose="020B0502040204020203" pitchFamily="34" charset="0"/>
              <a:cs typeface="Segoe UI" panose="020B0502040204020203" pitchFamily="34" charset="0"/>
            </a:endParaRPr>
          </a:p>
          <a:p>
            <a:r>
              <a:rPr lang="vi-VN" b="1" dirty="0" smtClean="0">
                <a:solidFill>
                  <a:schemeClr val="accent5">
                    <a:lumMod val="75000"/>
                  </a:schemeClr>
                </a:solidFill>
                <a:latin typeface="Segoe UI" panose="020B0502040204020203" pitchFamily="34" charset="0"/>
                <a:cs typeface="Segoe UI" panose="020B0502040204020203" pitchFamily="34" charset="0"/>
              </a:rPr>
              <a:t>Implementation</a:t>
            </a:r>
            <a:endParaRPr lang="en-US" b="1" dirty="0" smtClean="0">
              <a:solidFill>
                <a:schemeClr val="accent5">
                  <a:lumMod val="75000"/>
                </a:schemeClr>
              </a:solidFill>
              <a:latin typeface="Segoe UI" panose="020B0502040204020203" pitchFamily="34" charset="0"/>
              <a:cs typeface="Segoe UI" panose="020B0502040204020203" pitchFamily="34" charset="0"/>
            </a:endParaRPr>
          </a:p>
          <a:p>
            <a:endParaRPr lang="en-US" b="1" dirty="0" smtClean="0">
              <a:solidFill>
                <a:schemeClr val="accent5">
                  <a:lumMod val="75000"/>
                </a:schemeClr>
              </a:solidFill>
              <a:latin typeface="Segoe UI" panose="020B0502040204020203" pitchFamily="34" charset="0"/>
              <a:cs typeface="Segoe UI" panose="020B0502040204020203" pitchFamily="34" charset="0"/>
            </a:endParaRPr>
          </a:p>
          <a:p>
            <a:r>
              <a:rPr lang="en-US" b="1" dirty="0" smtClean="0">
                <a:solidFill>
                  <a:schemeClr val="accent5">
                    <a:lumMod val="75000"/>
                  </a:schemeClr>
                </a:solidFill>
                <a:latin typeface="Segoe UI" panose="020B0502040204020203" pitchFamily="34" charset="0"/>
                <a:cs typeface="Segoe UI" panose="020B0502040204020203" pitchFamily="34" charset="0"/>
              </a:rPr>
              <a:t>Test</a:t>
            </a:r>
            <a:endParaRPr lang="en-US" sz="7300" b="1" dirty="0" smtClean="0">
              <a:solidFill>
                <a:schemeClr val="accent5">
                  <a:lumMod val="75000"/>
                </a:schemeClr>
              </a:solidFill>
              <a:latin typeface="Segoe UI" panose="020B0502040204020203" pitchFamily="34" charset="0"/>
              <a:cs typeface="Segoe UI" panose="020B0502040204020203" pitchFamily="34" charset="0"/>
            </a:endParaRPr>
          </a:p>
          <a:p>
            <a:endParaRPr lang="en-US" sz="7700" b="1" dirty="0" smtClean="0">
              <a:solidFill>
                <a:schemeClr val="accent5">
                  <a:lumMod val="75000"/>
                </a:schemeClr>
              </a:solidFill>
              <a:latin typeface="Segoe UI" panose="020B0502040204020203" pitchFamily="34" charset="0"/>
              <a:cs typeface="Segoe UI" panose="020B0502040204020203" pitchFamily="34" charset="0"/>
            </a:endParaRPr>
          </a:p>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pic>
        <p:nvPicPr>
          <p:cNvPr id="15"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421024" y="3809024"/>
            <a:ext cx="2547326" cy="2547326"/>
          </a:xfrm>
          <a:prstGeom prst="rect">
            <a:avLst/>
          </a:prstGeom>
        </p:spPr>
      </p:pic>
    </p:spTree>
    <p:extLst>
      <p:ext uri="{BB962C8B-B14F-4D97-AF65-F5344CB8AC3E}">
        <p14:creationId xmlns:p14="http://schemas.microsoft.com/office/powerpoint/2010/main" val="32908408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25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1714603" y="2013726"/>
            <a:ext cx="9096585" cy="4130400"/>
          </a:xfrm>
        </p:spPr>
        <p:txBody>
          <a:bodyPr vert="horz" lIns="91440" tIns="45720" rIns="91440" bIns="45720" rtlCol="0" anchor="t">
            <a:normAutofit/>
          </a:bodyPr>
          <a:lstStyle/>
          <a:p>
            <a:pPr marL="0" indent="0">
              <a:buNone/>
            </a:pPr>
            <a:r>
              <a:rPr lang="en-US" dirty="0"/>
              <a:t/>
            </a:r>
            <a:br>
              <a:rPr lang="en-US" dirty="0"/>
            </a:br>
            <a:r>
              <a:rPr lang="vi-VN" dirty="0" smtClean="0"/>
              <a:t>	</a:t>
            </a:r>
            <a:endParaRPr lang="en-US" spc="150" dirty="0" smtClean="0">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7</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5686554" cy="678820"/>
              <a:chOff x="4229633" y="129456"/>
              <a:chExt cx="5686554"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7" y="129456"/>
                <a:ext cx="4907670"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Frameworks &amp; Tools</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3841676" y="1690721"/>
            <a:ext cx="7512124" cy="4814582"/>
          </a:xfrm>
          <a:prstGeom prst="rect">
            <a:avLst/>
          </a:prstGeom>
        </p:spPr>
        <p:txBody>
          <a:bodyPr vert="horz" lIns="91440" tIns="45720" rIns="91440" bIns="45720" rtlCol="0" anchor="t">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8000" b="1" dirty="0" smtClean="0">
                <a:solidFill>
                  <a:schemeClr val="accent4">
                    <a:lumMod val="75000"/>
                  </a:schemeClr>
                </a:solidFill>
                <a:latin typeface="Segoe UI" panose="020B0502040204020203" pitchFamily="34" charset="0"/>
                <a:cs typeface="Segoe UI" panose="020B0502040204020203" pitchFamily="34" charset="0"/>
              </a:rPr>
              <a:t>Analysis requirements</a:t>
            </a:r>
          </a:p>
          <a:p>
            <a:pPr marL="0" indent="0">
              <a:lnSpc>
                <a:spcPct val="120000"/>
              </a:lnSpc>
              <a:buNone/>
            </a:pPr>
            <a:r>
              <a:rPr lang="vi-VN" sz="8000" b="1" dirty="0" smtClean="0">
                <a:solidFill>
                  <a:schemeClr val="accent5">
                    <a:lumMod val="75000"/>
                  </a:schemeClr>
                </a:solidFill>
                <a:latin typeface="Segoe UI" panose="020B0502040204020203" pitchFamily="34" charset="0"/>
                <a:cs typeface="Segoe UI" panose="020B0502040204020203" pitchFamily="34" charset="0"/>
              </a:rPr>
              <a:t>	- Diagrams.net</a:t>
            </a:r>
            <a:endParaRPr lang="en-US" sz="8000" b="1" dirty="0" smtClean="0">
              <a:solidFill>
                <a:schemeClr val="accent5">
                  <a:lumMod val="75000"/>
                </a:schemeClr>
              </a:solidFill>
              <a:latin typeface="Segoe UI" panose="020B0502040204020203" pitchFamily="34" charset="0"/>
              <a:cs typeface="Segoe UI" panose="020B0502040204020203" pitchFamily="34" charset="0"/>
            </a:endParaRPr>
          </a:p>
          <a:p>
            <a:pPr>
              <a:lnSpc>
                <a:spcPct val="120000"/>
              </a:lnSpc>
            </a:pPr>
            <a:r>
              <a:rPr lang="en-US" sz="8000" b="1" dirty="0" smtClean="0">
                <a:solidFill>
                  <a:schemeClr val="accent4">
                    <a:lumMod val="75000"/>
                  </a:schemeClr>
                </a:solidFill>
                <a:latin typeface="Segoe UI" panose="020B0502040204020203" pitchFamily="34" charset="0"/>
                <a:cs typeface="Segoe UI" panose="020B0502040204020203" pitchFamily="34" charset="0"/>
              </a:rPr>
              <a:t>Design</a:t>
            </a:r>
          </a:p>
          <a:p>
            <a:pPr marL="0" indent="0">
              <a:lnSpc>
                <a:spcPct val="120000"/>
              </a:lnSpc>
              <a:buNone/>
            </a:pPr>
            <a:r>
              <a:rPr lang="vi-VN" sz="8000" b="1" dirty="0" smtClean="0">
                <a:solidFill>
                  <a:schemeClr val="accent5">
                    <a:lumMod val="75000"/>
                  </a:schemeClr>
                </a:solidFill>
                <a:latin typeface="Segoe UI" panose="020B0502040204020203" pitchFamily="34" charset="0"/>
                <a:cs typeface="Segoe UI" panose="020B0502040204020203" pitchFamily="34" charset="0"/>
              </a:rPr>
              <a:t>	- Figma</a:t>
            </a:r>
          </a:p>
          <a:p>
            <a:pPr marL="0" indent="0">
              <a:lnSpc>
                <a:spcPct val="120000"/>
              </a:lnSpc>
              <a:buNone/>
            </a:pPr>
            <a:r>
              <a:rPr lang="vi-VN" sz="8000" b="1" dirty="0">
                <a:solidFill>
                  <a:schemeClr val="accent5">
                    <a:lumMod val="75000"/>
                  </a:schemeClr>
                </a:solidFill>
                <a:latin typeface="Segoe UI" panose="020B0502040204020203" pitchFamily="34" charset="0"/>
                <a:cs typeface="Segoe UI" panose="020B0502040204020203" pitchFamily="34" charset="0"/>
              </a:rPr>
              <a:t>	</a:t>
            </a:r>
            <a:r>
              <a:rPr lang="vi-VN" sz="8000" b="1" dirty="0" smtClean="0">
                <a:solidFill>
                  <a:schemeClr val="accent5">
                    <a:lumMod val="75000"/>
                  </a:schemeClr>
                </a:solidFill>
                <a:latin typeface="Segoe UI" panose="020B0502040204020203" pitchFamily="34" charset="0"/>
                <a:cs typeface="Segoe UI" panose="020B0502040204020203" pitchFamily="34" charset="0"/>
              </a:rPr>
              <a:t>- Visual Paradigm</a:t>
            </a:r>
            <a:endParaRPr lang="en-US" sz="8000" b="1" dirty="0" smtClean="0">
              <a:solidFill>
                <a:schemeClr val="accent5">
                  <a:lumMod val="75000"/>
                </a:schemeClr>
              </a:solidFill>
              <a:latin typeface="Segoe UI" panose="020B0502040204020203" pitchFamily="34" charset="0"/>
              <a:cs typeface="Segoe UI" panose="020B0502040204020203" pitchFamily="34" charset="0"/>
            </a:endParaRPr>
          </a:p>
          <a:p>
            <a:pPr>
              <a:lnSpc>
                <a:spcPct val="120000"/>
              </a:lnSpc>
            </a:pPr>
            <a:r>
              <a:rPr lang="vi-VN" sz="8000" b="1" dirty="0" smtClean="0">
                <a:solidFill>
                  <a:schemeClr val="accent4">
                    <a:lumMod val="75000"/>
                  </a:schemeClr>
                </a:solidFill>
                <a:latin typeface="Segoe UI" panose="020B0502040204020203" pitchFamily="34" charset="0"/>
                <a:cs typeface="Segoe UI" panose="020B0502040204020203" pitchFamily="34" charset="0"/>
              </a:rPr>
              <a:t>Implementation</a:t>
            </a:r>
            <a:endParaRPr lang="en-US" sz="8000" b="1" dirty="0" smtClean="0">
              <a:solidFill>
                <a:schemeClr val="accent4">
                  <a:lumMod val="75000"/>
                </a:schemeClr>
              </a:solidFill>
              <a:latin typeface="Segoe UI" panose="020B0502040204020203" pitchFamily="34" charset="0"/>
              <a:cs typeface="Segoe UI" panose="020B0502040204020203" pitchFamily="34" charset="0"/>
            </a:endParaRPr>
          </a:p>
          <a:p>
            <a:pPr marL="0" indent="0">
              <a:lnSpc>
                <a:spcPct val="120000"/>
              </a:lnSpc>
              <a:buNone/>
            </a:pPr>
            <a:r>
              <a:rPr lang="vi-VN" sz="8000" b="1" dirty="0">
                <a:solidFill>
                  <a:schemeClr val="accent5">
                    <a:lumMod val="75000"/>
                  </a:schemeClr>
                </a:solidFill>
                <a:latin typeface="Segoe UI" panose="020B0502040204020203" pitchFamily="34" charset="0"/>
                <a:cs typeface="Segoe UI" panose="020B0502040204020203" pitchFamily="34" charset="0"/>
              </a:rPr>
              <a:t>	</a:t>
            </a:r>
            <a:r>
              <a:rPr lang="vi-VN" sz="8000" b="1" dirty="0" smtClean="0">
                <a:solidFill>
                  <a:schemeClr val="accent5">
                    <a:lumMod val="75000"/>
                  </a:schemeClr>
                </a:solidFill>
                <a:latin typeface="Segoe UI" panose="020B0502040204020203" pitchFamily="34" charset="0"/>
                <a:cs typeface="Segoe UI" panose="020B0502040204020203" pitchFamily="34" charset="0"/>
              </a:rPr>
              <a:t>- Bootstrap</a:t>
            </a:r>
          </a:p>
          <a:p>
            <a:pPr marL="0" indent="0">
              <a:lnSpc>
                <a:spcPct val="120000"/>
              </a:lnSpc>
              <a:buNone/>
            </a:pPr>
            <a:r>
              <a:rPr lang="vi-VN" sz="8000" b="1" dirty="0">
                <a:solidFill>
                  <a:schemeClr val="accent5">
                    <a:lumMod val="75000"/>
                  </a:schemeClr>
                </a:solidFill>
                <a:latin typeface="Segoe UI" panose="020B0502040204020203" pitchFamily="34" charset="0"/>
                <a:cs typeface="Segoe UI" panose="020B0502040204020203" pitchFamily="34" charset="0"/>
              </a:rPr>
              <a:t>	</a:t>
            </a:r>
            <a:r>
              <a:rPr lang="vi-VN" sz="8000" b="1" dirty="0" smtClean="0">
                <a:solidFill>
                  <a:schemeClr val="accent5">
                    <a:lumMod val="75000"/>
                  </a:schemeClr>
                </a:solidFill>
                <a:latin typeface="Segoe UI" panose="020B0502040204020203" pitchFamily="34" charset="0"/>
                <a:cs typeface="Segoe UI" panose="020B0502040204020203" pitchFamily="34" charset="0"/>
              </a:rPr>
              <a:t>- NodeJs</a:t>
            </a:r>
          </a:p>
          <a:p>
            <a:pPr marL="0" indent="0">
              <a:lnSpc>
                <a:spcPct val="120000"/>
              </a:lnSpc>
              <a:buNone/>
            </a:pPr>
            <a:r>
              <a:rPr lang="vi-VN" sz="8000" b="1" dirty="0">
                <a:solidFill>
                  <a:schemeClr val="accent5">
                    <a:lumMod val="75000"/>
                  </a:schemeClr>
                </a:solidFill>
                <a:latin typeface="Segoe UI" panose="020B0502040204020203" pitchFamily="34" charset="0"/>
                <a:cs typeface="Segoe UI" panose="020B0502040204020203" pitchFamily="34" charset="0"/>
              </a:rPr>
              <a:t>	</a:t>
            </a:r>
            <a:r>
              <a:rPr lang="vi-VN" sz="8000" b="1" dirty="0" smtClean="0">
                <a:solidFill>
                  <a:schemeClr val="accent5">
                    <a:lumMod val="75000"/>
                  </a:schemeClr>
                </a:solidFill>
                <a:latin typeface="Segoe UI" panose="020B0502040204020203" pitchFamily="34" charset="0"/>
                <a:cs typeface="Segoe UI" panose="020B0502040204020203" pitchFamily="34" charset="0"/>
              </a:rPr>
              <a:t>- MongoDB</a:t>
            </a:r>
            <a:endParaRPr lang="en-US" sz="8000" b="1" dirty="0" smtClean="0">
              <a:solidFill>
                <a:schemeClr val="accent5">
                  <a:lumMod val="75000"/>
                </a:schemeClr>
              </a:solidFill>
              <a:latin typeface="Segoe UI" panose="020B0502040204020203" pitchFamily="34" charset="0"/>
              <a:cs typeface="Segoe UI" panose="020B0502040204020203" pitchFamily="34" charset="0"/>
            </a:endParaRPr>
          </a:p>
          <a:p>
            <a:pPr>
              <a:lnSpc>
                <a:spcPct val="120000"/>
              </a:lnSpc>
            </a:pPr>
            <a:r>
              <a:rPr lang="en-US" sz="8000" b="1" dirty="0" smtClean="0">
                <a:solidFill>
                  <a:schemeClr val="accent4">
                    <a:lumMod val="75000"/>
                  </a:schemeClr>
                </a:solidFill>
                <a:latin typeface="Segoe UI" panose="020B0502040204020203" pitchFamily="34" charset="0"/>
                <a:cs typeface="Segoe UI" panose="020B0502040204020203" pitchFamily="34" charset="0"/>
              </a:rPr>
              <a:t>Test</a:t>
            </a:r>
            <a:r>
              <a:rPr lang="vi-VN" sz="8000" b="1" dirty="0" smtClean="0">
                <a:solidFill>
                  <a:schemeClr val="accent5">
                    <a:lumMod val="75000"/>
                  </a:schemeClr>
                </a:solidFill>
                <a:latin typeface="Segoe UI" panose="020B0502040204020203" pitchFamily="34" charset="0"/>
                <a:cs typeface="Segoe UI" panose="020B0502040204020203" pitchFamily="34" charset="0"/>
              </a:rPr>
              <a:t>	</a:t>
            </a:r>
          </a:p>
          <a:p>
            <a:pPr marL="0" indent="0">
              <a:lnSpc>
                <a:spcPct val="120000"/>
              </a:lnSpc>
              <a:buNone/>
            </a:pPr>
            <a:r>
              <a:rPr lang="vi-VN" sz="8000" b="1" dirty="0">
                <a:solidFill>
                  <a:schemeClr val="accent5">
                    <a:lumMod val="75000"/>
                  </a:schemeClr>
                </a:solidFill>
                <a:latin typeface="Segoe UI" panose="020B0502040204020203" pitchFamily="34" charset="0"/>
                <a:cs typeface="Segoe UI" panose="020B0502040204020203" pitchFamily="34" charset="0"/>
              </a:rPr>
              <a:t>	</a:t>
            </a:r>
            <a:r>
              <a:rPr lang="vi-VN" sz="8000" b="1" dirty="0" smtClean="0">
                <a:solidFill>
                  <a:schemeClr val="accent5">
                    <a:lumMod val="75000"/>
                  </a:schemeClr>
                </a:solidFill>
                <a:latin typeface="Segoe UI" panose="020B0502040204020203" pitchFamily="34" charset="0"/>
                <a:cs typeface="Segoe UI" panose="020B0502040204020203" pitchFamily="34" charset="0"/>
              </a:rPr>
              <a:t>- Jest	</a:t>
            </a:r>
            <a:endParaRPr lang="en-US" sz="8000" b="1" dirty="0" smtClean="0">
              <a:solidFill>
                <a:schemeClr val="accent5">
                  <a:lumMod val="75000"/>
                </a:schemeClr>
              </a:solidFill>
              <a:latin typeface="Segoe UI" panose="020B0502040204020203" pitchFamily="34" charset="0"/>
              <a:cs typeface="Segoe UI" panose="020B0502040204020203" pitchFamily="34" charset="0"/>
            </a:endParaRPr>
          </a:p>
          <a:p>
            <a:endParaRPr lang="en-US" sz="7700" b="1" dirty="0" smtClean="0">
              <a:solidFill>
                <a:schemeClr val="accent5">
                  <a:lumMod val="75000"/>
                </a:schemeClr>
              </a:solidFill>
              <a:latin typeface="Segoe UI" panose="020B0502040204020203" pitchFamily="34" charset="0"/>
              <a:cs typeface="Segoe UI" panose="020B0502040204020203" pitchFamily="34" charset="0"/>
            </a:endParaRPr>
          </a:p>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817398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25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1714603" y="2013726"/>
            <a:ext cx="9096585" cy="4130400"/>
          </a:xfrm>
        </p:spPr>
        <p:txBody>
          <a:bodyPr vert="horz" lIns="91440" tIns="45720" rIns="91440" bIns="45720" rtlCol="0" anchor="t">
            <a:normAutofit/>
          </a:bodyPr>
          <a:lstStyle/>
          <a:p>
            <a:pPr marL="0" indent="0">
              <a:buNone/>
            </a:pPr>
            <a:r>
              <a:rPr lang="en-US" dirty="0"/>
              <a:t/>
            </a:r>
            <a:br>
              <a:rPr lang="en-US" dirty="0"/>
            </a:br>
            <a:r>
              <a:rPr lang="vi-VN" dirty="0" smtClean="0"/>
              <a:t>	</a:t>
            </a:r>
            <a:endParaRPr lang="en-US" spc="150" dirty="0" smtClean="0">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8</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5686554" cy="678820"/>
              <a:chOff x="4229633" y="129456"/>
              <a:chExt cx="5686554"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7" y="129456"/>
                <a:ext cx="4907670"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Frameworks &amp; Tools</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784276" y="2036487"/>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7700" b="1" dirty="0" smtClean="0">
              <a:solidFill>
                <a:schemeClr val="accent5">
                  <a:lumMod val="75000"/>
                </a:schemeClr>
              </a:solidFill>
              <a:latin typeface="Segoe UI" panose="020B0502040204020203" pitchFamily="34" charset="0"/>
              <a:cs typeface="Segoe UI" panose="020B0502040204020203" pitchFamily="34" charset="0"/>
            </a:endParaRPr>
          </a:p>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pic>
        <p:nvPicPr>
          <p:cNvPr id="15"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421024" y="3809024"/>
            <a:ext cx="2547326" cy="2547326"/>
          </a:xfrm>
          <a:prstGeom prst="rect">
            <a:avLst/>
          </a:prstGeom>
        </p:spPr>
      </p:pic>
      <p:sp>
        <p:nvSpPr>
          <p:cNvPr id="2" name="TextBox 1"/>
          <p:cNvSpPr txBox="1"/>
          <p:nvPr/>
        </p:nvSpPr>
        <p:spPr>
          <a:xfrm>
            <a:off x="4342844" y="1699543"/>
            <a:ext cx="4391526" cy="461665"/>
          </a:xfrm>
          <a:prstGeom prst="rect">
            <a:avLst/>
          </a:prstGeom>
          <a:noFill/>
        </p:spPr>
        <p:txBody>
          <a:bodyPr wrap="square" rtlCol="0">
            <a:spAutoFit/>
          </a:bodyPr>
          <a:lstStyle/>
          <a:p>
            <a:pPr>
              <a:lnSpc>
                <a:spcPct val="120000"/>
              </a:lnSpc>
            </a:pPr>
            <a:r>
              <a:rPr lang="en-US" sz="2000" b="1" i="1" dirty="0">
                <a:solidFill>
                  <a:schemeClr val="accent5">
                    <a:lumMod val="75000"/>
                  </a:schemeClr>
                </a:solidFill>
                <a:latin typeface="Segoe UI" panose="020B0502040204020203" pitchFamily="34" charset="0"/>
                <a:cs typeface="Segoe UI" panose="020B0502040204020203" pitchFamily="34" charset="0"/>
              </a:rPr>
              <a:t>Analysis requirements</a:t>
            </a:r>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65315" y="2507017"/>
            <a:ext cx="1681213" cy="1681213"/>
          </a:xfrm>
          <a:prstGeom prst="rect">
            <a:avLst/>
          </a:prstGeom>
        </p:spPr>
      </p:pic>
      <p:sp>
        <p:nvSpPr>
          <p:cNvPr id="6" name="TextBox 5"/>
          <p:cNvSpPr txBox="1"/>
          <p:nvPr/>
        </p:nvSpPr>
        <p:spPr>
          <a:xfrm>
            <a:off x="1463040" y="4243610"/>
            <a:ext cx="1654838" cy="400110"/>
          </a:xfrm>
          <a:prstGeom prst="rect">
            <a:avLst/>
          </a:prstGeom>
          <a:noFill/>
        </p:spPr>
        <p:txBody>
          <a:bodyPr wrap="square" rtlCol="0">
            <a:spAutoFit/>
          </a:bodyPr>
          <a:lstStyle/>
          <a:p>
            <a:r>
              <a:rPr lang="vi-VN" sz="2000" dirty="0" smtClean="0">
                <a:solidFill>
                  <a:schemeClr val="accent1">
                    <a:lumMod val="50000"/>
                  </a:schemeClr>
                </a:solidFill>
                <a:latin typeface="Calibri" pitchFamily="34" charset="0"/>
                <a:cs typeface="Calibri" pitchFamily="34" charset="0"/>
              </a:rPr>
              <a:t>Diagrams.net</a:t>
            </a:r>
            <a:endParaRPr lang="en-US" sz="2000" dirty="0">
              <a:solidFill>
                <a:schemeClr val="accent1">
                  <a:lumMod val="50000"/>
                </a:schemeClr>
              </a:solidFill>
              <a:latin typeface="Calibri" pitchFamily="34" charset="0"/>
              <a:cs typeface="Calibri" pitchFamily="34" charset="0"/>
            </a:endParaRPr>
          </a:p>
        </p:txBody>
      </p:sp>
      <p:sp>
        <p:nvSpPr>
          <p:cNvPr id="8" name="TextBox 7"/>
          <p:cNvSpPr txBox="1"/>
          <p:nvPr/>
        </p:nvSpPr>
        <p:spPr>
          <a:xfrm>
            <a:off x="5171360" y="2998107"/>
            <a:ext cx="4319337" cy="1200329"/>
          </a:xfrm>
          <a:prstGeom prst="rect">
            <a:avLst/>
          </a:prstGeom>
          <a:noFill/>
        </p:spPr>
        <p:txBody>
          <a:bodyPr wrap="square" rtlCol="0">
            <a:spAutoFit/>
          </a:bodyPr>
          <a:lstStyle/>
          <a:p>
            <a:r>
              <a:rPr lang="vi-VN" sz="2400" dirty="0" smtClean="0">
                <a:solidFill>
                  <a:schemeClr val="accent1">
                    <a:lumMod val="50000"/>
                  </a:schemeClr>
                </a:solidFill>
                <a:cs typeface="Calibri" pitchFamily="34" charset="0"/>
              </a:rPr>
              <a:t>A f</a:t>
            </a:r>
            <a:r>
              <a:rPr lang="en-US" sz="2400" dirty="0" err="1" smtClean="0">
                <a:solidFill>
                  <a:schemeClr val="accent1">
                    <a:lumMod val="50000"/>
                  </a:schemeClr>
                </a:solidFill>
                <a:cs typeface="Calibri" pitchFamily="34" charset="0"/>
              </a:rPr>
              <a:t>ree</a:t>
            </a:r>
            <a:r>
              <a:rPr lang="en-US" sz="2400" dirty="0" smtClean="0">
                <a:solidFill>
                  <a:schemeClr val="accent1">
                    <a:lumMod val="50000"/>
                  </a:schemeClr>
                </a:solidFill>
                <a:cs typeface="Calibri" pitchFamily="34" charset="0"/>
              </a:rPr>
              <a:t> </a:t>
            </a:r>
            <a:r>
              <a:rPr lang="en-US" sz="2400" dirty="0">
                <a:solidFill>
                  <a:schemeClr val="accent1">
                    <a:lumMod val="50000"/>
                  </a:schemeClr>
                </a:solidFill>
                <a:cs typeface="Calibri" pitchFamily="34" charset="0"/>
              </a:rPr>
              <a:t>and open source web based diagramming and mind mapping software</a:t>
            </a:r>
            <a:endParaRPr lang="en-US" dirty="0">
              <a:solidFill>
                <a:schemeClr val="accent1">
                  <a:lumMod val="50000"/>
                </a:schemeClr>
              </a:solidFill>
              <a:cs typeface="Calibri" pitchFamily="34" charset="0"/>
            </a:endParaRPr>
          </a:p>
        </p:txBody>
      </p:sp>
    </p:spTree>
    <p:extLst>
      <p:ext uri="{BB962C8B-B14F-4D97-AF65-F5344CB8AC3E}">
        <p14:creationId xmlns:p14="http://schemas.microsoft.com/office/powerpoint/2010/main" val="34895349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circle(in)">
                                      <p:cBhvr>
                                        <p:cTn id="12" dur="1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1714603" y="2013726"/>
            <a:ext cx="9096585" cy="4130400"/>
          </a:xfrm>
        </p:spPr>
        <p:txBody>
          <a:bodyPr vert="horz" lIns="91440" tIns="45720" rIns="91440" bIns="45720" rtlCol="0" anchor="t">
            <a:normAutofit/>
          </a:bodyPr>
          <a:lstStyle/>
          <a:p>
            <a:pPr marL="0" indent="0">
              <a:buNone/>
            </a:pPr>
            <a:r>
              <a:rPr lang="en-US" dirty="0"/>
              <a:t/>
            </a:r>
            <a:br>
              <a:rPr lang="en-US" dirty="0"/>
            </a:br>
            <a:r>
              <a:rPr lang="vi-VN" dirty="0" smtClean="0"/>
              <a:t>	</a:t>
            </a:r>
            <a:endParaRPr lang="en-US" spc="150" dirty="0" smtClean="0">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9</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5686554" cy="678820"/>
              <a:chOff x="4229633" y="129456"/>
              <a:chExt cx="5686554"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3" name="TextBox 12"/>
              <p:cNvSpPr txBox="1"/>
              <p:nvPr/>
            </p:nvSpPr>
            <p:spPr>
              <a:xfrm>
                <a:off x="5008517" y="129456"/>
                <a:ext cx="4907670" cy="678820"/>
              </a:xfrm>
              <a:prstGeom prst="rect">
                <a:avLst/>
              </a:prstGeom>
              <a:noFill/>
            </p:spPr>
            <p:txBody>
              <a:bodyPr wrap="none" rtlCol="0">
                <a:spAutoFit/>
              </a:bodyPr>
              <a:lstStyle/>
              <a:p>
                <a:r>
                  <a:rPr lang="vi-VN" sz="3600" dirty="0" smtClean="0">
                    <a:solidFill>
                      <a:schemeClr val="accent2">
                        <a:lumMod val="75000"/>
                      </a:schemeClr>
                    </a:solidFill>
                    <a:latin typeface="Bookman Old Style" panose="02050604050505020204" pitchFamily="18" charset="0"/>
                  </a:rPr>
                  <a:t>Frameworks &amp; Tools</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784276" y="2036487"/>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7700" b="1" dirty="0" smtClean="0">
              <a:solidFill>
                <a:schemeClr val="accent5">
                  <a:lumMod val="75000"/>
                </a:schemeClr>
              </a:solidFill>
              <a:latin typeface="Segoe UI" panose="020B0502040204020203" pitchFamily="34" charset="0"/>
              <a:cs typeface="Segoe UI" panose="020B0502040204020203" pitchFamily="34" charset="0"/>
            </a:endParaRPr>
          </a:p>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sp>
        <p:nvSpPr>
          <p:cNvPr id="2" name="TextBox 1"/>
          <p:cNvSpPr txBox="1"/>
          <p:nvPr/>
        </p:nvSpPr>
        <p:spPr>
          <a:xfrm>
            <a:off x="5322413" y="1443790"/>
            <a:ext cx="4391526" cy="461665"/>
          </a:xfrm>
          <a:prstGeom prst="rect">
            <a:avLst/>
          </a:prstGeom>
          <a:noFill/>
        </p:spPr>
        <p:txBody>
          <a:bodyPr wrap="square" rtlCol="0">
            <a:spAutoFit/>
          </a:bodyPr>
          <a:lstStyle/>
          <a:p>
            <a:pPr>
              <a:lnSpc>
                <a:spcPct val="120000"/>
              </a:lnSpc>
            </a:pPr>
            <a:r>
              <a:rPr lang="en-US" sz="2000" b="1" i="1" dirty="0">
                <a:solidFill>
                  <a:schemeClr val="accent5">
                    <a:lumMod val="75000"/>
                  </a:schemeClr>
                </a:solidFill>
                <a:latin typeface="Segoe UI" panose="020B0502040204020203" pitchFamily="34" charset="0"/>
                <a:cs typeface="Segoe UI" panose="020B0502040204020203" pitchFamily="34" charset="0"/>
              </a:rPr>
              <a:t>Analysis requirements</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0701" y="2106001"/>
            <a:ext cx="1724527" cy="1724527"/>
          </a:xfrm>
          <a:prstGeom prst="rect">
            <a:avLst/>
          </a:prstGeom>
        </p:spPr>
      </p:pic>
      <p:sp>
        <p:nvSpPr>
          <p:cNvPr id="6" name="TextBox 5"/>
          <p:cNvSpPr txBox="1"/>
          <p:nvPr/>
        </p:nvSpPr>
        <p:spPr>
          <a:xfrm>
            <a:off x="1073674" y="4112515"/>
            <a:ext cx="1654838" cy="400110"/>
          </a:xfrm>
          <a:prstGeom prst="rect">
            <a:avLst/>
          </a:prstGeom>
          <a:noFill/>
        </p:spPr>
        <p:txBody>
          <a:bodyPr wrap="square" rtlCol="0">
            <a:spAutoFit/>
          </a:bodyPr>
          <a:lstStyle/>
          <a:p>
            <a:r>
              <a:rPr lang="vi-VN" sz="2000" dirty="0" smtClean="0">
                <a:solidFill>
                  <a:schemeClr val="accent1">
                    <a:lumMod val="50000"/>
                  </a:schemeClr>
                </a:solidFill>
                <a:latin typeface="Calibri" pitchFamily="34" charset="0"/>
                <a:cs typeface="Calibri" pitchFamily="34" charset="0"/>
              </a:rPr>
              <a:t>Diagrams.net</a:t>
            </a:r>
            <a:endParaRPr lang="en-US" sz="2000" dirty="0">
              <a:solidFill>
                <a:schemeClr val="accent1">
                  <a:lumMod val="50000"/>
                </a:schemeClr>
              </a:solidFill>
              <a:latin typeface="Calibri" pitchFamily="34" charset="0"/>
              <a:cs typeface="Calibri" pitchFamily="34" charset="0"/>
            </a:endParaRPr>
          </a:p>
        </p:txBody>
      </p:sp>
      <p:sp>
        <p:nvSpPr>
          <p:cNvPr id="8" name="TextBox 7"/>
          <p:cNvSpPr txBox="1"/>
          <p:nvPr/>
        </p:nvSpPr>
        <p:spPr>
          <a:xfrm>
            <a:off x="4066674" y="2490537"/>
            <a:ext cx="4319337" cy="461665"/>
          </a:xfrm>
          <a:prstGeom prst="rect">
            <a:avLst/>
          </a:prstGeom>
          <a:noFill/>
        </p:spPr>
        <p:txBody>
          <a:bodyPr wrap="square" rtlCol="0">
            <a:spAutoFit/>
          </a:bodyPr>
          <a:lstStyle/>
          <a:p>
            <a:pPr marL="342900" indent="-342900">
              <a:buFont typeface="Wingdings" pitchFamily="2" charset="2"/>
              <a:buChar char="ü"/>
            </a:pPr>
            <a:r>
              <a:rPr lang="en-US" sz="2400" dirty="0" smtClean="0">
                <a:solidFill>
                  <a:schemeClr val="accent1">
                    <a:lumMod val="50000"/>
                  </a:schemeClr>
                </a:solidFill>
              </a:rPr>
              <a:t>Draw </a:t>
            </a:r>
            <a:r>
              <a:rPr lang="en-US" sz="2400" dirty="0">
                <a:solidFill>
                  <a:schemeClr val="accent1">
                    <a:lumMod val="50000"/>
                  </a:schemeClr>
                </a:solidFill>
              </a:rPr>
              <a:t>and style </a:t>
            </a:r>
            <a:r>
              <a:rPr lang="en-US" sz="2400" dirty="0" smtClean="0">
                <a:solidFill>
                  <a:schemeClr val="accent1">
                    <a:lumMod val="50000"/>
                  </a:schemeClr>
                </a:solidFill>
              </a:rPr>
              <a:t>connectors</a:t>
            </a:r>
            <a:endParaRPr lang="vi-VN" sz="2400" dirty="0" smtClean="0">
              <a:solidFill>
                <a:schemeClr val="accent1">
                  <a:lumMod val="50000"/>
                </a:schemeClr>
              </a:solidFill>
            </a:endParaRPr>
          </a:p>
        </p:txBody>
      </p:sp>
      <p:sp>
        <p:nvSpPr>
          <p:cNvPr id="16" name="TextBox 15"/>
          <p:cNvSpPr txBox="1"/>
          <p:nvPr/>
        </p:nvSpPr>
        <p:spPr>
          <a:xfrm>
            <a:off x="4060082" y="3547227"/>
            <a:ext cx="6074517" cy="461665"/>
          </a:xfrm>
          <a:prstGeom prst="rect">
            <a:avLst/>
          </a:prstGeom>
          <a:noFill/>
        </p:spPr>
        <p:txBody>
          <a:bodyPr wrap="square" rtlCol="0">
            <a:spAutoFit/>
          </a:bodyPr>
          <a:lstStyle/>
          <a:p>
            <a:pPr marL="342900" indent="-342900">
              <a:buFont typeface="Wingdings" pitchFamily="2" charset="2"/>
              <a:buChar char="ü"/>
            </a:pPr>
            <a:r>
              <a:rPr lang="en-US" sz="2400" dirty="0" smtClean="0">
                <a:solidFill>
                  <a:schemeClr val="accent1">
                    <a:lumMod val="50000"/>
                  </a:schemeClr>
                </a:solidFill>
                <a:latin typeface="Calibri" pitchFamily="34" charset="0"/>
                <a:cs typeface="Calibri" pitchFamily="34" charset="0"/>
              </a:rPr>
              <a:t>Work with entity relationship table shapes</a:t>
            </a:r>
            <a:endParaRPr lang="vi-VN" sz="2400" dirty="0">
              <a:solidFill>
                <a:schemeClr val="accent1">
                  <a:lumMod val="50000"/>
                </a:schemeClr>
              </a:solidFill>
              <a:latin typeface="Calibri" pitchFamily="34" charset="0"/>
              <a:cs typeface="Calibri" pitchFamily="34" charset="0"/>
            </a:endParaRPr>
          </a:p>
        </p:txBody>
      </p:sp>
      <p:sp>
        <p:nvSpPr>
          <p:cNvPr id="22" name="TextBox 21"/>
          <p:cNvSpPr txBox="1"/>
          <p:nvPr/>
        </p:nvSpPr>
        <p:spPr>
          <a:xfrm>
            <a:off x="4060083" y="2979415"/>
            <a:ext cx="4463786" cy="830997"/>
          </a:xfrm>
          <a:prstGeom prst="rect">
            <a:avLst/>
          </a:prstGeom>
          <a:noFill/>
        </p:spPr>
        <p:txBody>
          <a:bodyPr wrap="none" rtlCol="0">
            <a:spAutoFit/>
          </a:bodyPr>
          <a:lstStyle/>
          <a:p>
            <a:pPr marL="285750" indent="-285750">
              <a:buFont typeface="Wingdings" pitchFamily="2" charset="2"/>
              <a:buChar char="ü"/>
            </a:pPr>
            <a:r>
              <a:rPr lang="vi-VN" sz="2400" dirty="0" smtClean="0">
                <a:solidFill>
                  <a:schemeClr val="accent1">
                    <a:lumMod val="50000"/>
                  </a:schemeClr>
                </a:solidFill>
                <a:latin typeface="Calibri" pitchFamily="34" charset="0"/>
                <a:cs typeface="Calibri" pitchFamily="34" charset="0"/>
              </a:rPr>
              <a:t> </a:t>
            </a:r>
            <a:r>
              <a:rPr lang="en-US" sz="2400" dirty="0" smtClean="0">
                <a:solidFill>
                  <a:schemeClr val="accent1">
                    <a:lumMod val="50000"/>
                  </a:schemeClr>
                </a:solidFill>
                <a:latin typeface="Calibri" pitchFamily="34" charset="0"/>
                <a:cs typeface="Calibri" pitchFamily="34" charset="0"/>
              </a:rPr>
              <a:t>Use </a:t>
            </a:r>
            <a:r>
              <a:rPr lang="en-US" sz="2400" dirty="0" smtClean="0">
                <a:solidFill>
                  <a:schemeClr val="accent1">
                    <a:lumMod val="50000"/>
                  </a:schemeClr>
                </a:solidFill>
                <a:latin typeface="Calibri" pitchFamily="34" charset="0"/>
                <a:cs typeface="Calibri" pitchFamily="34" charset="0"/>
              </a:rPr>
              <a:t>swim lanes </a:t>
            </a:r>
            <a:r>
              <a:rPr lang="en-US" sz="2400" dirty="0">
                <a:solidFill>
                  <a:schemeClr val="accent1">
                    <a:lumMod val="50000"/>
                  </a:schemeClr>
                </a:solidFill>
                <a:latin typeface="Calibri" pitchFamily="34" charset="0"/>
                <a:cs typeface="Calibri" pitchFamily="34" charset="0"/>
              </a:rPr>
              <a:t>with flowcharts</a:t>
            </a:r>
          </a:p>
          <a:p>
            <a:pPr marL="285750" indent="-285750">
              <a:buFont typeface="Wingdings" pitchFamily="2" charset="2"/>
              <a:buChar char="ü"/>
            </a:pPr>
            <a:endParaRPr lang="en-US" sz="2400" dirty="0">
              <a:latin typeface="Calibri" pitchFamily="34" charset="0"/>
              <a:cs typeface="Calibri" pitchFamily="34" charset="0"/>
            </a:endParaRPr>
          </a:p>
        </p:txBody>
      </p:sp>
      <p:sp>
        <p:nvSpPr>
          <p:cNvPr id="23" name="TextBox 22"/>
          <p:cNvSpPr txBox="1"/>
          <p:nvPr/>
        </p:nvSpPr>
        <p:spPr>
          <a:xfrm>
            <a:off x="4066674" y="4093200"/>
            <a:ext cx="3860544" cy="830997"/>
          </a:xfrm>
          <a:prstGeom prst="rect">
            <a:avLst/>
          </a:prstGeom>
          <a:noFill/>
        </p:spPr>
        <p:txBody>
          <a:bodyPr wrap="none" rtlCol="0">
            <a:spAutoFit/>
          </a:bodyPr>
          <a:lstStyle/>
          <a:p>
            <a:pPr marL="285750" indent="-285750">
              <a:buFont typeface="Wingdings" pitchFamily="2" charset="2"/>
              <a:buChar char="ü"/>
            </a:pPr>
            <a:r>
              <a:rPr lang="en-US" sz="2400" dirty="0" smtClean="0">
                <a:solidFill>
                  <a:schemeClr val="accent1">
                    <a:lumMod val="50000"/>
                  </a:schemeClr>
                </a:solidFill>
                <a:latin typeface="Calibri" pitchFamily="34" charset="0"/>
                <a:cs typeface="Calibri" pitchFamily="34" charset="0"/>
              </a:rPr>
              <a:t>UML </a:t>
            </a:r>
            <a:r>
              <a:rPr lang="en-US" sz="2400" dirty="0">
                <a:solidFill>
                  <a:schemeClr val="accent1">
                    <a:lumMod val="50000"/>
                  </a:schemeClr>
                </a:solidFill>
                <a:latin typeface="Calibri" pitchFamily="34" charset="0"/>
                <a:cs typeface="Calibri" pitchFamily="34" charset="0"/>
              </a:rPr>
              <a:t>shape library updated</a:t>
            </a:r>
          </a:p>
          <a:p>
            <a:pPr marL="285750" indent="-285750">
              <a:buFont typeface="Wingdings" pitchFamily="2" charset="2"/>
              <a:buChar char="ü"/>
            </a:pP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42062647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32"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circle(out)">
                                      <p:cBhvr>
                                        <p:cTn id="14" dur="300"/>
                                        <p:tgtEl>
                                          <p:spTgt spid="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arn(inVertical)">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6">
                                            <p:txEl>
                                              <p:pRg st="0" end="0"/>
                                            </p:txEl>
                                          </p:spTgt>
                                        </p:tgtEl>
                                        <p:attrNameLst>
                                          <p:attrName>style.visibility</p:attrName>
                                        </p:attrNameLst>
                                      </p:cBhvr>
                                      <p:to>
                                        <p:strVal val="visible"/>
                                      </p:to>
                                    </p:set>
                                    <p:animEffect transition="in" filter="barn(inVertical)">
                                      <p:cBhvr>
                                        <p:cTn id="24" dur="500"/>
                                        <p:tgtEl>
                                          <p:spTgt spid="16">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3">
                                            <p:txEl>
                                              <p:pRg st="0" end="0"/>
                                            </p:txEl>
                                          </p:spTgt>
                                        </p:tgtEl>
                                        <p:attrNameLst>
                                          <p:attrName>style.visibility</p:attrName>
                                        </p:attrNameLst>
                                      </p:cBhvr>
                                      <p:to>
                                        <p:strVal val="visible"/>
                                      </p:to>
                                    </p:set>
                                    <p:animEffect transition="in" filter="wipe(down)">
                                      <p:cBhvr>
                                        <p:cTn id="29"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C7D9E6-B0D9-433E-BD46-EB60F64F4DA8}">
  <ds:schemaRefs>
    <ds:schemaRef ds:uri="http://schemas.openxmlformats.org/package/2006/metadata/core-properties"/>
    <ds:schemaRef ds:uri="16c05727-aa75-4e4a-9b5f-8a80a1165891"/>
    <ds:schemaRef ds:uri="http://purl.org/dc/elements/1.1/"/>
    <ds:schemaRef ds:uri="71af3243-3dd4-4a8d-8c0d-dd76da1f02a5"/>
    <ds:schemaRef ds:uri="http://schemas.microsoft.com/office/2006/metadata/properties"/>
    <ds:schemaRef ds:uri="http://purl.org/dc/terms/"/>
    <ds:schemaRef ds:uri="http://www.w3.org/XML/1998/namespace"/>
    <ds:schemaRef ds:uri="http://schemas.microsoft.com/office/2006/documentManagement/typ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3671</Words>
  <Application>Microsoft Office PowerPoint</Application>
  <PresentationFormat>Widescreen</PresentationFormat>
  <Paragraphs>502</Paragraphs>
  <Slides>30</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Bookman Old Style</vt:lpstr>
      <vt:lpstr>Calibri</vt:lpstr>
      <vt:lpstr>Calibri Light</vt:lpstr>
      <vt:lpstr>Franklin Gothic Book</vt:lpstr>
      <vt:lpstr>Segoe UI</vt:lpstr>
      <vt:lpstr>Wingdings</vt:lpstr>
      <vt:lpstr>Office Theme</vt:lpstr>
      <vt:lpstr>SQA - Group  4 - Tutorial 02</vt:lpstr>
      <vt:lpstr>Bank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2021-01-28T02:14:21Z</dcterms:created>
  <dcterms:modified xsi:type="dcterms:W3CDTF">2021-04-11T08:51:42Z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