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8" r:id="rId2"/>
    <p:sldId id="325" r:id="rId3"/>
    <p:sldId id="257" r:id="rId4"/>
    <p:sldId id="259" r:id="rId5"/>
    <p:sldId id="260" r:id="rId6"/>
    <p:sldId id="303" r:id="rId7"/>
    <p:sldId id="304" r:id="rId8"/>
    <p:sldId id="305" r:id="rId9"/>
    <p:sldId id="274" r:id="rId10"/>
    <p:sldId id="276" r:id="rId11"/>
    <p:sldId id="293" r:id="rId12"/>
    <p:sldId id="299" r:id="rId13"/>
    <p:sldId id="326" r:id="rId14"/>
    <p:sldId id="328" r:id="rId15"/>
    <p:sldId id="327" r:id="rId16"/>
    <p:sldId id="317" r:id="rId17"/>
    <p:sldId id="311" r:id="rId18"/>
    <p:sldId id="312" r:id="rId19"/>
    <p:sldId id="314" r:id="rId20"/>
    <p:sldId id="320" r:id="rId21"/>
    <p:sldId id="321" r:id="rId22"/>
    <p:sldId id="322" r:id="rId23"/>
    <p:sldId id="273" r:id="rId24"/>
    <p:sldId id="270" r:id="rId25"/>
    <p:sldId id="272" r:id="rId26"/>
    <p:sldId id="33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54493" y="36063"/>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243888" y="6054182"/>
            <a:ext cx="911939" cy="365125"/>
          </a:xfrm>
        </p:spPr>
        <p:txBody>
          <a:bodyPr/>
          <a:lstStyle>
            <a:lvl1pPr>
              <a:defRPr>
                <a:solidFill>
                  <a:schemeClr val="tx1"/>
                </a:solidFill>
              </a:defRPr>
            </a:lvl1pPr>
          </a:lstStyle>
          <a:p>
            <a:fld id="{A3362C7E-3067-40DF-AB8E-9790E2C43647}" type="datetimeFigureOut">
              <a:rPr lang="vi-VN" smtClean="0"/>
              <a:pPr/>
              <a:t>13/06/2021</a:t>
            </a:fld>
            <a:endParaRPr lang="vi-V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vi-V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5A28CA4-1719-4597-93B8-8821D1A0129B}" type="slidenum">
              <a:rPr lang="vi-VN" smtClean="0"/>
              <a:pPr/>
              <a:t>‹#›</a:t>
            </a:fld>
            <a:endParaRPr lang="vi-VN"/>
          </a:p>
        </p:txBody>
      </p:sp>
    </p:spTree>
    <p:extLst>
      <p:ext uri="{BB962C8B-B14F-4D97-AF65-F5344CB8AC3E}">
        <p14:creationId xmlns:p14="http://schemas.microsoft.com/office/powerpoint/2010/main" val="14520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62C7E-3067-40DF-AB8E-9790E2C43647}" type="datetimeFigureOut">
              <a:rPr lang="vi-VN" smtClean="0"/>
              <a:t>13/06/2021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5A28CA4-1719-4597-93B8-8821D1A0129B}" type="slidenum">
              <a:rPr lang="vi-VN" smtClean="0"/>
              <a:t>‹#›</a:t>
            </a:fld>
            <a:endParaRPr lang="vi-VN"/>
          </a:p>
        </p:txBody>
      </p:sp>
    </p:spTree>
    <p:extLst>
      <p:ext uri="{BB962C8B-B14F-4D97-AF65-F5344CB8AC3E}">
        <p14:creationId xmlns:p14="http://schemas.microsoft.com/office/powerpoint/2010/main" val="68748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62C7E-3067-40DF-AB8E-9790E2C43647}" type="datetimeFigureOut">
              <a:rPr lang="vi-VN" smtClean="0"/>
              <a:t>13/06/2021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5A28CA4-1719-4597-93B8-8821D1A0129B}"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1508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62C7E-3067-40DF-AB8E-9790E2C43647}" type="datetimeFigureOut">
              <a:rPr lang="vi-VN" smtClean="0"/>
              <a:t>13/06/2021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5A28CA4-1719-4597-93B8-8821D1A0129B}" type="slidenum">
              <a:rPr lang="vi-VN" smtClean="0"/>
              <a:t>‹#›</a:t>
            </a:fld>
            <a:endParaRPr lang="vi-VN"/>
          </a:p>
        </p:txBody>
      </p:sp>
    </p:spTree>
    <p:extLst>
      <p:ext uri="{BB962C8B-B14F-4D97-AF65-F5344CB8AC3E}">
        <p14:creationId xmlns:p14="http://schemas.microsoft.com/office/powerpoint/2010/main" val="1647367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62C7E-3067-40DF-AB8E-9790E2C43647}" type="datetimeFigureOut">
              <a:rPr lang="vi-VN" smtClean="0"/>
              <a:t>13/06/2021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5A28CA4-1719-4597-93B8-8821D1A0129B}"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5565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62C7E-3067-40DF-AB8E-9790E2C43647}" type="datetimeFigureOut">
              <a:rPr lang="vi-VN" smtClean="0"/>
              <a:t>13/06/2021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5A28CA4-1719-4597-93B8-8821D1A0129B}" type="slidenum">
              <a:rPr lang="vi-VN" smtClean="0"/>
              <a:t>‹#›</a:t>
            </a:fld>
            <a:endParaRPr lang="vi-VN"/>
          </a:p>
        </p:txBody>
      </p:sp>
    </p:spTree>
    <p:extLst>
      <p:ext uri="{BB962C8B-B14F-4D97-AF65-F5344CB8AC3E}">
        <p14:creationId xmlns:p14="http://schemas.microsoft.com/office/powerpoint/2010/main" val="4221281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2C7E-3067-40DF-AB8E-9790E2C43647}" type="datetimeFigureOut">
              <a:rPr lang="vi-VN" smtClean="0"/>
              <a:t>13/06/2021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5A28CA4-1719-4597-93B8-8821D1A0129B}" type="slidenum">
              <a:rPr lang="vi-VN" smtClean="0"/>
              <a:t>‹#›</a:t>
            </a:fld>
            <a:endParaRPr lang="vi-VN"/>
          </a:p>
        </p:txBody>
      </p:sp>
    </p:spTree>
    <p:extLst>
      <p:ext uri="{BB962C8B-B14F-4D97-AF65-F5344CB8AC3E}">
        <p14:creationId xmlns:p14="http://schemas.microsoft.com/office/powerpoint/2010/main" val="785001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2C7E-3067-40DF-AB8E-9790E2C43647}" type="datetimeFigureOut">
              <a:rPr lang="vi-VN" smtClean="0"/>
              <a:t>13/06/2021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5A28CA4-1719-4597-93B8-8821D1A0129B}" type="slidenum">
              <a:rPr lang="vi-VN" smtClean="0"/>
              <a:t>‹#›</a:t>
            </a:fld>
            <a:endParaRPr lang="vi-VN"/>
          </a:p>
        </p:txBody>
      </p:sp>
    </p:spTree>
    <p:extLst>
      <p:ext uri="{BB962C8B-B14F-4D97-AF65-F5344CB8AC3E}">
        <p14:creationId xmlns:p14="http://schemas.microsoft.com/office/powerpoint/2010/main" val="342623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A3362C7E-3067-40DF-AB8E-9790E2C43647}" type="datetimeFigureOut">
              <a:rPr lang="vi-VN" smtClean="0"/>
              <a:pPr/>
              <a:t>13/06/2021</a:t>
            </a:fld>
            <a:endParaRPr lang="vi-V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vi-V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5A28CA4-1719-4597-93B8-8821D1A0129B}" type="slidenum">
              <a:rPr lang="vi-VN" smtClean="0"/>
              <a:pPr/>
              <a:t>‹#›</a:t>
            </a:fld>
            <a:endParaRPr lang="vi-VN"/>
          </a:p>
        </p:txBody>
      </p:sp>
    </p:spTree>
    <p:extLst>
      <p:ext uri="{BB962C8B-B14F-4D97-AF65-F5344CB8AC3E}">
        <p14:creationId xmlns:p14="http://schemas.microsoft.com/office/powerpoint/2010/main" val="111783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62C7E-3067-40DF-AB8E-9790E2C43647}" type="datetimeFigureOut">
              <a:rPr lang="vi-VN" smtClean="0"/>
              <a:t>13/06/2021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5A28CA4-1719-4597-93B8-8821D1A0129B}" type="slidenum">
              <a:rPr lang="vi-VN" smtClean="0"/>
              <a:t>‹#›</a:t>
            </a:fld>
            <a:endParaRPr lang="vi-VN"/>
          </a:p>
        </p:txBody>
      </p:sp>
    </p:spTree>
    <p:extLst>
      <p:ext uri="{BB962C8B-B14F-4D97-AF65-F5344CB8AC3E}">
        <p14:creationId xmlns:p14="http://schemas.microsoft.com/office/powerpoint/2010/main" val="79346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62C7E-3067-40DF-AB8E-9790E2C43647}" type="datetimeFigureOut">
              <a:rPr lang="vi-VN" smtClean="0"/>
              <a:t>13/06/2021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5A28CA4-1719-4597-93B8-8821D1A0129B}" type="slidenum">
              <a:rPr lang="vi-VN" smtClean="0"/>
              <a:t>‹#›</a:t>
            </a:fld>
            <a:endParaRPr lang="vi-VN"/>
          </a:p>
        </p:txBody>
      </p:sp>
    </p:spTree>
    <p:extLst>
      <p:ext uri="{BB962C8B-B14F-4D97-AF65-F5344CB8AC3E}">
        <p14:creationId xmlns:p14="http://schemas.microsoft.com/office/powerpoint/2010/main" val="198420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62C7E-3067-40DF-AB8E-9790E2C43647}" type="datetimeFigureOut">
              <a:rPr lang="vi-VN" smtClean="0"/>
              <a:t>13/06/2021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5A28CA4-1719-4597-93B8-8821D1A0129B}" type="slidenum">
              <a:rPr lang="vi-VN" smtClean="0"/>
              <a:t>‹#›</a:t>
            </a:fld>
            <a:endParaRPr lang="vi-VN"/>
          </a:p>
        </p:txBody>
      </p:sp>
    </p:spTree>
    <p:extLst>
      <p:ext uri="{BB962C8B-B14F-4D97-AF65-F5344CB8AC3E}">
        <p14:creationId xmlns:p14="http://schemas.microsoft.com/office/powerpoint/2010/main" val="362759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62C7E-3067-40DF-AB8E-9790E2C43647}" type="datetimeFigureOut">
              <a:rPr lang="vi-VN" smtClean="0"/>
              <a:t>13/06/2021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5A28CA4-1719-4597-93B8-8821D1A0129B}" type="slidenum">
              <a:rPr lang="vi-VN" smtClean="0"/>
              <a:t>‹#›</a:t>
            </a:fld>
            <a:endParaRPr lang="vi-VN"/>
          </a:p>
        </p:txBody>
      </p:sp>
    </p:spTree>
    <p:extLst>
      <p:ext uri="{BB962C8B-B14F-4D97-AF65-F5344CB8AC3E}">
        <p14:creationId xmlns:p14="http://schemas.microsoft.com/office/powerpoint/2010/main" val="284047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62C7E-3067-40DF-AB8E-9790E2C43647}" type="datetimeFigureOut">
              <a:rPr lang="vi-VN" smtClean="0"/>
              <a:t>13/06/2021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5A28CA4-1719-4597-93B8-8821D1A0129B}" type="slidenum">
              <a:rPr lang="vi-VN" smtClean="0"/>
              <a:t>‹#›</a:t>
            </a:fld>
            <a:endParaRPr lang="vi-VN"/>
          </a:p>
        </p:txBody>
      </p:sp>
    </p:spTree>
    <p:extLst>
      <p:ext uri="{BB962C8B-B14F-4D97-AF65-F5344CB8AC3E}">
        <p14:creationId xmlns:p14="http://schemas.microsoft.com/office/powerpoint/2010/main" val="106718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62C7E-3067-40DF-AB8E-9790E2C43647}" type="datetimeFigureOut">
              <a:rPr lang="vi-VN" smtClean="0"/>
              <a:t>13/06/2021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5A28CA4-1719-4597-93B8-8821D1A0129B}" type="slidenum">
              <a:rPr lang="vi-VN" smtClean="0"/>
              <a:t>‹#›</a:t>
            </a:fld>
            <a:endParaRPr lang="vi-VN"/>
          </a:p>
        </p:txBody>
      </p:sp>
    </p:spTree>
    <p:extLst>
      <p:ext uri="{BB962C8B-B14F-4D97-AF65-F5344CB8AC3E}">
        <p14:creationId xmlns:p14="http://schemas.microsoft.com/office/powerpoint/2010/main" val="125322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62C7E-3067-40DF-AB8E-9790E2C43647}" type="datetimeFigureOut">
              <a:rPr lang="vi-VN" smtClean="0"/>
              <a:t>13/06/2021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5A28CA4-1719-4597-93B8-8821D1A0129B}" type="slidenum">
              <a:rPr lang="vi-VN" smtClean="0"/>
              <a:t>‹#›</a:t>
            </a:fld>
            <a:endParaRPr lang="vi-VN"/>
          </a:p>
        </p:txBody>
      </p:sp>
    </p:spTree>
    <p:extLst>
      <p:ext uri="{BB962C8B-B14F-4D97-AF65-F5344CB8AC3E}">
        <p14:creationId xmlns:p14="http://schemas.microsoft.com/office/powerpoint/2010/main" val="46197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362C7E-3067-40DF-AB8E-9790E2C43647}" type="datetimeFigureOut">
              <a:rPr lang="vi-VN" smtClean="0"/>
              <a:t>13/06/2021</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A28CA4-1719-4597-93B8-8821D1A0129B}" type="slidenum">
              <a:rPr lang="vi-VN" smtClean="0"/>
              <a:t>‹#›</a:t>
            </a:fld>
            <a:endParaRPr lang="vi-VN"/>
          </a:p>
        </p:txBody>
      </p:sp>
    </p:spTree>
    <p:extLst>
      <p:ext uri="{BB962C8B-B14F-4D97-AF65-F5344CB8AC3E}">
        <p14:creationId xmlns:p14="http://schemas.microsoft.com/office/powerpoint/2010/main" val="107991723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A073614-478E-44E5-82A1-77C69314065F}"/>
              </a:ext>
            </a:extLst>
          </p:cNvPr>
          <p:cNvSpPr txBox="1"/>
          <p:nvPr/>
        </p:nvSpPr>
        <p:spPr>
          <a:xfrm>
            <a:off x="1739763" y="2771291"/>
            <a:ext cx="739098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KHÓA LUẬN </a:t>
            </a:r>
            <a:r>
              <a:rPr lang="en-US" sz="3200" b="1" dirty="0">
                <a:latin typeface="Times New Roman" panose="02020603050405020304" pitchFamily="18" charset="0"/>
                <a:cs typeface="Times New Roman" panose="02020603050405020304" pitchFamily="18" charset="0"/>
              </a:rPr>
              <a:t>TỐT NGHIỆP ĐẠI HỌC</a:t>
            </a:r>
            <a:endParaRPr lang="vi-VN" sz="32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972724E-D8B1-41D4-8B47-27E116055EF9}"/>
              </a:ext>
            </a:extLst>
          </p:cNvPr>
          <p:cNvSpPr txBox="1"/>
          <p:nvPr/>
        </p:nvSpPr>
        <p:spPr>
          <a:xfrm>
            <a:off x="1951221" y="4501873"/>
            <a:ext cx="7023654" cy="430887"/>
          </a:xfrm>
          <a:prstGeom prst="rect">
            <a:avLst/>
          </a:prstGeom>
          <a:noFill/>
        </p:spPr>
        <p:txBody>
          <a:bodyPr wrap="square" rtlCol="0">
            <a:spAutoFit/>
          </a:bodyPr>
          <a:lstStyle/>
          <a:p>
            <a:pPr algn="ctr"/>
            <a:r>
              <a:rPr lang="en-US" sz="2200" dirty="0" err="1">
                <a:latin typeface="Times New Roman" panose="02020603050405020304" pitchFamily="18" charset="0"/>
                <a:cs typeface="Times New Roman" panose="02020603050405020304" pitchFamily="18" charset="0"/>
              </a:rPr>
              <a:t>Giáo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hướng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dẫn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Ths.</a:t>
            </a:r>
            <a:r>
              <a:rPr lang="en-US" sz="2200" err="1">
                <a:latin typeface="Times New Roman" panose="02020603050405020304" pitchFamily="18" charset="0"/>
                <a:cs typeface="Times New Roman" panose="02020603050405020304" pitchFamily="18" charset="0"/>
              </a:rPr>
              <a:t>Nguyễn</a:t>
            </a:r>
            <a:r>
              <a:rPr lang="en-US" sz="2200">
                <a:latin typeface="Times New Roman" panose="02020603050405020304" pitchFamily="18" charset="0"/>
                <a:cs typeface="Times New Roman" panose="02020603050405020304" pitchFamily="18" charset="0"/>
              </a:rPr>
              <a:t> Thị Sinh</a:t>
            </a:r>
            <a:endParaRPr lang="vi-VN" sz="2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DDB894D-729D-47AA-85DD-1AB4C7383333}"/>
              </a:ext>
            </a:extLst>
          </p:cNvPr>
          <p:cNvSpPr txBox="1"/>
          <p:nvPr/>
        </p:nvSpPr>
        <p:spPr>
          <a:xfrm>
            <a:off x="1739763" y="5056881"/>
            <a:ext cx="7125944" cy="430887"/>
          </a:xfrm>
          <a:prstGeom prst="rect">
            <a:avLst/>
          </a:prstGeom>
          <a:noFill/>
        </p:spPr>
        <p:txBody>
          <a:bodyPr wrap="square" rtlCol="0">
            <a:spAutoFit/>
          </a:bodyPr>
          <a:lstStyle/>
          <a:p>
            <a:pPr algn="ctr"/>
            <a:r>
              <a:rPr lang="en-US" sz="2200" dirty="0" err="1">
                <a:latin typeface="Times New Roman" panose="02020603050405020304" pitchFamily="18" charset="0"/>
                <a:cs typeface="Times New Roman" panose="02020603050405020304" pitchFamily="18" charset="0"/>
              </a:rPr>
              <a:t>Sinh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a:latin typeface="Times New Roman" panose="02020603050405020304" pitchFamily="18" charset="0"/>
                <a:cs typeface="Times New Roman" panose="02020603050405020304" pitchFamily="18" charset="0"/>
              </a:rPr>
              <a:t>: Giang Tuấn Phương</a:t>
            </a:r>
            <a:endParaRPr lang="vi-VN" sz="2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9963AF0-E6CB-4117-B173-073588ED1967}"/>
              </a:ext>
            </a:extLst>
          </p:cNvPr>
          <p:cNvSpPr txBox="1"/>
          <p:nvPr/>
        </p:nvSpPr>
        <p:spPr>
          <a:xfrm>
            <a:off x="2007618" y="0"/>
            <a:ext cx="685357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TRƯỜNG ĐẠI </a:t>
            </a:r>
            <a:r>
              <a:rPr lang="en-US" sz="2800" b="1">
                <a:latin typeface="Times New Roman" panose="02020603050405020304" pitchFamily="18" charset="0"/>
                <a:cs typeface="Times New Roman" panose="02020603050405020304" pitchFamily="18" charset="0"/>
              </a:rPr>
              <a:t>HỌC THÁI BÌNH</a:t>
            </a:r>
            <a:endParaRPr lang="vi-VN" sz="28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5B6B408-0E21-4431-B8C4-BC8D5E5683BF}"/>
              </a:ext>
            </a:extLst>
          </p:cNvPr>
          <p:cNvSpPr txBox="1"/>
          <p:nvPr/>
        </p:nvSpPr>
        <p:spPr>
          <a:xfrm>
            <a:off x="3193774" y="637144"/>
            <a:ext cx="4505735"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KHOA CÔNG NGHỆ THÔNG TIN</a:t>
            </a:r>
            <a:endParaRPr lang="vi-VN" sz="20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5C8F6F08-8AB8-4CDE-811D-E85F7018B9CD}"/>
              </a:ext>
            </a:extLst>
          </p:cNvPr>
          <p:cNvSpPr txBox="1"/>
          <p:nvPr/>
        </p:nvSpPr>
        <p:spPr>
          <a:xfrm>
            <a:off x="331305" y="3577994"/>
            <a:ext cx="10270430" cy="769441"/>
          </a:xfrm>
          <a:prstGeom prst="rect">
            <a:avLst/>
          </a:prstGeom>
          <a:noFill/>
        </p:spPr>
        <p:txBody>
          <a:bodyPr wrap="square" rtlCol="0">
            <a:spAutoFit/>
          </a:bodyPr>
          <a:lstStyle/>
          <a:p>
            <a:pPr algn="ctr"/>
            <a:r>
              <a:rPr lang="en-US" sz="2200" b="1">
                <a:latin typeface="Times New Roman" panose="02020603050405020304" pitchFamily="18" charset="0"/>
                <a:cs typeface="Times New Roman" panose="02020603050405020304" pitchFamily="18" charset="0"/>
              </a:rPr>
              <a:t>THIẾT KẾ VÀ XÂY DỰNG </a:t>
            </a:r>
          </a:p>
          <a:p>
            <a:pPr algn="ctr"/>
            <a:r>
              <a:rPr lang="en-US" sz="2200" b="1">
                <a:latin typeface="Times New Roman" panose="02020603050405020304" pitchFamily="18" charset="0"/>
                <a:cs typeface="Times New Roman" panose="02020603050405020304" pitchFamily="18" charset="0"/>
              </a:rPr>
              <a:t>WEBISTE BÁN MỸ PHẨM CHO CỬA HÀNG NGỌC ÁNH COSMETICS</a:t>
            </a:r>
            <a:endParaRPr lang="vi-VN" sz="22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79871EE-A761-4026-B767-BCFDC1CAF1CA}"/>
              </a:ext>
            </a:extLst>
          </p:cNvPr>
          <p:cNvSpPr txBox="1"/>
          <p:nvPr/>
        </p:nvSpPr>
        <p:spPr>
          <a:xfrm>
            <a:off x="1739763" y="5606848"/>
            <a:ext cx="7125944" cy="430887"/>
          </a:xfrm>
          <a:prstGeom prst="rect">
            <a:avLst/>
          </a:prstGeom>
          <a:noFill/>
        </p:spPr>
        <p:txBody>
          <a:bodyPr wrap="square" rtlCol="0">
            <a:spAutoFit/>
          </a:bodyPr>
          <a:lstStyle/>
          <a:p>
            <a:pPr algn="ctr"/>
            <a:r>
              <a:rPr lang="en-US" sz="2200">
                <a:latin typeface="Times New Roman" panose="02020603050405020304" pitchFamily="18" charset="0"/>
                <a:cs typeface="Times New Roman" panose="02020603050405020304" pitchFamily="18" charset="0"/>
              </a:rPr>
              <a:t>Mã sinh viên: 1700754</a:t>
            </a:r>
            <a:endParaRPr lang="vi-VN" sz="22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D72A3D4-6AA1-4F09-BB74-92EDDD553296}"/>
              </a:ext>
            </a:extLst>
          </p:cNvPr>
          <p:cNvSpPr txBox="1"/>
          <p:nvPr/>
        </p:nvSpPr>
        <p:spPr>
          <a:xfrm>
            <a:off x="1842052" y="6156815"/>
            <a:ext cx="7023654" cy="430887"/>
          </a:xfrm>
          <a:prstGeom prst="rect">
            <a:avLst/>
          </a:prstGeom>
          <a:noFill/>
        </p:spPr>
        <p:txBody>
          <a:bodyPr wrap="square" rtlCol="0">
            <a:spAutoFit/>
          </a:bodyPr>
          <a:lstStyle/>
          <a:p>
            <a:pPr algn="ctr"/>
            <a:r>
              <a:rPr lang="en-US" sz="2200">
                <a:latin typeface="Times New Roman" panose="02020603050405020304" pitchFamily="18" charset="0"/>
                <a:cs typeface="Times New Roman" panose="02020603050405020304" pitchFamily="18" charset="0"/>
              </a:rPr>
              <a:t>Lớp: Đại học công nghệ thông tin 6a2</a:t>
            </a:r>
            <a:endParaRPr lang="vi-VN"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9C6069A-6696-4A0E-BDB3-475F8C13D110}"/>
              </a:ext>
            </a:extLst>
          </p:cNvPr>
          <p:cNvSpPr>
            <a:spLocks noChangeArrowheads="1"/>
          </p:cNvSpPr>
          <p:nvPr/>
        </p:nvSpPr>
        <p:spPr bwMode="auto">
          <a:xfrm>
            <a:off x="4611757" y="10724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BDEB5C22-4C00-42BC-ABA7-297AFBB4022E}"/>
              </a:ext>
            </a:extLst>
          </p:cNvPr>
          <p:cNvGraphicFramePr>
            <a:graphicFrameLocks noChangeAspect="1"/>
          </p:cNvGraphicFramePr>
          <p:nvPr>
            <p:extLst>
              <p:ext uri="{D42A27DB-BD31-4B8C-83A1-F6EECF244321}">
                <p14:modId xmlns:p14="http://schemas.microsoft.com/office/powerpoint/2010/main" val="265973430"/>
              </p:ext>
            </p:extLst>
          </p:nvPr>
        </p:nvGraphicFramePr>
        <p:xfrm>
          <a:off x="4611757" y="1072456"/>
          <a:ext cx="1628775" cy="1562100"/>
        </p:xfrm>
        <a:graphic>
          <a:graphicData uri="http://schemas.openxmlformats.org/presentationml/2006/ole">
            <mc:AlternateContent xmlns:mc="http://schemas.openxmlformats.org/markup-compatibility/2006">
              <mc:Choice xmlns:v="urn:schemas-microsoft-com:vml" Requires="v">
                <p:oleObj name="Bitmap Image" r:id="rId2" imgW="2161905" imgH="2066667" progId="Paint.Picture">
                  <p:embed/>
                </p:oleObj>
              </mc:Choice>
              <mc:Fallback>
                <p:oleObj name="Bitmap Image" r:id="rId2" imgW="2161905" imgH="2066667"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757" y="1072456"/>
                        <a:ext cx="1628775"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8240753"/>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6" name="TextBox 5">
            <a:extLst>
              <a:ext uri="{FF2B5EF4-FFF2-40B4-BE49-F238E27FC236}">
                <a16:creationId xmlns:a16="http://schemas.microsoft.com/office/drawing/2014/main" id="{9225B8B5-1E42-462C-BAE6-E6B9C04BC35E}"/>
              </a:ext>
            </a:extLst>
          </p:cNvPr>
          <p:cNvSpPr txBox="1"/>
          <p:nvPr/>
        </p:nvSpPr>
        <p:spPr>
          <a:xfrm>
            <a:off x="609600" y="6206098"/>
            <a:ext cx="8189844" cy="369332"/>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Biểu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đồ</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tuần</a:t>
            </a:r>
            <a:r>
              <a:rPr lang="en-US" i="1" dirty="0">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tự</a:t>
            </a:r>
            <a:r>
              <a:rPr lang="en-US" i="1">
                <a:latin typeface="Times New Roman" panose="02020603050405020304" pitchFamily="18" charset="0"/>
                <a:cs typeface="Times New Roman" panose="02020603050405020304" pitchFamily="18" charset="0"/>
              </a:rPr>
              <a:t> chức năng “Đăng nhập”</a:t>
            </a:r>
            <a:endParaRPr lang="vi-VN" i="1" dirty="0">
              <a:latin typeface="Times New Roman" panose="02020603050405020304" pitchFamily="18" charset="0"/>
              <a:cs typeface="Times New Roman" panose="02020603050405020304" pitchFamily="18" charset="0"/>
            </a:endParaRPr>
          </a:p>
        </p:txBody>
      </p:sp>
      <p:pic>
        <p:nvPicPr>
          <p:cNvPr id="7" name="Hình ảnh 8">
            <a:extLst>
              <a:ext uri="{FF2B5EF4-FFF2-40B4-BE49-F238E27FC236}">
                <a16:creationId xmlns:a16="http://schemas.microsoft.com/office/drawing/2014/main" id="{B6F4BF61-B1A7-4E81-9FB1-052A88AF992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555" y="1069645"/>
            <a:ext cx="9475304" cy="5081324"/>
          </a:xfrm>
          <a:prstGeom prst="rect">
            <a:avLst/>
          </a:prstGeom>
          <a:noFill/>
          <a:ln>
            <a:noFill/>
          </a:ln>
        </p:spPr>
      </p:pic>
      <p:sp>
        <p:nvSpPr>
          <p:cNvPr id="8" name="TextBox 7">
            <a:extLst>
              <a:ext uri="{FF2B5EF4-FFF2-40B4-BE49-F238E27FC236}">
                <a16:creationId xmlns:a16="http://schemas.microsoft.com/office/drawing/2014/main" id="{60474F7B-876B-4280-BFD8-21B6735E4195}"/>
              </a:ext>
            </a:extLst>
          </p:cNvPr>
          <p:cNvSpPr txBox="1"/>
          <p:nvPr/>
        </p:nvSpPr>
        <p:spPr>
          <a:xfrm>
            <a:off x="3491839" y="251792"/>
            <a:ext cx="3810109"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Phân tích thiết kế hệ thống</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2142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6" name="TextBox 5">
            <a:extLst>
              <a:ext uri="{FF2B5EF4-FFF2-40B4-BE49-F238E27FC236}">
                <a16:creationId xmlns:a16="http://schemas.microsoft.com/office/drawing/2014/main" id="{9225B8B5-1E42-462C-BAE6-E6B9C04BC35E}"/>
              </a:ext>
            </a:extLst>
          </p:cNvPr>
          <p:cNvSpPr txBox="1"/>
          <p:nvPr/>
        </p:nvSpPr>
        <p:spPr>
          <a:xfrm>
            <a:off x="609600" y="6206098"/>
            <a:ext cx="8189844" cy="369332"/>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Biểu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đồ</a:t>
            </a:r>
            <a:r>
              <a:rPr lang="en-US" i="1" dirty="0">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tuần</a:t>
            </a:r>
            <a:r>
              <a:rPr lang="en-US" i="1">
                <a:latin typeface="Times New Roman" panose="02020603050405020304" pitchFamily="18" charset="0"/>
                <a:cs typeface="Times New Roman" panose="02020603050405020304" pitchFamily="18" charset="0"/>
              </a:rPr>
              <a:t> tự </a:t>
            </a:r>
            <a:r>
              <a:rPr lang="en-US" i="1" dirty="0" err="1">
                <a:latin typeface="Times New Roman" panose="02020603050405020304" pitchFamily="18" charset="0"/>
                <a:cs typeface="Times New Roman" panose="02020603050405020304" pitchFamily="18" charset="0"/>
              </a:rPr>
              <a:t>chức</a:t>
            </a:r>
            <a:r>
              <a:rPr lang="en-US" i="1" dirty="0">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năng “Quản lý sản phẩm”</a:t>
            </a:r>
            <a:endParaRPr lang="vi-VN" i="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DF239A8-C950-41C2-A200-A0FA1FBA6DA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755" y="768586"/>
            <a:ext cx="9912627" cy="5437512"/>
          </a:xfrm>
          <a:prstGeom prst="rect">
            <a:avLst/>
          </a:prstGeom>
          <a:noFill/>
          <a:ln>
            <a:noFill/>
          </a:ln>
        </p:spPr>
      </p:pic>
      <p:sp>
        <p:nvSpPr>
          <p:cNvPr id="7" name="TextBox 6">
            <a:extLst>
              <a:ext uri="{FF2B5EF4-FFF2-40B4-BE49-F238E27FC236}">
                <a16:creationId xmlns:a16="http://schemas.microsoft.com/office/drawing/2014/main" id="{202BEB4F-DCA0-4532-A9C8-5C1375B45F69}"/>
              </a:ext>
            </a:extLst>
          </p:cNvPr>
          <p:cNvSpPr txBox="1"/>
          <p:nvPr/>
        </p:nvSpPr>
        <p:spPr>
          <a:xfrm>
            <a:off x="3491839" y="251792"/>
            <a:ext cx="3810109"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Phân tích thiết kế hệ thống</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09317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6" name="TextBox 5">
            <a:extLst>
              <a:ext uri="{FF2B5EF4-FFF2-40B4-BE49-F238E27FC236}">
                <a16:creationId xmlns:a16="http://schemas.microsoft.com/office/drawing/2014/main" id="{9225B8B5-1E42-462C-BAE6-E6B9C04BC35E}"/>
              </a:ext>
            </a:extLst>
          </p:cNvPr>
          <p:cNvSpPr txBox="1"/>
          <p:nvPr/>
        </p:nvSpPr>
        <p:spPr>
          <a:xfrm>
            <a:off x="609600" y="6206098"/>
            <a:ext cx="9594574" cy="369332"/>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Biểu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đồ</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tuần</a:t>
            </a:r>
            <a:r>
              <a:rPr lang="en-US" i="1" dirty="0">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tự</a:t>
            </a:r>
            <a:r>
              <a:rPr lang="en-US" i="1">
                <a:latin typeface="Times New Roman" panose="02020603050405020304" pitchFamily="18" charset="0"/>
                <a:cs typeface="Times New Roman" panose="02020603050405020304" pitchFamily="18" charset="0"/>
              </a:rPr>
              <a:t> chức năng “Quản lý giỏ hàng”</a:t>
            </a:r>
            <a:endParaRPr lang="vi-VN" i="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652DACC-F8DD-4494-BE4D-667FD12AA8A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4887" y="940903"/>
            <a:ext cx="9925878" cy="5049079"/>
          </a:xfrm>
          <a:prstGeom prst="rect">
            <a:avLst/>
          </a:prstGeom>
          <a:noFill/>
          <a:ln>
            <a:noFill/>
          </a:ln>
        </p:spPr>
      </p:pic>
      <p:sp>
        <p:nvSpPr>
          <p:cNvPr id="7" name="TextBox 6">
            <a:extLst>
              <a:ext uri="{FF2B5EF4-FFF2-40B4-BE49-F238E27FC236}">
                <a16:creationId xmlns:a16="http://schemas.microsoft.com/office/drawing/2014/main" id="{ECE54B72-D9E1-49F1-AB6B-DB048EBBBEE2}"/>
              </a:ext>
            </a:extLst>
          </p:cNvPr>
          <p:cNvSpPr txBox="1"/>
          <p:nvPr/>
        </p:nvSpPr>
        <p:spPr>
          <a:xfrm>
            <a:off x="3491839" y="251792"/>
            <a:ext cx="3810109"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Phân tích thiết kế hệ thống</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61805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5" name="TextBox 4">
            <a:extLst>
              <a:ext uri="{FF2B5EF4-FFF2-40B4-BE49-F238E27FC236}">
                <a16:creationId xmlns:a16="http://schemas.microsoft.com/office/drawing/2014/main" id="{7DFB1FDD-B060-4C33-9BE5-95947AD406BF}"/>
              </a:ext>
            </a:extLst>
          </p:cNvPr>
          <p:cNvSpPr txBox="1"/>
          <p:nvPr/>
        </p:nvSpPr>
        <p:spPr>
          <a:xfrm>
            <a:off x="3491839" y="251792"/>
            <a:ext cx="3810109"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Phân tích thiết kế hệ thống</a:t>
            </a:r>
            <a:endParaRPr lang="vi-V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25B8B5-1E42-462C-BAE6-E6B9C04BC35E}"/>
              </a:ext>
            </a:extLst>
          </p:cNvPr>
          <p:cNvSpPr txBox="1"/>
          <p:nvPr/>
        </p:nvSpPr>
        <p:spPr>
          <a:xfrm>
            <a:off x="1762538" y="6206098"/>
            <a:ext cx="6957395" cy="369332"/>
          </a:xfrm>
          <a:prstGeom prst="rect">
            <a:avLst/>
          </a:prstGeom>
          <a:noFill/>
        </p:spPr>
        <p:txBody>
          <a:bodyPr wrap="square" rtlCol="0">
            <a:spAutoFit/>
          </a:bodyPr>
          <a:lstStyle/>
          <a:p>
            <a:pPr algn="ctr"/>
            <a:r>
              <a:rPr lang="en-US" i="1">
                <a:latin typeface="Times New Roman" panose="02020603050405020304" pitchFamily="18" charset="0"/>
                <a:cs typeface="Times New Roman" panose="02020603050405020304" pitchFamily="18" charset="0"/>
              </a:rPr>
              <a:t>Bảng cơ sở dữ liệu Sản phẩm</a:t>
            </a:r>
            <a:endParaRPr lang="vi-VN"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454C86B-BA05-4B13-B7A2-A7133D45F009}"/>
              </a:ext>
            </a:extLst>
          </p:cNvPr>
          <p:cNvPicPr>
            <a:picLocks noChangeAspect="1"/>
          </p:cNvPicPr>
          <p:nvPr/>
        </p:nvPicPr>
        <p:blipFill>
          <a:blip r:embed="rId3"/>
          <a:stretch>
            <a:fillRect/>
          </a:stretch>
        </p:blipFill>
        <p:spPr>
          <a:xfrm>
            <a:off x="1643273" y="865878"/>
            <a:ext cx="7076660" cy="5340220"/>
          </a:xfrm>
          <a:prstGeom prst="rect">
            <a:avLst/>
          </a:prstGeom>
        </p:spPr>
      </p:pic>
    </p:spTree>
    <p:extLst>
      <p:ext uri="{BB962C8B-B14F-4D97-AF65-F5344CB8AC3E}">
        <p14:creationId xmlns:p14="http://schemas.microsoft.com/office/powerpoint/2010/main" val="166738376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5" name="TextBox 4">
            <a:extLst>
              <a:ext uri="{FF2B5EF4-FFF2-40B4-BE49-F238E27FC236}">
                <a16:creationId xmlns:a16="http://schemas.microsoft.com/office/drawing/2014/main" id="{7DFB1FDD-B060-4C33-9BE5-95947AD406BF}"/>
              </a:ext>
            </a:extLst>
          </p:cNvPr>
          <p:cNvSpPr txBox="1"/>
          <p:nvPr/>
        </p:nvSpPr>
        <p:spPr>
          <a:xfrm>
            <a:off x="3491839" y="251792"/>
            <a:ext cx="3810109"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Phân tích thiết kế hệ thống</a:t>
            </a:r>
            <a:endParaRPr lang="vi-V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25B8B5-1E42-462C-BAE6-E6B9C04BC35E}"/>
              </a:ext>
            </a:extLst>
          </p:cNvPr>
          <p:cNvSpPr txBox="1"/>
          <p:nvPr/>
        </p:nvSpPr>
        <p:spPr>
          <a:xfrm>
            <a:off x="1762538" y="6206098"/>
            <a:ext cx="6957395" cy="369332"/>
          </a:xfrm>
          <a:prstGeom prst="rect">
            <a:avLst/>
          </a:prstGeom>
          <a:noFill/>
        </p:spPr>
        <p:txBody>
          <a:bodyPr wrap="square" rtlCol="0">
            <a:spAutoFit/>
          </a:bodyPr>
          <a:lstStyle/>
          <a:p>
            <a:pPr algn="ctr"/>
            <a:r>
              <a:rPr lang="en-US" i="1">
                <a:latin typeface="Times New Roman" panose="02020603050405020304" pitchFamily="18" charset="0"/>
                <a:cs typeface="Times New Roman" panose="02020603050405020304" pitchFamily="18" charset="0"/>
              </a:rPr>
              <a:t>Bảng cơ sở dữ liệu Đơn đặt hàng</a:t>
            </a:r>
            <a:endParaRPr lang="vi-VN"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9234AFF-F3E5-4A40-9824-27327BBD5DF4}"/>
              </a:ext>
            </a:extLst>
          </p:cNvPr>
          <p:cNvPicPr>
            <a:picLocks noChangeAspect="1"/>
          </p:cNvPicPr>
          <p:nvPr/>
        </p:nvPicPr>
        <p:blipFill>
          <a:blip r:embed="rId3"/>
          <a:stretch>
            <a:fillRect/>
          </a:stretch>
        </p:blipFill>
        <p:spPr>
          <a:xfrm>
            <a:off x="458126" y="980619"/>
            <a:ext cx="9215945" cy="4890093"/>
          </a:xfrm>
          <a:prstGeom prst="rect">
            <a:avLst/>
          </a:prstGeom>
        </p:spPr>
      </p:pic>
    </p:spTree>
    <p:extLst>
      <p:ext uri="{BB962C8B-B14F-4D97-AF65-F5344CB8AC3E}">
        <p14:creationId xmlns:p14="http://schemas.microsoft.com/office/powerpoint/2010/main" val="239799868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5" name="TextBox 4">
            <a:extLst>
              <a:ext uri="{FF2B5EF4-FFF2-40B4-BE49-F238E27FC236}">
                <a16:creationId xmlns:a16="http://schemas.microsoft.com/office/drawing/2014/main" id="{7DFB1FDD-B060-4C33-9BE5-95947AD406BF}"/>
              </a:ext>
            </a:extLst>
          </p:cNvPr>
          <p:cNvSpPr txBox="1"/>
          <p:nvPr/>
        </p:nvSpPr>
        <p:spPr>
          <a:xfrm>
            <a:off x="3491839" y="251792"/>
            <a:ext cx="3810109"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Phân tích thiết kế hệ thống</a:t>
            </a:r>
            <a:endParaRPr lang="vi-V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25B8B5-1E42-462C-BAE6-E6B9C04BC35E}"/>
              </a:ext>
            </a:extLst>
          </p:cNvPr>
          <p:cNvSpPr txBox="1"/>
          <p:nvPr/>
        </p:nvSpPr>
        <p:spPr>
          <a:xfrm>
            <a:off x="609600" y="6206098"/>
            <a:ext cx="9899374" cy="369332"/>
          </a:xfrm>
          <a:prstGeom prst="rect">
            <a:avLst/>
          </a:prstGeom>
          <a:noFill/>
        </p:spPr>
        <p:txBody>
          <a:bodyPr wrap="square" rtlCol="0">
            <a:spAutoFit/>
          </a:bodyPr>
          <a:lstStyle/>
          <a:p>
            <a:pPr algn="ctr"/>
            <a:r>
              <a:rPr lang="en-US" i="1">
                <a:latin typeface="Times New Roman" panose="02020603050405020304" pitchFamily="18" charset="0"/>
                <a:cs typeface="Times New Roman" panose="02020603050405020304" pitchFamily="18" charset="0"/>
              </a:rPr>
              <a:t>Mô hình quan hệ dữ liệu(diagram)</a:t>
            </a:r>
            <a:endParaRPr lang="vi-VN" i="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A2C3927-460C-4F7F-8950-DFEAA090C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80" y="887896"/>
            <a:ext cx="10230678" cy="5318201"/>
          </a:xfrm>
          <a:prstGeom prst="rect">
            <a:avLst/>
          </a:prstGeom>
        </p:spPr>
      </p:pic>
    </p:spTree>
    <p:extLst>
      <p:ext uri="{BB962C8B-B14F-4D97-AF65-F5344CB8AC3E}">
        <p14:creationId xmlns:p14="http://schemas.microsoft.com/office/powerpoint/2010/main" val="279928126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9" name="TextBox 8">
            <a:extLst>
              <a:ext uri="{FF2B5EF4-FFF2-40B4-BE49-F238E27FC236}">
                <a16:creationId xmlns:a16="http://schemas.microsoft.com/office/drawing/2014/main" id="{F0CA6E45-6093-4A78-AD18-10AE0DA36492}"/>
              </a:ext>
            </a:extLst>
          </p:cNvPr>
          <p:cNvSpPr txBox="1"/>
          <p:nvPr/>
        </p:nvSpPr>
        <p:spPr>
          <a:xfrm>
            <a:off x="3491839" y="251792"/>
            <a:ext cx="361673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kế</a:t>
            </a:r>
            <a:r>
              <a:rPr lang="en-US" sz="2400">
                <a:latin typeface="Times New Roman" panose="02020603050405020304" pitchFamily="18" charset="0"/>
                <a:cs typeface="Times New Roman" panose="02020603050405020304" pitchFamily="18" charset="0"/>
              </a:rPr>
              <a:t> giao diện website</a:t>
            </a:r>
            <a:endParaRPr lang="vi-V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41F1606-CF84-4A1B-8B25-FC296D511C38}"/>
              </a:ext>
            </a:extLst>
          </p:cNvPr>
          <p:cNvPicPr>
            <a:picLocks noChangeAspect="1"/>
          </p:cNvPicPr>
          <p:nvPr/>
        </p:nvPicPr>
        <p:blipFill>
          <a:blip r:embed="rId3"/>
          <a:stretch>
            <a:fillRect/>
          </a:stretch>
        </p:blipFill>
        <p:spPr>
          <a:xfrm>
            <a:off x="218663" y="768586"/>
            <a:ext cx="11456502" cy="5578331"/>
          </a:xfrm>
          <a:prstGeom prst="rect">
            <a:avLst/>
          </a:prstGeom>
        </p:spPr>
      </p:pic>
      <p:sp>
        <p:nvSpPr>
          <p:cNvPr id="10" name="TextBox 9">
            <a:extLst>
              <a:ext uri="{FF2B5EF4-FFF2-40B4-BE49-F238E27FC236}">
                <a16:creationId xmlns:a16="http://schemas.microsoft.com/office/drawing/2014/main" id="{1B51EC44-D0A3-45E5-9B5A-177A0E6AD07B}"/>
              </a:ext>
            </a:extLst>
          </p:cNvPr>
          <p:cNvSpPr txBox="1"/>
          <p:nvPr/>
        </p:nvSpPr>
        <p:spPr>
          <a:xfrm>
            <a:off x="609600" y="6338618"/>
            <a:ext cx="9899374" cy="369332"/>
          </a:xfrm>
          <a:prstGeom prst="rect">
            <a:avLst/>
          </a:prstGeom>
          <a:noFill/>
        </p:spPr>
        <p:txBody>
          <a:bodyPr wrap="square" rtlCol="0">
            <a:spAutoFit/>
          </a:bodyPr>
          <a:lstStyle/>
          <a:p>
            <a:pPr algn="ctr"/>
            <a:r>
              <a:rPr lang="en-US" i="1">
                <a:latin typeface="Times New Roman" panose="02020603050405020304" pitchFamily="18" charset="0"/>
                <a:cs typeface="Times New Roman" panose="02020603050405020304" pitchFamily="18" charset="0"/>
              </a:rPr>
              <a:t>Giao diện trang chủ bán hàng</a:t>
            </a:r>
            <a:endParaRPr lang="vi-V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2788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6" name="TextBox 5">
            <a:extLst>
              <a:ext uri="{FF2B5EF4-FFF2-40B4-BE49-F238E27FC236}">
                <a16:creationId xmlns:a16="http://schemas.microsoft.com/office/drawing/2014/main" id="{9225B8B5-1E42-462C-BAE6-E6B9C04BC35E}"/>
              </a:ext>
            </a:extLst>
          </p:cNvPr>
          <p:cNvSpPr txBox="1"/>
          <p:nvPr/>
        </p:nvSpPr>
        <p:spPr>
          <a:xfrm>
            <a:off x="980661" y="6236876"/>
            <a:ext cx="7407965" cy="369332"/>
          </a:xfrm>
          <a:prstGeom prst="rect">
            <a:avLst/>
          </a:prstGeom>
          <a:noFill/>
        </p:spPr>
        <p:txBody>
          <a:bodyPr wrap="square" rtlCol="0">
            <a:spAutoFit/>
          </a:bodyPr>
          <a:lstStyle/>
          <a:p>
            <a:pPr algn="ctr"/>
            <a:r>
              <a:rPr lang="en-US" i="1">
                <a:latin typeface="Times New Roman" panose="02020603050405020304" pitchFamily="18" charset="0"/>
                <a:cs typeface="Times New Roman" panose="02020603050405020304" pitchFamily="18" charset="0"/>
              </a:rPr>
              <a:t>Giao diện trang chi tiết sản phẩm</a:t>
            </a:r>
            <a:endParaRPr lang="vi-VN"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AE88466-8580-4CC6-ABA8-009EBBF9C800}"/>
              </a:ext>
            </a:extLst>
          </p:cNvPr>
          <p:cNvSpPr txBox="1"/>
          <p:nvPr/>
        </p:nvSpPr>
        <p:spPr>
          <a:xfrm>
            <a:off x="3491839" y="251792"/>
            <a:ext cx="361673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kế</a:t>
            </a:r>
            <a:r>
              <a:rPr lang="en-US" sz="2400">
                <a:latin typeface="Times New Roman" panose="02020603050405020304" pitchFamily="18" charset="0"/>
                <a:cs typeface="Times New Roman" panose="02020603050405020304" pitchFamily="18" charset="0"/>
              </a:rPr>
              <a:t> giao diện website</a:t>
            </a:r>
            <a:endParaRPr lang="vi-V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1ECD0AC-E3B2-46D2-9595-792CFC0B4F0D}"/>
              </a:ext>
            </a:extLst>
          </p:cNvPr>
          <p:cNvPicPr>
            <a:picLocks noChangeAspect="1"/>
          </p:cNvPicPr>
          <p:nvPr/>
        </p:nvPicPr>
        <p:blipFill>
          <a:blip r:embed="rId3"/>
          <a:stretch>
            <a:fillRect/>
          </a:stretch>
        </p:blipFill>
        <p:spPr>
          <a:xfrm>
            <a:off x="371062" y="653222"/>
            <a:ext cx="11489635" cy="5551555"/>
          </a:xfrm>
          <a:prstGeom prst="rect">
            <a:avLst/>
          </a:prstGeom>
        </p:spPr>
      </p:pic>
    </p:spTree>
    <p:extLst>
      <p:ext uri="{BB962C8B-B14F-4D97-AF65-F5344CB8AC3E}">
        <p14:creationId xmlns:p14="http://schemas.microsoft.com/office/powerpoint/2010/main" val="98688298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6" name="TextBox 5">
            <a:extLst>
              <a:ext uri="{FF2B5EF4-FFF2-40B4-BE49-F238E27FC236}">
                <a16:creationId xmlns:a16="http://schemas.microsoft.com/office/drawing/2014/main" id="{9225B8B5-1E42-462C-BAE6-E6B9C04BC35E}"/>
              </a:ext>
            </a:extLst>
          </p:cNvPr>
          <p:cNvSpPr txBox="1"/>
          <p:nvPr/>
        </p:nvSpPr>
        <p:spPr>
          <a:xfrm>
            <a:off x="940904" y="6206098"/>
            <a:ext cx="9978886" cy="369332"/>
          </a:xfrm>
          <a:prstGeom prst="rect">
            <a:avLst/>
          </a:prstGeom>
          <a:noFill/>
        </p:spPr>
        <p:txBody>
          <a:bodyPr wrap="square" rtlCol="0">
            <a:spAutoFit/>
          </a:bodyPr>
          <a:lstStyle/>
          <a:p>
            <a:pPr algn="ctr"/>
            <a:r>
              <a:rPr lang="en-US" i="1">
                <a:latin typeface="Times New Roman" panose="02020603050405020304" pitchFamily="18" charset="0"/>
                <a:cs typeface="Times New Roman" panose="02020603050405020304" pitchFamily="18" charset="0"/>
              </a:rPr>
              <a:t>Giao diện trang giỏ hàng</a:t>
            </a:r>
            <a:endParaRPr lang="vi-VN"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20FF18B-25B4-4D3E-8776-12571BA16E65}"/>
              </a:ext>
            </a:extLst>
          </p:cNvPr>
          <p:cNvPicPr/>
          <p:nvPr/>
        </p:nvPicPr>
        <p:blipFill>
          <a:blip r:embed="rId3"/>
          <a:stretch>
            <a:fillRect/>
          </a:stretch>
        </p:blipFill>
        <p:spPr>
          <a:xfrm>
            <a:off x="463825" y="768586"/>
            <a:ext cx="10151165" cy="5382383"/>
          </a:xfrm>
          <a:prstGeom prst="rect">
            <a:avLst/>
          </a:prstGeom>
        </p:spPr>
      </p:pic>
      <p:sp>
        <p:nvSpPr>
          <p:cNvPr id="8" name="TextBox 7">
            <a:extLst>
              <a:ext uri="{FF2B5EF4-FFF2-40B4-BE49-F238E27FC236}">
                <a16:creationId xmlns:a16="http://schemas.microsoft.com/office/drawing/2014/main" id="{2E4235B4-C371-4466-B125-8CA9069ECE7F}"/>
              </a:ext>
            </a:extLst>
          </p:cNvPr>
          <p:cNvSpPr txBox="1"/>
          <p:nvPr/>
        </p:nvSpPr>
        <p:spPr>
          <a:xfrm>
            <a:off x="3491839" y="251792"/>
            <a:ext cx="361673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kế</a:t>
            </a:r>
            <a:r>
              <a:rPr lang="en-US" sz="2400">
                <a:latin typeface="Times New Roman" panose="02020603050405020304" pitchFamily="18" charset="0"/>
                <a:cs typeface="Times New Roman" panose="02020603050405020304" pitchFamily="18" charset="0"/>
              </a:rPr>
              <a:t> giao diện website</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31298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6" name="TextBox 5">
            <a:extLst>
              <a:ext uri="{FF2B5EF4-FFF2-40B4-BE49-F238E27FC236}">
                <a16:creationId xmlns:a16="http://schemas.microsoft.com/office/drawing/2014/main" id="{9225B8B5-1E42-462C-BAE6-E6B9C04BC35E}"/>
              </a:ext>
            </a:extLst>
          </p:cNvPr>
          <p:cNvSpPr txBox="1"/>
          <p:nvPr/>
        </p:nvSpPr>
        <p:spPr>
          <a:xfrm>
            <a:off x="901147" y="6236876"/>
            <a:ext cx="9978886" cy="369332"/>
          </a:xfrm>
          <a:prstGeom prst="rect">
            <a:avLst/>
          </a:prstGeom>
          <a:noFill/>
        </p:spPr>
        <p:txBody>
          <a:bodyPr wrap="square" rtlCol="0">
            <a:spAutoFit/>
          </a:bodyPr>
          <a:lstStyle/>
          <a:p>
            <a:pPr algn="ctr"/>
            <a:r>
              <a:rPr lang="en-US" i="1">
                <a:latin typeface="Times New Roman" panose="02020603050405020304" pitchFamily="18" charset="0"/>
                <a:cs typeface="Times New Roman" panose="02020603050405020304" pitchFamily="18" charset="0"/>
              </a:rPr>
              <a:t>Giao diện trang quản trị</a:t>
            </a:r>
            <a:endParaRPr lang="vi-VN"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37F8D52-6916-42AB-8A69-47B357BEA8E1}"/>
              </a:ext>
            </a:extLst>
          </p:cNvPr>
          <p:cNvSpPr txBox="1"/>
          <p:nvPr/>
        </p:nvSpPr>
        <p:spPr>
          <a:xfrm>
            <a:off x="3491839" y="251792"/>
            <a:ext cx="361673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kế</a:t>
            </a:r>
            <a:r>
              <a:rPr lang="en-US" sz="2400">
                <a:latin typeface="Times New Roman" panose="02020603050405020304" pitchFamily="18" charset="0"/>
                <a:cs typeface="Times New Roman" panose="02020603050405020304" pitchFamily="18" charset="0"/>
              </a:rPr>
              <a:t> giao diện website</a:t>
            </a:r>
            <a:endParaRPr lang="vi-V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295E713-3E6C-4D06-87C4-C02823A4C3FF}"/>
              </a:ext>
            </a:extLst>
          </p:cNvPr>
          <p:cNvPicPr>
            <a:picLocks noChangeAspect="1"/>
          </p:cNvPicPr>
          <p:nvPr/>
        </p:nvPicPr>
        <p:blipFill>
          <a:blip r:embed="rId3"/>
          <a:stretch>
            <a:fillRect/>
          </a:stretch>
        </p:blipFill>
        <p:spPr>
          <a:xfrm>
            <a:off x="304798" y="673901"/>
            <a:ext cx="11224591" cy="5510198"/>
          </a:xfrm>
          <a:prstGeom prst="rect">
            <a:avLst/>
          </a:prstGeom>
        </p:spPr>
      </p:pic>
    </p:spTree>
    <p:extLst>
      <p:ext uri="{BB962C8B-B14F-4D97-AF65-F5344CB8AC3E}">
        <p14:creationId xmlns:p14="http://schemas.microsoft.com/office/powerpoint/2010/main" val="281315290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8098" y="154744"/>
            <a:ext cx="244777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NỘI DUNG</a:t>
            </a:r>
            <a:endParaRPr lang="vi-VN"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88455" y="1533870"/>
            <a:ext cx="60631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nghiên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cứu</a:t>
            </a:r>
            <a:endParaRPr lang="vi-V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854544" y="2716030"/>
            <a:ext cx="4797085"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Khảo sát thực tế và phân tích yêu cầu</a:t>
            </a:r>
            <a:endParaRPr lang="vi-V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758206" y="4114814"/>
            <a:ext cx="3955636"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Thiết kế và cài đặt</a:t>
            </a:r>
            <a:endParaRPr lang="vi-VN"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772226" y="5406288"/>
            <a:ext cx="3235571"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endParaRPr lang="vi-VN" sz="24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616" y="2524457"/>
            <a:ext cx="1069145" cy="106914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946" y="3466085"/>
            <a:ext cx="1197518" cy="1197518"/>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6660" y="5056829"/>
            <a:ext cx="1160585" cy="1160585"/>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0444" y="1115824"/>
            <a:ext cx="1144172" cy="1144172"/>
          </a:xfrm>
          <a:prstGeom prst="rect">
            <a:avLst/>
          </a:prstGeom>
        </p:spPr>
      </p:pic>
    </p:spTree>
    <p:extLst>
      <p:ext uri="{BB962C8B-B14F-4D97-AF65-F5344CB8AC3E}">
        <p14:creationId xmlns:p14="http://schemas.microsoft.com/office/powerpoint/2010/main" val="33258788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par>
                                <p:cTn id="24" presetID="16" presetClass="entr" presetSubtype="21"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par>
                                <p:cTn id="32" presetID="16" presetClass="entr" presetSubtype="21"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inVertical)">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6" name="TextBox 5">
            <a:extLst>
              <a:ext uri="{FF2B5EF4-FFF2-40B4-BE49-F238E27FC236}">
                <a16:creationId xmlns:a16="http://schemas.microsoft.com/office/drawing/2014/main" id="{9225B8B5-1E42-462C-BAE6-E6B9C04BC35E}"/>
              </a:ext>
            </a:extLst>
          </p:cNvPr>
          <p:cNvSpPr txBox="1"/>
          <p:nvPr/>
        </p:nvSpPr>
        <p:spPr>
          <a:xfrm>
            <a:off x="940904" y="6206098"/>
            <a:ext cx="9978886" cy="369332"/>
          </a:xfrm>
          <a:prstGeom prst="rect">
            <a:avLst/>
          </a:prstGeom>
          <a:noFill/>
        </p:spPr>
        <p:txBody>
          <a:bodyPr wrap="square" rtlCol="0">
            <a:spAutoFit/>
          </a:bodyPr>
          <a:lstStyle/>
          <a:p>
            <a:pPr algn="ctr"/>
            <a:r>
              <a:rPr lang="en-US" i="1">
                <a:latin typeface="Times New Roman" panose="02020603050405020304" pitchFamily="18" charset="0"/>
                <a:cs typeface="Times New Roman" panose="02020603050405020304" pitchFamily="18" charset="0"/>
              </a:rPr>
              <a:t>Giao diện trang quản lý mỹ phẩm</a:t>
            </a:r>
            <a:endParaRPr lang="vi-VN"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564AB76-1D97-45E4-B158-991E456ADCDB}"/>
              </a:ext>
            </a:extLst>
          </p:cNvPr>
          <p:cNvPicPr>
            <a:picLocks noChangeAspect="1"/>
          </p:cNvPicPr>
          <p:nvPr/>
        </p:nvPicPr>
        <p:blipFill>
          <a:blip r:embed="rId3"/>
          <a:stretch>
            <a:fillRect/>
          </a:stretch>
        </p:blipFill>
        <p:spPr>
          <a:xfrm>
            <a:off x="848140" y="594815"/>
            <a:ext cx="10813774" cy="5668370"/>
          </a:xfrm>
          <a:prstGeom prst="rect">
            <a:avLst/>
          </a:prstGeom>
        </p:spPr>
      </p:pic>
      <p:sp>
        <p:nvSpPr>
          <p:cNvPr id="9" name="TextBox 8">
            <a:extLst>
              <a:ext uri="{FF2B5EF4-FFF2-40B4-BE49-F238E27FC236}">
                <a16:creationId xmlns:a16="http://schemas.microsoft.com/office/drawing/2014/main" id="{53513EA5-526D-48D0-AF82-560F266580F9}"/>
              </a:ext>
            </a:extLst>
          </p:cNvPr>
          <p:cNvSpPr txBox="1"/>
          <p:nvPr/>
        </p:nvSpPr>
        <p:spPr>
          <a:xfrm>
            <a:off x="3491839" y="251792"/>
            <a:ext cx="361673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kế</a:t>
            </a:r>
            <a:r>
              <a:rPr lang="en-US" sz="2400">
                <a:latin typeface="Times New Roman" panose="02020603050405020304" pitchFamily="18" charset="0"/>
                <a:cs typeface="Times New Roman" panose="02020603050405020304" pitchFamily="18" charset="0"/>
              </a:rPr>
              <a:t> giao diện website</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662413"/>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6" name="TextBox 5">
            <a:extLst>
              <a:ext uri="{FF2B5EF4-FFF2-40B4-BE49-F238E27FC236}">
                <a16:creationId xmlns:a16="http://schemas.microsoft.com/office/drawing/2014/main" id="{9225B8B5-1E42-462C-BAE6-E6B9C04BC35E}"/>
              </a:ext>
            </a:extLst>
          </p:cNvPr>
          <p:cNvSpPr txBox="1"/>
          <p:nvPr/>
        </p:nvSpPr>
        <p:spPr>
          <a:xfrm>
            <a:off x="940904" y="6351870"/>
            <a:ext cx="9978886" cy="369332"/>
          </a:xfrm>
          <a:prstGeom prst="rect">
            <a:avLst/>
          </a:prstGeom>
          <a:noFill/>
        </p:spPr>
        <p:txBody>
          <a:bodyPr wrap="square" rtlCol="0">
            <a:spAutoFit/>
          </a:bodyPr>
          <a:lstStyle/>
          <a:p>
            <a:pPr algn="ctr"/>
            <a:r>
              <a:rPr lang="en-US" i="1">
                <a:latin typeface="Times New Roman" panose="02020603050405020304" pitchFamily="18" charset="0"/>
                <a:cs typeface="Times New Roman" panose="02020603050405020304" pitchFamily="18" charset="0"/>
              </a:rPr>
              <a:t>Giao diện trang cập nhật thông tin mỹ phẩm</a:t>
            </a:r>
            <a:endParaRPr lang="vi-VN"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50E1FF0-3937-4970-B701-2087E0F82224}"/>
              </a:ext>
            </a:extLst>
          </p:cNvPr>
          <p:cNvPicPr>
            <a:picLocks noChangeAspect="1"/>
          </p:cNvPicPr>
          <p:nvPr/>
        </p:nvPicPr>
        <p:blipFill>
          <a:blip r:embed="rId3"/>
          <a:stretch>
            <a:fillRect/>
          </a:stretch>
        </p:blipFill>
        <p:spPr>
          <a:xfrm>
            <a:off x="477081" y="581466"/>
            <a:ext cx="10919790" cy="5695067"/>
          </a:xfrm>
          <a:prstGeom prst="rect">
            <a:avLst/>
          </a:prstGeom>
        </p:spPr>
      </p:pic>
      <p:sp>
        <p:nvSpPr>
          <p:cNvPr id="8" name="TextBox 7">
            <a:extLst>
              <a:ext uri="{FF2B5EF4-FFF2-40B4-BE49-F238E27FC236}">
                <a16:creationId xmlns:a16="http://schemas.microsoft.com/office/drawing/2014/main" id="{53100D28-8887-4904-8AF2-47C5C5C7BFE2}"/>
              </a:ext>
            </a:extLst>
          </p:cNvPr>
          <p:cNvSpPr txBox="1"/>
          <p:nvPr/>
        </p:nvSpPr>
        <p:spPr>
          <a:xfrm>
            <a:off x="3491839" y="251792"/>
            <a:ext cx="361673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kế</a:t>
            </a:r>
            <a:r>
              <a:rPr lang="en-US" sz="2400">
                <a:latin typeface="Times New Roman" panose="02020603050405020304" pitchFamily="18" charset="0"/>
                <a:cs typeface="Times New Roman" panose="02020603050405020304" pitchFamily="18" charset="0"/>
              </a:rPr>
              <a:t> giao diện website</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4438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6" name="TextBox 5">
            <a:extLst>
              <a:ext uri="{FF2B5EF4-FFF2-40B4-BE49-F238E27FC236}">
                <a16:creationId xmlns:a16="http://schemas.microsoft.com/office/drawing/2014/main" id="{9225B8B5-1E42-462C-BAE6-E6B9C04BC35E}"/>
              </a:ext>
            </a:extLst>
          </p:cNvPr>
          <p:cNvSpPr txBox="1"/>
          <p:nvPr/>
        </p:nvSpPr>
        <p:spPr>
          <a:xfrm>
            <a:off x="940904" y="6206098"/>
            <a:ext cx="9978886" cy="369332"/>
          </a:xfrm>
          <a:prstGeom prst="rect">
            <a:avLst/>
          </a:prstGeom>
          <a:noFill/>
        </p:spPr>
        <p:txBody>
          <a:bodyPr wrap="square" rtlCol="0">
            <a:spAutoFit/>
          </a:bodyPr>
          <a:lstStyle/>
          <a:p>
            <a:pPr algn="ctr"/>
            <a:r>
              <a:rPr lang="en-US" i="1">
                <a:latin typeface="Times New Roman" panose="02020603050405020304" pitchFamily="18" charset="0"/>
                <a:cs typeface="Times New Roman" panose="02020603050405020304" pitchFamily="18" charset="0"/>
              </a:rPr>
              <a:t>Giao diện trang nhập hàng</a:t>
            </a:r>
            <a:endParaRPr lang="vi-VN" i="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B1DD5E1-0332-4674-9D8F-A2801F76600C}"/>
              </a:ext>
            </a:extLst>
          </p:cNvPr>
          <p:cNvPicPr/>
          <p:nvPr/>
        </p:nvPicPr>
        <p:blipFill>
          <a:blip r:embed="rId3"/>
          <a:stretch>
            <a:fillRect/>
          </a:stretch>
        </p:blipFill>
        <p:spPr>
          <a:xfrm>
            <a:off x="119270" y="850445"/>
            <a:ext cx="10919791" cy="5410782"/>
          </a:xfrm>
          <a:prstGeom prst="rect">
            <a:avLst/>
          </a:prstGeom>
        </p:spPr>
      </p:pic>
      <p:sp>
        <p:nvSpPr>
          <p:cNvPr id="7" name="TextBox 6">
            <a:extLst>
              <a:ext uri="{FF2B5EF4-FFF2-40B4-BE49-F238E27FC236}">
                <a16:creationId xmlns:a16="http://schemas.microsoft.com/office/drawing/2014/main" id="{069EE262-4B6B-45C7-AF25-81F58899E421}"/>
              </a:ext>
            </a:extLst>
          </p:cNvPr>
          <p:cNvSpPr txBox="1"/>
          <p:nvPr/>
        </p:nvSpPr>
        <p:spPr>
          <a:xfrm>
            <a:off x="3491839" y="251792"/>
            <a:ext cx="361673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kế</a:t>
            </a:r>
            <a:r>
              <a:rPr lang="en-US" sz="2400">
                <a:latin typeface="Times New Roman" panose="02020603050405020304" pitchFamily="18" charset="0"/>
                <a:cs typeface="Times New Roman" panose="02020603050405020304" pitchFamily="18" charset="0"/>
              </a:rPr>
              <a:t> giao diện website</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268620"/>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591" y="2634007"/>
            <a:ext cx="9807713" cy="1325563"/>
          </a:xfrm>
        </p:spPr>
        <p:txBody>
          <a:bodyPr/>
          <a:lstStyle/>
          <a:p>
            <a:pPr algn="ctr"/>
            <a:r>
              <a:rPr lang="en-US">
                <a:latin typeface="Times New Roman" panose="02020603050405020304" pitchFamily="18" charset="0"/>
                <a:cs typeface="Times New Roman" panose="02020603050405020304" pitchFamily="18" charset="0"/>
                <a:sym typeface="Wingdings" panose="05000000000000000000" pitchFamily="2" charset="2"/>
              </a:rPr>
              <a:t>DEMO WEBSITE</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935570"/>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8661" y="-2"/>
            <a:ext cx="781740" cy="774687"/>
          </a:xfrm>
          <a:prstGeom prst="rect">
            <a:avLst/>
          </a:prstGeom>
        </p:spPr>
      </p:pic>
      <p:sp>
        <p:nvSpPr>
          <p:cNvPr id="5" name="TextBox 4"/>
          <p:cNvSpPr txBox="1"/>
          <p:nvPr/>
        </p:nvSpPr>
        <p:spPr>
          <a:xfrm>
            <a:off x="4470401" y="156510"/>
            <a:ext cx="2527300"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endParaRPr lang="vi-V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83591" y="1392535"/>
            <a:ext cx="9560339" cy="5576976"/>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ü"/>
            </a:pPr>
            <a:r>
              <a:rPr lang="vi-VN" sz="2000">
                <a:latin typeface="Times New Roman" panose="02020603050405020304" pitchFamily="18" charset="0"/>
                <a:ea typeface="Times New Roman" panose="02020603050405020304" pitchFamily="18" charset="0"/>
                <a:cs typeface="Times New Roman" panose="02020603050405020304" pitchFamily="18" charset="0"/>
              </a:rPr>
              <a:t>Xây dựng website bán mỹ phẩm với giao diện thân thiện dễ sử dụng.</a:t>
            </a:r>
          </a:p>
          <a:p>
            <a:pPr marL="342900" marR="0" lvl="0" indent="-342900" algn="just">
              <a:lnSpc>
                <a:spcPct val="150000"/>
              </a:lnSpc>
              <a:spcBef>
                <a:spcPts val="0"/>
              </a:spcBef>
              <a:spcAft>
                <a:spcPts val="0"/>
              </a:spcAft>
              <a:buFont typeface="Wingdings" panose="05000000000000000000" pitchFamily="2" charset="2"/>
              <a:buChar char="ü"/>
            </a:pPr>
            <a:r>
              <a:rPr lang="vi-VN" sz="2000">
                <a:latin typeface="Times New Roman" panose="02020603050405020304" pitchFamily="18" charset="0"/>
                <a:ea typeface="Times New Roman" panose="02020603050405020304" pitchFamily="18" charset="0"/>
                <a:cs typeface="Times New Roman" panose="02020603050405020304" pitchFamily="18" charset="0"/>
              </a:rPr>
              <a:t>Website đã đáp ứng được yêu cầu sử lý nghiệp vụ cơ bản của quá trình bán hàng như: quản lý sản phẩm, quản lý đơn hàng, quản lý nhập hàng, quản lý số lượng bán và số lượng sản phẩm tồn kho...</a:t>
            </a:r>
          </a:p>
          <a:p>
            <a:pPr marL="342900" marR="0" lvl="0" indent="-342900" algn="just">
              <a:lnSpc>
                <a:spcPct val="150000"/>
              </a:lnSpc>
              <a:spcBef>
                <a:spcPts val="0"/>
              </a:spcBef>
              <a:spcAft>
                <a:spcPts val="0"/>
              </a:spcAft>
              <a:buFont typeface="Wingdings" panose="05000000000000000000" pitchFamily="2" charset="2"/>
              <a:buChar char="ü"/>
            </a:pPr>
            <a:r>
              <a:rPr lang="en-US" sz="2000">
                <a:latin typeface="Times New Roman" panose="02020603050405020304" pitchFamily="18" charset="0"/>
                <a:ea typeface="Times New Roman" panose="02020603050405020304" pitchFamily="18" charset="0"/>
                <a:cs typeface="Times New Roman" panose="02020603050405020304" pitchFamily="18" charset="0"/>
              </a:rPr>
              <a:t>N</a:t>
            </a:r>
            <a:r>
              <a:rPr lang="vi-VN" sz="2000">
                <a:latin typeface="Times New Roman" panose="02020603050405020304" pitchFamily="18" charset="0"/>
                <a:ea typeface="Times New Roman" panose="02020603050405020304" pitchFamily="18" charset="0"/>
                <a:cs typeface="Times New Roman" panose="02020603050405020304" pitchFamily="18" charset="0"/>
              </a:rPr>
              <a:t>hập liệu thông tin được kiểm soát, tránh được việc sai sót thông tin trong quá trình nhập dữ liệu.</a:t>
            </a:r>
          </a:p>
          <a:p>
            <a:pPr marL="342900" marR="0" lvl="0" indent="-342900" algn="just">
              <a:lnSpc>
                <a:spcPct val="150000"/>
              </a:lnSpc>
              <a:spcBef>
                <a:spcPts val="0"/>
              </a:spcBef>
              <a:spcAft>
                <a:spcPts val="0"/>
              </a:spcAft>
              <a:buFont typeface="Wingdings" panose="05000000000000000000" pitchFamily="2" charset="2"/>
              <a:buChar char="ü"/>
            </a:pPr>
            <a:r>
              <a:rPr lang="vi-VN" sz="2000">
                <a:latin typeface="Times New Roman" panose="02020603050405020304" pitchFamily="18" charset="0"/>
                <a:ea typeface="Times New Roman" panose="02020603050405020304" pitchFamily="18" charset="0"/>
                <a:cs typeface="Times New Roman" panose="02020603050405020304" pitchFamily="18" charset="0"/>
              </a:rPr>
              <a:t>Các thông tin của cửa hàng được thể hiện rõ qua các trang tin tức, giới thiệu, và liên hệ.</a:t>
            </a:r>
          </a:p>
          <a:p>
            <a:pPr marL="342900" marR="0" lvl="0" indent="-342900" algn="just">
              <a:lnSpc>
                <a:spcPct val="150000"/>
              </a:lnSpc>
              <a:spcBef>
                <a:spcPts val="0"/>
              </a:spcBef>
              <a:spcAft>
                <a:spcPts val="0"/>
              </a:spcAft>
              <a:buFont typeface="Wingdings" panose="05000000000000000000" pitchFamily="2" charset="2"/>
              <a:buChar char="ü"/>
            </a:pPr>
            <a:r>
              <a:rPr lang="vi-VN" sz="2000">
                <a:latin typeface="Times New Roman" panose="02020603050405020304" pitchFamily="18" charset="0"/>
                <a:ea typeface="Times New Roman" panose="02020603050405020304" pitchFamily="18" charset="0"/>
                <a:cs typeface="Times New Roman" panose="02020603050405020304" pitchFamily="18" charset="0"/>
              </a:rPr>
              <a:t>Chức năng chat Facebook giúp khách hàng dễ dàng phản hồi thông tin tới cửa hàng.</a:t>
            </a:r>
          </a:p>
          <a:p>
            <a:pPr marL="342900" marR="0" lvl="0" indent="-342900" algn="just">
              <a:lnSpc>
                <a:spcPct val="150000"/>
              </a:lnSpc>
              <a:spcBef>
                <a:spcPts val="0"/>
              </a:spcBef>
              <a:spcAft>
                <a:spcPts val="0"/>
              </a:spcAft>
              <a:buFont typeface="Wingdings" panose="05000000000000000000" pitchFamily="2" charset="2"/>
              <a:buChar char="ü"/>
            </a:pPr>
            <a:r>
              <a:rPr lang="vi-VN" sz="2000">
                <a:latin typeface="Times New Roman" panose="02020603050405020304" pitchFamily="18" charset="0"/>
                <a:ea typeface="Times New Roman" panose="02020603050405020304" pitchFamily="18" charset="0"/>
                <a:cs typeface="Times New Roman" panose="02020603050405020304" pitchFamily="18" charset="0"/>
              </a:rPr>
              <a:t>Chức năng phân quyền giữa chủ cửa hàng và nhân viên giúp  website được quản lý hiệu quả.</a:t>
            </a:r>
          </a:p>
          <a:p>
            <a:pPr marL="342900" indent="-342900" algn="just">
              <a:lnSpc>
                <a:spcPct val="150000"/>
              </a:lnSpc>
              <a:buFont typeface="Wingdings" panose="05000000000000000000" pitchFamily="2" charset="2"/>
              <a:buChar char="v"/>
            </a:pP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v"/>
            </a:pPr>
            <a:endParaRPr lang="vi-VN"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702577"/>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7400" y="330200"/>
            <a:ext cx="37084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KẾT LUẬN</a:t>
            </a:r>
            <a:endParaRPr lang="vi-VN"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22853" y="1157401"/>
            <a:ext cx="9740348" cy="3631763"/>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sym typeface="Wingdings" panose="05000000000000000000" pitchFamily="2" charset="2"/>
              </a:rPr>
              <a:t>Cài đặt website hoàn chỉnh hơn, để chương trình thực sự hữu ích hơn, đáp ứng những nghiệp vụ phức tạp hơn, dữ liệu lớn hơn.</a:t>
            </a:r>
          </a:p>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sym typeface="Wingdings" panose="05000000000000000000" pitchFamily="2" charset="2"/>
              </a:rPr>
              <a:t>Xây dựng chức năng mã khuyễn mãi cho khách hàng mua nhiều sản phẩm hoặc những đơn hàng có giá trị cao.</a:t>
            </a:r>
          </a:p>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sym typeface="Wingdings" panose="05000000000000000000" pitchFamily="2" charset="2"/>
              </a:rPr>
              <a:t>Xây dựng chức năng thanh toán đơn hàng online.</a:t>
            </a:r>
          </a:p>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sym typeface="Wingdings" panose="05000000000000000000" pitchFamily="2" charset="2"/>
              </a:rPr>
              <a:t>Cho phép khách hàng đăng nhập bằng các tài khoản google, facebook.</a:t>
            </a:r>
          </a:p>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sym typeface="Wingdings" panose="05000000000000000000" pitchFamily="2" charset="2"/>
              </a:rPr>
              <a:t>Xây dựng chức năng phản hồi email.</a:t>
            </a:r>
          </a:p>
          <a:p>
            <a:pPr marL="342900" indent="-342900">
              <a:buFont typeface="Wingdings" panose="05000000000000000000" pitchFamily="2" charset="2"/>
              <a:buChar char="ü"/>
            </a:pP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634711"/>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1825625"/>
            <a:ext cx="9807713" cy="1325563"/>
          </a:xfrm>
        </p:spPr>
        <p:txBody>
          <a:bodyPr/>
          <a:lstStyle/>
          <a:p>
            <a:pPr algn="ctr"/>
            <a:r>
              <a:rPr lang="en-US" dirty="0">
                <a:latin typeface="Times New Roman" panose="02020603050405020304" pitchFamily="18" charset="0"/>
                <a:cs typeface="Times New Roman" panose="02020603050405020304" pitchFamily="18" charset="0"/>
                <a:sym typeface="Wingdings" panose="05000000000000000000" pitchFamily="2" charset="2"/>
              </a:rPr>
              <a:t>KẾT THÚC</a:t>
            </a:r>
            <a:endParaRPr lang="vi-V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25048" y="2703685"/>
            <a:ext cx="9690100"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CẢM ƠN THẦY CÔ VÀ CÁC BẠN ĐÃ LẮNG NGHE !</a:t>
            </a:r>
            <a:endParaRPr lang="vi-VN"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104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4948" y="221098"/>
            <a:ext cx="60631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dung thực hiện</a:t>
            </a:r>
            <a:endParaRPr lang="vi-V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6875" y="41622"/>
            <a:ext cx="820615" cy="820615"/>
          </a:xfrm>
          <a:prstGeom prst="rect">
            <a:avLst/>
          </a:prstGeom>
        </p:spPr>
      </p:pic>
      <p:sp>
        <p:nvSpPr>
          <p:cNvPr id="6" name="TextBox 5"/>
          <p:cNvSpPr txBox="1"/>
          <p:nvPr/>
        </p:nvSpPr>
        <p:spPr>
          <a:xfrm>
            <a:off x="1195754" y="1237957"/>
            <a:ext cx="1842868"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Đặt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vấn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đề</a:t>
            </a:r>
            <a:endParaRPr lang="vi-VN" sz="24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323" y="1125796"/>
            <a:ext cx="624431" cy="624431"/>
          </a:xfrm>
          <a:prstGeom prst="rect">
            <a:avLst/>
          </a:prstGeom>
        </p:spPr>
      </p:pic>
      <p:sp>
        <p:nvSpPr>
          <p:cNvPr id="8" name="TextBox 7"/>
          <p:cNvSpPr txBox="1"/>
          <p:nvPr/>
        </p:nvSpPr>
        <p:spPr>
          <a:xfrm>
            <a:off x="851524" y="1782992"/>
            <a:ext cx="9326146" cy="960328"/>
          </a:xfrm>
          <a:prstGeom prst="rect">
            <a:avLst/>
          </a:prstGeom>
          <a:noFill/>
        </p:spPr>
        <p:txBody>
          <a:bodyPr wrap="square" rtlCol="0">
            <a:spAutoFit/>
          </a:bodyPr>
          <a:lstStyle/>
          <a:p>
            <a:pPr marL="342900" indent="-342900" algn="just">
              <a:lnSpc>
                <a:spcPct val="150000"/>
              </a:lnSpc>
              <a:spcBef>
                <a:spcPts val="600"/>
              </a:spcBef>
              <a:buFont typeface="Wingdings" panose="05000000000000000000" pitchFamily="2" charset="2"/>
              <a:buChar char="v"/>
            </a:pPr>
            <a:r>
              <a:rPr lang="en-US" sz="2000">
                <a:solidFill>
                  <a:srgbClr val="000000"/>
                </a:solidFill>
                <a:effectLst/>
                <a:latin typeface="Times New Roman" panose="02020603050405020304" pitchFamily="18" charset="0"/>
                <a:ea typeface="Calibri" panose="020F0502020204030204" pitchFamily="34" charset="0"/>
              </a:rPr>
              <a:t>Trong thời đại 4.0 công nghệ web đang có được sự phát triển mạnh mẽ và phổ biến rất nhanh bởi những lợi ích mà nó mang lại cho cộng đồng là rất lớn.</a:t>
            </a:r>
            <a:endParaRPr lang="en-US" sz="2000">
              <a:effectLst/>
              <a:latin typeface="Times New Roman" panose="02020603050405020304" pitchFamily="18" charset="0"/>
              <a:ea typeface="Calibri" panose="020F0502020204030204" pitchFamily="34" charset="0"/>
            </a:endParaRPr>
          </a:p>
        </p:txBody>
      </p:sp>
      <p:sp>
        <p:nvSpPr>
          <p:cNvPr id="10" name="TextBox 9"/>
          <p:cNvSpPr txBox="1"/>
          <p:nvPr/>
        </p:nvSpPr>
        <p:spPr>
          <a:xfrm>
            <a:off x="851524" y="2867144"/>
            <a:ext cx="9326146" cy="498663"/>
          </a:xfrm>
          <a:prstGeom prst="rect">
            <a:avLst/>
          </a:prstGeom>
          <a:noFill/>
        </p:spPr>
        <p:txBody>
          <a:bodyPr wrap="square" rtlCol="0">
            <a:spAutoFit/>
          </a:bodyPr>
          <a:lstStyle/>
          <a:p>
            <a:pPr marL="342900" indent="-342900" algn="just">
              <a:lnSpc>
                <a:spcPct val="150000"/>
              </a:lnSpc>
              <a:spcBef>
                <a:spcPts val="600"/>
              </a:spcBef>
              <a:buFont typeface="Wingdings" panose="05000000000000000000" pitchFamily="2" charset="2"/>
              <a:buChar char="v"/>
            </a:pPr>
            <a:r>
              <a:rPr lang="en-US" sz="2000">
                <a:effectLst/>
                <a:latin typeface="Times New Roman" panose="02020603050405020304" pitchFamily="18" charset="0"/>
                <a:ea typeface="Arial" panose="020B0604020202020204" pitchFamily="34" charset="0"/>
                <a:cs typeface="Times New Roman" panose="02020603050405020304" pitchFamily="18" charset="0"/>
              </a:rPr>
              <a:t>Tác dụng của web site đối với một cửa hàng:</a:t>
            </a:r>
          </a:p>
        </p:txBody>
      </p:sp>
      <p:sp>
        <p:nvSpPr>
          <p:cNvPr id="15" name="TextBox 14">
            <a:extLst>
              <a:ext uri="{FF2B5EF4-FFF2-40B4-BE49-F238E27FC236}">
                <a16:creationId xmlns:a16="http://schemas.microsoft.com/office/drawing/2014/main" id="{356BBC5C-1BB2-4D9A-B1EC-46F3B6A8B0D4}"/>
              </a:ext>
            </a:extLst>
          </p:cNvPr>
          <p:cNvSpPr txBox="1"/>
          <p:nvPr/>
        </p:nvSpPr>
        <p:spPr>
          <a:xfrm>
            <a:off x="1182502" y="4430897"/>
            <a:ext cx="9147568" cy="960328"/>
          </a:xfrm>
          <a:prstGeom prst="rect">
            <a:avLst/>
          </a:prstGeom>
          <a:noFill/>
        </p:spPr>
        <p:txBody>
          <a:bodyPr wrap="square" rtlCol="0">
            <a:spAutoFit/>
          </a:bodyPr>
          <a:lstStyle/>
          <a:p>
            <a:pPr marL="285750" indent="-285750" algn="just">
              <a:lnSpc>
                <a:spcPct val="150000"/>
              </a:lnSpc>
              <a:spcBef>
                <a:spcPts val="600"/>
              </a:spcBef>
              <a:buFont typeface="Wingdings" panose="05000000000000000000" pitchFamily="2" charset="2"/>
              <a:buChar char="§"/>
            </a:pPr>
            <a:r>
              <a:rPr lang="en-US" sz="2000">
                <a:solidFill>
                  <a:srgbClr val="000000"/>
                </a:solidFill>
                <a:latin typeface="Times New Roman" panose="02020603050405020304" pitchFamily="18" charset="0"/>
                <a:ea typeface="Calibri" panose="020F0502020204030204" pitchFamily="34" charset="0"/>
              </a:rPr>
              <a:t>G</a:t>
            </a:r>
            <a:r>
              <a:rPr lang="en-US" sz="2000">
                <a:solidFill>
                  <a:srgbClr val="000000"/>
                </a:solidFill>
                <a:effectLst/>
                <a:latin typeface="Times New Roman" panose="02020603050405020304" pitchFamily="18" charset="0"/>
                <a:ea typeface="Calibri" panose="020F0502020204030204" pitchFamily="34" charset="0"/>
              </a:rPr>
              <a:t>iảm thiểu chi phí cho tiếp thị, quảng cáo, dễ dàng nhận phải hồi từ phía khách hàng, cơ hội mở rộng liên kết và hợp tác ở phạm vi quốc tế..v..v.</a:t>
            </a:r>
            <a:endParaRPr lang="en-US" sz="2000">
              <a:effectLst/>
              <a:latin typeface="Times New Roman" panose="02020603050405020304" pitchFamily="18" charset="0"/>
              <a:ea typeface="Calibri" panose="020F0502020204030204" pitchFamily="34" charset="0"/>
            </a:endParaRPr>
          </a:p>
        </p:txBody>
      </p:sp>
      <p:sp>
        <p:nvSpPr>
          <p:cNvPr id="16" name="TextBox 15">
            <a:extLst>
              <a:ext uri="{FF2B5EF4-FFF2-40B4-BE49-F238E27FC236}">
                <a16:creationId xmlns:a16="http://schemas.microsoft.com/office/drawing/2014/main" id="{873D7661-F3E5-4847-9B7D-234878759F25}"/>
              </a:ext>
            </a:extLst>
          </p:cNvPr>
          <p:cNvSpPr txBox="1"/>
          <p:nvPr/>
        </p:nvSpPr>
        <p:spPr>
          <a:xfrm>
            <a:off x="1195754" y="3477889"/>
            <a:ext cx="9000243" cy="960328"/>
          </a:xfrm>
          <a:prstGeom prst="rect">
            <a:avLst/>
          </a:prstGeom>
          <a:noFill/>
        </p:spPr>
        <p:txBody>
          <a:bodyPr wrap="square" rtlCol="0">
            <a:spAutoFit/>
          </a:bodyPr>
          <a:lstStyle/>
          <a:p>
            <a:pPr marL="285750" indent="-285750" algn="just">
              <a:lnSpc>
                <a:spcPct val="150000"/>
              </a:lnSpc>
              <a:spcBef>
                <a:spcPts val="600"/>
              </a:spcBef>
              <a:buFont typeface="Wingdings" panose="05000000000000000000" pitchFamily="2" charset="2"/>
              <a:buChar char="§"/>
            </a:pPr>
            <a:r>
              <a:rPr lang="en-US" sz="2000">
                <a:solidFill>
                  <a:srgbClr val="000000"/>
                </a:solidFill>
                <a:effectLst/>
                <a:latin typeface="Times New Roman" panose="02020603050405020304" pitchFamily="18" charset="0"/>
                <a:ea typeface="Calibri" panose="020F0502020204030204" pitchFamily="34" charset="0"/>
              </a:rPr>
              <a:t>Khả năng quảng cáo, phổ biến tên tuổi cửa hàng rất nhanh trên môi trường mạng toàn cầu, việc kinh doanh sẽ </a:t>
            </a:r>
            <a:r>
              <a:rPr lang="en-US" sz="2000">
                <a:solidFill>
                  <a:srgbClr val="000000"/>
                </a:solidFill>
                <a:latin typeface="Times New Roman" panose="02020603050405020304" pitchFamily="18" charset="0"/>
                <a:ea typeface="Calibri" panose="020F0502020204030204" pitchFamily="34" charset="0"/>
              </a:rPr>
              <a:t>được hoạt động</a:t>
            </a:r>
            <a:r>
              <a:rPr lang="en-US" sz="2000">
                <a:solidFill>
                  <a:srgbClr val="000000"/>
                </a:solidFill>
                <a:effectLst/>
                <a:latin typeface="Times New Roman" panose="02020603050405020304" pitchFamily="18" charset="0"/>
                <a:ea typeface="Calibri" panose="020F0502020204030204" pitchFamily="34" charset="0"/>
              </a:rPr>
              <a:t> 24/24.</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E79AE0A8-24C6-4E16-AA52-66AF4204A480}"/>
              </a:ext>
            </a:extLst>
          </p:cNvPr>
          <p:cNvSpPr txBox="1"/>
          <p:nvPr/>
        </p:nvSpPr>
        <p:spPr>
          <a:xfrm>
            <a:off x="1652954" y="5252532"/>
            <a:ext cx="8981916" cy="498663"/>
          </a:xfrm>
          <a:prstGeom prst="rect">
            <a:avLst/>
          </a:prstGeom>
          <a:noFill/>
        </p:spPr>
        <p:txBody>
          <a:bodyPr wrap="square" rtlCol="0">
            <a:spAutoFit/>
          </a:bodyPr>
          <a:lstStyle/>
          <a:p>
            <a:pPr algn="just">
              <a:lnSpc>
                <a:spcPct val="150000"/>
              </a:lnSpc>
              <a:spcBef>
                <a:spcPts val="600"/>
              </a:spcBef>
            </a:pP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B9E03493-DADB-461B-A58A-60E0CAD968E8}"/>
              </a:ext>
            </a:extLst>
          </p:cNvPr>
          <p:cNvSpPr txBox="1"/>
          <p:nvPr/>
        </p:nvSpPr>
        <p:spPr>
          <a:xfrm>
            <a:off x="1200829" y="5469620"/>
            <a:ext cx="8981916" cy="498663"/>
          </a:xfrm>
          <a:prstGeom prst="rect">
            <a:avLst/>
          </a:prstGeom>
          <a:noFill/>
        </p:spPr>
        <p:txBody>
          <a:bodyPr wrap="square" rtlCol="0">
            <a:spAutoFit/>
          </a:bodyPr>
          <a:lstStyle/>
          <a:p>
            <a:pPr marL="285750" indent="-285750" algn="just">
              <a:lnSpc>
                <a:spcPct val="150000"/>
              </a:lnSpc>
              <a:spcBef>
                <a:spcPts val="600"/>
              </a:spcBef>
              <a:buFont typeface="Wingdings" panose="05000000000000000000" pitchFamily="2" charset="2"/>
              <a:buChar char="§"/>
            </a:pPr>
            <a:r>
              <a:rPr lang="en-US" sz="2000">
                <a:solidFill>
                  <a:srgbClr val="000000"/>
                </a:solidFill>
                <a:latin typeface="Times New Roman" panose="02020603050405020304" pitchFamily="18" charset="0"/>
                <a:ea typeface="Calibri" panose="020F0502020204030204" pitchFamily="34" charset="0"/>
              </a:rPr>
              <a:t>T</a:t>
            </a:r>
            <a:r>
              <a:rPr lang="en-US" sz="2000">
                <a:solidFill>
                  <a:srgbClr val="000000"/>
                </a:solidFill>
                <a:effectLst/>
                <a:latin typeface="Times New Roman" panose="02020603050405020304" pitchFamily="18" charset="0"/>
                <a:ea typeface="Calibri" panose="020F0502020204030204" pitchFamily="34" charset="0"/>
              </a:rPr>
              <a:t>iện dụng trong việc quản lý, thống kê, mua bán…</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2" name="Arrow: Right 1">
            <a:extLst>
              <a:ext uri="{FF2B5EF4-FFF2-40B4-BE49-F238E27FC236}">
                <a16:creationId xmlns:a16="http://schemas.microsoft.com/office/drawing/2014/main" id="{F915254D-7590-4D71-B71D-603E408E35BD}"/>
              </a:ext>
            </a:extLst>
          </p:cNvPr>
          <p:cNvSpPr/>
          <p:nvPr/>
        </p:nvSpPr>
        <p:spPr>
          <a:xfrm>
            <a:off x="1298712" y="6228518"/>
            <a:ext cx="978408" cy="379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F5F1A3C-1CA0-46E5-A108-F6AB88CD664C}"/>
              </a:ext>
            </a:extLst>
          </p:cNvPr>
          <p:cNvSpPr txBox="1"/>
          <p:nvPr/>
        </p:nvSpPr>
        <p:spPr>
          <a:xfrm>
            <a:off x="2545927" y="6125601"/>
            <a:ext cx="6796856" cy="498663"/>
          </a:xfrm>
          <a:prstGeom prst="rect">
            <a:avLst/>
          </a:prstGeom>
          <a:noFill/>
        </p:spPr>
        <p:txBody>
          <a:bodyPr wrap="square" rtlCol="0">
            <a:spAutoFit/>
          </a:bodyPr>
          <a:lstStyle/>
          <a:p>
            <a:pPr algn="just">
              <a:lnSpc>
                <a:spcPct val="150000"/>
              </a:lnSpc>
              <a:spcBef>
                <a:spcPts val="600"/>
              </a:spcBef>
            </a:pPr>
            <a:r>
              <a:rPr lang="en-US" sz="2000">
                <a:effectLst/>
                <a:latin typeface="Times New Roman" panose="02020603050405020304" pitchFamily="18" charset="0"/>
                <a:ea typeface="Arial" panose="020B0604020202020204" pitchFamily="34" charset="0"/>
                <a:cs typeface="Times New Roman" panose="02020603050405020304" pitchFamily="18" charset="0"/>
              </a:rPr>
              <a:t>Việc thiết kế và xây dựng website bán hàng là rất cần thiết</a:t>
            </a:r>
          </a:p>
        </p:txBody>
      </p:sp>
    </p:spTree>
    <p:extLst>
      <p:ext uri="{BB962C8B-B14F-4D97-AF65-F5344CB8AC3E}">
        <p14:creationId xmlns:p14="http://schemas.microsoft.com/office/powerpoint/2010/main" val="7889853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barn(inVertical)">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inVertical)">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P spid="2"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6875" y="41622"/>
            <a:ext cx="820615" cy="820615"/>
          </a:xfrm>
          <a:prstGeom prst="rect">
            <a:avLst/>
          </a:prstGeom>
        </p:spPr>
      </p:pic>
      <p:sp>
        <p:nvSpPr>
          <p:cNvPr id="5" name="TextBox 4"/>
          <p:cNvSpPr txBox="1"/>
          <p:nvPr/>
        </p:nvSpPr>
        <p:spPr>
          <a:xfrm>
            <a:off x="3574948" y="221098"/>
            <a:ext cx="60631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dung thực hiện</a:t>
            </a:r>
            <a:endParaRPr lang="vi-V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323" y="1125796"/>
            <a:ext cx="624431" cy="624431"/>
          </a:xfrm>
          <a:prstGeom prst="rect">
            <a:avLst/>
          </a:prstGeom>
        </p:spPr>
      </p:pic>
      <p:sp>
        <p:nvSpPr>
          <p:cNvPr id="7" name="TextBox 6"/>
          <p:cNvSpPr txBox="1"/>
          <p:nvPr/>
        </p:nvSpPr>
        <p:spPr>
          <a:xfrm>
            <a:off x="1195754" y="1237957"/>
            <a:ext cx="1842868"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Mục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tiêu</a:t>
            </a:r>
            <a:endParaRPr lang="vi-VN" sz="24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883538" y="1993790"/>
            <a:ext cx="11090422" cy="3785652"/>
          </a:xfrm>
          <a:prstGeom prst="rect">
            <a:avLst/>
          </a:prstGeom>
        </p:spPr>
        <p:txBody>
          <a:bodyPr wrap="square">
            <a:spAutoFit/>
          </a:bodyPr>
          <a:lstStyle/>
          <a:p>
            <a:pPr marL="342900" indent="-342900">
              <a:lnSpc>
                <a:spcPct val="200000"/>
              </a:lnSpc>
              <a:buFont typeface="Wingdings" panose="05000000000000000000" pitchFamily="2" charset="2"/>
              <a:buChar char="ü"/>
            </a:pPr>
            <a:r>
              <a:rPr lang="en-US" sz="2000">
                <a:solidFill>
                  <a:srgbClr val="000000"/>
                </a:solidFill>
                <a:latin typeface="Times New Roman" panose="02020603050405020304" pitchFamily="18" charset="0"/>
                <a:ea typeface="Calibri" panose="020F0502020204030204" pitchFamily="34" charset="0"/>
              </a:rPr>
              <a:t>Có đầy đủ</a:t>
            </a:r>
            <a:r>
              <a:rPr lang="en-US" sz="2000">
                <a:solidFill>
                  <a:srgbClr val="000000"/>
                </a:solidFill>
                <a:effectLst/>
                <a:latin typeface="Times New Roman" panose="02020603050405020304" pitchFamily="18" charset="0"/>
                <a:ea typeface="Calibri" panose="020F0502020204030204" pitchFamily="34" charset="0"/>
              </a:rPr>
              <a:t> các chức năng cơ bản của một website bán hàng thương mại.</a:t>
            </a:r>
          </a:p>
          <a:p>
            <a:pPr marL="342900" indent="-342900">
              <a:lnSpc>
                <a:spcPct val="200000"/>
              </a:lnSpc>
              <a:buFont typeface="Wingdings" panose="05000000000000000000" pitchFamily="2" charset="2"/>
              <a:buChar char="ü"/>
            </a:pPr>
            <a:r>
              <a:rPr lang="en-US" sz="2000">
                <a:solidFill>
                  <a:srgbClr val="000000"/>
                </a:solidFill>
                <a:latin typeface="Times New Roman" panose="02020603050405020304" pitchFamily="18" charset="0"/>
                <a:ea typeface="Calibri" panose="020F0502020204030204" pitchFamily="34" charset="0"/>
              </a:rPr>
              <a:t>Tự tương thích, hiển thị được trên tất cả các thiết bị hiện tại và có thể nâng cấp trong tương lai.</a:t>
            </a:r>
            <a:endParaRPr lang="en-US" sz="200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ü"/>
            </a:pPr>
            <a:r>
              <a:rPr lang="en-US" sz="2000">
                <a:solidFill>
                  <a:srgbClr val="000000"/>
                </a:solidFill>
                <a:latin typeface="Times New Roman" panose="02020603050405020304" pitchFamily="18" charset="0"/>
                <a:ea typeface="Calibri" panose="020F0502020204030204" pitchFamily="34" charset="0"/>
              </a:rPr>
              <a:t>Website hiển thị sản phẩm đẹp, thu hút người dùng, dễ dàng quản lý và sử dụng.</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rPr>
              <a:t>Nắm bắt được công nghệ thiết kế web b</a:t>
            </a:r>
            <a:r>
              <a:rPr lang="en-US" sz="2000">
                <a:latin typeface="Times New Roman" panose="02020603050405020304" pitchFamily="18" charset="0"/>
                <a:cs typeface="Times New Roman" panose="02020603050405020304" pitchFamily="18" charset="0"/>
              </a:rPr>
              <a:t>ằ</a:t>
            </a:r>
            <a:r>
              <a:rPr lang="vi-VN" sz="2000">
                <a:latin typeface="Times New Roman" panose="02020603050405020304" pitchFamily="18" charset="0"/>
                <a:cs typeface="Times New Roman" panose="02020603050405020304" pitchFamily="18" charset="0"/>
              </a:rPr>
              <a:t>ng</a:t>
            </a:r>
            <a:r>
              <a:rPr lang="en-US" sz="2000">
                <a:latin typeface="Times New Roman" panose="02020603050405020304" pitchFamily="18" charset="0"/>
                <a:cs typeface="Times New Roman" panose="02020603050405020304" pitchFamily="18" charset="0"/>
              </a:rPr>
              <a:t> các ngôn ngữ như:</a:t>
            </a: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 ASP.NET,SQL Sever,</a:t>
            </a:r>
            <a:r>
              <a:rPr lang="vi-VN" sz="2000">
                <a:latin typeface="Times New Roman" panose="02020603050405020304" pitchFamily="18" charset="0"/>
                <a:cs typeface="Times New Roman" panose="02020603050405020304" pitchFamily="18" charset="0"/>
              </a:rPr>
              <a:t> HTML, CSS JQUERY, JAVASCRIPT</a:t>
            </a:r>
            <a:r>
              <a:rPr lang="en-US" sz="2000">
                <a:latin typeface="Times New Roman" panose="02020603050405020304" pitchFamily="18" charset="0"/>
                <a:cs typeface="Times New Roman" panose="02020603050405020304" pitchFamily="18" charset="0"/>
              </a:rPr>
              <a:t>...</a:t>
            </a:r>
          </a:p>
          <a:p>
            <a:pPr marL="342900" indent="-342900">
              <a:lnSpc>
                <a:spcPct val="200000"/>
              </a:lnSpc>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Ứng dụng mô hình MVC để thiết kế website để có thể dễ dàng bào trì và nâng cấp.</a:t>
            </a:r>
          </a:p>
          <a:p>
            <a:pPr marL="342900" indent="-342900">
              <a:buFont typeface="Wingdings" panose="05000000000000000000" pitchFamily="2" charset="2"/>
              <a:buChar char="v"/>
            </a:pP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964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arn(inVertic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arn(inVertic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arn(inVertical)">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barn(inVertical)">
                                      <p:cBhvr>
                                        <p:cTn id="2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B235D8B-EC34-425F-97F9-A2D4AAEE35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6875" y="41622"/>
            <a:ext cx="820615" cy="820615"/>
          </a:xfrm>
          <a:prstGeom prst="rect">
            <a:avLst/>
          </a:prstGeom>
        </p:spPr>
      </p:pic>
      <p:sp>
        <p:nvSpPr>
          <p:cNvPr id="21" name="TextBox 20">
            <a:extLst>
              <a:ext uri="{FF2B5EF4-FFF2-40B4-BE49-F238E27FC236}">
                <a16:creationId xmlns:a16="http://schemas.microsoft.com/office/drawing/2014/main" id="{758CC886-4488-487D-917E-572C0FF4016F}"/>
              </a:ext>
            </a:extLst>
          </p:cNvPr>
          <p:cNvSpPr txBox="1"/>
          <p:nvPr/>
        </p:nvSpPr>
        <p:spPr>
          <a:xfrm>
            <a:off x="3574948" y="221098"/>
            <a:ext cx="60631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dung thực hiện</a:t>
            </a:r>
            <a:endParaRPr lang="vi-VN" sz="24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FD5F5B2A-B6E6-4CDC-92F6-E17698ECB5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323" y="1125796"/>
            <a:ext cx="624431" cy="624431"/>
          </a:xfrm>
          <a:prstGeom prst="rect">
            <a:avLst/>
          </a:prstGeom>
        </p:spPr>
      </p:pic>
      <p:sp>
        <p:nvSpPr>
          <p:cNvPr id="23" name="TextBox 22">
            <a:extLst>
              <a:ext uri="{FF2B5EF4-FFF2-40B4-BE49-F238E27FC236}">
                <a16:creationId xmlns:a16="http://schemas.microsoft.com/office/drawing/2014/main" id="{B2F45BB9-26E3-4E79-8909-BB039454207B}"/>
              </a:ext>
            </a:extLst>
          </p:cNvPr>
          <p:cNvSpPr txBox="1"/>
          <p:nvPr/>
        </p:nvSpPr>
        <p:spPr>
          <a:xfrm>
            <a:off x="1195753" y="1237957"/>
            <a:ext cx="2991933"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Nôi dung thực hiện</a:t>
            </a:r>
            <a:endParaRPr lang="vi-VN" sz="2400" b="1"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86E3649E-39F9-40DD-8744-124518D3E787}"/>
              </a:ext>
            </a:extLst>
          </p:cNvPr>
          <p:cNvSpPr/>
          <p:nvPr/>
        </p:nvSpPr>
        <p:spPr>
          <a:xfrm>
            <a:off x="883538" y="1993790"/>
            <a:ext cx="9287504" cy="4653646"/>
          </a:xfrm>
          <a:prstGeom prst="rect">
            <a:avLst/>
          </a:prstGeom>
        </p:spPr>
        <p:txBody>
          <a:bodyPr wrap="square">
            <a:spAutoFit/>
          </a:bodyPr>
          <a:lstStyle/>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rPr>
              <a:t>Tìm hiểu cách sử dụng MVC Framework, Entity Framework trong thiết kế và lập trình website bằng ngôn ngữ  C# ASP.NET.</a:t>
            </a:r>
          </a:p>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rPr>
              <a:t>Tìm hiểu cách sử dụng phần mềm Visual Studio 2019 và SQL Server để thiết kế giao diện và xây dựng các chức năng website quản lý bằng ngôn ngữ C#.</a:t>
            </a:r>
          </a:p>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rPr>
              <a:t>Khảo sát và phân tích yêu cầu quy trình quản lý.</a:t>
            </a:r>
          </a:p>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rPr>
              <a:t>Thiết kế và đặc tả website.</a:t>
            </a:r>
          </a:p>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rPr>
              <a:t>Xây dựng cơ sở dữ liệu.</a:t>
            </a:r>
          </a:p>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rPr>
              <a:t>Lập trình các module của website.</a:t>
            </a:r>
          </a:p>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rPr>
              <a:t>Kiểm thử website.</a:t>
            </a:r>
          </a:p>
          <a:p>
            <a:pPr marL="342900" indent="-342900">
              <a:lnSpc>
                <a:spcPct val="150000"/>
              </a:lnSpc>
              <a:buFont typeface="Wingdings" panose="05000000000000000000" pitchFamily="2" charset="2"/>
              <a:buChar char="ü"/>
            </a:pPr>
            <a:r>
              <a:rPr lang="vi-VN" sz="2000">
                <a:latin typeface="Times New Roman" panose="02020603050405020304" pitchFamily="18" charset="0"/>
                <a:cs typeface="Times New Roman" panose="02020603050405020304" pitchFamily="18" charset="0"/>
              </a:rPr>
              <a:t>Triển khai thực nghiệm website trên mạng Internet.</a:t>
            </a:r>
          </a:p>
        </p:txBody>
      </p:sp>
    </p:spTree>
    <p:extLst>
      <p:ext uri="{BB962C8B-B14F-4D97-AF65-F5344CB8AC3E}">
        <p14:creationId xmlns:p14="http://schemas.microsoft.com/office/powerpoint/2010/main" val="21634530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arn(inVertical)">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barn(inVertical)">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barn(inVertical)">
                                      <p:cBhvr>
                                        <p:cTn id="17" dur="5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barn(inVertical)">
                                      <p:cBhvr>
                                        <p:cTn id="22" dur="500"/>
                                        <p:tgtEl>
                                          <p:spTgt spid="26">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Effect transition="in" filter="barn(inVertical)">
                                      <p:cBhvr>
                                        <p:cTn id="25" dur="500"/>
                                        <p:tgtEl>
                                          <p:spTgt spid="2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6">
                                            <p:txEl>
                                              <p:pRg st="5" end="5"/>
                                            </p:txEl>
                                          </p:spTgt>
                                        </p:tgtEl>
                                        <p:attrNameLst>
                                          <p:attrName>style.visibility</p:attrName>
                                        </p:attrNameLst>
                                      </p:cBhvr>
                                      <p:to>
                                        <p:strVal val="visible"/>
                                      </p:to>
                                    </p:set>
                                    <p:animEffect transition="in" filter="barn(inVertical)">
                                      <p:cBhvr>
                                        <p:cTn id="30" dur="500"/>
                                        <p:tgtEl>
                                          <p:spTgt spid="26">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26">
                                            <p:txEl>
                                              <p:pRg st="6" end="6"/>
                                            </p:txEl>
                                          </p:spTgt>
                                        </p:tgtEl>
                                        <p:attrNameLst>
                                          <p:attrName>style.visibility</p:attrName>
                                        </p:attrNameLst>
                                      </p:cBhvr>
                                      <p:to>
                                        <p:strVal val="visible"/>
                                      </p:to>
                                    </p:set>
                                    <p:animEffect transition="in" filter="barn(inVertical)">
                                      <p:cBhvr>
                                        <p:cTn id="33" dur="500"/>
                                        <p:tgtEl>
                                          <p:spTgt spid="26">
                                            <p:txEl>
                                              <p:pRg st="6" end="6"/>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26">
                                            <p:txEl>
                                              <p:pRg st="7" end="7"/>
                                            </p:txEl>
                                          </p:spTgt>
                                        </p:tgtEl>
                                        <p:attrNameLst>
                                          <p:attrName>style.visibility</p:attrName>
                                        </p:attrNameLst>
                                      </p:cBhvr>
                                      <p:to>
                                        <p:strVal val="visible"/>
                                      </p:to>
                                    </p:set>
                                    <p:animEffect transition="in" filter="barn(inVertical)">
                                      <p:cBhvr>
                                        <p:cTn id="36" dur="500"/>
                                        <p:tgtEl>
                                          <p:spTgt spid="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58CC886-4488-487D-917E-572C0FF4016F}"/>
              </a:ext>
            </a:extLst>
          </p:cNvPr>
          <p:cNvSpPr txBox="1"/>
          <p:nvPr/>
        </p:nvSpPr>
        <p:spPr>
          <a:xfrm>
            <a:off x="3574948" y="221098"/>
            <a:ext cx="6063175"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Khảo sát thực tế và phân tích yêu cầu</a:t>
            </a:r>
            <a:endParaRPr lang="vi-VN" sz="24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FD5F5B2A-B6E6-4CDC-92F6-E17698ECB5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23" y="1125796"/>
            <a:ext cx="624431" cy="624431"/>
          </a:xfrm>
          <a:prstGeom prst="rect">
            <a:avLst/>
          </a:prstGeom>
        </p:spPr>
      </p:pic>
      <p:sp>
        <p:nvSpPr>
          <p:cNvPr id="23" name="TextBox 22">
            <a:extLst>
              <a:ext uri="{FF2B5EF4-FFF2-40B4-BE49-F238E27FC236}">
                <a16:creationId xmlns:a16="http://schemas.microsoft.com/office/drawing/2014/main" id="{B2F45BB9-26E3-4E79-8909-BB039454207B}"/>
              </a:ext>
            </a:extLst>
          </p:cNvPr>
          <p:cNvSpPr txBox="1"/>
          <p:nvPr/>
        </p:nvSpPr>
        <p:spPr>
          <a:xfrm>
            <a:off x="1195753" y="1237957"/>
            <a:ext cx="2991933"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Khảo sát cửa hàng</a:t>
            </a:r>
            <a:endParaRPr lang="vi-VN" sz="2400" b="1"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86E3649E-39F9-40DD-8744-124518D3E787}"/>
              </a:ext>
            </a:extLst>
          </p:cNvPr>
          <p:cNvSpPr/>
          <p:nvPr/>
        </p:nvSpPr>
        <p:spPr>
          <a:xfrm>
            <a:off x="883538" y="1993790"/>
            <a:ext cx="5557019" cy="4401205"/>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Tên cửa hàng: Ngọc Ánh Cosmetics</a:t>
            </a:r>
          </a:p>
          <a:p>
            <a:pPr marL="342900" indent="-342900">
              <a:lnSpc>
                <a:spcPct val="150000"/>
              </a:lnSpc>
              <a:buFont typeface="Wingdings" panose="05000000000000000000" pitchFamily="2" charset="2"/>
              <a:buChar char="ü"/>
            </a:pPr>
            <a:r>
              <a:rPr lang="en-US" sz="2000">
                <a:solidFill>
                  <a:srgbClr val="000000"/>
                </a:solidFill>
                <a:latin typeface="Times New Roman" panose="02020603050405020304" pitchFamily="18" charset="0"/>
                <a:ea typeface="Calibri" panose="020F0502020204030204" pitchFamily="34" charset="0"/>
              </a:rPr>
              <a:t>Địa chỉ : </a:t>
            </a:r>
            <a:r>
              <a:rPr lang="vi-VN" sz="2000">
                <a:solidFill>
                  <a:srgbClr val="000000"/>
                </a:solidFill>
                <a:latin typeface="Times New Roman" panose="02020603050405020304" pitchFamily="18" charset="0"/>
                <a:ea typeface="Calibri" panose="020F0502020204030204" pitchFamily="34" charset="0"/>
              </a:rPr>
              <a:t>Số 105 Trần Hưng Đạo, TP. Thái Bình</a:t>
            </a:r>
            <a:endParaRPr lang="en-US" sz="2000">
              <a:solidFill>
                <a:srgbClr val="000000"/>
              </a:solidFill>
              <a:latin typeface="Times New Roman" panose="02020603050405020304" pitchFamily="18" charset="0"/>
              <a:ea typeface="Calibri" panose="020F0502020204030204" pitchFamily="34" charset="0"/>
            </a:endParaRPr>
          </a:p>
          <a:p>
            <a:pPr marL="342900" indent="-342900">
              <a:lnSpc>
                <a:spcPct val="150000"/>
              </a:lnSpc>
              <a:buFont typeface="Wingdings" panose="05000000000000000000" pitchFamily="2" charset="2"/>
              <a:buChar char="ü"/>
            </a:pPr>
            <a:r>
              <a:rPr lang="en-US" sz="2000">
                <a:solidFill>
                  <a:srgbClr val="000000"/>
                </a:solidFill>
                <a:latin typeface="Times New Roman" panose="02020603050405020304" pitchFamily="18" charset="0"/>
                <a:ea typeface="Calibri" panose="020F0502020204030204" pitchFamily="34" charset="0"/>
              </a:rPr>
              <a:t>Kinh doanh mỹ phẩm xách tay từ nhiều thương hiệu đến từ Hàn Quốc, Nhật, Mỹ như: The Face Shop, DHC, Shiseido, Avene… </a:t>
            </a:r>
          </a:p>
          <a:p>
            <a:pPr marL="342900" indent="-342900">
              <a:lnSpc>
                <a:spcPct val="150000"/>
              </a:lnSpc>
              <a:buFont typeface="Wingdings" panose="05000000000000000000" pitchFamily="2" charset="2"/>
              <a:buChar char="ü"/>
            </a:pPr>
            <a:r>
              <a:rPr lang="en-US" sz="2000">
                <a:solidFill>
                  <a:srgbClr val="000000"/>
                </a:solidFill>
                <a:latin typeface="Times New Roman" panose="02020603050405020304" pitchFamily="18" charset="0"/>
                <a:ea typeface="Calibri" panose="020F0502020204030204" pitchFamily="34" charset="0"/>
              </a:rPr>
              <a:t>Cửa hàng đang có n</a:t>
            </a:r>
            <a:r>
              <a:rPr lang="vi-VN" sz="2000">
                <a:solidFill>
                  <a:srgbClr val="000000"/>
                </a:solidFill>
                <a:latin typeface="Times New Roman" panose="02020603050405020304" pitchFamily="18" charset="0"/>
                <a:ea typeface="Calibri" panose="020F0502020204030204" pitchFamily="34" charset="0"/>
              </a:rPr>
              <a:t>hu cầu mở rộng thị trường cũng như quảng bá sản phẩm và nâng cao chất lượng, tăng doanh thu</a:t>
            </a:r>
            <a:r>
              <a:rPr lang="en-US" sz="2000">
                <a:solidFill>
                  <a:srgbClr val="000000"/>
                </a:solidFill>
                <a:latin typeface="Times New Roman" panose="02020603050405020304" pitchFamily="18" charset="0"/>
                <a:ea typeface="Calibri" panose="020F0502020204030204" pitchFamily="34" charset="0"/>
              </a:rPr>
              <a:t>…</a:t>
            </a:r>
          </a:p>
          <a:p>
            <a:pPr marL="342900" indent="-342900">
              <a:buFont typeface="Wingdings" panose="05000000000000000000" pitchFamily="2" charset="2"/>
              <a:buChar char="v"/>
            </a:pPr>
            <a:endParaRPr lang="en-US" sz="2000">
              <a:solidFill>
                <a:srgbClr val="000000"/>
              </a:solidFill>
              <a:latin typeface="Times New Roman" panose="02020603050405020304" pitchFamily="18" charset="0"/>
              <a:ea typeface="Calibri" panose="020F0502020204030204" pitchFamily="34" charset="0"/>
            </a:endParaRPr>
          </a:p>
          <a:p>
            <a:pPr marL="342900" indent="-342900">
              <a:buFont typeface="Wingdings" panose="05000000000000000000" pitchFamily="2" charset="2"/>
              <a:buChar char="v"/>
            </a:pPr>
            <a:endParaRPr lang="vi-V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326EEBC-4B76-484C-9EA7-1E82CF89A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877" y="-28506"/>
            <a:ext cx="1069145" cy="1069145"/>
          </a:xfrm>
          <a:prstGeom prst="rect">
            <a:avLst/>
          </a:prstGeom>
        </p:spPr>
      </p:pic>
      <p:pic>
        <p:nvPicPr>
          <p:cNvPr id="13" name="Picture 12" descr="Có thể là hình ảnh về mỹ phẩm và văn bản cho biết 'MASK BODY BATH NGỌC ÁNH COSMETICS 105 05THABNH TP. THÁ BÌNH HƯNG'">
            <a:extLst>
              <a:ext uri="{FF2B5EF4-FFF2-40B4-BE49-F238E27FC236}">
                <a16:creationId xmlns:a16="http://schemas.microsoft.com/office/drawing/2014/main" id="{157CFCEB-AAAF-42C5-BDBC-37EBA80E033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1279" y="1438011"/>
            <a:ext cx="5189397" cy="4320540"/>
          </a:xfrm>
          <a:prstGeom prst="rect">
            <a:avLst/>
          </a:prstGeom>
          <a:noFill/>
          <a:ln>
            <a:noFill/>
          </a:ln>
        </p:spPr>
      </p:pic>
      <p:sp>
        <p:nvSpPr>
          <p:cNvPr id="15" name="TextBox 14">
            <a:extLst>
              <a:ext uri="{FF2B5EF4-FFF2-40B4-BE49-F238E27FC236}">
                <a16:creationId xmlns:a16="http://schemas.microsoft.com/office/drawing/2014/main" id="{2B263A09-C156-41C0-BA9B-9020C863B1F0}"/>
              </a:ext>
            </a:extLst>
          </p:cNvPr>
          <p:cNvSpPr txBox="1"/>
          <p:nvPr/>
        </p:nvSpPr>
        <p:spPr>
          <a:xfrm>
            <a:off x="6440556" y="5941653"/>
            <a:ext cx="5180119" cy="458074"/>
          </a:xfrm>
          <a:prstGeom prst="rect">
            <a:avLst/>
          </a:prstGeom>
          <a:noFill/>
        </p:spPr>
        <p:txBody>
          <a:bodyPr wrap="square" rtlCol="0">
            <a:spAutoFit/>
          </a:bodyPr>
          <a:lstStyle/>
          <a:p>
            <a:pPr algn="ctr">
              <a:lnSpc>
                <a:spcPct val="150000"/>
              </a:lnSpc>
              <a:spcBef>
                <a:spcPts val="600"/>
              </a:spcBef>
            </a:pPr>
            <a:r>
              <a:rPr lang="en-US" i="1">
                <a:effectLst/>
                <a:latin typeface="Times New Roman" panose="02020603050405020304" pitchFamily="18" charset="0"/>
                <a:ea typeface="Arial" panose="020B0604020202020204" pitchFamily="34" charset="0"/>
                <a:cs typeface="Times New Roman" panose="02020603050405020304" pitchFamily="18" charset="0"/>
              </a:rPr>
              <a:t>Hình ảnh cửa hàng Ngọc Ánh Cosmetics</a:t>
            </a:r>
          </a:p>
        </p:txBody>
      </p:sp>
    </p:spTree>
    <p:extLst>
      <p:ext uri="{BB962C8B-B14F-4D97-AF65-F5344CB8AC3E}">
        <p14:creationId xmlns:p14="http://schemas.microsoft.com/office/powerpoint/2010/main" val="7379418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barn(inVertical)">
                                      <p:cBhvr>
                                        <p:cTn id="7" dur="500"/>
                                        <p:tgtEl>
                                          <p:spTgt spid="26">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6">
                                            <p:txEl>
                                              <p:pRg st="2" end="2"/>
                                            </p:txEl>
                                          </p:spTgt>
                                        </p:tgtEl>
                                        <p:attrNameLst>
                                          <p:attrName>style.visibility</p:attrName>
                                        </p:attrNameLst>
                                      </p:cBhvr>
                                      <p:to>
                                        <p:strVal val="visible"/>
                                      </p:to>
                                    </p:set>
                                    <p:animEffect transition="in" filter="barn(inVertical)">
                                      <p:cBhvr>
                                        <p:cTn id="10" dur="500"/>
                                        <p:tgtEl>
                                          <p:spTgt spid="2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Effect transition="in" filter="barn(inVertical)">
                                      <p:cBhvr>
                                        <p:cTn id="15" dur="500"/>
                                        <p:tgtEl>
                                          <p:spTgt spid="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58CC886-4488-487D-917E-572C0FF4016F}"/>
              </a:ext>
            </a:extLst>
          </p:cNvPr>
          <p:cNvSpPr txBox="1"/>
          <p:nvPr/>
        </p:nvSpPr>
        <p:spPr>
          <a:xfrm>
            <a:off x="3574948" y="221098"/>
            <a:ext cx="6063175"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Khảo sát thực tế và phân tích yêu cầu</a:t>
            </a:r>
            <a:endParaRPr lang="vi-VN" sz="24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FD5F5B2A-B6E6-4CDC-92F6-E17698ECB5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23" y="1125796"/>
            <a:ext cx="624431" cy="624431"/>
          </a:xfrm>
          <a:prstGeom prst="rect">
            <a:avLst/>
          </a:prstGeom>
        </p:spPr>
      </p:pic>
      <p:sp>
        <p:nvSpPr>
          <p:cNvPr id="23" name="TextBox 22">
            <a:extLst>
              <a:ext uri="{FF2B5EF4-FFF2-40B4-BE49-F238E27FC236}">
                <a16:creationId xmlns:a16="http://schemas.microsoft.com/office/drawing/2014/main" id="{B2F45BB9-26E3-4E79-8909-BB039454207B}"/>
              </a:ext>
            </a:extLst>
          </p:cNvPr>
          <p:cNvSpPr txBox="1"/>
          <p:nvPr/>
        </p:nvSpPr>
        <p:spPr>
          <a:xfrm>
            <a:off x="1195753" y="1237957"/>
            <a:ext cx="5271308"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Yêu cầu của website sau khi khảo sát</a:t>
            </a:r>
            <a:endParaRPr lang="vi-VN" sz="2400" b="1"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86E3649E-39F9-40DD-8744-124518D3E787}"/>
              </a:ext>
            </a:extLst>
          </p:cNvPr>
          <p:cNvSpPr/>
          <p:nvPr/>
        </p:nvSpPr>
        <p:spPr>
          <a:xfrm>
            <a:off x="883538" y="1993790"/>
            <a:ext cx="9287504" cy="461665"/>
          </a:xfrm>
          <a:prstGeom prst="rect">
            <a:avLst/>
          </a:prstGeom>
        </p:spPr>
        <p:txBody>
          <a:bodyPr wrap="square">
            <a:spAutoFit/>
          </a:bodyPr>
          <a:lstStyle/>
          <a:p>
            <a:pPr marL="342900" indent="-3429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Trang web quản trị</a:t>
            </a:r>
            <a:endParaRPr lang="vi-V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326EEBC-4B76-484C-9EA7-1E82CF89A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877" y="-28506"/>
            <a:ext cx="1069145" cy="1069145"/>
          </a:xfrm>
          <a:prstGeom prst="rect">
            <a:avLst/>
          </a:prstGeom>
        </p:spPr>
      </p:pic>
      <p:sp>
        <p:nvSpPr>
          <p:cNvPr id="13" name="Rectangle 12">
            <a:extLst>
              <a:ext uri="{FF2B5EF4-FFF2-40B4-BE49-F238E27FC236}">
                <a16:creationId xmlns:a16="http://schemas.microsoft.com/office/drawing/2014/main" id="{EDE6395F-9B48-49F6-B13B-9C33B9F37C89}"/>
              </a:ext>
            </a:extLst>
          </p:cNvPr>
          <p:cNvSpPr/>
          <p:nvPr/>
        </p:nvSpPr>
        <p:spPr>
          <a:xfrm>
            <a:off x="1195752" y="2503999"/>
            <a:ext cx="8981917" cy="4093428"/>
          </a:xfrm>
          <a:prstGeom prst="rect">
            <a:avLst/>
          </a:prstGeom>
        </p:spPr>
        <p:txBody>
          <a:bodyPr wrap="square">
            <a:spAutoFit/>
          </a:bodyPr>
          <a:lstStyle/>
          <a:p>
            <a:pPr marL="342900" indent="-342900">
              <a:lnSpc>
                <a:spcPct val="200000"/>
              </a:lnSpc>
              <a:buFont typeface="Wingdings" panose="05000000000000000000" pitchFamily="2" charset="2"/>
              <a:buChar char="§"/>
            </a:pPr>
            <a:r>
              <a:rPr lang="vi-VN" sz="2000">
                <a:latin typeface="Times New Roman" panose="02020603050405020304" pitchFamily="18" charset="0"/>
                <a:cs typeface="Times New Roman" panose="02020603050405020304" pitchFamily="18" charset="0"/>
              </a:rPr>
              <a:t>Quản lý các đơn hàng các giao dịch.</a:t>
            </a:r>
          </a:p>
          <a:p>
            <a:pPr marL="342900" indent="-342900">
              <a:lnSpc>
                <a:spcPct val="200000"/>
              </a:lnSpc>
              <a:buFont typeface="Wingdings" panose="05000000000000000000" pitchFamily="2" charset="2"/>
              <a:buChar char="§"/>
            </a:pPr>
            <a:r>
              <a:rPr lang="vi-VN" sz="2000">
                <a:latin typeface="Times New Roman" panose="02020603050405020304" pitchFamily="18" charset="0"/>
                <a:cs typeface="Times New Roman" panose="02020603050405020304" pitchFamily="18" charset="0"/>
              </a:rPr>
              <a:t>Quản lý sản phẩm: Cập nhật thông tin về các sản phẩm.</a:t>
            </a:r>
          </a:p>
          <a:p>
            <a:pPr marL="342900" indent="-342900">
              <a:lnSpc>
                <a:spcPct val="200000"/>
              </a:lnSpc>
              <a:buFont typeface="Wingdings" panose="05000000000000000000" pitchFamily="2" charset="2"/>
              <a:buChar char="§"/>
            </a:pPr>
            <a:r>
              <a:rPr lang="vi-VN" sz="2000">
                <a:latin typeface="Times New Roman" panose="02020603050405020304" pitchFamily="18" charset="0"/>
                <a:cs typeface="Times New Roman" panose="02020603050405020304" pitchFamily="18" charset="0"/>
              </a:rPr>
              <a:t>Quản lý tin tức, danh mục tin tức, tin tức, giới thiệu, liên hệ, slide của trang Web.</a:t>
            </a:r>
          </a:p>
          <a:p>
            <a:pPr marL="342900" indent="-342900">
              <a:lnSpc>
                <a:spcPct val="200000"/>
              </a:lnSpc>
              <a:buFont typeface="Wingdings" panose="05000000000000000000" pitchFamily="2" charset="2"/>
              <a:buChar char="§"/>
            </a:pPr>
            <a:r>
              <a:rPr lang="vi-VN" sz="2000">
                <a:latin typeface="Times New Roman" panose="02020603050405020304" pitchFamily="18" charset="0"/>
                <a:cs typeface="Times New Roman" panose="02020603050405020304" pitchFamily="18" charset="0"/>
              </a:rPr>
              <a:t>Quản lý phân quyền, quản lý nhân viên.</a:t>
            </a:r>
          </a:p>
          <a:p>
            <a:pPr marL="342900" indent="-342900">
              <a:lnSpc>
                <a:spcPct val="200000"/>
              </a:lnSpc>
              <a:buFont typeface="Wingdings" panose="05000000000000000000" pitchFamily="2" charset="2"/>
              <a:buChar char="§"/>
            </a:pPr>
            <a:r>
              <a:rPr lang="vi-VN" sz="2000">
                <a:latin typeface="Times New Roman" panose="02020603050405020304" pitchFamily="18" charset="0"/>
                <a:cs typeface="Times New Roman" panose="02020603050405020304" pitchFamily="18" charset="0"/>
              </a:rPr>
              <a:t>Quản lý thông tin khách hàng.</a:t>
            </a:r>
          </a:p>
          <a:p>
            <a:pPr marL="342900" indent="-342900">
              <a:lnSpc>
                <a:spcPct val="20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T</a:t>
            </a:r>
            <a:r>
              <a:rPr lang="vi-VN" sz="2000">
                <a:latin typeface="Times New Roman" panose="02020603050405020304" pitchFamily="18" charset="0"/>
                <a:cs typeface="Times New Roman" panose="02020603050405020304" pitchFamily="18" charset="0"/>
              </a:rPr>
              <a:t>hống kê</a:t>
            </a:r>
            <a:r>
              <a:rPr lang="en-US" sz="2000">
                <a:latin typeface="Times New Roman" panose="02020603050405020304" pitchFamily="18" charset="0"/>
                <a:cs typeface="Times New Roman" panose="02020603050405020304" pitchFamily="18" charset="0"/>
              </a:rPr>
              <a:t> đơn hàng, doanh thu</a:t>
            </a:r>
            <a:r>
              <a:rPr lang="vi-VN" sz="2000">
                <a:latin typeface="Times New Roman" panose="02020603050405020304" pitchFamily="18" charset="0"/>
                <a:cs typeface="Times New Roman" panose="02020603050405020304" pitchFamily="18" charset="0"/>
              </a:rPr>
              <a:t>.</a:t>
            </a:r>
          </a:p>
          <a:p>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9399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barn(inVertical)">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barn(inVertical)">
                                      <p:cBhvr>
                                        <p:cTn id="15" dur="500"/>
                                        <p:tgtEl>
                                          <p:spTgt spid="1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barn(inVertical)">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barn(inVertical)">
                                      <p:cBhvr>
                                        <p:cTn id="23" dur="500"/>
                                        <p:tgtEl>
                                          <p:spTgt spid="1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animEffect transition="in" filter="barn(inVertical)">
                                      <p:cBhvr>
                                        <p:cTn id="26"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58CC886-4488-487D-917E-572C0FF4016F}"/>
              </a:ext>
            </a:extLst>
          </p:cNvPr>
          <p:cNvSpPr txBox="1"/>
          <p:nvPr/>
        </p:nvSpPr>
        <p:spPr>
          <a:xfrm>
            <a:off x="3574948" y="221098"/>
            <a:ext cx="6063175"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Khảo sát thực tế và phân tích yêu cầu</a:t>
            </a:r>
            <a:endParaRPr lang="vi-VN" sz="24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FD5F5B2A-B6E6-4CDC-92F6-E17698ECB5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23" y="1125796"/>
            <a:ext cx="624431" cy="624431"/>
          </a:xfrm>
          <a:prstGeom prst="rect">
            <a:avLst/>
          </a:prstGeom>
        </p:spPr>
      </p:pic>
      <p:sp>
        <p:nvSpPr>
          <p:cNvPr id="23" name="TextBox 22">
            <a:extLst>
              <a:ext uri="{FF2B5EF4-FFF2-40B4-BE49-F238E27FC236}">
                <a16:creationId xmlns:a16="http://schemas.microsoft.com/office/drawing/2014/main" id="{B2F45BB9-26E3-4E79-8909-BB039454207B}"/>
              </a:ext>
            </a:extLst>
          </p:cNvPr>
          <p:cNvSpPr txBox="1"/>
          <p:nvPr/>
        </p:nvSpPr>
        <p:spPr>
          <a:xfrm>
            <a:off x="1195753" y="1237957"/>
            <a:ext cx="5271308"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Yêu cầu của website sau khi khảo sát</a:t>
            </a:r>
            <a:endParaRPr lang="vi-VN" sz="2400" b="1"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86E3649E-39F9-40DD-8744-124518D3E787}"/>
              </a:ext>
            </a:extLst>
          </p:cNvPr>
          <p:cNvSpPr/>
          <p:nvPr/>
        </p:nvSpPr>
        <p:spPr>
          <a:xfrm>
            <a:off x="883538" y="1993790"/>
            <a:ext cx="9287504" cy="461665"/>
          </a:xfrm>
          <a:prstGeom prst="rect">
            <a:avLst/>
          </a:prstGeom>
        </p:spPr>
        <p:txBody>
          <a:bodyPr wrap="square">
            <a:spAutoFit/>
          </a:bodyPr>
          <a:lstStyle/>
          <a:p>
            <a:pPr marL="342900" indent="-3429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Trang web bán hàng</a:t>
            </a:r>
            <a:endParaRPr lang="vi-V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326EEBC-4B76-484C-9EA7-1E82CF89A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877" y="-28506"/>
            <a:ext cx="1069145" cy="1069145"/>
          </a:xfrm>
          <a:prstGeom prst="rect">
            <a:avLst/>
          </a:prstGeom>
        </p:spPr>
      </p:pic>
      <p:sp>
        <p:nvSpPr>
          <p:cNvPr id="13" name="Rectangle 12">
            <a:extLst>
              <a:ext uri="{FF2B5EF4-FFF2-40B4-BE49-F238E27FC236}">
                <a16:creationId xmlns:a16="http://schemas.microsoft.com/office/drawing/2014/main" id="{EDE6395F-9B48-49F6-B13B-9C33B9F37C89}"/>
              </a:ext>
            </a:extLst>
          </p:cNvPr>
          <p:cNvSpPr/>
          <p:nvPr/>
        </p:nvSpPr>
        <p:spPr>
          <a:xfrm>
            <a:off x="1195752" y="2503999"/>
            <a:ext cx="8981917" cy="4093428"/>
          </a:xfrm>
          <a:prstGeom prst="rect">
            <a:avLst/>
          </a:prstGeom>
        </p:spPr>
        <p:txBody>
          <a:bodyPr wrap="square">
            <a:spAutoFit/>
          </a:bodyPr>
          <a:lstStyle/>
          <a:p>
            <a:pPr marL="342900" indent="-342900">
              <a:lnSpc>
                <a:spcPct val="200000"/>
              </a:lnSpc>
              <a:buFont typeface="Wingdings" panose="05000000000000000000" pitchFamily="2" charset="2"/>
              <a:buChar char="§"/>
            </a:pPr>
            <a:r>
              <a:rPr lang="vi-VN" sz="2000">
                <a:latin typeface="Times New Roman" panose="02020603050405020304" pitchFamily="18" charset="0"/>
                <a:cs typeface="Times New Roman" panose="02020603050405020304" pitchFamily="18" charset="0"/>
              </a:rPr>
              <a:t>Hiển thị sản phẩm theo danh mục của sản phẩm và hãng sản xuất.</a:t>
            </a:r>
          </a:p>
          <a:p>
            <a:pPr marL="342900" indent="-342900">
              <a:lnSpc>
                <a:spcPct val="200000"/>
              </a:lnSpc>
              <a:buFont typeface="Wingdings" panose="05000000000000000000" pitchFamily="2" charset="2"/>
              <a:buChar char="§"/>
            </a:pPr>
            <a:r>
              <a:rPr lang="vi-VN" sz="2000">
                <a:latin typeface="Times New Roman" panose="02020603050405020304" pitchFamily="18" charset="0"/>
                <a:cs typeface="Times New Roman" panose="02020603050405020304" pitchFamily="18" charset="0"/>
              </a:rPr>
              <a:t>Hiển thị</a:t>
            </a:r>
            <a:r>
              <a:rPr lang="en-US" sz="2000">
                <a:latin typeface="Times New Roman" panose="02020603050405020304" pitchFamily="18" charset="0"/>
                <a:cs typeface="Times New Roman" panose="02020603050405020304" pitchFamily="18" charset="0"/>
              </a:rPr>
              <a:t> chi tiết</a:t>
            </a:r>
            <a:r>
              <a:rPr lang="vi-VN" sz="2000">
                <a:latin typeface="Times New Roman" panose="02020603050405020304" pitchFamily="18" charset="0"/>
                <a:cs typeface="Times New Roman" panose="02020603050405020304" pitchFamily="18" charset="0"/>
              </a:rPr>
              <a:t> thông tin sản phẩm</a:t>
            </a:r>
          </a:p>
          <a:p>
            <a:pPr marL="342900" indent="-342900">
              <a:lnSpc>
                <a:spcPct val="20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Có các trang tin tức, giới thiệu và thông tin liên hệ cho cửa hàng</a:t>
            </a:r>
            <a:r>
              <a:rPr lang="vi-VN" sz="2000">
                <a:latin typeface="Times New Roman" panose="02020603050405020304" pitchFamily="18" charset="0"/>
                <a:cs typeface="Times New Roman" panose="02020603050405020304" pitchFamily="18" charset="0"/>
              </a:rPr>
              <a:t>.</a:t>
            </a:r>
          </a:p>
          <a:p>
            <a:pPr marL="342900" indent="-342900">
              <a:lnSpc>
                <a:spcPct val="200000"/>
              </a:lnSpc>
              <a:buFont typeface="Wingdings" panose="05000000000000000000" pitchFamily="2" charset="2"/>
              <a:buChar char="§"/>
            </a:pPr>
            <a:r>
              <a:rPr lang="vi-VN" sz="2000">
                <a:latin typeface="Times New Roman" panose="02020603050405020304" pitchFamily="18" charset="0"/>
                <a:cs typeface="Times New Roman" panose="02020603050405020304" pitchFamily="18" charset="0"/>
              </a:rPr>
              <a:t>Cho phép khách hàng đăng ký, đăng nhập tài khoản</a:t>
            </a:r>
            <a:r>
              <a:rPr lang="en-US" sz="2000">
                <a:latin typeface="Times New Roman" panose="02020603050405020304" pitchFamily="18" charset="0"/>
                <a:cs typeface="Times New Roman" panose="02020603050405020304" pitchFamily="18" charset="0"/>
              </a:rPr>
              <a:t> và thay đổi thông tin</a:t>
            </a:r>
            <a:r>
              <a:rPr lang="vi-VN" sz="2000">
                <a:latin typeface="Times New Roman" panose="02020603050405020304" pitchFamily="18" charset="0"/>
                <a:cs typeface="Times New Roman" panose="02020603050405020304" pitchFamily="18" charset="0"/>
              </a:rPr>
              <a:t>.</a:t>
            </a:r>
          </a:p>
          <a:p>
            <a:pPr marL="342900" indent="-342900">
              <a:lnSpc>
                <a:spcPct val="200000"/>
              </a:lnSpc>
              <a:buFont typeface="Wingdings" panose="05000000000000000000" pitchFamily="2" charset="2"/>
              <a:buChar char="§"/>
            </a:pPr>
            <a:r>
              <a:rPr lang="vi-VN" sz="2000">
                <a:latin typeface="Times New Roman" panose="02020603050405020304" pitchFamily="18" charset="0"/>
                <a:cs typeface="Times New Roman" panose="02020603050405020304" pitchFamily="18" charset="0"/>
              </a:rPr>
              <a:t>Khách hàng xem hàng, đặt hàng, lưu trữ các đơn hàng.</a:t>
            </a:r>
            <a:endParaRPr lang="en-US" sz="200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Cho phép tìm kiếm sản phẩm, lọc sản phẩm theo(giá, khuyến mãi..)</a:t>
            </a:r>
            <a:endParaRPr lang="vi-VN" sz="200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4887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barn(inVertical)">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barn(inVertical)">
                                      <p:cBhvr>
                                        <p:cTn id="15" dur="500"/>
                                        <p:tgtEl>
                                          <p:spTgt spid="1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barn(inVertical)">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barn(inVertical)">
                                      <p:cBhvr>
                                        <p:cTn id="23" dur="500"/>
                                        <p:tgtEl>
                                          <p:spTgt spid="1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animEffect transition="in" filter="barn(inVertical)">
                                      <p:cBhvr>
                                        <p:cTn id="26"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01DB4-6F11-4547-A399-0762B9E57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646" y="-85928"/>
            <a:ext cx="854514" cy="854514"/>
          </a:xfrm>
          <a:prstGeom prst="rect">
            <a:avLst/>
          </a:prstGeom>
        </p:spPr>
      </p:pic>
      <p:sp>
        <p:nvSpPr>
          <p:cNvPr id="5" name="TextBox 4">
            <a:extLst>
              <a:ext uri="{FF2B5EF4-FFF2-40B4-BE49-F238E27FC236}">
                <a16:creationId xmlns:a16="http://schemas.microsoft.com/office/drawing/2014/main" id="{7DFB1FDD-B060-4C33-9BE5-95947AD406BF}"/>
              </a:ext>
            </a:extLst>
          </p:cNvPr>
          <p:cNvSpPr txBox="1"/>
          <p:nvPr/>
        </p:nvSpPr>
        <p:spPr>
          <a:xfrm>
            <a:off x="3491839" y="251792"/>
            <a:ext cx="3810109"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Phân tích thiết kế hệ thống</a:t>
            </a:r>
            <a:endParaRPr lang="vi-V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25B8B5-1E42-462C-BAE6-E6B9C04BC35E}"/>
              </a:ext>
            </a:extLst>
          </p:cNvPr>
          <p:cNvSpPr txBox="1"/>
          <p:nvPr/>
        </p:nvSpPr>
        <p:spPr>
          <a:xfrm>
            <a:off x="609600" y="6206098"/>
            <a:ext cx="9899374" cy="369332"/>
          </a:xfrm>
          <a:prstGeom prst="rect">
            <a:avLst/>
          </a:prstGeom>
          <a:noFill/>
        </p:spPr>
        <p:txBody>
          <a:bodyPr wrap="square" rtlCol="0">
            <a:spAutoFit/>
          </a:bodyPr>
          <a:lstStyle/>
          <a:p>
            <a:pPr algn="ctr"/>
            <a:r>
              <a:rPr lang="en-US" i="1">
                <a:latin typeface="Times New Roman" panose="02020603050405020304" pitchFamily="18" charset="0"/>
                <a:cs typeface="Times New Roman" panose="02020603050405020304" pitchFamily="18" charset="0"/>
              </a:rPr>
              <a:t>Biểu đồ use case tổng quát</a:t>
            </a:r>
            <a:endParaRPr lang="vi-VN" i="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48221DC-F814-4853-8F81-5F4DBF936D4B}"/>
              </a:ext>
            </a:extLst>
          </p:cNvPr>
          <p:cNvPicPr/>
          <p:nvPr/>
        </p:nvPicPr>
        <p:blipFill>
          <a:blip r:embed="rId3"/>
          <a:stretch>
            <a:fillRect/>
          </a:stretch>
        </p:blipFill>
        <p:spPr>
          <a:xfrm>
            <a:off x="318050" y="1007165"/>
            <a:ext cx="10442713" cy="5143804"/>
          </a:xfrm>
          <a:prstGeom prst="rect">
            <a:avLst/>
          </a:prstGeom>
        </p:spPr>
      </p:pic>
    </p:spTree>
    <p:extLst>
      <p:ext uri="{BB962C8B-B14F-4D97-AF65-F5344CB8AC3E}">
        <p14:creationId xmlns:p14="http://schemas.microsoft.com/office/powerpoint/2010/main" val="2462977767"/>
      </p:ext>
    </p:extLst>
  </p:cSld>
  <p:clrMapOvr>
    <a:masterClrMapping/>
  </p:clrMapOvr>
  <p:transition spd="med">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1174</TotalTime>
  <Words>1236</Words>
  <Application>Microsoft Office PowerPoint</Application>
  <PresentationFormat>Widescreen</PresentationFormat>
  <Paragraphs>108</Paragraphs>
  <Slides>26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Times New Roman</vt:lpstr>
      <vt:lpstr>Trebuchet MS</vt:lpstr>
      <vt:lpstr>Wingdings</vt:lpstr>
      <vt:lpstr>Wingdings 3</vt:lpstr>
      <vt:lpstr>Facet</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WEBSITE</vt:lpstr>
      <vt:lpstr>PowerPoint Presentation</vt:lpstr>
      <vt:lpstr>PowerPoint Presentation</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Sơn Trần Văn</dc:creator>
  <cp:lastModifiedBy>Administrator</cp:lastModifiedBy>
  <cp:revision>147</cp:revision>
  <dcterms:created xsi:type="dcterms:W3CDTF">2020-07-11T03:58:05Z</dcterms:created>
  <dcterms:modified xsi:type="dcterms:W3CDTF">2021-06-13T15:45:55Z</dcterms:modified>
</cp:coreProperties>
</file>