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5"/>
    <p:restoredTop sz="94681"/>
  </p:normalViewPr>
  <p:slideViewPr>
    <p:cSldViewPr snapToGrid="0" snapToObjects="1">
      <p:cViewPr varScale="1">
        <p:scale>
          <a:sx n="112" d="100"/>
          <a:sy n="112" d="100"/>
        </p:scale>
        <p:origin x="2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3AD1-D6D1-4B4D-82DA-96054A1E2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629D2-4CEE-6D44-9677-44173293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30EC6-D754-8643-8239-E9FAC3061C95}"/>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5" name="Footer Placeholder 4">
            <a:extLst>
              <a:ext uri="{FF2B5EF4-FFF2-40B4-BE49-F238E27FC236}">
                <a16:creationId xmlns:a16="http://schemas.microsoft.com/office/drawing/2014/main" id="{5822A29C-5081-7041-AAAC-68BD49613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33A2C-494A-D849-9263-6EE64B79FE50}"/>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147686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F596-7EAF-2340-82A5-6356C38B2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C281E1-FBDF-3B4B-982A-D5D107185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A3B01-1BAC-414B-8F56-F949339F59EE}"/>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5" name="Footer Placeholder 4">
            <a:extLst>
              <a:ext uri="{FF2B5EF4-FFF2-40B4-BE49-F238E27FC236}">
                <a16:creationId xmlns:a16="http://schemas.microsoft.com/office/drawing/2014/main" id="{1C088228-90A3-5B47-BD26-76C1E739A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94FF5-9541-7843-B82F-C3B6DA68C0F2}"/>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365458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86803-4C37-9443-B58B-7D41276FA2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4E531-883A-DF45-B6B7-CCB2F64F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6D05B-1216-F642-993A-E7FC7BA6D07A}"/>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5" name="Footer Placeholder 4">
            <a:extLst>
              <a:ext uri="{FF2B5EF4-FFF2-40B4-BE49-F238E27FC236}">
                <a16:creationId xmlns:a16="http://schemas.microsoft.com/office/drawing/2014/main" id="{D1C6EE4D-D2DB-BE46-86FD-E47DD3F77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2D861-3598-AE48-9100-9CF4D875516B}"/>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97780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0B21-8A70-2E41-BA07-FFC973457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FF3B3-855B-ED43-9839-0122DDEFF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9DEF4-080D-044A-B15B-A1342E58F8FB}"/>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5" name="Footer Placeholder 4">
            <a:extLst>
              <a:ext uri="{FF2B5EF4-FFF2-40B4-BE49-F238E27FC236}">
                <a16:creationId xmlns:a16="http://schemas.microsoft.com/office/drawing/2014/main" id="{B5A25D7F-7713-754F-AFA7-22F55D46C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1558D-B02B-274E-B521-AAD286A3A07F}"/>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209611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DC6-F3CB-E041-AD32-0BB577A14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830646-6519-A74A-9DBC-04DA9B92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B6FAD-BA40-FF4C-B303-B68E318F1818}"/>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5" name="Footer Placeholder 4">
            <a:extLst>
              <a:ext uri="{FF2B5EF4-FFF2-40B4-BE49-F238E27FC236}">
                <a16:creationId xmlns:a16="http://schemas.microsoft.com/office/drawing/2014/main" id="{4EB5ACDA-91AA-4A4C-8E08-EC84C909A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026A3-02E8-BA4F-BAF2-5619A1B683BE}"/>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193636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73F5-9CC8-B846-AADC-083C05F81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97FAE-6763-144A-8733-8D50CB3D1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9BD63-A848-7246-91B5-357381AFF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23CF0-3552-C34B-B6DD-8C8122DCB0DE}"/>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6" name="Footer Placeholder 5">
            <a:extLst>
              <a:ext uri="{FF2B5EF4-FFF2-40B4-BE49-F238E27FC236}">
                <a16:creationId xmlns:a16="http://schemas.microsoft.com/office/drawing/2014/main" id="{89176EE8-CD81-3D49-B4FF-B5775CC09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2B92C-F1EA-8242-B0C8-B09945FAB675}"/>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14399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0F8B-DC52-354B-92F6-E04330159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C95005-5F69-DD4D-BA7D-B3B33B59D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056D1-49EB-C14F-A036-C9021E500C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D4AC2A-41CA-1F4A-8170-525BF39A8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6E60D4-DAAC-1D4A-A0C8-AE0B6139A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41107-17F9-2D41-92CE-879686EED8AA}"/>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8" name="Footer Placeholder 7">
            <a:extLst>
              <a:ext uri="{FF2B5EF4-FFF2-40B4-BE49-F238E27FC236}">
                <a16:creationId xmlns:a16="http://schemas.microsoft.com/office/drawing/2014/main" id="{CE077AA7-26A7-0D4C-84CE-5372BD2D85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F4DDD-D1EB-544A-9C6E-5F5484C0115C}"/>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294390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403-1AC8-4F4C-AF36-781417ACA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5318D7-958A-1C4A-A673-7E83C0C07B4E}"/>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4" name="Footer Placeholder 3">
            <a:extLst>
              <a:ext uri="{FF2B5EF4-FFF2-40B4-BE49-F238E27FC236}">
                <a16:creationId xmlns:a16="http://schemas.microsoft.com/office/drawing/2014/main" id="{FA6E6352-7002-3343-96E3-5AF79B5332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DCB43-1EA2-A946-9452-D6EEE7EE9C74}"/>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364288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2C2E5-21B2-7B4F-9C61-67B14649D542}"/>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3" name="Footer Placeholder 2">
            <a:extLst>
              <a:ext uri="{FF2B5EF4-FFF2-40B4-BE49-F238E27FC236}">
                <a16:creationId xmlns:a16="http://schemas.microsoft.com/office/drawing/2014/main" id="{4587AF68-6D83-504B-9BA7-AE7B8EE7C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7422F1-2610-FB4C-A1EF-F929A8699127}"/>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348545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26A9-CC2A-FB4A-8B2F-C4DCD2C36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0C8DA5-4BEA-4640-98AE-DD6918F2A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5BA01-345B-1E42-8244-C6D2FEF24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2CBA6-566C-9343-9902-5E7A15F67837}"/>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6" name="Footer Placeholder 5">
            <a:extLst>
              <a:ext uri="{FF2B5EF4-FFF2-40B4-BE49-F238E27FC236}">
                <a16:creationId xmlns:a16="http://schemas.microsoft.com/office/drawing/2014/main" id="{CE5C8207-7DD0-8E4B-858A-4500A3F3F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FE2F9-B62F-1543-8781-603C0CCE663F}"/>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168465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6298-0E55-C746-9E31-7C10B3FB2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06EF61-6B93-544F-B29D-8A93C6EC6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204DF7-E92D-7349-AC78-92C381C06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886FE-0FE7-5F4A-A89A-0B4EFA5A463D}"/>
              </a:ext>
            </a:extLst>
          </p:cNvPr>
          <p:cNvSpPr>
            <a:spLocks noGrp="1"/>
          </p:cNvSpPr>
          <p:nvPr>
            <p:ph type="dt" sz="half" idx="10"/>
          </p:nvPr>
        </p:nvSpPr>
        <p:spPr/>
        <p:txBody>
          <a:bodyPr/>
          <a:lstStyle/>
          <a:p>
            <a:fld id="{1FA9DF2A-C30F-534E-9A72-DDB2014DE0A9}" type="datetimeFigureOut">
              <a:rPr lang="en-US" smtClean="0"/>
              <a:t>4/24/21</a:t>
            </a:fld>
            <a:endParaRPr lang="en-US"/>
          </a:p>
        </p:txBody>
      </p:sp>
      <p:sp>
        <p:nvSpPr>
          <p:cNvPr id="6" name="Footer Placeholder 5">
            <a:extLst>
              <a:ext uri="{FF2B5EF4-FFF2-40B4-BE49-F238E27FC236}">
                <a16:creationId xmlns:a16="http://schemas.microsoft.com/office/drawing/2014/main" id="{FE1980CA-C865-A34A-9DD8-C9B1BEAC2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AA4B9-8590-9A4A-8DA7-C4A25AE136D0}"/>
              </a:ext>
            </a:extLst>
          </p:cNvPr>
          <p:cNvSpPr>
            <a:spLocks noGrp="1"/>
          </p:cNvSpPr>
          <p:nvPr>
            <p:ph type="sldNum" sz="quarter" idx="12"/>
          </p:nvPr>
        </p:nvSpPr>
        <p:spPr/>
        <p:txBody>
          <a:bodyPr/>
          <a:lstStyle/>
          <a:p>
            <a:fld id="{AB89F3C9-21CE-394C-8702-1E90E4251F85}" type="slidenum">
              <a:rPr lang="en-US" smtClean="0"/>
              <a:t>‹#›</a:t>
            </a:fld>
            <a:endParaRPr lang="en-US"/>
          </a:p>
        </p:txBody>
      </p:sp>
    </p:spTree>
    <p:extLst>
      <p:ext uri="{BB962C8B-B14F-4D97-AF65-F5344CB8AC3E}">
        <p14:creationId xmlns:p14="http://schemas.microsoft.com/office/powerpoint/2010/main" val="48209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BCCE90-B53E-B04B-87B0-2900D292E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2959D9-48D5-E144-AF2A-4C1FE8871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EE507-9701-1642-9ECA-2E6626F24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9DF2A-C30F-534E-9A72-DDB2014DE0A9}" type="datetimeFigureOut">
              <a:rPr lang="en-US" smtClean="0"/>
              <a:t>4/24/21</a:t>
            </a:fld>
            <a:endParaRPr lang="en-US"/>
          </a:p>
        </p:txBody>
      </p:sp>
      <p:sp>
        <p:nvSpPr>
          <p:cNvPr id="5" name="Footer Placeholder 4">
            <a:extLst>
              <a:ext uri="{FF2B5EF4-FFF2-40B4-BE49-F238E27FC236}">
                <a16:creationId xmlns:a16="http://schemas.microsoft.com/office/drawing/2014/main" id="{75E8D2A5-C259-BF4D-A158-DDC355159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D0A4F1-B389-DD4F-843A-80DE60C51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9F3C9-21CE-394C-8702-1E90E4251F85}" type="slidenum">
              <a:rPr lang="en-US" smtClean="0"/>
              <a:t>‹#›</a:t>
            </a:fld>
            <a:endParaRPr lang="en-US"/>
          </a:p>
        </p:txBody>
      </p:sp>
    </p:spTree>
    <p:extLst>
      <p:ext uri="{BB962C8B-B14F-4D97-AF65-F5344CB8AC3E}">
        <p14:creationId xmlns:p14="http://schemas.microsoft.com/office/powerpoint/2010/main" val="3450979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273F-197F-5943-88C7-2F5C9B8343BB}"/>
              </a:ext>
            </a:extLst>
          </p:cNvPr>
          <p:cNvSpPr>
            <a:spLocks noGrp="1"/>
          </p:cNvSpPr>
          <p:nvPr>
            <p:ph type="ctrTitle"/>
          </p:nvPr>
        </p:nvSpPr>
        <p:spPr>
          <a:xfrm>
            <a:off x="1524000" y="1122363"/>
            <a:ext cx="8877300" cy="203517"/>
          </a:xfrm>
        </p:spPr>
        <p:txBody>
          <a:bodyPr>
            <a:normAutofit fontScale="90000"/>
          </a:bodyPr>
          <a:lstStyle/>
          <a:p>
            <a:r>
              <a:rPr lang="en-US" dirty="0">
                <a:latin typeface="Times New Roman" panose="02020603050405020304" pitchFamily="18" charset="0"/>
                <a:cs typeface="Times New Roman" panose="02020603050405020304" pitchFamily="18" charset="0"/>
              </a:rPr>
              <a:t>Problem Identification</a:t>
            </a:r>
          </a:p>
        </p:txBody>
      </p:sp>
      <p:sp>
        <p:nvSpPr>
          <p:cNvPr id="3" name="Subtitle 2">
            <a:extLst>
              <a:ext uri="{FF2B5EF4-FFF2-40B4-BE49-F238E27FC236}">
                <a16:creationId xmlns:a16="http://schemas.microsoft.com/office/drawing/2014/main" id="{ECA70D80-02E9-2D45-98DB-216CF6B0CD6F}"/>
              </a:ext>
            </a:extLst>
          </p:cNvPr>
          <p:cNvSpPr>
            <a:spLocks noGrp="1"/>
          </p:cNvSpPr>
          <p:nvPr>
            <p:ph type="subTitle" idx="1"/>
          </p:nvPr>
        </p:nvSpPr>
        <p:spPr>
          <a:xfrm>
            <a:off x="1524000" y="1531620"/>
            <a:ext cx="9144000" cy="4674870"/>
          </a:xfrm>
        </p:spPr>
        <p:txBody>
          <a:bodyPr>
            <a:normAutofit/>
          </a:bodyPr>
          <a:lstStyle/>
          <a:p>
            <a:pPr marL="342900" indent="-342900" algn="l">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FastEight</a:t>
            </a:r>
            <a:r>
              <a:rPr lang="en-US" sz="1800" dirty="0">
                <a:latin typeface="Times New Roman" panose="02020603050405020304" pitchFamily="18" charset="0"/>
                <a:cs typeface="Times New Roman" panose="02020603050405020304" pitchFamily="18" charset="0"/>
              </a:rPr>
              <a:t> has the most missing values, at just over 50%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Over 82% of resorts have no missing ticket price, 3% are missing one value, and 14% are missing both</a:t>
            </a:r>
          </a:p>
          <a:p>
            <a:pPr marL="342900" indent="-342900" algn="l">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We have a duplicated</a:t>
            </a:r>
            <a:r>
              <a:rPr lang="en-US" sz="1800" dirty="0">
                <a:latin typeface="Times New Roman" panose="02020603050405020304" pitchFamily="18" charset="0"/>
                <a:cs typeface="Times New Roman" panose="02020603050405020304" pitchFamily="18" charset="0"/>
              </a:rPr>
              <a:t> Crystal Mountain resort </a:t>
            </a:r>
            <a:r>
              <a:rPr lang="vi-VN" sz="1800" dirty="0">
                <a:latin typeface="Times New Roman" panose="02020603050405020304" pitchFamily="18" charset="0"/>
                <a:cs typeface="Times New Roman" panose="02020603050405020304" pitchFamily="18" charset="0"/>
              </a:rPr>
              <a:t>name</a:t>
            </a:r>
            <a:r>
              <a:rPr lang="en-US" sz="1800" dirty="0">
                <a:latin typeface="Times New Roman" panose="02020603050405020304" pitchFamily="18" charset="0"/>
                <a:cs typeface="Times New Roman" panose="02020603050405020304" pitchFamily="18" charset="0"/>
              </a:rPr>
              <a:t>, but they </a:t>
            </a:r>
            <a:r>
              <a:rPr lang="en-US" sz="2000" dirty="0">
                <a:latin typeface="Times New Roman" panose="02020603050405020304" pitchFamily="18" charset="0"/>
                <a:cs typeface="Times New Roman" panose="02020603050405020304" pitchFamily="18" charset="0"/>
              </a:rPr>
              <a:t>are</a:t>
            </a:r>
            <a:r>
              <a:rPr lang="en-US" sz="1800" dirty="0">
                <a:latin typeface="Times New Roman" panose="02020603050405020304" pitchFamily="18" charset="0"/>
                <a:cs typeface="Times New Roman" panose="02020603050405020304" pitchFamily="18" charset="0"/>
              </a:rPr>
              <a:t> clearly two different resorts in two different states</a:t>
            </a:r>
            <a:r>
              <a:rPr lang="en-US" sz="1800" dirty="0">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Some </a:t>
            </a:r>
            <a:r>
              <a:rPr lang="vi-VN" sz="1800" dirty="0">
                <a:latin typeface="Times New Roman" panose="02020603050405020304" pitchFamily="18" charset="0"/>
                <a:cs typeface="Times New Roman" panose="02020603050405020304" pitchFamily="18" charset="0"/>
              </a:rPr>
              <a:t>resorts have been open for 2019 years. This is wrong. </a:t>
            </a:r>
            <a:r>
              <a:rPr lang="en-US" sz="1800" dirty="0">
                <a:latin typeface="Times New Roman" panose="02020603050405020304" pitchFamily="18" charset="0"/>
                <a:cs typeface="Times New Roman" panose="02020603050405020304" pitchFamily="18" charset="0"/>
              </a:rPr>
              <a:t>It likely means the resort opened in 2019 </a:t>
            </a:r>
            <a:r>
              <a:rPr lang="vi-VN" sz="1800" dirty="0">
                <a:latin typeface="Times New Roman" panose="02020603050405020304" pitchFamily="18" charset="0"/>
                <a:cs typeface="Times New Roman" panose="02020603050405020304" pitchFamily="18" charset="0"/>
              </a:rPr>
              <a:t>or due to open in 2019</a:t>
            </a:r>
            <a:endParaRPr 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some states are higher in some but not in others. Some features are more correlated with one another than others. Like New York State boasts an especially large night skiing area</a:t>
            </a:r>
            <a:r>
              <a:rPr lang="vi-VN" sz="1800" dirty="0">
                <a:latin typeface="Times New Roman" panose="02020603050405020304" pitchFamily="18" charset="0"/>
                <a:cs typeface="Times New Roman" panose="02020603050405020304" pitchFamily="18" charset="0"/>
              </a:rPr>
              <a:t>, and it</a:t>
            </a:r>
            <a:r>
              <a:rPr lang="en-US" sz="1800" dirty="0">
                <a:latin typeface="Times New Roman" panose="02020603050405020304" pitchFamily="18" charset="0"/>
                <a:cs typeface="Times New Roman" panose="02020603050405020304" pitchFamily="18" charset="0"/>
              </a:rPr>
              <a:t> had the most resorts but wasn't in the top five largest states</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Ticket </a:t>
            </a:r>
            <a:r>
              <a:rPr lang="vi-VN" sz="1800" dirty="0">
                <a:latin typeface="Times New Roman" panose="02020603050405020304" pitchFamily="18" charset="0"/>
                <a:cs typeface="Times New Roman" panose="02020603050405020304" pitchFamily="18" charset="0"/>
              </a:rPr>
              <a:t>prices are diiferent from states to states, and weekend vs weekday</a:t>
            </a: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16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B457-1EED-B243-944E-C06C4EEB76EA}"/>
              </a:ext>
            </a:extLst>
          </p:cNvPr>
          <p:cNvSpPr>
            <a:spLocks noGrp="1"/>
          </p:cNvSpPr>
          <p:nvPr>
            <p:ph type="title"/>
          </p:nvPr>
        </p:nvSpPr>
        <p:spPr>
          <a:xfrm>
            <a:off x="838200" y="365124"/>
            <a:ext cx="10515600" cy="492125"/>
          </a:xfrm>
        </p:spPr>
        <p:txBody>
          <a:bodyPr>
            <a:noAutofit/>
          </a:bodyPr>
          <a:lstStyle/>
          <a:p>
            <a:pPr algn="ctr"/>
            <a:r>
              <a:rPr lang="en-US" sz="5400" dirty="0"/>
              <a:t>Modeling</a:t>
            </a:r>
          </a:p>
        </p:txBody>
      </p:sp>
      <p:sp>
        <p:nvSpPr>
          <p:cNvPr id="3" name="Content Placeholder 2">
            <a:extLst>
              <a:ext uri="{FF2B5EF4-FFF2-40B4-BE49-F238E27FC236}">
                <a16:creationId xmlns:a16="http://schemas.microsoft.com/office/drawing/2014/main" id="{47E29CA2-EB71-3945-A306-137ECF5544F0}"/>
              </a:ext>
            </a:extLst>
          </p:cNvPr>
          <p:cNvSpPr>
            <a:spLocks noGrp="1"/>
          </p:cNvSpPr>
          <p:nvPr>
            <p:ph idx="1"/>
          </p:nvPr>
        </p:nvSpPr>
        <p:spPr>
          <a:xfrm>
            <a:off x="838200" y="1245869"/>
            <a:ext cx="10515600" cy="493109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So </a:t>
            </a:r>
            <a:r>
              <a:rPr lang="vi-VN" sz="1800" dirty="0">
                <a:latin typeface="Times New Roman" panose="02020603050405020304" pitchFamily="18" charset="0"/>
                <a:cs typeface="Times New Roman" panose="02020603050405020304" pitchFamily="18" charset="0"/>
              </a:rPr>
              <a:t>to predict the ticket prices, we use mean as an average to run some tests here:</a:t>
            </a:r>
          </a:p>
          <a:p>
            <a:pPr marL="0" indent="0">
              <a:buNone/>
            </a:pPr>
            <a:endParaRPr lang="en-US" sz="1800" dirty="0">
              <a:latin typeface="Times New Roman" panose="02020603050405020304" pitchFamily="18" charset="0"/>
              <a:cs typeface="Times New Roman" panose="02020603050405020304" pitchFamily="18" charset="0"/>
            </a:endParaRPr>
          </a:p>
          <a:p>
            <a:pPr marL="0" lvl="0" indent="0">
              <a:buNone/>
            </a:pPr>
            <a:r>
              <a:rPr lang="en-US" sz="1800" dirty="0">
                <a:latin typeface="Times New Roman" panose="02020603050405020304" pitchFamily="18" charset="0"/>
                <a:cs typeface="Times New Roman" panose="02020603050405020304" pitchFamily="18" charset="0"/>
              </a:rPr>
              <a:t>Because </a:t>
            </a:r>
            <a:r>
              <a:rPr lang="vi-VN" sz="1800" dirty="0">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e left many missing values in the data</a:t>
            </a:r>
            <a:r>
              <a:rPr lang="vi-VN" sz="1800" dirty="0">
                <a:latin typeface="Times New Roman" panose="02020603050405020304" pitchFamily="18" charset="0"/>
                <a:cs typeface="Times New Roman" panose="02020603050405020304" pitchFamily="18" charset="0"/>
              </a:rPr>
              <a:t>, we now </a:t>
            </a:r>
            <a:r>
              <a:rPr lang="en-US" sz="1800" dirty="0">
                <a:latin typeface="Times New Roman" panose="02020603050405020304" pitchFamily="18" charset="0"/>
                <a:cs typeface="Times New Roman" panose="02020603050405020304" pitchFamily="18" charset="0"/>
              </a:rPr>
              <a:t>can impute missing values using scikit-learn</a:t>
            </a:r>
            <a:r>
              <a:rPr lang="vi-VN" sz="1800" dirty="0">
                <a:latin typeface="Times New Roman" panose="02020603050405020304" pitchFamily="18" charset="0"/>
                <a:cs typeface="Times New Roman" panose="02020603050405020304" pitchFamily="18" charset="0"/>
              </a:rPr>
              <a:t>.  </a:t>
            </a:r>
          </a:p>
          <a:p>
            <a:pPr marL="0" lv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We have: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median_mae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mean_absolute_error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y_tr_pred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mean_absolute_error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y_test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y_te_pred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median_mae</a:t>
            </a:r>
            <a:endParaRPr lang="en-US" sz="1800" dirty="0">
              <a:latin typeface="Times New Roman" panose="02020603050405020304" pitchFamily="18" charset="0"/>
              <a:cs typeface="Times New Roman" panose="02020603050405020304" pitchFamily="18" charset="0"/>
            </a:endParaRPr>
          </a:p>
          <a:p>
            <a:pPr marL="0" indent="0">
              <a:buNone/>
            </a:pPr>
            <a:r>
              <a:rPr lang="vi-V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(8.554121503704273, 10.077943191488188)</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Using this model, then, on average you'd expect to estimate a ticket price within $9.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86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97C6-A46A-4040-B3B1-CB76F6895EDF}"/>
              </a:ext>
            </a:extLst>
          </p:cNvPr>
          <p:cNvSpPr>
            <a:spLocks noGrp="1"/>
          </p:cNvSpPr>
          <p:nvPr>
            <p:ph type="title"/>
          </p:nvPr>
        </p:nvSpPr>
        <p:spPr>
          <a:xfrm>
            <a:off x="838200" y="365125"/>
            <a:ext cx="10515600" cy="972185"/>
          </a:xfrm>
        </p:spPr>
        <p:txBody>
          <a:bodyPr/>
          <a:lstStyle/>
          <a:p>
            <a:pPr algn="ctr"/>
            <a:r>
              <a:rPr lang="vi-VN" dirty="0"/>
              <a:t>Linear Regression Model</a:t>
            </a:r>
            <a:r>
              <a:rPr lang="en-US" dirty="0">
                <a:effectLst/>
              </a:rPr>
              <a:t> </a:t>
            </a:r>
            <a:endParaRPr lang="en-US" dirty="0"/>
          </a:p>
        </p:txBody>
      </p:sp>
      <p:sp>
        <p:nvSpPr>
          <p:cNvPr id="3" name="Content Placeholder 2">
            <a:extLst>
              <a:ext uri="{FF2B5EF4-FFF2-40B4-BE49-F238E27FC236}">
                <a16:creationId xmlns:a16="http://schemas.microsoft.com/office/drawing/2014/main" id="{EEDA10C8-E067-B04D-B83D-D04F31FFDFF6}"/>
              </a:ext>
            </a:extLst>
          </p:cNvPr>
          <p:cNvSpPr>
            <a:spLocks noGrp="1"/>
          </p:cNvSpPr>
          <p:nvPr>
            <p:ph idx="1"/>
          </p:nvPr>
        </p:nvSpPr>
        <p:spPr>
          <a:xfrm>
            <a:off x="838200" y="1463040"/>
            <a:ext cx="10515600" cy="4713923"/>
          </a:xfrm>
        </p:spPr>
        <p:txBody>
          <a:bodyPr>
            <a:normAutofit/>
          </a:bodyPr>
          <a:lstStyle/>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vertical_drop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10.767857</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Snow </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Making_ac</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6.290074</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total_chairs</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5.794156</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fastQuads</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5.745626</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Runs                  			5.370555</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LongestRun_mi</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0.181814</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trams               			 -4.142024</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SkiableTerrain_ac</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-5.249780</a:t>
            </a:r>
          </a:p>
          <a:p>
            <a:pPr marL="0" marR="0" indent="0" fontAlgn="base" latinLnBrk="1">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These results suggest that vertical drop is your biggest positive feature. This makes intuitive sense and is consistent with what you saw during the EDA work. Also, you see the area covered by snow making equipment is a strong positive as well. People like guaranteed skiing! The skiable terrain area is negatively associated with ticket price!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00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98E7-4C45-8D4A-889F-C769CE869D4A}"/>
              </a:ext>
            </a:extLst>
          </p:cNvPr>
          <p:cNvSpPr>
            <a:spLocks noGrp="1"/>
          </p:cNvSpPr>
          <p:nvPr>
            <p:ph type="title"/>
          </p:nvPr>
        </p:nvSpPr>
        <p:spPr>
          <a:xfrm>
            <a:off x="838200" y="365125"/>
            <a:ext cx="10515600" cy="1052195"/>
          </a:xfrm>
        </p:spPr>
        <p:txBody>
          <a:bodyPr>
            <a:normAutofit/>
          </a:bodyPr>
          <a:lstStyle/>
          <a:p>
            <a:pPr algn="ctr"/>
            <a:r>
              <a:rPr lang="en-US" sz="4800" dirty="0">
                <a:latin typeface="Times New Roman" panose="02020603050405020304" pitchFamily="18" charset="0"/>
                <a:cs typeface="Times New Roman" panose="02020603050405020304" pitchFamily="18" charset="0"/>
              </a:rPr>
              <a:t>Random </a:t>
            </a:r>
            <a:r>
              <a:rPr lang="vi-VN" sz="4800" dirty="0">
                <a:latin typeface="Times New Roman" panose="02020603050405020304" pitchFamily="18" charset="0"/>
                <a:cs typeface="Times New Roman" panose="02020603050405020304" pitchFamily="18" charset="0"/>
              </a:rPr>
              <a:t>Forest Model</a:t>
            </a:r>
            <a:endParaRPr lang="en-US" sz="48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8EA5445F-219A-024E-8530-639C416B9026}"/>
              </a:ext>
            </a:extLst>
          </p:cNvPr>
          <p:cNvSpPr>
            <a:spLocks noGrp="1"/>
          </p:cNvSpPr>
          <p:nvPr>
            <p:ph idx="1"/>
          </p:nvPr>
        </p:nvSpPr>
        <p:spPr/>
        <p:txBody>
          <a:bodyPr/>
          <a:lstStyle/>
          <a:p>
            <a:pPr marL="0" indent="0">
              <a:buNone/>
            </a:pPr>
            <a:r>
              <a:rPr lang="en-US" dirty="0" err="1">
                <a:latin typeface="Times New Roman" panose="02020603050405020304" pitchFamily="18" charset="0"/>
                <a:cs typeface="Times New Roman" panose="02020603050405020304" pitchFamily="18" charset="0"/>
              </a:rPr>
              <a:t>Thi</a:t>
            </a:r>
            <a:r>
              <a:rPr lang="vi-VN" dirty="0">
                <a:latin typeface="Times New Roman" panose="02020603050405020304" pitchFamily="18" charset="0"/>
                <a:cs typeface="Times New Roman" panose="02020603050405020304" pitchFamily="18" charset="0"/>
              </a:rPr>
              <a:t>s model gives us the </a:t>
            </a:r>
            <a:r>
              <a:rPr lang="en-US" dirty="0">
                <a:latin typeface="Times New Roman" panose="02020603050405020304" pitchFamily="18" charset="0"/>
                <a:cs typeface="Times New Roman" panose="02020603050405020304" pitchFamily="18" charset="0"/>
              </a:rPr>
              <a:t>the dominant top four features are in common with your linear model</a:t>
            </a:r>
            <a:r>
              <a:rPr lang="vi-VN"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fastQuads</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Runs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Snow </a:t>
            </a:r>
            <a:r>
              <a:rPr lang="en-US" dirty="0" err="1">
                <a:latin typeface="Times New Roman" panose="02020603050405020304" pitchFamily="18" charset="0"/>
                <a:cs typeface="Times New Roman" panose="02020603050405020304" pitchFamily="18" charset="0"/>
              </a:rPr>
              <a:t>Making_ac</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vertical_drop</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2CFCDA2-91D6-244A-BC9B-093DF6EB6F74}"/>
              </a:ext>
            </a:extLst>
          </p:cNvPr>
          <p:cNvPicPr/>
          <p:nvPr/>
        </p:nvPicPr>
        <p:blipFill>
          <a:blip r:embed="rId2">
            <a:extLst>
              <a:ext uri="{28A0092B-C50C-407E-A947-70E740481C1C}">
                <a14:useLocalDpi xmlns:a14="http://schemas.microsoft.com/office/drawing/2010/main" val="0"/>
              </a:ext>
            </a:extLst>
          </a:blip>
          <a:stretch>
            <a:fillRect/>
          </a:stretch>
        </p:blipFill>
        <p:spPr>
          <a:xfrm>
            <a:off x="6229350" y="2551747"/>
            <a:ext cx="5962649" cy="3625216"/>
          </a:xfrm>
          <a:prstGeom prst="rect">
            <a:avLst/>
          </a:prstGeom>
        </p:spPr>
      </p:pic>
    </p:spTree>
    <p:extLst>
      <p:ext uri="{BB962C8B-B14F-4D97-AF65-F5344CB8AC3E}">
        <p14:creationId xmlns:p14="http://schemas.microsoft.com/office/powerpoint/2010/main" val="174387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A35F-49C4-9D4F-B4E4-2BA01D54B1D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Summary and conclusion </a:t>
            </a:r>
          </a:p>
        </p:txBody>
      </p:sp>
      <p:sp>
        <p:nvSpPr>
          <p:cNvPr id="3" name="Content Placeholder 2">
            <a:extLst>
              <a:ext uri="{FF2B5EF4-FFF2-40B4-BE49-F238E27FC236}">
                <a16:creationId xmlns:a16="http://schemas.microsoft.com/office/drawing/2014/main" id="{C38BF1A5-2A73-2E48-974F-BAE370F2DA60}"/>
              </a:ext>
            </a:extLst>
          </p:cNvPr>
          <p:cNvSpPr>
            <a:spLocks noGrp="1"/>
          </p:cNvSpPr>
          <p:nvPr>
            <p:ph idx="1"/>
          </p:nvPr>
        </p:nvSpPr>
        <p:spPr>
          <a:xfrm>
            <a:off x="838200" y="1690688"/>
            <a:ext cx="10515600" cy="4486275"/>
          </a:xfrm>
        </p:spPr>
        <p:txBody>
          <a:bodyPr>
            <a:normAutofit/>
          </a:bodyPr>
          <a:lstStyle/>
          <a:p>
            <a:pPr marL="0" indent="0" fontAlgn="base" latinLnBrk="1">
              <a:buNone/>
            </a:pPr>
            <a:r>
              <a:rPr lang="en-US" sz="1800" dirty="0">
                <a:latin typeface="Times New Roman" panose="02020603050405020304" pitchFamily="18" charset="0"/>
                <a:cs typeface="Times New Roman" panose="02020603050405020304" pitchFamily="18" charset="0"/>
              </a:rPr>
              <a:t>Big Mountain Resort modelled price is </a:t>
            </a:r>
            <a:r>
              <a:rPr lang="en-US" sz="1800" dirty="0">
                <a:solidFill>
                  <a:srgbClr val="FF0000"/>
                </a:solidFill>
                <a:latin typeface="Times New Roman" panose="02020603050405020304" pitchFamily="18" charset="0"/>
                <a:cs typeface="Times New Roman" panose="02020603050405020304" pitchFamily="18" charset="0"/>
              </a:rPr>
              <a:t>$95.97</a:t>
            </a:r>
            <a:r>
              <a:rPr lang="en-US" sz="1800" dirty="0">
                <a:latin typeface="Times New Roman" panose="02020603050405020304" pitchFamily="18" charset="0"/>
                <a:cs typeface="Times New Roman" panose="02020603050405020304" pitchFamily="18" charset="0"/>
              </a:rPr>
              <a:t>, actual price is </a:t>
            </a:r>
            <a:r>
              <a:rPr lang="en-US" sz="1800" dirty="0">
                <a:solidFill>
                  <a:srgbClr val="FF0000"/>
                </a:solidFill>
                <a:latin typeface="Times New Roman" panose="02020603050405020304" pitchFamily="18" charset="0"/>
                <a:cs typeface="Times New Roman" panose="02020603050405020304" pitchFamily="18" charset="0"/>
              </a:rPr>
              <a:t>$81.00</a:t>
            </a:r>
            <a:r>
              <a:rPr lang="en-US" sz="1800" dirty="0">
                <a:latin typeface="Times New Roman" panose="02020603050405020304" pitchFamily="18" charset="0"/>
                <a:cs typeface="Times New Roman" panose="02020603050405020304" pitchFamily="18" charset="0"/>
              </a:rPr>
              <a:t>. Even with the expected mean absolute error of </a:t>
            </a:r>
            <a:r>
              <a:rPr lang="en-US" sz="1800" dirty="0">
                <a:solidFill>
                  <a:srgbClr val="FF0000"/>
                </a:solidFill>
                <a:latin typeface="Times New Roman" panose="02020603050405020304" pitchFamily="18" charset="0"/>
                <a:cs typeface="Times New Roman" panose="02020603050405020304" pitchFamily="18" charset="0"/>
              </a:rPr>
              <a:t>$10.50</a:t>
            </a:r>
            <a:r>
              <a:rPr lang="en-US" sz="1800" dirty="0">
                <a:latin typeface="Times New Roman" panose="02020603050405020304" pitchFamily="18" charset="0"/>
                <a:cs typeface="Times New Roman" panose="02020603050405020304" pitchFamily="18" charset="0"/>
              </a:rPr>
              <a:t>, this suggests there is room for an increase.</a:t>
            </a:r>
          </a:p>
          <a:p>
            <a:pPr marL="0" indent="0" fontAlgn="base" latinLnBrk="1">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Business has shortlisted some options:</a:t>
            </a:r>
          </a:p>
          <a:p>
            <a:pPr marL="0" indent="0">
              <a:buNone/>
            </a:pPr>
            <a:r>
              <a:rPr lang="en-US" sz="1800" dirty="0">
                <a:solidFill>
                  <a:srgbClr val="FF0000"/>
                </a:solidFill>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Permanently closing down up to 10 of the least used runs. This doesn't impact any other resort statistics.</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344DD4-3F2B-4D48-B5C8-E22E1E7664BE}"/>
              </a:ext>
            </a:extLst>
          </p:cNvPr>
          <p:cNvPicPr/>
          <p:nvPr/>
        </p:nvPicPr>
        <p:blipFill>
          <a:blip r:embed="rId2">
            <a:extLst>
              <a:ext uri="{28A0092B-C50C-407E-A947-70E740481C1C}">
                <a14:useLocalDpi xmlns:a14="http://schemas.microsoft.com/office/drawing/2010/main" val="0"/>
              </a:ext>
            </a:extLst>
          </a:blip>
          <a:stretch>
            <a:fillRect/>
          </a:stretch>
        </p:blipFill>
        <p:spPr>
          <a:xfrm>
            <a:off x="4200843" y="3429000"/>
            <a:ext cx="3005455" cy="1437005"/>
          </a:xfrm>
          <a:prstGeom prst="rect">
            <a:avLst/>
          </a:prstGeom>
        </p:spPr>
      </p:pic>
    </p:spTree>
    <p:extLst>
      <p:ext uri="{BB962C8B-B14F-4D97-AF65-F5344CB8AC3E}">
        <p14:creationId xmlns:p14="http://schemas.microsoft.com/office/powerpoint/2010/main" val="337824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692F-5893-6049-907E-B199FFBE33F9}"/>
              </a:ext>
            </a:extLst>
          </p:cNvPr>
          <p:cNvSpPr>
            <a:spLocks noGrp="1"/>
          </p:cNvSpPr>
          <p:nvPr>
            <p:ph type="title"/>
          </p:nvPr>
        </p:nvSpPr>
        <p:spPr>
          <a:xfrm flipV="1">
            <a:off x="838200" y="319406"/>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F7836C2D-CE19-AA4B-84C3-1E73B971FE38}"/>
              </a:ext>
            </a:extLst>
          </p:cNvPr>
          <p:cNvSpPr>
            <a:spLocks noGrp="1"/>
          </p:cNvSpPr>
          <p:nvPr>
            <p:ph idx="1"/>
          </p:nvPr>
        </p:nvSpPr>
        <p:spPr>
          <a:xfrm>
            <a:off x="838200" y="617220"/>
            <a:ext cx="10515600" cy="5559743"/>
          </a:xfrm>
        </p:spPr>
        <p:txBody>
          <a:bodyPr>
            <a:normAutofit/>
          </a:bodyPr>
          <a:lstStyle/>
          <a:p>
            <a:pPr marL="0" indent="0">
              <a:buNone/>
            </a:pPr>
            <a:r>
              <a:rPr lang="en-US" sz="1800" dirty="0">
                <a:solidFill>
                  <a:srgbClr val="FF0000"/>
                </a:solidFill>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 Increase the vertical drop by adding a run to a point 150 feet lower down but requiring the installation of an additional chair lift to bring skiers back up, without additional snow making coverage</a:t>
            </a:r>
          </a:p>
          <a:p>
            <a:pPr marL="0" indent="0" fontAlgn="base" latinLnBrk="1">
              <a:buNone/>
            </a:pPr>
            <a:r>
              <a:rPr lang="en-US" sz="1800" dirty="0">
                <a:latin typeface="Times New Roman" panose="02020603050405020304" pitchFamily="18" charset="0"/>
                <a:cs typeface="Times New Roman" panose="02020603050405020304" pitchFamily="18" charset="0"/>
              </a:rPr>
              <a:t>This scenario increases support for ticket price by </a:t>
            </a:r>
            <a:r>
              <a:rPr lang="en-US" sz="1800" dirty="0">
                <a:solidFill>
                  <a:srgbClr val="FF0000"/>
                </a:solidFill>
                <a:latin typeface="Times New Roman" panose="02020603050405020304" pitchFamily="18" charset="0"/>
                <a:cs typeface="Times New Roman" panose="02020603050405020304" pitchFamily="18" charset="0"/>
              </a:rPr>
              <a:t>$9.45</a:t>
            </a:r>
          </a:p>
          <a:p>
            <a:pPr marL="0" indent="0" fontAlgn="base" latinLnBrk="1">
              <a:buNone/>
            </a:pPr>
            <a:r>
              <a:rPr lang="en-US" sz="1800" dirty="0">
                <a:latin typeface="Times New Roman" panose="02020603050405020304" pitchFamily="18" charset="0"/>
                <a:cs typeface="Times New Roman" panose="02020603050405020304" pitchFamily="18" charset="0"/>
              </a:rPr>
              <a:t>Over the season, this could be expected to amount to </a:t>
            </a:r>
            <a:r>
              <a:rPr lang="en-US" sz="1800" dirty="0">
                <a:solidFill>
                  <a:srgbClr val="FF0000"/>
                </a:solidFill>
                <a:latin typeface="Times New Roman" panose="02020603050405020304" pitchFamily="18" charset="0"/>
                <a:cs typeface="Times New Roman" panose="02020603050405020304" pitchFamily="18" charset="0"/>
              </a:rPr>
              <a:t>$16</a:t>
            </a:r>
            <a:r>
              <a:rPr lang="vi-VN" sz="1800" dirty="0">
                <a:solidFill>
                  <a:srgbClr val="FF0000"/>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545</a:t>
            </a:r>
            <a:r>
              <a:rPr lang="vi-VN" sz="1800" dirty="0">
                <a:solidFill>
                  <a:srgbClr val="FF0000"/>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455</a:t>
            </a:r>
          </a:p>
          <a:p>
            <a:pPr marL="0" indent="0" fontAlgn="base" latinLnBrk="1">
              <a:buNone/>
            </a:pPr>
            <a:endParaRPr lang="en-US" sz="1800" dirty="0">
              <a:solidFill>
                <a:srgbClr val="FF0000"/>
              </a:solidFill>
              <a:latin typeface="Times New Roman" panose="02020603050405020304" pitchFamily="18" charset="0"/>
              <a:cs typeface="Times New Roman" panose="02020603050405020304" pitchFamily="18" charset="0"/>
            </a:endParaRPr>
          </a:p>
          <a:p>
            <a:pPr marL="0" indent="0" fontAlgn="base" latinLnBrk="1">
              <a:buNone/>
            </a:pPr>
            <a:r>
              <a:rPr lang="en-US" sz="1800" dirty="0">
                <a:solidFill>
                  <a:srgbClr val="FF0000"/>
                </a:solidFill>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rPr>
              <a:t>Same as number 2, but adding 2 acres of snow making cover</a:t>
            </a:r>
          </a:p>
          <a:p>
            <a:pPr marL="0" indent="0" fontAlgn="base" latinLnBrk="1">
              <a:buNone/>
            </a:pPr>
            <a:r>
              <a:rPr lang="en-US" sz="1800" dirty="0">
                <a:latin typeface="Times New Roman" panose="02020603050405020304" pitchFamily="18" charset="0"/>
                <a:cs typeface="Times New Roman" panose="02020603050405020304" pitchFamily="18" charset="0"/>
              </a:rPr>
              <a:t>This scenario increases support for ticket price by </a:t>
            </a:r>
            <a:r>
              <a:rPr lang="en-US" sz="1800" dirty="0">
                <a:solidFill>
                  <a:srgbClr val="FF0000"/>
                </a:solidFill>
                <a:latin typeface="Times New Roman" panose="02020603050405020304" pitchFamily="18" charset="0"/>
                <a:cs typeface="Times New Roman" panose="02020603050405020304" pitchFamily="18" charset="0"/>
              </a:rPr>
              <a:t>$9.88</a:t>
            </a:r>
          </a:p>
          <a:p>
            <a:pPr marL="0" indent="0" fontAlgn="base" latinLnBrk="1">
              <a:buNone/>
            </a:pPr>
            <a:r>
              <a:rPr lang="en-US" sz="1800" dirty="0">
                <a:latin typeface="Times New Roman" panose="02020603050405020304" pitchFamily="18" charset="0"/>
                <a:cs typeface="Times New Roman" panose="02020603050405020304" pitchFamily="18" charset="0"/>
              </a:rPr>
              <a:t>Over the season, this could be expected to amount to </a:t>
            </a:r>
            <a:r>
              <a:rPr lang="en-US" sz="1800" dirty="0">
                <a:solidFill>
                  <a:srgbClr val="FF0000"/>
                </a:solidFill>
                <a:latin typeface="Times New Roman" panose="02020603050405020304" pitchFamily="18" charset="0"/>
                <a:cs typeface="Times New Roman" panose="02020603050405020304" pitchFamily="18" charset="0"/>
              </a:rPr>
              <a:t>$17</a:t>
            </a:r>
            <a:r>
              <a:rPr lang="vi-VN" sz="1800" dirty="0">
                <a:solidFill>
                  <a:srgbClr val="FF0000"/>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287</a:t>
            </a:r>
            <a:r>
              <a:rPr lang="vi-VN" sz="1800" dirty="0">
                <a:solidFill>
                  <a:srgbClr val="FF0000"/>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879</a:t>
            </a:r>
          </a:p>
          <a:p>
            <a:pPr marL="0" indent="0" fontAlgn="base" latinLnBrk="1">
              <a:buNone/>
            </a:pPr>
            <a:endParaRPr lang="en-US" sz="1800" dirty="0">
              <a:solidFill>
                <a:srgbClr val="FF0000"/>
              </a:solidFill>
              <a:latin typeface="Times New Roman" panose="02020603050405020304" pitchFamily="18" charset="0"/>
              <a:cs typeface="Times New Roman" panose="02020603050405020304" pitchFamily="18" charset="0"/>
            </a:endParaRPr>
          </a:p>
          <a:p>
            <a:pPr marL="0" indent="0" fontAlgn="base" latinLnBrk="1">
              <a:buNone/>
            </a:pPr>
            <a:r>
              <a:rPr lang="en-US" sz="1800" dirty="0">
                <a:solidFill>
                  <a:srgbClr val="FF0000"/>
                </a:solidFill>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Increase the longest run by 0.2 mile to boast 3.5 miles length, requiring an additional snow making coverage of 4 acres</a:t>
            </a:r>
          </a:p>
          <a:p>
            <a:pPr marL="0" indent="0" fontAlgn="base" latinLnBrk="1">
              <a:buNone/>
            </a:pPr>
            <a:r>
              <a:rPr lang="en-US" sz="1800" dirty="0">
                <a:latin typeface="Times New Roman" panose="02020603050405020304" pitchFamily="18" charset="0"/>
                <a:cs typeface="Times New Roman" panose="02020603050405020304" pitchFamily="18" charset="0"/>
              </a:rPr>
              <a:t>There </a:t>
            </a:r>
            <a:r>
              <a:rPr lang="vi-VN" sz="1800" dirty="0">
                <a:latin typeface="Times New Roman" panose="02020603050405020304" pitchFamily="18" charset="0"/>
                <a:cs typeface="Times New Roman" panose="02020603050405020304" pitchFamily="18" charset="0"/>
              </a:rPr>
              <a:t>is n</a:t>
            </a:r>
            <a:r>
              <a:rPr lang="en-US" sz="1800" dirty="0">
                <a:latin typeface="Times New Roman" panose="02020603050405020304" pitchFamily="18" charset="0"/>
                <a:cs typeface="Times New Roman" panose="02020603050405020304" pitchFamily="18" charset="0"/>
              </a:rPr>
              <a:t>o difference</a:t>
            </a: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fontAlgn="base" latinLnBrk="1">
              <a:buNone/>
            </a:pPr>
            <a:endParaRPr lang="en-US" sz="1800" dirty="0">
              <a:solidFill>
                <a:srgbClr val="FF0000"/>
              </a:solidFill>
              <a:latin typeface="Times New Roman" panose="02020603050405020304" pitchFamily="18" charset="0"/>
              <a:cs typeface="Times New Roman" panose="02020603050405020304" pitchFamily="18" charset="0"/>
            </a:endParaRPr>
          </a:p>
          <a:p>
            <a:pPr marL="0" indent="0" fontAlgn="base" latinLnBrk="1">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In conclusion, I would choose scenario 2 as my final option</a:t>
            </a:r>
            <a:r>
              <a:rPr lang="en-US" sz="1800" dirty="0">
                <a:effectLst/>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16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155D-338C-784C-AEA5-0F78DAF813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8AAE96-1875-A340-8306-0F382E7A18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03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77BD-CF0E-C445-BC75-99E6543669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F9CFD-CA96-9C43-80BE-0A3A3A3107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9575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681</Words>
  <Application>Microsoft Macintosh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Times New Roman</vt:lpstr>
      <vt:lpstr>Office Theme</vt:lpstr>
      <vt:lpstr>Problem Identification</vt:lpstr>
      <vt:lpstr>Modeling</vt:lpstr>
      <vt:lpstr>Linear Regression Model </vt:lpstr>
      <vt:lpstr>Random Forest Model</vt:lpstr>
      <vt:lpstr>Summary and conclusion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Ryan Nguyễn</dc:creator>
  <cp:lastModifiedBy>Ryan Nguyễn</cp:lastModifiedBy>
  <cp:revision>4</cp:revision>
  <dcterms:created xsi:type="dcterms:W3CDTF">2021-04-25T06:06:16Z</dcterms:created>
  <dcterms:modified xsi:type="dcterms:W3CDTF">2021-04-25T06:55:55Z</dcterms:modified>
</cp:coreProperties>
</file>