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21388388"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BFFBF"/>
    <a:srgbClr val="3BFF94"/>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2" autoAdjust="0"/>
    <p:restoredTop sz="93373" autoAdjust="0"/>
  </p:normalViewPr>
  <p:slideViewPr>
    <p:cSldViewPr>
      <p:cViewPr>
        <p:scale>
          <a:sx n="33" d="100"/>
          <a:sy n="33" d="100"/>
        </p:scale>
        <p:origin x="2776" y="152"/>
      </p:cViewPr>
      <p:guideLst>
        <p:guide orient="horz" pos="9536"/>
        <p:guide pos="6737"/>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EE5BA-00F0-4C92-A1B7-E5C8B6980DE0}" type="datetimeFigureOut">
              <a:rPr lang="en-US" smtClean="0"/>
              <a:t>12/13/16</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26107-E8DF-477C-9743-5D3EC3506F92}" type="slidenum">
              <a:rPr lang="en-US" smtClean="0"/>
              <a:t>‹#›</a:t>
            </a:fld>
            <a:endParaRPr lang="en-US"/>
          </a:p>
        </p:txBody>
      </p:sp>
    </p:spTree>
    <p:extLst>
      <p:ext uri="{BB962C8B-B14F-4D97-AF65-F5344CB8AC3E}">
        <p14:creationId xmlns:p14="http://schemas.microsoft.com/office/powerpoint/2010/main" val="1258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9404945"/>
            <a:ext cx="18180130" cy="6489548"/>
          </a:xfrm>
        </p:spPr>
        <p:txBody>
          <a:bodyPr/>
          <a:lstStyle/>
          <a:p>
            <a:r>
              <a:rPr lang="en-US"/>
              <a:t>Click to edit Master title style</a:t>
            </a:r>
          </a:p>
        </p:txBody>
      </p:sp>
      <p:sp>
        <p:nvSpPr>
          <p:cNvPr id="3" name="Subtitl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8787CB-18CC-4955-912C-CC4503C7007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02193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452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4" y="1212423"/>
            <a:ext cx="4812387" cy="25832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421" y="1212423"/>
            <a:ext cx="14080689" cy="25832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6080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2962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4"/>
            <a:ext cx="18180130" cy="601299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535" y="12831933"/>
            <a:ext cx="18180130" cy="66227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87CB-18CC-4955-912C-CC4503C70070}"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410251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419"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2431"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787CB-18CC-4955-912C-CC4503C70070}"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3811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420" y="6776884"/>
            <a:ext cx="9450252"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420" y="9601167"/>
            <a:ext cx="9450252"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5008" y="6776884"/>
            <a:ext cx="9453965"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5008" y="9601167"/>
            <a:ext cx="9453965"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787CB-18CC-4955-912C-CC4503C70070}"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59412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787CB-18CC-4955-912C-CC4503C70070}"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5681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87CB-18CC-4955-912C-CC4503C70070}"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868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1" y="1205402"/>
            <a:ext cx="7036632" cy="51299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362269" y="1205408"/>
            <a:ext cx="11956703" cy="258390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421" y="6335380"/>
            <a:ext cx="7036632" cy="207090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33194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7" y="21192649"/>
            <a:ext cx="12833033" cy="25019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277" y="2705146"/>
            <a:ext cx="12833033" cy="181651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277" y="23694561"/>
            <a:ext cx="12833033" cy="35531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032821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3" y="1212412"/>
            <a:ext cx="19249549" cy="50458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423" y="7064227"/>
            <a:ext cx="19249549" cy="199802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419" y="28060648"/>
            <a:ext cx="4990624"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87CB-18CC-4955-912C-CC4503C70070}" type="datetimeFigureOut">
              <a:rPr lang="en-US" smtClean="0"/>
              <a:t>12/13/16</a:t>
            </a:fld>
            <a:endParaRPr lang="en-US"/>
          </a:p>
        </p:txBody>
      </p:sp>
      <p:sp>
        <p:nvSpPr>
          <p:cNvPr id="5" name="Footer Placeholder 4"/>
          <p:cNvSpPr>
            <a:spLocks noGrp="1"/>
          </p:cNvSpPr>
          <p:nvPr>
            <p:ph type="ftr" sz="quarter" idx="3"/>
          </p:nvPr>
        </p:nvSpPr>
        <p:spPr>
          <a:xfrm>
            <a:off x="7307699" y="28060648"/>
            <a:ext cx="6772990"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5" y="28060648"/>
            <a:ext cx="4990624"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876F-8B3E-4ECB-8DA7-B027CA6F5AFB}" type="slidenum">
              <a:rPr lang="en-US" smtClean="0"/>
              <a:t>‹#›</a:t>
            </a:fld>
            <a:endParaRPr lang="en-US"/>
          </a:p>
        </p:txBody>
      </p:sp>
    </p:spTree>
    <p:extLst>
      <p:ext uri="{BB962C8B-B14F-4D97-AF65-F5344CB8AC3E}">
        <p14:creationId xmlns:p14="http://schemas.microsoft.com/office/powerpoint/2010/main" val="33354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794" y="234185"/>
            <a:ext cx="13258800" cy="2112636"/>
          </a:xfrm>
        </p:spPr>
        <p:txBody>
          <a:bodyPr>
            <a:normAutofit fontScale="90000"/>
          </a:bodyPr>
          <a:lstStyle/>
          <a:p>
            <a:r>
              <a:rPr lang="en-US" sz="3100" dirty="0">
                <a:latin typeface="Albertus Medium" pitchFamily="34" charset="0"/>
              </a:rPr>
              <a:t>TRƯỜNG ĐẠI HỌC BÁCH KHOA TP. HỒ CHÍ MINH</a:t>
            </a:r>
            <a:br>
              <a:rPr lang="en-US" sz="3100" dirty="0">
                <a:latin typeface="Albertus Medium" pitchFamily="34" charset="0"/>
              </a:rPr>
            </a:br>
            <a:r>
              <a:rPr lang="en-US" sz="3100" dirty="0">
                <a:latin typeface="Albertus Medium" pitchFamily="34" charset="0"/>
              </a:rPr>
              <a:t>KHOA KHOA HỌC VÀ KỸ THUẬT MÁY TÍNH</a:t>
            </a:r>
            <a:r>
              <a:rPr lang="en-US" sz="3100" b="1" dirty="0">
                <a:latin typeface="Albertus Medium" pitchFamily="34" charset="0"/>
              </a:rPr>
              <a:t/>
            </a:r>
            <a:br>
              <a:rPr lang="en-US" sz="3100" b="1" dirty="0">
                <a:latin typeface="Albertus Medium" pitchFamily="34" charset="0"/>
              </a:rPr>
            </a:br>
            <a:r>
              <a:rPr lang="en-US" sz="2800" b="1" dirty="0">
                <a:latin typeface="Albertus Medium" pitchFamily="34" charset="0"/>
              </a:rPr>
              <a:t/>
            </a:r>
            <a:br>
              <a:rPr lang="en-US" sz="2800" b="1" dirty="0">
                <a:latin typeface="Albertus Medium" pitchFamily="34" charset="0"/>
              </a:rPr>
            </a:br>
            <a:r>
              <a:rPr lang="en-US" sz="5300" b="1" dirty="0">
                <a:solidFill>
                  <a:schemeClr val="accent2">
                    <a:lumMod val="75000"/>
                  </a:schemeClr>
                </a:solidFill>
                <a:latin typeface="Tekton Pro" pitchFamily="34" charset="0"/>
              </a:rPr>
              <a:t>BÁO CÁO GIỮA KỲ LUẬN VĂN TỐT NGHIỆP</a:t>
            </a:r>
            <a:endParaRPr lang="en-US" sz="5300" dirty="0">
              <a:solidFill>
                <a:schemeClr val="tx2">
                  <a:lumMod val="75000"/>
                </a:schemeClr>
              </a:solidFill>
              <a:latin typeface="Tekton Pro" pitchFamily="34" charset="0"/>
            </a:endParaRP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94" y="126206"/>
            <a:ext cx="1270983" cy="1270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ounded Rectangle 6"/>
          <p:cNvSpPr/>
          <p:nvPr/>
        </p:nvSpPr>
        <p:spPr>
          <a:xfrm>
            <a:off x="5969793" y="3555206"/>
            <a:ext cx="15158563" cy="3629888"/>
          </a:xfrm>
          <a:prstGeom prst="roundRect">
            <a:avLst>
              <a:gd name="adj" fmla="val 2159"/>
            </a:avLst>
          </a:prstGeom>
          <a:gradFill flip="none" rotWithShape="1">
            <a:gsLst>
              <a:gs pos="59000">
                <a:schemeClr val="bg1"/>
              </a:gs>
              <a:gs pos="1000">
                <a:schemeClr val="tx2">
                  <a:lumMod val="20000"/>
                  <a:lumOff val="80000"/>
                </a:schemeClr>
              </a:gs>
              <a:gs pos="42000">
                <a:schemeClr val="bg1"/>
              </a:gs>
              <a:gs pos="100000">
                <a:schemeClr val="tx2">
                  <a:lumMod val="20000"/>
                  <a:lumOff val="80000"/>
                </a:schemeClr>
              </a:gs>
            </a:gsLst>
            <a:path path="circle">
              <a:fillToRect l="100000" b="100000"/>
            </a:path>
            <a:tileRect t="-100000" r="-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800" spc="-1" dirty="0" err="1">
                <a:solidFill>
                  <a:srgbClr val="000000"/>
                </a:solidFill>
                <a:uFill>
                  <a:solidFill>
                    <a:srgbClr val="FFFFFF"/>
                  </a:solidFill>
                </a:uFill>
                <a:latin typeface="Times New Roman"/>
              </a:rPr>
              <a:t>Trong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khi</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kỹ</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thuật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phổ</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biến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hiện</a:t>
            </a:r>
            <a:r>
              <a:rPr lang="en-US" sz="2800" spc="-1" dirty="0">
                <a:solidFill>
                  <a:srgbClr val="000000"/>
                </a:solidFill>
                <a:uFill>
                  <a:solidFill>
                    <a:srgbClr val="FFFFFF"/>
                  </a:solidFill>
                </a:uFill>
                <a:latin typeface="Times New Roman"/>
              </a:rPr>
              <a:t> nay </a:t>
            </a:r>
            <a:r>
              <a:rPr lang="en-US" sz="2800" spc="-1" dirty="0" err="1">
                <a:solidFill>
                  <a:srgbClr val="000000"/>
                </a:solidFill>
                <a:uFill>
                  <a:solidFill>
                    <a:srgbClr val="FFFFFF"/>
                  </a:solidFill>
                </a:uFill>
                <a:latin typeface="Times New Roman"/>
              </a:rPr>
              <a:t>là</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từ</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viết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bằng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ngôn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ngữ</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cao</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xuống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ngôn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ngữ</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hơn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kỹ</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thuật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ngược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thực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hiện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từ</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ngôn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ngữ</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lên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ngôn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ngữ</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cấp</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cao</a:t>
            </a:r>
            <a:r>
              <a:rPr lang="en-US" sz="2800" spc="-1" dirty="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hơn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Kỹ</a:t>
            </a:r>
            <a:r>
              <a:rPr lang="en-US" sz="2800" spc="-1" dirty="0" smtClean="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thuật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ngược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được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sử</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dụng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rất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nhiều</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để</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hỗ</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trong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quá</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trình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phát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triển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phần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mềm</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Một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số</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ứng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dụng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của</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kỹ</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thuật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dịch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ngược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là</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khôi</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phục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nguồn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bị</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mất</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lấy</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được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mã</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nguồn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của</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các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phần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mềm</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độc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hại</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chuyển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đổi</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chương</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trình</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chạy</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trên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các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kiến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trúc</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phần</a:t>
            </a:r>
            <a:r>
              <a:rPr lang="en-US" sz="2800" spc="-1" dirty="0">
                <a:solidFill>
                  <a:srgbClr val="000000"/>
                </a:solidFill>
                <a:uFill>
                  <a:solidFill>
                    <a:srgbClr val="FFFFFF"/>
                  </a:solidFill>
                </a:uFill>
                <a:latin typeface="Times New Roman"/>
              </a:rPr>
              <a:t> </a:t>
            </a:r>
            <a:r>
              <a:rPr lang="en-US" sz="2800" spc="-1" dirty="0" err="1">
                <a:solidFill>
                  <a:srgbClr val="000000"/>
                </a:solidFill>
                <a:uFill>
                  <a:solidFill>
                    <a:srgbClr val="FFFFFF"/>
                  </a:solidFill>
                </a:uFill>
                <a:latin typeface="Times New Roman"/>
              </a:rPr>
              <a:t>cứng</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Luận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văn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giải</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quyết</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một</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số</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vấn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đề</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khi</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dịch</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ngược</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từ</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mã</a:t>
            </a:r>
            <a:r>
              <a:rPr lang="en-US" sz="2800" spc="-1" dirty="0" smtClean="0">
                <a:solidFill>
                  <a:srgbClr val="000000"/>
                </a:solidFill>
                <a:uFill>
                  <a:solidFill>
                    <a:srgbClr val="FFFFFF"/>
                  </a:solidFill>
                </a:uFill>
                <a:latin typeface="Times New Roman"/>
              </a:rPr>
              <a:t> assembly </a:t>
            </a:r>
            <a:r>
              <a:rPr lang="en-US" sz="2800" spc="-1" dirty="0" err="1" smtClean="0">
                <a:solidFill>
                  <a:srgbClr val="000000"/>
                </a:solidFill>
                <a:uFill>
                  <a:solidFill>
                    <a:srgbClr val="FFFFFF"/>
                  </a:solidFill>
                </a:uFill>
                <a:latin typeface="Times New Roman"/>
              </a:rPr>
              <a:t>của</a:t>
            </a:r>
            <a:r>
              <a:rPr lang="en-US" sz="2800" spc="-1" dirty="0" smtClean="0">
                <a:solidFill>
                  <a:srgbClr val="000000"/>
                </a:solidFill>
                <a:uFill>
                  <a:solidFill>
                    <a:srgbClr val="FFFFFF"/>
                  </a:solidFill>
                </a:uFill>
                <a:latin typeface="Times New Roman"/>
              </a:rPr>
              <a:t> 8051 </a:t>
            </a:r>
            <a:r>
              <a:rPr lang="en-US" sz="2800" spc="-1" dirty="0" err="1" smtClean="0">
                <a:solidFill>
                  <a:srgbClr val="000000"/>
                </a:solidFill>
                <a:uFill>
                  <a:solidFill>
                    <a:srgbClr val="FFFFFF"/>
                  </a:solidFill>
                </a:uFill>
                <a:latin typeface="Times New Roman"/>
              </a:rPr>
              <a:t>lên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mã</a:t>
            </a:r>
            <a:r>
              <a:rPr lang="en-US" sz="2800" spc="-1" dirty="0" smtClean="0">
                <a:solidFill>
                  <a:srgbClr val="000000"/>
                </a:solidFill>
                <a:uFill>
                  <a:solidFill>
                    <a:srgbClr val="FFFFFF"/>
                  </a:solidFill>
                </a:uFill>
                <a:latin typeface="Times New Roman"/>
              </a:rPr>
              <a:t> C </a:t>
            </a:r>
            <a:r>
              <a:rPr lang="en-US" sz="2800" spc="-1" dirty="0" err="1" smtClean="0">
                <a:solidFill>
                  <a:srgbClr val="000000"/>
                </a:solidFill>
                <a:uFill>
                  <a:solidFill>
                    <a:srgbClr val="FFFFFF"/>
                  </a:solidFill>
                </a:uFill>
                <a:latin typeface="Times New Roman"/>
              </a:rPr>
              <a:t>dựa</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trên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nền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tảng</a:t>
            </a:r>
            <a:r>
              <a:rPr lang="en-US" sz="2800" spc="-1" dirty="0" smtClean="0">
                <a:solidFill>
                  <a:srgbClr val="000000"/>
                </a:solidFill>
                <a:uFill>
                  <a:solidFill>
                    <a:srgbClr val="FFFFFF"/>
                  </a:solidFill>
                </a:uFill>
                <a:latin typeface="Times New Roman"/>
              </a:rPr>
              <a:t> Boomerang – </a:t>
            </a:r>
            <a:r>
              <a:rPr lang="en-US" sz="2800" spc="-1" dirty="0" err="1" smtClean="0">
                <a:solidFill>
                  <a:srgbClr val="000000"/>
                </a:solidFill>
                <a:uFill>
                  <a:solidFill>
                    <a:srgbClr val="FFFFFF"/>
                  </a:solidFill>
                </a:uFill>
                <a:latin typeface="Times New Roman"/>
              </a:rPr>
              <a:t>một</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trình</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dịch</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ngược</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sẵn</a:t>
            </a:r>
            <a:r>
              <a:rPr lang="en-US" sz="2800" spc="-1" dirty="0" smtClean="0">
                <a:solidFill>
                  <a:srgbClr val="000000"/>
                </a:solidFill>
                <a:uFill>
                  <a:solidFill>
                    <a:srgbClr val="FFFFFF"/>
                  </a:solidFill>
                </a:uFill>
                <a:latin typeface="Times New Roman"/>
              </a:rPr>
              <a:t> </a:t>
            </a:r>
            <a:r>
              <a:rPr lang="en-US" sz="2800" spc="-1" dirty="0" err="1" smtClean="0">
                <a:solidFill>
                  <a:srgbClr val="000000"/>
                </a:solidFill>
                <a:uFill>
                  <a:solidFill>
                    <a:srgbClr val="FFFFFF"/>
                  </a:solidFill>
                </a:uFill>
                <a:latin typeface="Times New Roman"/>
              </a:rPr>
              <a:t>có</a:t>
            </a:r>
            <a:endParaRPr lang="en-US" sz="2800" spc="-1" dirty="0">
              <a:solidFill>
                <a:srgbClr val="000000"/>
              </a:solidFill>
              <a:uFill>
                <a:solidFill>
                  <a:srgbClr val="FFFFFF"/>
                </a:solidFill>
              </a:uFill>
              <a:latin typeface="Times New Roman"/>
            </a:endParaRPr>
          </a:p>
          <a:p>
            <a:pPr indent="400050" algn="ctr"/>
            <a:endParaRPr lang="en-US" sz="2600" dirty="0">
              <a:solidFill>
                <a:schemeClr val="tx1"/>
              </a:solidFill>
              <a:latin typeface="Verdana" pitchFamily="34" charset="0"/>
              <a:ea typeface="Verdana" pitchFamily="34" charset="0"/>
              <a:cs typeface="Verdana" pitchFamily="34" charset="0"/>
            </a:endParaRPr>
          </a:p>
        </p:txBody>
      </p:sp>
      <p:sp>
        <p:nvSpPr>
          <p:cNvPr id="9" name="TextBox 8"/>
          <p:cNvSpPr txBox="1"/>
          <p:nvPr/>
        </p:nvSpPr>
        <p:spPr>
          <a:xfrm>
            <a:off x="330994" y="2869406"/>
            <a:ext cx="120396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Giới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thiệu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
        <p:nvSpPr>
          <p:cNvPr id="21" name="Rounded Rectangle 20"/>
          <p:cNvSpPr/>
          <p:nvPr/>
        </p:nvSpPr>
        <p:spPr>
          <a:xfrm>
            <a:off x="330913" y="7892762"/>
            <a:ext cx="10820482" cy="3255122"/>
          </a:xfrm>
          <a:prstGeom prst="roundRect">
            <a:avLst>
              <a:gd name="adj" fmla="val 2159"/>
            </a:avLst>
          </a:prstGeom>
          <a:gradFill flip="none" rotWithShape="1">
            <a:gsLst>
              <a:gs pos="59000">
                <a:schemeClr val="bg1"/>
              </a:gs>
              <a:gs pos="1000">
                <a:schemeClr val="accent6">
                  <a:lumMod val="40000"/>
                  <a:lumOff val="60000"/>
                </a:schemeClr>
              </a:gs>
              <a:gs pos="42000">
                <a:schemeClr val="bg1"/>
              </a:gs>
              <a:gs pos="100000">
                <a:schemeClr val="accent3">
                  <a:lumMod val="60000"/>
                  <a:lumOff val="40000"/>
                </a:schemeClr>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đạt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yêu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cầu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cần</a:t>
            </a:r>
            <a:r>
              <a:rPr lang="en-US" sz="2600" dirty="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phải</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có</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tính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năng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sau</a:t>
            </a:r>
            <a:r>
              <a:rPr lang="en-US" sz="2600" dirty="0" smtClean="0">
                <a:solidFill>
                  <a:schemeClr val="tx1"/>
                </a:solidFill>
                <a:latin typeface="Verdana" pitchFamily="34" charset="0"/>
                <a:ea typeface="Verdana" pitchFamily="34" charset="0"/>
                <a:cs typeface="Verdana" pitchFamily="34" charset="0"/>
              </a:rPr>
              <a:t>:</a:t>
            </a: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Giữ</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tên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biến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trong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mã</a:t>
            </a:r>
            <a:r>
              <a:rPr lang="en-US" sz="2600" dirty="0" smtClean="0">
                <a:solidFill>
                  <a:schemeClr val="tx1"/>
                </a:solidFill>
                <a:latin typeface="Verdana" pitchFamily="34" charset="0"/>
                <a:ea typeface="Verdana" pitchFamily="34" charset="0"/>
                <a:cs typeface="Verdana" pitchFamily="34" charset="0"/>
              </a:rPr>
              <a:t> assembly.</a:t>
            </a: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Xử</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lý</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kiểu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dữ</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liệu</a:t>
            </a:r>
            <a:r>
              <a:rPr lang="en-US" sz="2600" dirty="0" smtClean="0">
                <a:solidFill>
                  <a:schemeClr val="tx1"/>
                </a:solidFill>
                <a:latin typeface="Verdana" pitchFamily="34" charset="0"/>
                <a:ea typeface="Verdana" pitchFamily="34" charset="0"/>
                <a:cs typeface="Verdana" pitchFamily="34" charset="0"/>
              </a:rPr>
              <a:t> bit </a:t>
            </a:r>
            <a:r>
              <a:rPr lang="en-US" sz="2600" dirty="0" err="1" smtClean="0">
                <a:solidFill>
                  <a:schemeClr val="tx1"/>
                </a:solidFill>
                <a:latin typeface="Verdana" pitchFamily="34" charset="0"/>
                <a:ea typeface="Verdana" pitchFamily="34" charset="0"/>
                <a:cs typeface="Verdana" pitchFamily="34" charset="0"/>
              </a:rPr>
              <a:t>và</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câu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lệnh</a:t>
            </a:r>
            <a:r>
              <a:rPr lang="en-US" sz="2600" dirty="0">
                <a:solidFill>
                  <a:schemeClr val="tx1"/>
                </a:solidFill>
                <a:latin typeface="Verdana" pitchFamily="34" charset="0"/>
                <a:ea typeface="Verdana" pitchFamily="34" charset="0"/>
                <a:cs typeface="Verdana" pitchFamily="34" charset="0"/>
              </a:rPr>
              <a:t> </a:t>
            </a:r>
            <a:r>
              <a:rPr lang="en-US" sz="2600" dirty="0" smtClean="0">
                <a:solidFill>
                  <a:schemeClr val="tx1"/>
                </a:solidFill>
                <a:latin typeface="Verdana" pitchFamily="34" charset="0"/>
                <a:ea typeface="Verdana" pitchFamily="34" charset="0"/>
                <a:cs typeface="Verdana" pitchFamily="34" charset="0"/>
              </a:rPr>
              <a:t>dung bit </a:t>
            </a:r>
            <a:r>
              <a:rPr lang="en-US" sz="2600" dirty="0" err="1" smtClean="0">
                <a:solidFill>
                  <a:schemeClr val="tx1"/>
                </a:solidFill>
                <a:latin typeface="Verdana" pitchFamily="34" charset="0"/>
                <a:ea typeface="Verdana" pitchFamily="34" charset="0"/>
                <a:cs typeface="Verdana" pitchFamily="34" charset="0"/>
              </a:rPr>
              <a:t>đặc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trưng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của</a:t>
            </a:r>
            <a:r>
              <a:rPr lang="en-US" sz="2600" dirty="0" smtClean="0">
                <a:solidFill>
                  <a:schemeClr val="tx1"/>
                </a:solidFill>
                <a:latin typeface="Verdana" pitchFamily="34" charset="0"/>
                <a:ea typeface="Verdana" pitchFamily="34" charset="0"/>
                <a:cs typeface="Verdana" pitchFamily="34" charset="0"/>
              </a:rPr>
              <a:t> 8051.</a:t>
            </a: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Đưa</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biến</a:t>
            </a:r>
            <a:r>
              <a:rPr lang="en-US" sz="2600" dirty="0" smtClean="0">
                <a:solidFill>
                  <a:schemeClr val="tx1"/>
                </a:solidFill>
                <a:latin typeface="Verdana" pitchFamily="34" charset="0"/>
                <a:ea typeface="Verdana" pitchFamily="34" charset="0"/>
                <a:cs typeface="Verdana" pitchFamily="34" charset="0"/>
              </a:rPr>
              <a:t> byte (</a:t>
            </a:r>
            <a:r>
              <a:rPr lang="en-US" sz="2600" dirty="0" err="1" smtClean="0">
                <a:solidFill>
                  <a:schemeClr val="tx1"/>
                </a:solidFill>
                <a:latin typeface="Verdana" pitchFamily="34" charset="0"/>
                <a:ea typeface="Verdana" pitchFamily="34" charset="0"/>
                <a:cs typeface="Verdana" pitchFamily="34" charset="0"/>
              </a:rPr>
              <a:t>lưu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địa</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chỉ</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vùng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nhớ</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của</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một</a:t>
            </a:r>
            <a:r>
              <a:rPr lang="en-US" sz="2600" dirty="0" smtClean="0">
                <a:solidFill>
                  <a:schemeClr val="tx1"/>
                </a:solidFill>
                <a:latin typeface="Verdana" pitchFamily="34" charset="0"/>
                <a:ea typeface="Verdana" pitchFamily="34" charset="0"/>
                <a:cs typeface="Verdana" pitchFamily="34" charset="0"/>
              </a:rPr>
              <a:t> byte) </a:t>
            </a:r>
            <a:r>
              <a:rPr lang="en-US" sz="2600" dirty="0" err="1" smtClean="0">
                <a:solidFill>
                  <a:schemeClr val="tx1"/>
                </a:solidFill>
                <a:latin typeface="Verdana" pitchFamily="34" charset="0"/>
                <a:ea typeface="Verdana" pitchFamily="34" charset="0"/>
                <a:cs typeface="Verdana" pitchFamily="34" charset="0"/>
              </a:rPr>
              <a:t>và</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biến</a:t>
            </a:r>
            <a:r>
              <a:rPr lang="en-US" sz="2600" dirty="0" smtClean="0">
                <a:solidFill>
                  <a:schemeClr val="tx1"/>
                </a:solidFill>
                <a:latin typeface="Verdana" pitchFamily="34" charset="0"/>
                <a:ea typeface="Verdana" pitchFamily="34" charset="0"/>
                <a:cs typeface="Verdana" pitchFamily="34" charset="0"/>
              </a:rPr>
              <a:t> bit (</a:t>
            </a:r>
            <a:r>
              <a:rPr lang="en-US" sz="2600" dirty="0" err="1" smtClean="0">
                <a:solidFill>
                  <a:schemeClr val="tx1"/>
                </a:solidFill>
                <a:latin typeface="Verdana" pitchFamily="34" charset="0"/>
                <a:ea typeface="Verdana" pitchFamily="34" charset="0"/>
                <a:cs typeface="Verdana" pitchFamily="34" charset="0"/>
              </a:rPr>
              <a:t>đại</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diện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cho</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một</a:t>
            </a:r>
            <a:r>
              <a:rPr lang="en-US" sz="2600" dirty="0" smtClean="0">
                <a:solidFill>
                  <a:schemeClr val="tx1"/>
                </a:solidFill>
                <a:latin typeface="Verdana" pitchFamily="34" charset="0"/>
                <a:ea typeface="Verdana" pitchFamily="34" charset="0"/>
                <a:cs typeface="Verdana" pitchFamily="34" charset="0"/>
              </a:rPr>
              <a:t> bit </a:t>
            </a:r>
            <a:r>
              <a:rPr lang="en-US" sz="2600" dirty="0" err="1" smtClean="0">
                <a:solidFill>
                  <a:schemeClr val="tx1"/>
                </a:solidFill>
                <a:latin typeface="Verdana" pitchFamily="34" charset="0"/>
                <a:ea typeface="Verdana" pitchFamily="34" charset="0"/>
                <a:cs typeface="Verdana" pitchFamily="34" charset="0"/>
              </a:rPr>
              <a:t>của</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thanh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ghi</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thành</a:t>
            </a:r>
            <a:r>
              <a:rPr lang="en-US" sz="2600" dirty="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union </a:t>
            </a:r>
            <a:r>
              <a:rPr lang="en-US" sz="2600" dirty="0" err="1" smtClean="0">
                <a:solidFill>
                  <a:schemeClr val="tx1"/>
                </a:solidFill>
                <a:latin typeface="Verdana" pitchFamily="34" charset="0"/>
                <a:ea typeface="Verdana" pitchFamily="34" charset="0"/>
                <a:cs typeface="Verdana" pitchFamily="34" charset="0"/>
              </a:rPr>
              <a:t>tương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ứng</a:t>
            </a:r>
            <a:r>
              <a:rPr lang="en-US" sz="2600" dirty="0" smtClean="0">
                <a:solidFill>
                  <a:schemeClr val="tx1"/>
                </a:solidFill>
                <a:latin typeface="Verdana" pitchFamily="34" charset="0"/>
                <a:ea typeface="Verdana" pitchFamily="34" charset="0"/>
                <a:cs typeface="Verdana" pitchFamily="34" charset="0"/>
              </a:rPr>
              <a:t>.</a:t>
            </a:r>
          </a:p>
          <a:p>
            <a:pPr indent="400050"/>
            <a:endParaRPr lang="en-US" sz="2600" dirty="0">
              <a:solidFill>
                <a:schemeClr val="tx1"/>
              </a:solidFill>
              <a:latin typeface="Verdana" pitchFamily="34" charset="0"/>
              <a:ea typeface="Verdana" pitchFamily="34" charset="0"/>
              <a:cs typeface="Verdana" pitchFamily="34" charset="0"/>
            </a:endParaRPr>
          </a:p>
        </p:txBody>
      </p:sp>
      <p:sp>
        <p:nvSpPr>
          <p:cNvPr id="22" name="TextBox 21"/>
          <p:cNvSpPr txBox="1"/>
          <p:nvPr/>
        </p:nvSpPr>
        <p:spPr>
          <a:xfrm>
            <a:off x="254791" y="7206962"/>
            <a:ext cx="9832019"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Thách</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thức</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Rounded Rectangle 25"/>
          <p:cNvSpPr/>
          <p:nvPr/>
        </p:nvSpPr>
        <p:spPr>
          <a:xfrm>
            <a:off x="357106" y="12253206"/>
            <a:ext cx="10306103" cy="3787599"/>
          </a:xfrm>
          <a:prstGeom prst="roundRect">
            <a:avLst>
              <a:gd name="adj" fmla="val 2159"/>
            </a:avLst>
          </a:prstGeom>
          <a:gradFill flip="none" rotWithShape="1">
            <a:gsLst>
              <a:gs pos="59000">
                <a:schemeClr val="bg1"/>
              </a:gs>
              <a:gs pos="1000">
                <a:schemeClr val="bg2">
                  <a:lumMod val="75000"/>
                </a:schemeClr>
              </a:gs>
              <a:gs pos="42000">
                <a:schemeClr val="bg1"/>
              </a:gs>
              <a:gs pos="100000">
                <a:schemeClr val="bg2">
                  <a:lumMod val="75000"/>
                </a:schemeClr>
              </a:gs>
            </a:gsLst>
            <a:lin ang="81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Tìm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hiểu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phương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án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để</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xây</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dựng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nên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đạt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yêu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cầu</a:t>
            </a:r>
            <a:r>
              <a:rPr lang="en-US" sz="2600" dirty="0" smtClean="0">
                <a:solidFill>
                  <a:schemeClr val="tx1"/>
                </a:solidFill>
                <a:latin typeface="Verdana" pitchFamily="34" charset="0"/>
                <a:ea typeface="Verdana" pitchFamily="34" charset="0"/>
                <a:cs typeface="Verdana" pitchFamily="34" charset="0"/>
              </a:rPr>
              <a:t>. </a:t>
            </a: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Nghiên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cứu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một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số</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hiện</a:t>
            </a:r>
            <a:r>
              <a:rPr lang="en-US" sz="2600" dirty="0" smtClean="0">
                <a:solidFill>
                  <a:schemeClr val="tx1"/>
                </a:solidFill>
                <a:latin typeface="Verdana" pitchFamily="34" charset="0"/>
                <a:ea typeface="Verdana" pitchFamily="34" charset="0"/>
                <a:cs typeface="Verdana" pitchFamily="34" charset="0"/>
              </a:rPr>
              <a:t> nay </a:t>
            </a:r>
            <a:r>
              <a:rPr lang="en-US" sz="2600" dirty="0" err="1" smtClean="0">
                <a:solidFill>
                  <a:schemeClr val="tx1"/>
                </a:solidFill>
                <a:latin typeface="Verdana" pitchFamily="34" charset="0"/>
                <a:ea typeface="Verdana" pitchFamily="34" charset="0"/>
                <a:cs typeface="Verdana" pitchFamily="34" charset="0"/>
              </a:rPr>
              <a:t>để</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tìm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phù</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hợp</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nhất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cho</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việc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phát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triển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thêm</a:t>
            </a:r>
            <a:r>
              <a:rPr lang="en-US" sz="2600" dirty="0" smtClean="0">
                <a:solidFill>
                  <a:schemeClr val="tx1"/>
                </a:solidFill>
                <a:latin typeface="Verdana" pitchFamily="34" charset="0"/>
                <a:ea typeface="Verdana" pitchFamily="34" charset="0"/>
                <a:cs typeface="Verdana" pitchFamily="34" charset="0"/>
              </a:rPr>
              <a:t>.</a:t>
            </a:r>
          </a:p>
          <a:p>
            <a:endParaRPr lang="en-US" sz="2600" dirty="0" smtClean="0">
              <a:solidFill>
                <a:schemeClr val="tx1"/>
              </a:solidFill>
              <a:latin typeface="Verdana" pitchFamily="34" charset="0"/>
              <a:ea typeface="Verdana" pitchFamily="34" charset="0"/>
              <a:cs typeface="Verdana" pitchFamily="34" charset="0"/>
            </a:endParaRP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Tìm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hiểu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cấu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trúc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của</a:t>
            </a:r>
            <a:r>
              <a:rPr lang="en-US" sz="2600" dirty="0" smtClean="0">
                <a:solidFill>
                  <a:schemeClr val="tx1"/>
                </a:solidFill>
                <a:latin typeface="Verdana" pitchFamily="34" charset="0"/>
                <a:ea typeface="Verdana" pitchFamily="34" charset="0"/>
                <a:cs typeface="Verdana" pitchFamily="34" charset="0"/>
              </a:rPr>
              <a:t> Boomerang </a:t>
            </a:r>
            <a:r>
              <a:rPr lang="en-US" sz="2600" dirty="0" err="1" smtClean="0">
                <a:solidFill>
                  <a:schemeClr val="tx1"/>
                </a:solidFill>
                <a:latin typeface="Verdana" pitchFamily="34" charset="0"/>
                <a:ea typeface="Verdana" pitchFamily="34" charset="0"/>
                <a:cs typeface="Verdana" pitchFamily="34" charset="0"/>
              </a:rPr>
              <a:t>và</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quyết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định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phương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thức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phát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triển</a:t>
            </a:r>
            <a:r>
              <a:rPr lang="en-US" sz="2600" dirty="0" smtClean="0">
                <a:solidFill>
                  <a:schemeClr val="tx1"/>
                </a:solidFill>
                <a:latin typeface="Verdana" pitchFamily="34" charset="0"/>
                <a:ea typeface="Verdana" pitchFamily="34" charset="0"/>
                <a:cs typeface="Verdana" pitchFamily="34" charset="0"/>
              </a:rPr>
              <a:t>.</a:t>
            </a:r>
          </a:p>
          <a:p>
            <a:pPr marL="457200" indent="-457200">
              <a:buFontTx/>
              <a:buChar char="-"/>
            </a:pPr>
            <a:endParaRPr lang="en-US" sz="2600" dirty="0" smtClean="0">
              <a:solidFill>
                <a:schemeClr val="tx1"/>
              </a:solidFill>
              <a:latin typeface="Verdana" pitchFamily="34" charset="0"/>
              <a:ea typeface="Verdana" pitchFamily="34" charset="0"/>
              <a:cs typeface="Verdana" pitchFamily="34" charset="0"/>
            </a:endParaRPr>
          </a:p>
          <a:p>
            <a:pPr marL="457200" indent="-457200">
              <a:buFontTx/>
              <a:buChar char="-"/>
            </a:pPr>
            <a:endParaRPr lang="en-US" sz="2600" dirty="0" smtClean="0">
              <a:solidFill>
                <a:schemeClr val="tx1"/>
              </a:solidFill>
              <a:latin typeface="Verdana" pitchFamily="34" charset="0"/>
              <a:ea typeface="Verdana" pitchFamily="34" charset="0"/>
              <a:cs typeface="Verdana" pitchFamily="34" charset="0"/>
            </a:endParaRPr>
          </a:p>
        </p:txBody>
      </p:sp>
      <p:sp>
        <p:nvSpPr>
          <p:cNvPr id="27" name="TextBox 26"/>
          <p:cNvSpPr txBox="1"/>
          <p:nvPr/>
        </p:nvSpPr>
        <p:spPr>
          <a:xfrm>
            <a:off x="278607" y="11251406"/>
            <a:ext cx="10644187"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Phương</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pháp</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nghiên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cứu</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9" name="Rounded Rectangle 28"/>
          <p:cNvSpPr/>
          <p:nvPr/>
        </p:nvSpPr>
        <p:spPr>
          <a:xfrm>
            <a:off x="311891" y="16737311"/>
            <a:ext cx="11215234" cy="5612683"/>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300" dirty="0" err="1" smtClean="0">
                <a:solidFill>
                  <a:schemeClr val="tx1"/>
                </a:solidFill>
                <a:latin typeface="Tahoma" pitchFamily="34" charset="0"/>
                <a:ea typeface="Tahoma" pitchFamily="34" charset="0"/>
                <a:cs typeface="Tahoma" pitchFamily="34" charset="0"/>
              </a:rPr>
              <a:t>Như</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hình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bên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cấu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trúc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Boomerang </a:t>
            </a:r>
            <a:r>
              <a:rPr lang="en-US" sz="2300" dirty="0" err="1" smtClean="0">
                <a:solidFill>
                  <a:schemeClr val="tx1"/>
                </a:solidFill>
                <a:latin typeface="Tahoma" pitchFamily="34" charset="0"/>
                <a:ea typeface="Tahoma" pitchFamily="34" charset="0"/>
                <a:cs typeface="Tahoma" pitchFamily="34" charset="0"/>
              </a:rPr>
              <a:t>được</a:t>
            </a:r>
            <a:r>
              <a:rPr lang="en-US" sz="2300" dirty="0" smtClean="0">
                <a:solidFill>
                  <a:schemeClr val="tx1"/>
                </a:solidFill>
                <a:latin typeface="Tahoma" pitchFamily="34" charset="0"/>
                <a:ea typeface="Tahoma" pitchFamily="34" charset="0"/>
                <a:cs typeface="Tahoma" pitchFamily="34" charset="0"/>
              </a:rPr>
              <a:t> chia </a:t>
            </a:r>
            <a:r>
              <a:rPr lang="en-US" sz="2300" dirty="0" err="1" smtClean="0">
                <a:solidFill>
                  <a:schemeClr val="tx1"/>
                </a:solidFill>
                <a:latin typeface="Tahoma" pitchFamily="34" charset="0"/>
                <a:ea typeface="Tahoma" pitchFamily="34" charset="0"/>
                <a:cs typeface="Tahoma" pitchFamily="34" charset="0"/>
              </a:rPr>
              <a:t>làm</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hai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phần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chính</a:t>
            </a:r>
            <a:r>
              <a:rPr lang="en-US" sz="2300" dirty="0" smtClean="0">
                <a:solidFill>
                  <a:schemeClr val="tx1"/>
                </a:solidFill>
                <a:latin typeface="Tahoma" pitchFamily="34" charset="0"/>
                <a:ea typeface="Tahoma" pitchFamily="34" charset="0"/>
                <a:cs typeface="Tahoma" pitchFamily="34" charset="0"/>
              </a:rPr>
              <a:t>:</a:t>
            </a:r>
          </a:p>
          <a:p>
            <a:pPr marL="457200" indent="-457200">
              <a:buFontTx/>
              <a:buChar char="-"/>
            </a:pPr>
            <a:r>
              <a:rPr lang="en-US" sz="2300" dirty="0" smtClean="0">
                <a:solidFill>
                  <a:schemeClr val="tx1"/>
                </a:solidFill>
                <a:latin typeface="Tahoma" pitchFamily="34" charset="0"/>
                <a:ea typeface="Tahoma" pitchFamily="34" charset="0"/>
                <a:cs typeface="Tahoma" pitchFamily="34" charset="0"/>
              </a:rPr>
              <a:t>Front end: </a:t>
            </a:r>
            <a:r>
              <a:rPr lang="en-US" sz="2300" dirty="0" err="1">
                <a:solidFill>
                  <a:schemeClr val="tx1"/>
                </a:solidFill>
                <a:latin typeface="Tahoma" pitchFamily="34" charset="0"/>
                <a:ea typeface="Tahoma" pitchFamily="34" charset="0"/>
                <a:cs typeface="Tahoma" pitchFamily="34" charset="0"/>
              </a:rPr>
              <a:t>C</a:t>
            </a:r>
            <a:r>
              <a:rPr lang="en-US" sz="2300" dirty="0" err="1" smtClean="0">
                <a:solidFill>
                  <a:schemeClr val="tx1"/>
                </a:solidFill>
                <a:latin typeface="Tahoma" pitchFamily="34" charset="0"/>
                <a:ea typeface="Tahoma" pitchFamily="34" charset="0"/>
                <a:cs typeface="Tahoma" pitchFamily="34" charset="0"/>
              </a:rPr>
              <a:t>ó</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nhiệm</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vụ</a:t>
            </a:r>
            <a:r>
              <a:rPr lang="en-US" sz="2300" dirty="0" smtClean="0">
                <a:solidFill>
                  <a:schemeClr val="tx1"/>
                </a:solidFill>
                <a:latin typeface="Tahoma" pitchFamily="34" charset="0"/>
                <a:ea typeface="Tahoma" pitchFamily="34" charset="0"/>
                <a:cs typeface="Tahoma" pitchFamily="34" charset="0"/>
              </a:rPr>
              <a:t> load file </a:t>
            </a:r>
            <a:r>
              <a:rPr lang="en-US" sz="2300" dirty="0" err="1" smtClean="0">
                <a:solidFill>
                  <a:schemeClr val="tx1"/>
                </a:solidFill>
                <a:latin typeface="Tahoma" pitchFamily="34" charset="0"/>
                <a:ea typeface="Tahoma" pitchFamily="34" charset="0"/>
                <a:cs typeface="Tahoma" pitchFamily="34" charset="0"/>
              </a:rPr>
              <a:t>đầu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đọc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các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thông</a:t>
            </a:r>
            <a:r>
              <a:rPr lang="en-US" sz="2300" dirty="0" smtClean="0">
                <a:solidFill>
                  <a:schemeClr val="tx1"/>
                </a:solidFill>
                <a:latin typeface="Tahoma" pitchFamily="34" charset="0"/>
                <a:ea typeface="Tahoma" pitchFamily="34" charset="0"/>
                <a:cs typeface="Tahoma" pitchFamily="34" charset="0"/>
              </a:rPr>
              <a:t> tin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file </a:t>
            </a:r>
            <a:r>
              <a:rPr lang="en-US" sz="2300" dirty="0" err="1" smtClean="0">
                <a:solidFill>
                  <a:schemeClr val="tx1"/>
                </a:solidFill>
                <a:latin typeface="Tahoma" pitchFamily="34" charset="0"/>
                <a:ea typeface="Tahoma" pitchFamily="34" charset="0"/>
                <a:cs typeface="Tahoma" pitchFamily="34" charset="0"/>
              </a:rPr>
              <a:t>cũng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như</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nội</a:t>
            </a:r>
            <a:r>
              <a:rPr lang="en-US" sz="2300" dirty="0" smtClean="0">
                <a:solidFill>
                  <a:schemeClr val="tx1"/>
                </a:solidFill>
                <a:latin typeface="Tahoma" pitchFamily="34" charset="0"/>
                <a:ea typeface="Tahoma" pitchFamily="34" charset="0"/>
                <a:cs typeface="Tahoma" pitchFamily="34" charset="0"/>
              </a:rPr>
              <a:t> dung </a:t>
            </a:r>
            <a:r>
              <a:rPr lang="en-US" sz="2300" dirty="0" err="1" smtClean="0">
                <a:solidFill>
                  <a:schemeClr val="tx1"/>
                </a:solidFill>
                <a:latin typeface="Tahoma" pitchFamily="34" charset="0"/>
                <a:ea typeface="Tahoma" pitchFamily="34" charset="0"/>
                <a:cs typeface="Tahoma" pitchFamily="34" charset="0"/>
              </a:rPr>
              <a:t>đoạn</a:t>
            </a:r>
            <a:r>
              <a:rPr lang="en-US" sz="2300" dirty="0" smtClean="0">
                <a:solidFill>
                  <a:schemeClr val="tx1"/>
                </a:solidFill>
                <a:latin typeface="Tahoma" pitchFamily="34" charset="0"/>
                <a:ea typeface="Tahoma" pitchFamily="34" charset="0"/>
                <a:cs typeface="Tahoma" pitchFamily="34" charset="0"/>
              </a:rPr>
              <a:t> code </a:t>
            </a:r>
            <a:r>
              <a:rPr lang="en-US" sz="2300" dirty="0" err="1" smtClean="0">
                <a:solidFill>
                  <a:schemeClr val="tx1"/>
                </a:solidFill>
                <a:latin typeface="Tahoma" pitchFamily="34" charset="0"/>
                <a:ea typeface="Tahoma" pitchFamily="34" charset="0"/>
                <a:cs typeface="Tahoma" pitchFamily="34" charset="0"/>
              </a:rPr>
              <a:t>và</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dựa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loại</a:t>
            </a:r>
            <a:r>
              <a:rPr lang="en-US" sz="2300" dirty="0" smtClean="0">
                <a:solidFill>
                  <a:schemeClr val="tx1"/>
                </a:solidFill>
                <a:latin typeface="Tahoma" pitchFamily="34" charset="0"/>
                <a:ea typeface="Tahoma" pitchFamily="34" charset="0"/>
                <a:cs typeface="Tahoma" pitchFamily="34" charset="0"/>
              </a:rPr>
              <a:t> file </a:t>
            </a:r>
            <a:r>
              <a:rPr lang="en-US" sz="2300" dirty="0" err="1" smtClean="0">
                <a:solidFill>
                  <a:schemeClr val="tx1"/>
                </a:solidFill>
                <a:latin typeface="Tahoma" pitchFamily="34" charset="0"/>
                <a:ea typeface="Tahoma" pitchFamily="34" charset="0"/>
                <a:cs typeface="Tahoma" pitchFamily="34" charset="0"/>
              </a:rPr>
              <a:t>để</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giải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mã</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đưa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chương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trình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về</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dạng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trung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gian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là</a:t>
            </a:r>
            <a:r>
              <a:rPr lang="en-US" sz="2300" dirty="0" smtClean="0">
                <a:solidFill>
                  <a:schemeClr val="tx1"/>
                </a:solidFill>
                <a:latin typeface="Tahoma" pitchFamily="34" charset="0"/>
                <a:ea typeface="Tahoma" pitchFamily="34" charset="0"/>
                <a:cs typeface="Tahoma" pitchFamily="34" charset="0"/>
              </a:rPr>
              <a:t> RTL.</a:t>
            </a:r>
          </a:p>
          <a:p>
            <a:pPr marL="457200" indent="-457200">
              <a:buFontTx/>
              <a:buChar char="-"/>
            </a:pPr>
            <a:r>
              <a:rPr lang="en-US" sz="2300" dirty="0" smtClean="0">
                <a:solidFill>
                  <a:schemeClr val="tx1"/>
                </a:solidFill>
                <a:latin typeface="Tahoma" pitchFamily="34" charset="0"/>
                <a:ea typeface="Tahoma" pitchFamily="34" charset="0"/>
                <a:cs typeface="Tahoma" pitchFamily="34" charset="0"/>
              </a:rPr>
              <a:t>Back end: </a:t>
            </a:r>
            <a:r>
              <a:rPr lang="en-US" sz="2300" dirty="0" err="1" smtClean="0">
                <a:solidFill>
                  <a:schemeClr val="tx1"/>
                </a:solidFill>
                <a:latin typeface="Tahoma" pitchFamily="34" charset="0"/>
                <a:ea typeface="Tahoma" pitchFamily="34" charset="0"/>
                <a:cs typeface="Tahoma" pitchFamily="34" charset="0"/>
              </a:rPr>
              <a:t>nhận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đoạn</a:t>
            </a:r>
            <a:r>
              <a:rPr lang="en-US" sz="2300" dirty="0" smtClean="0">
                <a:solidFill>
                  <a:schemeClr val="tx1"/>
                </a:solidFill>
                <a:latin typeface="Tahoma" pitchFamily="34" charset="0"/>
                <a:ea typeface="Tahoma" pitchFamily="34" charset="0"/>
                <a:cs typeface="Tahoma" pitchFamily="34" charset="0"/>
              </a:rPr>
              <a:t> code RTL </a:t>
            </a:r>
            <a:r>
              <a:rPr lang="en-US" sz="2300" dirty="0" err="1" smtClean="0">
                <a:solidFill>
                  <a:schemeClr val="tx1"/>
                </a:solidFill>
                <a:latin typeface="Tahoma" pitchFamily="34" charset="0"/>
                <a:ea typeface="Tahoma" pitchFamily="34" charset="0"/>
                <a:cs typeface="Tahoma" pitchFamily="34" charset="0"/>
              </a:rPr>
              <a:t>và</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thực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hiện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các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kỹ</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thuật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như</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dòng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dữ</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liệu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kiểu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luồng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điều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khiển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để</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ra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đoạn</a:t>
            </a:r>
            <a:r>
              <a:rPr lang="en-US" sz="2300" dirty="0" smtClean="0">
                <a:solidFill>
                  <a:schemeClr val="tx1"/>
                </a:solidFill>
                <a:latin typeface="Tahoma" pitchFamily="34" charset="0"/>
                <a:ea typeface="Tahoma" pitchFamily="34" charset="0"/>
                <a:cs typeface="Tahoma" pitchFamily="34" charset="0"/>
              </a:rPr>
              <a:t> code </a:t>
            </a:r>
            <a:r>
              <a:rPr lang="en-US" sz="2300" dirty="0" err="1" smtClean="0">
                <a:solidFill>
                  <a:schemeClr val="tx1"/>
                </a:solidFill>
                <a:latin typeface="Tahoma" pitchFamily="34" charset="0"/>
                <a:ea typeface="Tahoma" pitchFamily="34" charset="0"/>
                <a:cs typeface="Tahoma" pitchFamily="34" charset="0"/>
              </a:rPr>
              <a:t>đầu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ra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tối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ưu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nhất</a:t>
            </a:r>
            <a:r>
              <a:rPr lang="en-US" sz="2300" dirty="0" smtClean="0">
                <a:solidFill>
                  <a:schemeClr val="tx1"/>
                </a:solidFill>
                <a:latin typeface="Tahoma" pitchFamily="34" charset="0"/>
                <a:ea typeface="Tahoma" pitchFamily="34" charset="0"/>
                <a:cs typeface="Tahoma" pitchFamily="34" charset="0"/>
              </a:rPr>
              <a:t>. Sau </a:t>
            </a:r>
            <a:r>
              <a:rPr lang="en-US" sz="2300" dirty="0" err="1" smtClean="0">
                <a:solidFill>
                  <a:schemeClr val="tx1"/>
                </a:solidFill>
                <a:latin typeface="Tahoma" pitchFamily="34" charset="0"/>
                <a:ea typeface="Tahoma" pitchFamily="34" charset="0"/>
                <a:cs typeface="Tahoma" pitchFamily="34" charset="0"/>
              </a:rPr>
              <a:t>đó</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tiếp</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tục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giải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mã</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xuất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ra</a:t>
            </a:r>
            <a:r>
              <a:rPr lang="en-US" sz="2300" dirty="0" smtClean="0">
                <a:solidFill>
                  <a:schemeClr val="tx1"/>
                </a:solidFill>
                <a:latin typeface="Tahoma" pitchFamily="34" charset="0"/>
                <a:ea typeface="Tahoma" pitchFamily="34" charset="0"/>
                <a:cs typeface="Tahoma" pitchFamily="34" charset="0"/>
              </a:rPr>
              <a:t> file code ở </a:t>
            </a:r>
            <a:r>
              <a:rPr lang="en-US" sz="2300" dirty="0" err="1" smtClean="0">
                <a:solidFill>
                  <a:schemeClr val="tx1"/>
                </a:solidFill>
                <a:latin typeface="Tahoma" pitchFamily="34" charset="0"/>
                <a:ea typeface="Tahoma" pitchFamily="34" charset="0"/>
                <a:cs typeface="Tahoma" pitchFamily="34" charset="0"/>
              </a:rPr>
              <a:t>ngôn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ngữ</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bậc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cao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hiện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giờ</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hỗ</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trợ</a:t>
            </a:r>
            <a:r>
              <a:rPr lang="en-US" sz="2300" dirty="0" smtClean="0">
                <a:solidFill>
                  <a:schemeClr val="tx1"/>
                </a:solidFill>
                <a:latin typeface="Tahoma" pitchFamily="34" charset="0"/>
                <a:ea typeface="Tahoma" pitchFamily="34" charset="0"/>
                <a:cs typeface="Tahoma" pitchFamily="34" charset="0"/>
              </a:rPr>
              <a:t> C).</a:t>
            </a:r>
          </a:p>
          <a:p>
            <a:r>
              <a:rPr lang="en-US" sz="2300" dirty="0">
                <a:solidFill>
                  <a:schemeClr val="tx1"/>
                </a:solidFill>
                <a:latin typeface="Tahoma" pitchFamily="34" charset="0"/>
                <a:ea typeface="Tahoma" pitchFamily="34" charset="0"/>
                <a:cs typeface="Tahoma" pitchFamily="34" charset="0"/>
              </a:rPr>
              <a:t> </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Dựa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cấu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trúc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đó</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phần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mở</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rộng</a:t>
            </a:r>
            <a:r>
              <a:rPr lang="en-US" sz="2300" dirty="0" smtClean="0">
                <a:solidFill>
                  <a:schemeClr val="tx1"/>
                </a:solidFill>
                <a:latin typeface="Tahoma" pitchFamily="34" charset="0"/>
                <a:ea typeface="Tahoma" pitchFamily="34" charset="0"/>
                <a:cs typeface="Tahoma" pitchFamily="34" charset="0"/>
              </a:rPr>
              <a:t> Boomerang </a:t>
            </a:r>
            <a:r>
              <a:rPr lang="en-US" sz="2300" dirty="0" err="1" smtClean="0">
                <a:solidFill>
                  <a:schemeClr val="tx1"/>
                </a:solidFill>
                <a:latin typeface="Tahoma" pitchFamily="34" charset="0"/>
                <a:ea typeface="Tahoma" pitchFamily="34" charset="0"/>
                <a:cs typeface="Tahoma" pitchFamily="34" charset="0"/>
              </a:rPr>
              <a:t>sẽ</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thực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hiện</a:t>
            </a:r>
            <a:r>
              <a:rPr lang="en-US" sz="2300" dirty="0" smtClean="0">
                <a:solidFill>
                  <a:schemeClr val="tx1"/>
                </a:solidFill>
                <a:latin typeface="Tahoma" pitchFamily="34" charset="0"/>
                <a:ea typeface="Tahoma" pitchFamily="34" charset="0"/>
                <a:cs typeface="Tahoma" pitchFamily="34" charset="0"/>
              </a:rPr>
              <a:t> ở 2 </a:t>
            </a:r>
            <a:r>
              <a:rPr lang="en-US" sz="2300" dirty="0" err="1" smtClean="0">
                <a:solidFill>
                  <a:schemeClr val="tx1"/>
                </a:solidFill>
                <a:latin typeface="Tahoma" pitchFamily="34" charset="0"/>
                <a:ea typeface="Tahoma" pitchFamily="34" charset="0"/>
                <a:cs typeface="Tahoma" pitchFamily="34" charset="0"/>
              </a:rPr>
              <a:t>chỗ</a:t>
            </a:r>
            <a:r>
              <a:rPr lang="en-US" sz="2300" dirty="0" smtClean="0">
                <a:solidFill>
                  <a:schemeClr val="tx1"/>
                </a:solidFill>
                <a:latin typeface="Tahoma" pitchFamily="34" charset="0"/>
                <a:ea typeface="Tahoma" pitchFamily="34" charset="0"/>
                <a:cs typeface="Tahoma" pitchFamily="34" charset="0"/>
              </a:rPr>
              <a:t>:</a:t>
            </a:r>
          </a:p>
          <a:p>
            <a:pPr marL="457200" indent="-457200">
              <a:buFont typeface="Tahoma" panose="020B0604030504040204" pitchFamily="34" charset="0"/>
              <a:buChar char="̄"/>
            </a:pPr>
            <a:r>
              <a:rPr lang="en-US" sz="2300" dirty="0" smtClean="0">
                <a:solidFill>
                  <a:schemeClr val="tx1"/>
                </a:solidFill>
                <a:latin typeface="Tahoma" pitchFamily="34" charset="0"/>
                <a:ea typeface="Tahoma" pitchFamily="34" charset="0"/>
                <a:cs typeface="Tahoma" pitchFamily="34" charset="0"/>
              </a:rPr>
              <a:t>Ở </a:t>
            </a:r>
            <a:r>
              <a:rPr lang="en-US" sz="2300" dirty="0" err="1" smtClean="0">
                <a:solidFill>
                  <a:schemeClr val="tx1"/>
                </a:solidFill>
                <a:latin typeface="Tahoma" pitchFamily="34" charset="0"/>
                <a:ea typeface="Tahoma" pitchFamily="34" charset="0"/>
                <a:cs typeface="Tahoma" pitchFamily="34" charset="0"/>
              </a:rPr>
              <a:t>phần</a:t>
            </a:r>
            <a:r>
              <a:rPr lang="en-US" sz="2300" dirty="0" smtClean="0">
                <a:solidFill>
                  <a:schemeClr val="tx1"/>
                </a:solidFill>
                <a:latin typeface="Tahoma" pitchFamily="34" charset="0"/>
                <a:ea typeface="Tahoma" pitchFamily="34" charset="0"/>
                <a:cs typeface="Tahoma" pitchFamily="34" charset="0"/>
              </a:rPr>
              <a:t> decoder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frontend: </a:t>
            </a:r>
            <a:r>
              <a:rPr lang="en-US" sz="2300" dirty="0" err="1" smtClean="0">
                <a:solidFill>
                  <a:schemeClr val="tx1"/>
                </a:solidFill>
                <a:latin typeface="Tahoma" pitchFamily="34" charset="0"/>
                <a:ea typeface="Tahoma" pitchFamily="34" charset="0"/>
                <a:cs typeface="Tahoma" pitchFamily="34" charset="0"/>
              </a:rPr>
              <a:t>Thêm</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cơ</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chế</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giữ</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tên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biến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khi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chuyển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đổi</a:t>
            </a:r>
            <a:r>
              <a:rPr lang="en-US" sz="2300" dirty="0" smtClean="0">
                <a:solidFill>
                  <a:schemeClr val="tx1"/>
                </a:solidFill>
                <a:latin typeface="Tahoma" pitchFamily="34" charset="0"/>
                <a:ea typeface="Tahoma" pitchFamily="34" charset="0"/>
                <a:cs typeface="Tahoma" pitchFamily="34" charset="0"/>
              </a:rPr>
              <a:t> code sang RTL, </a:t>
            </a:r>
            <a:r>
              <a:rPr lang="en-US" sz="2300" dirty="0" err="1" smtClean="0">
                <a:solidFill>
                  <a:schemeClr val="tx1"/>
                </a:solidFill>
                <a:latin typeface="Tahoma" pitchFamily="34" charset="0"/>
                <a:ea typeface="Tahoma" pitchFamily="34" charset="0"/>
                <a:cs typeface="Tahoma" pitchFamily="34" charset="0"/>
              </a:rPr>
              <a:t>vì</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phần</a:t>
            </a:r>
            <a:r>
              <a:rPr lang="en-US" sz="2300" dirty="0" smtClean="0">
                <a:solidFill>
                  <a:schemeClr val="tx1"/>
                </a:solidFill>
                <a:latin typeface="Tahoma" pitchFamily="34" charset="0"/>
                <a:ea typeface="Tahoma" pitchFamily="34" charset="0"/>
                <a:cs typeface="Tahoma" pitchFamily="34" charset="0"/>
              </a:rPr>
              <a:t> backend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Boomerang </a:t>
            </a:r>
            <a:r>
              <a:rPr lang="en-US" sz="2300" dirty="0" err="1" smtClean="0">
                <a:solidFill>
                  <a:schemeClr val="tx1"/>
                </a:solidFill>
                <a:latin typeface="Tahoma" pitchFamily="34" charset="0"/>
                <a:ea typeface="Tahoma" pitchFamily="34" charset="0"/>
                <a:cs typeface="Tahoma" pitchFamily="34" charset="0"/>
              </a:rPr>
              <a:t>gần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như</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không</a:t>
            </a:r>
            <a:r>
              <a:rPr lang="en-US" sz="2300" dirty="0" smtClean="0">
                <a:solidFill>
                  <a:schemeClr val="tx1"/>
                </a:solidFill>
                <a:latin typeface="Tahoma" pitchFamily="34" charset="0"/>
                <a:ea typeface="Tahoma" pitchFamily="34" charset="0"/>
                <a:cs typeface="Tahoma" pitchFamily="34" charset="0"/>
              </a:rPr>
              <a:t> can </a:t>
            </a:r>
            <a:r>
              <a:rPr lang="en-US" sz="2300" dirty="0" err="1" smtClean="0">
                <a:solidFill>
                  <a:schemeClr val="tx1"/>
                </a:solidFill>
                <a:latin typeface="Tahoma" pitchFamily="34" charset="0"/>
                <a:ea typeface="Tahoma" pitchFamily="34" charset="0"/>
                <a:cs typeface="Tahoma" pitchFamily="34" charset="0"/>
              </a:rPr>
              <a:t>thiệp</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vào</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tên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biến</a:t>
            </a:r>
            <a:r>
              <a:rPr lang="en-US" sz="2300" dirty="0" smtClean="0">
                <a:solidFill>
                  <a:schemeClr val="tx1"/>
                </a:solidFill>
                <a:latin typeface="Tahoma" pitchFamily="34" charset="0"/>
                <a:ea typeface="Tahoma" pitchFamily="34" charset="0"/>
                <a:cs typeface="Tahoma" pitchFamily="34" charset="0"/>
              </a:rPr>
              <a:t>.</a:t>
            </a:r>
          </a:p>
          <a:p>
            <a:pPr marL="457200" indent="-457200">
              <a:buFont typeface="Tahoma" panose="020B0604030504040204" pitchFamily="34" charset="0"/>
              <a:buChar char="̄"/>
            </a:pPr>
            <a:r>
              <a:rPr lang="en-US" sz="2300" dirty="0" smtClean="0">
                <a:solidFill>
                  <a:schemeClr val="tx1"/>
                </a:solidFill>
                <a:latin typeface="Tahoma" pitchFamily="34" charset="0"/>
                <a:ea typeface="Tahoma" pitchFamily="34" charset="0"/>
                <a:cs typeface="Tahoma" pitchFamily="34" charset="0"/>
              </a:rPr>
              <a:t>Sau </a:t>
            </a:r>
            <a:r>
              <a:rPr lang="en-US" sz="2300" dirty="0" err="1" smtClean="0">
                <a:solidFill>
                  <a:schemeClr val="tx1"/>
                </a:solidFill>
                <a:latin typeface="Tahoma" pitchFamily="34" charset="0"/>
                <a:ea typeface="Tahoma" pitchFamily="34" charset="0"/>
                <a:cs typeface="Tahoma" pitchFamily="34" charset="0"/>
              </a:rPr>
              <a:t>khi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thực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hiện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xong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phần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loại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bỏ</a:t>
            </a:r>
            <a:r>
              <a:rPr lang="en-US" sz="2300" dirty="0" smtClean="0">
                <a:solidFill>
                  <a:schemeClr val="tx1"/>
                </a:solidFill>
                <a:latin typeface="Tahoma" pitchFamily="34" charset="0"/>
                <a:ea typeface="Tahoma" pitchFamily="34" charset="0"/>
                <a:cs typeface="Tahoma" pitchFamily="34" charset="0"/>
              </a:rPr>
              <a:t> code </a:t>
            </a:r>
            <a:r>
              <a:rPr lang="en-US" sz="2300" dirty="0" err="1" smtClean="0">
                <a:solidFill>
                  <a:schemeClr val="tx1"/>
                </a:solidFill>
                <a:latin typeface="Tahoma" pitchFamily="34" charset="0"/>
                <a:ea typeface="Tahoma" pitchFamily="34" charset="0"/>
                <a:cs typeface="Tahoma" pitchFamily="34" charset="0"/>
              </a:rPr>
              <a:t>chết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khi</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dòng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dữ</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liệu</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Thực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hiện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phân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tích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để</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tìm</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ra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các</a:t>
            </a:r>
            <a:r>
              <a:rPr lang="en-US" sz="2300" dirty="0" smtClean="0">
                <a:solidFill>
                  <a:schemeClr val="tx1"/>
                </a:solidFill>
                <a:latin typeface="Tahoma" pitchFamily="34" charset="0"/>
                <a:ea typeface="Tahoma" pitchFamily="34" charset="0"/>
                <a:cs typeface="Tahoma" pitchFamily="34" charset="0"/>
              </a:rPr>
              <a:t> union </a:t>
            </a:r>
            <a:r>
              <a:rPr lang="en-US" sz="2300" dirty="0" err="1" smtClean="0">
                <a:solidFill>
                  <a:schemeClr val="tx1"/>
                </a:solidFill>
                <a:latin typeface="Tahoma" pitchFamily="34" charset="0"/>
                <a:ea typeface="Tahoma" pitchFamily="34" charset="0"/>
                <a:cs typeface="Tahoma" pitchFamily="34" charset="0"/>
              </a:rPr>
              <a:t>phù</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hợp</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Vì</a:t>
            </a:r>
            <a:r>
              <a:rPr lang="en-US" sz="2300" dirty="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lúc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bấy</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giờ</a:t>
            </a:r>
            <a:r>
              <a:rPr lang="en-US" sz="2300" dirty="0" smtClean="0">
                <a:solidFill>
                  <a:schemeClr val="tx1"/>
                </a:solidFill>
                <a:latin typeface="Tahoma" pitchFamily="34" charset="0"/>
                <a:ea typeface="Tahoma" pitchFamily="34" charset="0"/>
                <a:cs typeface="Tahoma" pitchFamily="34" charset="0"/>
              </a:rPr>
              <a:t> code </a:t>
            </a:r>
            <a:r>
              <a:rPr lang="en-US" sz="2300" dirty="0" err="1" smtClean="0">
                <a:solidFill>
                  <a:schemeClr val="tx1"/>
                </a:solidFill>
                <a:latin typeface="Tahoma" pitchFamily="34" charset="0"/>
                <a:ea typeface="Tahoma" pitchFamily="34" charset="0"/>
                <a:cs typeface="Tahoma" pitchFamily="34" charset="0"/>
              </a:rPr>
              <a:t>đang</a:t>
            </a:r>
            <a:r>
              <a:rPr lang="en-US" sz="2300" dirty="0" smtClean="0">
                <a:solidFill>
                  <a:schemeClr val="tx1"/>
                </a:solidFill>
                <a:latin typeface="Tahoma" pitchFamily="34" charset="0"/>
                <a:ea typeface="Tahoma" pitchFamily="34" charset="0"/>
                <a:cs typeface="Tahoma" pitchFamily="34" charset="0"/>
              </a:rPr>
              <a:t> ở </a:t>
            </a:r>
            <a:r>
              <a:rPr lang="en-US" sz="2300" dirty="0" err="1" smtClean="0">
                <a:solidFill>
                  <a:schemeClr val="tx1"/>
                </a:solidFill>
                <a:latin typeface="Tahoma" pitchFamily="34" charset="0"/>
                <a:ea typeface="Tahoma" pitchFamily="34" charset="0"/>
                <a:cs typeface="Tahoma" pitchFamily="34" charset="0"/>
              </a:rPr>
              <a:t>dạng</a:t>
            </a:r>
            <a:r>
              <a:rPr lang="en-US" sz="2300" dirty="0" smtClean="0">
                <a:solidFill>
                  <a:schemeClr val="tx1"/>
                </a:solidFill>
                <a:latin typeface="Tahoma" pitchFamily="34" charset="0"/>
                <a:ea typeface="Tahoma" pitchFamily="34" charset="0"/>
                <a:cs typeface="Tahoma" pitchFamily="34" charset="0"/>
              </a:rPr>
              <a:t> SSA (</a:t>
            </a:r>
            <a:r>
              <a:rPr lang="en-US" sz="2300" dirty="0" err="1" smtClean="0">
                <a:solidFill>
                  <a:schemeClr val="tx1"/>
                </a:solidFill>
                <a:latin typeface="Tahoma" pitchFamily="34" charset="0"/>
                <a:ea typeface="Tahoma" pitchFamily="34" charset="0"/>
                <a:cs typeface="Tahoma" pitchFamily="34" charset="0"/>
              </a:rPr>
              <a:t>giá</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trị</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một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biến</a:t>
            </a:r>
            <a:r>
              <a:rPr lang="en-US" sz="2300" dirty="0" smtClean="0">
                <a:solidFill>
                  <a:schemeClr val="tx1"/>
                </a:solidFill>
                <a:latin typeface="Tahoma" pitchFamily="34" charset="0"/>
                <a:ea typeface="Tahoma" pitchFamily="34" charset="0"/>
                <a:cs typeface="Tahoma" pitchFamily="34" charset="0"/>
              </a:rPr>
              <a:t> ở </a:t>
            </a:r>
            <a:r>
              <a:rPr lang="en-US" sz="2300" dirty="0" err="1" smtClean="0">
                <a:solidFill>
                  <a:schemeClr val="tx1"/>
                </a:solidFill>
                <a:latin typeface="Tahoma" pitchFamily="34" charset="0"/>
                <a:ea typeface="Tahoma" pitchFamily="34" charset="0"/>
                <a:cs typeface="Tahoma" pitchFamily="34" charset="0"/>
              </a:rPr>
              <a:t>một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vị</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trí</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sử</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dụng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luôn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chỉ</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có</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một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nên</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sẽ</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dễ</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biết</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được</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giá</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trị</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của</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thanh</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ghi</a:t>
            </a:r>
            <a:r>
              <a:rPr lang="en-US" sz="2300" dirty="0" smtClean="0">
                <a:solidFill>
                  <a:schemeClr val="tx1"/>
                </a:solidFill>
                <a:latin typeface="Tahoma" pitchFamily="34" charset="0"/>
                <a:ea typeface="Tahoma" pitchFamily="34" charset="0"/>
                <a:cs typeface="Tahoma" pitchFamily="34" charset="0"/>
              </a:rPr>
              <a:t> ACC </a:t>
            </a:r>
            <a:r>
              <a:rPr lang="en-US" sz="2300" dirty="0" err="1" smtClean="0">
                <a:solidFill>
                  <a:schemeClr val="tx1"/>
                </a:solidFill>
                <a:latin typeface="Tahoma" pitchFamily="34" charset="0"/>
                <a:ea typeface="Tahoma" pitchFamily="34" charset="0"/>
                <a:cs typeface="Tahoma" pitchFamily="34" charset="0"/>
              </a:rPr>
              <a:t>đang</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là</a:t>
            </a:r>
            <a:r>
              <a:rPr lang="en-US" sz="2300" dirty="0" smtClean="0">
                <a:solidFill>
                  <a:schemeClr val="tx1"/>
                </a:solidFill>
                <a:latin typeface="Tahoma" pitchFamily="34" charset="0"/>
                <a:ea typeface="Tahoma" pitchFamily="34" charset="0"/>
                <a:cs typeface="Tahoma" pitchFamily="34" charset="0"/>
              </a:rPr>
              <a:t> </a:t>
            </a:r>
            <a:r>
              <a:rPr lang="en-US" sz="2300" dirty="0" err="1" smtClean="0">
                <a:solidFill>
                  <a:schemeClr val="tx1"/>
                </a:solidFill>
                <a:latin typeface="Tahoma" pitchFamily="34" charset="0"/>
                <a:ea typeface="Tahoma" pitchFamily="34" charset="0"/>
                <a:cs typeface="Tahoma" pitchFamily="34" charset="0"/>
              </a:rPr>
              <a:t>biến</a:t>
            </a:r>
            <a:r>
              <a:rPr lang="en-US" sz="2300" dirty="0" smtClean="0">
                <a:solidFill>
                  <a:schemeClr val="tx1"/>
                </a:solidFill>
                <a:latin typeface="Tahoma" pitchFamily="34" charset="0"/>
                <a:ea typeface="Tahoma" pitchFamily="34" charset="0"/>
                <a:cs typeface="Tahoma" pitchFamily="34" charset="0"/>
              </a:rPr>
              <a:t> byte </a:t>
            </a:r>
            <a:r>
              <a:rPr lang="en-US" sz="2300" dirty="0" err="1" smtClean="0">
                <a:solidFill>
                  <a:schemeClr val="tx1"/>
                </a:solidFill>
                <a:latin typeface="Tahoma" pitchFamily="34" charset="0"/>
                <a:ea typeface="Tahoma" pitchFamily="34" charset="0"/>
                <a:cs typeface="Tahoma" pitchFamily="34" charset="0"/>
              </a:rPr>
              <a:t>nào</a:t>
            </a:r>
            <a:r>
              <a:rPr lang="en-US" sz="2300" dirty="0" smtClean="0">
                <a:solidFill>
                  <a:schemeClr val="tx1"/>
                </a:solidFill>
                <a:latin typeface="Tahoma" pitchFamily="34" charset="0"/>
                <a:ea typeface="Tahoma" pitchFamily="34" charset="0"/>
                <a:cs typeface="Tahoma" pitchFamily="34" charset="0"/>
              </a:rPr>
              <a:t>.</a:t>
            </a:r>
          </a:p>
        </p:txBody>
      </p:sp>
      <p:sp>
        <p:nvSpPr>
          <p:cNvPr id="30" name="TextBox 29"/>
          <p:cNvSpPr txBox="1"/>
          <p:nvPr/>
        </p:nvSpPr>
        <p:spPr>
          <a:xfrm>
            <a:off x="330992" y="15953720"/>
            <a:ext cx="7162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trúc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hệ</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thống</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5" name="Rounded Rectangle 34"/>
          <p:cNvSpPr/>
          <p:nvPr/>
        </p:nvSpPr>
        <p:spPr>
          <a:xfrm>
            <a:off x="330912" y="23415904"/>
            <a:ext cx="10070388" cy="6396719"/>
          </a:xfrm>
          <a:prstGeom prst="roundRect">
            <a:avLst>
              <a:gd name="adj" fmla="val 2159"/>
            </a:avLst>
          </a:prstGeom>
          <a:gradFill flip="none" rotWithShape="1">
            <a:gsLst>
              <a:gs pos="59000">
                <a:schemeClr val="bg1"/>
              </a:gs>
              <a:gs pos="1000">
                <a:schemeClr val="tx2">
                  <a:lumMod val="40000"/>
                  <a:lumOff val="60000"/>
                </a:schemeClr>
              </a:gs>
              <a:gs pos="42000">
                <a:schemeClr val="bg1"/>
              </a:gs>
              <a:gs pos="100000">
                <a:schemeClr val="tx2">
                  <a:lumMod val="40000"/>
                  <a:lumOff val="60000"/>
                </a:schemeClr>
              </a:gs>
            </a:gsLst>
            <a:path path="circle">
              <a:fillToRect r="100000" b="100000"/>
            </a:path>
            <a:tileRect l="-100000" t="-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Tx/>
              <a:buChar char="-"/>
            </a:pPr>
            <a:r>
              <a:rPr lang="en-US" sz="2600">
                <a:solidFill>
                  <a:schemeClr val="tx1"/>
                </a:solidFill>
                <a:latin typeface="Tahoma" pitchFamily="34" charset="0"/>
                <a:ea typeface="Tahoma" pitchFamily="34" charset="0"/>
                <a:cs typeface="Tahoma" pitchFamily="34" charset="0"/>
              </a:rPr>
              <a:t>Giữ được các tên biến khi dịch từ mã assembly của 8051 sang mã C. Cấu trúc câu lệnh khai báo được lấy từ assembler A51 của Keil dành cho 8051.</a:t>
            </a:r>
          </a:p>
          <a:p>
            <a:pPr marL="914400" lvl="1" indent="-457200">
              <a:buFontTx/>
              <a:buChar char="-"/>
            </a:pPr>
            <a:r>
              <a:rPr lang="en-US" sz="2600">
                <a:solidFill>
                  <a:schemeClr val="tx1"/>
                </a:solidFill>
                <a:latin typeface="Tahoma" pitchFamily="34" charset="0"/>
                <a:ea typeface="Tahoma" pitchFamily="34" charset="0"/>
                <a:cs typeface="Tahoma" pitchFamily="34" charset="0"/>
              </a:rPr>
              <a:t>Xác định được các biến byte và biến bit cùng một bộ dựa vào các câu lệnh sử dụng các biến trên. Không cần phải khai báo trước.</a:t>
            </a:r>
          </a:p>
          <a:p>
            <a:pPr marL="914400" lvl="1" indent="-457200">
              <a:buFontTx/>
              <a:buChar char="-"/>
            </a:pPr>
            <a:r>
              <a:rPr lang="en-US" sz="2600">
                <a:solidFill>
                  <a:schemeClr val="tx1"/>
                </a:solidFill>
                <a:latin typeface="Tahoma" pitchFamily="34" charset="0"/>
                <a:ea typeface="Tahoma" pitchFamily="34" charset="0"/>
                <a:cs typeface="Tahoma" pitchFamily="34" charset="0"/>
              </a:rPr>
              <a:t>Xử lý một số trường hợp đặc biệt như: gán giá trị địa chỉ vùng nhớ trực tiếp cho A chứ không phải biến byte (sẽ dựa vào giá trị khai báo cho biến byte mà biết giá trị đó tương ứng với biến byte nào), sử dụng truy xuất bit trước tiếp của A chứ không phải biến bit (dựa vào union đã có mà thay thế truy xuất trực tiếp bằng biến bit tương ứng), bắt lỗi khi lập trình viên không tuân thủ nguyên tắc sử dụng biến byte, biến bit…</a:t>
            </a:r>
            <a:endParaRPr lang="en-US" sz="2600" dirty="0">
              <a:solidFill>
                <a:schemeClr val="tx1"/>
              </a:solidFill>
              <a:latin typeface="Tahoma" pitchFamily="34" charset="0"/>
              <a:ea typeface="Tahoma" pitchFamily="34" charset="0"/>
              <a:cs typeface="Tahoma" pitchFamily="34" charset="0"/>
            </a:endParaRPr>
          </a:p>
        </p:txBody>
      </p:sp>
      <p:sp>
        <p:nvSpPr>
          <p:cNvPr id="36" name="TextBox 35"/>
          <p:cNvSpPr txBox="1"/>
          <p:nvPr/>
        </p:nvSpPr>
        <p:spPr>
          <a:xfrm>
            <a:off x="212805" y="22529006"/>
            <a:ext cx="6019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quả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thực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hiện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4" name="TextBox 33"/>
          <p:cNvSpPr txBox="1"/>
          <p:nvPr/>
        </p:nvSpPr>
        <p:spPr>
          <a:xfrm>
            <a:off x="14123194" y="1357773"/>
            <a:ext cx="6636919" cy="588481"/>
          </a:xfrm>
          <a:prstGeom prst="rect">
            <a:avLst/>
          </a:prstGeom>
          <a:noFill/>
        </p:spPr>
        <p:txBody>
          <a:bodyPr wrap="none" lIns="64630" tIns="32315" rIns="64630" bIns="32315" rtlCol="0" anchor="ctr">
            <a:spAutoFit/>
          </a:bodyPr>
          <a:lstStyle/>
          <a:p>
            <a:r>
              <a:rPr lang="en-US" sz="3400" i="1" dirty="0" smtClean="0"/>
              <a:t>SVTH: Lâm Minh Phương - 51202846</a:t>
            </a:r>
            <a:endParaRPr lang="en-US" sz="3400" i="1" dirty="0"/>
          </a:p>
        </p:txBody>
      </p:sp>
      <p:sp>
        <p:nvSpPr>
          <p:cNvPr id="25" name="TextBox 24"/>
          <p:cNvSpPr txBox="1"/>
          <p:nvPr/>
        </p:nvSpPr>
        <p:spPr>
          <a:xfrm>
            <a:off x="10465594" y="22583120"/>
            <a:ext cx="6617494"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luận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0" name="Rounded Rectangle 28"/>
          <p:cNvSpPr/>
          <p:nvPr/>
        </p:nvSpPr>
        <p:spPr>
          <a:xfrm>
            <a:off x="10617994" y="23415904"/>
            <a:ext cx="10567461" cy="6396719"/>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r>
              <a:rPr lang="en-US" sz="2600" dirty="0" err="1" smtClean="0">
                <a:solidFill>
                  <a:schemeClr val="tx1"/>
                </a:solidFill>
                <a:latin typeface="Tahoma" pitchFamily="34" charset="0"/>
                <a:ea typeface="Tahoma" pitchFamily="34" charset="0"/>
                <a:cs typeface="Tahoma" pitchFamily="34" charset="0"/>
              </a:rPr>
              <a:t>Đánh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giá</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kết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quả</a:t>
            </a:r>
            <a:r>
              <a:rPr lang="en-US" sz="2600" dirty="0" smtClean="0">
                <a:solidFill>
                  <a:schemeClr val="tx1"/>
                </a:solidFill>
                <a:latin typeface="Tahoma" pitchFamily="34" charset="0"/>
                <a:ea typeface="Tahoma" pitchFamily="34" charset="0"/>
                <a:cs typeface="Tahoma" pitchFamily="34" charset="0"/>
              </a:rPr>
              <a:t>:</a:t>
            </a:r>
          </a:p>
          <a:p>
            <a:pPr marL="457200" indent="-457200">
              <a:buFontTx/>
              <a:buChar char="-"/>
            </a:pPr>
            <a:r>
              <a:rPr lang="en-US" sz="2600" dirty="0" err="1" smtClean="0">
                <a:solidFill>
                  <a:schemeClr val="tx1"/>
                </a:solidFill>
                <a:latin typeface="Tahoma" pitchFamily="34" charset="0"/>
                <a:ea typeface="Tahoma" pitchFamily="34" charset="0"/>
                <a:cs typeface="Tahoma" pitchFamily="34" charset="0"/>
              </a:rPr>
              <a:t>Hoàn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thành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được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yêu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cầu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đặt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ra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bài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toán</a:t>
            </a:r>
            <a:r>
              <a:rPr lang="en-US" sz="2600" dirty="0" smtClean="0">
                <a:solidFill>
                  <a:schemeClr val="tx1"/>
                </a:solidFill>
                <a:latin typeface="Tahoma" pitchFamily="34" charset="0"/>
                <a:ea typeface="Tahoma" pitchFamily="34" charset="0"/>
                <a:cs typeface="Tahoma" pitchFamily="34" charset="0"/>
              </a:rPr>
              <a:t>.</a:t>
            </a:r>
          </a:p>
          <a:p>
            <a:pPr marL="457200" indent="-457200">
              <a:buFontTx/>
              <a:buChar char="-"/>
            </a:pPr>
            <a:r>
              <a:rPr lang="en-US" sz="2600" dirty="0" err="1" smtClean="0">
                <a:solidFill>
                  <a:schemeClr val="tx1"/>
                </a:solidFill>
                <a:latin typeface="Tahoma" pitchFamily="34" charset="0"/>
                <a:ea typeface="Tahoma" pitchFamily="34" charset="0"/>
                <a:cs typeface="Tahoma" pitchFamily="34" charset="0"/>
              </a:rPr>
              <a:t>Có</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thể</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dịch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được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một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testcase</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có</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thực</a:t>
            </a:r>
            <a:r>
              <a:rPr lang="en-US" sz="2600" dirty="0">
                <a:solidFill>
                  <a:schemeClr val="tx1"/>
                </a:solidFill>
                <a:latin typeface="Tahoma" pitchFamily="34" charset="0"/>
                <a:ea typeface="Tahoma" pitchFamily="34" charset="0"/>
                <a:cs typeface="Tahoma" pitchFamily="34" charset="0"/>
              </a:rPr>
              <a:t> </a:t>
            </a:r>
            <a:r>
              <a:rPr lang="en-US" sz="2600" dirty="0" smtClean="0">
                <a:solidFill>
                  <a:schemeClr val="tx1"/>
                </a:solidFill>
                <a:latin typeface="Tahoma" pitchFamily="34" charset="0"/>
                <a:ea typeface="Tahoma" pitchFamily="34" charset="0"/>
                <a:cs typeface="Tahoma" pitchFamily="34" charset="0"/>
              </a:rPr>
              <a:t>(</a:t>
            </a:r>
            <a:r>
              <a:rPr lang="en-US" sz="2600" dirty="0" err="1" smtClean="0">
                <a:solidFill>
                  <a:schemeClr val="tx1"/>
                </a:solidFill>
                <a:latin typeface="Tahoma" pitchFamily="34" charset="0"/>
                <a:ea typeface="Tahoma" pitchFamily="34" charset="0"/>
                <a:cs typeface="Tahoma" pitchFamily="34" charset="0"/>
              </a:rPr>
              <a:t>được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sử</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ngoài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thực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tế</a:t>
            </a:r>
            <a:r>
              <a:rPr lang="en-US" sz="2600" dirty="0" smtClean="0">
                <a:solidFill>
                  <a:schemeClr val="tx1"/>
                </a:solidFill>
                <a:latin typeface="Tahoma" pitchFamily="34" charset="0"/>
                <a:ea typeface="Tahoma" pitchFamily="34" charset="0"/>
                <a:cs typeface="Tahoma" pitchFamily="34" charset="0"/>
              </a:rPr>
              <a:t>), output </a:t>
            </a:r>
            <a:r>
              <a:rPr lang="en-US" sz="2600" dirty="0" err="1" smtClean="0">
                <a:solidFill>
                  <a:schemeClr val="tx1"/>
                </a:solidFill>
                <a:latin typeface="Tahoma" pitchFamily="34" charset="0"/>
                <a:ea typeface="Tahoma" pitchFamily="34" charset="0"/>
                <a:cs typeface="Tahoma" pitchFamily="34" charset="0"/>
              </a:rPr>
              <a:t>đạt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yêu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cầu</a:t>
            </a:r>
            <a:r>
              <a:rPr lang="en-US" sz="2600" dirty="0" smtClean="0">
                <a:solidFill>
                  <a:schemeClr val="tx1"/>
                </a:solidFill>
                <a:latin typeface="Tahoma" pitchFamily="34" charset="0"/>
                <a:ea typeface="Tahoma" pitchFamily="34" charset="0"/>
                <a:cs typeface="Tahoma" pitchFamily="34" charset="0"/>
              </a:rPr>
              <a:t>.</a:t>
            </a:r>
          </a:p>
          <a:p>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Hướng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phát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triển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tương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lai</a:t>
            </a:r>
            <a:r>
              <a:rPr lang="en-US" sz="2600" dirty="0" smtClean="0">
                <a:solidFill>
                  <a:schemeClr val="tx1"/>
                </a:solidFill>
                <a:latin typeface="Tahoma" pitchFamily="34" charset="0"/>
                <a:ea typeface="Tahoma" pitchFamily="34" charset="0"/>
                <a:cs typeface="Tahoma" pitchFamily="34" charset="0"/>
              </a:rPr>
              <a:t>:</a:t>
            </a:r>
          </a:p>
          <a:p>
            <a:pPr marL="457200" indent="-457200">
              <a:buFont typeface="Tahoma" panose="020B0604030504040204" pitchFamily="34" charset="0"/>
              <a:buChar char="–"/>
            </a:pPr>
            <a:r>
              <a:rPr lang="en-US" sz="2600" dirty="0" err="1" smtClean="0">
                <a:solidFill>
                  <a:schemeClr val="tx1"/>
                </a:solidFill>
                <a:latin typeface="Tahoma" pitchFamily="34" charset="0"/>
                <a:ea typeface="Tahoma" pitchFamily="34" charset="0"/>
                <a:cs typeface="Tahoma" pitchFamily="34" charset="0"/>
              </a:rPr>
              <a:t>Thêm</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vào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cấu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trúc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khai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báo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câu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lệnh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assembler </a:t>
            </a:r>
            <a:r>
              <a:rPr lang="en-US" sz="2600" dirty="0" err="1" smtClean="0">
                <a:solidFill>
                  <a:schemeClr val="tx1"/>
                </a:solidFill>
                <a:latin typeface="Tahoma" pitchFamily="34" charset="0"/>
                <a:ea typeface="Tahoma" pitchFamily="34" charset="0"/>
                <a:cs typeface="Tahoma" pitchFamily="34" charset="0"/>
              </a:rPr>
              <a:t>khác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8051.</a:t>
            </a:r>
          </a:p>
          <a:p>
            <a:pPr marL="457200" indent="-457200">
              <a:buFont typeface="Tahoma" panose="020B0604030504040204" pitchFamily="34" charset="0"/>
              <a:buChar char="–"/>
            </a:pPr>
            <a:r>
              <a:rPr lang="en-US" sz="2600" dirty="0" err="1" smtClean="0">
                <a:solidFill>
                  <a:schemeClr val="tx1"/>
                </a:solidFill>
                <a:latin typeface="Tahoma" pitchFamily="34" charset="0"/>
                <a:ea typeface="Tahoma" pitchFamily="34" charset="0"/>
                <a:cs typeface="Tahoma" pitchFamily="34" charset="0"/>
              </a:rPr>
              <a:t>Phát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triển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để</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đầu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vào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có</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thể</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nhận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mã</a:t>
            </a:r>
            <a:r>
              <a:rPr lang="en-US" sz="2600" dirty="0" smtClean="0">
                <a:solidFill>
                  <a:schemeClr val="tx1"/>
                </a:solidFill>
                <a:latin typeface="Tahoma" pitchFamily="34" charset="0"/>
                <a:ea typeface="Tahoma" pitchFamily="34" charset="0"/>
                <a:cs typeface="Tahoma" pitchFamily="34" charset="0"/>
              </a:rPr>
              <a:t> assembly </a:t>
            </a:r>
            <a:r>
              <a:rPr lang="en-US" sz="2600" dirty="0" err="1" smtClean="0">
                <a:solidFill>
                  <a:schemeClr val="tx1"/>
                </a:solidFill>
                <a:latin typeface="Tahoma" pitchFamily="34" charset="0"/>
                <a:ea typeface="Tahoma" pitchFamily="34" charset="0"/>
                <a:cs typeface="Tahoma" pitchFamily="34" charset="0"/>
              </a:rPr>
              <a:t>kết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hợp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với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mã</a:t>
            </a:r>
            <a:r>
              <a:rPr lang="en-US" sz="2600" dirty="0" smtClean="0">
                <a:solidFill>
                  <a:schemeClr val="tx1"/>
                </a:solidFill>
                <a:latin typeface="Tahoma" pitchFamily="34" charset="0"/>
                <a:ea typeface="Tahoma" pitchFamily="34" charset="0"/>
                <a:cs typeface="Tahoma" pitchFamily="34" charset="0"/>
              </a:rPr>
              <a:t> C </a:t>
            </a:r>
            <a:r>
              <a:rPr lang="en-US" sz="2600" dirty="0" err="1" smtClean="0">
                <a:solidFill>
                  <a:schemeClr val="tx1"/>
                </a:solidFill>
                <a:latin typeface="Tahoma" pitchFamily="34" charset="0"/>
                <a:ea typeface="Tahoma" pitchFamily="34" charset="0"/>
                <a:cs typeface="Tahoma" pitchFamily="34" charset="0"/>
              </a:rPr>
              <a:t>vì</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một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số</a:t>
            </a:r>
            <a:r>
              <a:rPr lang="en-US" sz="2600" dirty="0" smtClean="0">
                <a:solidFill>
                  <a:schemeClr val="tx1"/>
                </a:solidFill>
                <a:latin typeface="Tahoma" pitchFamily="34" charset="0"/>
                <a:ea typeface="Tahoma" pitchFamily="34" charset="0"/>
                <a:cs typeface="Tahoma" pitchFamily="34" charset="0"/>
              </a:rPr>
              <a:t> assembler </a:t>
            </a:r>
            <a:r>
              <a:rPr lang="en-US" sz="2600" dirty="0" err="1" smtClean="0">
                <a:solidFill>
                  <a:schemeClr val="tx1"/>
                </a:solidFill>
                <a:latin typeface="Tahoma" pitchFamily="34" charset="0"/>
                <a:ea typeface="Tahoma" pitchFamily="34" charset="0"/>
                <a:cs typeface="Tahoma" pitchFamily="34" charset="0"/>
              </a:rPr>
              <a:t>cho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phép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kết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hợp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như</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vậy</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khi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lập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trình</a:t>
            </a:r>
            <a:r>
              <a:rPr lang="en-US" sz="2600" dirty="0" smtClean="0">
                <a:solidFill>
                  <a:schemeClr val="tx1"/>
                </a:solidFill>
                <a:latin typeface="Tahoma" pitchFamily="34" charset="0"/>
                <a:ea typeface="Tahoma" pitchFamily="34" charset="0"/>
                <a:cs typeface="Tahoma" pitchFamily="34" charset="0"/>
              </a:rPr>
              <a:t>.</a:t>
            </a:r>
          </a:p>
        </p:txBody>
      </p:sp>
      <p:sp>
        <p:nvSpPr>
          <p:cNvPr id="23" name="TextBox 22"/>
          <p:cNvSpPr txBox="1"/>
          <p:nvPr/>
        </p:nvSpPr>
        <p:spPr>
          <a:xfrm>
            <a:off x="330994" y="2180556"/>
            <a:ext cx="12039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rPr>
              <a:t>GVHD</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TS.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Nguyễn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Hứa</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Phùng</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27" y="3626803"/>
            <a:ext cx="2857899" cy="3019846"/>
          </a:xfrm>
          <a:prstGeom prst="rect">
            <a:avLst/>
          </a:prstGeom>
        </p:spPr>
      </p:pic>
      <p:sp>
        <p:nvSpPr>
          <p:cNvPr id="24" name="Rectangle 23"/>
          <p:cNvSpPr/>
          <p:nvPr/>
        </p:nvSpPr>
        <p:spPr>
          <a:xfrm>
            <a:off x="11527124" y="7945221"/>
            <a:ext cx="5038725" cy="1754326"/>
          </a:xfrm>
          <a:prstGeom prst="rect">
            <a:avLst/>
          </a:prstGeom>
        </p:spPr>
        <p:txBody>
          <a:bodyPr>
            <a:spAutoFit/>
          </a:bodyPr>
          <a:lstStyle/>
          <a:p>
            <a:r>
              <a:rPr lang="en-US" b="0" i="0" dirty="0" smtClean="0">
                <a:solidFill>
                  <a:srgbClr val="222222"/>
                </a:solidFill>
                <a:effectLst/>
                <a:latin typeface="Arimo"/>
              </a:rPr>
              <a:t>#DEFINE  OPTIONS      #38H</a:t>
            </a:r>
            <a:r>
              <a:rPr lang="en-US" dirty="0" smtClean="0"/>
              <a:t/>
            </a:r>
            <a:br>
              <a:rPr lang="en-US" dirty="0" smtClean="0"/>
            </a:br>
            <a:r>
              <a:rPr lang="en-US" b="0" i="0" dirty="0" smtClean="0">
                <a:solidFill>
                  <a:srgbClr val="222222"/>
                </a:solidFill>
                <a:effectLst/>
                <a:latin typeface="Arimo"/>
              </a:rPr>
              <a:t>#DEFINE  CPI                ACC.1</a:t>
            </a:r>
            <a:r>
              <a:rPr lang="en-US" dirty="0" smtClean="0"/>
              <a:t/>
            </a:r>
            <a:br>
              <a:rPr lang="en-US" dirty="0" smtClean="0"/>
            </a:br>
            <a:r>
              <a:rPr lang="en-US" b="0" i="0" dirty="0" smtClean="0">
                <a:solidFill>
                  <a:srgbClr val="222222"/>
                </a:solidFill>
                <a:effectLst/>
                <a:latin typeface="Arimo"/>
              </a:rPr>
              <a:t>#DEFINE  BSPI              ACC.2</a:t>
            </a:r>
            <a:r>
              <a:rPr lang="en-US" dirty="0" smtClean="0"/>
              <a:t/>
            </a:r>
            <a:br>
              <a:rPr lang="en-US" dirty="0" smtClean="0"/>
            </a:br>
            <a:r>
              <a:rPr lang="en-US" b="0" i="0" dirty="0" smtClean="0">
                <a:solidFill>
                  <a:srgbClr val="222222"/>
                </a:solidFill>
                <a:effectLst/>
                <a:latin typeface="Arimo"/>
              </a:rPr>
              <a:t>#DEFINE  CNODS         ACC.3</a:t>
            </a:r>
            <a:r>
              <a:rPr lang="en-US" dirty="0" smtClean="0"/>
              <a:t/>
            </a:r>
            <a:br>
              <a:rPr lang="en-US" dirty="0" smtClean="0"/>
            </a:br>
            <a:r>
              <a:rPr lang="en-US" b="0" i="0" dirty="0" smtClean="0">
                <a:solidFill>
                  <a:srgbClr val="222222"/>
                </a:solidFill>
                <a:effectLst/>
                <a:latin typeface="Arimo"/>
              </a:rPr>
              <a:t>...</a:t>
            </a:r>
            <a:r>
              <a:rPr lang="en-US" dirty="0" smtClean="0"/>
              <a:t/>
            </a:r>
            <a:br>
              <a:rPr lang="en-US" dirty="0" smtClean="0"/>
            </a:br>
            <a:r>
              <a:rPr lang="en-US" b="0" i="0" dirty="0" smtClean="0">
                <a:solidFill>
                  <a:srgbClr val="222222"/>
                </a:solidFill>
                <a:effectLst/>
                <a:latin typeface="Arimo"/>
              </a:rPr>
              <a:t>#DEFINE  ZEROPI        ACC.8</a:t>
            </a:r>
            <a:endParaRPr lang="en-US" dirty="0"/>
          </a:p>
        </p:txBody>
      </p:sp>
      <p:sp>
        <p:nvSpPr>
          <p:cNvPr id="28" name="Rectangle 27"/>
          <p:cNvSpPr/>
          <p:nvPr/>
        </p:nvSpPr>
        <p:spPr>
          <a:xfrm>
            <a:off x="15708705" y="8308534"/>
            <a:ext cx="514885" cy="769441"/>
          </a:xfrm>
          <a:prstGeom prst="rect">
            <a:avLst/>
          </a:prstGeom>
        </p:spPr>
        <p:txBody>
          <a:bodyPr wrap="none">
            <a:spAutoFit/>
          </a:bodyPr>
          <a:lstStyle/>
          <a:p>
            <a:r>
              <a:rPr lang="en-US" sz="4400" b="0" i="0" dirty="0" smtClean="0">
                <a:solidFill>
                  <a:srgbClr val="222222"/>
                </a:solidFill>
                <a:effectLst/>
                <a:latin typeface="Abril Fatface"/>
              </a:rPr>
              <a:t>+</a:t>
            </a:r>
            <a:endParaRPr lang="en-US" sz="4400" dirty="0"/>
          </a:p>
        </p:txBody>
      </p:sp>
      <p:sp>
        <p:nvSpPr>
          <p:cNvPr id="31" name="Rectangle 30"/>
          <p:cNvSpPr/>
          <p:nvPr/>
        </p:nvSpPr>
        <p:spPr>
          <a:xfrm>
            <a:off x="16713994" y="8222219"/>
            <a:ext cx="5038725" cy="1200329"/>
          </a:xfrm>
          <a:prstGeom prst="rect">
            <a:avLst/>
          </a:prstGeom>
        </p:spPr>
        <p:txBody>
          <a:bodyPr>
            <a:spAutoFit/>
          </a:bodyPr>
          <a:lstStyle/>
          <a:p>
            <a:r>
              <a:rPr lang="en-US" b="0" i="0" dirty="0" smtClean="0">
                <a:solidFill>
                  <a:srgbClr val="222222"/>
                </a:solidFill>
                <a:effectLst/>
                <a:latin typeface="Arimo"/>
              </a:rPr>
              <a:t>MOV A,OPTIONS</a:t>
            </a:r>
            <a:r>
              <a:rPr lang="en-US" dirty="0" smtClean="0"/>
              <a:t/>
            </a:r>
            <a:br>
              <a:rPr lang="en-US" dirty="0" smtClean="0"/>
            </a:br>
            <a:r>
              <a:rPr lang="en-US" b="0" i="0" dirty="0" smtClean="0">
                <a:solidFill>
                  <a:srgbClr val="222222"/>
                </a:solidFill>
                <a:effectLst/>
                <a:latin typeface="Arimo"/>
              </a:rPr>
              <a:t>SETB CPI</a:t>
            </a:r>
            <a:r>
              <a:rPr lang="en-US" dirty="0" smtClean="0"/>
              <a:t/>
            </a:r>
            <a:br>
              <a:rPr lang="en-US" dirty="0" smtClean="0"/>
            </a:br>
            <a:r>
              <a:rPr lang="en-US" b="0" i="0" dirty="0" smtClean="0">
                <a:solidFill>
                  <a:srgbClr val="222222"/>
                </a:solidFill>
                <a:effectLst/>
                <a:latin typeface="Arimo"/>
              </a:rPr>
              <a:t>JB BSPI, TSK</a:t>
            </a:r>
            <a:r>
              <a:rPr lang="en-US" dirty="0" smtClean="0"/>
              <a:t/>
            </a:r>
            <a:br>
              <a:rPr lang="en-US" dirty="0" smtClean="0"/>
            </a:br>
            <a:r>
              <a:rPr lang="en-US" b="0" i="0" dirty="0" smtClean="0">
                <a:solidFill>
                  <a:srgbClr val="222222"/>
                </a:solidFill>
                <a:effectLst/>
                <a:latin typeface="Arimo"/>
              </a:rPr>
              <a:t>... #</a:t>
            </a:r>
            <a:r>
              <a:rPr lang="en-US" b="0" i="0" dirty="0" err="1" smtClean="0">
                <a:solidFill>
                  <a:srgbClr val="222222"/>
                </a:solidFill>
                <a:effectLst/>
                <a:latin typeface="Arimo"/>
              </a:rPr>
              <a:t>Các</a:t>
            </a:r>
            <a:r>
              <a:rPr lang="en-US" b="0" i="0" dirty="0" smtClean="0">
                <a:solidFill>
                  <a:srgbClr val="222222"/>
                </a:solidFill>
                <a:effectLst/>
                <a:latin typeface="Arimo"/>
              </a:rPr>
              <a:t> </a:t>
            </a:r>
            <a:r>
              <a:rPr lang="en-US" b="0" i="0" dirty="0" err="1" smtClean="0">
                <a:solidFill>
                  <a:srgbClr val="222222"/>
                </a:solidFill>
                <a:effectLst/>
                <a:latin typeface="Arimo"/>
              </a:rPr>
              <a:t>câu</a:t>
            </a:r>
            <a:r>
              <a:rPr lang="en-US" b="0" i="0" dirty="0" smtClean="0">
                <a:solidFill>
                  <a:srgbClr val="222222"/>
                </a:solidFill>
                <a:effectLst/>
                <a:latin typeface="Arimo"/>
              </a:rPr>
              <a:t> </a:t>
            </a:r>
            <a:r>
              <a:rPr lang="en-US" b="0" i="0" dirty="0" err="1" smtClean="0">
                <a:solidFill>
                  <a:srgbClr val="222222"/>
                </a:solidFill>
                <a:effectLst/>
                <a:latin typeface="Arimo"/>
              </a:rPr>
              <a:t>lệnh</a:t>
            </a:r>
            <a:r>
              <a:rPr lang="en-US" b="0" i="0" dirty="0" smtClean="0">
                <a:solidFill>
                  <a:srgbClr val="222222"/>
                </a:solidFill>
                <a:effectLst/>
                <a:latin typeface="Arimo"/>
              </a:rPr>
              <a:t> </a:t>
            </a:r>
            <a:r>
              <a:rPr lang="en-US" b="0" i="0" dirty="0" err="1" smtClean="0">
                <a:solidFill>
                  <a:srgbClr val="222222"/>
                </a:solidFill>
                <a:effectLst/>
                <a:latin typeface="Arimo"/>
              </a:rPr>
              <a:t>sử</a:t>
            </a:r>
            <a:r>
              <a:rPr lang="en-US" b="0" i="0" dirty="0" smtClean="0">
                <a:solidFill>
                  <a:srgbClr val="222222"/>
                </a:solidFill>
                <a:effectLst/>
                <a:latin typeface="Arimo"/>
              </a:rPr>
              <a:t> </a:t>
            </a:r>
            <a:r>
              <a:rPr lang="en-US" b="0" i="0" dirty="0" err="1" smtClean="0">
                <a:solidFill>
                  <a:srgbClr val="222222"/>
                </a:solidFill>
                <a:effectLst/>
                <a:latin typeface="Arimo"/>
              </a:rPr>
              <a:t>dụng</a:t>
            </a:r>
            <a:r>
              <a:rPr lang="en-US" b="0" i="0" dirty="0" smtClean="0">
                <a:solidFill>
                  <a:srgbClr val="222222"/>
                </a:solidFill>
                <a:effectLst/>
                <a:latin typeface="Arimo"/>
              </a:rPr>
              <a:t> bit</a:t>
            </a:r>
            <a:endParaRPr lang="en-US" dirty="0"/>
          </a:p>
        </p:txBody>
      </p:sp>
      <p:sp>
        <p:nvSpPr>
          <p:cNvPr id="32" name="Rectangle 31"/>
          <p:cNvSpPr/>
          <p:nvPr/>
        </p:nvSpPr>
        <p:spPr>
          <a:xfrm>
            <a:off x="11570154" y="10304353"/>
            <a:ext cx="319318" cy="369332"/>
          </a:xfrm>
          <a:prstGeom prst="rect">
            <a:avLst/>
          </a:prstGeom>
        </p:spPr>
        <p:txBody>
          <a:bodyPr wrap="none">
            <a:spAutoFit/>
          </a:bodyPr>
          <a:lstStyle/>
          <a:p>
            <a:r>
              <a:rPr lang="en-US" b="0" i="0" dirty="0" smtClean="0">
                <a:solidFill>
                  <a:srgbClr val="222222"/>
                </a:solidFill>
                <a:effectLst/>
                <a:latin typeface="Abril Fatface"/>
              </a:rPr>
              <a:t>=</a:t>
            </a:r>
            <a:endParaRPr lang="en-US" dirty="0"/>
          </a:p>
        </p:txBody>
      </p:sp>
      <p:sp>
        <p:nvSpPr>
          <p:cNvPr id="33" name="Rectangle 32"/>
          <p:cNvSpPr/>
          <p:nvPr/>
        </p:nvSpPr>
        <p:spPr>
          <a:xfrm>
            <a:off x="12324874" y="10027354"/>
            <a:ext cx="7756906" cy="923330"/>
          </a:xfrm>
          <a:prstGeom prst="rect">
            <a:avLst/>
          </a:prstGeom>
        </p:spPr>
        <p:txBody>
          <a:bodyPr wrap="square">
            <a:spAutoFit/>
          </a:bodyPr>
          <a:lstStyle/>
          <a:p>
            <a:r>
              <a:rPr lang="en-US" b="0" i="0" dirty="0" smtClean="0">
                <a:solidFill>
                  <a:srgbClr val="222222"/>
                </a:solidFill>
                <a:effectLst/>
                <a:latin typeface="Arimo"/>
              </a:rPr>
              <a:t>union { __size8 byte; </a:t>
            </a:r>
            <a:r>
              <a:rPr lang="en-US" b="0" i="0" dirty="0" err="1" smtClean="0">
                <a:solidFill>
                  <a:srgbClr val="222222"/>
                </a:solidFill>
                <a:effectLst/>
                <a:latin typeface="Arimo"/>
              </a:rPr>
              <a:t>struct</a:t>
            </a:r>
            <a:r>
              <a:rPr lang="en-US" b="0" i="0" dirty="0" smtClean="0">
                <a:solidFill>
                  <a:srgbClr val="222222"/>
                </a:solidFill>
                <a:effectLst/>
                <a:latin typeface="Arimo"/>
              </a:rPr>
              <a:t> { __size8 CPI:1;  __size8 BSPI:1; __size8 CNODS:1; __size8 KERNU:1; __size8 ETCAM:1; __size8 HSS:1; __size8 PREOPEN:1; __size8 ZEROPI:1} bits;} OPTIONS; </a:t>
            </a:r>
            <a:endParaRPr lang="en-US" dirty="0"/>
          </a:p>
        </p:txBody>
      </p:sp>
      <p:sp>
        <p:nvSpPr>
          <p:cNvPr id="37" name="Rounded Rectangle 36"/>
          <p:cNvSpPr/>
          <p:nvPr/>
        </p:nvSpPr>
        <p:spPr>
          <a:xfrm>
            <a:off x="10922794" y="12253205"/>
            <a:ext cx="10306103" cy="3787599"/>
          </a:xfrm>
          <a:prstGeom prst="roundRect">
            <a:avLst>
              <a:gd name="adj" fmla="val 2159"/>
            </a:avLst>
          </a:prstGeom>
          <a:gradFill flip="none" rotWithShape="1">
            <a:gsLst>
              <a:gs pos="59000">
                <a:schemeClr val="bg1"/>
              </a:gs>
              <a:gs pos="1000">
                <a:schemeClr val="bg2">
                  <a:lumMod val="75000"/>
                </a:schemeClr>
              </a:gs>
              <a:gs pos="42000">
                <a:schemeClr val="bg1"/>
              </a:gs>
              <a:gs pos="100000">
                <a:schemeClr val="bg2">
                  <a:lumMod val="75000"/>
                </a:schemeClr>
              </a:gs>
            </a:gsLst>
            <a:lin ang="81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Chọn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phương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án</a:t>
            </a:r>
            <a:r>
              <a:rPr lang="en-US" sz="2600" dirty="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phát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triển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thêm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tính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năng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từ</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một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từ</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mã</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máy</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sẵn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có</a:t>
            </a:r>
            <a:r>
              <a:rPr lang="en-US" sz="2600" dirty="0" smtClean="0">
                <a:solidFill>
                  <a:schemeClr val="tx1"/>
                </a:solidFill>
                <a:latin typeface="Verdana" pitchFamily="34" charset="0"/>
                <a:ea typeface="Verdana" pitchFamily="34" charset="0"/>
                <a:cs typeface="Verdana" pitchFamily="34" charset="0"/>
              </a:rPr>
              <a:t>.</a:t>
            </a: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Chọn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trình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ngược</a:t>
            </a:r>
            <a:r>
              <a:rPr lang="en-US" sz="2600" dirty="0" smtClean="0">
                <a:solidFill>
                  <a:schemeClr val="tx1"/>
                </a:solidFill>
                <a:latin typeface="Verdana" pitchFamily="34" charset="0"/>
                <a:ea typeface="Verdana" pitchFamily="34" charset="0"/>
                <a:cs typeface="Verdana" pitchFamily="34" charset="0"/>
              </a:rPr>
              <a:t> Boomerang </a:t>
            </a:r>
            <a:r>
              <a:rPr lang="en-US" sz="2600" dirty="0" err="1" smtClean="0">
                <a:solidFill>
                  <a:schemeClr val="tx1"/>
                </a:solidFill>
                <a:latin typeface="Verdana" pitchFamily="34" charset="0"/>
                <a:ea typeface="Verdana" pitchFamily="34" charset="0"/>
                <a:cs typeface="Verdana" pitchFamily="34" charset="0"/>
              </a:rPr>
              <a:t>vì</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có</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thiết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kế</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kiểu</a:t>
            </a:r>
            <a:r>
              <a:rPr lang="en-US" sz="2600" dirty="0" smtClean="0">
                <a:solidFill>
                  <a:schemeClr val="tx1"/>
                </a:solidFill>
                <a:latin typeface="Verdana" pitchFamily="34" charset="0"/>
                <a:ea typeface="Verdana" pitchFamily="34" charset="0"/>
                <a:cs typeface="Verdana" pitchFamily="34" charset="0"/>
              </a:rPr>
              <a:t> module, </a:t>
            </a:r>
            <a:r>
              <a:rPr lang="en-US" sz="2600" dirty="0" err="1" smtClean="0">
                <a:solidFill>
                  <a:schemeClr val="tx1"/>
                </a:solidFill>
                <a:latin typeface="Verdana" pitchFamily="34" charset="0"/>
                <a:ea typeface="Verdana" pitchFamily="34" charset="0"/>
                <a:cs typeface="Verdana" pitchFamily="34" charset="0"/>
              </a:rPr>
              <a:t>dễ</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thêm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mới</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tính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năng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Đồng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thời</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sử</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dụng</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kỹ</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thuật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dịch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mạnh</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đảm</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bảo</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chất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lượng</a:t>
            </a:r>
            <a:r>
              <a:rPr lang="en-US" sz="2600" dirty="0" smtClean="0">
                <a:solidFill>
                  <a:schemeClr val="tx1"/>
                </a:solidFill>
                <a:latin typeface="Verdana" pitchFamily="34" charset="0"/>
                <a:ea typeface="Verdana" pitchFamily="34" charset="0"/>
                <a:cs typeface="Verdana" pitchFamily="34" charset="0"/>
              </a:rPr>
              <a:t> code </a:t>
            </a:r>
            <a:r>
              <a:rPr lang="en-US" sz="2600" dirty="0" err="1" smtClean="0">
                <a:solidFill>
                  <a:schemeClr val="tx1"/>
                </a:solidFill>
                <a:latin typeface="Verdana" pitchFamily="34" charset="0"/>
                <a:ea typeface="Verdana" pitchFamily="34" charset="0"/>
                <a:cs typeface="Verdana" pitchFamily="34" charset="0"/>
              </a:rPr>
              <a:t>đầu</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ra.</a:t>
            </a:r>
            <a:endParaRPr lang="en-US" sz="2600" dirty="0" smtClean="0">
              <a:solidFill>
                <a:schemeClr val="tx1"/>
              </a:solidFill>
              <a:latin typeface="Verdana" pitchFamily="34" charset="0"/>
              <a:ea typeface="Verdana" pitchFamily="34" charset="0"/>
              <a:cs typeface="Verdana" pitchFamily="34" charset="0"/>
            </a:endParaRPr>
          </a:p>
          <a:p>
            <a:pPr marL="457200" indent="-457200">
              <a:buFontTx/>
              <a:buChar char="-"/>
            </a:pPr>
            <a:r>
              <a:rPr lang="en-US" sz="2600" dirty="0" err="1" smtClean="0">
                <a:solidFill>
                  <a:schemeClr val="tx1"/>
                </a:solidFill>
                <a:latin typeface="Verdana" pitchFamily="34" charset="0"/>
                <a:ea typeface="Verdana" pitchFamily="34" charset="0"/>
                <a:cs typeface="Verdana" pitchFamily="34" charset="0"/>
              </a:rPr>
              <a:t>Sẽ</a:t>
            </a:r>
            <a:r>
              <a:rPr lang="en-US" sz="2600" dirty="0" smtClean="0">
                <a:solidFill>
                  <a:schemeClr val="tx1"/>
                </a:solidFill>
                <a:latin typeface="Verdana" pitchFamily="34" charset="0"/>
                <a:ea typeface="Verdana" pitchFamily="34" charset="0"/>
                <a:cs typeface="Verdana" pitchFamily="34" charset="0"/>
              </a:rPr>
              <a:t> can </a:t>
            </a:r>
            <a:r>
              <a:rPr lang="en-US" sz="2600" dirty="0" err="1" smtClean="0">
                <a:solidFill>
                  <a:schemeClr val="tx1"/>
                </a:solidFill>
                <a:latin typeface="Verdana" pitchFamily="34" charset="0"/>
                <a:ea typeface="Verdana" pitchFamily="34" charset="0"/>
                <a:cs typeface="Verdana" pitchFamily="34" charset="0"/>
              </a:rPr>
              <a:t>thiệp</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vào</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phần</a:t>
            </a:r>
            <a:r>
              <a:rPr lang="en-US" sz="2600" dirty="0" smtClean="0">
                <a:solidFill>
                  <a:schemeClr val="tx1"/>
                </a:solidFill>
                <a:latin typeface="Verdana" pitchFamily="34" charset="0"/>
                <a:ea typeface="Verdana" pitchFamily="34" charset="0"/>
                <a:cs typeface="Verdana" pitchFamily="34" charset="0"/>
              </a:rPr>
              <a:t> frontend </a:t>
            </a:r>
            <a:r>
              <a:rPr lang="en-US" sz="2600" dirty="0" err="1" smtClean="0">
                <a:solidFill>
                  <a:schemeClr val="tx1"/>
                </a:solidFill>
                <a:latin typeface="Verdana" pitchFamily="34" charset="0"/>
                <a:ea typeface="Verdana" pitchFamily="34" charset="0"/>
                <a:cs typeface="Verdana" pitchFamily="34" charset="0"/>
              </a:rPr>
              <a:t>của</a:t>
            </a:r>
            <a:r>
              <a:rPr lang="en-US" sz="2600" dirty="0" smtClean="0">
                <a:solidFill>
                  <a:schemeClr val="tx1"/>
                </a:solidFill>
                <a:latin typeface="Verdana" pitchFamily="34" charset="0"/>
                <a:ea typeface="Verdana" pitchFamily="34" charset="0"/>
                <a:cs typeface="Verdana" pitchFamily="34" charset="0"/>
              </a:rPr>
              <a:t> Boomerang </a:t>
            </a:r>
            <a:r>
              <a:rPr lang="en-US" sz="2600" dirty="0" err="1" smtClean="0">
                <a:solidFill>
                  <a:schemeClr val="tx1"/>
                </a:solidFill>
                <a:latin typeface="Verdana" pitchFamily="34" charset="0"/>
                <a:ea typeface="Verdana" pitchFamily="34" charset="0"/>
                <a:cs typeface="Verdana" pitchFamily="34" charset="0"/>
              </a:rPr>
              <a:t>để</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giữ</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tên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biến</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và</a:t>
            </a:r>
            <a:r>
              <a:rPr lang="en-US" sz="2600" dirty="0" smtClean="0">
                <a:solidFill>
                  <a:schemeClr val="tx1"/>
                </a:solidFill>
                <a:latin typeface="Verdana" pitchFamily="34" charset="0"/>
                <a:ea typeface="Verdana" pitchFamily="34" charset="0"/>
                <a:cs typeface="Verdana" pitchFamily="34" charset="0"/>
              </a:rPr>
              <a:t> can </a:t>
            </a:r>
            <a:r>
              <a:rPr lang="en-US" sz="2600" dirty="0" err="1" smtClean="0">
                <a:solidFill>
                  <a:schemeClr val="tx1"/>
                </a:solidFill>
                <a:latin typeface="Verdana" pitchFamily="34" charset="0"/>
                <a:ea typeface="Verdana" pitchFamily="34" charset="0"/>
                <a:cs typeface="Verdana" pitchFamily="34" charset="0"/>
              </a:rPr>
              <a:t>thiệp</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vào</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phần</a:t>
            </a:r>
            <a:r>
              <a:rPr lang="en-US" sz="2600" dirty="0" smtClean="0">
                <a:solidFill>
                  <a:schemeClr val="tx1"/>
                </a:solidFill>
                <a:latin typeface="Verdana" pitchFamily="34" charset="0"/>
                <a:ea typeface="Verdana" pitchFamily="34" charset="0"/>
                <a:cs typeface="Verdana" pitchFamily="34" charset="0"/>
              </a:rPr>
              <a:t> backend </a:t>
            </a:r>
            <a:r>
              <a:rPr lang="en-US" sz="2600" dirty="0" err="1" smtClean="0">
                <a:solidFill>
                  <a:schemeClr val="tx1"/>
                </a:solidFill>
                <a:latin typeface="Verdana" pitchFamily="34" charset="0"/>
                <a:ea typeface="Verdana" pitchFamily="34" charset="0"/>
                <a:cs typeface="Verdana" pitchFamily="34" charset="0"/>
              </a:rPr>
              <a:t>để</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bắt</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được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các</a:t>
            </a:r>
            <a:r>
              <a:rPr lang="en-US" sz="2600" dirty="0" smtClean="0">
                <a:solidFill>
                  <a:schemeClr val="tx1"/>
                </a:solidFill>
                <a:latin typeface="Verdana" pitchFamily="34" charset="0"/>
                <a:ea typeface="Verdana" pitchFamily="34" charset="0"/>
                <a:cs typeface="Verdana" pitchFamily="34" charset="0"/>
              </a:rPr>
              <a:t> </a:t>
            </a:r>
            <a:r>
              <a:rPr lang="en-US" sz="2600" dirty="0" err="1" smtClean="0">
                <a:solidFill>
                  <a:schemeClr val="tx1"/>
                </a:solidFill>
                <a:latin typeface="Verdana" pitchFamily="34" charset="0"/>
                <a:ea typeface="Verdana" pitchFamily="34" charset="0"/>
                <a:cs typeface="Verdana" pitchFamily="34" charset="0"/>
              </a:rPr>
              <a:t>bộ</a:t>
            </a:r>
            <a:r>
              <a:rPr lang="en-US" sz="2600" dirty="0" smtClean="0">
                <a:solidFill>
                  <a:schemeClr val="tx1"/>
                </a:solidFill>
                <a:latin typeface="Verdana" pitchFamily="34" charset="0"/>
                <a:ea typeface="Verdana" pitchFamily="34" charset="0"/>
                <a:cs typeface="Verdana" pitchFamily="34" charset="0"/>
              </a:rPr>
              <a:t> union.</a:t>
            </a:r>
          </a:p>
          <a:p>
            <a:pPr marL="457200" indent="-457200">
              <a:buFontTx/>
              <a:buChar char="-"/>
            </a:pPr>
            <a:endParaRPr lang="en-US" sz="2600" dirty="0" smtClean="0">
              <a:solidFill>
                <a:schemeClr val="tx1"/>
              </a:solidFill>
              <a:latin typeface="Verdana" pitchFamily="34" charset="0"/>
              <a:ea typeface="Verdana" pitchFamily="34" charset="0"/>
              <a:cs typeface="Verdana" pitchFamily="34" charset="0"/>
            </a:endParaRPr>
          </a:p>
        </p:txBody>
      </p:sp>
      <p:pic>
        <p:nvPicPr>
          <p:cNvPr id="6" name="Picture 5"/>
          <p:cNvPicPr>
            <a:picLocks noChangeAspect="1"/>
          </p:cNvPicPr>
          <p:nvPr/>
        </p:nvPicPr>
        <p:blipFill>
          <a:blip r:embed="rId4"/>
          <a:stretch>
            <a:fillRect/>
          </a:stretch>
        </p:blipFill>
        <p:spPr>
          <a:xfrm>
            <a:off x="11893836" y="17202181"/>
            <a:ext cx="9344025" cy="4181475"/>
          </a:xfrm>
          <a:prstGeom prst="rect">
            <a:avLst/>
          </a:prstGeom>
        </p:spPr>
      </p:pic>
      <p:cxnSp>
        <p:nvCxnSpPr>
          <p:cNvPr id="10" name="Straight Arrow Connector 9"/>
          <p:cNvCxnSpPr/>
          <p:nvPr/>
        </p:nvCxnSpPr>
        <p:spPr>
          <a:xfrm>
            <a:off x="13970794" y="19633406"/>
            <a:ext cx="0" cy="1750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027751" y="21383656"/>
            <a:ext cx="1886085" cy="966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Chỉnh</a:t>
            </a:r>
            <a:r>
              <a:rPr lang="en-US" dirty="0" smtClean="0"/>
              <a:t> </a:t>
            </a:r>
            <a:r>
              <a:rPr lang="en-US" dirty="0" err="1" smtClean="0"/>
              <a:t>sửa</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giữ</a:t>
            </a:r>
            <a:r>
              <a:rPr lang="en-US" dirty="0" smtClean="0"/>
              <a:t> </a:t>
            </a:r>
            <a:r>
              <a:rPr lang="en-US" dirty="0" err="1" smtClean="0"/>
              <a:t>được</a:t>
            </a:r>
            <a:r>
              <a:rPr lang="en-US" dirty="0" smtClean="0"/>
              <a:t> </a:t>
            </a:r>
            <a:r>
              <a:rPr lang="en-US" dirty="0" err="1" smtClean="0"/>
              <a:t>tên</a:t>
            </a:r>
            <a:r>
              <a:rPr lang="en-US" dirty="0" smtClean="0"/>
              <a:t> </a:t>
            </a:r>
            <a:r>
              <a:rPr lang="en-US" dirty="0" err="1" smtClean="0"/>
              <a:t>biến</a:t>
            </a:r>
            <a:endParaRPr lang="en-US" dirty="0"/>
          </a:p>
        </p:txBody>
      </p:sp>
      <p:cxnSp>
        <p:nvCxnSpPr>
          <p:cNvPr id="38" name="Straight Arrow Connector 37"/>
          <p:cNvCxnSpPr/>
          <p:nvPr/>
        </p:nvCxnSpPr>
        <p:spPr>
          <a:xfrm>
            <a:off x="16223590" y="19400280"/>
            <a:ext cx="0" cy="1750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5146064" y="21124543"/>
            <a:ext cx="2155052" cy="1199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Thêm</a:t>
            </a:r>
            <a:r>
              <a:rPr lang="en-US" dirty="0" smtClean="0"/>
              <a:t> </a:t>
            </a:r>
            <a:r>
              <a:rPr lang="en-US" dirty="0" err="1" smtClean="0"/>
              <a:t>vào</a:t>
            </a:r>
            <a:r>
              <a:rPr lang="en-US" dirty="0" smtClean="0"/>
              <a:t> </a:t>
            </a:r>
            <a:r>
              <a:rPr lang="en-US" dirty="0" err="1" smtClean="0"/>
              <a:t>phần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để</a:t>
            </a:r>
            <a:r>
              <a:rPr lang="en-US" dirty="0" smtClean="0"/>
              <a:t> </a:t>
            </a:r>
            <a:r>
              <a:rPr lang="en-US" dirty="0" err="1" smtClean="0"/>
              <a:t>gom</a:t>
            </a:r>
            <a:r>
              <a:rPr lang="en-US" dirty="0" smtClean="0"/>
              <a:t> </a:t>
            </a:r>
            <a:r>
              <a:rPr lang="en-US" dirty="0" err="1" smtClean="0"/>
              <a:t>các</a:t>
            </a:r>
            <a:r>
              <a:rPr lang="en-US" dirty="0" smtClean="0"/>
              <a:t> </a:t>
            </a:r>
            <a:r>
              <a:rPr lang="en-US" dirty="0" err="1" smtClean="0"/>
              <a:t>biến</a:t>
            </a:r>
            <a:r>
              <a:rPr lang="en-US" dirty="0" smtClean="0"/>
              <a:t> byte </a:t>
            </a:r>
            <a:r>
              <a:rPr lang="en-US" dirty="0" err="1" smtClean="0"/>
              <a:t>và</a:t>
            </a:r>
            <a:r>
              <a:rPr lang="en-US" dirty="0" smtClean="0"/>
              <a:t> bit </a:t>
            </a:r>
            <a:r>
              <a:rPr lang="en-US" dirty="0" err="1" smtClean="0"/>
              <a:t>lại</a:t>
            </a:r>
            <a:r>
              <a:rPr lang="en-US" dirty="0" smtClean="0"/>
              <a:t> </a:t>
            </a:r>
            <a:r>
              <a:rPr lang="en-US" dirty="0" err="1" smtClean="0"/>
              <a:t>thành</a:t>
            </a:r>
            <a:r>
              <a:rPr lang="en-US" dirty="0" smtClean="0"/>
              <a:t> union </a:t>
            </a:r>
            <a:r>
              <a:rPr lang="en-US" dirty="0" err="1" smtClean="0"/>
              <a:t>phù</a:t>
            </a:r>
            <a:r>
              <a:rPr lang="en-US" dirty="0" smtClean="0"/>
              <a:t> </a:t>
            </a:r>
            <a:r>
              <a:rPr lang="en-US" dirty="0" err="1" smtClean="0"/>
              <a:t>hợp</a:t>
            </a:r>
            <a:endParaRPr lang="en-US" dirty="0"/>
          </a:p>
        </p:txBody>
      </p:sp>
    </p:spTree>
    <p:extLst>
      <p:ext uri="{BB962C8B-B14F-4D97-AF65-F5344CB8AC3E}">
        <p14:creationId xmlns:p14="http://schemas.microsoft.com/office/powerpoint/2010/main" val="233035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 y="-53933"/>
            <a:ext cx="21343454" cy="30329146"/>
          </a:xfrm>
          <a:prstGeom prst="rect">
            <a:avLst/>
          </a:prstGeom>
        </p:spPr>
      </p:pic>
      <p:sp>
        <p:nvSpPr>
          <p:cNvPr id="4" name="Title 1"/>
          <p:cNvSpPr txBox="1">
            <a:spLocks/>
          </p:cNvSpPr>
          <p:nvPr/>
        </p:nvSpPr>
        <p:spPr>
          <a:xfrm>
            <a:off x="635794" y="276621"/>
            <a:ext cx="13258800" cy="2112636"/>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100" dirty="0" smtClean="0">
                <a:latin typeface="Albertus Medium" pitchFamily="34" charset="0"/>
              </a:rPr>
              <a:t>TRƯỜNG ĐẠI HỌC BÁCH KHOA TP. HỒ CHÍ MINH</a:t>
            </a:r>
            <a:br>
              <a:rPr lang="en-US" sz="3100" dirty="0" smtClean="0">
                <a:latin typeface="Albertus Medium" pitchFamily="34" charset="0"/>
              </a:rPr>
            </a:br>
            <a:r>
              <a:rPr lang="en-US" sz="3100" dirty="0" smtClean="0">
                <a:latin typeface="Albertus Medium" pitchFamily="34" charset="0"/>
              </a:rPr>
              <a:t>KHOA KHOA HỌC VÀ KỸ THUẬT MÁY TÍNH</a:t>
            </a:r>
            <a:r>
              <a:rPr lang="en-US" sz="3100" b="1" dirty="0" smtClean="0">
                <a:latin typeface="Albertus Medium" pitchFamily="34" charset="0"/>
              </a:rPr>
              <a:t/>
            </a:r>
            <a:br>
              <a:rPr lang="en-US" sz="3100" b="1" dirty="0" smtClean="0">
                <a:latin typeface="Albertus Medium" pitchFamily="34" charset="0"/>
              </a:rPr>
            </a:br>
            <a:r>
              <a:rPr lang="en-US" sz="2800" b="1" dirty="0" smtClean="0">
                <a:latin typeface="Albertus Medium" pitchFamily="34" charset="0"/>
              </a:rPr>
              <a:t/>
            </a:r>
            <a:br>
              <a:rPr lang="en-US" sz="2800" b="1" dirty="0" smtClean="0">
                <a:latin typeface="Albertus Medium" pitchFamily="34" charset="0"/>
              </a:rPr>
            </a:br>
            <a:r>
              <a:rPr lang="en-US" sz="5300" b="1" dirty="0" smtClean="0">
                <a:solidFill>
                  <a:schemeClr val="accent2">
                    <a:lumMod val="75000"/>
                  </a:schemeClr>
                </a:solidFill>
                <a:latin typeface="Tekton Pro" pitchFamily="34" charset="0"/>
              </a:rPr>
              <a:t>LUẬN VĂN TỐT NGHIỆP</a:t>
            </a:r>
          </a:p>
          <a:p>
            <a:r>
              <a:rPr lang="en-US" sz="5300" b="1" dirty="0" smtClean="0">
                <a:solidFill>
                  <a:schemeClr val="accent2">
                    <a:lumMod val="75000"/>
                  </a:schemeClr>
                </a:solidFill>
                <a:latin typeface="Tekton Pro" pitchFamily="34" charset="0"/>
              </a:rPr>
              <a:t>KỸ THUẬT DỊCH NGƯỢC</a:t>
            </a:r>
            <a:endParaRPr lang="en-US" sz="5300" dirty="0">
              <a:solidFill>
                <a:schemeClr val="tx2">
                  <a:lumMod val="75000"/>
                </a:schemeClr>
              </a:solidFill>
              <a:latin typeface="Tekton Pro" pitchFamily="34" charset="0"/>
            </a:endParaRPr>
          </a:p>
        </p:txBody>
      </p:sp>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394" y="168642"/>
            <a:ext cx="1270983" cy="1270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4123194" y="1357773"/>
            <a:ext cx="6636919" cy="588481"/>
          </a:xfrm>
          <a:prstGeom prst="rect">
            <a:avLst/>
          </a:prstGeom>
          <a:noFill/>
        </p:spPr>
        <p:txBody>
          <a:bodyPr wrap="none" lIns="64630" tIns="32315" rIns="64630" bIns="32315" rtlCol="0" anchor="ctr">
            <a:spAutoFit/>
          </a:bodyPr>
          <a:lstStyle/>
          <a:p>
            <a:r>
              <a:rPr lang="en-US" sz="3400" i="1" dirty="0" smtClean="0"/>
              <a:t>SVTH: Lâm Minh Phương - 51202846</a:t>
            </a:r>
            <a:endParaRPr lang="en-US" sz="3400" i="1" dirty="0"/>
          </a:p>
        </p:txBody>
      </p:sp>
      <p:sp>
        <p:nvSpPr>
          <p:cNvPr id="7" name="TextBox 6"/>
          <p:cNvSpPr txBox="1"/>
          <p:nvPr/>
        </p:nvSpPr>
        <p:spPr>
          <a:xfrm>
            <a:off x="330994" y="2180556"/>
            <a:ext cx="12039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rPr>
              <a:t>GVHD</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TS.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Nguyễn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Hứa</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Phùng</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Rectangle 7"/>
          <p:cNvSpPr/>
          <p:nvPr/>
        </p:nvSpPr>
        <p:spPr>
          <a:xfrm>
            <a:off x="600536" y="3499118"/>
            <a:ext cx="5105400" cy="1429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cấp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thấp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assembly)</a:t>
            </a:r>
            <a:endParaRPr lang="en-US" sz="3000" dirty="0">
              <a:latin typeface="Times New Roman" panose="02020603050405020304" pitchFamily="18" charset="0"/>
              <a:cs typeface="Times New Roman" panose="02020603050405020304" pitchFamily="18" charset="0"/>
            </a:endParaRPr>
          </a:p>
        </p:txBody>
      </p:sp>
      <p:sp>
        <p:nvSpPr>
          <p:cNvPr id="9" name="Rectangle 8"/>
          <p:cNvSpPr/>
          <p:nvPr/>
        </p:nvSpPr>
        <p:spPr>
          <a:xfrm>
            <a:off x="15368663" y="3441794"/>
            <a:ext cx="5257800" cy="14315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000" dirty="0" smtClean="0">
                <a:latin typeface="+mj-lt"/>
              </a:rPr>
              <a:t>Mã ngôn ngữ cấp cao </a:t>
            </a:r>
          </a:p>
          <a:p>
            <a:pPr algn="ctr"/>
            <a:r>
              <a:rPr lang="vi-VN" sz="3000" dirty="0" smtClean="0">
                <a:latin typeface="+mj-lt"/>
              </a:rPr>
              <a:t>(C, C++...)</a:t>
            </a:r>
            <a:endParaRPr lang="en-US" sz="3000" dirty="0">
              <a:latin typeface="+mj-lt"/>
            </a:endParaRPr>
          </a:p>
        </p:txBody>
      </p:sp>
      <p:sp>
        <p:nvSpPr>
          <p:cNvPr id="10" name="Right Arrow 9"/>
          <p:cNvSpPr/>
          <p:nvPr/>
        </p:nvSpPr>
        <p:spPr>
          <a:xfrm>
            <a:off x="6142007" y="3686370"/>
            <a:ext cx="8900381" cy="105406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3000" dirty="0" smtClean="0">
                <a:latin typeface="+mj-lt"/>
              </a:rPr>
              <a:t>???</a:t>
            </a:r>
            <a:endParaRPr lang="en-US" sz="3000" dirty="0">
              <a:latin typeface="+mj-lt"/>
            </a:endParaRPr>
          </a:p>
        </p:txBody>
      </p:sp>
      <p:sp>
        <p:nvSpPr>
          <p:cNvPr id="12" name="Right Arrow 11"/>
          <p:cNvSpPr/>
          <p:nvPr/>
        </p:nvSpPr>
        <p:spPr>
          <a:xfrm rot="5400000">
            <a:off x="9870666" y="4897927"/>
            <a:ext cx="1429358"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Explosion 2 12"/>
          <p:cNvSpPr/>
          <p:nvPr/>
        </p:nvSpPr>
        <p:spPr>
          <a:xfrm>
            <a:off x="7409478" y="5918691"/>
            <a:ext cx="6709359" cy="4038600"/>
          </a:xfrm>
          <a:prstGeom prst="irregularSeal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b="1" i="1" u="sng" dirty="0" err="1" smtClean="0">
                <a:latin typeface="Times New Roman" panose="02020603050405020304" pitchFamily="18" charset="0"/>
                <a:cs typeface="Times New Roman" panose="02020603050405020304" pitchFamily="18" charset="0"/>
              </a:rPr>
              <a:t>Trình</a:t>
            </a:r>
            <a:r>
              <a:rPr lang="en-US" sz="3000" b="1" i="1" u="sng" dirty="0" smtClean="0">
                <a:latin typeface="Times New Roman" panose="02020603050405020304" pitchFamily="18" charset="0"/>
                <a:cs typeface="Times New Roman" panose="02020603050405020304" pitchFamily="18" charset="0"/>
              </a:rPr>
              <a:t> </a:t>
            </a:r>
            <a:r>
              <a:rPr lang="en-US" sz="3000" b="1" i="1" u="sng" dirty="0" err="1" smtClean="0">
                <a:latin typeface="Times New Roman" panose="02020603050405020304" pitchFamily="18" charset="0"/>
                <a:cs typeface="Times New Roman" panose="02020603050405020304" pitchFamily="18" charset="0"/>
              </a:rPr>
              <a:t>dịch</a:t>
            </a:r>
            <a:r>
              <a:rPr lang="en-US" sz="3000" b="1" i="1" u="sng" dirty="0" smtClean="0">
                <a:latin typeface="Times New Roman" panose="02020603050405020304" pitchFamily="18" charset="0"/>
                <a:cs typeface="Times New Roman" panose="02020603050405020304" pitchFamily="18" charset="0"/>
              </a:rPr>
              <a:t> </a:t>
            </a:r>
            <a:r>
              <a:rPr lang="en-US" sz="3000" b="1" i="1" u="sng" dirty="0" err="1" smtClean="0">
                <a:latin typeface="Times New Roman" panose="02020603050405020304" pitchFamily="18" charset="0"/>
                <a:cs typeface="Times New Roman" panose="02020603050405020304" pitchFamily="18" charset="0"/>
              </a:rPr>
              <a:t>ngược</a:t>
            </a:r>
            <a:endParaRPr lang="en-US" sz="3000" b="1" i="1" u="sng"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596179" y="6909291"/>
            <a:ext cx="4488656" cy="2743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Chuyển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đổi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assembly </a:t>
            </a:r>
            <a:r>
              <a:rPr lang="en-US" sz="3000" dirty="0" err="1" smtClean="0">
                <a:latin typeface="Times New Roman" panose="02020603050405020304" pitchFamily="18" charset="0"/>
                <a:cs typeface="Times New Roman" panose="02020603050405020304" pitchFamily="18" charset="0"/>
              </a:rPr>
              <a:t>từ</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trúc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này</a:t>
            </a:r>
            <a:r>
              <a:rPr lang="en-US" sz="3000" dirty="0" smtClean="0">
                <a:latin typeface="Times New Roman" panose="02020603050405020304" pitchFamily="18" charset="0"/>
                <a:cs typeface="Times New Roman" panose="02020603050405020304" pitchFamily="18" charset="0"/>
              </a:rPr>
              <a:t> sang </a:t>
            </a:r>
            <a:r>
              <a:rPr lang="en-US" sz="3000" dirty="0" err="1" smtClean="0">
                <a:latin typeface="Times New Roman" panose="02020603050405020304" pitchFamily="18" charset="0"/>
                <a:cs typeface="Times New Roman" panose="02020603050405020304" pitchFamily="18" charset="0"/>
              </a:rPr>
              <a:t>kiến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trúc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khác</a:t>
            </a:r>
            <a:endParaRPr lang="en-US" sz="3000" dirty="0">
              <a:latin typeface="Times New Roman" panose="02020603050405020304" pitchFamily="18" charset="0"/>
              <a:cs typeface="Times New Roman" panose="02020603050405020304" pitchFamily="18" charset="0"/>
            </a:endParaRPr>
          </a:p>
        </p:txBody>
      </p:sp>
      <p:sp>
        <p:nvSpPr>
          <p:cNvPr id="20" name="Right Arrow 19"/>
          <p:cNvSpPr/>
          <p:nvPr/>
        </p:nvSpPr>
        <p:spPr>
          <a:xfrm rot="10800000">
            <a:off x="5246988" y="7747491"/>
            <a:ext cx="2162490" cy="10668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00" dirty="0">
              <a:latin typeface="+mj-lt"/>
            </a:endParaRPr>
          </a:p>
        </p:txBody>
      </p:sp>
      <p:sp>
        <p:nvSpPr>
          <p:cNvPr id="21" name="TextBox 20"/>
          <p:cNvSpPr txBox="1"/>
          <p:nvPr/>
        </p:nvSpPr>
        <p:spPr>
          <a:xfrm>
            <a:off x="5105114" y="7273929"/>
            <a:ext cx="2843062" cy="553998"/>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Một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trong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những</a:t>
            </a:r>
            <a:endParaRPr lang="en-US" sz="3000" dirty="0">
              <a:latin typeface="Times New Roman" panose="02020603050405020304" pitchFamily="18" charset="0"/>
              <a:cs typeface="Times New Roman" panose="02020603050405020304" pitchFamily="18" charset="0"/>
            </a:endParaRPr>
          </a:p>
        </p:txBody>
      </p:sp>
      <p:sp>
        <p:nvSpPr>
          <p:cNvPr id="22" name="Rectangle 21"/>
          <p:cNvSpPr/>
          <p:nvPr/>
        </p:nvSpPr>
        <p:spPr>
          <a:xfrm>
            <a:off x="5584437" y="8813833"/>
            <a:ext cx="1643399" cy="553998"/>
          </a:xfrm>
          <a:prstGeom prst="rect">
            <a:avLst/>
          </a:prstGeom>
        </p:spPr>
        <p:txBody>
          <a:bodyPr wrap="none">
            <a:spAutoFit/>
          </a:bodyPr>
          <a:lstStyle/>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endParaRPr lang="en-US" sz="3000" dirty="0"/>
          </a:p>
        </p:txBody>
      </p:sp>
      <p:sp>
        <p:nvSpPr>
          <p:cNvPr id="23" name="Rounded Rectangle 22"/>
          <p:cNvSpPr/>
          <p:nvPr/>
        </p:nvSpPr>
        <p:spPr>
          <a:xfrm>
            <a:off x="16328637" y="6909291"/>
            <a:ext cx="4488656" cy="2743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Khôi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phục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thông</a:t>
            </a:r>
            <a:r>
              <a:rPr lang="en-US" sz="3000" dirty="0" smtClean="0">
                <a:latin typeface="Times New Roman" panose="02020603050405020304" pitchFamily="18" charset="0"/>
                <a:cs typeface="Times New Roman" panose="02020603050405020304" pitchFamily="18" charset="0"/>
              </a:rPr>
              <a:t> tin </a:t>
            </a:r>
            <a:r>
              <a:rPr lang="en-US" sz="3000" dirty="0" err="1" smtClean="0">
                <a:latin typeface="Times New Roman" panose="02020603050405020304" pitchFamily="18" charset="0"/>
                <a:cs typeface="Times New Roman" panose="02020603050405020304" pitchFamily="18" charset="0"/>
              </a:rPr>
              <a:t>về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được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lưu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trữ</a:t>
            </a:r>
            <a:r>
              <a:rPr lang="en-US" sz="3000" dirty="0" smtClean="0">
                <a:latin typeface="Times New Roman" panose="02020603050405020304" pitchFamily="18" charset="0"/>
                <a:cs typeface="Times New Roman" panose="02020603050405020304" pitchFamily="18" charset="0"/>
              </a:rPr>
              <a:t> ở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cấp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thấp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nhưng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cần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thiết</a:t>
            </a:r>
            <a:r>
              <a:rPr lang="en-US" sz="3000" dirty="0" smtClean="0">
                <a:latin typeface="Times New Roman" panose="02020603050405020304" pitchFamily="18" charset="0"/>
                <a:cs typeface="Times New Roman" panose="02020603050405020304" pitchFamily="18" charset="0"/>
              </a:rPr>
              <a:t> ở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cấp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cao</a:t>
            </a:r>
            <a:endParaRPr lang="en-US" sz="3000" dirty="0">
              <a:latin typeface="Times New Roman" panose="02020603050405020304" pitchFamily="18" charset="0"/>
              <a:cs typeface="Times New Roman" panose="02020603050405020304" pitchFamily="18" charset="0"/>
            </a:endParaRPr>
          </a:p>
        </p:txBody>
      </p:sp>
      <p:sp>
        <p:nvSpPr>
          <p:cNvPr id="24" name="Right Arrow 23"/>
          <p:cNvSpPr/>
          <p:nvPr/>
        </p:nvSpPr>
        <p:spPr>
          <a:xfrm>
            <a:off x="14089947" y="7550928"/>
            <a:ext cx="2162490" cy="10668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00" dirty="0">
              <a:latin typeface="+mj-lt"/>
            </a:endParaRPr>
          </a:p>
        </p:txBody>
      </p:sp>
      <p:sp>
        <p:nvSpPr>
          <p:cNvPr id="25" name="TextBox 24"/>
          <p:cNvSpPr txBox="1"/>
          <p:nvPr/>
        </p:nvSpPr>
        <p:spPr>
          <a:xfrm>
            <a:off x="13942775" y="7137891"/>
            <a:ext cx="2843062" cy="553998"/>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Thách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thức</a:t>
            </a:r>
            <a:endParaRPr lang="en-US" sz="3000" dirty="0">
              <a:latin typeface="Times New Roman" panose="02020603050405020304" pitchFamily="18" charset="0"/>
              <a:cs typeface="Times New Roman" panose="02020603050405020304" pitchFamily="18" charset="0"/>
            </a:endParaRPr>
          </a:p>
        </p:txBody>
      </p:sp>
      <p:sp>
        <p:nvSpPr>
          <p:cNvPr id="26" name="Bent Arrow 25"/>
          <p:cNvSpPr/>
          <p:nvPr/>
        </p:nvSpPr>
        <p:spPr>
          <a:xfrm rot="10800000" flipH="1">
            <a:off x="2512020" y="9728691"/>
            <a:ext cx="2114617" cy="3810000"/>
          </a:xfrm>
          <a:prstGeom prst="bentArrow">
            <a:avLst>
              <a:gd name="adj1" fmla="val 25000"/>
              <a:gd name="adj2" fmla="val 25000"/>
              <a:gd name="adj3" fmla="val 30580"/>
              <a:gd name="adj4" fmla="val 3956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27" name="Bent Arrow 26"/>
          <p:cNvSpPr/>
          <p:nvPr/>
        </p:nvSpPr>
        <p:spPr>
          <a:xfrm rot="10800000">
            <a:off x="17069546" y="9728691"/>
            <a:ext cx="2114617" cy="3810000"/>
          </a:xfrm>
          <a:prstGeom prst="bentArrow">
            <a:avLst>
              <a:gd name="adj1" fmla="val 25000"/>
              <a:gd name="adj2" fmla="val 25000"/>
              <a:gd name="adj3" fmla="val 30580"/>
              <a:gd name="adj4" fmla="val 3956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28" name="Flowchart: Punched Tape 27"/>
          <p:cNvSpPr/>
          <p:nvPr/>
        </p:nvSpPr>
        <p:spPr>
          <a:xfrm>
            <a:off x="6161388" y="10643091"/>
            <a:ext cx="8839200" cy="5181600"/>
          </a:xfrm>
          <a:prstGeom prst="flowChartPunchedTap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dirty="0">
                <a:latin typeface="Times New Roman" panose="02020603050405020304" pitchFamily="18" charset="0"/>
                <a:cs typeface="Times New Roman" panose="02020603050405020304" pitchFamily="18" charset="0"/>
              </a:rPr>
              <a:t>G</a:t>
            </a:r>
            <a:r>
              <a:rPr lang="vi-VN" sz="3000" dirty="0" smtClean="0">
                <a:latin typeface="Times New Roman" panose="02020603050405020304" pitchFamily="18" charset="0"/>
                <a:cs typeface="Times New Roman" panose="02020603050405020304" pitchFamily="18" charset="0"/>
              </a:rPr>
              <a:t>iải </a:t>
            </a:r>
            <a:r>
              <a:rPr lang="vi-VN" sz="3000" dirty="0">
                <a:latin typeface="Times New Roman" panose="02020603050405020304" pitchFamily="18" charset="0"/>
                <a:cs typeface="Times New Roman" panose="02020603050405020304" pitchFamily="18" charset="0"/>
              </a:rPr>
              <a:t>quyết vấn đề gom nhóm biến truy xuất toàn bộ một vùng nhớ và những biến truy xuất một phần vùng nhớ đó, đưa chúng về dưới dạng cấu trúc dữ liệu union ở ngôn ngữ cấp cao</a:t>
            </a:r>
            <a:endParaRPr lang="en-US" sz="3000" dirty="0">
              <a:latin typeface="Times New Roman" panose="02020603050405020304" pitchFamily="18" charset="0"/>
              <a:cs typeface="Times New Roman" panose="02020603050405020304" pitchFamily="18" charset="0"/>
            </a:endParaRPr>
          </a:p>
        </p:txBody>
      </p:sp>
      <p:sp>
        <p:nvSpPr>
          <p:cNvPr id="29" name="Rectangle 28"/>
          <p:cNvSpPr/>
          <p:nvPr/>
        </p:nvSpPr>
        <p:spPr>
          <a:xfrm>
            <a:off x="7325881" y="9819901"/>
            <a:ext cx="616707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smtClean="0">
                <a:ln/>
                <a:solidFill>
                  <a:schemeClr val="accent4"/>
                </a:solidFill>
                <a:latin typeface="Times New Roman" panose="02020603050405020304" pitchFamily="18" charset="0"/>
                <a:cs typeface="Times New Roman" panose="02020603050405020304" pitchFamily="18" charset="0"/>
              </a:rPr>
              <a:t>Luận</a:t>
            </a:r>
            <a:r>
              <a:rPr lang="en-US" sz="5400" b="1" dirty="0" smtClean="0">
                <a:ln/>
                <a:solidFill>
                  <a:schemeClr val="accent4"/>
                </a:solidFill>
                <a:latin typeface="Times New Roman" panose="02020603050405020304" pitchFamily="18" charset="0"/>
                <a:cs typeface="Times New Roman" panose="02020603050405020304" pitchFamily="18" charset="0"/>
              </a:rPr>
              <a:t> </a:t>
            </a:r>
            <a:r>
              <a:rPr lang="en-US" sz="5400" b="1" dirty="0" err="1" smtClean="0">
                <a:ln/>
                <a:solidFill>
                  <a:schemeClr val="accent4"/>
                </a:solidFill>
                <a:latin typeface="Times New Roman" panose="02020603050405020304" pitchFamily="18" charset="0"/>
                <a:cs typeface="Times New Roman" panose="02020603050405020304" pitchFamily="18" charset="0"/>
              </a:rPr>
              <a:t>văn</a:t>
            </a:r>
            <a:r>
              <a:rPr lang="en-US" sz="5400" b="1" dirty="0" smtClean="0">
                <a:ln/>
                <a:solidFill>
                  <a:schemeClr val="accent4"/>
                </a:solidFill>
                <a:latin typeface="Times New Roman" panose="02020603050405020304" pitchFamily="18" charset="0"/>
                <a:cs typeface="Times New Roman" panose="02020603050405020304" pitchFamily="18" charset="0"/>
              </a:rPr>
              <a:t> </a:t>
            </a:r>
            <a:r>
              <a:rPr lang="en-US" sz="5400" b="1" dirty="0" err="1" smtClean="0">
                <a:ln/>
                <a:solidFill>
                  <a:schemeClr val="accent4"/>
                </a:solidFill>
                <a:latin typeface="Times New Roman" panose="02020603050405020304" pitchFamily="18" charset="0"/>
                <a:cs typeface="Times New Roman" panose="02020603050405020304" pitchFamily="18" charset="0"/>
              </a:rPr>
              <a:t>tốt</a:t>
            </a:r>
            <a:r>
              <a:rPr lang="en-US" sz="5400" b="1" dirty="0" smtClean="0">
                <a:ln/>
                <a:solidFill>
                  <a:schemeClr val="accent4"/>
                </a:solidFill>
                <a:latin typeface="Times New Roman" panose="02020603050405020304" pitchFamily="18" charset="0"/>
                <a:cs typeface="Times New Roman" panose="02020603050405020304" pitchFamily="18" charset="0"/>
              </a:rPr>
              <a:t> </a:t>
            </a:r>
            <a:r>
              <a:rPr lang="en-US" sz="5400" b="1" dirty="0" err="1" smtClean="0">
                <a:ln/>
                <a:solidFill>
                  <a:schemeClr val="accent4"/>
                </a:solidFill>
                <a:latin typeface="Times New Roman" panose="02020603050405020304" pitchFamily="18" charset="0"/>
                <a:cs typeface="Times New Roman" panose="02020603050405020304" pitchFamily="18" charset="0"/>
              </a:rPr>
              <a:t>nghiệp</a:t>
            </a:r>
            <a:endParaRPr lang="en-US" sz="5400" b="1" dirty="0">
              <a:ln/>
              <a:solidFill>
                <a:schemeClr val="accent4"/>
              </a:solidFill>
            </a:endParaRPr>
          </a:p>
        </p:txBody>
      </p:sp>
      <p:sp>
        <p:nvSpPr>
          <p:cNvPr id="30" name="TextBox 29"/>
          <p:cNvSpPr txBox="1"/>
          <p:nvPr/>
        </p:nvSpPr>
        <p:spPr>
          <a:xfrm>
            <a:off x="330994" y="2791232"/>
            <a:ext cx="120396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Giới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thiệu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
        <p:nvSpPr>
          <p:cNvPr id="31" name="TextBox 30"/>
          <p:cNvSpPr txBox="1"/>
          <p:nvPr/>
        </p:nvSpPr>
        <p:spPr>
          <a:xfrm>
            <a:off x="13242489" y="15283384"/>
            <a:ext cx="9832019"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Thách</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thức</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2" name="Oval 31"/>
          <p:cNvSpPr/>
          <p:nvPr/>
        </p:nvSpPr>
        <p:spPr>
          <a:xfrm>
            <a:off x="10723127" y="16318147"/>
            <a:ext cx="10507018" cy="12512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assembly 8051</a:t>
            </a:r>
            <a:endParaRPr lang="en-US" sz="3000" dirty="0">
              <a:latin typeface="Times New Roman" panose="02020603050405020304" pitchFamily="18" charset="0"/>
              <a:cs typeface="Times New Roman" panose="02020603050405020304" pitchFamily="18" charset="0"/>
            </a:endParaRPr>
          </a:p>
        </p:txBody>
      </p:sp>
      <p:sp>
        <p:nvSpPr>
          <p:cNvPr id="33" name="Rectangle 32"/>
          <p:cNvSpPr/>
          <p:nvPr/>
        </p:nvSpPr>
        <p:spPr>
          <a:xfrm>
            <a:off x="16724139" y="18046131"/>
            <a:ext cx="5038725" cy="2492990"/>
          </a:xfrm>
          <a:prstGeom prst="rect">
            <a:avLst/>
          </a:prstGeom>
        </p:spPr>
        <p:txBody>
          <a:bodyPr>
            <a:spAutoFit/>
          </a:bodyPr>
          <a:lstStyle/>
          <a:p>
            <a:r>
              <a:rPr lang="en-US" sz="2600" b="0" i="0" dirty="0" smtClean="0">
                <a:solidFill>
                  <a:srgbClr val="222222"/>
                </a:solidFill>
                <a:effectLst/>
                <a:latin typeface="Times New Roman" panose="02020603050405020304" pitchFamily="18" charset="0"/>
                <a:cs typeface="Times New Roman" panose="02020603050405020304" pitchFamily="18" charset="0"/>
              </a:rPr>
              <a:t>#DEFINE  OPTIONS      #38H</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#DEFINE  CPI                ACC.1</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#DEFINE  BSPI              ACC.2</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#DEFINE  CNODS         ACC.3</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#DEFINE  ZEROPI        ACC.8</a:t>
            </a:r>
            <a:endParaRPr lang="en-US" sz="2600" dirty="0">
              <a:latin typeface="Times New Roman" panose="02020603050405020304" pitchFamily="18" charset="0"/>
              <a:cs typeface="Times New Roman" panose="02020603050405020304" pitchFamily="18" charset="0"/>
            </a:endParaRPr>
          </a:p>
        </p:txBody>
      </p:sp>
      <p:sp>
        <p:nvSpPr>
          <p:cNvPr id="34" name="Rectangle 33"/>
          <p:cNvSpPr/>
          <p:nvPr/>
        </p:nvSpPr>
        <p:spPr>
          <a:xfrm>
            <a:off x="15983707" y="18969873"/>
            <a:ext cx="372218" cy="492443"/>
          </a:xfrm>
          <a:prstGeom prst="rect">
            <a:avLst/>
          </a:prstGeom>
        </p:spPr>
        <p:txBody>
          <a:bodyPr wrap="none">
            <a:spAutoFit/>
          </a:bodyPr>
          <a:lstStyle/>
          <a:p>
            <a:r>
              <a:rPr lang="en-US" sz="2600" b="0" i="0" dirty="0" smtClean="0">
                <a:solidFill>
                  <a:srgbClr val="222222"/>
                </a:solidFill>
                <a:effectLst/>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35" name="Rectangle 34"/>
          <p:cNvSpPr/>
          <p:nvPr/>
        </p:nvSpPr>
        <p:spPr>
          <a:xfrm>
            <a:off x="10723126" y="18024754"/>
            <a:ext cx="5038725" cy="2893100"/>
          </a:xfrm>
          <a:prstGeom prst="rect">
            <a:avLst/>
          </a:prstGeom>
        </p:spPr>
        <p:txBody>
          <a:bodyPr>
            <a:spAutoFit/>
          </a:bodyPr>
          <a:lstStyle/>
          <a:p>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Các</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câu</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lệnh</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gán</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giá</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trị</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cho</a:t>
            </a:r>
            <a:r>
              <a:rPr lang="en-US" sz="2600" b="0" i="0" dirty="0" smtClean="0">
                <a:solidFill>
                  <a:srgbClr val="222222"/>
                </a:solidFill>
                <a:effectLst/>
                <a:latin typeface="Times New Roman" panose="02020603050405020304" pitchFamily="18" charset="0"/>
                <a:cs typeface="Times New Roman" panose="02020603050405020304" pitchFamily="18" charset="0"/>
              </a:rPr>
              <a:t> ACC</a:t>
            </a:r>
          </a:p>
          <a:p>
            <a:r>
              <a:rPr lang="en-US" sz="2600" dirty="0" smtClean="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tại</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thời</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điểm</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này</a:t>
            </a:r>
            <a:r>
              <a:rPr lang="en-US" sz="2600" dirty="0">
                <a:solidFill>
                  <a:srgbClr val="222222"/>
                </a:solidFill>
                <a:latin typeface="Times New Roman" panose="02020603050405020304" pitchFamily="18" charset="0"/>
                <a:cs typeface="Times New Roman" panose="02020603050405020304" pitchFamily="18" charset="0"/>
              </a:rPr>
              <a:t> ACC </a:t>
            </a:r>
            <a:r>
              <a:rPr lang="en-US" sz="2600" dirty="0" err="1">
                <a:solidFill>
                  <a:srgbClr val="222222"/>
                </a:solidFill>
                <a:latin typeface="Times New Roman" panose="02020603050405020304" pitchFamily="18" charset="0"/>
                <a:cs typeface="Times New Roman" panose="02020603050405020304" pitchFamily="18" charset="0"/>
              </a:rPr>
              <a:t>có</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giá</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trị</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tại</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vùng</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nhớ</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địa</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err="1">
                <a:solidFill>
                  <a:srgbClr val="222222"/>
                </a:solidFill>
                <a:latin typeface="Times New Roman" panose="02020603050405020304" pitchFamily="18" charset="0"/>
                <a:cs typeface="Times New Roman" panose="02020603050405020304" pitchFamily="18" charset="0"/>
              </a:rPr>
              <a:t>chỉ</a:t>
            </a:r>
            <a:r>
              <a:rPr lang="en-US" sz="2600" dirty="0">
                <a:solidFill>
                  <a:srgbClr val="222222"/>
                </a:solidFill>
                <a:latin typeface="Times New Roman" panose="02020603050405020304" pitchFamily="18" charset="0"/>
                <a:cs typeface="Times New Roman" panose="02020603050405020304" pitchFamily="18" charset="0"/>
              </a:rPr>
              <a:t> </a:t>
            </a:r>
            <a:r>
              <a:rPr lang="en-US" sz="2600" dirty="0" smtClean="0">
                <a:solidFill>
                  <a:srgbClr val="222222"/>
                </a:solidFill>
                <a:latin typeface="Times New Roman" panose="02020603050405020304" pitchFamily="18" charset="0"/>
                <a:cs typeface="Times New Roman" panose="02020603050405020304" pitchFamily="18" charset="0"/>
              </a:rPr>
              <a:t>38H</a:t>
            </a:r>
            <a:endParaRPr lang="en-US" sz="2600" b="0" i="0" dirty="0" smtClean="0">
              <a:solidFill>
                <a:srgbClr val="222222"/>
              </a:solidFill>
              <a:effectLst/>
              <a:latin typeface="Times New Roman" panose="02020603050405020304" pitchFamily="18" charset="0"/>
              <a:cs typeface="Times New Roman" panose="02020603050405020304" pitchFamily="18" charset="0"/>
            </a:endParaRPr>
          </a:p>
          <a:p>
            <a:r>
              <a:rPr lang="en-US" sz="2600" b="0" i="0" dirty="0" smtClean="0">
                <a:solidFill>
                  <a:srgbClr val="222222"/>
                </a:solidFill>
                <a:effectLst/>
                <a:latin typeface="Times New Roman" panose="02020603050405020304" pitchFamily="18" charset="0"/>
                <a:cs typeface="Times New Roman" panose="02020603050405020304" pitchFamily="18" charset="0"/>
              </a:rPr>
              <a:t>SETB CPI </a:t>
            </a:r>
          </a:p>
          <a:p>
            <a:r>
              <a:rPr lang="en-US" sz="2600" b="0" i="0" dirty="0" smtClean="0">
                <a:solidFill>
                  <a:srgbClr val="222222"/>
                </a:solidFill>
                <a:effectLst/>
                <a:latin typeface="Times New Roman" panose="02020603050405020304" pitchFamily="18" charset="0"/>
                <a:cs typeface="Times New Roman" panose="02020603050405020304" pitchFamily="18" charset="0"/>
              </a:rPr>
              <a:t>JB BSPI, TSK</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Các</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câu</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lệnh</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sử</a:t>
            </a:r>
            <a:r>
              <a:rPr lang="en-US" sz="2600" b="0" i="0" dirty="0" smtClean="0">
                <a:solidFill>
                  <a:srgbClr val="222222"/>
                </a:solidFill>
                <a:effectLst/>
                <a:latin typeface="Times New Roman" panose="02020603050405020304" pitchFamily="18" charset="0"/>
                <a:cs typeface="Times New Roman" panose="02020603050405020304" pitchFamily="18" charset="0"/>
              </a:rPr>
              <a:t> </a:t>
            </a:r>
            <a:r>
              <a:rPr lang="en-US" sz="2600" b="0" i="0" dirty="0" err="1" smtClean="0">
                <a:solidFill>
                  <a:srgbClr val="222222"/>
                </a:solidFill>
                <a:effectLst/>
                <a:latin typeface="Times New Roman" panose="02020603050405020304" pitchFamily="18" charset="0"/>
                <a:cs typeface="Times New Roman" panose="02020603050405020304" pitchFamily="18" charset="0"/>
              </a:rPr>
              <a:t>dụng</a:t>
            </a:r>
            <a:r>
              <a:rPr lang="en-US" sz="2600" b="0" i="0" dirty="0" smtClean="0">
                <a:solidFill>
                  <a:srgbClr val="222222"/>
                </a:solidFill>
                <a:effectLst/>
                <a:latin typeface="Times New Roman" panose="02020603050405020304" pitchFamily="18" charset="0"/>
                <a:cs typeface="Times New Roman" panose="02020603050405020304" pitchFamily="18" charset="0"/>
              </a:rPr>
              <a:t> bit</a:t>
            </a:r>
            <a:endParaRPr lang="en-US" sz="2600" dirty="0">
              <a:latin typeface="Times New Roman" panose="02020603050405020304" pitchFamily="18" charset="0"/>
              <a:cs typeface="Times New Roman" panose="02020603050405020304" pitchFamily="18" charset="0"/>
            </a:endParaRPr>
          </a:p>
        </p:txBody>
      </p:sp>
      <p:sp>
        <p:nvSpPr>
          <p:cNvPr id="36" name="Oval 35"/>
          <p:cNvSpPr/>
          <p:nvPr/>
        </p:nvSpPr>
        <p:spPr>
          <a:xfrm>
            <a:off x="273043" y="16154709"/>
            <a:ext cx="8314839" cy="125123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Yêu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cầu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đầu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ra</a:t>
            </a:r>
            <a:endParaRPr lang="en-US" sz="3000" dirty="0">
              <a:latin typeface="Times New Roman" panose="02020603050405020304" pitchFamily="18" charset="0"/>
              <a:cs typeface="Times New Roman" panose="02020603050405020304" pitchFamily="18" charset="0"/>
            </a:endParaRPr>
          </a:p>
        </p:txBody>
      </p:sp>
      <p:sp>
        <p:nvSpPr>
          <p:cNvPr id="37" name="Rectangle 36"/>
          <p:cNvSpPr/>
          <p:nvPr/>
        </p:nvSpPr>
        <p:spPr>
          <a:xfrm>
            <a:off x="78033" y="18862894"/>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Union</a:t>
            </a:r>
            <a:endParaRPr lang="en-US" sz="3000" dirty="0">
              <a:latin typeface="Times New Roman" panose="02020603050405020304" pitchFamily="18" charset="0"/>
              <a:cs typeface="Times New Roman" panose="02020603050405020304" pitchFamily="18" charset="0"/>
            </a:endParaRPr>
          </a:p>
        </p:txBody>
      </p:sp>
      <p:sp>
        <p:nvSpPr>
          <p:cNvPr id="38" name="Rectangle 37"/>
          <p:cNvSpPr/>
          <p:nvPr/>
        </p:nvSpPr>
        <p:spPr>
          <a:xfrm>
            <a:off x="4196415" y="17684092"/>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size8</a:t>
            </a:r>
            <a:endParaRPr lang="en-US" sz="30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69295" y="17684092"/>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byte</a:t>
            </a:r>
            <a:endParaRPr lang="en-US" sz="3000" dirty="0">
              <a:latin typeface="Times New Roman" panose="02020603050405020304" pitchFamily="18" charset="0"/>
              <a:cs typeface="Times New Roman" panose="02020603050405020304" pitchFamily="18" charset="0"/>
            </a:endParaRPr>
          </a:p>
        </p:txBody>
      </p:sp>
      <p:sp>
        <p:nvSpPr>
          <p:cNvPr id="40" name="Rectangle 39"/>
          <p:cNvSpPr/>
          <p:nvPr/>
        </p:nvSpPr>
        <p:spPr>
          <a:xfrm>
            <a:off x="4210790" y="19964309"/>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struct</a:t>
            </a:r>
            <a:endParaRPr lang="en-US" sz="3000" dirty="0">
              <a:latin typeface="Times New Roman" panose="02020603050405020304" pitchFamily="18" charset="0"/>
              <a:cs typeface="Times New Roman" panose="02020603050405020304" pitchFamily="18" charset="0"/>
            </a:endParaRPr>
          </a:p>
        </p:txBody>
      </p:sp>
      <p:sp>
        <p:nvSpPr>
          <p:cNvPr id="41" name="Rectangle 40"/>
          <p:cNvSpPr/>
          <p:nvPr/>
        </p:nvSpPr>
        <p:spPr>
          <a:xfrm>
            <a:off x="6169295" y="19964309"/>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bits</a:t>
            </a:r>
            <a:endParaRPr lang="en-US" sz="3000" dirty="0">
              <a:latin typeface="Times New Roman" panose="02020603050405020304" pitchFamily="18" charset="0"/>
              <a:cs typeface="Times New Roman" panose="02020603050405020304" pitchFamily="18" charset="0"/>
            </a:endParaRPr>
          </a:p>
        </p:txBody>
      </p:sp>
      <p:sp>
        <p:nvSpPr>
          <p:cNvPr id="43" name="Rectangle 42"/>
          <p:cNvSpPr/>
          <p:nvPr/>
        </p:nvSpPr>
        <p:spPr>
          <a:xfrm>
            <a:off x="8325675" y="18146764"/>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CPI</a:t>
            </a:r>
            <a:endParaRPr lang="en-US" sz="3000" dirty="0">
              <a:latin typeface="Times New Roman" panose="02020603050405020304" pitchFamily="18" charset="0"/>
              <a:cs typeface="Times New Roman" panose="02020603050405020304" pitchFamily="18" charset="0"/>
            </a:endParaRPr>
          </a:p>
        </p:txBody>
      </p:sp>
      <p:sp>
        <p:nvSpPr>
          <p:cNvPr id="45" name="Rectangle 44"/>
          <p:cNvSpPr/>
          <p:nvPr/>
        </p:nvSpPr>
        <p:spPr>
          <a:xfrm>
            <a:off x="8317660" y="19088052"/>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BSPI</a:t>
            </a:r>
            <a:endParaRPr lang="en-US" sz="3000" dirty="0">
              <a:latin typeface="Times New Roman" panose="02020603050405020304" pitchFamily="18" charset="0"/>
              <a:cs typeface="Times New Roman" panose="02020603050405020304" pitchFamily="18" charset="0"/>
            </a:endParaRPr>
          </a:p>
        </p:txBody>
      </p:sp>
      <p:sp>
        <p:nvSpPr>
          <p:cNvPr id="47" name="Rectangle 46"/>
          <p:cNvSpPr/>
          <p:nvPr/>
        </p:nvSpPr>
        <p:spPr>
          <a:xfrm>
            <a:off x="8317659" y="20021963"/>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CNODS</a:t>
            </a:r>
            <a:endParaRPr lang="en-US" sz="3000" dirty="0">
              <a:latin typeface="Times New Roman" panose="02020603050405020304" pitchFamily="18" charset="0"/>
              <a:cs typeface="Times New Roman" panose="02020603050405020304" pitchFamily="18" charset="0"/>
            </a:endParaRPr>
          </a:p>
        </p:txBody>
      </p:sp>
      <p:sp>
        <p:nvSpPr>
          <p:cNvPr id="49" name="Rectangle 48"/>
          <p:cNvSpPr/>
          <p:nvPr/>
        </p:nvSpPr>
        <p:spPr>
          <a:xfrm>
            <a:off x="8317658" y="21734951"/>
            <a:ext cx="1609239"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ZEROPI</a:t>
            </a:r>
            <a:endParaRPr lang="en-US" sz="30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9007216" y="20695555"/>
            <a:ext cx="467778" cy="1015663"/>
          </a:xfrm>
          <a:prstGeom prst="rect">
            <a:avLst/>
          </a:prstGeom>
          <a:noFill/>
        </p:spPr>
        <p:txBody>
          <a:bodyPr wrap="square" rtlCol="0">
            <a:spAutoFit/>
          </a:bodyPr>
          <a:lstStyle/>
          <a:p>
            <a:r>
              <a:rPr lang="en-US" sz="2000" b="1" dirty="0" smtClean="0"/>
              <a:t>.</a:t>
            </a:r>
          </a:p>
          <a:p>
            <a:r>
              <a:rPr lang="en-US" sz="2000" b="1" dirty="0" smtClean="0"/>
              <a:t>.</a:t>
            </a:r>
            <a:endParaRPr lang="en-US" sz="2000" b="1" dirty="0"/>
          </a:p>
          <a:p>
            <a:r>
              <a:rPr lang="en-US" sz="2000" b="1" dirty="0" smtClean="0"/>
              <a:t>.</a:t>
            </a:r>
            <a:endParaRPr lang="en-US" sz="2000" b="1" dirty="0"/>
          </a:p>
        </p:txBody>
      </p:sp>
      <p:sp>
        <p:nvSpPr>
          <p:cNvPr id="52" name="Rectangle 51"/>
          <p:cNvSpPr/>
          <p:nvPr/>
        </p:nvSpPr>
        <p:spPr>
          <a:xfrm>
            <a:off x="1979086" y="18862894"/>
            <a:ext cx="1959005" cy="76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Times New Roman" panose="02020603050405020304" pitchFamily="18" charset="0"/>
                <a:cs typeface="Times New Roman" panose="02020603050405020304" pitchFamily="18" charset="0"/>
              </a:rPr>
              <a:t>OPTIONS</a:t>
            </a:r>
            <a:endParaRPr lang="en-US" sz="30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11906" y="22538243"/>
            <a:ext cx="10644187"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Phương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pháp</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1" name="Snip Diagonal Corner Rectangle 60"/>
          <p:cNvSpPr/>
          <p:nvPr/>
        </p:nvSpPr>
        <p:spPr>
          <a:xfrm>
            <a:off x="153140" y="23427040"/>
            <a:ext cx="6287917" cy="1961436"/>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Sử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kỹ</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thuật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phân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Constant propagation</a:t>
            </a:r>
            <a:endParaRPr lang="en-US" sz="3000" dirty="0">
              <a:latin typeface="Times New Roman" panose="02020603050405020304" pitchFamily="18" charset="0"/>
              <a:cs typeface="Times New Roman" panose="02020603050405020304" pitchFamily="18" charset="0"/>
            </a:endParaRPr>
          </a:p>
        </p:txBody>
      </p:sp>
      <p:sp>
        <p:nvSpPr>
          <p:cNvPr id="62" name="Snip Diagonal Corner Rectangle 61"/>
          <p:cNvSpPr/>
          <p:nvPr/>
        </p:nvSpPr>
        <p:spPr>
          <a:xfrm>
            <a:off x="7470727" y="23427040"/>
            <a:ext cx="6287917" cy="1961436"/>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Tại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biến</a:t>
            </a:r>
            <a:r>
              <a:rPr lang="en-US" sz="3000" dirty="0" smtClean="0">
                <a:latin typeface="Times New Roman" panose="02020603050405020304" pitchFamily="18" charset="0"/>
                <a:cs typeface="Times New Roman" panose="02020603050405020304" pitchFamily="18" charset="0"/>
              </a:rPr>
              <a:t> bit </a:t>
            </a:r>
            <a:r>
              <a:rPr lang="en-US" sz="3000" dirty="0" err="1" smtClean="0">
                <a:latin typeface="Times New Roman" panose="02020603050405020304" pitchFamily="18" charset="0"/>
                <a:cs typeface="Times New Roman" panose="02020603050405020304" pitchFamily="18" charset="0"/>
              </a:rPr>
              <a:t>đó</a:t>
            </a:r>
            <a:r>
              <a:rPr lang="en-US" sz="3000" dirty="0" smtClean="0">
                <a:latin typeface="Times New Roman" panose="02020603050405020304" pitchFamily="18" charset="0"/>
                <a:cs typeface="Times New Roman" panose="02020603050405020304" pitchFamily="18" charset="0"/>
              </a:rPr>
              <a:t>, ACC </a:t>
            </a:r>
            <a:r>
              <a:rPr lang="en-US" sz="3000" dirty="0" err="1" smtClean="0">
                <a:latin typeface="Times New Roman" panose="02020603050405020304" pitchFamily="18" charset="0"/>
                <a:cs typeface="Times New Roman" panose="02020603050405020304" pitchFamily="18" charset="0"/>
              </a:rPr>
              <a:t>đang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chứa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trị</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vùng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nhớ</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địa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chỉ</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nào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xem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như</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một</a:t>
            </a:r>
            <a:r>
              <a:rPr lang="en-US" sz="3000" dirty="0" smtClean="0">
                <a:latin typeface="Times New Roman" panose="02020603050405020304" pitchFamily="18" charset="0"/>
                <a:cs typeface="Times New Roman" panose="02020603050405020304" pitchFamily="18" charset="0"/>
              </a:rPr>
              <a:t> constant)</a:t>
            </a:r>
            <a:endParaRPr lang="en-US" sz="3000" dirty="0">
              <a:latin typeface="Times New Roman" panose="02020603050405020304" pitchFamily="18" charset="0"/>
              <a:cs typeface="Times New Roman" panose="02020603050405020304" pitchFamily="18" charset="0"/>
            </a:endParaRPr>
          </a:p>
        </p:txBody>
      </p:sp>
      <p:sp>
        <p:nvSpPr>
          <p:cNvPr id="63" name="Snip Diagonal Corner Rectangle 62"/>
          <p:cNvSpPr/>
          <p:nvPr/>
        </p:nvSpPr>
        <p:spPr>
          <a:xfrm>
            <a:off x="14769477" y="23427040"/>
            <a:ext cx="6287917" cy="1961436"/>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dirty="0" err="1" smtClean="0">
                <a:latin typeface="Times New Roman" panose="02020603050405020304" pitchFamily="18" charset="0"/>
                <a:cs typeface="Times New Roman" panose="02020603050405020304" pitchFamily="18" charset="0"/>
              </a:rPr>
              <a:t>Biến</a:t>
            </a:r>
            <a:r>
              <a:rPr lang="en-US" sz="3000" dirty="0" smtClean="0">
                <a:latin typeface="Times New Roman" panose="02020603050405020304" pitchFamily="18" charset="0"/>
                <a:cs typeface="Times New Roman" panose="02020603050405020304" pitchFamily="18" charset="0"/>
              </a:rPr>
              <a:t> bit </a:t>
            </a:r>
            <a:r>
              <a:rPr lang="en-US" sz="3000" dirty="0" err="1" smtClean="0">
                <a:latin typeface="Times New Roman" panose="02020603050405020304" pitchFamily="18" charset="0"/>
                <a:cs typeface="Times New Roman" panose="02020603050405020304" pitchFamily="18" charset="0"/>
              </a:rPr>
              <a:t>đó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sẽ</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thuộc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biến</a:t>
            </a:r>
            <a:r>
              <a:rPr lang="en-US" sz="3000" dirty="0" smtClean="0">
                <a:latin typeface="Times New Roman" panose="02020603050405020304" pitchFamily="18" charset="0"/>
                <a:cs typeface="Times New Roman" panose="02020603050405020304" pitchFamily="18" charset="0"/>
              </a:rPr>
              <a:t> byte </a:t>
            </a:r>
            <a:r>
              <a:rPr lang="en-US" sz="3000" dirty="0" err="1" smtClean="0">
                <a:latin typeface="Times New Roman" panose="02020603050405020304" pitchFamily="18" charset="0"/>
                <a:cs typeface="Times New Roman" panose="02020603050405020304" pitchFamily="18" charset="0"/>
              </a:rPr>
              <a:t>chứa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trị</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địa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chỉ</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vùng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nhớ</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đó</a:t>
            </a:r>
            <a:endParaRPr lang="en-US" sz="3000" dirty="0">
              <a:latin typeface="Times New Roman" panose="02020603050405020304" pitchFamily="18" charset="0"/>
              <a:cs typeface="Times New Roman" panose="02020603050405020304" pitchFamily="18" charset="0"/>
            </a:endParaRPr>
          </a:p>
        </p:txBody>
      </p:sp>
      <p:cxnSp>
        <p:nvCxnSpPr>
          <p:cNvPr id="65" name="Straight Arrow Connector 64"/>
          <p:cNvCxnSpPr>
            <a:stCxn id="61" idx="0"/>
            <a:endCxn id="62" idx="2"/>
          </p:cNvCxnSpPr>
          <p:nvPr/>
        </p:nvCxnSpPr>
        <p:spPr>
          <a:xfrm>
            <a:off x="6441057" y="24407758"/>
            <a:ext cx="1029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0"/>
            <a:endCxn id="63" idx="2"/>
          </p:cNvCxnSpPr>
          <p:nvPr/>
        </p:nvCxnSpPr>
        <p:spPr>
          <a:xfrm>
            <a:off x="13758644" y="24407758"/>
            <a:ext cx="101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rot="10800000">
            <a:off x="8901590" y="16434422"/>
            <a:ext cx="1507828" cy="10668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00" dirty="0">
              <a:latin typeface="+mj-lt"/>
            </a:endParaRPr>
          </a:p>
        </p:txBody>
      </p:sp>
      <p:sp>
        <p:nvSpPr>
          <p:cNvPr id="72" name="TextBox 71"/>
          <p:cNvSpPr txBox="1"/>
          <p:nvPr/>
        </p:nvSpPr>
        <p:spPr>
          <a:xfrm>
            <a:off x="16455230" y="25403156"/>
            <a:ext cx="7162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trúc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hệ</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thống</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3" name="Pentagon 72"/>
          <p:cNvSpPr/>
          <p:nvPr/>
        </p:nvSpPr>
        <p:spPr>
          <a:xfrm flipH="1">
            <a:off x="16176960" y="26243527"/>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Loader (</a:t>
            </a:r>
            <a:r>
              <a:rPr lang="en-US" sz="2500" dirty="0" err="1" smtClean="0">
                <a:latin typeface="Times New Roman" panose="02020603050405020304" pitchFamily="18" charset="0"/>
                <a:cs typeface="Times New Roman" panose="02020603050405020304" pitchFamily="18" charset="0"/>
              </a:rPr>
              <a:t>đọc</a:t>
            </a:r>
            <a:r>
              <a:rPr lang="en-US" sz="2500" dirty="0" smtClean="0">
                <a:latin typeface="Times New Roman" panose="02020603050405020304" pitchFamily="18" charset="0"/>
                <a:cs typeface="Times New Roman" panose="02020603050405020304" pitchFamily="18" charset="0"/>
              </a:rPr>
              <a:t> file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assembly, </a:t>
            </a:r>
            <a:r>
              <a:rPr lang="en-US" sz="2500" dirty="0" err="1" smtClean="0">
                <a:latin typeface="Times New Roman" panose="02020603050405020304" pitchFamily="18" charset="0"/>
                <a:cs typeface="Times New Roman" panose="02020603050405020304" pitchFamily="18" charset="0"/>
              </a:rPr>
              <a:t>xác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định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loại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chuyển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cây</a:t>
            </a:r>
            <a:r>
              <a:rPr lang="en-US" sz="2500" dirty="0" smtClean="0">
                <a:latin typeface="Times New Roman" panose="02020603050405020304" pitchFamily="18" charset="0"/>
                <a:cs typeface="Times New Roman" panose="02020603050405020304" pitchFamily="18" charset="0"/>
              </a:rPr>
              <a:t> AST)</a:t>
            </a:r>
            <a:endParaRPr lang="en-US" sz="2500" dirty="0">
              <a:latin typeface="Times New Roman" panose="02020603050405020304" pitchFamily="18" charset="0"/>
              <a:cs typeface="Times New Roman" panose="02020603050405020304" pitchFamily="18" charset="0"/>
            </a:endParaRPr>
          </a:p>
        </p:txBody>
      </p:sp>
      <p:sp>
        <p:nvSpPr>
          <p:cNvPr id="74" name="Pentagon 73"/>
          <p:cNvSpPr/>
          <p:nvPr/>
        </p:nvSpPr>
        <p:spPr>
          <a:xfrm flipH="1">
            <a:off x="10943628" y="26240336"/>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Decoder (</a:t>
            </a:r>
            <a:r>
              <a:rPr lang="en-US" sz="2500" dirty="0" err="1" smtClean="0">
                <a:latin typeface="Times New Roman" panose="02020603050405020304" pitchFamily="18" charset="0"/>
                <a:cs typeface="Times New Roman" panose="02020603050405020304" pitchFamily="18" charset="0"/>
              </a:rPr>
              <a:t>chuyển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cây</a:t>
            </a:r>
            <a:r>
              <a:rPr lang="en-US" sz="2500" dirty="0" smtClean="0">
                <a:latin typeface="Times New Roman" panose="02020603050405020304" pitchFamily="18" charset="0"/>
                <a:cs typeface="Times New Roman" panose="02020603050405020304" pitchFamily="18" charset="0"/>
              </a:rPr>
              <a:t> AST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a:t>
            </a:r>
          </a:p>
        </p:txBody>
      </p:sp>
      <p:sp>
        <p:nvSpPr>
          <p:cNvPr id="75" name="Pentagon 74"/>
          <p:cNvSpPr/>
          <p:nvPr/>
        </p:nvSpPr>
        <p:spPr>
          <a:xfrm flipH="1">
            <a:off x="5710296" y="26240336"/>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Phân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luồng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chuyển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về</a:t>
            </a:r>
            <a:r>
              <a:rPr lang="en-US" sz="2500" dirty="0" smtClean="0">
                <a:latin typeface="Times New Roman" panose="02020603050405020304" pitchFamily="18" charset="0"/>
                <a:cs typeface="Times New Roman" panose="02020603050405020304" pitchFamily="18" charset="0"/>
              </a:rPr>
              <a:t> SSA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kỹ</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thuật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như</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truyền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loại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bỏ</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chết</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
        <p:nvSpPr>
          <p:cNvPr id="76" name="Pentagon 75"/>
          <p:cNvSpPr/>
          <p:nvPr/>
        </p:nvSpPr>
        <p:spPr>
          <a:xfrm flipH="1">
            <a:off x="476964" y="26240336"/>
            <a:ext cx="4921446" cy="1754918"/>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union </a:t>
            </a:r>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chương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trình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cách</a:t>
            </a:r>
            <a:r>
              <a:rPr lang="en-US" sz="2500" dirty="0" smtClean="0">
                <a:latin typeface="Times New Roman" panose="02020603050405020304" pitchFamily="18" charset="0"/>
                <a:cs typeface="Times New Roman" panose="02020603050405020304" pitchFamily="18" charset="0"/>
              </a:rPr>
              <a:t> dung </a:t>
            </a:r>
            <a:r>
              <a:rPr lang="en-US" sz="2500" dirty="0" err="1" smtClean="0">
                <a:latin typeface="Times New Roman" panose="02020603050405020304" pitchFamily="18" charset="0"/>
                <a:cs typeface="Times New Roman" panose="02020603050405020304" pitchFamily="18" charset="0"/>
              </a:rPr>
              <a:t>kỹ</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thuật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truyền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(constant propagation)</a:t>
            </a:r>
            <a:endParaRPr lang="en-US" sz="2500" dirty="0">
              <a:latin typeface="Times New Roman" panose="02020603050405020304" pitchFamily="18" charset="0"/>
              <a:cs typeface="Times New Roman" panose="02020603050405020304" pitchFamily="18" charset="0"/>
            </a:endParaRPr>
          </a:p>
        </p:txBody>
      </p:sp>
      <p:sp>
        <p:nvSpPr>
          <p:cNvPr id="77" name="Pentagon 76"/>
          <p:cNvSpPr/>
          <p:nvPr/>
        </p:nvSpPr>
        <p:spPr>
          <a:xfrm>
            <a:off x="596179" y="28378427"/>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Phân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biến</a:t>
            </a:r>
            <a:endParaRPr lang="en-US" sz="2500" dirty="0">
              <a:latin typeface="Times New Roman" panose="02020603050405020304" pitchFamily="18" charset="0"/>
              <a:cs typeface="Times New Roman" panose="02020603050405020304" pitchFamily="18" charset="0"/>
            </a:endParaRPr>
          </a:p>
        </p:txBody>
      </p:sp>
      <p:sp>
        <p:nvSpPr>
          <p:cNvPr id="78" name="Left Brace 77"/>
          <p:cNvSpPr/>
          <p:nvPr/>
        </p:nvSpPr>
        <p:spPr>
          <a:xfrm>
            <a:off x="7887745" y="18321473"/>
            <a:ext cx="216074" cy="41190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a:off x="3842576" y="18186310"/>
            <a:ext cx="352159" cy="23528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Pentagon 87"/>
          <p:cNvSpPr/>
          <p:nvPr/>
        </p:nvSpPr>
        <p:spPr>
          <a:xfrm>
            <a:off x="5800708" y="28384729"/>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Phân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luồng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điều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khiển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chương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trình</a:t>
            </a:r>
            <a:endParaRPr lang="en-US" sz="2500" dirty="0">
              <a:latin typeface="Times New Roman" panose="02020603050405020304" pitchFamily="18" charset="0"/>
              <a:cs typeface="Times New Roman" panose="02020603050405020304" pitchFamily="18" charset="0"/>
            </a:endParaRPr>
          </a:p>
        </p:txBody>
      </p:sp>
      <p:sp>
        <p:nvSpPr>
          <p:cNvPr id="89" name="Pentagon 88"/>
          <p:cNvSpPr/>
          <p:nvPr/>
        </p:nvSpPr>
        <p:spPr>
          <a:xfrm>
            <a:off x="11118745" y="28378427"/>
            <a:ext cx="4921446" cy="1754918"/>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đoạn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in </a:t>
            </a:r>
            <a:r>
              <a:rPr lang="en-US" sz="2500" dirty="0" err="1" smtClean="0">
                <a:latin typeface="Times New Roman" panose="02020603050405020304" pitchFamily="18" charset="0"/>
                <a:cs typeface="Times New Roman" panose="02020603050405020304" pitchFamily="18" charset="0"/>
              </a:rPr>
              <a:t>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mã</a:t>
            </a:r>
            <a:r>
              <a:rPr lang="en-US" sz="2500" dirty="0" smtClean="0">
                <a:latin typeface="Times New Roman" panose="02020603050405020304" pitchFamily="18" charset="0"/>
                <a:cs typeface="Times New Roman" panose="02020603050405020304" pitchFamily="18" charset="0"/>
              </a:rPr>
              <a:t> C </a:t>
            </a:r>
            <a:r>
              <a:rPr lang="en-US" sz="2500" dirty="0" err="1" smtClean="0">
                <a:latin typeface="Times New Roman" panose="02020603050405020304" pitchFamily="18" charset="0"/>
                <a:cs typeface="Times New Roman" panose="02020603050405020304" pitchFamily="18" charset="0"/>
              </a:rPr>
              <a:t>tại</a:t>
            </a:r>
            <a:r>
              <a:rPr lang="en-US" sz="2500" dirty="0" smtClean="0">
                <a:latin typeface="Times New Roman" panose="02020603050405020304" pitchFamily="18" charset="0"/>
                <a:cs typeface="Times New Roman" panose="02020603050405020304" pitchFamily="18" charset="0"/>
              </a:rPr>
              <a:t> file </a:t>
            </a:r>
            <a:r>
              <a:rPr lang="en-US" sz="2500" dirty="0" err="1" smtClean="0">
                <a:latin typeface="Times New Roman" panose="02020603050405020304" pitchFamily="18" charset="0"/>
                <a:cs typeface="Times New Roman" panose="02020603050405020304" pitchFamily="18" charset="0"/>
              </a:rPr>
              <a:t>đầu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40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Nội</a:t>
            </a:r>
            <a:r>
              <a:rPr lang="en-US" dirty="0" smtClean="0"/>
              <a:t> dung:</a:t>
            </a:r>
            <a:br>
              <a:rPr lang="en-US" dirty="0" smtClean="0"/>
            </a:br>
            <a:r>
              <a:rPr lang="en-US" dirty="0" smtClean="0"/>
              <a:t>1. </a:t>
            </a:r>
            <a:r>
              <a:rPr lang="en-US" dirty="0" err="1" smtClean="0"/>
              <a:t>Bài</a:t>
            </a:r>
            <a:r>
              <a:rPr lang="en-US" dirty="0" smtClean="0"/>
              <a:t> </a:t>
            </a:r>
            <a:r>
              <a:rPr lang="en-US" dirty="0" err="1" smtClean="0"/>
              <a:t>toán</a:t>
            </a:r>
            <a:r>
              <a:rPr lang="en-US" dirty="0" smtClean="0"/>
              <a:t> </a:t>
            </a:r>
            <a:r>
              <a:rPr lang="en-US" dirty="0" err="1" smtClean="0"/>
              <a:t>đặt</a:t>
            </a:r>
            <a:r>
              <a:rPr lang="en-US" dirty="0" smtClean="0"/>
              <a:t> </a:t>
            </a:r>
            <a:r>
              <a:rPr lang="en-US" dirty="0" err="1" smtClean="0"/>
              <a:t>ra</a:t>
            </a:r>
            <a:r>
              <a:rPr lang="en-US" dirty="0" smtClean="0"/>
              <a:t>: </a:t>
            </a:r>
            <a:r>
              <a:rPr lang="en-US" dirty="0" err="1" smtClean="0"/>
              <a:t>dịch</a:t>
            </a:r>
            <a:r>
              <a:rPr lang="en-US" dirty="0" smtClean="0"/>
              <a:t> </a:t>
            </a:r>
            <a:r>
              <a:rPr lang="en-US" dirty="0" err="1" smtClean="0"/>
              <a:t>từ</a:t>
            </a:r>
            <a:r>
              <a:rPr lang="en-US" dirty="0" smtClean="0"/>
              <a:t> </a:t>
            </a:r>
            <a:r>
              <a:rPr lang="en-US" dirty="0" err="1" smtClean="0"/>
              <a:t>mã</a:t>
            </a:r>
            <a:r>
              <a:rPr lang="en-US" dirty="0" smtClean="0"/>
              <a:t> assembly </a:t>
            </a:r>
            <a:r>
              <a:rPr lang="en-US" dirty="0" err="1" smtClean="0"/>
              <a:t>ra</a:t>
            </a:r>
            <a:r>
              <a:rPr lang="en-US" dirty="0" smtClean="0"/>
              <a:t> </a:t>
            </a:r>
            <a:r>
              <a:rPr lang="en-US" dirty="0" err="1" smtClean="0"/>
              <a:t>mã</a:t>
            </a:r>
            <a:r>
              <a:rPr lang="en-US" dirty="0" smtClean="0"/>
              <a:t> c =&gt; </a:t>
            </a:r>
            <a:r>
              <a:rPr lang="en-US" dirty="0" err="1" smtClean="0"/>
              <a:t>tìm</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biến</a:t>
            </a:r>
            <a:r>
              <a:rPr lang="en-US" dirty="0" smtClean="0"/>
              <a:t> bit </a:t>
            </a:r>
            <a:r>
              <a:rPr lang="en-US" dirty="0" err="1" smtClean="0"/>
              <a:t>và</a:t>
            </a:r>
            <a:r>
              <a:rPr lang="en-US" dirty="0" smtClean="0"/>
              <a:t> </a:t>
            </a:r>
            <a:r>
              <a:rPr lang="en-US" dirty="0" err="1" smtClean="0"/>
              <a:t>biến</a:t>
            </a:r>
            <a:r>
              <a:rPr lang="en-US" dirty="0" smtClean="0"/>
              <a:t> byte =&gt; </a:t>
            </a:r>
            <a:r>
              <a:rPr lang="en-US" dirty="0" err="1" smtClean="0"/>
              <a:t>chuyển</a:t>
            </a:r>
            <a:r>
              <a:rPr lang="en-US" dirty="0" smtClean="0"/>
              <a:t> </a:t>
            </a:r>
            <a:r>
              <a:rPr lang="en-US" dirty="0" err="1" smtClean="0"/>
              <a:t>được</a:t>
            </a:r>
            <a:r>
              <a:rPr lang="en-US" dirty="0" smtClean="0"/>
              <a:t> </a:t>
            </a:r>
            <a:r>
              <a:rPr lang="en-US" dirty="0" err="1" smtClean="0"/>
              <a:t>thành</a:t>
            </a:r>
            <a:r>
              <a:rPr lang="en-US" dirty="0" smtClean="0"/>
              <a:t> </a:t>
            </a:r>
            <a:r>
              <a:rPr lang="en-US" dirty="0" err="1" smtClean="0"/>
              <a:t>một</a:t>
            </a:r>
            <a:r>
              <a:rPr lang="en-US" dirty="0" smtClean="0"/>
              <a:t> union</a:t>
            </a:r>
            <a:br>
              <a:rPr lang="en-US" dirty="0" smtClean="0"/>
            </a:br>
            <a:r>
              <a:rPr lang="en-US" dirty="0" smtClean="0"/>
              <a:t>2. </a:t>
            </a:r>
            <a:r>
              <a:rPr lang="en-US" dirty="0" err="1" smtClean="0"/>
              <a:t>Thách</a:t>
            </a:r>
            <a:r>
              <a:rPr lang="en-US" dirty="0" smtClean="0"/>
              <a:t> </a:t>
            </a:r>
            <a:r>
              <a:rPr lang="en-US" dirty="0" err="1" smtClean="0"/>
              <a:t>thức</a:t>
            </a:r>
            <a:r>
              <a:rPr lang="en-US" dirty="0" smtClean="0"/>
              <a:t>: </a:t>
            </a:r>
            <a:r>
              <a:rPr lang="en-US" dirty="0" err="1" smtClean="0"/>
              <a:t>Làm</a:t>
            </a:r>
            <a:r>
              <a:rPr lang="en-US" dirty="0" smtClean="0"/>
              <a:t> </a:t>
            </a:r>
            <a:r>
              <a:rPr lang="en-US" dirty="0" err="1" smtClean="0"/>
              <a:t>sao</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khi</a:t>
            </a:r>
            <a:r>
              <a:rPr lang="en-US" dirty="0" smtClean="0"/>
              <a:t> dung bit, </a:t>
            </a:r>
            <a:r>
              <a:rPr lang="en-US" dirty="0" err="1" smtClean="0"/>
              <a:t>thanh</a:t>
            </a:r>
            <a:r>
              <a:rPr lang="en-US" dirty="0" smtClean="0"/>
              <a:t> </a:t>
            </a:r>
            <a:r>
              <a:rPr lang="en-US" dirty="0" err="1" smtClean="0"/>
              <a:t>ghi</a:t>
            </a:r>
            <a:r>
              <a:rPr lang="en-US" dirty="0" smtClean="0"/>
              <a:t> </a:t>
            </a:r>
            <a:r>
              <a:rPr lang="en-US" dirty="0" err="1" smtClean="0"/>
              <a:t>đang</a:t>
            </a:r>
            <a:r>
              <a:rPr lang="en-US" dirty="0" smtClean="0"/>
              <a:t> </a:t>
            </a:r>
            <a:r>
              <a:rPr lang="en-US" dirty="0" err="1" smtClean="0"/>
              <a:t>chứa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nào</a:t>
            </a:r>
            <a:r>
              <a:rPr lang="en-US" dirty="0" smtClean="0"/>
              <a:t/>
            </a:r>
            <a:br>
              <a:rPr lang="en-US" dirty="0" smtClean="0"/>
            </a:br>
            <a:r>
              <a:rPr lang="en-US" dirty="0" smtClean="0"/>
              <a:t>3. Idea: dung analysis </a:t>
            </a:r>
            <a:r>
              <a:rPr lang="en-US" dirty="0" err="1" smtClean="0"/>
              <a:t>để</a:t>
            </a:r>
            <a:r>
              <a:rPr lang="en-US" dirty="0" smtClean="0"/>
              <a:t> </a:t>
            </a:r>
            <a:r>
              <a:rPr lang="en-US" dirty="0" err="1" smtClean="0"/>
              <a:t>biết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acc</a:t>
            </a:r>
            <a:r>
              <a:rPr lang="en-US" dirty="0" smtClean="0"/>
              <a:t> </a:t>
            </a:r>
            <a:r>
              <a:rPr lang="en-US" dirty="0" err="1" smtClean="0"/>
              <a:t>cho</a:t>
            </a:r>
            <a:r>
              <a:rPr lang="en-US" dirty="0" smtClean="0"/>
              <a:t> </a:t>
            </a:r>
            <a:r>
              <a:rPr lang="en-US" dirty="0" err="1" smtClean="0"/>
              <a:t>mỗi</a:t>
            </a:r>
            <a:r>
              <a:rPr lang="en-US" dirty="0" smtClean="0"/>
              <a:t> </a:t>
            </a:r>
            <a:r>
              <a:rPr lang="en-US" dirty="0" err="1" smtClean="0"/>
              <a:t>tập</a:t>
            </a:r>
            <a:r>
              <a:rPr lang="en-US" dirty="0" smtClean="0"/>
              <a:t> bit</a:t>
            </a:r>
            <a:br>
              <a:rPr lang="en-US" dirty="0" smtClean="0"/>
            </a:br>
            <a:r>
              <a:rPr lang="en-US" dirty="0" smtClean="0"/>
              <a:t>4. </a:t>
            </a:r>
            <a:r>
              <a:rPr lang="en-US" dirty="0" err="1" smtClean="0"/>
              <a:t>Ứng</a:t>
            </a:r>
            <a:r>
              <a:rPr lang="en-US" dirty="0" smtClean="0"/>
              <a:t> </a:t>
            </a:r>
            <a:r>
              <a:rPr lang="en-US" dirty="0" err="1" smtClean="0"/>
              <a:t>dụng</a:t>
            </a:r>
            <a:r>
              <a:rPr lang="en-US" dirty="0" smtClean="0"/>
              <a:t>: </a:t>
            </a:r>
            <a:r>
              <a:rPr lang="en-US" dirty="0" err="1" smtClean="0"/>
              <a:t>nếu</a:t>
            </a:r>
            <a:r>
              <a:rPr lang="en-US" dirty="0" smtClean="0"/>
              <a:t> </a:t>
            </a:r>
            <a:r>
              <a:rPr lang="en-US" dirty="0" err="1" smtClean="0"/>
              <a:t>acc</a:t>
            </a:r>
            <a:r>
              <a:rPr lang="en-US" dirty="0" smtClean="0"/>
              <a:t> </a:t>
            </a:r>
            <a:r>
              <a:rPr lang="en-US" dirty="0" err="1" smtClean="0"/>
              <a:t>đó</a:t>
            </a:r>
            <a:r>
              <a:rPr lang="en-US" dirty="0" smtClean="0"/>
              <a:t> </a:t>
            </a:r>
            <a:r>
              <a:rPr lang="en-US" dirty="0" err="1" smtClean="0"/>
              <a:t>là</a:t>
            </a:r>
            <a:r>
              <a:rPr lang="en-US" dirty="0" smtClean="0"/>
              <a:t> </a:t>
            </a:r>
            <a:r>
              <a:rPr lang="en-US" dirty="0" err="1" smtClean="0"/>
              <a:t>một</a:t>
            </a:r>
            <a:r>
              <a:rPr lang="en-US" dirty="0" smtClean="0"/>
              <a:t> constant =&gt; </a:t>
            </a:r>
            <a:r>
              <a:rPr lang="en-US" dirty="0" err="1" smtClean="0"/>
              <a:t>tìm</a:t>
            </a:r>
            <a:r>
              <a:rPr lang="en-US" dirty="0" smtClean="0"/>
              <a:t> </a:t>
            </a:r>
            <a:r>
              <a:rPr lang="en-US" dirty="0" err="1" smtClean="0"/>
              <a:t>được</a:t>
            </a:r>
            <a:r>
              <a:rPr lang="en-US" dirty="0" smtClean="0"/>
              <a:t> </a:t>
            </a:r>
            <a:r>
              <a:rPr lang="en-US" dirty="0" err="1" smtClean="0"/>
              <a:t>biến</a:t>
            </a:r>
            <a:r>
              <a:rPr lang="en-US" dirty="0" smtClean="0"/>
              <a:t> byte </a:t>
            </a:r>
            <a:r>
              <a:rPr lang="en-US" dirty="0" err="1" smtClean="0"/>
              <a:t>của</a:t>
            </a:r>
            <a:r>
              <a:rPr lang="en-US" dirty="0" smtClean="0"/>
              <a:t> bit</a:t>
            </a:r>
            <a:br>
              <a:rPr lang="en-US" dirty="0" smtClean="0"/>
            </a:br>
            <a:r>
              <a:rPr lang="en-US" dirty="0" smtClean="0"/>
              <a:t>5. </a:t>
            </a:r>
            <a:r>
              <a:rPr lang="en-US" dirty="0" err="1" smtClean="0"/>
              <a:t>Dùng</a:t>
            </a:r>
            <a:r>
              <a:rPr lang="en-US" dirty="0" smtClean="0"/>
              <a:t> analysis </a:t>
            </a:r>
            <a:r>
              <a:rPr lang="en-US" dirty="0" err="1" smtClean="0"/>
              <a:t>ra</a:t>
            </a:r>
            <a:r>
              <a:rPr lang="en-US" dirty="0" smtClean="0"/>
              <a:t> </a:t>
            </a:r>
            <a:r>
              <a:rPr lang="en-US" dirty="0" err="1" smtClean="0"/>
              <a:t>làm</a:t>
            </a:r>
            <a:r>
              <a:rPr lang="en-US" dirty="0" smtClean="0"/>
              <a:t> </a:t>
            </a:r>
            <a:r>
              <a:rPr lang="en-US" dirty="0" err="1" smtClean="0"/>
              <a:t>sao</a:t>
            </a:r>
            <a:r>
              <a:rPr lang="en-US" dirty="0" smtClean="0"/>
              <a:t/>
            </a:r>
            <a:br>
              <a:rPr lang="en-US" dirty="0" smtClean="0"/>
            </a:br>
            <a:r>
              <a:rPr lang="en-US" dirty="0" smtClean="0"/>
              <a:t>6. Implementation – </a:t>
            </a:r>
            <a:r>
              <a:rPr lang="en-US" dirty="0" err="1" smtClean="0"/>
              <a:t>cuối</a:t>
            </a:r>
            <a:r>
              <a:rPr lang="en-US" dirty="0" smtClean="0"/>
              <a:t> </a:t>
            </a:r>
            <a:r>
              <a:rPr lang="en-US" dirty="0" err="1" smtClean="0"/>
              <a:t>kỳ</a:t>
            </a:r>
            <a:r>
              <a:rPr lang="en-US" dirty="0" smtClean="0"/>
              <a:t/>
            </a:r>
            <a:br>
              <a:rPr lang="en-US" dirty="0" smtClean="0"/>
            </a:br>
            <a:r>
              <a:rPr lang="en-US" dirty="0" smtClean="0"/>
              <a:t>7. </a:t>
            </a:r>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biết</a:t>
            </a:r>
            <a:r>
              <a:rPr lang="en-US" dirty="0" smtClean="0"/>
              <a:t> code </a:t>
            </a:r>
            <a:r>
              <a:rPr lang="en-US" dirty="0" err="1" smtClean="0"/>
              <a:t>của</a:t>
            </a:r>
            <a:r>
              <a:rPr lang="en-US" dirty="0" smtClean="0"/>
              <a:t> </a:t>
            </a:r>
            <a:r>
              <a:rPr lang="en-US" dirty="0" err="1" smtClean="0"/>
              <a:t>mình</a:t>
            </a:r>
            <a:r>
              <a:rPr lang="en-US" dirty="0" smtClean="0"/>
              <a:t> </a:t>
            </a:r>
            <a:r>
              <a:rPr lang="en-US" dirty="0" err="1" smtClean="0"/>
              <a:t>đúng</a:t>
            </a:r>
            <a:r>
              <a:rPr lang="en-US" dirty="0" smtClean="0"/>
              <a:t> hay </a:t>
            </a:r>
            <a:r>
              <a:rPr lang="en-US" dirty="0" err="1" smtClean="0"/>
              <a:t>sai</a:t>
            </a:r>
            <a:r>
              <a:rPr lang="en-US" dirty="0" smtClean="0"/>
              <a:t> – </a:t>
            </a:r>
            <a:r>
              <a:rPr lang="en-US" dirty="0" err="1" smtClean="0"/>
              <a:t>cuối</a:t>
            </a:r>
            <a:r>
              <a:rPr lang="en-US" dirty="0" smtClean="0"/>
              <a:t> </a:t>
            </a:r>
            <a:r>
              <a:rPr lang="en-US" dirty="0" err="1" smtClean="0"/>
              <a:t>kỳ</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172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1318</Words>
  <Application>Microsoft Macintosh PowerPoint</Application>
  <PresentationFormat>Custom</PresentationFormat>
  <Paragraphs>95</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Abril Fatface</vt:lpstr>
      <vt:lpstr>Albertus Medium</vt:lpstr>
      <vt:lpstr>Arimo</vt:lpstr>
      <vt:lpstr>Calibri</vt:lpstr>
      <vt:lpstr>Tahoma</vt:lpstr>
      <vt:lpstr>Tekton Pro</vt:lpstr>
      <vt:lpstr>Times New Roman</vt:lpstr>
      <vt:lpstr>Verdana</vt:lpstr>
      <vt:lpstr>Arial</vt:lpstr>
      <vt:lpstr>Office Theme</vt:lpstr>
      <vt:lpstr>TRƯỜNG ĐẠI HỌC BÁCH KHOA TP. HỒ CHÍ MINH KHOA KHOA HỌC VÀ KỸ THUẬT MÁY TÍNH  BÁO CÁO GIỮA KỲ LUẬN VĂN TỐT NGHIỆP</vt:lpstr>
      <vt:lpstr>PowerPoint Presentation</vt:lpstr>
      <vt:lpstr>Nội dung: 1. Bài toán đặt ra: dịch từ mã assembly ra mã c =&gt; tìm mối quan hệ giữa biến bit và biến byte =&gt; chuyển được thành một union 2. Thách thức: Làm sao xác định được khi dung bit, thanh ghi đang chứa giá trị vùng nhớ nào 3. Idea: dung analysis để biết giá trị của acc cho mỗi tập bit 4. Ứng dụng: nếu acc đó là một constant =&gt; tìm được biến byte của bit 5. Dùng analysis ra làm sao 6. Implementation – cuối kỳ 7. Làm sao để biết code của mình đúng hay sai – cuối kỳ</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Tuyen</dc:creator>
  <cp:lastModifiedBy>Lâm Phương</cp:lastModifiedBy>
  <cp:revision>99</cp:revision>
  <dcterms:created xsi:type="dcterms:W3CDTF">2012-10-17T08:42:20Z</dcterms:created>
  <dcterms:modified xsi:type="dcterms:W3CDTF">2016-12-13T06:24:59Z</dcterms:modified>
</cp:coreProperties>
</file>