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0420c84b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e0420c84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0420c84b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e0420c84b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0420c84b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e0420c84b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0420c84b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e0420c84b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0420c84bc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e0420c84b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0420c84bc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e0420c84bc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0420c84bc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e0420c84bc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0420c84b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e0420c84bc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0420c84bc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e0420c84b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Clr>
                <a:srgbClr val="000000"/>
              </a:buClr>
              <a:buSzPts val="2200"/>
              <a:buChar char="●"/>
              <a:defRPr sz="2200">
                <a:solidFill>
                  <a:srgbClr val="000000"/>
                </a:solidFill>
              </a:defRPr>
            </a:lvl1pPr>
            <a:lvl2pPr indent="-355600" lvl="1" marL="914400">
              <a:spcBef>
                <a:spcPts val="1600"/>
              </a:spcBef>
              <a:spcAft>
                <a:spcPts val="0"/>
              </a:spcAft>
              <a:buClr>
                <a:srgbClr val="000000"/>
              </a:buClr>
              <a:buSzPts val="2000"/>
              <a:buChar char="○"/>
              <a:defRPr sz="2000">
                <a:solidFill>
                  <a:srgbClr val="000000"/>
                </a:solidFill>
              </a:defRPr>
            </a:lvl2pPr>
            <a:lvl3pPr indent="-342900" lvl="2" marL="1371600">
              <a:spcBef>
                <a:spcPts val="1600"/>
              </a:spcBef>
              <a:spcAft>
                <a:spcPts val="0"/>
              </a:spcAft>
              <a:buClr>
                <a:srgbClr val="000000"/>
              </a:buClr>
              <a:buSzPts val="1800"/>
              <a:buChar char="■"/>
              <a:defRPr sz="1800">
                <a:solidFill>
                  <a:srgbClr val="000000"/>
                </a:solidFill>
              </a:defRPr>
            </a:lvl3pPr>
            <a:lvl4pPr indent="-330200" lvl="3" marL="1828800">
              <a:spcBef>
                <a:spcPts val="1600"/>
              </a:spcBef>
              <a:spcAft>
                <a:spcPts val="0"/>
              </a:spcAft>
              <a:buClr>
                <a:srgbClr val="000000"/>
              </a:buClr>
              <a:buSzPts val="1600"/>
              <a:buChar char="●"/>
              <a:defRPr sz="1600">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UIT.CS2205.ResearchMethodology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PhuongNGT/CS2205.APR2023" TargetMode="External"/><Relationship Id="rId4" Type="http://schemas.openxmlformats.org/officeDocument/2006/relationships/hyperlink" Target="https://youtu.be/WVTEu_tz8f8" TargetMode="External"/><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460950" y="1019950"/>
            <a:ext cx="83958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sz="3200">
                <a:latin typeface="Times New Roman"/>
                <a:ea typeface="Times New Roman"/>
                <a:cs typeface="Times New Roman"/>
                <a:sym typeface="Times New Roman"/>
              </a:rPr>
              <a:t>ANALYSIS OF GOOGLE RATING COMMENTS ABOUT UNIVERSITY  MEDICAL CENTER HCMC ON MANY ASPECTS USING THE HSD MODEL</a:t>
            </a:r>
            <a:endParaRPr b="1" sz="3200">
              <a:latin typeface="Times New Roman"/>
              <a:ea typeface="Times New Roman"/>
              <a:cs typeface="Times New Roman"/>
              <a:sym typeface="Times New Roman"/>
            </a:endParaRPr>
          </a:p>
        </p:txBody>
      </p:sp>
      <p:sp>
        <p:nvSpPr>
          <p:cNvPr id="67" name="Google Shape;67;p13"/>
          <p:cNvSpPr txBox="1"/>
          <p:nvPr>
            <p:ph type="title"/>
          </p:nvPr>
        </p:nvSpPr>
        <p:spPr>
          <a:xfrm>
            <a:off x="1910375" y="3801050"/>
            <a:ext cx="71130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2100"/>
              <a:t>NGUYỄN GIANG THANH PHƯƠNG - 230201050</a:t>
            </a:r>
            <a:endParaRPr b="1"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Tóm tắt </a:t>
            </a:r>
            <a:endParaRPr/>
          </a:p>
        </p:txBody>
      </p:sp>
      <p:sp>
        <p:nvSpPr>
          <p:cNvPr id="73" name="Google Shape;73;p14"/>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Arial"/>
              <a:buChar char="●"/>
            </a:pPr>
            <a:r>
              <a:rPr lang="en">
                <a:latin typeface="Times New Roman"/>
                <a:ea typeface="Times New Roman"/>
                <a:cs typeface="Times New Roman"/>
                <a:sym typeface="Times New Roman"/>
              </a:rPr>
              <a:t>Lớp: CS2205.APR2023</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Arial"/>
              <a:buChar char="●"/>
            </a:pPr>
            <a:r>
              <a:rPr lang="en">
                <a:latin typeface="Times New Roman"/>
                <a:ea typeface="Times New Roman"/>
                <a:cs typeface="Times New Roman"/>
                <a:sym typeface="Times New Roman"/>
              </a:rPr>
              <a:t>Link Github: </a:t>
            </a:r>
            <a:r>
              <a:rPr lang="en" sz="18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https://github.com/PhuongNGT/CS2205.APR2023</a:t>
            </a:r>
            <a:endParaRPr sz="1800" u="sng">
              <a:solidFill>
                <a:srgbClr val="0000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Arial"/>
              <a:buChar char="●"/>
            </a:pPr>
            <a:r>
              <a:rPr lang="en">
                <a:latin typeface="Times New Roman"/>
                <a:ea typeface="Times New Roman"/>
                <a:cs typeface="Times New Roman"/>
                <a:sym typeface="Times New Roman"/>
              </a:rPr>
              <a:t>Link YouTube video: </a:t>
            </a:r>
            <a:r>
              <a:rPr lang="en" sz="180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https://youtu.be/WVTEu_tz8f8</a:t>
            </a:r>
            <a:endParaRPr>
              <a:latin typeface="Times New Roman"/>
              <a:ea typeface="Times New Roman"/>
              <a:cs typeface="Times New Roman"/>
              <a:sym typeface="Times New Roman"/>
            </a:endParaRPr>
          </a:p>
          <a:p>
            <a:pPr indent="0" lvl="0" marL="88900" rtl="0" algn="l">
              <a:lnSpc>
                <a:spcPct val="115000"/>
              </a:lnSpc>
              <a:spcBef>
                <a:spcPts val="0"/>
              </a:spcBef>
              <a:spcAft>
                <a:spcPts val="0"/>
              </a:spcAft>
              <a:buSzPts val="2200"/>
              <a:buNone/>
            </a:pPr>
            <a:r>
              <a:t/>
            </a:r>
            <a:endParaRPr sz="18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2200"/>
              <a:buFont typeface="Arial"/>
              <a:buNone/>
            </a:pPr>
            <a:r>
              <a:t/>
            </a:r>
            <a:endParaRPr sz="1800">
              <a:latin typeface="Times New Roman"/>
              <a:ea typeface="Times New Roman"/>
              <a:cs typeface="Times New Roman"/>
              <a:sym typeface="Times New Roman"/>
            </a:endParaRPr>
          </a:p>
          <a:p>
            <a:pPr indent="0" lvl="0" marL="0" rtl="0" algn="ctr">
              <a:lnSpc>
                <a:spcPct val="115000"/>
              </a:lnSpc>
              <a:spcBef>
                <a:spcPts val="0"/>
              </a:spcBef>
              <a:spcAft>
                <a:spcPts val="0"/>
              </a:spcAft>
              <a:buSzPts val="2200"/>
              <a:buNone/>
            </a:pPr>
            <a:r>
              <a:t/>
            </a:r>
            <a:endParaRPr sz="1800">
              <a:latin typeface="Times New Roman"/>
              <a:ea typeface="Times New Roman"/>
              <a:cs typeface="Times New Roman"/>
              <a:sym typeface="Times New Roman"/>
            </a:endParaRPr>
          </a:p>
          <a:p>
            <a:pPr indent="0" lvl="0" marL="0" rtl="0" algn="ctr">
              <a:lnSpc>
                <a:spcPct val="115000"/>
              </a:lnSpc>
              <a:spcBef>
                <a:spcPts val="0"/>
              </a:spcBef>
              <a:spcAft>
                <a:spcPts val="0"/>
              </a:spcAft>
              <a:buSzPts val="2200"/>
              <a:buNone/>
            </a:pPr>
            <a:r>
              <a:t/>
            </a:r>
            <a:endParaRPr sz="1800">
              <a:latin typeface="Times New Roman"/>
              <a:ea typeface="Times New Roman"/>
              <a:cs typeface="Times New Roman"/>
              <a:sym typeface="Times New Roman"/>
            </a:endParaRPr>
          </a:p>
          <a:p>
            <a:pPr indent="0" lvl="0" marL="0" rtl="0" algn="ctr">
              <a:lnSpc>
                <a:spcPct val="115000"/>
              </a:lnSpc>
              <a:spcBef>
                <a:spcPts val="0"/>
              </a:spcBef>
              <a:spcAft>
                <a:spcPts val="0"/>
              </a:spcAft>
              <a:buSzPts val="2200"/>
              <a:buNone/>
            </a:pPr>
            <a:r>
              <a:t/>
            </a:r>
            <a:endParaRPr sz="1800">
              <a:latin typeface="Times New Roman"/>
              <a:ea typeface="Times New Roman"/>
              <a:cs typeface="Times New Roman"/>
              <a:sym typeface="Times New Roman"/>
            </a:endParaRPr>
          </a:p>
          <a:p>
            <a:pPr indent="0" lvl="0" marL="0" rtl="0" algn="ctr">
              <a:lnSpc>
                <a:spcPct val="115000"/>
              </a:lnSpc>
              <a:spcBef>
                <a:spcPts val="0"/>
              </a:spcBef>
              <a:spcAft>
                <a:spcPts val="0"/>
              </a:spcAft>
              <a:buSzPts val="2200"/>
              <a:buNone/>
            </a:pPr>
            <a:r>
              <a:t/>
            </a:r>
            <a:endParaRPr sz="1800">
              <a:latin typeface="Times New Roman"/>
              <a:ea typeface="Times New Roman"/>
              <a:cs typeface="Times New Roman"/>
              <a:sym typeface="Times New Roman"/>
            </a:endParaRPr>
          </a:p>
          <a:p>
            <a:pPr indent="0" lvl="0" marL="0" rtl="0" algn="ctr">
              <a:lnSpc>
                <a:spcPct val="115000"/>
              </a:lnSpc>
              <a:spcBef>
                <a:spcPts val="0"/>
              </a:spcBef>
              <a:spcAft>
                <a:spcPts val="0"/>
              </a:spcAft>
              <a:buSzPts val="2200"/>
              <a:buNone/>
            </a:pPr>
            <a:r>
              <a:t/>
            </a:r>
            <a:endParaRPr sz="1800">
              <a:latin typeface="Times New Roman"/>
              <a:ea typeface="Times New Roman"/>
              <a:cs typeface="Times New Roman"/>
              <a:sym typeface="Times New Roman"/>
            </a:endParaRPr>
          </a:p>
          <a:p>
            <a:pPr indent="0" lvl="0" marL="0" rtl="0" algn="ctr">
              <a:lnSpc>
                <a:spcPct val="115000"/>
              </a:lnSpc>
              <a:spcBef>
                <a:spcPts val="0"/>
              </a:spcBef>
              <a:spcAft>
                <a:spcPts val="0"/>
              </a:spcAft>
              <a:buSzPts val="2200"/>
              <a:buNone/>
            </a:pPr>
            <a:r>
              <a:rPr lang="en" sz="1800">
                <a:latin typeface="Times New Roman"/>
                <a:ea typeface="Times New Roman"/>
                <a:cs typeface="Times New Roman"/>
                <a:sym typeface="Times New Roman"/>
              </a:rPr>
              <a:t>Nguyễn Giang Thanh Phương</a:t>
            </a:r>
            <a:endParaRPr sz="1800">
              <a:latin typeface="Times New Roman"/>
              <a:ea typeface="Times New Roman"/>
              <a:cs typeface="Times New Roman"/>
              <a:sym typeface="Times New Roman"/>
            </a:endParaRPr>
          </a:p>
          <a:p>
            <a:pPr indent="0" lvl="0" marL="914400" rtl="0" algn="ctr">
              <a:lnSpc>
                <a:spcPct val="115000"/>
              </a:lnSpc>
              <a:spcBef>
                <a:spcPts val="1600"/>
              </a:spcBef>
              <a:spcAft>
                <a:spcPts val="0"/>
              </a:spcAft>
              <a:buSzPts val="2200"/>
              <a:buNone/>
            </a:pPr>
            <a:r>
              <a:t/>
            </a:r>
            <a:endParaRPr sz="1800">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2200"/>
              <a:buNone/>
            </a:pPr>
            <a:r>
              <a:t/>
            </a:r>
            <a:endParaRPr>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a:latin typeface="Times New Roman"/>
              <a:ea typeface="Times New Roman"/>
              <a:cs typeface="Times New Roman"/>
              <a:sym typeface="Times New Roman"/>
            </a:endParaRPr>
          </a:p>
          <a:p>
            <a:pPr indent="0" lvl="0" marL="914400" rtl="0" algn="l">
              <a:lnSpc>
                <a:spcPct val="115000"/>
              </a:lnSpc>
              <a:spcBef>
                <a:spcPts val="1600"/>
              </a:spcBef>
              <a:spcAft>
                <a:spcPts val="1600"/>
              </a:spcAft>
              <a:buSzPts val="2200"/>
              <a:buNone/>
            </a:pPr>
            <a:r>
              <a:t/>
            </a:r>
            <a:endParaRPr sz="1800">
              <a:latin typeface="Times New Roman"/>
              <a:ea typeface="Times New Roman"/>
              <a:cs typeface="Times New Roman"/>
              <a:sym typeface="Times New Roman"/>
            </a:endParaRPr>
          </a:p>
        </p:txBody>
      </p:sp>
      <p:pic>
        <p:nvPicPr>
          <p:cNvPr id="74" name="Google Shape;74;p14"/>
          <p:cNvPicPr preferRelativeResize="0"/>
          <p:nvPr/>
        </p:nvPicPr>
        <p:blipFill rotWithShape="1">
          <a:blip r:embed="rId5">
            <a:alphaModFix/>
          </a:blip>
          <a:srcRect b="0" l="0" r="0" t="0"/>
          <a:stretch/>
        </p:blipFill>
        <p:spPr>
          <a:xfrm>
            <a:off x="4020175" y="2719550"/>
            <a:ext cx="1359775" cy="140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Giới thiệu</a:t>
            </a:r>
            <a:endParaRPr/>
          </a:p>
        </p:txBody>
      </p:sp>
      <p:sp>
        <p:nvSpPr>
          <p:cNvPr id="80" name="Google Shape;80;p15"/>
          <p:cNvSpPr txBox="1"/>
          <p:nvPr>
            <p:ph idx="1" type="body"/>
          </p:nvPr>
        </p:nvSpPr>
        <p:spPr>
          <a:xfrm>
            <a:off x="4208195" y="837625"/>
            <a:ext cx="4775700" cy="24063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Việc khảo sát, thu thập ý kiến của người dùng để nâng cao chất lượng dịch vụ là một yêu cầu cấp thiết.</a:t>
            </a:r>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Nhiều nghiên cứu hỗ trợ việc khảo sát, thu thập ý kiến nhưng còn nhiều thiếu sót.</a:t>
            </a:r>
            <a:endParaRPr/>
          </a:p>
          <a:p>
            <a:pPr indent="-317500" lvl="0" marL="457200" rtl="0" algn="just">
              <a:lnSpc>
                <a:spcPct val="15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Nhiều thí nghiệm khác nhau đã được tiến hành làm cơ sở để nghiên cứu và thử nghiệm mô hình PhoBERT-CNN.</a:t>
            </a:r>
            <a:endParaRPr sz="1400">
              <a:latin typeface="Times New Roman"/>
              <a:ea typeface="Times New Roman"/>
              <a:cs typeface="Times New Roman"/>
              <a:sym typeface="Times New Roman"/>
            </a:endParaRPr>
          </a:p>
          <a:p>
            <a:pPr indent="0" lvl="0" marL="0" rtl="0" algn="just">
              <a:lnSpc>
                <a:spcPct val="150000"/>
              </a:lnSpc>
              <a:spcBef>
                <a:spcPts val="0"/>
              </a:spcBef>
              <a:spcAft>
                <a:spcPts val="0"/>
              </a:spcAft>
              <a:buSzPts val="2200"/>
              <a:buNone/>
            </a:pPr>
            <a:r>
              <a:t/>
            </a:r>
            <a:endParaRPr sz="1400"/>
          </a:p>
          <a:p>
            <a:pPr indent="0" lvl="0" marL="457200" rtl="0" algn="l">
              <a:lnSpc>
                <a:spcPct val="115000"/>
              </a:lnSpc>
              <a:spcBef>
                <a:spcPts val="0"/>
              </a:spcBef>
              <a:spcAft>
                <a:spcPts val="0"/>
              </a:spcAft>
              <a:buSzPts val="2200"/>
              <a:buNone/>
            </a:pPr>
            <a:r>
              <a:t/>
            </a:r>
            <a:endParaRPr/>
          </a:p>
          <a:p>
            <a:pPr indent="0" lvl="0" marL="139700" rtl="0" algn="ctr">
              <a:lnSpc>
                <a:spcPct val="150000"/>
              </a:lnSpc>
              <a:spcBef>
                <a:spcPts val="0"/>
              </a:spcBef>
              <a:spcAft>
                <a:spcPts val="0"/>
              </a:spcAft>
              <a:buSzPts val="1400"/>
              <a:buNone/>
            </a:pPr>
            <a:r>
              <a:rPr lang="en" sz="1400">
                <a:latin typeface="Times New Roman"/>
                <a:ea typeface="Times New Roman"/>
                <a:cs typeface="Times New Roman"/>
                <a:sym typeface="Times New Roman"/>
              </a:rPr>
              <a:t>Hình 1:Tổng quan về phương pháp HSD</a:t>
            </a:r>
            <a:endParaRPr sz="1400">
              <a:latin typeface="Times New Roman"/>
              <a:ea typeface="Times New Roman"/>
              <a:cs typeface="Times New Roman"/>
              <a:sym typeface="Times New Roman"/>
            </a:endParaRPr>
          </a:p>
          <a:p>
            <a:pPr indent="0" lvl="0" marL="914400" rtl="0" algn="l">
              <a:lnSpc>
                <a:spcPct val="115000"/>
              </a:lnSpc>
              <a:spcBef>
                <a:spcPts val="1600"/>
              </a:spcBef>
              <a:spcAft>
                <a:spcPts val="1600"/>
              </a:spcAft>
              <a:buSzPts val="2200"/>
              <a:buNone/>
            </a:pPr>
            <a:r>
              <a:t/>
            </a:r>
            <a:endParaRPr sz="1800"/>
          </a:p>
        </p:txBody>
      </p:sp>
      <p:pic>
        <p:nvPicPr>
          <p:cNvPr id="81" name="Google Shape;81;p15"/>
          <p:cNvPicPr preferRelativeResize="0"/>
          <p:nvPr/>
        </p:nvPicPr>
        <p:blipFill rotWithShape="1">
          <a:blip r:embed="rId3">
            <a:alphaModFix/>
          </a:blip>
          <a:srcRect b="0" l="0" r="0" t="0"/>
          <a:stretch/>
        </p:blipFill>
        <p:spPr>
          <a:xfrm>
            <a:off x="160187" y="2516269"/>
            <a:ext cx="3717667" cy="1897909"/>
          </a:xfrm>
          <a:prstGeom prst="rect">
            <a:avLst/>
          </a:prstGeom>
          <a:noFill/>
          <a:ln>
            <a:noFill/>
          </a:ln>
        </p:spPr>
      </p:pic>
      <p:pic>
        <p:nvPicPr>
          <p:cNvPr id="82" name="Google Shape;82;p15"/>
          <p:cNvPicPr preferRelativeResize="0"/>
          <p:nvPr/>
        </p:nvPicPr>
        <p:blipFill rotWithShape="1">
          <a:blip r:embed="rId4">
            <a:alphaModFix/>
          </a:blip>
          <a:srcRect b="0" l="0" r="0" t="0"/>
          <a:stretch/>
        </p:blipFill>
        <p:spPr>
          <a:xfrm>
            <a:off x="160187" y="843048"/>
            <a:ext cx="3418915" cy="1558547"/>
          </a:xfrm>
          <a:prstGeom prst="rect">
            <a:avLst/>
          </a:prstGeom>
          <a:noFill/>
          <a:ln>
            <a:noFill/>
          </a:ln>
        </p:spPr>
      </p:pic>
      <p:sp>
        <p:nvSpPr>
          <p:cNvPr id="83" name="Google Shape;83;p15"/>
          <p:cNvSpPr/>
          <p:nvPr/>
        </p:nvSpPr>
        <p:spPr>
          <a:xfrm>
            <a:off x="330338" y="1092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84" name="Google Shape;84;p15"/>
          <p:cNvPicPr preferRelativeResize="0"/>
          <p:nvPr/>
        </p:nvPicPr>
        <p:blipFill rotWithShape="1">
          <a:blip r:embed="rId5">
            <a:alphaModFix/>
          </a:blip>
          <a:srcRect b="0" l="0" r="0" t="0"/>
          <a:stretch/>
        </p:blipFill>
        <p:spPr>
          <a:xfrm>
            <a:off x="4381441" y="3299639"/>
            <a:ext cx="4429125" cy="61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Mục tiêu</a:t>
            </a:r>
            <a:endParaRPr/>
          </a:p>
        </p:txBody>
      </p:sp>
      <p:sp>
        <p:nvSpPr>
          <p:cNvPr id="90" name="Google Shape;90;p16"/>
          <p:cNvSpPr txBox="1"/>
          <p:nvPr>
            <p:ph idx="1" type="body"/>
          </p:nvPr>
        </p:nvSpPr>
        <p:spPr>
          <a:xfrm>
            <a:off x="3697646" y="820500"/>
            <a:ext cx="4996500" cy="39084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Font typeface="Noto Sans Symbols"/>
              <a:buChar char="▪"/>
            </a:pPr>
            <a:r>
              <a:rPr lang="en" sz="1400">
                <a:latin typeface="Times New Roman"/>
                <a:ea typeface="Times New Roman"/>
                <a:cs typeface="Times New Roman"/>
                <a:sym typeface="Times New Roman"/>
              </a:rPr>
              <a:t>Triển khai, đánh giá hiệu quả mô hình kết hợp PhoBERT và CNN trong việc phân loại các bình luận thu thập từ Google Rating.</a:t>
            </a:r>
            <a:endParaRPr/>
          </a:p>
          <a:p>
            <a:pPr indent="-368300" lvl="0" marL="457200" rtl="0" algn="just">
              <a:lnSpc>
                <a:spcPct val="115000"/>
              </a:lnSpc>
              <a:spcBef>
                <a:spcPts val="0"/>
              </a:spcBef>
              <a:spcAft>
                <a:spcPts val="0"/>
              </a:spcAft>
              <a:buSzPts val="2200"/>
              <a:buFont typeface="Noto Sans Symbols"/>
              <a:buChar char="▪"/>
            </a:pPr>
            <a:r>
              <a:rPr lang="en" sz="1400">
                <a:latin typeface="Times New Roman"/>
                <a:ea typeface="Times New Roman"/>
                <a:cs typeface="Times New Roman"/>
                <a:sym typeface="Times New Roman"/>
              </a:rPr>
              <a:t>So sánh mô hình kết hợp PhoBERT và CNN với các mô hình khác về nhiệm vụ phân loại văn bản tiếng Việt. </a:t>
            </a:r>
            <a:endParaRPr sz="1400">
              <a:latin typeface="Times New Roman"/>
              <a:ea typeface="Times New Roman"/>
              <a:cs typeface="Times New Roman"/>
              <a:sym typeface="Times New Roman"/>
            </a:endParaRPr>
          </a:p>
          <a:p>
            <a:pPr indent="0" lvl="0" marL="457200" rtl="0" algn="l">
              <a:lnSpc>
                <a:spcPct val="115000"/>
              </a:lnSpc>
              <a:spcBef>
                <a:spcPts val="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91" name="Google Shape;91;p16"/>
          <p:cNvPicPr preferRelativeResize="0"/>
          <p:nvPr/>
        </p:nvPicPr>
        <p:blipFill rotWithShape="1">
          <a:blip r:embed="rId3">
            <a:alphaModFix/>
          </a:blip>
          <a:srcRect b="0" l="0" r="0" t="0"/>
          <a:stretch/>
        </p:blipFill>
        <p:spPr>
          <a:xfrm>
            <a:off x="378358" y="820500"/>
            <a:ext cx="2745286" cy="30944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97" name="Google Shape;97;p17"/>
          <p:cNvSpPr txBox="1"/>
          <p:nvPr>
            <p:ph idx="1" type="body"/>
          </p:nvPr>
        </p:nvSpPr>
        <p:spPr>
          <a:xfrm>
            <a:off x="256441" y="880569"/>
            <a:ext cx="8222100" cy="1629000"/>
          </a:xfrm>
          <a:prstGeom prst="rect">
            <a:avLst/>
          </a:prstGeom>
          <a:noFill/>
          <a:ln>
            <a:noFill/>
          </a:ln>
        </p:spPr>
        <p:txBody>
          <a:bodyPr anchorCtr="0" anchor="t" bIns="91425" lIns="91425" spcFirstLastPara="1" rIns="91425" wrap="square" tIns="91425">
            <a:noAutofit/>
          </a:bodyPr>
          <a:lstStyle/>
          <a:p>
            <a:pPr indent="0" lvl="0" marL="88900" rtl="0" algn="just">
              <a:lnSpc>
                <a:spcPct val="115000"/>
              </a:lnSpc>
              <a:spcBef>
                <a:spcPts val="0"/>
              </a:spcBef>
              <a:spcAft>
                <a:spcPts val="0"/>
              </a:spcAft>
              <a:buSzPts val="2200"/>
              <a:buNone/>
            </a:pPr>
            <a:r>
              <a:rPr b="1" i="1" lang="en" sz="1400">
                <a:latin typeface="Times New Roman"/>
                <a:ea typeface="Times New Roman"/>
                <a:cs typeface="Times New Roman"/>
                <a:sym typeface="Times New Roman"/>
              </a:rPr>
              <a:t>Nội dung 1: </a:t>
            </a:r>
            <a:r>
              <a:rPr lang="en" sz="1400">
                <a:latin typeface="Times New Roman"/>
                <a:ea typeface="Times New Roman"/>
                <a:cs typeface="Times New Roman"/>
                <a:sym typeface="Times New Roman"/>
              </a:rPr>
              <a:t>Trình bày kiến ​​trúc của mô hình PhoBERT [1], xây dựng bộ dữ liệu và cách thức mô hình PhoBERT được điều chỉnh để hoạt động như một lớp nhúng từ để trích xuất thông tin từ bộ dữ liệu.</a:t>
            </a:r>
            <a:endParaRPr/>
          </a:p>
          <a:p>
            <a:pPr indent="-368300" lvl="0" marL="457200" rtl="0" algn="just">
              <a:lnSpc>
                <a:spcPct val="150000"/>
              </a:lnSpc>
              <a:spcBef>
                <a:spcPts val="0"/>
              </a:spcBef>
              <a:spcAft>
                <a:spcPts val="0"/>
              </a:spcAft>
              <a:buSzPts val="2200"/>
              <a:buFont typeface="Arial"/>
              <a:buChar char="•"/>
            </a:pPr>
            <a:r>
              <a:rPr lang="en" sz="1400">
                <a:latin typeface="Times New Roman"/>
                <a:ea typeface="Times New Roman"/>
                <a:cs typeface="Times New Roman"/>
                <a:sym typeface="Times New Roman"/>
              </a:rPr>
              <a:t>Tìm hiểu mô hình kiến ​​trúc.</a:t>
            </a:r>
            <a:endParaRPr/>
          </a:p>
          <a:p>
            <a:pPr indent="-368300" lvl="0" marL="457200" rtl="0" algn="just">
              <a:lnSpc>
                <a:spcPct val="150000"/>
              </a:lnSpc>
              <a:spcBef>
                <a:spcPts val="0"/>
              </a:spcBef>
              <a:spcAft>
                <a:spcPts val="0"/>
              </a:spcAft>
              <a:buSzPts val="2200"/>
              <a:buFont typeface="Arial"/>
              <a:buChar char="•"/>
            </a:pPr>
            <a:r>
              <a:rPr lang="en" sz="1400">
                <a:latin typeface="Times New Roman"/>
                <a:ea typeface="Times New Roman"/>
                <a:cs typeface="Times New Roman"/>
                <a:sym typeface="Times New Roman"/>
              </a:rPr>
              <a:t>Xây dựng bộ dữ liệu bình luận theo tiếng Việt gồm 10000 bình luận theo google rating. </a:t>
            </a:r>
            <a:endParaRPr/>
          </a:p>
          <a:p>
            <a:pPr indent="-368300" lvl="0" marL="457200" rtl="0" algn="just">
              <a:lnSpc>
                <a:spcPct val="150000"/>
              </a:lnSpc>
              <a:spcBef>
                <a:spcPts val="0"/>
              </a:spcBef>
              <a:spcAft>
                <a:spcPts val="0"/>
              </a:spcAft>
              <a:buSzPts val="2200"/>
              <a:buFont typeface="Arial"/>
              <a:buChar char="•"/>
            </a:pPr>
            <a:r>
              <a:rPr lang="en" sz="1400">
                <a:latin typeface="Times New Roman"/>
                <a:ea typeface="Times New Roman"/>
                <a:cs typeface="Times New Roman"/>
                <a:sym typeface="Times New Roman"/>
              </a:rPr>
              <a:t>Tìm hiểu cách xử lý, mã hóa dữ liệu khi đưa vào của mô hình PhoBERT.</a:t>
            </a:r>
            <a:endParaRPr/>
          </a:p>
          <a:p>
            <a:pPr indent="0" lvl="0" marL="457200" rtl="0" algn="l">
              <a:lnSpc>
                <a:spcPct val="115000"/>
              </a:lnSpc>
              <a:spcBef>
                <a:spcPts val="0"/>
              </a:spcBef>
              <a:spcAft>
                <a:spcPts val="0"/>
              </a:spcAft>
              <a:buSzPts val="2200"/>
              <a:buNone/>
            </a:pPr>
            <a:r>
              <a:t/>
            </a:r>
            <a:endParaRPr/>
          </a:p>
        </p:txBody>
      </p:sp>
      <p:sp>
        <p:nvSpPr>
          <p:cNvPr id="98" name="Google Shape;98;p17"/>
          <p:cNvSpPr/>
          <p:nvPr/>
        </p:nvSpPr>
        <p:spPr>
          <a:xfrm>
            <a:off x="-21900" y="42049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99" name="Google Shape;99;p17"/>
          <p:cNvPicPr preferRelativeResize="0"/>
          <p:nvPr/>
        </p:nvPicPr>
        <p:blipFill rotWithShape="1">
          <a:blip r:embed="rId3">
            <a:alphaModFix/>
          </a:blip>
          <a:srcRect b="0" l="0" r="0" t="0"/>
          <a:stretch/>
        </p:blipFill>
        <p:spPr>
          <a:xfrm>
            <a:off x="1755381" y="2571750"/>
            <a:ext cx="5429250" cy="1600200"/>
          </a:xfrm>
          <a:prstGeom prst="rect">
            <a:avLst/>
          </a:prstGeom>
          <a:noFill/>
          <a:ln>
            <a:noFill/>
          </a:ln>
        </p:spPr>
      </p:pic>
      <p:sp>
        <p:nvSpPr>
          <p:cNvPr id="100" name="Google Shape;100;p17"/>
          <p:cNvSpPr/>
          <p:nvPr/>
        </p:nvSpPr>
        <p:spPr>
          <a:xfrm>
            <a:off x="2081491" y="4104587"/>
            <a:ext cx="5046900" cy="375600"/>
          </a:xfrm>
          <a:prstGeom prst="rect">
            <a:avLst/>
          </a:prstGeom>
          <a:noFill/>
          <a:ln>
            <a:noFill/>
          </a:ln>
        </p:spPr>
        <p:txBody>
          <a:bodyPr anchorCtr="0" anchor="t" bIns="45700" lIns="91425" spcFirstLastPara="1" rIns="91425" wrap="square" tIns="45700">
            <a:noAutofit/>
          </a:bodyPr>
          <a:lstStyle/>
          <a:p>
            <a:pPr indent="0" lvl="0" marL="219075" marR="0" rtl="0" algn="ctr">
              <a:lnSpc>
                <a:spcPct val="150000"/>
              </a:lnSpc>
              <a:spcBef>
                <a:spcPts val="0"/>
              </a:spcBef>
              <a:spcAft>
                <a:spcPts val="0"/>
              </a:spcAft>
              <a:buNone/>
            </a:pPr>
            <a:r>
              <a:rPr b="0" i="0" lang="en" sz="1400" u="none" cap="none" strike="noStrike">
                <a:solidFill>
                  <a:srgbClr val="000000"/>
                </a:solidFill>
                <a:latin typeface="Cambria"/>
                <a:ea typeface="Cambria"/>
                <a:cs typeface="Cambria"/>
                <a:sym typeface="Cambria"/>
              </a:rPr>
              <a:t>Hình 2: Quá trình dữ liệu đầu vào của mô hình PhoBERT</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106" name="Google Shape;106;p18"/>
          <p:cNvSpPr txBox="1"/>
          <p:nvPr>
            <p:ph idx="1" type="body"/>
          </p:nvPr>
        </p:nvSpPr>
        <p:spPr>
          <a:xfrm>
            <a:off x="471900" y="820500"/>
            <a:ext cx="4814400" cy="3908400"/>
          </a:xfrm>
          <a:prstGeom prst="rect">
            <a:avLst/>
          </a:prstGeom>
          <a:noFill/>
          <a:ln>
            <a:noFill/>
          </a:ln>
        </p:spPr>
        <p:txBody>
          <a:bodyPr anchorCtr="0" anchor="t" bIns="91425" lIns="91425" spcFirstLastPara="1" rIns="91425" wrap="square" tIns="91425">
            <a:noAutofit/>
          </a:bodyPr>
          <a:lstStyle/>
          <a:p>
            <a:pPr indent="0" lvl="0" marL="88900" rtl="0" algn="l">
              <a:lnSpc>
                <a:spcPct val="115000"/>
              </a:lnSpc>
              <a:spcBef>
                <a:spcPts val="0"/>
              </a:spcBef>
              <a:spcAft>
                <a:spcPts val="0"/>
              </a:spcAft>
              <a:buSzPts val="2200"/>
              <a:buNone/>
            </a:pPr>
            <a:r>
              <a:rPr b="1" i="1" lang="en" sz="1400">
                <a:latin typeface="Times New Roman"/>
                <a:ea typeface="Times New Roman"/>
                <a:cs typeface="Times New Roman"/>
                <a:sym typeface="Times New Roman"/>
              </a:rPr>
              <a:t>Nội dung 2: </a:t>
            </a:r>
            <a:r>
              <a:rPr b="1" lang="en" sz="1400">
                <a:latin typeface="Times New Roman"/>
                <a:ea typeface="Times New Roman"/>
                <a:cs typeface="Times New Roman"/>
                <a:sym typeface="Times New Roman"/>
              </a:rPr>
              <a:t>Trình bày kiến ​​trúc của các lớp của mô hình CNN dùng trong nghiên cứu này.</a:t>
            </a:r>
            <a:endParaRPr/>
          </a:p>
          <a:p>
            <a:pPr indent="0" lvl="0" marL="88900" rtl="0" algn="l">
              <a:lnSpc>
                <a:spcPct val="115000"/>
              </a:lnSpc>
              <a:spcBef>
                <a:spcPts val="0"/>
              </a:spcBef>
              <a:spcAft>
                <a:spcPts val="0"/>
              </a:spcAft>
              <a:buSzPts val="2200"/>
              <a:buNone/>
            </a:pPr>
            <a:r>
              <a:t/>
            </a:r>
            <a:endParaRPr b="1" sz="14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Arial"/>
              <a:buChar char="•"/>
            </a:pPr>
            <a:r>
              <a:rPr lang="en" sz="1400">
                <a:latin typeface="Times New Roman"/>
                <a:ea typeface="Times New Roman"/>
                <a:cs typeface="Times New Roman"/>
                <a:sym typeface="Times New Roman"/>
              </a:rPr>
              <a:t>Phân tích kỹ thuật tích chập và gộp của CNN trong việc trích xuất các khái niệm và từ khóa chính của văn bản.</a:t>
            </a:r>
            <a:endParaRPr/>
          </a:p>
          <a:p>
            <a:pPr indent="-368300" lvl="0" marL="457200" rtl="0" algn="just">
              <a:lnSpc>
                <a:spcPct val="115000"/>
              </a:lnSpc>
              <a:spcBef>
                <a:spcPts val="0"/>
              </a:spcBef>
              <a:spcAft>
                <a:spcPts val="0"/>
              </a:spcAft>
              <a:buSzPts val="2200"/>
              <a:buFont typeface="Arial"/>
              <a:buChar char="•"/>
            </a:pPr>
            <a:r>
              <a:rPr lang="en" sz="1400">
                <a:latin typeface="Times New Roman"/>
                <a:ea typeface="Times New Roman"/>
                <a:cs typeface="Times New Roman"/>
                <a:sym typeface="Times New Roman"/>
              </a:rPr>
              <a:t>Phân tích tại sao lại sử dụng CNN là mô hình để giải quyết các nhiệm vụ phân loại văn bản ngắn.</a:t>
            </a:r>
            <a:endParaRPr/>
          </a:p>
          <a:p>
            <a:pPr indent="-368300" lvl="0" marL="457200" rtl="0" algn="just">
              <a:lnSpc>
                <a:spcPct val="115000"/>
              </a:lnSpc>
              <a:spcBef>
                <a:spcPts val="0"/>
              </a:spcBef>
              <a:spcAft>
                <a:spcPts val="0"/>
              </a:spcAft>
              <a:buSzPts val="2200"/>
              <a:buFont typeface="Arial"/>
              <a:buChar char="•"/>
            </a:pPr>
            <a:r>
              <a:rPr lang="en" sz="1400">
                <a:latin typeface="Times New Roman"/>
                <a:ea typeface="Times New Roman"/>
                <a:cs typeface="Times New Roman"/>
                <a:sym typeface="Times New Roman"/>
              </a:rPr>
              <a:t>Tìm hiểu các thành phần kiến trúc INPUT, CONV1D, POOLING, DROPOUT và FC dùng để đánh giá trong bài toán.</a:t>
            </a:r>
            <a:endParaRPr/>
          </a:p>
          <a:p>
            <a:pPr indent="-228600" lvl="0" marL="457200" rtl="0" algn="l">
              <a:lnSpc>
                <a:spcPct val="115000"/>
              </a:lnSpc>
              <a:spcBef>
                <a:spcPts val="0"/>
              </a:spcBef>
              <a:spcAft>
                <a:spcPts val="0"/>
              </a:spcAft>
              <a:buSzPts val="2200"/>
              <a:buNone/>
            </a:pPr>
            <a:r>
              <a:t/>
            </a:r>
            <a:endParaRPr sz="1400">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107" name="Google Shape;107;p18"/>
          <p:cNvPicPr preferRelativeResize="0"/>
          <p:nvPr/>
        </p:nvPicPr>
        <p:blipFill rotWithShape="1">
          <a:blip r:embed="rId3">
            <a:alphaModFix/>
          </a:blip>
          <a:srcRect b="0" l="0" r="0" t="0"/>
          <a:stretch/>
        </p:blipFill>
        <p:spPr>
          <a:xfrm>
            <a:off x="5484038" y="2486606"/>
            <a:ext cx="3341950" cy="218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113" name="Google Shape;113;p19"/>
          <p:cNvSpPr txBox="1"/>
          <p:nvPr>
            <p:ph idx="1" type="body"/>
          </p:nvPr>
        </p:nvSpPr>
        <p:spPr>
          <a:xfrm>
            <a:off x="273652" y="886055"/>
            <a:ext cx="4814400" cy="3604500"/>
          </a:xfrm>
          <a:prstGeom prst="rect">
            <a:avLst/>
          </a:prstGeom>
          <a:noFill/>
          <a:ln>
            <a:noFill/>
          </a:ln>
        </p:spPr>
        <p:txBody>
          <a:bodyPr anchorCtr="0" anchor="t" bIns="91425" lIns="91425" spcFirstLastPara="1" rIns="91425" wrap="square" tIns="91425">
            <a:noAutofit/>
          </a:bodyPr>
          <a:lstStyle/>
          <a:p>
            <a:pPr indent="0" lvl="0" marL="88900" rtl="0" algn="l">
              <a:lnSpc>
                <a:spcPct val="115000"/>
              </a:lnSpc>
              <a:spcBef>
                <a:spcPts val="0"/>
              </a:spcBef>
              <a:spcAft>
                <a:spcPts val="0"/>
              </a:spcAft>
              <a:buSzPts val="2200"/>
              <a:buNone/>
            </a:pPr>
            <a:r>
              <a:rPr b="1" lang="en" sz="1400">
                <a:latin typeface="Times New Roman"/>
                <a:ea typeface="Times New Roman"/>
                <a:cs typeface="Times New Roman"/>
                <a:sym typeface="Times New Roman"/>
              </a:rPr>
              <a:t>Nội dung 3: Trình bày bài toán phân loại tiếng Việt áp dụng mô hình HSD là sự kết hợp giữa mô hình PhoBERT được huấn luyện trước và mô hình Text-CNN .</a:t>
            </a:r>
            <a:endParaRPr/>
          </a:p>
          <a:p>
            <a:pPr indent="0" lvl="0" marL="88900" rtl="0" algn="l">
              <a:lnSpc>
                <a:spcPct val="115000"/>
              </a:lnSpc>
              <a:spcBef>
                <a:spcPts val="0"/>
              </a:spcBef>
              <a:spcAft>
                <a:spcPts val="0"/>
              </a:spcAft>
              <a:buSzPts val="2200"/>
              <a:buNone/>
            </a:pPr>
            <a:r>
              <a:t/>
            </a:r>
            <a:endParaRPr b="1" sz="14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Arial"/>
              <a:buChar char="•"/>
            </a:pPr>
            <a:r>
              <a:rPr lang="en" sz="1400">
                <a:latin typeface="Times New Roman"/>
                <a:ea typeface="Times New Roman"/>
                <a:cs typeface="Times New Roman"/>
                <a:sym typeface="Times New Roman"/>
              </a:rPr>
              <a:t>Tìm hiểu cách kết hợp giữa mô hình PhoBERT có nhiệm vụ trích xuất các đặc điểm từ các câu cho đầu vào của mô hình Text-CNN và việc nhúng từ theo ngữ cảnh của các nhận xét từ PhoBERT sẽ được đưa vào mô hình Text-CNN để lấy bản đồ tính năng.</a:t>
            </a:r>
            <a:endParaRPr/>
          </a:p>
          <a:p>
            <a:pPr indent="-368300" lvl="0" marL="457200" rtl="0" algn="just">
              <a:lnSpc>
                <a:spcPct val="115000"/>
              </a:lnSpc>
              <a:spcBef>
                <a:spcPts val="0"/>
              </a:spcBef>
              <a:spcAft>
                <a:spcPts val="0"/>
              </a:spcAft>
              <a:buSzPts val="2200"/>
              <a:buFont typeface="Arial"/>
              <a:buChar char="•"/>
            </a:pPr>
            <a:r>
              <a:rPr lang="en" sz="1400">
                <a:latin typeface="Times New Roman"/>
                <a:ea typeface="Times New Roman"/>
                <a:cs typeface="Times New Roman"/>
                <a:sym typeface="Times New Roman"/>
              </a:rPr>
              <a:t>Cài đặt, huấn luyện mô hình PhoBERT được huấn luyện trước và mô hình Text-CNN trên bộ dữ liệu tự xây dựng.</a:t>
            </a:r>
            <a:endParaRPr/>
          </a:p>
          <a:p>
            <a:pPr indent="0" lvl="0" marL="88900" rtl="0" algn="just">
              <a:lnSpc>
                <a:spcPct val="115000"/>
              </a:lnSpc>
              <a:spcBef>
                <a:spcPts val="0"/>
              </a:spcBef>
              <a:spcAft>
                <a:spcPts val="0"/>
              </a:spcAft>
              <a:buSzPts val="2200"/>
              <a:buNone/>
            </a:pPr>
            <a:r>
              <a:t/>
            </a:r>
            <a:endParaRPr sz="1400">
              <a:latin typeface="Times New Roman"/>
              <a:ea typeface="Times New Roman"/>
              <a:cs typeface="Times New Roman"/>
              <a:sym typeface="Times New Roman"/>
            </a:endParaRPr>
          </a:p>
          <a:p>
            <a:pPr indent="-228600" lvl="0" marL="457200" rtl="0" algn="just">
              <a:lnSpc>
                <a:spcPct val="115000"/>
              </a:lnSpc>
              <a:spcBef>
                <a:spcPts val="0"/>
              </a:spcBef>
              <a:spcAft>
                <a:spcPts val="0"/>
              </a:spcAft>
              <a:buSzPts val="2200"/>
              <a:buFont typeface="Arial"/>
              <a:buNone/>
            </a:pPr>
            <a:r>
              <a:t/>
            </a:r>
            <a:endParaRPr sz="1400">
              <a:latin typeface="Times New Roman"/>
              <a:ea typeface="Times New Roman"/>
              <a:cs typeface="Times New Roman"/>
              <a:sym typeface="Times New Roman"/>
            </a:endParaRPr>
          </a:p>
          <a:p>
            <a:pPr indent="0" lvl="0" marL="914400" rtl="0" algn="l">
              <a:lnSpc>
                <a:spcPct val="115000"/>
              </a:lnSpc>
              <a:spcBef>
                <a:spcPts val="1600"/>
              </a:spcBef>
              <a:spcAft>
                <a:spcPts val="1600"/>
              </a:spcAft>
              <a:buSzPts val="2200"/>
              <a:buNone/>
            </a:pPr>
            <a:r>
              <a:t/>
            </a:r>
            <a:endParaRPr sz="1800"/>
          </a:p>
        </p:txBody>
      </p:sp>
      <p:sp>
        <p:nvSpPr>
          <p:cNvPr id="114" name="Google Shape;114;p19"/>
          <p:cNvSpPr/>
          <p:nvPr/>
        </p:nvSpPr>
        <p:spPr>
          <a:xfrm>
            <a:off x="5853493" y="2688240"/>
            <a:ext cx="5454300" cy="235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5" name="Google Shape;115;p19"/>
          <p:cNvPicPr preferRelativeResize="0"/>
          <p:nvPr/>
        </p:nvPicPr>
        <p:blipFill rotWithShape="1">
          <a:blip r:embed="rId3">
            <a:alphaModFix/>
          </a:blip>
          <a:srcRect b="0" l="0" r="0" t="0"/>
          <a:stretch/>
        </p:blipFill>
        <p:spPr>
          <a:xfrm>
            <a:off x="5650174" y="1344304"/>
            <a:ext cx="3220174" cy="2483893"/>
          </a:xfrm>
          <a:prstGeom prst="rect">
            <a:avLst/>
          </a:prstGeom>
          <a:noFill/>
          <a:ln>
            <a:noFill/>
          </a:ln>
        </p:spPr>
      </p:pic>
      <p:sp>
        <p:nvSpPr>
          <p:cNvPr id="116" name="Google Shape;116;p19"/>
          <p:cNvSpPr/>
          <p:nvPr/>
        </p:nvSpPr>
        <p:spPr>
          <a:xfrm>
            <a:off x="5853493" y="3905039"/>
            <a:ext cx="2646900" cy="3756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 sz="1400" u="none" cap="none" strike="noStrike">
                <a:solidFill>
                  <a:srgbClr val="000000"/>
                </a:solidFill>
                <a:latin typeface="Cambria"/>
                <a:ea typeface="Cambria"/>
                <a:cs typeface="Cambria"/>
                <a:sym typeface="Cambria"/>
              </a:rPr>
              <a:t>Hình 3: Tổng quan mô hình HSD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Kết quả dự kiến</a:t>
            </a:r>
            <a:endParaRPr/>
          </a:p>
        </p:txBody>
      </p:sp>
      <p:sp>
        <p:nvSpPr>
          <p:cNvPr id="122" name="Google Shape;122;p20"/>
          <p:cNvSpPr txBox="1"/>
          <p:nvPr>
            <p:ph idx="1" type="body"/>
          </p:nvPr>
        </p:nvSpPr>
        <p:spPr>
          <a:xfrm>
            <a:off x="184899" y="733732"/>
            <a:ext cx="4600800" cy="3908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200"/>
              <a:buNone/>
            </a:pPr>
            <a:r>
              <a:rPr lang="en" sz="1400">
                <a:latin typeface="Times New Roman"/>
                <a:ea typeface="Times New Roman"/>
                <a:cs typeface="Times New Roman"/>
                <a:sym typeface="Times New Roman"/>
              </a:rPr>
              <a:t>Việc ứng dụng PhoBERT-CNN trong phân loại bình luận nhiều khía cạnh mang lại nhiều kết quả mong đợi bao gồm: </a:t>
            </a:r>
            <a:endParaRPr/>
          </a:p>
          <a:p>
            <a:pPr indent="-342900" lvl="0" marL="457200" rtl="0" algn="just">
              <a:lnSpc>
                <a:spcPct val="115000"/>
              </a:lnSpc>
              <a:spcBef>
                <a:spcPts val="0"/>
              </a:spcBef>
              <a:spcAft>
                <a:spcPts val="0"/>
              </a:spcAft>
              <a:buSzPts val="2200"/>
              <a:buFont typeface="Arial"/>
              <a:buChar char="•"/>
            </a:pPr>
            <a:r>
              <a:rPr lang="en" sz="1400">
                <a:latin typeface="Times New Roman"/>
                <a:ea typeface="Times New Roman"/>
                <a:cs typeface="Times New Roman"/>
                <a:sym typeface="Times New Roman"/>
              </a:rPr>
              <a:t>Đề xuất một giải pháp tiên tiến mới cho mô hình HSD với quy trình xử lý dữ liệu gồm hai giai đoạn để làm sạch tập dữ liệu.</a:t>
            </a:r>
            <a:endParaRPr/>
          </a:p>
          <a:p>
            <a:pPr indent="-342900" lvl="0" marL="457200" rtl="0" algn="just">
              <a:lnSpc>
                <a:spcPct val="115000"/>
              </a:lnSpc>
              <a:spcBef>
                <a:spcPts val="0"/>
              </a:spcBef>
              <a:spcAft>
                <a:spcPts val="0"/>
              </a:spcAft>
              <a:buSzPts val="2200"/>
              <a:buFont typeface="Arial"/>
              <a:buChar char="•"/>
            </a:pPr>
            <a:r>
              <a:rPr lang="en" sz="1400">
                <a:latin typeface="Times New Roman"/>
                <a:ea typeface="Times New Roman"/>
                <a:cs typeface="Times New Roman"/>
                <a:sym typeface="Times New Roman"/>
              </a:rPr>
              <a:t>Tìm ra được một cách tiếp cận hiệu quả và đơn giản để phân tích bình luận bằng tiếng Việt dựa trên mô hình kết hợp PhoBERT-CNN.</a:t>
            </a:r>
            <a:endParaRPr/>
          </a:p>
          <a:p>
            <a:pPr indent="-342900" lvl="0" marL="457200" rtl="0" algn="just">
              <a:lnSpc>
                <a:spcPct val="115000"/>
              </a:lnSpc>
              <a:spcBef>
                <a:spcPts val="0"/>
              </a:spcBef>
              <a:spcAft>
                <a:spcPts val="0"/>
              </a:spcAft>
              <a:buSzPts val="2200"/>
              <a:buFont typeface="Arial"/>
              <a:buChar char="•"/>
            </a:pPr>
            <a:r>
              <a:rPr lang="en" sz="1400">
                <a:latin typeface="Times New Roman"/>
                <a:ea typeface="Times New Roman"/>
                <a:cs typeface="Times New Roman"/>
                <a:sym typeface="Times New Roman"/>
              </a:rPr>
              <a:t>Xây dựng thành công hệ thống phân tích bình luận bằng tiếng Việt dựa trên Google Rating theo thời gian thực.</a:t>
            </a:r>
            <a:endParaRPr/>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pic>
        <p:nvPicPr>
          <p:cNvPr id="123" name="Google Shape;123;p20"/>
          <p:cNvPicPr preferRelativeResize="0"/>
          <p:nvPr/>
        </p:nvPicPr>
        <p:blipFill rotWithShape="1">
          <a:blip r:embed="rId3">
            <a:alphaModFix/>
          </a:blip>
          <a:srcRect b="0" l="0" r="0" t="0"/>
          <a:stretch/>
        </p:blipFill>
        <p:spPr>
          <a:xfrm>
            <a:off x="7068000" y="2347333"/>
            <a:ext cx="1685450" cy="1027327"/>
          </a:xfrm>
          <a:prstGeom prst="rect">
            <a:avLst/>
          </a:prstGeom>
          <a:noFill/>
          <a:ln>
            <a:noFill/>
          </a:ln>
        </p:spPr>
      </p:pic>
      <p:pic>
        <p:nvPicPr>
          <p:cNvPr id="124" name="Google Shape;124;p20"/>
          <p:cNvPicPr preferRelativeResize="0"/>
          <p:nvPr/>
        </p:nvPicPr>
        <p:blipFill rotWithShape="1">
          <a:blip r:embed="rId4">
            <a:alphaModFix/>
          </a:blip>
          <a:srcRect b="0" l="0" r="0" t="0"/>
          <a:stretch/>
        </p:blipFill>
        <p:spPr>
          <a:xfrm>
            <a:off x="5389674" y="3531376"/>
            <a:ext cx="3363776" cy="1110756"/>
          </a:xfrm>
          <a:prstGeom prst="rect">
            <a:avLst/>
          </a:prstGeom>
          <a:noFill/>
          <a:ln>
            <a:noFill/>
          </a:ln>
        </p:spPr>
      </p:pic>
      <p:pic>
        <p:nvPicPr>
          <p:cNvPr id="125" name="Google Shape;125;p20"/>
          <p:cNvPicPr preferRelativeResize="0"/>
          <p:nvPr/>
        </p:nvPicPr>
        <p:blipFill rotWithShape="1">
          <a:blip r:embed="rId5">
            <a:alphaModFix/>
          </a:blip>
          <a:srcRect b="11648" l="14527" r="12797" t="15997"/>
          <a:stretch/>
        </p:blipFill>
        <p:spPr>
          <a:xfrm>
            <a:off x="7068000" y="877339"/>
            <a:ext cx="1728075" cy="12525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Tài liệu tham khảo</a:t>
            </a:r>
            <a:endParaRPr/>
          </a:p>
        </p:txBody>
      </p:sp>
      <p:sp>
        <p:nvSpPr>
          <p:cNvPr id="131" name="Google Shape;131;p21"/>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Font typeface="Arial"/>
              <a:buChar char="•"/>
            </a:pPr>
            <a:r>
              <a:rPr lang="en" sz="1200">
                <a:latin typeface="Times New Roman"/>
                <a:ea typeface="Times New Roman"/>
                <a:cs typeface="Times New Roman"/>
                <a:sym typeface="Times New Roman"/>
              </a:rPr>
              <a:t>[1]. Nguyen, D.Q., Tuan Nguyen, A.: PhoBERT: Pre-trained language models for Vietnamese. In: Findings of the Association for Computational Linguistics: EMNLP 2020, pp. 1037–1042. Association for Computational Linguistics, Online (2020) </a:t>
            </a:r>
            <a:endParaRPr/>
          </a:p>
          <a:p>
            <a:pPr indent="-368300" lvl="0" marL="457200" rtl="0" algn="just">
              <a:lnSpc>
                <a:spcPct val="115000"/>
              </a:lnSpc>
              <a:spcBef>
                <a:spcPts val="0"/>
              </a:spcBef>
              <a:spcAft>
                <a:spcPts val="0"/>
              </a:spcAft>
              <a:buSzPts val="2200"/>
              <a:buFont typeface="Arial"/>
              <a:buChar char="•"/>
            </a:pPr>
            <a:r>
              <a:rPr lang="en" sz="1200">
                <a:latin typeface="Times New Roman"/>
                <a:ea typeface="Times New Roman"/>
                <a:cs typeface="Times New Roman"/>
                <a:sym typeface="Times New Roman"/>
              </a:rPr>
              <a:t>[2]. He, C., Chen, S., Huang, S., Zhang, J., Song, X.: Using convolutional neural network with bert for intent determination. In: 2019 International Conference on Asian Language Processing (IALP), pp. 65–70 (2019). IEEE </a:t>
            </a:r>
            <a:endParaRPr/>
          </a:p>
          <a:p>
            <a:pPr indent="-368300" lvl="0" marL="457200" rtl="0" algn="just">
              <a:lnSpc>
                <a:spcPct val="115000"/>
              </a:lnSpc>
              <a:spcBef>
                <a:spcPts val="0"/>
              </a:spcBef>
              <a:spcAft>
                <a:spcPts val="0"/>
              </a:spcAft>
              <a:buSzPts val="2200"/>
              <a:buFont typeface="Arial"/>
              <a:buChar char="•"/>
            </a:pPr>
            <a:r>
              <a:rPr lang="en" sz="1200">
                <a:latin typeface="Times New Roman"/>
                <a:ea typeface="Times New Roman"/>
                <a:cs typeface="Times New Roman"/>
                <a:sym typeface="Times New Roman"/>
              </a:rPr>
              <a:t>[3]. Kim, Y.: Convolutional neural networks for sentence classification. In: Proceedings of the 2014 Conference on Empirical Methods in Natural Language Processing (EMNLP), pp. 1746–1751. Association for Computational Linguistics, Doha, Qatar (2014).</a:t>
            </a:r>
            <a:endParaRPr/>
          </a:p>
          <a:p>
            <a:pPr indent="-368300" lvl="0" marL="457200" rtl="0" algn="just">
              <a:lnSpc>
                <a:spcPct val="115000"/>
              </a:lnSpc>
              <a:spcBef>
                <a:spcPts val="0"/>
              </a:spcBef>
              <a:spcAft>
                <a:spcPts val="0"/>
              </a:spcAft>
              <a:buSzPts val="2200"/>
              <a:buFont typeface="Arial"/>
              <a:buChar char="•"/>
            </a:pPr>
            <a:r>
              <a:rPr lang="en" sz="1200">
                <a:latin typeface="Times New Roman"/>
                <a:ea typeface="Times New Roman"/>
                <a:cs typeface="Times New Roman"/>
                <a:sym typeface="Times New Roman"/>
              </a:rPr>
              <a:t>[4]. Pham-Hong, B.-T., Chokshi, S.: Pgsg at semeval-2020 task 12: Bert-lstm with tweets’ pretrained model and noisy student training method. In: Proceedings of the Fourteenth Workshop on Semantic Evaluation, pp. 2111–2116 (2020).</a:t>
            </a:r>
            <a:endParaRPr/>
          </a:p>
          <a:p>
            <a:pPr indent="-368300" lvl="0" marL="457200" rtl="0" algn="just">
              <a:lnSpc>
                <a:spcPct val="115000"/>
              </a:lnSpc>
              <a:spcBef>
                <a:spcPts val="0"/>
              </a:spcBef>
              <a:spcAft>
                <a:spcPts val="0"/>
              </a:spcAft>
              <a:buSzPts val="2200"/>
              <a:buFont typeface="Arial"/>
              <a:buChar char="•"/>
            </a:pPr>
            <a:r>
              <a:rPr lang="en" sz="1200">
                <a:latin typeface="Times New Roman"/>
                <a:ea typeface="Times New Roman"/>
                <a:cs typeface="Times New Roman"/>
                <a:sym typeface="Times New Roman"/>
              </a:rPr>
              <a:t>[5]. Li, X., Bing, L., Zhang, W., Lam, W.: Exploiting BERT for end-to-end aspect-based sentiment analysis. In: Proceedings of the 5th Workshop on Noisy User-generated Text (W-NUT 2019), pp. 34–41. Association for Computational Linguistics, Hong Kong, China (2019).</a:t>
            </a:r>
            <a:endParaRPr/>
          </a:p>
          <a:p>
            <a:pPr indent="-368300" lvl="0" marL="457200" rtl="0" algn="just">
              <a:lnSpc>
                <a:spcPct val="115000"/>
              </a:lnSpc>
              <a:spcBef>
                <a:spcPts val="0"/>
              </a:spcBef>
              <a:spcAft>
                <a:spcPts val="0"/>
              </a:spcAft>
              <a:buSzPts val="2200"/>
              <a:buFont typeface="Arial"/>
              <a:buChar char="•"/>
            </a:pPr>
            <a:r>
              <a:rPr lang="en" sz="1200">
                <a:latin typeface="Times New Roman"/>
                <a:ea typeface="Times New Roman"/>
                <a:cs typeface="Times New Roman"/>
                <a:sym typeface="Times New Roman"/>
              </a:rPr>
              <a:t>[6]. Yi, R., Hu, W.: Pre-trained bert-gru model for relation extraction. In: Proceedings of the 2019 8th International Conference on Computing and Pattern Recognition, pp. 453–457 (2019)</a:t>
            </a:r>
            <a:endParaRPr sz="1200">
              <a:latin typeface="Times New Roman"/>
              <a:ea typeface="Times New Roman"/>
              <a:cs typeface="Times New Roman"/>
              <a:sym typeface="Times New Roman"/>
            </a:endParaRPr>
          </a:p>
          <a:p>
            <a:pPr indent="0" lvl="0" marL="457200" rtl="0" algn="l">
              <a:lnSpc>
                <a:spcPct val="115000"/>
              </a:lnSpc>
              <a:spcBef>
                <a:spcPts val="1600"/>
              </a:spcBef>
              <a:spcAft>
                <a:spcPts val="0"/>
              </a:spcAft>
              <a:buSzPts val="2200"/>
              <a:buNone/>
            </a:pPr>
            <a:r>
              <a:t/>
            </a:r>
            <a:endParaRPr sz="1200"/>
          </a:p>
          <a:p>
            <a:pPr indent="0" lvl="0" marL="457200" rtl="0" algn="l">
              <a:lnSpc>
                <a:spcPct val="115000"/>
              </a:lnSpc>
              <a:spcBef>
                <a:spcPts val="1600"/>
              </a:spcBef>
              <a:spcAft>
                <a:spcPts val="0"/>
              </a:spcAft>
              <a:buSzPts val="2200"/>
              <a:buNone/>
            </a:pPr>
            <a:r>
              <a:t/>
            </a:r>
            <a:endParaRPr/>
          </a:p>
          <a:p>
            <a:pPr indent="0" lvl="0" marL="457200" rtl="0" algn="l">
              <a:lnSpc>
                <a:spcPct val="115000"/>
              </a:lnSpc>
              <a:spcBef>
                <a:spcPts val="1600"/>
              </a:spcBef>
              <a:spcAft>
                <a:spcPts val="0"/>
              </a:spcAft>
              <a:buSzPts val="2200"/>
              <a:buNone/>
            </a:pPr>
            <a:r>
              <a:t/>
            </a:r>
            <a:endParaRPr/>
          </a:p>
          <a:p>
            <a:pPr indent="0" lvl="0" marL="914400" rtl="0" algn="l">
              <a:lnSpc>
                <a:spcPct val="115000"/>
              </a:lnSpc>
              <a:spcBef>
                <a:spcPts val="1600"/>
              </a:spcBef>
              <a:spcAft>
                <a:spcPts val="1600"/>
              </a:spcAft>
              <a:buSzPts val="22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