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88" r:id="rId3"/>
    <p:sldId id="375" r:id="rId4"/>
    <p:sldId id="382" r:id="rId5"/>
    <p:sldId id="383" r:id="rId6"/>
    <p:sldId id="376" r:id="rId7"/>
    <p:sldId id="377" r:id="rId8"/>
    <p:sldId id="378" r:id="rId9"/>
    <p:sldId id="379" r:id="rId10"/>
    <p:sldId id="380" r:id="rId11"/>
    <p:sldId id="381" r:id="rId12"/>
    <p:sldId id="385" r:id="rId13"/>
    <p:sldId id="362" r:id="rId14"/>
    <p:sldId id="38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60"/>
  </p:normalViewPr>
  <p:slideViewPr>
    <p:cSldViewPr>
      <p:cViewPr varScale="1">
        <p:scale>
          <a:sx n="106" d="100"/>
          <a:sy n="106" d="100"/>
        </p:scale>
        <p:origin x="1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dict.com/" TargetMode="External"/><Relationship Id="rId2" Type="http://schemas.openxmlformats.org/officeDocument/2006/relationships/hyperlink" Target="http://macmillandictiona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uonglamcs.com/relax/presentations/e01-2014.html" TargetMode="External"/><Relationship Id="rId4" Type="http://schemas.openxmlformats.org/officeDocument/2006/relationships/hyperlink" Target="http://text-to-speech.imtranslato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qkphuong@gmail.com" TargetMode="External"/><Relationship Id="rId2" Type="http://schemas.openxmlformats.org/officeDocument/2006/relationships/hyperlink" Target="mailto:lam.huynhp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huonglamcs.com/relax/presentations/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Ghi chú chung về khóa 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39441" y="550464"/>
            <a:ext cx="4399759" cy="3411936"/>
            <a:chOff x="4439441" y="550464"/>
            <a:chExt cx="4399759" cy="3411936"/>
          </a:xfrm>
        </p:grpSpPr>
        <p:pic>
          <p:nvPicPr>
            <p:cNvPr id="1038" name="Picture 14" descr="http://1.bp.blogspot.com/-CvCFYmPEwJg/UC96kc58JYI/AAAAAAAABJA/9dGBityz6KI/s1600/fun_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441" y="550464"/>
              <a:ext cx="3967368" cy="3411936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 rot="21408071">
              <a:off x="6752634" y="2667000"/>
              <a:ext cx="208656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AND FREE!</a:t>
              </a:r>
              <a:endPara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50772" y="1219200"/>
            <a:ext cx="2707816" cy="2099864"/>
            <a:chOff x="4439441" y="550464"/>
            <a:chExt cx="4399759" cy="3411936"/>
          </a:xfrm>
        </p:grpSpPr>
        <p:pic>
          <p:nvPicPr>
            <p:cNvPr id="18" name="Picture 14" descr="http://1.bp.blogspot.com/-CvCFYmPEwJg/UC96kc58JYI/AAAAAAAABJA/9dGBityz6KI/s1600/fun_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441" y="550464"/>
              <a:ext cx="3967368" cy="3411936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rot="21408071">
              <a:off x="6752633" y="2659336"/>
              <a:ext cx="2086567" cy="60010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AND FREE!</a:t>
              </a:r>
              <a:endPara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ôn bài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Ôn bài cũ trước khi làm bài mới. Thời gian ôn không quá </a:t>
            </a:r>
            <a:r>
              <a:rPr lang="en-US" smtClean="0">
                <a:solidFill>
                  <a:srgbClr val="0070C0"/>
                </a:solidFill>
              </a:rPr>
              <a:t>5’</a:t>
            </a:r>
            <a:r>
              <a:rPr lang="en-US" smtClean="0"/>
              <a:t>.</a:t>
            </a:r>
          </a:p>
          <a:p>
            <a:r>
              <a:rPr lang="en-US" smtClean="0"/>
              <a:t>Ôn bài mới sau khi làm xong. Thời </a:t>
            </a:r>
            <a:r>
              <a:rPr lang="en-US"/>
              <a:t>gian ôn không quá </a:t>
            </a:r>
            <a:r>
              <a:rPr lang="en-US">
                <a:solidFill>
                  <a:srgbClr val="0070C0"/>
                </a:solidFill>
              </a:rPr>
              <a:t>5</a:t>
            </a:r>
            <a:r>
              <a:rPr lang="en-US" smtClean="0">
                <a:solidFill>
                  <a:srgbClr val="0070C0"/>
                </a:solidFill>
              </a:rPr>
              <a:t>’</a:t>
            </a:r>
            <a:r>
              <a:rPr lang="en-US" smtClean="0"/>
              <a:t>.</a:t>
            </a:r>
          </a:p>
          <a:p>
            <a:r>
              <a:rPr lang="en-US" smtClean="0"/>
              <a:t>Khi ôn, cố gắng hình dung ra bài được ôn.</a:t>
            </a:r>
          </a:p>
          <a:p>
            <a:r>
              <a:rPr lang="en-US" smtClean="0"/>
              <a:t>Chỗ nào không tự nhớ trong </a:t>
            </a:r>
            <a:r>
              <a:rPr lang="en-US" smtClean="0">
                <a:solidFill>
                  <a:srgbClr val="0070C0"/>
                </a:solidFill>
              </a:rPr>
              <a:t>10”</a:t>
            </a:r>
            <a:r>
              <a:rPr lang="en-US" smtClean="0"/>
              <a:t> thì mở ra xem ngay. Chỗ nào không hiểu lại trong </a:t>
            </a:r>
            <a:r>
              <a:rPr lang="en-US" smtClean="0">
                <a:solidFill>
                  <a:srgbClr val="0070C0"/>
                </a:solidFill>
              </a:rPr>
              <a:t>10”</a:t>
            </a:r>
            <a:r>
              <a:rPr lang="en-US" smtClean="0"/>
              <a:t> thì đánh dấu và bỏ qua.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Từ điển Anh-Anh: </a:t>
            </a:r>
            <a:r>
              <a:rPr lang="en-US" smtClean="0">
                <a:hlinkClick r:id="rId2"/>
              </a:rPr>
              <a:t>http://macmillandictionary.com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Từ điển Anh-Việt: </a:t>
            </a:r>
            <a:r>
              <a:rPr lang="en-US">
                <a:hlinkClick r:id="rId3"/>
              </a:rPr>
              <a:t>http://vdict.com</a:t>
            </a:r>
            <a:r>
              <a:rPr lang="en-US" smtClean="0">
                <a:hlinkClick r:id="rId3"/>
              </a:rPr>
              <a:t>/</a:t>
            </a:r>
            <a:endParaRPr lang="en-US"/>
          </a:p>
          <a:p>
            <a:r>
              <a:rPr lang="en-US"/>
              <a:t>Chương trình đọc tiếng </a:t>
            </a:r>
            <a:r>
              <a:rPr lang="en-US" smtClean="0"/>
              <a:t>Anh của ImTranslator: </a:t>
            </a:r>
            <a:r>
              <a:rPr lang="en-US">
                <a:hlinkClick r:id="rId4"/>
              </a:rPr>
              <a:t>http://text-to-speech.imtranslator.net</a:t>
            </a:r>
            <a:r>
              <a:rPr lang="en-US" smtClean="0">
                <a:hlinkClick r:id="rId4"/>
              </a:rPr>
              <a:t>/</a:t>
            </a:r>
            <a:endParaRPr lang="en-US"/>
          </a:p>
          <a:p>
            <a:r>
              <a:rPr lang="en-US"/>
              <a:t>Bài tập hàng </a:t>
            </a:r>
            <a:r>
              <a:rPr lang="en-US" smtClean="0"/>
              <a:t>tuần (có sau mỗi buổi học): </a:t>
            </a:r>
            <a:r>
              <a:rPr lang="en-US">
                <a:hlinkClick r:id="rId5"/>
              </a:rPr>
              <a:t>http://</a:t>
            </a:r>
            <a:r>
              <a:rPr lang="en-US" smtClean="0">
                <a:hlinkClick r:id="rId5"/>
              </a:rPr>
              <a:t>phuonglamcs.com/relax/presentations/e01-2014.html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Thông tin liên lạc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Huỳnh Phạm Ngọc Lâm (1981)</a:t>
            </a:r>
          </a:p>
          <a:p>
            <a:pPr lvl="1"/>
            <a:r>
              <a:rPr lang="en-US" smtClean="0">
                <a:hlinkClick r:id="rId2"/>
              </a:rPr>
              <a:t>lam.huynhp@gmail.com</a:t>
            </a:r>
            <a:endParaRPr lang="en-US" smtClean="0"/>
          </a:p>
          <a:p>
            <a:pPr lvl="1"/>
            <a:r>
              <a:rPr lang="en-US" smtClean="0"/>
              <a:t>0963321981</a:t>
            </a:r>
          </a:p>
          <a:p>
            <a:r>
              <a:rPr lang="en-US" smtClean="0"/>
              <a:t>Nguyễn Quốc Khánh Phương (1982)</a:t>
            </a:r>
          </a:p>
          <a:p>
            <a:pPr lvl="1"/>
            <a:r>
              <a:rPr lang="en-US" smtClean="0">
                <a:hlinkClick r:id="rId3"/>
              </a:rPr>
              <a:t>nqkphuong@gmail.com</a:t>
            </a:r>
            <a:endParaRPr lang="en-US" smtClean="0"/>
          </a:p>
          <a:p>
            <a:pPr lvl="1"/>
            <a:r>
              <a:rPr lang="en-US" smtClean="0"/>
              <a:t>0962738690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Có ai thắc mắc gì không?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Muốn biết phải hỏi, muốn giỏi phải liều… rèn luyện.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9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CHÚC MAY MẮN 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Wingdings" panose="05000000000000000000" pitchFamily="2" charset="2"/>
              </a:rPr>
              <a:t>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For more, please visit: </a:t>
            </a:r>
            <a:r>
              <a:rPr lang="en-US">
                <a:hlinkClick r:id="rId2"/>
              </a:rPr>
              <a:t>http://phuonglamcs.com/relax/presentations</a:t>
            </a:r>
            <a:r>
              <a:rPr lang="en-US" smtClean="0">
                <a:hlinkClick r:id="rId2"/>
              </a:rPr>
              <a:t>/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439441" y="2074464"/>
            <a:ext cx="4399759" cy="3411936"/>
            <a:chOff x="4439441" y="2074464"/>
            <a:chExt cx="4399759" cy="3411936"/>
          </a:xfrm>
        </p:grpSpPr>
        <p:pic>
          <p:nvPicPr>
            <p:cNvPr id="6" name="Picture 14" descr="http://1.bp.blogspot.com/-CvCFYmPEwJg/UC96kc58JYI/AAAAAAAABJA/9dGBityz6KI/s1600/fun_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441" y="2074464"/>
              <a:ext cx="3967368" cy="3411936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 rot="21408071">
              <a:off x="6752634" y="4191000"/>
              <a:ext cx="208656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AND FREE!</a:t>
              </a:r>
              <a:endPara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Điều kiện tham 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Bạn </a:t>
            </a:r>
            <a:r>
              <a:rPr lang="en-US">
                <a:solidFill>
                  <a:srgbClr val="0070C0"/>
                </a:solidFill>
              </a:rPr>
              <a:t>muốn giỏi </a:t>
            </a:r>
            <a:r>
              <a:rPr lang="en-US"/>
              <a:t>tiếng Anh thực sự trong vòng không quá 1 </a:t>
            </a:r>
            <a:r>
              <a:rPr lang="en-US" smtClean="0"/>
              <a:t>năm</a:t>
            </a:r>
          </a:p>
          <a:p>
            <a:pPr lvl="0"/>
            <a:r>
              <a:rPr lang="en-US" smtClean="0"/>
              <a:t>Bạn </a:t>
            </a:r>
            <a:r>
              <a:rPr lang="en-US"/>
              <a:t>đã sẵn sàng bỏ ra ít nhất </a:t>
            </a:r>
            <a:r>
              <a:rPr lang="en-US">
                <a:solidFill>
                  <a:srgbClr val="0070C0"/>
                </a:solidFill>
              </a:rPr>
              <a:t>1 giờ </a:t>
            </a:r>
            <a:r>
              <a:rPr lang="en-US"/>
              <a:t>mỗi ngày để luyện tập tiếng Anh </a:t>
            </a:r>
            <a:r>
              <a:rPr lang="en-US" smtClean="0"/>
              <a:t>theo </a:t>
            </a:r>
            <a:r>
              <a:rPr lang="en-US" smtClean="0">
                <a:solidFill>
                  <a:srgbClr val="0070C0"/>
                </a:solidFill>
              </a:rPr>
              <a:t>đúng </a:t>
            </a:r>
            <a:r>
              <a:rPr lang="en-US"/>
              <a:t>hướng dẫn của khoá </a:t>
            </a:r>
            <a:r>
              <a:rPr lang="en-US" smtClean="0"/>
              <a:t>học</a:t>
            </a:r>
          </a:p>
          <a:p>
            <a:pPr lvl="0"/>
            <a:r>
              <a:rPr lang="en-US" smtClean="0"/>
              <a:t>Bạn </a:t>
            </a:r>
            <a:r>
              <a:rPr lang="en-US">
                <a:solidFill>
                  <a:srgbClr val="0070C0"/>
                </a:solidFill>
              </a:rPr>
              <a:t>quyết tâm </a:t>
            </a:r>
            <a:r>
              <a:rPr lang="en-US"/>
              <a:t>thực hiện điều này và sẽ không bỏ cuộc giữa </a:t>
            </a:r>
            <a:r>
              <a:rPr lang="en-US" smtClean="0"/>
              <a:t>chừng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quy lớp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Buổi </a:t>
            </a:r>
            <a:r>
              <a:rPr lang="en-US"/>
              <a:t>nào </a:t>
            </a:r>
            <a:r>
              <a:rPr lang="en-US" smtClean="0"/>
              <a:t>không </a:t>
            </a:r>
            <a:r>
              <a:rPr lang="en-US"/>
              <a:t>đi học được hay đi trễ từ </a:t>
            </a:r>
            <a:r>
              <a:rPr lang="en-US">
                <a:solidFill>
                  <a:srgbClr val="0070C0"/>
                </a:solidFill>
              </a:rPr>
              <a:t>15’</a:t>
            </a:r>
            <a:r>
              <a:rPr lang="en-US"/>
              <a:t> trở </a:t>
            </a:r>
            <a:r>
              <a:rPr lang="en-US" smtClean="0"/>
              <a:t>lên =&gt; phải thông báo</a:t>
            </a:r>
            <a:r>
              <a:rPr lang="en-US"/>
              <a:t>. </a:t>
            </a:r>
            <a:r>
              <a:rPr lang="en-US">
                <a:solidFill>
                  <a:srgbClr val="0070C0"/>
                </a:solidFill>
              </a:rPr>
              <a:t>3 </a:t>
            </a:r>
            <a:r>
              <a:rPr lang="en-US"/>
              <a:t>lần không thông báo =&gt; không được tiếp tục khoá học.</a:t>
            </a:r>
          </a:p>
          <a:p>
            <a:pPr lvl="0"/>
            <a:r>
              <a:rPr lang="en-US" smtClean="0"/>
              <a:t>Phải </a:t>
            </a:r>
            <a:r>
              <a:rPr lang="en-US"/>
              <a:t>làm bài tập về nhà đầy đủ (dù buổi đó </a:t>
            </a:r>
            <a:r>
              <a:rPr lang="en-US" smtClean="0"/>
              <a:t>không </a:t>
            </a:r>
            <a:r>
              <a:rPr lang="en-US"/>
              <a:t>tham gia </a:t>
            </a:r>
            <a:r>
              <a:rPr lang="en-US" smtClean="0"/>
              <a:t>học). </a:t>
            </a:r>
            <a:r>
              <a:rPr lang="en-US" smtClean="0">
                <a:solidFill>
                  <a:srgbClr val="0070C0"/>
                </a:solidFill>
              </a:rPr>
              <a:t>4 </a:t>
            </a:r>
            <a:r>
              <a:rPr lang="en-US">
                <a:solidFill>
                  <a:srgbClr val="0070C0"/>
                </a:solidFill>
              </a:rPr>
              <a:t>tuần </a:t>
            </a:r>
            <a:r>
              <a:rPr lang="en-US"/>
              <a:t>liên </a:t>
            </a:r>
            <a:r>
              <a:rPr lang="en-US" smtClean="0"/>
              <a:t>tục không </a:t>
            </a:r>
            <a:r>
              <a:rPr lang="en-US"/>
              <a:t>làm được đủ từ </a:t>
            </a:r>
            <a:r>
              <a:rPr lang="en-US">
                <a:solidFill>
                  <a:srgbClr val="0070C0"/>
                </a:solidFill>
              </a:rPr>
              <a:t>70%</a:t>
            </a:r>
            <a:r>
              <a:rPr lang="en-US"/>
              <a:t> trở lên bài tập về </a:t>
            </a:r>
            <a:r>
              <a:rPr lang="en-US" smtClean="0"/>
              <a:t>nhà =&gt; không </a:t>
            </a:r>
            <a:r>
              <a:rPr lang="en-US"/>
              <a:t>được tiếp tục khoá </a:t>
            </a:r>
            <a:r>
              <a:rPr lang="en-US" smtClean="0"/>
              <a:t>học.</a:t>
            </a:r>
            <a:endParaRPr lang="en-US"/>
          </a:p>
          <a:p>
            <a:pPr lvl="0"/>
            <a:r>
              <a:rPr lang="en-US" smtClean="0"/>
              <a:t>Không qua được bài kiểm tra cuối </a:t>
            </a:r>
            <a:r>
              <a:rPr lang="en-US"/>
              <a:t>mỗi giai đoạn </a:t>
            </a:r>
            <a:r>
              <a:rPr lang="en-US" smtClean="0"/>
              <a:t>=&gt; không được </a:t>
            </a:r>
            <a:r>
              <a:rPr lang="en-US"/>
              <a:t>tiếp tục giai đoạn </a:t>
            </a:r>
            <a:r>
              <a:rPr lang="en-US" smtClean="0"/>
              <a:t>kế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5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Dụng cụ học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Ít nhất:</a:t>
            </a:r>
          </a:p>
          <a:p>
            <a:pPr lvl="1"/>
            <a:r>
              <a:rPr lang="en-US" smtClean="0"/>
              <a:t>2 quyển tập </a:t>
            </a:r>
          </a:p>
          <a:p>
            <a:pPr lvl="2"/>
            <a:r>
              <a:rPr lang="en-US" smtClean="0"/>
              <a:t>Mặt trước làm bài tập, mặt sau làm nháp</a:t>
            </a:r>
          </a:p>
          <a:p>
            <a:pPr lvl="1"/>
            <a:r>
              <a:rPr lang="en-US" smtClean="0"/>
              <a:t>2 cây viết khác màu</a:t>
            </a:r>
          </a:p>
          <a:p>
            <a:pPr lvl="1"/>
            <a:r>
              <a:rPr lang="en-US" smtClean="0"/>
              <a:t>1 bút dạ quang</a:t>
            </a:r>
          </a:p>
          <a:p>
            <a:pPr lvl="1"/>
            <a:r>
              <a:rPr lang="en-US" smtClean="0"/>
              <a:t>1 thước kẻ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ước đặt tên bài tập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12" y="2057400"/>
            <a:ext cx="6738776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8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trình bày bài tập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39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43000" y="6213427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Nếu bài tập không nói cụ thể thì mặc định là làm bài vào tập.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144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trình bày email bài làm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48" y="1600200"/>
            <a:ext cx="6757504" cy="4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3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Cách trình bày email </a:t>
            </a:r>
            <a:r>
              <a:rPr lang="en-US" smtClean="0"/>
              <a:t>thắc mắc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705600" cy="467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3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làm bài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đồng hồ </a:t>
            </a:r>
            <a:r>
              <a:rPr lang="en-US" smtClean="0">
                <a:solidFill>
                  <a:srgbClr val="0070C0"/>
                </a:solidFill>
              </a:rPr>
              <a:t>đo thời gian </a:t>
            </a:r>
            <a:r>
              <a:rPr lang="en-US" smtClean="0"/>
              <a:t>làm bài</a:t>
            </a:r>
          </a:p>
          <a:p>
            <a:r>
              <a:rPr lang="en-US" smtClean="0">
                <a:solidFill>
                  <a:srgbClr val="0070C0"/>
                </a:solidFill>
              </a:rPr>
              <a:t>Tập trung </a:t>
            </a:r>
            <a:r>
              <a:rPr lang="en-US" smtClean="0"/>
              <a:t>làm bài trong thời gian cho phép</a:t>
            </a:r>
          </a:p>
          <a:p>
            <a:pPr lvl="1"/>
            <a:r>
              <a:rPr lang="en-US" smtClean="0"/>
              <a:t>Làm 1 mạch từ đầu đến cuối bài</a:t>
            </a:r>
          </a:p>
          <a:p>
            <a:pPr lvl="1"/>
            <a:r>
              <a:rPr lang="en-US" smtClean="0"/>
              <a:t>Chỗ nào không làm được trong </a:t>
            </a:r>
            <a:r>
              <a:rPr lang="en-US" smtClean="0">
                <a:solidFill>
                  <a:srgbClr val="0070C0"/>
                </a:solidFill>
              </a:rPr>
              <a:t>30”</a:t>
            </a:r>
            <a:r>
              <a:rPr lang="en-US" smtClean="0"/>
              <a:t> thì bỏ qua</a:t>
            </a:r>
          </a:p>
          <a:p>
            <a:pPr lvl="1"/>
            <a:r>
              <a:rPr lang="en-US" smtClean="0"/>
              <a:t>Đến cuối bài thì đi lại từ đầu, tập trung vào những chỗ chưa làm được, </a:t>
            </a:r>
            <a:r>
              <a:rPr lang="en-US" smtClean="0">
                <a:solidFill>
                  <a:srgbClr val="0070C0"/>
                </a:solidFill>
              </a:rPr>
              <a:t>30”</a:t>
            </a:r>
            <a:r>
              <a:rPr lang="en-US" smtClean="0"/>
              <a:t> chưa ra lại bỏ qua</a:t>
            </a:r>
          </a:p>
          <a:p>
            <a:pPr lvl="1"/>
            <a:r>
              <a:rPr lang="en-US" smtClean="0"/>
              <a:t>Cứ thế đến khi làm xong hay hết giờ</a:t>
            </a:r>
          </a:p>
          <a:p>
            <a:r>
              <a:rPr lang="en-US" smtClean="0"/>
              <a:t>Làm </a:t>
            </a:r>
            <a:r>
              <a:rPr lang="en-US" smtClean="0">
                <a:solidFill>
                  <a:srgbClr val="0070C0"/>
                </a:solidFill>
              </a:rPr>
              <a:t>đúng</a:t>
            </a:r>
            <a:r>
              <a:rPr lang="en-US" smtClean="0"/>
              <a:t> yêu cầu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53522</TotalTime>
  <Words>492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Ghi chú chung về khóa học</vt:lpstr>
      <vt:lpstr>Điều kiện tham gia</vt:lpstr>
      <vt:lpstr>Nội quy lớp học</vt:lpstr>
      <vt:lpstr>Dụng cụ học tập</vt:lpstr>
      <vt:lpstr>Quy ước đặt tên bài tập</vt:lpstr>
      <vt:lpstr>Cách trình bày bài tập</vt:lpstr>
      <vt:lpstr>Cách trình bày email bài làm</vt:lpstr>
      <vt:lpstr>Cách trình bày email thắc mắc</vt:lpstr>
      <vt:lpstr>Cách làm bài</vt:lpstr>
      <vt:lpstr>Cách ôn bài</vt:lpstr>
      <vt:lpstr>Công cụ sử dụng</vt:lpstr>
      <vt:lpstr>Thông tin liên lạc</vt:lpstr>
      <vt:lpstr>Có ai thắc mắc gì không?</vt:lpstr>
      <vt:lpstr>PowerPoint Presentation</vt:lpstr>
      <vt:lpstr>PowerPoint Presentation</vt:lpstr>
    </vt:vector>
  </TitlesOfParts>
  <Company>106/5A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3280</cp:revision>
  <dcterms:created xsi:type="dcterms:W3CDTF">2009-02-10T14:11:16Z</dcterms:created>
  <dcterms:modified xsi:type="dcterms:W3CDTF">2014-12-18T01:33:46Z</dcterms:modified>
</cp:coreProperties>
</file>