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395" r:id="rId2"/>
    <p:sldId id="420" r:id="rId3"/>
    <p:sldId id="422" r:id="rId4"/>
    <p:sldId id="408" r:id="rId5"/>
    <p:sldId id="409" r:id="rId6"/>
    <p:sldId id="406" r:id="rId7"/>
    <p:sldId id="419" r:id="rId8"/>
    <p:sldId id="426" r:id="rId9"/>
    <p:sldId id="410" r:id="rId10"/>
    <p:sldId id="414" r:id="rId11"/>
    <p:sldId id="413" r:id="rId12"/>
    <p:sldId id="415" r:id="rId13"/>
    <p:sldId id="424" r:id="rId14"/>
    <p:sldId id="417" r:id="rId15"/>
    <p:sldId id="423" r:id="rId16"/>
    <p:sldId id="418" r:id="rId17"/>
    <p:sldId id="425" r:id="rId18"/>
    <p:sldId id="3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7E39"/>
    <a:srgbClr val="BCB800"/>
    <a:srgbClr val="684522"/>
    <a:srgbClr val="6E4924"/>
    <a:srgbClr val="0066FF"/>
    <a:srgbClr val="FF33CC"/>
    <a:srgbClr val="996633"/>
    <a:srgbClr val="99FF99"/>
    <a:srgbClr val="575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8" autoAdjust="0"/>
    <p:restoredTop sz="81441" autoAdjust="0"/>
  </p:normalViewPr>
  <p:slideViewPr>
    <p:cSldViewPr>
      <p:cViewPr>
        <p:scale>
          <a:sx n="90" d="100"/>
          <a:sy n="90" d="100"/>
        </p:scale>
        <p:origin x="-624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56"/>
    </p:cViewPr>
  </p:sorterViewPr>
  <p:notesViewPr>
    <p:cSldViewPr>
      <p:cViewPr varScale="1">
        <p:scale>
          <a:sx n="64" d="100"/>
          <a:sy n="64" d="100"/>
        </p:scale>
        <p:origin x="-19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7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6515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46514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2551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92550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23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562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3562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tip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816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ent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 algn="ctr">
              <a:buFont typeface="Wingdings" pitchFamily="2" charset="2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Font typeface="Wingdings" pitchFamily="2" charset="2"/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165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>
              <a:buFont typeface="Wingdings" pitchFamily="2" charset="2"/>
              <a:buNone/>
              <a:defRPr/>
            </a:lvl2pPr>
            <a:lvl3pPr marL="914400" indent="0">
              <a:buNone/>
              <a:defRPr/>
            </a:lvl3pPr>
            <a:lvl4pPr marL="1371600" indent="0">
              <a:buFont typeface="Wingdings" pitchFamily="2" charset="2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2" r:id="rId4"/>
    <p:sldLayoutId id="2147483666" r:id="rId5"/>
    <p:sldLayoutId id="2147483664" r:id="rId6"/>
    <p:sldLayoutId id="2147483661" r:id="rId7"/>
    <p:sldLayoutId id="2147483660" r:id="rId8"/>
    <p:sldLayoutId id="2147483662" r:id="rId9"/>
    <p:sldLayoutId id="2147483665" r:id="rId10"/>
    <p:sldLayoutId id="2147483670" r:id="rId11"/>
    <p:sldLayoutId id="2147483667" r:id="rId12"/>
    <p:sldLayoutId id="2147483663" r:id="rId13"/>
    <p:sldLayoutId id="2147483671" r:id="rId14"/>
    <p:sldLayoutId id="2147483668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69" r:id="rId21"/>
    <p:sldLayoutId id="2147483656" r:id="rId22"/>
    <p:sldLayoutId id="2147483657" r:id="rId23"/>
    <p:sldLayoutId id="2147483658" r:id="rId24"/>
    <p:sldLayoutId id="2147483659" r:id="rId2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rammar.about.com/od/c/g/collnounterm.htm?utm_term=collective%20nouns%20verb%20agreement&amp;utm_content=p1-main-2-title&amp;utm_medium=sem&amp;utm_source=msn&amp;utm_campaign=adid-e0cabec1-74e2-4856-9818-eb71677ea6d9-0-ab_msb_ocode-12627&amp;ad=semD&amp;an=msn_s&amp;am=broad&amp;q=collective%20nouns%20verb%20agreement&amp;dqi=&amp;o=12627&amp;l=sem&amp;qsrc=999&amp;askid=e0cabec1-74e2-4856-9818-eb71677ea6d9-0-ab_msb" TargetMode="External"/><Relationship Id="rId5" Type="http://schemas.openxmlformats.org/officeDocument/2006/relationships/hyperlink" Target="http://www.englishleap.com/grammar/collective-nouns" TargetMode="External"/><Relationship Id="rId4" Type="http://schemas.openxmlformats.org/officeDocument/2006/relationships/hyperlink" Target="http://users.tinyonline.co.uk/gswithenbank/collnoun.ht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edufind.com/english-grammar/plural-noun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that.org/pages/view/roots.html" TargetMode="External"/><Relationship Id="rId2" Type="http://schemas.openxmlformats.org/officeDocument/2006/relationships/hyperlink" Target="https://www.englishclub.com/vocabulary/prefixes.ht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nglishclub.com/vocabulary/suffixes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Linguistic levels of structure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371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Sound</a:t>
            </a:r>
            <a:endParaRPr 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457200" y="20382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Phoneme</a:t>
            </a:r>
            <a:endParaRPr lang="en-US" sz="2000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27240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Morpheme</a:t>
            </a:r>
            <a:endParaRPr lang="en-US" sz="2000" b="1"/>
          </a:p>
        </p:txBody>
      </p:sp>
      <p:sp>
        <p:nvSpPr>
          <p:cNvPr id="12" name="TextBox 11"/>
          <p:cNvSpPr txBox="1"/>
          <p:nvPr/>
        </p:nvSpPr>
        <p:spPr>
          <a:xfrm>
            <a:off x="457200" y="3409890"/>
            <a:ext cx="15240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Word</a:t>
            </a:r>
            <a:endParaRPr lang="en-US" sz="2000" b="1"/>
          </a:p>
        </p:txBody>
      </p:sp>
      <p:sp>
        <p:nvSpPr>
          <p:cNvPr id="13" name="TextBox 12"/>
          <p:cNvSpPr txBox="1"/>
          <p:nvPr/>
        </p:nvSpPr>
        <p:spPr>
          <a:xfrm>
            <a:off x="457200" y="40956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Phrase</a:t>
            </a:r>
            <a:endParaRPr lang="en-US" sz="2000" b="1"/>
          </a:p>
        </p:txBody>
      </p:sp>
      <p:sp>
        <p:nvSpPr>
          <p:cNvPr id="14" name="TextBox 13"/>
          <p:cNvSpPr txBox="1"/>
          <p:nvPr/>
        </p:nvSpPr>
        <p:spPr>
          <a:xfrm>
            <a:off x="457200" y="47814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Clause</a:t>
            </a:r>
            <a:endParaRPr 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457200" y="54672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Sentence</a:t>
            </a:r>
            <a:endParaRPr 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457200" y="61530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Meaning</a:t>
            </a:r>
            <a:endParaRPr lang="en-US" sz="2000" b="1"/>
          </a:p>
        </p:txBody>
      </p:sp>
      <p:cxnSp>
        <p:nvCxnSpPr>
          <p:cNvPr id="6" name="Straight Arrow Connector 5"/>
          <p:cNvCxnSpPr>
            <a:stCxn id="2" idx="2"/>
            <a:endCxn id="10" idx="0"/>
          </p:cNvCxnSpPr>
          <p:nvPr/>
        </p:nvCxnSpPr>
        <p:spPr>
          <a:xfrm>
            <a:off x="1219200" y="1771710"/>
            <a:ext cx="0" cy="266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2"/>
            <a:endCxn id="11" idx="0"/>
          </p:cNvCxnSpPr>
          <p:nvPr/>
        </p:nvCxnSpPr>
        <p:spPr>
          <a:xfrm>
            <a:off x="1219200" y="24384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0"/>
          </p:cNvCxnSpPr>
          <p:nvPr/>
        </p:nvCxnSpPr>
        <p:spPr>
          <a:xfrm>
            <a:off x="1219200" y="31242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>
          <a:xfrm>
            <a:off x="1219200" y="38100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4" idx="0"/>
          </p:cNvCxnSpPr>
          <p:nvPr/>
        </p:nvCxnSpPr>
        <p:spPr>
          <a:xfrm>
            <a:off x="1219200" y="44958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>
          <a:xfrm>
            <a:off x="1219200" y="51816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16" idx="0"/>
          </p:cNvCxnSpPr>
          <p:nvPr/>
        </p:nvCxnSpPr>
        <p:spPr>
          <a:xfrm>
            <a:off x="1219200" y="58674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81200" y="20382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ð iː z   b juː t ə f ʊ l   w ɪ m ɪ n   s ɛ d   w iː   w ɜː   t r uː   m ɛ n</a:t>
            </a:r>
            <a:endParaRPr lang="en-US" sz="2000"/>
          </a:p>
        </p:txBody>
      </p:sp>
      <p:sp>
        <p:nvSpPr>
          <p:cNvPr id="36" name="TextBox 35"/>
          <p:cNvSpPr txBox="1"/>
          <p:nvPr/>
        </p:nvSpPr>
        <p:spPr>
          <a:xfrm>
            <a:off x="1981200" y="27240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These </a:t>
            </a:r>
            <a:r>
              <a:rPr lang="en-US" sz="2000" smtClean="0"/>
              <a:t> beauti-ful  women  said  we  were  true  men</a:t>
            </a:r>
            <a:endParaRPr lang="en-US" sz="2000"/>
          </a:p>
        </p:txBody>
      </p:sp>
      <p:sp>
        <p:nvSpPr>
          <p:cNvPr id="37" name="TextBox 36"/>
          <p:cNvSpPr txBox="1"/>
          <p:nvPr/>
        </p:nvSpPr>
        <p:spPr>
          <a:xfrm>
            <a:off x="1981200" y="34098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These  </a:t>
            </a:r>
            <a:r>
              <a:rPr lang="en-US" sz="2000" smtClean="0">
                <a:solidFill>
                  <a:srgbClr val="7030A0"/>
                </a:solidFill>
              </a:rPr>
              <a:t>beautiful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0070C0"/>
                </a:solidFill>
              </a:rPr>
              <a:t>women  </a:t>
            </a:r>
            <a:r>
              <a:rPr lang="en-US" sz="2000" smtClean="0">
                <a:solidFill>
                  <a:srgbClr val="FF0000"/>
                </a:solidFill>
              </a:rPr>
              <a:t>said</a:t>
            </a:r>
            <a:r>
              <a:rPr lang="en-US" sz="2000" smtClean="0">
                <a:solidFill>
                  <a:srgbClr val="00B050"/>
                </a:solidFill>
              </a:rPr>
              <a:t>  we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FF0000"/>
                </a:solidFill>
              </a:rPr>
              <a:t>were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7030A0"/>
                </a:solidFill>
              </a:rPr>
              <a:t>true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0070C0"/>
                </a:solidFill>
              </a:rPr>
              <a:t>men</a:t>
            </a:r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1200" y="411480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0070C0"/>
                </a:solidFill>
              </a:rPr>
              <a:t>These </a:t>
            </a:r>
            <a:r>
              <a:rPr lang="en-US" sz="2000">
                <a:solidFill>
                  <a:srgbClr val="0070C0"/>
                </a:solidFill>
              </a:rPr>
              <a:t>beautiful </a:t>
            </a:r>
            <a:r>
              <a:rPr lang="en-US" sz="2000" smtClean="0">
                <a:solidFill>
                  <a:srgbClr val="0070C0"/>
                </a:solidFill>
              </a:rPr>
              <a:t>women </a:t>
            </a:r>
            <a:r>
              <a:rPr lang="en-US" sz="2000" smtClean="0">
                <a:solidFill>
                  <a:srgbClr val="FF0000"/>
                </a:solidFill>
              </a:rPr>
              <a:t>said</a:t>
            </a:r>
            <a:r>
              <a:rPr lang="en-US" sz="2000" smtClean="0"/>
              <a:t>: “</a:t>
            </a:r>
            <a:r>
              <a:rPr lang="en-US" sz="2000" smtClean="0">
                <a:solidFill>
                  <a:srgbClr val="0070C0"/>
                </a:solidFill>
              </a:rPr>
              <a:t>We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FF0000"/>
                </a:solidFill>
              </a:rPr>
              <a:t>were </a:t>
            </a:r>
            <a:r>
              <a:rPr lang="en-US" sz="2000" smtClean="0">
                <a:solidFill>
                  <a:srgbClr val="0070C0"/>
                </a:solidFill>
              </a:rPr>
              <a:t>true men</a:t>
            </a:r>
            <a:r>
              <a:rPr lang="en-US" sz="2000" smtClean="0"/>
              <a:t>.”</a:t>
            </a:r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1981200" y="47814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0070C0"/>
                </a:solidFill>
              </a:rPr>
              <a:t>C(</a:t>
            </a:r>
            <a:r>
              <a:rPr lang="en-US" sz="2000" smtClean="0"/>
              <a:t>These </a:t>
            </a:r>
            <a:r>
              <a:rPr lang="en-US" sz="2000"/>
              <a:t>beautiful women said: </a:t>
            </a:r>
            <a:r>
              <a:rPr lang="en-US" sz="2000" smtClean="0"/>
              <a:t>“</a:t>
            </a:r>
            <a:r>
              <a:rPr lang="en-US" sz="2000" b="1" smtClean="0">
                <a:solidFill>
                  <a:srgbClr val="0070C0"/>
                </a:solidFill>
              </a:rPr>
              <a:t>C(</a:t>
            </a:r>
            <a:r>
              <a:rPr lang="en-US" sz="2000" smtClean="0"/>
              <a:t>We </a:t>
            </a:r>
            <a:r>
              <a:rPr lang="en-US" sz="2000"/>
              <a:t>were true </a:t>
            </a:r>
            <a:r>
              <a:rPr lang="en-US" sz="2000" smtClean="0"/>
              <a:t>men.</a:t>
            </a:r>
            <a:r>
              <a:rPr lang="en-US" sz="2000" b="1" smtClean="0">
                <a:solidFill>
                  <a:srgbClr val="0070C0"/>
                </a:solidFill>
              </a:rPr>
              <a:t>)</a:t>
            </a:r>
            <a:r>
              <a:rPr lang="en-US" sz="2000" smtClean="0"/>
              <a:t>”</a:t>
            </a:r>
            <a:r>
              <a:rPr lang="en-US" sz="2000" b="1" smtClean="0">
                <a:solidFill>
                  <a:srgbClr val="0070C0"/>
                </a:solidFill>
              </a:rPr>
              <a:t>)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81200" y="54672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These beautiful women said: “We were true men.”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1981200" y="61530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?</a:t>
            </a:r>
            <a:endParaRPr 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D6D6D6"/>
              </a:clrFrom>
              <a:clrTo>
                <a:srgbClr val="D6D6D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1233517"/>
            <a:ext cx="4671391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16770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nouns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68"/>
          <a:stretch/>
        </p:blipFill>
        <p:spPr bwMode="auto">
          <a:xfrm>
            <a:off x="3886200" y="3962400"/>
            <a:ext cx="5018086" cy="1558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4603626"/>
            <a:ext cx="3200400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A noun </a:t>
            </a:r>
            <a:r>
              <a:rPr lang="en-US">
                <a:solidFill>
                  <a:srgbClr val="FFFF00"/>
                </a:solidFill>
              </a:rPr>
              <a:t>can belong to more than one group.</a:t>
            </a:r>
            <a:r>
              <a:rPr lang="en-US"/>
              <a:t> </a:t>
            </a:r>
            <a:endParaRPr lang="en-US" smtClean="0"/>
          </a:p>
          <a:p>
            <a:r>
              <a:rPr lang="en-US" i="1" smtClean="0"/>
              <a:t>E.g. </a:t>
            </a:r>
            <a:r>
              <a:rPr lang="en-US" i="1" smtClean="0">
                <a:solidFill>
                  <a:srgbClr val="FFFF00"/>
                </a:solidFill>
              </a:rPr>
              <a:t>suntan </a:t>
            </a:r>
            <a:r>
              <a:rPr lang="en-US" i="1">
                <a:solidFill>
                  <a:srgbClr val="FFFF00"/>
                </a:solidFill>
              </a:rPr>
              <a:t>lotion </a:t>
            </a:r>
            <a:r>
              <a:rPr lang="en-US" i="1"/>
              <a:t>is both a common and a concrete noun, as well </a:t>
            </a:r>
            <a:r>
              <a:rPr lang="en-US" i="1" smtClean="0"/>
              <a:t>as a </a:t>
            </a:r>
            <a:r>
              <a:rPr lang="en-US" i="1"/>
              <a:t>compound noun.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8600" y="1354826"/>
            <a:ext cx="5078414" cy="2455174"/>
            <a:chOff x="152400" y="1354826"/>
            <a:chExt cx="5078414" cy="245517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354826"/>
              <a:ext cx="5078414" cy="24551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930400" y="2057400"/>
              <a:ext cx="1143000" cy="33855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Perceivable</a:t>
              </a:r>
              <a:endParaRPr lang="en-US" sz="16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43100" y="3352800"/>
              <a:ext cx="1143000" cy="33855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Others</a:t>
              </a:r>
              <a:endParaRPr lang="en-US" sz="1600"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25"/>
          <a:stretch/>
        </p:blipFill>
        <p:spPr bwMode="auto">
          <a:xfrm>
            <a:off x="3886200" y="5638800"/>
            <a:ext cx="5018086" cy="100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9800" y="1295400"/>
            <a:ext cx="2590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See</a:t>
            </a:r>
            <a:r>
              <a:rPr lang="en-US" smtClean="0"/>
              <a:t>:</a:t>
            </a:r>
          </a:p>
          <a:p>
            <a:r>
              <a:rPr lang="en-US">
                <a:solidFill>
                  <a:schemeClr val="tx1"/>
                </a:solidFill>
              </a:rPr>
              <a:t>- A sample list: </a:t>
            </a:r>
            <a:r>
              <a:rPr lang="en-US">
                <a:solidFill>
                  <a:schemeClr val="tx1"/>
                </a:solidFill>
                <a:hlinkClick r:id="rId4"/>
              </a:rPr>
              <a:t>http://</a:t>
            </a:r>
            <a:r>
              <a:rPr lang="en-US" smtClean="0">
                <a:solidFill>
                  <a:schemeClr val="tx1"/>
                </a:solidFill>
                <a:hlinkClick r:id="rId4"/>
              </a:rPr>
              <a:t>users.tinyonline.co.uk/gswithenbank/collnoun.htm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endParaRPr lang="en-US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1"/>
                </a:solidFill>
              </a:rPr>
              <a:t>- Origin: </a:t>
            </a:r>
            <a:r>
              <a:rPr lang="en-US">
                <a:solidFill>
                  <a:schemeClr val="tx1"/>
                </a:solidFill>
                <a:hlinkClick r:id="rId5"/>
              </a:rPr>
              <a:t>http://www.englishleap.com/grammar/collective-nouns</a:t>
            </a:r>
            <a:r>
              <a:rPr lang="en-US">
                <a:solidFill>
                  <a:schemeClr val="tx1"/>
                </a:solidFill>
              </a:rPr>
              <a:t> </a:t>
            </a:r>
            <a:endParaRPr lang="en-US" smtClean="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- Agreements</a:t>
            </a:r>
            <a:r>
              <a:rPr lang="en-US" smtClean="0">
                <a:solidFill>
                  <a:schemeClr val="tx1"/>
                </a:solidFill>
              </a:rPr>
              <a:t>: </a:t>
            </a:r>
            <a:r>
              <a:rPr lang="en-US" smtClean="0">
                <a:solidFill>
                  <a:schemeClr val="tx1"/>
                </a:solidFill>
                <a:hlinkClick r:id="rId6"/>
              </a:rPr>
              <a:t>here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6453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nouns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8800" y="1725642"/>
            <a:ext cx="3276600" cy="4524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A noun can be classified as </a:t>
            </a:r>
            <a:r>
              <a:rPr lang="en-US" b="1" smtClean="0">
                <a:solidFill>
                  <a:srgbClr val="FFFF00"/>
                </a:solidFill>
              </a:rPr>
              <a:t>countable </a:t>
            </a:r>
            <a:r>
              <a:rPr lang="en-US" smtClean="0">
                <a:solidFill>
                  <a:schemeClr val="bg1"/>
                </a:solidFill>
              </a:rPr>
              <a:t>or </a:t>
            </a:r>
            <a:r>
              <a:rPr lang="en-US" b="1" smtClean="0">
                <a:solidFill>
                  <a:srgbClr val="FFFF00"/>
                </a:solidFill>
              </a:rPr>
              <a:t>uncountable (mass)</a:t>
            </a:r>
            <a:r>
              <a:rPr lang="en-US" smtClean="0">
                <a:solidFill>
                  <a:schemeClr val="bg1"/>
                </a:solidFill>
              </a:rPr>
              <a:t>.</a:t>
            </a:r>
          </a:p>
          <a:p>
            <a:r>
              <a:rPr lang="en-US" smtClean="0">
                <a:solidFill>
                  <a:schemeClr val="bg1"/>
                </a:solidFill>
              </a:rPr>
              <a:t>- Some nouns may be </a:t>
            </a:r>
            <a:r>
              <a:rPr lang="en-US" b="1" smtClean="0">
                <a:solidFill>
                  <a:srgbClr val="FFFF00"/>
                </a:solidFill>
              </a:rPr>
              <a:t>both </a:t>
            </a:r>
            <a:r>
              <a:rPr lang="en-US" smtClean="0">
                <a:solidFill>
                  <a:schemeClr val="bg1"/>
                </a:solidFill>
              </a:rPr>
              <a:t>depending on the context. </a:t>
            </a:r>
            <a:r>
              <a:rPr lang="en-US" i="1" smtClean="0"/>
              <a:t>E.g. I want some cake. and I have 6 cakes.</a:t>
            </a:r>
          </a:p>
          <a:p>
            <a:r>
              <a:rPr lang="en-US" smtClean="0"/>
              <a:t>- Some mass nouns can be used as countable nouns to mean </a:t>
            </a:r>
            <a:r>
              <a:rPr lang="en-US" i="1" smtClean="0">
                <a:solidFill>
                  <a:srgbClr val="FFFF00"/>
                </a:solidFill>
              </a:rPr>
              <a:t>‘a number of kind/portion of objects’</a:t>
            </a:r>
            <a:r>
              <a:rPr lang="en-US" smtClean="0"/>
              <a:t>. </a:t>
            </a:r>
            <a:r>
              <a:rPr lang="en-US" i="1" smtClean="0"/>
              <a:t>E.g. five cheeses, a beer.</a:t>
            </a:r>
          </a:p>
          <a:p>
            <a:r>
              <a:rPr lang="en-US" smtClean="0"/>
              <a:t>- Mass nouns like </a:t>
            </a:r>
            <a:r>
              <a:rPr lang="en-US" i="1" smtClean="0">
                <a:solidFill>
                  <a:srgbClr val="FFFF00"/>
                </a:solidFill>
              </a:rPr>
              <a:t>flour</a:t>
            </a:r>
            <a:r>
              <a:rPr lang="en-US" smtClean="0"/>
              <a:t> and </a:t>
            </a:r>
            <a:r>
              <a:rPr lang="en-US" i="1" smtClean="0">
                <a:solidFill>
                  <a:srgbClr val="FFFF00"/>
                </a:solidFill>
              </a:rPr>
              <a:t>bread</a:t>
            </a:r>
            <a:r>
              <a:rPr lang="en-US" smtClean="0"/>
              <a:t> can only be made countable by prefixing some expression of measurement. </a:t>
            </a:r>
            <a:r>
              <a:rPr lang="en-US" i="1" smtClean="0"/>
              <a:t>E.g. six spoonful of flour.</a:t>
            </a:r>
          </a:p>
        </p:txBody>
      </p:sp>
      <p:pic>
        <p:nvPicPr>
          <p:cNvPr id="1026" name="Picture 2" descr="http://assets.ecenglish.io/blogs/uploads/sites/31/2015/03/countables-ang-chart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8" b="-1311"/>
          <a:stretch/>
        </p:blipFill>
        <p:spPr bwMode="auto">
          <a:xfrm>
            <a:off x="152400" y="1282700"/>
            <a:ext cx="5276850" cy="541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53357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</a:t>
            </a:r>
            <a:endParaRPr lang="en-US"/>
          </a:p>
        </p:txBody>
      </p:sp>
      <p:pic>
        <p:nvPicPr>
          <p:cNvPr id="2050" name="Picture 2" descr="https://en.islcollective.com/wuploads/preview_new/full_4035_countable_and_uncountable_nouns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7" b="4995"/>
          <a:stretch/>
        </p:blipFill>
        <p:spPr bwMode="auto">
          <a:xfrm>
            <a:off x="1676400" y="1320800"/>
            <a:ext cx="5883874" cy="538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9750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Noun forms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04" y="1308390"/>
            <a:ext cx="8742362" cy="5321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Noun forms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7411" y="1524000"/>
            <a:ext cx="7013928" cy="2204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5948" y="3878356"/>
            <a:ext cx="6722580" cy="2598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121580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Noun forms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520" y="1295400"/>
            <a:ext cx="5095874" cy="2233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733800"/>
            <a:ext cx="5183188" cy="2829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172200" y="2769275"/>
            <a:ext cx="251460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Take a look at other noun endings to discover other irregular  noun plurals. See: </a:t>
            </a:r>
            <a:r>
              <a:rPr lang="en-US" smtClean="0">
                <a:hlinkClick r:id="rId4"/>
              </a:rPr>
              <a:t>http://www.edufind.com/english-grammar/plural-nouns/</a:t>
            </a: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the plural form of these nouns?</a:t>
            </a:r>
          </a:p>
          <a:p>
            <a:pPr lvl="1"/>
            <a:r>
              <a:rPr lang="en-US" smtClean="0"/>
              <a:t>Boat, house, cat, wish, pitch, box, penny, spy, city, club, baby, watch, sky, hatch</a:t>
            </a:r>
          </a:p>
          <a:p>
            <a:pPr lvl="1"/>
            <a:r>
              <a:rPr lang="en-US" smtClean="0"/>
              <a:t>Woman, man, child, foot, leaf, half, knife, wife, potato, thesis, focus, datum, mouse</a:t>
            </a:r>
          </a:p>
          <a:p>
            <a:pPr lvl="1"/>
            <a:r>
              <a:rPr lang="en-US" smtClean="0"/>
              <a:t>Sheep, fish, deer, species, aircraft</a:t>
            </a:r>
          </a:p>
          <a:p>
            <a:pPr lvl="1"/>
            <a:r>
              <a:rPr lang="en-US" smtClean="0"/>
              <a:t>News, athletics, linguistics, darts, billiards</a:t>
            </a:r>
          </a:p>
          <a:p>
            <a:pPr lvl="1"/>
            <a:r>
              <a:rPr lang="en-US" smtClean="0"/>
              <a:t>Trousers, jeans, scissors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9333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Are uncountable nouns always singular?</a:t>
            </a:r>
          </a:p>
          <a:p>
            <a:r>
              <a:rPr lang="en-US" smtClean="0"/>
              <a:t>Are collective nouns always plural?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0171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Any question?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2737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Word structure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219200"/>
          <a:ext cx="8534400" cy="516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356360"/>
                <a:gridCol w="1706880"/>
                <a:gridCol w="135636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Prefix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Root / Stem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(Required)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Suffix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Happy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Happy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Unhappy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Un-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happy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Happily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Happ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-ly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Suffixes can require some spelling changes in root</a:t>
                      </a:r>
                      <a:endParaRPr lang="en-US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Unhappily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Un-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happ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-ly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Prefix and suffix can be added together</a:t>
                      </a:r>
                      <a:endParaRPr lang="en-US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Industry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Industry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Industrial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Industr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-al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Industrialize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Industr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-al-ize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More</a:t>
                      </a:r>
                      <a:r>
                        <a:rPr lang="en-US" sz="1400" baseline="0" smtClean="0"/>
                        <a:t> than 1 suffixes can be added</a:t>
                      </a:r>
                      <a:endParaRPr lang="en-US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Industrialization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Industr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-al-iz-ation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Change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Change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Non-interchange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Non-inter-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change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More than 1 prefixes can be added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6443246"/>
            <a:ext cx="5029200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Lists of common: </a:t>
            </a:r>
            <a:r>
              <a:rPr lang="en-US" sz="1600" smtClean="0">
                <a:hlinkClick r:id="rId2"/>
              </a:rPr>
              <a:t>prefixes</a:t>
            </a:r>
            <a:r>
              <a:rPr lang="en-US" sz="1600" smtClean="0"/>
              <a:t>, </a:t>
            </a:r>
            <a:r>
              <a:rPr lang="en-US" sz="1600" smtClean="0">
                <a:hlinkClick r:id="rId3"/>
              </a:rPr>
              <a:t>roots &amp; prefixes</a:t>
            </a:r>
            <a:r>
              <a:rPr lang="en-US" sz="1600" smtClean="0"/>
              <a:t>, </a:t>
            </a:r>
            <a:r>
              <a:rPr lang="en-US" sz="1600" smtClean="0">
                <a:hlinkClick r:id="rId4"/>
              </a:rPr>
              <a:t>suffixes</a:t>
            </a:r>
            <a:endParaRPr lang="en-US" sz="160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Analyze the structure of these words: players, worker, working, inputting, output, thrilling, interestingly, amazed, amazingly, academy, unacademic, academically</a:t>
            </a:r>
            <a:endParaRPr 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Word classes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Old term: Parts of speech</a:t>
            </a:r>
          </a:p>
          <a:p>
            <a:pPr lvl="1"/>
            <a:r>
              <a:rPr lang="en-US" smtClean="0"/>
              <a:t>Refers </a:t>
            </a:r>
            <a:r>
              <a:rPr lang="en-US"/>
              <a:t>to the role that certain words play in a </a:t>
            </a:r>
            <a:r>
              <a:rPr lang="en-US" smtClean="0"/>
              <a:t>language</a:t>
            </a:r>
          </a:p>
          <a:p>
            <a:r>
              <a:rPr lang="en-US" smtClean="0"/>
              <a:t>New term: Word classes</a:t>
            </a:r>
          </a:p>
          <a:p>
            <a:pPr lvl="1"/>
            <a:r>
              <a:rPr lang="en-US" smtClean="0"/>
              <a:t>Refers to classes of words that have some characteristic or other in common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389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Way 1: Parts of speech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5" y="2057400"/>
            <a:ext cx="8710044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5802868"/>
            <a:ext cx="27432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Traditional way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9373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Way 2: Word classes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0500" y="1143000"/>
            <a:ext cx="8420100" cy="5562600"/>
            <a:chOff x="190500" y="1143000"/>
            <a:chExt cx="8420100" cy="5562600"/>
          </a:xfrm>
        </p:grpSpPr>
        <p:sp>
          <p:nvSpPr>
            <p:cNvPr id="3" name="TextBox 2"/>
            <p:cNvSpPr txBox="1"/>
            <p:nvPr/>
          </p:nvSpPr>
          <p:spPr>
            <a:xfrm>
              <a:off x="190500" y="1143000"/>
              <a:ext cx="4038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Open class</a:t>
              </a:r>
            </a:p>
            <a:p>
              <a:pPr algn="ctr"/>
              <a:r>
                <a:rPr lang="en-US" sz="1600" smtClean="0"/>
                <a:t>(content / lexical / autosemantic words)</a:t>
              </a:r>
              <a:endParaRPr lang="en-US" sz="1600"/>
            </a:p>
          </p:txBody>
        </p:sp>
        <p:sp>
          <p:nvSpPr>
            <p:cNvPr id="2" name="Oval 1"/>
            <p:cNvSpPr/>
            <p:nvPr/>
          </p:nvSpPr>
          <p:spPr>
            <a:xfrm>
              <a:off x="2591197" y="2782333"/>
              <a:ext cx="1295400" cy="1295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Noun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98500" y="1822340"/>
              <a:ext cx="1295400" cy="1295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Verb</a:t>
              </a:r>
              <a:endParaRPr lang="en-US" sz="20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10200" y="1219199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Closed class</a:t>
              </a:r>
            </a:p>
            <a:p>
              <a:pPr algn="ctr"/>
              <a:r>
                <a:rPr lang="en-US" sz="1600" smtClean="0"/>
                <a:t>(Function / structure words)</a:t>
              </a:r>
              <a:endParaRPr lang="en-US" sz="16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591197" y="4506328"/>
              <a:ext cx="1295400" cy="1295400"/>
              <a:chOff x="533400" y="3708400"/>
              <a:chExt cx="1295400" cy="1295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chemeClr val="bg1"/>
                    </a:solidFill>
                  </a:rPr>
                  <a:t>Adjective</a:t>
                </a:r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9600" y="4915993"/>
              <a:ext cx="1473200" cy="1295400"/>
              <a:chOff x="812800" y="5410200"/>
              <a:chExt cx="1473200" cy="12954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01700" y="54102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12800" y="5867400"/>
                <a:ext cx="147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chemeClr val="bg1"/>
                    </a:solidFill>
                  </a:rPr>
                  <a:t>Interjection</a:t>
                </a:r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124700" y="2633652"/>
              <a:ext cx="1447800" cy="1295400"/>
              <a:chOff x="3810000" y="5346700"/>
              <a:chExt cx="1447800" cy="12954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BCB800"/>
                  </a:gs>
                  <a:gs pos="80000">
                    <a:srgbClr val="FFFF00"/>
                  </a:gs>
                  <a:gs pos="100000">
                    <a:srgbClr val="FFFF00"/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rgbClr val="0070C0"/>
                    </a:solidFill>
                  </a:rPr>
                  <a:t>Conjunction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086600" y="4343400"/>
              <a:ext cx="1524000" cy="1295400"/>
              <a:chOff x="7289800" y="4572000"/>
              <a:chExt cx="1524000" cy="12954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7404100" y="4572000"/>
                <a:ext cx="1295400" cy="129540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89800" y="5029200"/>
                <a:ext cx="1524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chemeClr val="bg1"/>
                    </a:solidFill>
                  </a:rPr>
                  <a:t>Preposition</a:t>
                </a:r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600700" y="4859876"/>
              <a:ext cx="1295400" cy="1295400"/>
              <a:chOff x="533400" y="3708400"/>
              <a:chExt cx="1295400" cy="12954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chemeClr val="bg1"/>
                    </a:solidFill>
                  </a:rPr>
                  <a:t>Pronoun</a:t>
                </a:r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98500" y="3365500"/>
              <a:ext cx="1295400" cy="1295400"/>
              <a:chOff x="533400" y="3708400"/>
              <a:chExt cx="1295400" cy="12954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chemeClr val="bg1"/>
                    </a:solidFill>
                  </a:rPr>
                  <a:t>Adverb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524500" y="1927085"/>
              <a:ext cx="1447800" cy="1295400"/>
              <a:chOff x="3810000" y="5346700"/>
              <a:chExt cx="14478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 flip="none" rotWithShape="1">
                <a:gsLst>
                  <a:gs pos="0">
                    <a:srgbClr val="007E39"/>
                  </a:gs>
                  <a:gs pos="80000">
                    <a:srgbClr val="00B050"/>
                  </a:gs>
                  <a:gs pos="100000">
                    <a:srgbClr val="00B05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chemeClr val="bg1"/>
                    </a:solidFill>
                  </a:rPr>
                  <a:t>Determiner</a:t>
                </a:r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524500" y="3429000"/>
              <a:ext cx="1447800" cy="1295400"/>
              <a:chOff x="3810000" y="5346700"/>
              <a:chExt cx="1447800" cy="129540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6E4924"/>
                  </a:gs>
                  <a:gs pos="80000">
                    <a:srgbClr val="996633"/>
                  </a:gs>
                  <a:gs pos="100000">
                    <a:srgbClr val="996633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chemeClr val="bg1"/>
                    </a:solidFill>
                  </a:rPr>
                  <a:t>Numeral</a:t>
                </a:r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371600" y="6336268"/>
              <a:ext cx="16764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Building blocks</a:t>
              </a:r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83300" y="6280210"/>
              <a:ext cx="17780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The glue</a:t>
              </a:r>
              <a:endParaRPr lang="en-US"/>
            </a:p>
          </p:txBody>
        </p:sp>
        <p:cxnSp>
          <p:nvCxnSpPr>
            <p:cNvPr id="7" name="Straight Arrow Connector 6"/>
            <p:cNvCxnSpPr>
              <a:stCxn id="15" idx="0"/>
              <a:endCxn id="2" idx="4"/>
            </p:cNvCxnSpPr>
            <p:nvPr/>
          </p:nvCxnSpPr>
          <p:spPr>
            <a:xfrm flipV="1">
              <a:off x="3238897" y="4077733"/>
              <a:ext cx="0" cy="42859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6"/>
              <a:endCxn id="2" idx="1"/>
            </p:cNvCxnSpPr>
            <p:nvPr/>
          </p:nvCxnSpPr>
          <p:spPr>
            <a:xfrm>
              <a:off x="1993900" y="2470040"/>
              <a:ext cx="787004" cy="5020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3" idx="0"/>
              <a:endCxn id="5" idx="4"/>
            </p:cNvCxnSpPr>
            <p:nvPr/>
          </p:nvCxnSpPr>
          <p:spPr>
            <a:xfrm flipV="1">
              <a:off x="1346200" y="3117740"/>
              <a:ext cx="0" cy="24776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3" idx="5"/>
              <a:endCxn id="15" idx="2"/>
            </p:cNvCxnSpPr>
            <p:nvPr/>
          </p:nvCxnSpPr>
          <p:spPr>
            <a:xfrm>
              <a:off x="1804193" y="4471193"/>
              <a:ext cx="787004" cy="68283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41" idx="1"/>
              <a:endCxn id="2" idx="7"/>
            </p:cNvCxnSpPr>
            <p:nvPr/>
          </p:nvCxnSpPr>
          <p:spPr>
            <a:xfrm flipH="1">
              <a:off x="3696890" y="2584340"/>
              <a:ext cx="1827610" cy="3877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44" idx="1"/>
              <a:endCxn id="2" idx="6"/>
            </p:cNvCxnSpPr>
            <p:nvPr/>
          </p:nvCxnSpPr>
          <p:spPr>
            <a:xfrm flipH="1" flipV="1">
              <a:off x="3886597" y="3430033"/>
              <a:ext cx="1637903" cy="65622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8" idx="1"/>
              <a:endCxn id="2" idx="5"/>
            </p:cNvCxnSpPr>
            <p:nvPr/>
          </p:nvCxnSpPr>
          <p:spPr>
            <a:xfrm flipH="1" flipV="1">
              <a:off x="3696890" y="3888026"/>
              <a:ext cx="2093517" cy="116155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33" idx="1"/>
              <a:endCxn id="33" idx="3"/>
            </p:cNvCxnSpPr>
            <p:nvPr/>
          </p:nvCxnSpPr>
          <p:spPr>
            <a:xfrm rot="16200000" flipH="1">
              <a:off x="430214" y="4013200"/>
              <a:ext cx="915986" cy="12700"/>
            </a:xfrm>
            <a:prstGeom prst="curvedConnector5">
              <a:avLst>
                <a:gd name="adj1" fmla="val -11028"/>
                <a:gd name="adj2" fmla="val -4910898"/>
                <a:gd name="adj3" fmla="val 1296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8" idx="2"/>
              <a:endCxn id="34" idx="3"/>
            </p:cNvCxnSpPr>
            <p:nvPr/>
          </p:nvCxnSpPr>
          <p:spPr>
            <a:xfrm flipH="1" flipV="1">
              <a:off x="1993900" y="4022755"/>
              <a:ext cx="3606800" cy="148482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9" idx="1"/>
              <a:endCxn id="16" idx="3"/>
            </p:cNvCxnSpPr>
            <p:nvPr/>
          </p:nvCxnSpPr>
          <p:spPr>
            <a:xfrm flipH="1" flipV="1">
              <a:off x="3886597" y="5163583"/>
              <a:ext cx="1714103" cy="35354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3" idx="7"/>
              <a:endCxn id="2" idx="2"/>
            </p:cNvCxnSpPr>
            <p:nvPr/>
          </p:nvCxnSpPr>
          <p:spPr>
            <a:xfrm flipV="1">
              <a:off x="1804193" y="3430033"/>
              <a:ext cx="787004" cy="12517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61762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Identify the word classes in these sentences</a:t>
            </a:r>
          </a:p>
          <a:p>
            <a:pPr lvl="1"/>
            <a:r>
              <a:rPr lang="en-US" smtClean="0"/>
              <a:t>Tom loves Jerry like a cat loves a mouse.</a:t>
            </a:r>
          </a:p>
          <a:p>
            <a:pPr lvl="1"/>
            <a:r>
              <a:rPr lang="en-US" smtClean="0"/>
              <a:t>Click on the left mouse button.</a:t>
            </a:r>
          </a:p>
          <a:p>
            <a:pPr lvl="1"/>
            <a:r>
              <a:rPr lang="en-US" smtClean="0"/>
              <a:t>He likes to climb up mountains. What is wrong with that?</a:t>
            </a:r>
          </a:p>
          <a:p>
            <a:pPr lvl="1"/>
            <a:r>
              <a:rPr lang="en-US" smtClean="0"/>
              <a:t>Gosh, we really envy you!</a:t>
            </a:r>
          </a:p>
          <a:p>
            <a:pPr lvl="1"/>
            <a:r>
              <a:rPr lang="en-US" smtClean="0"/>
              <a:t>What a beautiful Christmas tree!</a:t>
            </a:r>
          </a:p>
          <a:p>
            <a:pPr lvl="1"/>
            <a:r>
              <a:rPr lang="en-US" smtClean="0"/>
              <a:t>Tell me what happened, and I will give you what money I have.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1191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Word classes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" y="11430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0070C0"/>
                </a:solidFill>
              </a:rPr>
              <a:t>Open class</a:t>
            </a:r>
          </a:p>
          <a:p>
            <a:pPr algn="ctr"/>
            <a:r>
              <a:rPr lang="en-US" sz="1600" smtClean="0"/>
              <a:t>(content / lexical / autosemantic words)</a:t>
            </a:r>
            <a:endParaRPr lang="en-US" sz="1600"/>
          </a:p>
        </p:txBody>
      </p:sp>
      <p:sp>
        <p:nvSpPr>
          <p:cNvPr id="2" name="Oval 1"/>
          <p:cNvSpPr/>
          <p:nvPr/>
        </p:nvSpPr>
        <p:spPr>
          <a:xfrm>
            <a:off x="2387402" y="2578538"/>
            <a:ext cx="1702990" cy="170299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rgbClr val="FFFF00"/>
                </a:solidFill>
              </a:rPr>
              <a:t>Noun</a:t>
            </a:r>
          </a:p>
        </p:txBody>
      </p:sp>
      <p:sp>
        <p:nvSpPr>
          <p:cNvPr id="5" name="Oval 4"/>
          <p:cNvSpPr/>
          <p:nvPr/>
        </p:nvSpPr>
        <p:spPr>
          <a:xfrm>
            <a:off x="698500" y="1822340"/>
            <a:ext cx="1295400" cy="1295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Verb</a:t>
            </a:r>
            <a:endParaRPr 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5410200" y="1219199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0070C0"/>
                </a:solidFill>
              </a:rPr>
              <a:t>Closed class</a:t>
            </a:r>
          </a:p>
          <a:p>
            <a:pPr algn="ctr"/>
            <a:r>
              <a:rPr lang="en-US" sz="1600" smtClean="0"/>
              <a:t>(Function / structure words)</a:t>
            </a:r>
            <a:endParaRPr lang="en-US" sz="1600"/>
          </a:p>
        </p:txBody>
      </p:sp>
      <p:grpSp>
        <p:nvGrpSpPr>
          <p:cNvPr id="17" name="Group 16"/>
          <p:cNvGrpSpPr/>
          <p:nvPr/>
        </p:nvGrpSpPr>
        <p:grpSpPr>
          <a:xfrm>
            <a:off x="2591197" y="4506328"/>
            <a:ext cx="1295400" cy="1295400"/>
            <a:chOff x="533400" y="3708400"/>
            <a:chExt cx="1295400" cy="1295400"/>
          </a:xfrm>
        </p:grpSpPr>
        <p:sp>
          <p:nvSpPr>
            <p:cNvPr id="15" name="Oval 14"/>
            <p:cNvSpPr/>
            <p:nvPr/>
          </p:nvSpPr>
          <p:spPr>
            <a:xfrm>
              <a:off x="533400" y="3708400"/>
              <a:ext cx="12954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3400" y="416560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</a:rPr>
                <a:t>Adjective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9600" y="4915993"/>
            <a:ext cx="1473200" cy="1295400"/>
            <a:chOff x="812800" y="5410200"/>
            <a:chExt cx="1473200" cy="1295400"/>
          </a:xfrm>
        </p:grpSpPr>
        <p:sp>
          <p:nvSpPr>
            <p:cNvPr id="19" name="Oval 18"/>
            <p:cNvSpPr/>
            <p:nvPr/>
          </p:nvSpPr>
          <p:spPr>
            <a:xfrm>
              <a:off x="901700" y="5410200"/>
              <a:ext cx="1295400" cy="1295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2800" y="5867400"/>
              <a:ext cx="1473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</a:rPr>
                <a:t>Interjection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24700" y="2633652"/>
            <a:ext cx="1447800" cy="1295400"/>
            <a:chOff x="3810000" y="5346700"/>
            <a:chExt cx="1447800" cy="1295400"/>
          </a:xfrm>
        </p:grpSpPr>
        <p:sp>
          <p:nvSpPr>
            <p:cNvPr id="22" name="Oval 21"/>
            <p:cNvSpPr/>
            <p:nvPr/>
          </p:nvSpPr>
          <p:spPr>
            <a:xfrm>
              <a:off x="3886200" y="5346700"/>
              <a:ext cx="1295400" cy="1295400"/>
            </a:xfrm>
            <a:prstGeom prst="ellipse">
              <a:avLst/>
            </a:prstGeom>
            <a:gradFill>
              <a:gsLst>
                <a:gs pos="0">
                  <a:srgbClr val="BCB800"/>
                </a:gs>
                <a:gs pos="80000">
                  <a:srgbClr val="FFFF00"/>
                </a:gs>
                <a:gs pos="100000">
                  <a:srgbClr val="FFFF00"/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5803900"/>
              <a:ext cx="14478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70C0"/>
                  </a:solidFill>
                </a:rPr>
                <a:t>Conjunction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86600" y="4343400"/>
            <a:ext cx="1524000" cy="1295400"/>
            <a:chOff x="7289800" y="4572000"/>
            <a:chExt cx="1524000" cy="1295400"/>
          </a:xfrm>
        </p:grpSpPr>
        <p:sp>
          <p:nvSpPr>
            <p:cNvPr id="25" name="Oval 24"/>
            <p:cNvSpPr/>
            <p:nvPr/>
          </p:nvSpPr>
          <p:spPr>
            <a:xfrm>
              <a:off x="7404100" y="4572000"/>
              <a:ext cx="1295400" cy="129540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89800" y="5029200"/>
              <a:ext cx="1524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</a:rPr>
                <a:t>Preposition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600700" y="4859876"/>
            <a:ext cx="1295400" cy="1295400"/>
            <a:chOff x="533400" y="3708400"/>
            <a:chExt cx="1295400" cy="1295400"/>
          </a:xfrm>
        </p:grpSpPr>
        <p:sp>
          <p:nvSpPr>
            <p:cNvPr id="28" name="Oval 27"/>
            <p:cNvSpPr/>
            <p:nvPr/>
          </p:nvSpPr>
          <p:spPr>
            <a:xfrm>
              <a:off x="533400" y="3708400"/>
              <a:ext cx="1295400" cy="12954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3400" y="4165600"/>
              <a:ext cx="12954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</a:rPr>
                <a:t>Pronoun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98500" y="3365500"/>
            <a:ext cx="1295400" cy="1295400"/>
            <a:chOff x="533400" y="3708400"/>
            <a:chExt cx="1295400" cy="1295400"/>
          </a:xfrm>
        </p:grpSpPr>
        <p:sp>
          <p:nvSpPr>
            <p:cNvPr id="33" name="Oval 32"/>
            <p:cNvSpPr/>
            <p:nvPr/>
          </p:nvSpPr>
          <p:spPr>
            <a:xfrm>
              <a:off x="533400" y="3708400"/>
              <a:ext cx="1295400" cy="1295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400" y="416560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</a:rPr>
                <a:t>Adverb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24500" y="1927085"/>
            <a:ext cx="1447800" cy="1295400"/>
            <a:chOff x="3810000" y="5346700"/>
            <a:chExt cx="1447800" cy="1295400"/>
          </a:xfrm>
        </p:grpSpPr>
        <p:sp>
          <p:nvSpPr>
            <p:cNvPr id="40" name="Oval 39"/>
            <p:cNvSpPr/>
            <p:nvPr/>
          </p:nvSpPr>
          <p:spPr>
            <a:xfrm>
              <a:off x="3886200" y="5346700"/>
              <a:ext cx="1295400" cy="1295400"/>
            </a:xfrm>
            <a:prstGeom prst="ellipse">
              <a:avLst/>
            </a:prstGeom>
            <a:gradFill flip="none" rotWithShape="1">
              <a:gsLst>
                <a:gs pos="0">
                  <a:srgbClr val="007E39"/>
                </a:gs>
                <a:gs pos="80000">
                  <a:srgbClr val="00B050"/>
                </a:gs>
                <a:gs pos="100000">
                  <a:srgbClr val="00B05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0000" y="5803900"/>
              <a:ext cx="14478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</a:rPr>
                <a:t>Determiner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24500" y="3429000"/>
            <a:ext cx="1447800" cy="1295400"/>
            <a:chOff x="3810000" y="5346700"/>
            <a:chExt cx="1447800" cy="1295400"/>
          </a:xfrm>
        </p:grpSpPr>
        <p:sp>
          <p:nvSpPr>
            <p:cNvPr id="43" name="Oval 42"/>
            <p:cNvSpPr/>
            <p:nvPr/>
          </p:nvSpPr>
          <p:spPr>
            <a:xfrm>
              <a:off x="3886200" y="5346700"/>
              <a:ext cx="1295400" cy="1295400"/>
            </a:xfrm>
            <a:prstGeom prst="ellipse">
              <a:avLst/>
            </a:prstGeom>
            <a:gradFill>
              <a:gsLst>
                <a:gs pos="0">
                  <a:srgbClr val="6E4924"/>
                </a:gs>
                <a:gs pos="80000">
                  <a:srgbClr val="996633"/>
                </a:gs>
                <a:gs pos="100000">
                  <a:srgbClr val="996633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10000" y="5803900"/>
              <a:ext cx="14478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</a:rPr>
                <a:t>Numeral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371600" y="6336268"/>
            <a:ext cx="1676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Building blocks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083300" y="6280210"/>
            <a:ext cx="17780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The glue</a:t>
            </a:r>
            <a:endParaRPr lang="en-US"/>
          </a:p>
        </p:txBody>
      </p:sp>
      <p:cxnSp>
        <p:nvCxnSpPr>
          <p:cNvPr id="7" name="Straight Arrow Connector 6"/>
          <p:cNvCxnSpPr>
            <a:stCxn id="15" idx="0"/>
            <a:endCxn id="2" idx="4"/>
          </p:cNvCxnSpPr>
          <p:nvPr/>
        </p:nvCxnSpPr>
        <p:spPr>
          <a:xfrm flipV="1">
            <a:off x="3238897" y="4281528"/>
            <a:ext cx="0" cy="22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2" idx="1"/>
          </p:cNvCxnSpPr>
          <p:nvPr/>
        </p:nvCxnSpPr>
        <p:spPr>
          <a:xfrm>
            <a:off x="1993900" y="2470040"/>
            <a:ext cx="642899" cy="35789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3" idx="0"/>
            <a:endCxn id="5" idx="4"/>
          </p:cNvCxnSpPr>
          <p:nvPr/>
        </p:nvCxnSpPr>
        <p:spPr>
          <a:xfrm flipV="1">
            <a:off x="1346200" y="3117740"/>
            <a:ext cx="0" cy="2477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3" idx="5"/>
            <a:endCxn id="15" idx="2"/>
          </p:cNvCxnSpPr>
          <p:nvPr/>
        </p:nvCxnSpPr>
        <p:spPr>
          <a:xfrm>
            <a:off x="1804193" y="4471193"/>
            <a:ext cx="787004" cy="6828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1"/>
            <a:endCxn id="2" idx="7"/>
          </p:cNvCxnSpPr>
          <p:nvPr/>
        </p:nvCxnSpPr>
        <p:spPr>
          <a:xfrm flipH="1">
            <a:off x="3840995" y="2584340"/>
            <a:ext cx="1683505" cy="24359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4" idx="1"/>
            <a:endCxn id="2" idx="6"/>
          </p:cNvCxnSpPr>
          <p:nvPr/>
        </p:nvCxnSpPr>
        <p:spPr>
          <a:xfrm flipH="1" flipV="1">
            <a:off x="4090392" y="3430033"/>
            <a:ext cx="1434108" cy="6562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8" idx="1"/>
            <a:endCxn id="2" idx="5"/>
          </p:cNvCxnSpPr>
          <p:nvPr/>
        </p:nvCxnSpPr>
        <p:spPr>
          <a:xfrm flipH="1" flipV="1">
            <a:off x="3840995" y="4032131"/>
            <a:ext cx="1949412" cy="10174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33" idx="1"/>
            <a:endCxn id="33" idx="3"/>
          </p:cNvCxnSpPr>
          <p:nvPr/>
        </p:nvCxnSpPr>
        <p:spPr>
          <a:xfrm rot="16200000" flipH="1">
            <a:off x="430214" y="4013200"/>
            <a:ext cx="915986" cy="12700"/>
          </a:xfrm>
          <a:prstGeom prst="curvedConnector5">
            <a:avLst>
              <a:gd name="adj1" fmla="val -11028"/>
              <a:gd name="adj2" fmla="val -4910898"/>
              <a:gd name="adj3" fmla="val 1296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1"/>
            <a:endCxn id="34" idx="3"/>
          </p:cNvCxnSpPr>
          <p:nvPr/>
        </p:nvCxnSpPr>
        <p:spPr>
          <a:xfrm flipH="1" flipV="1">
            <a:off x="1993900" y="4022755"/>
            <a:ext cx="3606800" cy="149437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8" idx="2"/>
            <a:endCxn id="15" idx="6"/>
          </p:cNvCxnSpPr>
          <p:nvPr/>
        </p:nvCxnSpPr>
        <p:spPr>
          <a:xfrm flipH="1" flipV="1">
            <a:off x="3886597" y="5154028"/>
            <a:ext cx="1714103" cy="3535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3" idx="7"/>
            <a:endCxn id="2" idx="2"/>
          </p:cNvCxnSpPr>
          <p:nvPr/>
        </p:nvCxnSpPr>
        <p:spPr>
          <a:xfrm flipV="1">
            <a:off x="1804193" y="3430033"/>
            <a:ext cx="583209" cy="12517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4451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Nouns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1482744"/>
            <a:ext cx="7316788" cy="3851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5537537"/>
            <a:ext cx="7924800" cy="10156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A noun refers to </a:t>
            </a:r>
            <a:r>
              <a:rPr lang="en-US" sz="2000" b="1" smtClean="0">
                <a:solidFill>
                  <a:srgbClr val="FFFF00"/>
                </a:solidFill>
              </a:rPr>
              <a:t>‘things’</a:t>
            </a:r>
            <a:r>
              <a:rPr lang="en-US" sz="2000" b="1" smtClean="0">
                <a:solidFill>
                  <a:srgbClr val="0070C0"/>
                </a:solidFill>
              </a:rPr>
              <a:t> </a:t>
            </a:r>
            <a:r>
              <a:rPr lang="en-US" sz="2000" smtClean="0"/>
              <a:t>in the broadest sense </a:t>
            </a:r>
            <a:r>
              <a:rPr lang="en-US" sz="2000" i="1" smtClean="0"/>
              <a:t>(person, place, thing, idea, quality, action, etc.)</a:t>
            </a:r>
            <a:r>
              <a:rPr lang="en-US" sz="2000" smtClean="0"/>
              <a:t>. If we have a noun for something, it implies that we view it as a ‘thing’.</a:t>
            </a:r>
            <a:endParaRPr 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3454400" y="2667000"/>
            <a:ext cx="167640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Unique things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41700" y="4673600"/>
            <a:ext cx="167640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Other things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819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54885</TotalTime>
  <Words>721</Words>
  <Application>Microsoft Office PowerPoint</Application>
  <PresentationFormat>On-screen Show (4:3)</PresentationFormat>
  <Paragraphs>141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Linguistic levels of structure</vt:lpstr>
      <vt:lpstr>Word structure</vt:lpstr>
      <vt:lpstr>Small test</vt:lpstr>
      <vt:lpstr>Word classes</vt:lpstr>
      <vt:lpstr>Way 1: Parts of speech</vt:lpstr>
      <vt:lpstr>Way 2: Word classes</vt:lpstr>
      <vt:lpstr>Small test</vt:lpstr>
      <vt:lpstr>Word classes</vt:lpstr>
      <vt:lpstr>Nouns</vt:lpstr>
      <vt:lpstr>Common nouns</vt:lpstr>
      <vt:lpstr>Common nouns</vt:lpstr>
      <vt:lpstr>Small test</vt:lpstr>
      <vt:lpstr>Noun forms</vt:lpstr>
      <vt:lpstr>Noun forms</vt:lpstr>
      <vt:lpstr>Noun forms</vt:lpstr>
      <vt:lpstr>Small test</vt:lpstr>
      <vt:lpstr>Small test</vt:lpstr>
      <vt:lpstr>Any question?</vt:lpstr>
    </vt:vector>
  </TitlesOfParts>
  <Company>106/5A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Hung</cp:lastModifiedBy>
  <cp:revision>3820</cp:revision>
  <dcterms:created xsi:type="dcterms:W3CDTF">2009-02-10T14:11:16Z</dcterms:created>
  <dcterms:modified xsi:type="dcterms:W3CDTF">2015-05-17T13:02:02Z</dcterms:modified>
</cp:coreProperties>
</file>