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95" r:id="rId2"/>
    <p:sldId id="423" r:id="rId3"/>
    <p:sldId id="424" r:id="rId4"/>
    <p:sldId id="422" r:id="rId5"/>
    <p:sldId id="406" r:id="rId6"/>
    <p:sldId id="421" r:id="rId7"/>
    <p:sldId id="425" r:id="rId8"/>
    <p:sldId id="427" r:id="rId9"/>
    <p:sldId id="426" r:id="rId10"/>
    <p:sldId id="420" r:id="rId11"/>
    <p:sldId id="429" r:id="rId12"/>
    <p:sldId id="428" r:id="rId13"/>
    <p:sldId id="430" r:id="rId14"/>
    <p:sldId id="434" r:id="rId15"/>
    <p:sldId id="433" r:id="rId16"/>
    <p:sldId id="435" r:id="rId17"/>
    <p:sldId id="436" r:id="rId18"/>
    <p:sldId id="442" r:id="rId19"/>
    <p:sldId id="3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B6CD"/>
    <a:srgbClr val="DAF6DA"/>
    <a:srgbClr val="FFFF00"/>
    <a:srgbClr val="007E39"/>
    <a:srgbClr val="BCB800"/>
    <a:srgbClr val="684522"/>
    <a:srgbClr val="6E4924"/>
    <a:srgbClr val="0066FF"/>
    <a:srgbClr val="FF33CC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81441" autoAdjust="0"/>
  </p:normalViewPr>
  <p:slideViewPr>
    <p:cSldViewPr>
      <p:cViewPr>
        <p:scale>
          <a:sx n="100" d="100"/>
          <a:sy n="100" d="100"/>
        </p:scale>
        <p:origin x="-134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hangingminds.org/techniques/language/speech_parts/cardinals_ordinals.ht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hyperlink" Target="http://www.vocabulary.cl/Basic/Numbers.htm" TargetMode="External"/><Relationship Id="rId4" Type="http://schemas.openxmlformats.org/officeDocument/2006/relationships/hyperlink" Target="https://www.ego4u.com/en/cram-up/vocabulary/numbers/cardina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fl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lishclub.com/vocabulary/suffixes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://www.perfect-english-grammar.com/modal-verbs.html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linguisticsgirl.com/english-verbs-copular-intransitive-transitive-ditransitive-and-ambitransitiv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lishpage.com/irregularverbs/irregularverbs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Linguistic levels of 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Sound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Phoneme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724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Morpheme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" y="3409890"/>
            <a:ext cx="1524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Word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57200" y="4095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Phrase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4781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Clause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7200" y="5467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Sentence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457200" y="6153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Meaning</a:t>
            </a:r>
            <a:endParaRPr lang="en-US" sz="2000" b="1"/>
          </a:p>
        </p:txBody>
      </p:sp>
      <p:cxnSp>
        <p:nvCxnSpPr>
          <p:cNvPr id="6" name="Straight Arrow Connector 5"/>
          <p:cNvCxnSpPr>
            <a:stCxn id="2" idx="2"/>
            <a:endCxn id="10" idx="0"/>
          </p:cNvCxnSpPr>
          <p:nvPr/>
        </p:nvCxnSpPr>
        <p:spPr>
          <a:xfrm>
            <a:off x="1219200" y="1771710"/>
            <a:ext cx="0" cy="26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1" idx="0"/>
          </p:cNvCxnSpPr>
          <p:nvPr/>
        </p:nvCxnSpPr>
        <p:spPr>
          <a:xfrm>
            <a:off x="1219200" y="2438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219200" y="31242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1219200" y="38100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1219200" y="44958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219200" y="51816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1219200" y="5867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38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ð iː z   b juː t ə f ʊ l   w ɪ m ɪ n   s ɛ d   w iː   w ɜː   t r uː   m ɛ n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1981200" y="2724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These </a:t>
            </a:r>
            <a:r>
              <a:rPr lang="en-US" sz="2000" smtClean="0"/>
              <a:t> beauti-ful  women  said  we  were  true  men</a:t>
            </a:r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098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 </a:t>
            </a:r>
            <a:r>
              <a:rPr lang="en-US" sz="2000" smtClean="0">
                <a:solidFill>
                  <a:srgbClr val="7030A0"/>
                </a:solidFill>
              </a:rPr>
              <a:t>beautiful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women 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>
                <a:solidFill>
                  <a:srgbClr val="00B050"/>
                </a:solidFill>
              </a:rPr>
              <a:t>  we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FF0000"/>
                </a:solidFill>
              </a:rPr>
              <a:t>were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7030A0"/>
                </a:solidFill>
              </a:rPr>
              <a:t>true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men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4114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These </a:t>
            </a:r>
            <a:r>
              <a:rPr lang="en-US" sz="2000">
                <a:solidFill>
                  <a:srgbClr val="0070C0"/>
                </a:solidFill>
              </a:rPr>
              <a:t>beautiful </a:t>
            </a:r>
            <a:r>
              <a:rPr lang="en-US" sz="2000" smtClean="0">
                <a:solidFill>
                  <a:srgbClr val="0070C0"/>
                </a:solidFill>
              </a:rPr>
              <a:t>women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/>
              <a:t>: “</a:t>
            </a:r>
            <a:r>
              <a:rPr lang="en-US" sz="2000" smtClean="0">
                <a:solidFill>
                  <a:srgbClr val="0070C0"/>
                </a:solidFill>
              </a:rPr>
              <a:t>We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were </a:t>
            </a:r>
            <a:r>
              <a:rPr lang="en-US" sz="2000" smtClean="0">
                <a:solidFill>
                  <a:srgbClr val="0070C0"/>
                </a:solidFill>
              </a:rPr>
              <a:t>true men</a:t>
            </a:r>
            <a:r>
              <a:rPr lang="en-US" sz="2000" smtClean="0"/>
              <a:t>.”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81200" y="47814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These </a:t>
            </a:r>
            <a:r>
              <a:rPr lang="en-US" sz="2000"/>
              <a:t>beautiful women said: </a:t>
            </a:r>
            <a:r>
              <a:rPr lang="en-US" sz="2000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We </a:t>
            </a:r>
            <a:r>
              <a:rPr lang="en-US" sz="2000"/>
              <a:t>were true </a:t>
            </a:r>
            <a:r>
              <a:rPr lang="en-US" sz="2000" smtClean="0"/>
              <a:t>men.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r>
              <a:rPr lang="en-US" sz="2000" smtClean="0"/>
              <a:t>”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5467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beautiful women said: “We were true men.”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1981200" y="6153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?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6D6D6"/>
              </a:clrFrom>
              <a:clrTo>
                <a:srgbClr val="D6D6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233517"/>
            <a:ext cx="46713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81677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wrong in the following sentences?</a:t>
            </a:r>
          </a:p>
          <a:p>
            <a:pPr lvl="1"/>
            <a:r>
              <a:rPr lang="en-US" smtClean="0"/>
              <a:t>Yesterday, I hear a funny story. If you hears it, you musted laughs.</a:t>
            </a:r>
          </a:p>
          <a:p>
            <a:pPr lvl="1"/>
            <a:r>
              <a:rPr lang="en-US" smtClean="0"/>
              <a:t>You has a beautiful smile. I loves it.</a:t>
            </a:r>
          </a:p>
          <a:p>
            <a:pPr lvl="1"/>
            <a:r>
              <a:rPr lang="en-US" smtClean="0"/>
              <a:t>He were giving us flowers when you comed. Did you saw him?</a:t>
            </a:r>
          </a:p>
          <a:p>
            <a:pPr lvl="1"/>
            <a:r>
              <a:rPr lang="en-US" smtClean="0"/>
              <a:t>I fly. He flys. She flys. They flyed. No one is flying.</a:t>
            </a:r>
          </a:p>
          <a:p>
            <a:pPr lvl="1"/>
            <a:r>
              <a:rPr lang="en-US" smtClean="0"/>
              <a:t>Can you writing fast now? – No, but when I was young, I canned.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2497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</a:t>
            </a:r>
            <a:r>
              <a:rPr lang="en-US" smtClean="0"/>
              <a:t>classes -&gt; Adjectives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48694" y="4343400"/>
              <a:ext cx="1980406" cy="1621256"/>
              <a:chOff x="190897" y="3545472"/>
              <a:chExt cx="1980406" cy="162125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70472" y="3545472"/>
                <a:ext cx="1621256" cy="162125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0897" y="4103697"/>
                <a:ext cx="19804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smtClean="0">
                    <a:solidFill>
                      <a:srgbClr val="FFFF00"/>
                    </a:solidFill>
                  </a:rPr>
                  <a:t>Adjective</a:t>
                </a:r>
                <a:endParaRPr lang="en-US" sz="32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26566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624076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7240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4049525" y="5154028"/>
              <a:ext cx="1551175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787440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adjectives?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00175"/>
            <a:ext cx="8475663" cy="515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77308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Adjective classes</a:t>
            </a:r>
            <a:endParaRPr lang="en-US"/>
          </a:p>
        </p:txBody>
      </p:sp>
      <p:grpSp>
        <p:nvGrpSpPr>
          <p:cNvPr id="1024" name="Group 1023"/>
          <p:cNvGrpSpPr/>
          <p:nvPr/>
        </p:nvGrpSpPr>
        <p:grpSpPr>
          <a:xfrm>
            <a:off x="152400" y="1400175"/>
            <a:ext cx="8537882" cy="5301283"/>
            <a:chOff x="152400" y="1400175"/>
            <a:chExt cx="8537882" cy="5301283"/>
          </a:xfrm>
        </p:grpSpPr>
        <p:sp>
          <p:nvSpPr>
            <p:cNvPr id="13" name="AutoShape 9"/>
            <p:cNvSpPr>
              <a:spLocks noChangeAspect="1" noChangeArrowheads="1"/>
            </p:cNvSpPr>
            <p:nvPr/>
          </p:nvSpPr>
          <p:spPr bwMode="auto">
            <a:xfrm>
              <a:off x="152400" y="1600200"/>
              <a:ext cx="687705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eft Brace 3"/>
            <p:cNvSpPr>
              <a:spLocks/>
            </p:cNvSpPr>
            <p:nvPr/>
          </p:nvSpPr>
          <p:spPr bwMode="auto">
            <a:xfrm>
              <a:off x="1066800" y="1885949"/>
              <a:ext cx="381000" cy="3095625"/>
            </a:xfrm>
            <a:prstGeom prst="leftBrace">
              <a:avLst>
                <a:gd name="adj1" fmla="val 8323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04801" y="3124200"/>
              <a:ext cx="762000" cy="5619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Adj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457325" y="1981200"/>
              <a:ext cx="3952875" cy="8763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Gradable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careful, cute …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ea typeface="Times New Roman" pitchFamily="18" charset="0"/>
                  <a:cs typeface="Times New Roman" pitchFamily="18" charset="0"/>
                </a:rPr>
                <a:t>Non-gradable</a:t>
              </a:r>
              <a:r>
                <a:rPr lang="en-US" sz="1200" smtClean="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1600" smtClean="0">
                  <a:ea typeface="Times New Roman" pitchFamily="18" charset="0"/>
                  <a:cs typeface="Times New Roman" pitchFamily="18" charset="0"/>
                </a:rPr>
                <a:t>wooden, shut …</a:t>
              </a:r>
              <a:endParaRPr lang="en-US" sz="1600"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1409701" y="3810000"/>
              <a:ext cx="2857500" cy="102338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ea typeface="Times New Roman" pitchFamily="18" charset="0"/>
                  <a:cs typeface="Times New Roman" pitchFamily="18" charset="0"/>
                </a:rPr>
                <a:t>Limiting</a:t>
              </a:r>
              <a:r>
                <a:rPr lang="en-US" sz="240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n-US" sz="16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(help to identify)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Descriptive </a:t>
              </a: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(specify</a:t>
              </a:r>
              <a:r>
                <a:rPr kumimoji="0" lang="en-US" sz="1600" i="0" u="none" strike="noStrike" cap="none" normalizeH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size, shape, color, etc.)</a:t>
              </a:r>
              <a:endParaRPr kumimoji="0" lang="en-US" sz="160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eft Brace 7"/>
            <p:cNvSpPr>
              <a:spLocks/>
            </p:cNvSpPr>
            <p:nvPr/>
          </p:nvSpPr>
          <p:spPr bwMode="auto">
            <a:xfrm>
              <a:off x="4357769" y="3810000"/>
              <a:ext cx="161762" cy="134263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533900" y="3690740"/>
              <a:ext cx="2705100" cy="3996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Common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Green, sunny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ea typeface="Times New Roman" pitchFamily="18" charset="0"/>
                  <a:cs typeface="Times New Roman" pitchFamily="18" charset="0"/>
                </a:rPr>
                <a:t>Proper</a:t>
              </a:r>
              <a:r>
                <a:rPr lang="en-US" sz="1200"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>
                  <a:ea typeface="Times New Roman" pitchFamily="18" charset="0"/>
                  <a:cs typeface="Times New Roman" pitchFamily="18" charset="0"/>
                </a:rPr>
                <a:t>Vietnamese, Mexican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533900" y="4495800"/>
              <a:ext cx="4000500" cy="7101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Modifying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(placed before the noun it describes)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ea typeface="Times New Roman" pitchFamily="18" charset="0"/>
                  <a:cs typeface="Times New Roman" pitchFamily="18" charset="0"/>
                </a:rPr>
                <a:t>Predicative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(come after the linking verb)</a:t>
              </a: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5410200"/>
              <a:ext cx="4722812" cy="12912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981200" y="3200400"/>
              <a:ext cx="2667000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See </a:t>
              </a:r>
              <a:r>
                <a:rPr lang="en-US" sz="1600" smtClean="0">
                  <a:solidFill>
                    <a:srgbClr val="FFFF00"/>
                  </a:solidFill>
                </a:rPr>
                <a:t>Determiners</a:t>
              </a:r>
              <a:r>
                <a:rPr lang="en-US" sz="1600" smtClean="0"/>
                <a:t> &amp; </a:t>
              </a:r>
              <a:r>
                <a:rPr lang="en-US" sz="1600" smtClean="0">
                  <a:solidFill>
                    <a:srgbClr val="FFFF00"/>
                  </a:solidFill>
                </a:rPr>
                <a:t>Numerals</a:t>
              </a:r>
              <a:endParaRPr lang="en-US" sz="1600">
                <a:solidFill>
                  <a:srgbClr val="FFFF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362200" y="3588782"/>
              <a:ext cx="304800" cy="3208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989512" y="5247880"/>
              <a:ext cx="954088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Noun</a:t>
              </a:r>
              <a:endParaRPr lang="en-US" sz="1400"/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46" y="3288268"/>
              <a:ext cx="744554" cy="5217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264568"/>
              <a:ext cx="609600" cy="5454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855606"/>
              <a:ext cx="868516" cy="64019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3819736"/>
              <a:ext cx="765482" cy="6829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4560189" y="1400175"/>
              <a:ext cx="2678811" cy="933452"/>
              <a:chOff x="5343525" y="1447800"/>
              <a:chExt cx="2678811" cy="933452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3525" y="1447800"/>
                <a:ext cx="915840" cy="93345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1447800"/>
                <a:ext cx="1088136" cy="9334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248400" y="1600200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mtClean="0"/>
                  <a:t>Which is </a:t>
                </a:r>
                <a:r>
                  <a:rPr lang="en-US" sz="1200" smtClean="0">
                    <a:solidFill>
                      <a:srgbClr val="0070C0"/>
                    </a:solidFill>
                  </a:rPr>
                  <a:t>cuter</a:t>
                </a:r>
                <a:r>
                  <a:rPr lang="en-US" sz="1200" smtClean="0"/>
                  <a:t>?</a:t>
                </a:r>
                <a:endParaRPr lang="en-US" sz="1200"/>
              </a:p>
            </p:txBody>
          </p:sp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540" y="2514604"/>
              <a:ext cx="608660" cy="5333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50" y="2514604"/>
              <a:ext cx="746754" cy="5333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05000" y="1600200"/>
              <a:ext cx="2667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smtClean="0"/>
                <a:t>Careful -&gt; more careful -&gt; the most careful</a:t>
              </a:r>
            </a:p>
            <a:p>
              <a:pPr algn="ctr"/>
              <a:r>
                <a:rPr lang="en-US" sz="1100" i="1" smtClean="0"/>
                <a:t>Cute -&gt; cuter -&gt; the cutest</a:t>
              </a:r>
              <a:endParaRPr lang="en-US" sz="1100" i="1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286000" y="1866900"/>
              <a:ext cx="76200" cy="2081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6905056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Determiners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372100" y="1847910"/>
              <a:ext cx="1752600" cy="1504890"/>
              <a:chOff x="3657600" y="5267525"/>
              <a:chExt cx="1752600" cy="150489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781455" y="5267525"/>
                <a:ext cx="1504890" cy="15048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657600" y="5803900"/>
                <a:ext cx="17526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FF00"/>
                    </a:solidFill>
                  </a:rPr>
                  <a:t>Determiner</a:t>
                </a:r>
                <a:endParaRPr 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0" idx="2"/>
              <a:endCxn id="5" idx="7"/>
            </p:cNvCxnSpPr>
            <p:nvPr/>
          </p:nvCxnSpPr>
          <p:spPr>
            <a:xfrm flipH="1">
              <a:off x="3696890" y="2600355"/>
              <a:ext cx="1799065" cy="37168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312368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0665400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Determiners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219200"/>
            <a:ext cx="8077200" cy="5533324"/>
            <a:chOff x="457200" y="1219200"/>
            <a:chExt cx="8077200" cy="55333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5192"/>
            <a:stretch/>
          </p:blipFill>
          <p:spPr bwMode="auto">
            <a:xfrm>
              <a:off x="2895602" y="1219200"/>
              <a:ext cx="5638798" cy="553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57200" y="3124200"/>
              <a:ext cx="22860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FF00"/>
                  </a:solidFill>
                </a:rPr>
                <a:t>Identifiers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5968425"/>
              <a:ext cx="22860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FF00"/>
                  </a:solidFill>
                </a:rPr>
                <a:t>Quantifiers</a:t>
              </a:r>
            </a:p>
            <a:p>
              <a:pPr algn="ctr"/>
              <a:r>
                <a:rPr lang="en-US" sz="1400" smtClean="0"/>
                <a:t>(express indefinite quantity)</a:t>
              </a:r>
              <a:endParaRPr lang="en-US" sz="1400"/>
            </a:p>
          </p:txBody>
        </p:sp>
        <p:cxnSp>
          <p:nvCxnSpPr>
            <p:cNvPr id="6" name="Elbow Connector 5"/>
            <p:cNvCxnSpPr>
              <a:stCxn id="4" idx="0"/>
            </p:cNvCxnSpPr>
            <p:nvPr/>
          </p:nvCxnSpPr>
          <p:spPr>
            <a:xfrm rot="5400000" flipH="1" flipV="1">
              <a:off x="1866900" y="1943100"/>
              <a:ext cx="914400" cy="1447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</p:cNvCxnSpPr>
            <p:nvPr/>
          </p:nvCxnSpPr>
          <p:spPr>
            <a:xfrm rot="16200000" flipH="1">
              <a:off x="1937266" y="3156466"/>
              <a:ext cx="773668" cy="1447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6200000" flipH="1">
              <a:off x="1632466" y="3766065"/>
              <a:ext cx="1383268" cy="14478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3"/>
            </p:cNvCxnSpPr>
            <p:nvPr/>
          </p:nvCxnSpPr>
          <p:spPr>
            <a:xfrm>
              <a:off x="2743200" y="3308866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743200" y="6276975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524375" y="5972175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mtClean="0"/>
              <a:t>a lot of</a:t>
            </a:r>
          </a:p>
          <a:p>
            <a:pPr algn="r"/>
            <a:r>
              <a:rPr lang="en-US" sz="1200" i="1" smtClean="0"/>
              <a:t>few</a:t>
            </a:r>
          </a:p>
          <a:p>
            <a:pPr algn="r"/>
            <a:r>
              <a:rPr lang="en-US" sz="1200" i="1"/>
              <a:t>l</a:t>
            </a:r>
            <a:r>
              <a:rPr lang="en-US" sz="1200" i="1" smtClean="0"/>
              <a:t>ittle</a:t>
            </a:r>
            <a:endParaRPr lang="en-US" sz="1200" i="1"/>
          </a:p>
        </p:txBody>
      </p:sp>
      <p:sp>
        <p:nvSpPr>
          <p:cNvPr id="23" name="TextBox 22"/>
          <p:cNvSpPr txBox="1"/>
          <p:nvPr/>
        </p:nvSpPr>
        <p:spPr>
          <a:xfrm>
            <a:off x="457200" y="838200"/>
            <a:ext cx="228600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Determiners indicate that a noun follows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1508155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Numerals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953000"/>
              <a:ext cx="1295400" cy="1295400"/>
              <a:chOff x="533400" y="3801524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801524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53052" y="3281352"/>
              <a:ext cx="1590696" cy="1590696"/>
              <a:chOff x="3738552" y="5199052"/>
              <a:chExt cx="1590696" cy="15906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738552" y="5199052"/>
                <a:ext cx="1590696" cy="1590696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756275"/>
                <a:ext cx="1447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FFFF00"/>
                    </a:solidFill>
                  </a:rPr>
                  <a:t>Numeral</a:t>
                </a:r>
                <a:endParaRPr lang="en-US" sz="28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7015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25468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4466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4" idx="2"/>
              <a:endCxn id="43" idx="3"/>
            </p:cNvCxnSpPr>
            <p:nvPr/>
          </p:nvCxnSpPr>
          <p:spPr>
            <a:xfrm flipH="1" flipV="1">
              <a:off x="1993900" y="4022755"/>
              <a:ext cx="3606800" cy="157794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801685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Numerals</a:t>
            </a: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2988" y="2691603"/>
            <a:ext cx="4799012" cy="3174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6043136"/>
            <a:ext cx="65532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>
                <a:hlinkClick r:id="rId3"/>
              </a:rPr>
              <a:t>http://</a:t>
            </a:r>
            <a:r>
              <a:rPr lang="en-US" sz="1400" smtClean="0">
                <a:hlinkClick r:id="rId3"/>
              </a:rPr>
              <a:t>changingminds.org/techniques/language/speech_parts/cardinals_ordinals.htm</a:t>
            </a:r>
            <a:endParaRPr lang="en-US" sz="1400" smtClean="0"/>
          </a:p>
          <a:p>
            <a:pPr algn="ctr"/>
            <a:r>
              <a:rPr lang="en-US" sz="1400" smtClean="0">
                <a:hlinkClick r:id="rId4"/>
              </a:rPr>
              <a:t>https</a:t>
            </a:r>
            <a:r>
              <a:rPr lang="en-US" sz="1400" smtClean="0">
                <a:hlinkClick r:id="rId4"/>
              </a:rPr>
              <a:t>://</a:t>
            </a:r>
            <a:r>
              <a:rPr lang="en-US" sz="1400" smtClean="0">
                <a:hlinkClick r:id="rId4"/>
              </a:rPr>
              <a:t>www.ego4u.com/en/cram-up/vocabulary/numbers/cardinal</a:t>
            </a:r>
            <a:endParaRPr lang="en-US" sz="1400" smtClean="0"/>
          </a:p>
          <a:p>
            <a:pPr algn="ctr"/>
            <a:r>
              <a:rPr lang="en-US" sz="1400" smtClean="0">
                <a:hlinkClick r:id="rId5"/>
              </a:rPr>
              <a:t>http</a:t>
            </a:r>
            <a:r>
              <a:rPr lang="en-US" sz="1400" smtClean="0">
                <a:hlinkClick r:id="rId5"/>
              </a:rPr>
              <a:t>://</a:t>
            </a:r>
            <a:r>
              <a:rPr lang="en-US" sz="1400" smtClean="0">
                <a:hlinkClick r:id="rId5"/>
              </a:rPr>
              <a:t>www.vocabulary.cl/Basic/Numbers.htm</a:t>
            </a:r>
            <a:endParaRPr lang="en-US" sz="140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219200"/>
            <a:ext cx="5943600" cy="1228725"/>
            <a:chOff x="1981200" y="1371600"/>
            <a:chExt cx="5943600" cy="12287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524000"/>
              <a:ext cx="5943600" cy="10763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09800" y="1371600"/>
              <a:ext cx="1676400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white"/>
                  </a:solidFill>
                </a:rPr>
                <a:t>Cardinal numbers</a:t>
              </a:r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24600" y="1295400"/>
            <a:ext cx="2286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Used to:</a:t>
            </a:r>
          </a:p>
          <a:p>
            <a:r>
              <a:rPr lang="en-US" sz="1400" smtClean="0"/>
              <a:t>- </a:t>
            </a:r>
            <a:r>
              <a:rPr lang="en-US" sz="1400" b="1" smtClean="0"/>
              <a:t>Count</a:t>
            </a:r>
            <a:r>
              <a:rPr lang="en-US" sz="1400" smtClean="0"/>
              <a:t> things: </a:t>
            </a:r>
            <a:r>
              <a:rPr lang="en-US" sz="1200" i="1" smtClean="0"/>
              <a:t>3 dogs</a:t>
            </a:r>
          </a:p>
          <a:p>
            <a:r>
              <a:rPr lang="en-US" sz="1400" smtClean="0"/>
              <a:t>- Give your </a:t>
            </a:r>
            <a:r>
              <a:rPr lang="en-US" sz="1400" b="1" smtClean="0"/>
              <a:t>age</a:t>
            </a:r>
            <a:r>
              <a:rPr lang="en-US" sz="1400" smtClean="0"/>
              <a:t>: </a:t>
            </a:r>
            <a:r>
              <a:rPr lang="en-US" sz="1200" i="1" smtClean="0"/>
              <a:t>10 years old</a:t>
            </a:r>
          </a:p>
          <a:p>
            <a:r>
              <a:rPr lang="en-US" sz="1400" smtClean="0"/>
              <a:t>- Give your </a:t>
            </a:r>
            <a:r>
              <a:rPr lang="en-US" sz="1400" b="1" smtClean="0"/>
              <a:t>phone  number</a:t>
            </a:r>
          </a:p>
          <a:p>
            <a:r>
              <a:rPr lang="en-US" sz="1400" smtClean="0"/>
              <a:t>- Give </a:t>
            </a:r>
            <a:r>
              <a:rPr lang="en-US" sz="1400" b="1" smtClean="0"/>
              <a:t>years</a:t>
            </a:r>
            <a:r>
              <a:rPr lang="en-US" sz="1400" smtClean="0"/>
              <a:t>: </a:t>
            </a:r>
            <a:r>
              <a:rPr lang="en-US" sz="1200" i="1" smtClean="0"/>
              <a:t>2015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839788" y="2971800"/>
            <a:ext cx="266700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</a:rPr>
              <a:t>Used to:</a:t>
            </a:r>
          </a:p>
          <a:p>
            <a:r>
              <a:rPr lang="en-US" sz="1400" b="1" smtClean="0"/>
              <a:t>- Give </a:t>
            </a:r>
            <a:r>
              <a:rPr lang="en-US" sz="1400" b="1" smtClean="0"/>
              <a:t>a date:</a:t>
            </a:r>
            <a:r>
              <a:rPr lang="en-US" sz="1400" smtClean="0"/>
              <a:t> </a:t>
            </a:r>
            <a:r>
              <a:rPr lang="en-US" sz="1200" i="1" smtClean="0"/>
              <a:t>My birthday is on the 27th of </a:t>
            </a:r>
            <a:r>
              <a:rPr lang="en-US" sz="1200" i="1" smtClean="0"/>
              <a:t>January</a:t>
            </a:r>
            <a:r>
              <a:rPr lang="en-US" sz="1200" i="1" smtClean="0"/>
              <a:t>.</a:t>
            </a:r>
            <a:endParaRPr lang="en-US" sz="1200" i="1" smtClean="0"/>
          </a:p>
          <a:p>
            <a:r>
              <a:rPr lang="en-US" sz="1400" b="1" smtClean="0"/>
              <a:t>- Put </a:t>
            </a:r>
            <a:r>
              <a:rPr lang="en-US" sz="1400" b="1" smtClean="0"/>
              <a:t>things in a sequence or order: </a:t>
            </a:r>
            <a:r>
              <a:rPr lang="en-US" sz="1200" i="1" smtClean="0"/>
              <a:t>Liverpool came second in the football league last year.</a:t>
            </a:r>
          </a:p>
          <a:p>
            <a:r>
              <a:rPr lang="en-US" sz="1400" b="1" smtClean="0"/>
              <a:t>- Give </a:t>
            </a:r>
            <a:r>
              <a:rPr lang="en-US" sz="1400" b="1" smtClean="0"/>
              <a:t>the floor of </a:t>
            </a:r>
            <a:r>
              <a:rPr lang="en-US" sz="1400" b="1" smtClean="0"/>
              <a:t>a </a:t>
            </a:r>
            <a:r>
              <a:rPr lang="en-US" sz="1400" b="1" smtClean="0"/>
              <a:t>building</a:t>
            </a:r>
            <a:r>
              <a:rPr lang="en-US" sz="1400" b="1" smtClean="0"/>
              <a:t>:</a:t>
            </a:r>
            <a:r>
              <a:rPr lang="en-US" sz="1400" smtClean="0"/>
              <a:t> </a:t>
            </a:r>
            <a:r>
              <a:rPr lang="en-US" sz="1200" i="1" smtClean="0"/>
              <a:t>on </a:t>
            </a:r>
            <a:r>
              <a:rPr lang="en-US" sz="1200" i="1" smtClean="0"/>
              <a:t>the tenth floor.</a:t>
            </a:r>
          </a:p>
          <a:p>
            <a:r>
              <a:rPr lang="en-US" sz="1400" b="1" smtClean="0"/>
              <a:t>- Have </a:t>
            </a:r>
            <a:r>
              <a:rPr lang="en-US" sz="1400" b="1" smtClean="0"/>
              <a:t>birthdays:</a:t>
            </a:r>
            <a:r>
              <a:rPr lang="en-US" sz="1400" smtClean="0"/>
              <a:t> </a:t>
            </a:r>
            <a:r>
              <a:rPr lang="en-US" sz="1200" i="1" smtClean="0"/>
              <a:t>his </a:t>
            </a:r>
            <a:r>
              <a:rPr lang="en-US" sz="1200" i="1" smtClean="0"/>
              <a:t>twenty-first </a:t>
            </a:r>
            <a:r>
              <a:rPr lang="en-US" sz="1200" i="1" smtClean="0"/>
              <a:t>birthday</a:t>
            </a:r>
            <a:endParaRPr lang="en-US" sz="1200" i="1" smtClean="0"/>
          </a:p>
        </p:txBody>
      </p:sp>
    </p:spTree>
    <p:extLst>
      <p:ext uri="{BB962C8B-B14F-4D97-AF65-F5344CB8AC3E}">
        <p14:creationId xmlns:p14="http://schemas.microsoft.com/office/powerpoint/2010/main" xmlns="" val="423280677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wrong in these cases?</a:t>
            </a:r>
          </a:p>
          <a:p>
            <a:pPr lvl="1"/>
            <a:r>
              <a:rPr lang="en-US" smtClean="0"/>
              <a:t>He is the seven son of Zeus. He has a three eye.</a:t>
            </a:r>
          </a:p>
          <a:p>
            <a:pPr lvl="1"/>
            <a:r>
              <a:rPr lang="en-US" smtClean="0"/>
              <a:t>My two offices are in 2 different buildings. The first building has 10 floors. My office 1 is on 10 floor. The two building has 5-th floor. My second office is on floor 5. The first building is older than the other. It was built in 2010-th, and now it is fifth years old.</a:t>
            </a:r>
            <a:endParaRPr 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61273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inflection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it?</a:t>
            </a:r>
          </a:p>
          <a:p>
            <a:pPr lvl="1"/>
            <a:r>
              <a:rPr lang="en-US" smtClean="0"/>
              <a:t>The </a:t>
            </a:r>
            <a:r>
              <a:rPr lang="en-US"/>
              <a:t>modification of a word to </a:t>
            </a:r>
            <a:r>
              <a:rPr lang="en-US">
                <a:solidFill>
                  <a:srgbClr val="0070C0"/>
                </a:solidFill>
              </a:rPr>
              <a:t>express different grammatical categories</a:t>
            </a:r>
            <a:r>
              <a:rPr lang="en-US"/>
              <a:t> such as </a:t>
            </a:r>
            <a:r>
              <a:rPr lang="en-US" i="1"/>
              <a:t>tense</a:t>
            </a:r>
            <a:r>
              <a:rPr lang="en-US"/>
              <a:t>, </a:t>
            </a:r>
            <a:r>
              <a:rPr lang="en-US" i="1"/>
              <a:t>mood</a:t>
            </a:r>
            <a:r>
              <a:rPr lang="en-US"/>
              <a:t>, </a:t>
            </a:r>
            <a:r>
              <a:rPr lang="en-US" i="1"/>
              <a:t>voice</a:t>
            </a:r>
            <a:r>
              <a:rPr lang="en-US"/>
              <a:t>, </a:t>
            </a:r>
            <a:r>
              <a:rPr lang="en-US" i="1"/>
              <a:t>aspect</a:t>
            </a:r>
            <a:r>
              <a:rPr lang="en-US"/>
              <a:t>, </a:t>
            </a:r>
            <a:r>
              <a:rPr lang="en-US" i="1"/>
              <a:t>person</a:t>
            </a:r>
            <a:r>
              <a:rPr lang="en-US"/>
              <a:t>, </a:t>
            </a:r>
            <a:r>
              <a:rPr lang="en-US" i="1"/>
              <a:t>number</a:t>
            </a:r>
            <a:r>
              <a:rPr lang="en-US"/>
              <a:t>, </a:t>
            </a:r>
            <a:r>
              <a:rPr lang="en-US" i="1"/>
              <a:t>gender </a:t>
            </a:r>
            <a:r>
              <a:rPr lang="en-US"/>
              <a:t>and </a:t>
            </a:r>
            <a:r>
              <a:rPr lang="en-US" i="1" smtClean="0"/>
              <a:t>case</a:t>
            </a:r>
          </a:p>
          <a:p>
            <a:pPr lvl="1"/>
            <a:r>
              <a:rPr lang="en-US" smtClean="0"/>
              <a:t>The </a:t>
            </a:r>
            <a:r>
              <a:rPr lang="en-US"/>
              <a:t>inflection of </a:t>
            </a:r>
            <a:r>
              <a:rPr lang="en-US" i="1"/>
              <a:t>verbs</a:t>
            </a:r>
            <a:r>
              <a:rPr lang="en-US"/>
              <a:t> is also called </a:t>
            </a:r>
            <a:r>
              <a:rPr lang="en-US" b="1" smtClean="0">
                <a:solidFill>
                  <a:srgbClr val="0070C0"/>
                </a:solidFill>
              </a:rPr>
              <a:t>conjugation</a:t>
            </a:r>
          </a:p>
          <a:p>
            <a:pPr lvl="1"/>
            <a:r>
              <a:rPr lang="en-US" smtClean="0"/>
              <a:t>The </a:t>
            </a:r>
            <a:r>
              <a:rPr lang="en-US"/>
              <a:t>inflection of </a:t>
            </a:r>
            <a:r>
              <a:rPr lang="en-US" i="1"/>
              <a:t>nouns</a:t>
            </a:r>
            <a:r>
              <a:rPr lang="en-US"/>
              <a:t>, </a:t>
            </a:r>
            <a:r>
              <a:rPr lang="en-US" i="1"/>
              <a:t>adjectives</a:t>
            </a:r>
            <a:r>
              <a:rPr lang="en-US"/>
              <a:t> and </a:t>
            </a:r>
            <a:r>
              <a:rPr lang="en-US" i="1"/>
              <a:t>pronouns</a:t>
            </a:r>
            <a:r>
              <a:rPr lang="en-US"/>
              <a:t> is also called </a:t>
            </a:r>
            <a:r>
              <a:rPr lang="en-US" b="1" smtClean="0">
                <a:solidFill>
                  <a:srgbClr val="0070C0"/>
                </a:solidFill>
              </a:rPr>
              <a:t>declension</a:t>
            </a:r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en.wikipedia.org/wiki/Inflection</a:t>
            </a:r>
            <a:endParaRPr lang="en-US" smtClean="0"/>
          </a:p>
          <a:p>
            <a:r>
              <a:rPr lang="en-US" smtClean="0"/>
              <a:t>English is an </a:t>
            </a:r>
            <a:r>
              <a:rPr lang="en-US" b="1" smtClean="0">
                <a:solidFill>
                  <a:srgbClr val="0070C0"/>
                </a:solidFill>
              </a:rPr>
              <a:t>inflected</a:t>
            </a:r>
            <a:r>
              <a:rPr lang="en-US" smtClean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22016731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&amp; inflection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19139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114800" y="5611584"/>
            <a:ext cx="2386064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Comparison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Betty is </a:t>
            </a:r>
            <a:r>
              <a:rPr lang="en-US" sz="1400" smtClean="0">
                <a:solidFill>
                  <a:srgbClr val="C00000"/>
                </a:solidFill>
              </a:rPr>
              <a:t>short</a:t>
            </a:r>
            <a:r>
              <a:rPr lang="en-US" sz="1400" smtClean="0">
                <a:solidFill>
                  <a:schemeClr val="tx1"/>
                </a:solidFill>
              </a:rPr>
              <a:t> -&gt; Sarah is </a:t>
            </a:r>
            <a:r>
              <a:rPr lang="en-US" sz="1400" smtClean="0">
                <a:solidFill>
                  <a:srgbClr val="C00000"/>
                </a:solidFill>
              </a:rPr>
              <a:t>shorter </a:t>
            </a:r>
            <a:r>
              <a:rPr lang="en-US" sz="1400" smtClean="0">
                <a:solidFill>
                  <a:schemeClr val="tx1"/>
                </a:solidFill>
              </a:rPr>
              <a:t>-&gt; Eva is the </a:t>
            </a:r>
            <a:r>
              <a:rPr lang="en-US" sz="1400" smtClean="0">
                <a:solidFill>
                  <a:srgbClr val="C00000"/>
                </a:solidFill>
              </a:rPr>
              <a:t>shortest.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I am </a:t>
            </a:r>
            <a:r>
              <a:rPr lang="en-US" sz="1400" smtClean="0">
                <a:solidFill>
                  <a:srgbClr val="C00000"/>
                </a:solidFill>
              </a:rPr>
              <a:t>good</a:t>
            </a:r>
            <a:r>
              <a:rPr lang="en-US" sz="1400" smtClean="0">
                <a:solidFill>
                  <a:schemeClr val="tx1"/>
                </a:solidFill>
              </a:rPr>
              <a:t> -&gt; He is </a:t>
            </a:r>
            <a:r>
              <a:rPr lang="en-US" sz="1400" smtClean="0">
                <a:solidFill>
                  <a:srgbClr val="C00000"/>
                </a:solidFill>
              </a:rPr>
              <a:t>better</a:t>
            </a:r>
            <a:r>
              <a:rPr lang="en-US" sz="1400" smtClean="0">
                <a:solidFill>
                  <a:schemeClr val="tx1"/>
                </a:solidFill>
              </a:rPr>
              <a:t> -&gt; She is the </a:t>
            </a:r>
            <a:r>
              <a:rPr lang="en-US" sz="1400" smtClean="0">
                <a:solidFill>
                  <a:srgbClr val="C00000"/>
                </a:solidFill>
              </a:rPr>
              <a:t>best.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4056" y="1375417"/>
            <a:ext cx="177085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I </a:t>
            </a:r>
            <a:r>
              <a:rPr lang="en-US" sz="1400" smtClean="0">
                <a:solidFill>
                  <a:srgbClr val="0070C0"/>
                </a:solidFill>
              </a:rPr>
              <a:t>play</a:t>
            </a:r>
            <a:r>
              <a:rPr lang="en-US" sz="1400" smtClean="0">
                <a:solidFill>
                  <a:srgbClr val="C00000"/>
                </a:solidFill>
              </a:rPr>
              <a:t> </a:t>
            </a:r>
            <a:r>
              <a:rPr lang="en-US" sz="1400" smtClean="0">
                <a:solidFill>
                  <a:schemeClr val="tx1"/>
                </a:solidFill>
              </a:rPr>
              <a:t>-&gt; She </a:t>
            </a:r>
            <a:r>
              <a:rPr lang="en-US" sz="1400" smtClean="0">
                <a:solidFill>
                  <a:srgbClr val="0070C0"/>
                </a:solidFill>
              </a:rPr>
              <a:t>plays</a:t>
            </a:r>
          </a:p>
          <a:p>
            <a:r>
              <a:rPr lang="en-US" sz="1400" b="1" smtClean="0"/>
              <a:t>Tense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I </a:t>
            </a:r>
            <a:r>
              <a:rPr lang="en-US" sz="1400" smtClean="0">
                <a:solidFill>
                  <a:srgbClr val="0070C0"/>
                </a:solidFill>
              </a:rPr>
              <a:t>play</a:t>
            </a:r>
            <a:r>
              <a:rPr lang="en-US" sz="1400" smtClean="0">
                <a:solidFill>
                  <a:schemeClr val="tx1"/>
                </a:solidFill>
              </a:rPr>
              <a:t> -&gt; I </a:t>
            </a:r>
            <a:r>
              <a:rPr lang="en-US" sz="1400" smtClean="0">
                <a:solidFill>
                  <a:srgbClr val="0070C0"/>
                </a:solidFill>
              </a:rPr>
              <a:t>played</a:t>
            </a:r>
            <a:r>
              <a:rPr lang="en-US" sz="1400" smtClean="0">
                <a:solidFill>
                  <a:schemeClr val="tx1"/>
                </a:solidFill>
              </a:rPr>
              <a:t> -&gt; I am </a:t>
            </a:r>
            <a:r>
              <a:rPr lang="en-US" sz="1400" smtClean="0">
                <a:solidFill>
                  <a:srgbClr val="0070C0"/>
                </a:solidFill>
              </a:rPr>
              <a:t>playing</a:t>
            </a:r>
            <a:endParaRPr lang="en-US" sz="140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Inflection examples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15" idx="7"/>
            <a:endCxn id="2" idx="4"/>
          </p:cNvCxnSpPr>
          <p:nvPr/>
        </p:nvCxnSpPr>
        <p:spPr>
          <a:xfrm flipV="1">
            <a:off x="4077493" y="4114800"/>
            <a:ext cx="608807" cy="8755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2" idx="1"/>
          </p:cNvCxnSpPr>
          <p:nvPr/>
        </p:nvCxnSpPr>
        <p:spPr>
          <a:xfrm>
            <a:off x="3006293" y="2607893"/>
            <a:ext cx="1222014" cy="4012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" idx="0"/>
            <a:endCxn id="5" idx="3"/>
          </p:cNvCxnSpPr>
          <p:nvPr/>
        </p:nvCxnSpPr>
        <p:spPr>
          <a:xfrm flipV="1">
            <a:off x="1232600" y="3065886"/>
            <a:ext cx="668000" cy="751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3" idx="5"/>
            <a:endCxn id="15" idx="2"/>
          </p:cNvCxnSpPr>
          <p:nvPr/>
        </p:nvCxnSpPr>
        <p:spPr>
          <a:xfrm>
            <a:off x="1690593" y="4922683"/>
            <a:ext cx="1281207" cy="5256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1"/>
            <a:endCxn id="2" idx="7"/>
          </p:cNvCxnSpPr>
          <p:nvPr/>
        </p:nvCxnSpPr>
        <p:spPr>
          <a:xfrm flipH="1">
            <a:off x="5144293" y="2105055"/>
            <a:ext cx="1866107" cy="904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1"/>
            <a:endCxn id="2" idx="6"/>
          </p:cNvCxnSpPr>
          <p:nvPr/>
        </p:nvCxnSpPr>
        <p:spPr>
          <a:xfrm flipH="1" flipV="1">
            <a:off x="5334000" y="3467100"/>
            <a:ext cx="1942307" cy="7612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33" idx="1"/>
            <a:endCxn id="33" idx="3"/>
          </p:cNvCxnSpPr>
          <p:nvPr/>
        </p:nvCxnSpPr>
        <p:spPr>
          <a:xfrm rot="16200000" flipH="1">
            <a:off x="316614" y="4464690"/>
            <a:ext cx="915986" cy="12700"/>
          </a:xfrm>
          <a:prstGeom prst="curvedConnector5">
            <a:avLst>
              <a:gd name="adj1" fmla="val -24957"/>
              <a:gd name="adj2" fmla="val -3655079"/>
              <a:gd name="adj3" fmla="val 11683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710893" y="1960193"/>
            <a:ext cx="1295400" cy="1295400"/>
            <a:chOff x="698500" y="1822340"/>
            <a:chExt cx="1295400" cy="1295400"/>
          </a:xfrm>
        </p:grpSpPr>
        <p:sp>
          <p:nvSpPr>
            <p:cNvPr id="5" name="Oval 4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38600" y="2819400"/>
            <a:ext cx="1295400" cy="1295400"/>
            <a:chOff x="2591197" y="2782333"/>
            <a:chExt cx="1295400" cy="1295400"/>
          </a:xfrm>
        </p:grpSpPr>
        <p:sp>
          <p:nvSpPr>
            <p:cNvPr id="2" name="Oval 1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48" name="5-Point Star 47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086600" y="4038600"/>
            <a:ext cx="1295400" cy="1299029"/>
            <a:chOff x="5600700" y="4859876"/>
            <a:chExt cx="1295400" cy="1299029"/>
          </a:xfrm>
        </p:grpSpPr>
        <p:grpSp>
          <p:nvGrpSpPr>
            <p:cNvPr id="27" name="Group 26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5-Point Star 48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4900" y="3816990"/>
            <a:ext cx="1295400" cy="1295400"/>
            <a:chOff x="698500" y="3365500"/>
            <a:chExt cx="1295400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sp>
          <p:nvSpPr>
            <p:cNvPr id="51" name="5-Point Star 50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71800" y="4800600"/>
            <a:ext cx="1295400" cy="1295400"/>
            <a:chOff x="2591197" y="4506328"/>
            <a:chExt cx="1295400" cy="1295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5-Point Star 51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10400" y="1447800"/>
            <a:ext cx="1447800" cy="1295400"/>
            <a:chOff x="5524500" y="1927085"/>
            <a:chExt cx="1447800" cy="1295400"/>
          </a:xfrm>
        </p:grpSpPr>
        <p:grpSp>
          <p:nvGrpSpPr>
            <p:cNvPr id="39" name="Group 38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5-Point Star 52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28" idx="3"/>
            <a:endCxn id="15" idx="6"/>
          </p:cNvCxnSpPr>
          <p:nvPr/>
        </p:nvCxnSpPr>
        <p:spPr>
          <a:xfrm flipH="1">
            <a:off x="4267200" y="5144293"/>
            <a:ext cx="3009107" cy="3040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880300" y="5448300"/>
            <a:ext cx="5206300" cy="221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7"/>
            <a:endCxn id="2" idx="2"/>
          </p:cNvCxnSpPr>
          <p:nvPr/>
        </p:nvCxnSpPr>
        <p:spPr>
          <a:xfrm flipV="1">
            <a:off x="1690593" y="3467100"/>
            <a:ext cx="2348007" cy="539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81800" y="2766536"/>
            <a:ext cx="1905000" cy="738664"/>
          </a:xfrm>
          <a:prstGeom prst="rect">
            <a:avLst/>
          </a:prstGeom>
          <a:solidFill>
            <a:srgbClr val="DAF6DA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1400" smtClean="0"/>
              <a:t> hat -&gt; 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these</a:t>
            </a:r>
            <a:r>
              <a:rPr lang="en-US" sz="1400" smtClean="0"/>
              <a:t> hats</a:t>
            </a:r>
          </a:p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en-US" sz="1400" smtClean="0"/>
              <a:t> hat -&gt; 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those</a:t>
            </a:r>
            <a:r>
              <a:rPr lang="en-US" sz="1400" smtClean="0"/>
              <a:t> hats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81800" y="5410200"/>
            <a:ext cx="1905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rgbClr val="0070C0"/>
                </a:solidFill>
              </a:rPr>
              <a:t>This </a:t>
            </a:r>
            <a:r>
              <a:rPr lang="en-US" sz="1400" smtClean="0"/>
              <a:t>is -&gt; </a:t>
            </a:r>
            <a:r>
              <a:rPr lang="en-US" sz="1400" smtClean="0">
                <a:solidFill>
                  <a:srgbClr val="0070C0"/>
                </a:solidFill>
              </a:rPr>
              <a:t>These </a:t>
            </a:r>
            <a:r>
              <a:rPr lang="en-US" sz="1400" smtClean="0"/>
              <a:t>are</a:t>
            </a:r>
          </a:p>
          <a:p>
            <a:r>
              <a:rPr lang="en-US" sz="1400" b="1" smtClean="0"/>
              <a:t>Case</a:t>
            </a:r>
          </a:p>
          <a:p>
            <a:r>
              <a:rPr lang="en-US" sz="1400" smtClean="0">
                <a:solidFill>
                  <a:srgbClr val="0070C0"/>
                </a:solidFill>
              </a:rPr>
              <a:t>She</a:t>
            </a:r>
            <a:r>
              <a:rPr lang="en-US" sz="1400" smtClean="0"/>
              <a:t> loves </a:t>
            </a:r>
            <a:r>
              <a:rPr lang="en-US" sz="1400" smtClean="0">
                <a:solidFill>
                  <a:srgbClr val="0070C0"/>
                </a:solidFill>
              </a:rPr>
              <a:t>herself</a:t>
            </a:r>
            <a:r>
              <a:rPr lang="en-US" sz="1400" smtClean="0"/>
              <a:t>.</a:t>
            </a:r>
          </a:p>
          <a:p>
            <a:r>
              <a:rPr lang="en-US" sz="1400" smtClean="0"/>
              <a:t>Give </a:t>
            </a:r>
            <a:r>
              <a:rPr lang="en-US" sz="1400" smtClean="0">
                <a:solidFill>
                  <a:srgbClr val="0070C0"/>
                </a:solidFill>
              </a:rPr>
              <a:t>her hers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3733800" y="1371600"/>
            <a:ext cx="19050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Number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A </a:t>
            </a:r>
            <a:r>
              <a:rPr lang="en-US" sz="1400" smtClean="0">
                <a:solidFill>
                  <a:srgbClr val="C00000"/>
                </a:solidFill>
              </a:rPr>
              <a:t>cat </a:t>
            </a:r>
            <a:r>
              <a:rPr lang="en-US" sz="1400" smtClean="0">
                <a:solidFill>
                  <a:schemeClr val="tx1"/>
                </a:solidFill>
              </a:rPr>
              <a:t>-&gt; Two </a:t>
            </a:r>
            <a:r>
              <a:rPr lang="en-US" sz="1400" smtClean="0">
                <a:solidFill>
                  <a:srgbClr val="C00000"/>
                </a:solidFill>
              </a:rPr>
              <a:t>cats</a:t>
            </a:r>
          </a:p>
          <a:p>
            <a:r>
              <a:rPr lang="en-US" sz="1400" b="1" smtClean="0"/>
              <a:t>Case (Genitive)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Lady</a:t>
            </a:r>
            <a:r>
              <a:rPr lang="en-US" sz="1400" smtClean="0">
                <a:solidFill>
                  <a:srgbClr val="C00000"/>
                </a:solidFill>
              </a:rPr>
              <a:t>’s</a:t>
            </a:r>
            <a:r>
              <a:rPr lang="en-US" sz="1400" smtClean="0">
                <a:solidFill>
                  <a:schemeClr val="tx1"/>
                </a:solidFill>
              </a:rPr>
              <a:t> handbag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Gender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Lion -&gt; lion</a:t>
            </a:r>
            <a:r>
              <a:rPr lang="en-US" sz="1400" smtClean="0">
                <a:solidFill>
                  <a:srgbClr val="C00000"/>
                </a:solidFill>
              </a:rPr>
              <a:t>ess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4056" y="5257800"/>
            <a:ext cx="219719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/>
              <a:t>Comparison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Jim ran </a:t>
            </a:r>
            <a:r>
              <a:rPr lang="en-US" sz="1400" smtClean="0">
                <a:solidFill>
                  <a:srgbClr val="FF0000"/>
                </a:solidFill>
              </a:rPr>
              <a:t>fast</a:t>
            </a:r>
            <a:r>
              <a:rPr lang="en-US" sz="1400" smtClean="0">
                <a:solidFill>
                  <a:schemeClr val="tx1"/>
                </a:solidFill>
              </a:rPr>
              <a:t> -&gt; Tony ran </a:t>
            </a:r>
            <a:r>
              <a:rPr lang="en-US" sz="1400" smtClean="0">
                <a:solidFill>
                  <a:srgbClr val="FF0000"/>
                </a:solidFill>
              </a:rPr>
              <a:t>faster</a:t>
            </a:r>
            <a:r>
              <a:rPr lang="en-US" sz="1400" smtClean="0">
                <a:solidFill>
                  <a:schemeClr val="tx1"/>
                </a:solidFill>
              </a:rPr>
              <a:t> -&gt; Paul ran the </a:t>
            </a:r>
            <a:r>
              <a:rPr lang="en-US" sz="1400" smtClean="0">
                <a:solidFill>
                  <a:srgbClr val="FF0000"/>
                </a:solidFill>
              </a:rPr>
              <a:t>fastest</a:t>
            </a:r>
            <a:r>
              <a:rPr lang="en-US" sz="140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- I play </a:t>
            </a:r>
            <a:r>
              <a:rPr lang="en-US" sz="1400" smtClean="0">
                <a:solidFill>
                  <a:srgbClr val="FF0000"/>
                </a:solidFill>
              </a:rPr>
              <a:t>well</a:t>
            </a:r>
            <a:r>
              <a:rPr lang="en-US" sz="1400" smtClean="0">
                <a:solidFill>
                  <a:schemeClr val="tx1"/>
                </a:solidFill>
              </a:rPr>
              <a:t> -&gt; She plays </a:t>
            </a:r>
            <a:r>
              <a:rPr lang="en-US" sz="1400" smtClean="0">
                <a:solidFill>
                  <a:srgbClr val="FF0000"/>
                </a:solidFill>
              </a:rPr>
              <a:t>better</a:t>
            </a:r>
            <a:r>
              <a:rPr lang="en-US" sz="1400" smtClean="0">
                <a:solidFill>
                  <a:schemeClr val="tx1"/>
                </a:solidFill>
              </a:rPr>
              <a:t> -&gt; He plays the </a:t>
            </a:r>
            <a:r>
              <a:rPr lang="en-US" sz="1400" smtClean="0">
                <a:solidFill>
                  <a:srgbClr val="FF0000"/>
                </a:solidFill>
              </a:rPr>
              <a:t>best</a:t>
            </a:r>
            <a:r>
              <a:rPr lang="en-US" sz="1400" smtClean="0">
                <a:solidFill>
                  <a:schemeClr val="tx1"/>
                </a:solidFill>
              </a:rPr>
              <a:t>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1000" y="381000"/>
            <a:ext cx="2209800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rgbClr val="61B6CD"/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hlinkClick r:id="rId2"/>
              </a:rPr>
              <a:t>Inflectional suffixes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8392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classes -&gt; Verbs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0500" y="1143000"/>
            <a:ext cx="8420100" cy="5638800"/>
            <a:chOff x="190500" y="1143000"/>
            <a:chExt cx="8420100" cy="5638800"/>
          </a:xfrm>
        </p:grpSpPr>
        <p:sp>
          <p:nvSpPr>
            <p:cNvPr id="3" name="TextBox 2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/>
                <a:t>(content / lexical / autosemantic words)</a:t>
              </a:r>
              <a:endParaRPr lang="en-US" sz="1600"/>
            </a:p>
          </p:txBody>
        </p:sp>
        <p:sp>
          <p:nvSpPr>
            <p:cNvPr id="2" name="Oval 1"/>
            <p:cNvSpPr/>
            <p:nvPr/>
          </p:nvSpPr>
          <p:spPr>
            <a:xfrm>
              <a:off x="2591197" y="28585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Noun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9600" y="1809640"/>
              <a:ext cx="1473200" cy="1473200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mtClean="0">
                  <a:solidFill>
                    <a:srgbClr val="FFFF00"/>
                  </a:solidFill>
                </a:rPr>
                <a:t>Verb</a:t>
              </a:r>
              <a:endParaRPr lang="en-US" sz="3200">
                <a:solidFill>
                  <a:srgbClr val="FFFF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/>
                <a:t>(Function / structure words)</a:t>
              </a:r>
              <a:endParaRPr lang="en-US" sz="16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91197" y="4582528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Adjective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9600" y="4992193"/>
              <a:ext cx="1473200" cy="1295400"/>
              <a:chOff x="812800" y="5410200"/>
              <a:chExt cx="1473200" cy="1295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Interjection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24700" y="2709852"/>
              <a:ext cx="1447800" cy="1295400"/>
              <a:chOff x="3810000" y="5346700"/>
              <a:chExt cx="1447800" cy="1295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086600" y="4419600"/>
              <a:ext cx="1524000" cy="1295400"/>
              <a:chOff x="7289800" y="4572000"/>
              <a:chExt cx="1524000" cy="1295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Preposition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00700" y="4936076"/>
              <a:ext cx="1295400" cy="1295400"/>
              <a:chOff x="533400" y="3708400"/>
              <a:chExt cx="12954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Pronoun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98500" y="3441700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Adverb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524500" y="20032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Determiner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24500" y="3505200"/>
              <a:ext cx="1447800" cy="1295400"/>
              <a:chOff x="3810000" y="5346700"/>
              <a:chExt cx="1447800" cy="12954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bg1"/>
                    </a:solidFill>
                  </a:rPr>
                  <a:t>Numeral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71600" y="64124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Building blocks</a:t>
              </a: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83300" y="63564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The glue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15" idx="0"/>
              <a:endCxn id="2" idx="4"/>
            </p:cNvCxnSpPr>
            <p:nvPr/>
          </p:nvCxnSpPr>
          <p:spPr>
            <a:xfrm flipV="1">
              <a:off x="3238897" y="41539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2082800" y="2546240"/>
              <a:ext cx="6981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4"/>
            </p:cNvCxnSpPr>
            <p:nvPr/>
          </p:nvCxnSpPr>
          <p:spPr>
            <a:xfrm flipV="1">
              <a:off x="1346200" y="3282840"/>
              <a:ext cx="0" cy="1588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804193" y="45473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1"/>
              <a:endCxn id="2" idx="7"/>
            </p:cNvCxnSpPr>
            <p:nvPr/>
          </p:nvCxnSpPr>
          <p:spPr>
            <a:xfrm flipH="1">
              <a:off x="3696890" y="26605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4" idx="1"/>
              <a:endCxn id="2" idx="6"/>
            </p:cNvCxnSpPr>
            <p:nvPr/>
          </p:nvCxnSpPr>
          <p:spPr>
            <a:xfrm flipH="1" flipV="1">
              <a:off x="3886597" y="35062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8" idx="1"/>
              <a:endCxn id="2" idx="5"/>
            </p:cNvCxnSpPr>
            <p:nvPr/>
          </p:nvCxnSpPr>
          <p:spPr>
            <a:xfrm flipH="1" flipV="1">
              <a:off x="3696890" y="39642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5-Point Star 46"/>
            <p:cNvSpPr/>
            <p:nvPr/>
          </p:nvSpPr>
          <p:spPr>
            <a:xfrm flipV="1">
              <a:off x="1250157" y="2955037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5-Point Star 47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5-Point Star 51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5-Point Star 52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5-Point Star 53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5-Point Star 54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28" idx="2"/>
              <a:endCxn id="15" idx="6"/>
            </p:cNvCxnSpPr>
            <p:nvPr/>
          </p:nvCxnSpPr>
          <p:spPr>
            <a:xfrm flipH="1" flipV="1">
              <a:off x="3886597" y="52302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9" idx="1"/>
              <a:endCxn id="34" idx="3"/>
            </p:cNvCxnSpPr>
            <p:nvPr/>
          </p:nvCxnSpPr>
          <p:spPr>
            <a:xfrm flipH="1" flipV="1">
              <a:off x="1993900" y="40989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7"/>
              <a:endCxn id="2" idx="2"/>
            </p:cNvCxnSpPr>
            <p:nvPr/>
          </p:nvCxnSpPr>
          <p:spPr>
            <a:xfrm flipV="1">
              <a:off x="1804193" y="35062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916176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verbs?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7957" y="1211262"/>
            <a:ext cx="6366500" cy="5570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56513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classes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200" y="1605878"/>
            <a:ext cx="8686800" cy="4718722"/>
            <a:chOff x="381000" y="1524000"/>
            <a:chExt cx="8686800" cy="4718722"/>
          </a:xfrm>
        </p:grpSpPr>
        <p:sp>
          <p:nvSpPr>
            <p:cNvPr id="6" name="AutoShape 9"/>
            <p:cNvSpPr>
              <a:spLocks noChangeAspect="1" noChangeArrowheads="1"/>
            </p:cNvSpPr>
            <p:nvPr/>
          </p:nvSpPr>
          <p:spPr bwMode="auto">
            <a:xfrm>
              <a:off x="381000" y="2137808"/>
              <a:ext cx="687705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eft Brace 3"/>
            <p:cNvSpPr>
              <a:spLocks/>
            </p:cNvSpPr>
            <p:nvPr/>
          </p:nvSpPr>
          <p:spPr bwMode="auto">
            <a:xfrm>
              <a:off x="1638300" y="2423557"/>
              <a:ext cx="381000" cy="3095625"/>
            </a:xfrm>
            <a:prstGeom prst="leftBrace">
              <a:avLst>
                <a:gd name="adj1" fmla="val 8323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90550" y="3661808"/>
              <a:ext cx="1057275" cy="5619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Verb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143125" y="2480708"/>
              <a:ext cx="3348037" cy="8763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Lexical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love, sleep, run, know, …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(Refer to actions, events</a:t>
              </a:r>
              <a:r>
                <a:rPr kumimoji="0" lang="en-US" sz="1400" b="0" i="0" u="none" strike="noStrike" cap="none" normalizeH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and processes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28849" y="4342528"/>
              <a:ext cx="1914525" cy="11766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Auxiliary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(Perform grammatical functions or express speaker’s mood)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Left Brace 7"/>
            <p:cNvSpPr>
              <a:spLocks/>
            </p:cNvSpPr>
            <p:nvPr/>
          </p:nvSpPr>
          <p:spPr bwMode="auto">
            <a:xfrm>
              <a:off x="4076700" y="3938033"/>
              <a:ext cx="190500" cy="158115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295775" y="3995183"/>
              <a:ext cx="3248025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Primary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Be, have, do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295775" y="4746388"/>
              <a:ext cx="3248025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Modal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Will/would, shall/should, may/might, can/could, must, ought to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endParaRPr>
            </a:p>
          </p:txBody>
        </p:sp>
        <p:sp>
          <p:nvSpPr>
            <p:cNvPr id="14" name="Left Brace 7"/>
            <p:cNvSpPr>
              <a:spLocks/>
            </p:cNvSpPr>
            <p:nvPr/>
          </p:nvSpPr>
          <p:spPr bwMode="auto">
            <a:xfrm>
              <a:off x="5376862" y="1981200"/>
              <a:ext cx="190500" cy="158115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5567362" y="1905000"/>
              <a:ext cx="2967038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Transitive</a:t>
              </a: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(V + O)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I love you.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ea typeface="Times New Roman" pitchFamily="18" charset="0"/>
                  <a:cs typeface="Times New Roman" pitchFamily="18" charset="0"/>
                </a:rPr>
                <a:t>Intransitive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(V without O)</a:t>
              </a:r>
              <a:r>
                <a:rPr lang="en-US" sz="1400" smtClean="0">
                  <a:ea typeface="Times New Roman" pitchFamily="18" charset="0"/>
                  <a:cs typeface="Times New Roman" pitchFamily="18" charset="0"/>
                </a:rPr>
                <a:t> I sleep.</a:t>
              </a:r>
              <a:endParaRPr lang="en-US" sz="140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567362" y="2667000"/>
              <a:ext cx="3500438" cy="9150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Dynamic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(be + -ing)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I am running.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ea typeface="Times New Roman" pitchFamily="18" charset="0"/>
                  <a:cs typeface="Times New Roman" pitchFamily="18" charset="0"/>
                </a:rPr>
                <a:t>Static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(Never -ing) </a:t>
              </a:r>
              <a:r>
                <a:rPr lang="en-US" sz="1400" smtClean="0">
                  <a:ea typeface="Times New Roman" pitchFamily="18" charset="0"/>
                  <a:cs typeface="Times New Roman" pitchFamily="18" charset="0"/>
                </a:rPr>
                <a:t>I know.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ea typeface="Times New Roman" pitchFamily="18" charset="0"/>
                  <a:cs typeface="Times New Roman" pitchFamily="18" charset="0"/>
                </a:rPr>
                <a:t>Linking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(Tell the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state of being) </a:t>
              </a:r>
              <a:r>
                <a:rPr lang="en-US" sz="1400" smtClean="0">
                  <a:cs typeface="Times New Roman" pitchFamily="18" charset="0"/>
                </a:rPr>
                <a:t>She is cute.</a:t>
              </a:r>
              <a:endParaRPr lang="en-US" sz="140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320" y="1524000"/>
              <a:ext cx="981074" cy="1027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194" y="3141144"/>
              <a:ext cx="1219200" cy="51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3159751"/>
              <a:ext cx="809622" cy="513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1560780"/>
              <a:ext cx="879178" cy="953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802" y="5528707"/>
              <a:ext cx="970248" cy="514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236" y="4680983"/>
              <a:ext cx="1136164" cy="759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178" y="3740599"/>
              <a:ext cx="1876422" cy="7879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2" y="5329040"/>
              <a:ext cx="1181100" cy="9136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>
            <a:hlinkClick r:id="rId10"/>
          </p:cNvPr>
          <p:cNvSpPr txBox="1"/>
          <p:nvPr/>
        </p:nvSpPr>
        <p:spPr>
          <a:xfrm>
            <a:off x="8382000" y="2133600"/>
            <a:ext cx="381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  <p:sp>
        <p:nvSpPr>
          <p:cNvPr id="27" name="TextBox 26">
            <a:hlinkClick r:id="rId11"/>
          </p:cNvPr>
          <p:cNvSpPr txBox="1"/>
          <p:nvPr/>
        </p:nvSpPr>
        <p:spPr>
          <a:xfrm>
            <a:off x="8382000" y="4514671"/>
            <a:ext cx="381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6764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 forms  - </a:t>
            </a:r>
            <a:r>
              <a:rPr lang="en-US" smtClean="0"/>
              <a:t>Lexical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547079"/>
              </p:ext>
            </p:extLst>
          </p:nvPr>
        </p:nvGraphicFramePr>
        <p:xfrm>
          <a:off x="381000" y="1219200"/>
          <a:ext cx="8382000" cy="5481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Infinitive</a:t>
                      </a:r>
                    </a:p>
                    <a:p>
                      <a:pPr algn="ctr"/>
                      <a:r>
                        <a:rPr lang="en-US" sz="1600" smtClean="0"/>
                        <a:t>(Dictionary)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r>
                        <a:rPr lang="en-US" sz="1600" baseline="30000" smtClean="0"/>
                        <a:t>rd</a:t>
                      </a:r>
                      <a:r>
                        <a:rPr lang="en-US" sz="1600" smtClean="0"/>
                        <a:t> person singular</a:t>
                      </a:r>
                      <a:r>
                        <a:rPr lang="en-US" sz="1600" baseline="0" smtClean="0"/>
                        <a:t> 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</a:rPr>
                        <a:t>Other person present tense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Present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</a:t>
                      </a:r>
                      <a:r>
                        <a:rPr lang="en-US" sz="1600" baseline="0" smtClean="0"/>
                        <a:t>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V-s/es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V-ing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V-ed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V-ed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play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(To) sa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ie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Flying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watch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run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nn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go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Gone</a:t>
                      </a:r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Verbs are </a:t>
                      </a:r>
                      <a:r>
                        <a:rPr lang="en-US" sz="1600" b="1" i="1" smtClean="0">
                          <a:solidFill>
                            <a:schemeClr val="tx1"/>
                          </a:solidFill>
                          <a:hlinkClick r:id="rId2"/>
                        </a:rPr>
                        <a:t>irregular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 if they have irregular 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past tense and past participle 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forms.</a:t>
                      </a:r>
                    </a:p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Except for some irregular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verbs, past tense and past participle 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forms are the same.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i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22630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forms - Auxiliary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4124186"/>
              </p:ext>
            </p:extLst>
          </p:nvPr>
        </p:nvGraphicFramePr>
        <p:xfrm>
          <a:off x="381000" y="1493520"/>
          <a:ext cx="8382000" cy="4983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Infinitive</a:t>
                      </a:r>
                    </a:p>
                    <a:p>
                      <a:pPr algn="ctr"/>
                      <a:r>
                        <a:rPr lang="en-US" sz="1600" smtClean="0"/>
                        <a:t>(Dictionary)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r>
                        <a:rPr lang="en-US" sz="1600" baseline="30000" smtClean="0"/>
                        <a:t>rd</a:t>
                      </a:r>
                      <a:r>
                        <a:rPr lang="en-US" sz="1600" smtClean="0"/>
                        <a:t> person singular</a:t>
                      </a:r>
                      <a:r>
                        <a:rPr lang="en-US" sz="1600" baseline="0" smtClean="0"/>
                        <a:t> 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Other person </a:t>
                      </a:r>
                      <a:r>
                        <a:rPr lang="en-US" sz="1600" baseline="0" smtClean="0"/>
                        <a:t>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Present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</a:t>
                      </a:r>
                      <a:r>
                        <a:rPr lang="en-US" sz="1600" baseline="0" smtClean="0"/>
                        <a:t>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be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Am/Are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Was/Were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Been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Having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Done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All primary auxiliaries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have irregular forms, except for present participle form. </a:t>
                      </a:r>
                    </a:p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 - All modal verbs only have 2 different forms for present and past tenses. They do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not have infinitive or participle forms.</a:t>
                      </a:r>
                      <a:endParaRPr lang="en-US" sz="160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i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829604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55288</TotalTime>
  <Words>1165</Words>
  <Application>Microsoft Office PowerPoint</Application>
  <PresentationFormat>On-screen Show (4:3)</PresentationFormat>
  <Paragraphs>340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Linguistic levels of structure</vt:lpstr>
      <vt:lpstr>Word inflection</vt:lpstr>
      <vt:lpstr>Word classes &amp; inflection</vt:lpstr>
      <vt:lpstr>Inflection examples</vt:lpstr>
      <vt:lpstr>Word classes -&gt; Verbs</vt:lpstr>
      <vt:lpstr>What are verbs?</vt:lpstr>
      <vt:lpstr>Verb classes</vt:lpstr>
      <vt:lpstr>Verb forms  - Lexical</vt:lpstr>
      <vt:lpstr>Verb forms - Auxiliary</vt:lpstr>
      <vt:lpstr>Small test</vt:lpstr>
      <vt:lpstr>Word classes -&gt; Adjectives</vt:lpstr>
      <vt:lpstr>What are adjectives?</vt:lpstr>
      <vt:lpstr>Adjective classes</vt:lpstr>
      <vt:lpstr>Word classes -&gt; Determiners</vt:lpstr>
      <vt:lpstr>Determiners</vt:lpstr>
      <vt:lpstr>Word classes -&gt; Numerals</vt:lpstr>
      <vt:lpstr>Numerals</vt:lpstr>
      <vt:lpstr>Small test</vt:lpstr>
      <vt:lpstr>Any question?</vt:lpstr>
    </vt:vector>
  </TitlesOfParts>
  <Company>106/5A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stian</cp:lastModifiedBy>
  <cp:revision>4243</cp:revision>
  <dcterms:created xsi:type="dcterms:W3CDTF">2009-02-10T14:11:16Z</dcterms:created>
  <dcterms:modified xsi:type="dcterms:W3CDTF">2015-05-22T13:44:33Z</dcterms:modified>
</cp:coreProperties>
</file>