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395" r:id="rId2"/>
    <p:sldId id="422" r:id="rId3"/>
    <p:sldId id="443" r:id="rId4"/>
    <p:sldId id="425" r:id="rId5"/>
    <p:sldId id="445" r:id="rId6"/>
    <p:sldId id="446" r:id="rId7"/>
    <p:sldId id="444" r:id="rId8"/>
    <p:sldId id="448" r:id="rId9"/>
    <p:sldId id="450" r:id="rId10"/>
    <p:sldId id="449" r:id="rId11"/>
    <p:sldId id="447" r:id="rId12"/>
    <p:sldId id="452" r:id="rId13"/>
    <p:sldId id="453" r:id="rId14"/>
    <p:sldId id="36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B6CD"/>
    <a:srgbClr val="DAF6DA"/>
    <a:srgbClr val="FFFF00"/>
    <a:srgbClr val="007E39"/>
    <a:srgbClr val="BCB800"/>
    <a:srgbClr val="684522"/>
    <a:srgbClr val="6E4924"/>
    <a:srgbClr val="0066FF"/>
    <a:srgbClr val="FF33C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8" autoAdjust="0"/>
    <p:restoredTop sz="81441" autoAdjust="0"/>
  </p:normalViewPr>
  <p:slideViewPr>
    <p:cSldViewPr>
      <p:cViewPr>
        <p:scale>
          <a:sx n="100" d="100"/>
          <a:sy n="100" d="100"/>
        </p:scale>
        <p:origin x="-28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456"/>
    </p:cViewPr>
  </p:sorterViewPr>
  <p:notesViewPr>
    <p:cSldViewPr>
      <p:cViewPr varScale="1">
        <p:scale>
          <a:sx n="64" d="100"/>
          <a:sy n="64" d="100"/>
        </p:scale>
        <p:origin x="-199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273A5-FFF7-4050-A4B9-B96A1947E066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B96A6-3BD2-4995-A124-9334558F9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13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670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 - Big font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Font typeface="Wingdings" pitchFamily="2" charset="2"/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Font typeface="Wingdings" pitchFamily="2" charset="2"/>
              <a:buNone/>
              <a:defRPr sz="16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3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- Big f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4114800" cy="4678362"/>
          </a:xfrm>
        </p:spPr>
        <p:txBody>
          <a:bodyPr/>
          <a:lstStyle>
            <a:lvl1pPr>
              <a:defRPr sz="2400"/>
            </a:lvl1pPr>
            <a:lvl2pPr marL="742950" indent="-285750">
              <a:buFont typeface="Wingdings" pitchFamily="2" charset="2"/>
              <a:buChar char="§"/>
              <a:defRPr sz="2000"/>
            </a:lvl2pPr>
            <a:lvl3pPr>
              <a:defRPr sz="1800"/>
            </a:lvl3pPr>
            <a:lvl4pPr marL="1600200" indent="-228600">
              <a:buFont typeface="Wingdings" pitchFamily="2" charset="2"/>
              <a:buChar char="§"/>
              <a:defRPr sz="16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1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6515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46514"/>
            <a:ext cx="3886200" cy="4221163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headers -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2551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92550"/>
            <a:ext cx="3886200" cy="4221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Font typeface="Wingdings" pitchFamily="2" charset="2"/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Font typeface="Wingdings" pitchFamily="2" charset="2"/>
              <a:buNone/>
              <a:defRPr sz="14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0231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Different and simi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629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2035628"/>
            <a:ext cx="3886200" cy="26670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3886200" cy="381000"/>
          </a:xfr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800600" y="1600200"/>
            <a:ext cx="3886200" cy="381000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1981200" y="4800600"/>
            <a:ext cx="5257800" cy="1371601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64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952999"/>
            <a:ext cx="7772400" cy="914401"/>
          </a:xfrm>
        </p:spPr>
        <p:txBody>
          <a:bodyPr anchor="t"/>
          <a:lstStyle>
            <a:lvl1pPr algn="l">
              <a:defRPr sz="40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267200"/>
            <a:ext cx="7772400" cy="6858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tip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3"/>
          </p:nvPr>
        </p:nvSpPr>
        <p:spPr>
          <a:xfrm>
            <a:off x="724989" y="5880100"/>
            <a:ext cx="7772400" cy="29210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88162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ente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 algn="ctr">
              <a:buFont typeface="Wingdings" pitchFamily="2" charset="2"/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Font typeface="Wingdings" pitchFamily="2" charset="2"/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7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516563"/>
          </a:xfrm>
        </p:spPr>
        <p:txBody>
          <a:bodyPr anchor="ctr">
            <a:normAutofit/>
          </a:bodyPr>
          <a:lstStyle>
            <a:lvl1pPr marL="0" indent="0" algn="ctr">
              <a:buNone/>
              <a:defRPr sz="7200"/>
            </a:lvl1pPr>
            <a:lvl2pPr marL="457200" indent="0">
              <a:buFont typeface="Wingdings" pitchFamily="2" charset="2"/>
              <a:buNone/>
              <a:defRPr/>
            </a:lvl2pPr>
            <a:lvl3pPr marL="914400" indent="0">
              <a:buNone/>
              <a:defRPr/>
            </a:lvl3pPr>
            <a:lvl4pPr marL="1371600" indent="0">
              <a:buFont typeface="Wingdings" pitchFamily="2" charset="2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09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71550" indent="-51435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828800" indent="-457200">
              <a:buFont typeface="+mj-lt"/>
              <a:buAutoNum type="arabicPeriod"/>
              <a:defRPr/>
            </a:lvl4pPr>
            <a:lvl5pPr marL="2286000" indent="-457200">
              <a:buFont typeface="+mj-lt"/>
              <a:buAutoNum type="arabicPeriod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98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3733799"/>
          </a:xfrm>
        </p:spPr>
        <p:txBody>
          <a:bodyPr/>
          <a:lstStyle>
            <a:lvl2pPr marL="742950" indent="-285750">
              <a:buFont typeface="Wingdings" pitchFamily="2" charset="2"/>
              <a:buChar char="§"/>
              <a:defRPr/>
            </a:lvl2pPr>
            <a:lvl4pPr marL="1600200" indent="-228600"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9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77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21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9906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800600" y="1524000"/>
            <a:ext cx="3886200" cy="4678362"/>
          </a:xfrm>
        </p:spPr>
        <p:txBody>
          <a:bodyPr/>
          <a:lstStyle>
            <a:lvl1pPr>
              <a:defRPr sz="2000"/>
            </a:lvl1pPr>
            <a:lvl2pPr marL="742950" indent="-285750">
              <a:buFont typeface="Wingdings" pitchFamily="2" charset="2"/>
              <a:buChar char="§"/>
              <a:defRPr sz="1800"/>
            </a:lvl2pPr>
            <a:lvl3pPr>
              <a:defRPr sz="1600"/>
            </a:lvl3pPr>
            <a:lvl4pPr marL="1600200" indent="-228600">
              <a:buFont typeface="Wingdings" pitchFamily="2" charset="2"/>
              <a:buChar char="§"/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95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50000">
              <a:schemeClr val="bg1"/>
            </a:gs>
            <a:gs pos="100000">
              <a:schemeClr val="tx2">
                <a:lumMod val="40000"/>
                <a:lumOff val="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66A48-63B1-4C30-A483-2B032ED073B3}" type="datetimeFigureOut">
              <a:rPr lang="en-US" smtClean="0"/>
              <a:pPr/>
              <a:t>5/29/2015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56595-B1A2-4EDA-AC35-F1930A01C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2" r:id="rId4"/>
    <p:sldLayoutId id="2147483666" r:id="rId5"/>
    <p:sldLayoutId id="2147483664" r:id="rId6"/>
    <p:sldLayoutId id="2147483661" r:id="rId7"/>
    <p:sldLayoutId id="2147483660" r:id="rId8"/>
    <p:sldLayoutId id="2147483662" r:id="rId9"/>
    <p:sldLayoutId id="2147483665" r:id="rId10"/>
    <p:sldLayoutId id="2147483670" r:id="rId11"/>
    <p:sldLayoutId id="2147483667" r:id="rId12"/>
    <p:sldLayoutId id="2147483663" r:id="rId13"/>
    <p:sldLayoutId id="2147483671" r:id="rId14"/>
    <p:sldLayoutId id="2147483668" r:id="rId15"/>
    <p:sldLayoutId id="2147483651" r:id="rId16"/>
    <p:sldLayoutId id="2147483652" r:id="rId17"/>
    <p:sldLayoutId id="2147483653" r:id="rId18"/>
    <p:sldLayoutId id="2147483654" r:id="rId19"/>
    <p:sldLayoutId id="2147483655" r:id="rId20"/>
    <p:sldLayoutId id="2147483669" r:id="rId21"/>
    <p:sldLayoutId id="2147483656" r:id="rId22"/>
    <p:sldLayoutId id="2147483657" r:id="rId23"/>
    <p:sldLayoutId id="2147483658" r:id="rId24"/>
    <p:sldLayoutId id="2147483659" r:id="rId2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hyperlink" Target="http://www.perfect-english-grammar.com/modal-verbs.html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://www.linguisticsgirl.com/english-verbs-copular-intransitive-transitive-ditransitive-and-ambitransitive/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nglishpage.com/irregularverbs/irregularverbs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Linguistic levels of structure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137160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Sound</a:t>
            </a:r>
            <a:endParaRPr lang="en-US" sz="2000" b="1"/>
          </a:p>
        </p:txBody>
      </p:sp>
      <p:sp>
        <p:nvSpPr>
          <p:cNvPr id="10" name="TextBox 9"/>
          <p:cNvSpPr txBox="1"/>
          <p:nvPr/>
        </p:nvSpPr>
        <p:spPr>
          <a:xfrm>
            <a:off x="457200" y="2038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Phoneme</a:t>
            </a:r>
            <a:endParaRPr lang="en-US" sz="2000" b="1"/>
          </a:p>
        </p:txBody>
      </p:sp>
      <p:sp>
        <p:nvSpPr>
          <p:cNvPr id="11" name="TextBox 10"/>
          <p:cNvSpPr txBox="1"/>
          <p:nvPr/>
        </p:nvSpPr>
        <p:spPr>
          <a:xfrm>
            <a:off x="457200" y="2724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Morpheme</a:t>
            </a:r>
            <a:endParaRPr lang="en-US" sz="2000" b="1"/>
          </a:p>
        </p:txBody>
      </p:sp>
      <p:sp>
        <p:nvSpPr>
          <p:cNvPr id="12" name="TextBox 11"/>
          <p:cNvSpPr txBox="1"/>
          <p:nvPr/>
        </p:nvSpPr>
        <p:spPr>
          <a:xfrm>
            <a:off x="457200" y="3409890"/>
            <a:ext cx="15240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Word</a:t>
            </a:r>
            <a:endParaRPr lang="en-US" sz="2000" b="1"/>
          </a:p>
        </p:txBody>
      </p:sp>
      <p:sp>
        <p:nvSpPr>
          <p:cNvPr id="13" name="TextBox 12"/>
          <p:cNvSpPr txBox="1"/>
          <p:nvPr/>
        </p:nvSpPr>
        <p:spPr>
          <a:xfrm>
            <a:off x="457200" y="4095690"/>
            <a:ext cx="15240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Phrase</a:t>
            </a:r>
            <a:endParaRPr lang="en-US" sz="2000" b="1"/>
          </a:p>
        </p:txBody>
      </p:sp>
      <p:sp>
        <p:nvSpPr>
          <p:cNvPr id="14" name="TextBox 13"/>
          <p:cNvSpPr txBox="1"/>
          <p:nvPr/>
        </p:nvSpPr>
        <p:spPr>
          <a:xfrm>
            <a:off x="457200" y="47814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Clause</a:t>
            </a:r>
            <a:endParaRPr lang="en-US" sz="2000" b="1"/>
          </a:p>
        </p:txBody>
      </p:sp>
      <p:sp>
        <p:nvSpPr>
          <p:cNvPr id="15" name="TextBox 14"/>
          <p:cNvSpPr txBox="1"/>
          <p:nvPr/>
        </p:nvSpPr>
        <p:spPr>
          <a:xfrm>
            <a:off x="457200" y="54672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Sentence</a:t>
            </a:r>
            <a:endParaRPr lang="en-US" sz="2000" b="1"/>
          </a:p>
        </p:txBody>
      </p:sp>
      <p:sp>
        <p:nvSpPr>
          <p:cNvPr id="16" name="TextBox 15"/>
          <p:cNvSpPr txBox="1"/>
          <p:nvPr/>
        </p:nvSpPr>
        <p:spPr>
          <a:xfrm>
            <a:off x="457200" y="6153090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Meaning</a:t>
            </a:r>
            <a:endParaRPr lang="en-US" sz="2000" b="1"/>
          </a:p>
        </p:txBody>
      </p:sp>
      <p:cxnSp>
        <p:nvCxnSpPr>
          <p:cNvPr id="6" name="Straight Arrow Connector 5"/>
          <p:cNvCxnSpPr>
            <a:stCxn id="2" idx="2"/>
            <a:endCxn id="10" idx="0"/>
          </p:cNvCxnSpPr>
          <p:nvPr/>
        </p:nvCxnSpPr>
        <p:spPr>
          <a:xfrm>
            <a:off x="1219200" y="1771710"/>
            <a:ext cx="0" cy="266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2"/>
            <a:endCxn id="11" idx="0"/>
          </p:cNvCxnSpPr>
          <p:nvPr/>
        </p:nvCxnSpPr>
        <p:spPr>
          <a:xfrm>
            <a:off x="1219200" y="2438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>
            <a:off x="1219200" y="31242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2"/>
            <a:endCxn id="13" idx="0"/>
          </p:cNvCxnSpPr>
          <p:nvPr/>
        </p:nvCxnSpPr>
        <p:spPr>
          <a:xfrm>
            <a:off x="1219200" y="38100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3" idx="2"/>
            <a:endCxn id="14" idx="0"/>
          </p:cNvCxnSpPr>
          <p:nvPr/>
        </p:nvCxnSpPr>
        <p:spPr>
          <a:xfrm>
            <a:off x="1219200" y="44958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  <a:endCxn id="15" idx="0"/>
          </p:cNvCxnSpPr>
          <p:nvPr/>
        </p:nvCxnSpPr>
        <p:spPr>
          <a:xfrm>
            <a:off x="1219200" y="51816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6" idx="0"/>
          </p:cNvCxnSpPr>
          <p:nvPr/>
        </p:nvCxnSpPr>
        <p:spPr>
          <a:xfrm>
            <a:off x="1219200" y="5867400"/>
            <a:ext cx="0" cy="285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981200" y="2038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ð iː z   b juː t ə f ʊ l   w ɪ m ɪ n   s ɛ d   w iː   w ɜː   t r uː   m ɛ n</a:t>
            </a:r>
            <a:endParaRPr lang="en-US" sz="2000"/>
          </a:p>
        </p:txBody>
      </p:sp>
      <p:sp>
        <p:nvSpPr>
          <p:cNvPr id="36" name="TextBox 35"/>
          <p:cNvSpPr txBox="1"/>
          <p:nvPr/>
        </p:nvSpPr>
        <p:spPr>
          <a:xfrm>
            <a:off x="1981200" y="2724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These </a:t>
            </a:r>
            <a:r>
              <a:rPr lang="en-US" sz="2000" smtClean="0"/>
              <a:t> beauti-ful  women  said  we  were  true  men</a:t>
            </a:r>
            <a:endParaRPr lang="en-US" sz="2000"/>
          </a:p>
        </p:txBody>
      </p:sp>
      <p:sp>
        <p:nvSpPr>
          <p:cNvPr id="37" name="TextBox 36"/>
          <p:cNvSpPr txBox="1"/>
          <p:nvPr/>
        </p:nvSpPr>
        <p:spPr>
          <a:xfrm>
            <a:off x="1981200" y="34098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 </a:t>
            </a:r>
            <a:r>
              <a:rPr lang="en-US" sz="2000" smtClean="0">
                <a:solidFill>
                  <a:srgbClr val="7030A0"/>
                </a:solidFill>
              </a:rPr>
              <a:t>beautiful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women 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>
                <a:solidFill>
                  <a:srgbClr val="00B050"/>
                </a:solidFill>
              </a:rPr>
              <a:t>  we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FF0000"/>
                </a:solidFill>
              </a:rPr>
              <a:t>were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7030A0"/>
                </a:solidFill>
              </a:rPr>
              <a:t>true</a:t>
            </a:r>
            <a:r>
              <a:rPr lang="en-US" sz="2000" smtClean="0"/>
              <a:t>  </a:t>
            </a:r>
            <a:r>
              <a:rPr lang="en-US" sz="2000" smtClean="0">
                <a:solidFill>
                  <a:srgbClr val="0070C0"/>
                </a:solidFill>
              </a:rPr>
              <a:t>men</a:t>
            </a:r>
            <a:endParaRPr lang="en-US" sz="200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81200" y="411480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rgbClr val="0070C0"/>
                </a:solidFill>
              </a:rPr>
              <a:t>These </a:t>
            </a:r>
            <a:r>
              <a:rPr lang="en-US" sz="2000">
                <a:solidFill>
                  <a:srgbClr val="0070C0"/>
                </a:solidFill>
              </a:rPr>
              <a:t>beautiful </a:t>
            </a:r>
            <a:r>
              <a:rPr lang="en-US" sz="2000" smtClean="0">
                <a:solidFill>
                  <a:srgbClr val="0070C0"/>
                </a:solidFill>
              </a:rPr>
              <a:t>women </a:t>
            </a:r>
            <a:r>
              <a:rPr lang="en-US" sz="2000" smtClean="0">
                <a:solidFill>
                  <a:srgbClr val="FF0000"/>
                </a:solidFill>
              </a:rPr>
              <a:t>said</a:t>
            </a:r>
            <a:r>
              <a:rPr lang="en-US" sz="2000" smtClean="0"/>
              <a:t>: “</a:t>
            </a:r>
            <a:r>
              <a:rPr lang="en-US" sz="2000" smtClean="0">
                <a:solidFill>
                  <a:srgbClr val="0070C0"/>
                </a:solidFill>
              </a:rPr>
              <a:t>We</a:t>
            </a:r>
            <a:r>
              <a:rPr lang="en-US" sz="2000" smtClean="0"/>
              <a:t> </a:t>
            </a:r>
            <a:r>
              <a:rPr lang="en-US" sz="2000" smtClean="0">
                <a:solidFill>
                  <a:srgbClr val="FF0000"/>
                </a:solidFill>
              </a:rPr>
              <a:t>were </a:t>
            </a:r>
            <a:r>
              <a:rPr lang="en-US" sz="2000" smtClean="0">
                <a:solidFill>
                  <a:srgbClr val="0070C0"/>
                </a:solidFill>
              </a:rPr>
              <a:t>true men</a:t>
            </a:r>
            <a:r>
              <a:rPr lang="en-US" sz="2000" smtClean="0"/>
              <a:t>.”</a:t>
            </a:r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1981200" y="47814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These </a:t>
            </a:r>
            <a:r>
              <a:rPr lang="en-US" sz="2000"/>
              <a:t>beautiful women said: </a:t>
            </a:r>
            <a:r>
              <a:rPr lang="en-US" sz="2000" smtClean="0"/>
              <a:t>“</a:t>
            </a:r>
            <a:r>
              <a:rPr lang="en-US" sz="2000" b="1" smtClean="0">
                <a:solidFill>
                  <a:srgbClr val="0070C0"/>
                </a:solidFill>
              </a:rPr>
              <a:t>C(</a:t>
            </a:r>
            <a:r>
              <a:rPr lang="en-US" sz="2000" smtClean="0"/>
              <a:t>We </a:t>
            </a:r>
            <a:r>
              <a:rPr lang="en-US" sz="2000"/>
              <a:t>were true </a:t>
            </a:r>
            <a:r>
              <a:rPr lang="en-US" sz="2000" smtClean="0"/>
              <a:t>men.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r>
              <a:rPr lang="en-US" sz="2000" smtClean="0"/>
              <a:t>”</a:t>
            </a:r>
            <a:r>
              <a:rPr lang="en-US" sz="2000" b="1" smtClean="0">
                <a:solidFill>
                  <a:srgbClr val="0070C0"/>
                </a:solidFill>
              </a:rPr>
              <a:t>)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981200" y="54672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These beautiful women said: “We were true men.”</a:t>
            </a:r>
            <a:endParaRPr lang="en-US" sz="2000"/>
          </a:p>
        </p:txBody>
      </p:sp>
      <p:sp>
        <p:nvSpPr>
          <p:cNvPr id="41" name="TextBox 40"/>
          <p:cNvSpPr txBox="1"/>
          <p:nvPr/>
        </p:nvSpPr>
        <p:spPr>
          <a:xfrm>
            <a:off x="1981200" y="6153090"/>
            <a:ext cx="670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/>
              <a:t>?</a:t>
            </a:r>
            <a:endParaRPr lang="en-US" sz="2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D6D6D6"/>
              </a:clrFrom>
              <a:clrTo>
                <a:srgbClr val="D6D6D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233517"/>
            <a:ext cx="4671391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16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72526"/>
            <a:ext cx="8686800" cy="3337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312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 </a:t>
            </a:r>
            <a:r>
              <a:rPr lang="en-US"/>
              <a:t>phrase </a:t>
            </a:r>
            <a:r>
              <a:rPr lang="en-US" smtClean="0"/>
              <a:t>- Operator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76600" y="2743200"/>
            <a:ext cx="2438400" cy="2438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smtClean="0"/>
              <a:t>1</a:t>
            </a:r>
            <a:r>
              <a:rPr lang="en-US" sz="2400" i="1" baseline="30000" smtClean="0"/>
              <a:t>st</a:t>
            </a:r>
            <a:r>
              <a:rPr lang="en-US" sz="2400" i="1" smtClean="0"/>
              <a:t> auxiliary </a:t>
            </a:r>
            <a:r>
              <a:rPr lang="en-US" sz="2400" smtClean="0"/>
              <a:t>= </a:t>
            </a:r>
            <a:r>
              <a:rPr lang="en-US" sz="2400" smtClean="0">
                <a:solidFill>
                  <a:srgbClr val="FFFF00"/>
                </a:solidFill>
              </a:rPr>
              <a:t>OPERATOR</a:t>
            </a:r>
            <a:endParaRPr lang="en-US" sz="240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1447800"/>
            <a:ext cx="3048000" cy="11387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If any, the operator is </a:t>
            </a:r>
            <a:r>
              <a:rPr lang="en-US" smtClean="0">
                <a:solidFill>
                  <a:srgbClr val="0070C0"/>
                </a:solidFill>
              </a:rPr>
              <a:t>marked for tense</a:t>
            </a:r>
            <a:r>
              <a:rPr lang="en-US" smtClean="0"/>
              <a:t>. Otherwise, the lexical verb is.</a:t>
            </a:r>
          </a:p>
          <a:p>
            <a:pPr algn="ctr"/>
            <a:r>
              <a:rPr lang="en-US" sz="1400" i="1" smtClean="0"/>
              <a:t>E.g. He </a:t>
            </a:r>
            <a:r>
              <a:rPr lang="en-US" sz="1400" i="1" smtClean="0">
                <a:solidFill>
                  <a:srgbClr val="0070C0"/>
                </a:solidFill>
              </a:rPr>
              <a:t>is</a:t>
            </a:r>
            <a:r>
              <a:rPr lang="en-US" sz="1400" i="1" smtClean="0"/>
              <a:t> coming. She </a:t>
            </a:r>
            <a:r>
              <a:rPr lang="en-US" sz="1400" i="1" smtClean="0">
                <a:solidFill>
                  <a:srgbClr val="0070C0"/>
                </a:solidFill>
              </a:rPr>
              <a:t>walks</a:t>
            </a:r>
            <a:r>
              <a:rPr lang="en-US" sz="1400" i="1" smtClean="0"/>
              <a:t>.</a:t>
            </a:r>
            <a:endParaRPr lang="en-US" sz="1400" i="1"/>
          </a:p>
        </p:txBody>
      </p:sp>
      <p:sp>
        <p:nvSpPr>
          <p:cNvPr id="9" name="TextBox 8"/>
          <p:cNvSpPr txBox="1"/>
          <p:nvPr/>
        </p:nvSpPr>
        <p:spPr>
          <a:xfrm>
            <a:off x="6019800" y="3343870"/>
            <a:ext cx="2895600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</a:t>
            </a:r>
            <a:r>
              <a:rPr lang="en-US" smtClean="0">
                <a:solidFill>
                  <a:srgbClr val="C00000"/>
                </a:solidFill>
              </a:rPr>
              <a:t>changes places </a:t>
            </a:r>
            <a:r>
              <a:rPr lang="en-US" smtClean="0"/>
              <a:t>with the subject in most questions and inversions.</a:t>
            </a:r>
          </a:p>
          <a:p>
            <a:pPr algn="ctr"/>
            <a:r>
              <a:rPr lang="en-US" sz="1400" i="1" smtClean="0"/>
              <a:t>E.g. </a:t>
            </a:r>
            <a:r>
              <a:rPr lang="en-US" sz="1400" b="1" i="1" smtClean="0">
                <a:solidFill>
                  <a:srgbClr val="C00000"/>
                </a:solidFill>
              </a:rPr>
              <a:t>Is</a:t>
            </a:r>
            <a:r>
              <a:rPr lang="en-US" sz="1400" b="1" i="1" smtClean="0"/>
              <a:t> he</a:t>
            </a:r>
            <a:r>
              <a:rPr lang="en-US" sz="1400" i="1" smtClean="0"/>
              <a:t> coming. </a:t>
            </a:r>
            <a:r>
              <a:rPr lang="en-US" sz="1400" b="1" i="1" smtClean="0">
                <a:solidFill>
                  <a:srgbClr val="C00000"/>
                </a:solidFill>
              </a:rPr>
              <a:t>Does </a:t>
            </a:r>
            <a:r>
              <a:rPr lang="en-US" sz="1400" b="1" i="1" smtClean="0"/>
              <a:t>she</a:t>
            </a:r>
            <a:r>
              <a:rPr lang="en-US" sz="1400" i="1" smtClean="0"/>
              <a:t> walk?</a:t>
            </a:r>
            <a:endParaRPr lang="en-US" sz="1400" i="1"/>
          </a:p>
        </p:txBody>
      </p:sp>
      <p:sp>
        <p:nvSpPr>
          <p:cNvPr id="10" name="TextBox 9"/>
          <p:cNvSpPr txBox="1"/>
          <p:nvPr/>
        </p:nvSpPr>
        <p:spPr>
          <a:xfrm>
            <a:off x="5029200" y="5477470"/>
            <a:ext cx="3581400" cy="11387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is placed immediately after the operator. </a:t>
            </a:r>
            <a:r>
              <a:rPr lang="en-US" smtClean="0">
                <a:solidFill>
                  <a:srgbClr val="FF0000"/>
                </a:solidFill>
              </a:rPr>
              <a:t>Not</a:t>
            </a:r>
            <a:r>
              <a:rPr lang="en-US" smtClean="0"/>
              <a:t> can be contracted and attached  to the operator. </a:t>
            </a:r>
          </a:p>
          <a:p>
            <a:pPr algn="ctr"/>
            <a:r>
              <a:rPr lang="en-US" sz="1400" i="1" smtClean="0"/>
              <a:t>E.g. It </a:t>
            </a:r>
            <a:r>
              <a:rPr lang="en-US" sz="1400" b="1" i="1" smtClean="0">
                <a:solidFill>
                  <a:srgbClr val="FF0000"/>
                </a:solidFill>
              </a:rPr>
              <a:t>will</a:t>
            </a:r>
            <a:r>
              <a:rPr lang="en-US" sz="1400" i="1" smtClean="0">
                <a:solidFill>
                  <a:srgbClr val="FF0000"/>
                </a:solidFill>
              </a:rPr>
              <a:t> </a:t>
            </a:r>
            <a:r>
              <a:rPr lang="en-US" sz="1400" b="1" i="1" smtClean="0">
                <a:solidFill>
                  <a:schemeClr val="tx1"/>
                </a:solidFill>
              </a:rPr>
              <a:t>not </a:t>
            </a:r>
            <a:r>
              <a:rPr lang="en-US" sz="1400" i="1" smtClean="0"/>
              <a:t>be needed. He </a:t>
            </a:r>
            <a:r>
              <a:rPr lang="en-US" sz="1400" b="1" i="1" smtClean="0">
                <a:solidFill>
                  <a:srgbClr val="FF0000"/>
                </a:solidFill>
              </a:rPr>
              <a:t>did</a:t>
            </a:r>
            <a:r>
              <a:rPr lang="en-US" sz="1400" b="1" i="1" smtClean="0">
                <a:solidFill>
                  <a:schemeClr val="tx1"/>
                </a:solidFill>
              </a:rPr>
              <a:t>n’t</a:t>
            </a:r>
            <a:r>
              <a:rPr lang="en-US" sz="1400" i="1" smtClean="0"/>
              <a:t> come.</a:t>
            </a:r>
            <a:endParaRPr lang="en-US" sz="1400" i="1"/>
          </a:p>
        </p:txBody>
      </p:sp>
      <p:sp>
        <p:nvSpPr>
          <p:cNvPr id="11" name="TextBox 10"/>
          <p:cNvSpPr txBox="1"/>
          <p:nvPr/>
        </p:nvSpPr>
        <p:spPr>
          <a:xfrm>
            <a:off x="609600" y="5562600"/>
            <a:ext cx="3048000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is repeated in a </a:t>
            </a:r>
            <a:r>
              <a:rPr lang="en-US" smtClean="0">
                <a:solidFill>
                  <a:srgbClr val="0070C0"/>
                </a:solidFill>
              </a:rPr>
              <a:t>tag question</a:t>
            </a:r>
            <a:r>
              <a:rPr lang="en-US" smtClean="0"/>
              <a:t>.</a:t>
            </a:r>
          </a:p>
          <a:p>
            <a:pPr algn="ctr"/>
            <a:r>
              <a:rPr lang="en-US" sz="1400" i="1" smtClean="0"/>
              <a:t>E.g. He is coming, </a:t>
            </a:r>
            <a:r>
              <a:rPr lang="en-US" sz="1400" b="1" i="1" smtClean="0">
                <a:solidFill>
                  <a:srgbClr val="0070C0"/>
                </a:solidFill>
              </a:rPr>
              <a:t>is</a:t>
            </a:r>
            <a:r>
              <a:rPr lang="en-US" sz="1400" b="1" i="1" smtClean="0"/>
              <a:t>n’t he</a:t>
            </a:r>
            <a:r>
              <a:rPr lang="en-US" sz="1400" i="1" smtClean="0"/>
              <a:t>?</a:t>
            </a:r>
            <a:endParaRPr lang="en-US" sz="1400" i="1"/>
          </a:p>
        </p:txBody>
      </p:sp>
      <p:sp>
        <p:nvSpPr>
          <p:cNvPr id="13" name="TextBox 12"/>
          <p:cNvSpPr txBox="1"/>
          <p:nvPr/>
        </p:nvSpPr>
        <p:spPr>
          <a:xfrm>
            <a:off x="685800" y="1509355"/>
            <a:ext cx="3048000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If there is no auxiliary, then </a:t>
            </a:r>
            <a:r>
              <a:rPr lang="en-US" smtClean="0">
                <a:solidFill>
                  <a:srgbClr val="FF0000"/>
                </a:solidFill>
              </a:rPr>
              <a:t>DO</a:t>
            </a:r>
            <a:r>
              <a:rPr lang="en-US" smtClean="0"/>
              <a:t> will be the operator.</a:t>
            </a:r>
          </a:p>
          <a:p>
            <a:pPr algn="ctr"/>
            <a:r>
              <a:rPr lang="en-US" sz="1400" i="1" smtClean="0"/>
              <a:t>E.g. He walks away, </a:t>
            </a:r>
            <a:r>
              <a:rPr lang="en-US" sz="1400" b="1" i="1" smtClean="0">
                <a:solidFill>
                  <a:srgbClr val="FF0000"/>
                </a:solidFill>
              </a:rPr>
              <a:t>does</a:t>
            </a:r>
            <a:r>
              <a:rPr lang="en-US" sz="1400" b="1" i="1" smtClean="0"/>
              <a:t>n’t he</a:t>
            </a:r>
            <a:r>
              <a:rPr lang="en-US" sz="1400" i="1" smtClean="0"/>
              <a:t>? </a:t>
            </a:r>
            <a:r>
              <a:rPr lang="en-US" sz="1400" b="1" i="1" smtClean="0">
                <a:solidFill>
                  <a:srgbClr val="FF0000"/>
                </a:solidFill>
              </a:rPr>
              <a:t>Does </a:t>
            </a:r>
            <a:r>
              <a:rPr lang="en-US" sz="1400" b="1" i="1" smtClean="0"/>
              <a:t>he</a:t>
            </a:r>
            <a:r>
              <a:rPr lang="en-US" sz="1400" i="1" smtClean="0"/>
              <a:t> walk? He </a:t>
            </a:r>
            <a:r>
              <a:rPr lang="en-US" sz="1400" b="1" i="1" smtClean="0">
                <a:solidFill>
                  <a:srgbClr val="FF0000"/>
                </a:solidFill>
              </a:rPr>
              <a:t>did</a:t>
            </a:r>
            <a:r>
              <a:rPr lang="en-US" sz="1400" b="1" i="1" smtClean="0"/>
              <a:t>n’t</a:t>
            </a:r>
            <a:r>
              <a:rPr lang="en-US" sz="1400" i="1" smtClean="0"/>
              <a:t> walk.</a:t>
            </a:r>
            <a:endParaRPr lang="en-US" sz="1400" i="1"/>
          </a:p>
        </p:txBody>
      </p:sp>
      <p:sp>
        <p:nvSpPr>
          <p:cNvPr id="15" name="TextBox 14"/>
          <p:cNvSpPr txBox="1"/>
          <p:nvPr/>
        </p:nvSpPr>
        <p:spPr>
          <a:xfrm>
            <a:off x="228600" y="3423791"/>
            <a:ext cx="2743200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The operator is able to take 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</a:rPr>
              <a:t>contrastive stress</a:t>
            </a:r>
            <a:r>
              <a:rPr lang="en-US" smtClean="0"/>
              <a:t>.</a:t>
            </a:r>
          </a:p>
          <a:p>
            <a:pPr algn="ctr"/>
            <a:r>
              <a:rPr lang="en-US" sz="1400" i="1" smtClean="0"/>
              <a:t>E.g. He </a:t>
            </a:r>
            <a:r>
              <a:rPr lang="en-US" sz="1400" i="1" smtClean="0">
                <a:solidFill>
                  <a:schemeClr val="accent6">
                    <a:lumMod val="75000"/>
                  </a:schemeClr>
                </a:solidFill>
              </a:rPr>
              <a:t>IS</a:t>
            </a:r>
            <a:r>
              <a:rPr lang="en-US" sz="1400" i="1" smtClean="0"/>
              <a:t> coming. She </a:t>
            </a:r>
            <a:r>
              <a:rPr lang="en-US" sz="1400" i="1" smtClean="0">
                <a:solidFill>
                  <a:schemeClr val="accent6">
                    <a:lumMod val="75000"/>
                  </a:schemeClr>
                </a:solidFill>
              </a:rPr>
              <a:t>HAS</a:t>
            </a:r>
            <a:r>
              <a:rPr lang="en-US" sz="1400" i="1" smtClean="0"/>
              <a:t> been seen.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2696609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phrase – Final notes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Besides </a:t>
            </a:r>
            <a:r>
              <a:rPr lang="en-US">
                <a:solidFill>
                  <a:srgbClr val="0070C0"/>
                </a:solidFill>
              </a:rPr>
              <a:t>‘do’</a:t>
            </a:r>
            <a:r>
              <a:rPr lang="en-US"/>
              <a:t>, we also have </a:t>
            </a:r>
            <a:r>
              <a:rPr lang="en-US">
                <a:solidFill>
                  <a:srgbClr val="0070C0"/>
                </a:solidFill>
              </a:rPr>
              <a:t>‘let’, ‘need’, ‘</a:t>
            </a:r>
            <a:r>
              <a:rPr lang="en-US">
                <a:solidFill>
                  <a:srgbClr val="0070C0"/>
                </a:solidFill>
              </a:rPr>
              <a:t>dare</a:t>
            </a:r>
            <a:r>
              <a:rPr lang="en-US" smtClean="0">
                <a:solidFill>
                  <a:srgbClr val="0070C0"/>
                </a:solidFill>
              </a:rPr>
              <a:t>’</a:t>
            </a:r>
          </a:p>
          <a:p>
            <a:pPr lvl="1"/>
            <a:r>
              <a:rPr lang="en-US" sz="2200" smtClean="0">
                <a:solidFill>
                  <a:srgbClr val="0070C0"/>
                </a:solidFill>
              </a:rPr>
              <a:t>Let </a:t>
            </a:r>
            <a:r>
              <a:rPr lang="en-US" sz="2200" smtClean="0"/>
              <a:t>it go! </a:t>
            </a:r>
            <a:r>
              <a:rPr lang="en-US" sz="2200" smtClean="0">
                <a:solidFill>
                  <a:srgbClr val="0070C0"/>
                </a:solidFill>
              </a:rPr>
              <a:t>Need </a:t>
            </a:r>
            <a:r>
              <a:rPr lang="en-US" sz="2200" smtClean="0"/>
              <a:t>I? </a:t>
            </a:r>
            <a:r>
              <a:rPr lang="en-US" sz="2200" smtClean="0">
                <a:solidFill>
                  <a:srgbClr val="0070C0"/>
                </a:solidFill>
              </a:rPr>
              <a:t>Dare</a:t>
            </a:r>
            <a:r>
              <a:rPr lang="en-US" sz="2200" smtClean="0"/>
              <a:t>n’t you say?</a:t>
            </a:r>
            <a:endParaRPr lang="en-US" sz="2200"/>
          </a:p>
          <a:p>
            <a:r>
              <a:rPr lang="en-US"/>
              <a:t>After an adverb of time </a:t>
            </a:r>
            <a:r>
              <a:rPr lang="en-US" sz="2400" i="1">
                <a:solidFill>
                  <a:srgbClr val="7030A0"/>
                </a:solidFill>
              </a:rPr>
              <a:t>(e.g. when, while, before, after, </a:t>
            </a:r>
            <a:r>
              <a:rPr lang="en-US" sz="2400" i="1">
                <a:solidFill>
                  <a:srgbClr val="7030A0"/>
                </a:solidFill>
              </a:rPr>
              <a:t>as </a:t>
            </a:r>
            <a:r>
              <a:rPr lang="en-US" sz="2400" i="1" smtClean="0">
                <a:solidFill>
                  <a:srgbClr val="7030A0"/>
                </a:solidFill>
              </a:rPr>
              <a:t>soon </a:t>
            </a:r>
            <a:r>
              <a:rPr lang="en-US" sz="2400" i="1">
                <a:solidFill>
                  <a:srgbClr val="7030A0"/>
                </a:solidFill>
              </a:rPr>
              <a:t>as, etc.)</a:t>
            </a:r>
            <a:r>
              <a:rPr lang="en-US"/>
              <a:t>, we use a present tense instead of a </a:t>
            </a:r>
            <a:r>
              <a:rPr lang="en-US"/>
              <a:t>future </a:t>
            </a:r>
            <a:r>
              <a:rPr lang="en-US" smtClean="0"/>
              <a:t>tense</a:t>
            </a:r>
          </a:p>
          <a:p>
            <a:pPr lvl="1"/>
            <a:r>
              <a:rPr lang="en-US" sz="2200" smtClean="0"/>
              <a:t>I will have done it </a:t>
            </a:r>
            <a:r>
              <a:rPr lang="en-US" sz="2200" b="1" smtClean="0">
                <a:solidFill>
                  <a:srgbClr val="7030A0"/>
                </a:solidFill>
              </a:rPr>
              <a:t>when</a:t>
            </a:r>
            <a:r>
              <a:rPr lang="en-US" sz="2200" smtClean="0"/>
              <a:t> you </a:t>
            </a:r>
            <a:r>
              <a:rPr lang="en-US" sz="2200" smtClean="0">
                <a:solidFill>
                  <a:srgbClr val="7030A0"/>
                </a:solidFill>
              </a:rPr>
              <a:t>arrive </a:t>
            </a:r>
            <a:r>
              <a:rPr lang="en-US" sz="2200" smtClean="0"/>
              <a:t>here </a:t>
            </a:r>
            <a:r>
              <a:rPr lang="en-US" sz="2200" smtClean="0">
                <a:solidFill>
                  <a:srgbClr val="7030A0"/>
                </a:solidFill>
              </a:rPr>
              <a:t>tomorrow</a:t>
            </a:r>
            <a:r>
              <a:rPr lang="en-US" sz="2200" smtClean="0"/>
              <a:t>.</a:t>
            </a:r>
          </a:p>
          <a:p>
            <a:r>
              <a:rPr lang="en-US" smtClean="0"/>
              <a:t>Types of verb phrases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Finite</a:t>
            </a:r>
            <a:r>
              <a:rPr lang="en-US" smtClean="0"/>
              <a:t>: </a:t>
            </a:r>
            <a:r>
              <a:rPr lang="en-US" sz="2200" smtClean="0"/>
              <a:t>He </a:t>
            </a:r>
            <a:r>
              <a:rPr lang="en-US" sz="2200" smtClean="0">
                <a:solidFill>
                  <a:srgbClr val="C00000"/>
                </a:solidFill>
              </a:rPr>
              <a:t>has come </a:t>
            </a:r>
            <a:r>
              <a:rPr lang="en-US" sz="2200" smtClean="0"/>
              <a:t>from USA.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Non-finite</a:t>
            </a:r>
            <a:r>
              <a:rPr lang="en-US" smtClean="0"/>
              <a:t>: </a:t>
            </a:r>
            <a:r>
              <a:rPr lang="en-US" sz="2200" smtClean="0"/>
              <a:t>I want </a:t>
            </a:r>
            <a:r>
              <a:rPr lang="en-US" sz="2200" smtClean="0">
                <a:solidFill>
                  <a:srgbClr val="C00000"/>
                </a:solidFill>
              </a:rPr>
              <a:t>to go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home, </a:t>
            </a:r>
            <a:r>
              <a:rPr lang="en-US" sz="2200" smtClean="0">
                <a:solidFill>
                  <a:srgbClr val="C00000"/>
                </a:solidFill>
              </a:rPr>
              <a:t>Going</a:t>
            </a:r>
            <a:r>
              <a:rPr lang="en-US" sz="2200" smtClean="0">
                <a:solidFill>
                  <a:srgbClr val="FF0000"/>
                </a:solidFill>
              </a:rPr>
              <a:t> </a:t>
            </a:r>
            <a:r>
              <a:rPr lang="en-US" sz="2200" smtClean="0"/>
              <a:t>along the road, </a:t>
            </a:r>
            <a:r>
              <a:rPr lang="en-US" sz="2200" smtClean="0">
                <a:solidFill>
                  <a:srgbClr val="C00000"/>
                </a:solidFill>
              </a:rPr>
              <a:t>Kicked </a:t>
            </a:r>
            <a:r>
              <a:rPr lang="en-US" sz="2200" smtClean="0"/>
              <a:t>by a boy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94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Small test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is wrong in these sentences?</a:t>
            </a:r>
          </a:p>
          <a:p>
            <a:pPr lvl="1"/>
            <a:r>
              <a:rPr lang="en-US" smtClean="0"/>
              <a:t>He may have not eaten enough.</a:t>
            </a:r>
          </a:p>
          <a:p>
            <a:pPr lvl="1"/>
            <a:r>
              <a:rPr lang="en-US" smtClean="0"/>
              <a:t>Like you drink some coffee?</a:t>
            </a:r>
          </a:p>
          <a:p>
            <a:pPr lvl="1"/>
            <a:r>
              <a:rPr lang="en-US" smtClean="0"/>
              <a:t>You not work on it now.</a:t>
            </a:r>
          </a:p>
          <a:p>
            <a:pPr lvl="1"/>
            <a:r>
              <a:rPr lang="en-US" smtClean="0"/>
              <a:t>He is not working, isn’t he?</a:t>
            </a:r>
          </a:p>
          <a:p>
            <a:pPr lvl="1"/>
            <a:r>
              <a:rPr lang="en-US" smtClean="0"/>
              <a:t>It may have </a:t>
            </a:r>
            <a:r>
              <a:rPr lang="en-US"/>
              <a:t>been </a:t>
            </a:r>
            <a:r>
              <a:rPr lang="en-US" smtClean="0"/>
              <a:t>not written yet, may it have?</a:t>
            </a:r>
          </a:p>
          <a:p>
            <a:pPr lvl="1"/>
            <a:r>
              <a:rPr lang="en-US" smtClean="0"/>
              <a:t>When you will fly away tomorrow, I will have bought my ticket already.</a:t>
            </a:r>
          </a:p>
          <a:p>
            <a:pPr lvl="1"/>
            <a:r>
              <a:rPr lang="en-US" smtClean="0"/>
              <a:t>Do you writing the paper again?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Any question?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2133600"/>
            <a:ext cx="3819526" cy="3806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6127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phrase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84056" y="1314450"/>
            <a:ext cx="8731343" cy="5410200"/>
            <a:chOff x="184056" y="1314450"/>
            <a:chExt cx="8731343" cy="5410200"/>
          </a:xfrm>
        </p:grpSpPr>
        <p:sp>
          <p:nvSpPr>
            <p:cNvPr id="12" name="TextBox 11"/>
            <p:cNvSpPr txBox="1"/>
            <p:nvPr/>
          </p:nvSpPr>
          <p:spPr>
            <a:xfrm>
              <a:off x="914398" y="6343650"/>
              <a:ext cx="7086602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rgbClr val="7030A0"/>
                  </a:solidFill>
                </a:rPr>
                <a:t>The little girl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0070C0"/>
                  </a:solidFill>
                </a:rPr>
                <a:t>confident in her ability</a:t>
              </a:r>
              <a:r>
                <a:rPr lang="en-US" smtClean="0"/>
                <a:t>, </a:t>
              </a:r>
              <a:r>
                <a:rPr lang="en-US" smtClean="0">
                  <a:solidFill>
                    <a:srgbClr val="C00000"/>
                  </a:solidFill>
                </a:rPr>
                <a:t>is playing </a:t>
              </a:r>
              <a:r>
                <a:rPr lang="en-US" smtClean="0">
                  <a:solidFill>
                    <a:srgbClr val="00B050"/>
                  </a:solidFill>
                </a:rPr>
                <a:t>amazingly well </a:t>
              </a:r>
              <a:r>
                <a:rPr lang="en-US" smtClean="0">
                  <a:solidFill>
                    <a:schemeClr val="accent5">
                      <a:lumMod val="50000"/>
                    </a:schemeClr>
                  </a:solidFill>
                </a:rPr>
                <a:t>in the dark</a:t>
              </a:r>
              <a:r>
                <a:rPr lang="en-US" smtClean="0"/>
                <a:t>.</a:t>
              </a:r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24646" y="1314450"/>
              <a:ext cx="2323308" cy="116955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7030A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Pre-mod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Her first </a:t>
              </a:r>
              <a:r>
                <a:rPr lang="en-US" sz="1400" b="1" smtClean="0">
                  <a:solidFill>
                    <a:srgbClr val="0070C0"/>
                  </a:solidFill>
                </a:rPr>
                <a:t>attempt </a:t>
              </a:r>
              <a:r>
                <a:rPr lang="en-US" sz="1400" smtClean="0">
                  <a:solidFill>
                    <a:schemeClr val="tx1"/>
                  </a:solidFill>
                </a:rPr>
                <a:t>to fly a plane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 charming small round old writing </a:t>
              </a:r>
              <a:r>
                <a:rPr lang="en-US" sz="1400" b="1" smtClean="0">
                  <a:solidFill>
                    <a:srgbClr val="0070C0"/>
                  </a:solidFill>
                </a:rPr>
                <a:t>desk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705600" y="2209476"/>
              <a:ext cx="2209799" cy="95410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/>
                <a:t>Preposition + NP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the dark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Through </a:t>
              </a:r>
              <a:r>
                <a:rPr lang="en-US" sz="1400" smtClean="0">
                  <a:solidFill>
                    <a:schemeClr val="tx1"/>
                  </a:solidFill>
                </a:rPr>
                <a:t>a lovely mountain</a:t>
              </a:r>
            </a:p>
            <a:p>
              <a:r>
                <a:rPr lang="en-US" sz="1400" b="1" smtClean="0">
                  <a:solidFill>
                    <a:srgbClr val="FF0000"/>
                  </a:solidFill>
                </a:rPr>
                <a:t>In </a:t>
              </a:r>
              <a:r>
                <a:rPr lang="en-US" sz="1400" smtClean="0">
                  <a:solidFill>
                    <a:schemeClr val="tx1"/>
                  </a:solidFill>
                </a:rPr>
                <a:t>contrast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14800" y="5200650"/>
              <a:ext cx="2590800" cy="7386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 + Post-mod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Very </a:t>
              </a:r>
              <a:r>
                <a:rPr lang="en-US" sz="1400" b="1" smtClean="0">
                  <a:solidFill>
                    <a:srgbClr val="C00000"/>
                  </a:solidFill>
                </a:rPr>
                <a:t>anxious </a:t>
              </a:r>
              <a:r>
                <a:rPr lang="en-US" sz="1400" smtClean="0">
                  <a:solidFill>
                    <a:schemeClr val="tx1"/>
                  </a:solidFill>
                </a:rPr>
                <a:t>about Jim’s health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Beautifully </a:t>
              </a:r>
              <a:r>
                <a:rPr lang="en-US" sz="1400" b="1" smtClean="0">
                  <a:solidFill>
                    <a:srgbClr val="C00000"/>
                  </a:solidFill>
                </a:rPr>
                <a:t>cool</a:t>
              </a:r>
              <a:endParaRPr lang="en-US" sz="1400" b="1">
                <a:solidFill>
                  <a:srgbClr val="C0000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71" y="1314450"/>
              <a:ext cx="1770857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Auxiliary + Lexical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Have been </a:t>
              </a:r>
              <a:r>
                <a:rPr lang="en-US" sz="1400" b="1" smtClean="0">
                  <a:solidFill>
                    <a:srgbClr val="00B050"/>
                  </a:solidFill>
                </a:rPr>
                <a:t>play</a:t>
              </a:r>
              <a:r>
                <a:rPr lang="en-US" sz="1400" smtClean="0">
                  <a:solidFill>
                    <a:schemeClr val="tx1"/>
                  </a:solidFill>
                </a:rPr>
                <a:t>ing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Must </a:t>
              </a:r>
              <a:r>
                <a:rPr lang="en-US" sz="1400" b="1" smtClean="0">
                  <a:solidFill>
                    <a:srgbClr val="00B050"/>
                  </a:solidFill>
                </a:rPr>
                <a:t>know</a:t>
              </a:r>
              <a:endParaRPr lang="en-US" sz="1400" b="1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15" idx="7"/>
              <a:endCxn id="2" idx="4"/>
            </p:cNvCxnSpPr>
            <p:nvPr/>
          </p:nvCxnSpPr>
          <p:spPr>
            <a:xfrm flipV="1">
              <a:off x="4077493" y="3792223"/>
              <a:ext cx="608807" cy="87550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3006293" y="2285316"/>
              <a:ext cx="1222014" cy="4012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3"/>
            </p:cNvCxnSpPr>
            <p:nvPr/>
          </p:nvCxnSpPr>
          <p:spPr>
            <a:xfrm flipV="1">
              <a:off x="1232600" y="2743309"/>
              <a:ext cx="668000" cy="75110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690593" y="4600106"/>
              <a:ext cx="1281207" cy="52561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1"/>
              <a:endCxn id="2" idx="6"/>
            </p:cNvCxnSpPr>
            <p:nvPr/>
          </p:nvCxnSpPr>
          <p:spPr>
            <a:xfrm flipH="1" flipV="1">
              <a:off x="5334000" y="3144523"/>
              <a:ext cx="1752601" cy="623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710893" y="1637616"/>
              <a:ext cx="1295400" cy="1295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Verb </a:t>
              </a:r>
              <a:r>
                <a:rPr lang="en-US" sz="2000" smtClean="0">
                  <a:solidFill>
                    <a:prstClr val="white"/>
                  </a:solidFill>
                </a:rPr>
                <a:t>Phrase</a:t>
              </a:r>
              <a:endParaRPr lang="en-US" sz="2000">
                <a:solidFill>
                  <a:prstClr val="white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4038600" y="249682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 Phrase</a:t>
              </a:r>
              <a:endParaRPr lang="en-US" sz="2000" smtClean="0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86601" y="3064694"/>
              <a:ext cx="1600200" cy="1295400"/>
              <a:chOff x="381000" y="3708400"/>
              <a:chExt cx="16002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000" y="4072706"/>
                <a:ext cx="1600200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smtClean="0">
                    <a:solidFill>
                      <a:prstClr val="white"/>
                    </a:solidFill>
                  </a:rPr>
                  <a:t>Prepositional Phrase</a:t>
                </a:r>
                <a:endParaRPr lang="en-US" sz="1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4900" y="3494413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02398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 Phrase</a:t>
                </a:r>
                <a:endParaRPr lang="en-US" sz="200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478023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008891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 Phrase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28" idx="3"/>
              <a:endCxn id="15" idx="6"/>
            </p:cNvCxnSpPr>
            <p:nvPr/>
          </p:nvCxnSpPr>
          <p:spPr>
            <a:xfrm flipH="1">
              <a:off x="4267200" y="4170387"/>
              <a:ext cx="3161508" cy="9553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7"/>
              <a:endCxn id="2" idx="2"/>
            </p:cNvCxnSpPr>
            <p:nvPr/>
          </p:nvCxnSpPr>
          <p:spPr>
            <a:xfrm flipV="1">
              <a:off x="1690593" y="3144523"/>
              <a:ext cx="2348007" cy="53959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184056" y="4935223"/>
              <a:ext cx="2197193" cy="7386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Adverb + Head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Amazingly </a:t>
              </a:r>
              <a:r>
                <a:rPr lang="en-US" sz="1400" b="1" smtClean="0">
                  <a:solidFill>
                    <a:schemeClr val="tx1"/>
                  </a:solidFill>
                </a:rPr>
                <a:t>well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Extremely </a:t>
              </a:r>
              <a:r>
                <a:rPr lang="en-US" sz="1400" b="1" smtClean="0">
                  <a:solidFill>
                    <a:schemeClr val="tx1"/>
                  </a:solidFill>
                </a:rPr>
                <a:t>carefully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086600" y="5276850"/>
              <a:ext cx="1619647" cy="8559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prstClr val="white"/>
                  </a:solidFill>
                </a:rPr>
                <a:t>Sentence</a:t>
              </a:r>
            </a:p>
          </p:txBody>
        </p:sp>
        <p:cxnSp>
          <p:nvCxnSpPr>
            <p:cNvPr id="14" name="Straight Arrow Connector 13"/>
            <p:cNvCxnSpPr>
              <a:stCxn id="28" idx="4"/>
              <a:endCxn id="46" idx="0"/>
            </p:cNvCxnSpPr>
            <p:nvPr/>
          </p:nvCxnSpPr>
          <p:spPr>
            <a:xfrm>
              <a:off x="7886701" y="4360094"/>
              <a:ext cx="9723" cy="9167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33" idx="4"/>
            </p:cNvCxnSpPr>
            <p:nvPr/>
          </p:nvCxnSpPr>
          <p:spPr>
            <a:xfrm rot="16200000" flipH="1">
              <a:off x="3535082" y="2487331"/>
              <a:ext cx="1249036" cy="58540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  <a:endCxn id="5" idx="7"/>
            </p:cNvCxnSpPr>
            <p:nvPr/>
          </p:nvCxnSpPr>
          <p:spPr>
            <a:xfrm rot="16200000" flipV="1">
              <a:off x="4732959" y="-89049"/>
              <a:ext cx="1237371" cy="5070115"/>
            </a:xfrm>
            <a:prstGeom prst="bentConnector3">
              <a:avLst>
                <a:gd name="adj1" fmla="val 149202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483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phrase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47171" y="1314450"/>
            <a:ext cx="8359076" cy="5410200"/>
            <a:chOff x="347171" y="1314450"/>
            <a:chExt cx="8359076" cy="5410200"/>
          </a:xfrm>
        </p:grpSpPr>
        <p:sp>
          <p:nvSpPr>
            <p:cNvPr id="12" name="TextBox 11"/>
            <p:cNvSpPr txBox="1"/>
            <p:nvPr/>
          </p:nvSpPr>
          <p:spPr>
            <a:xfrm>
              <a:off x="914398" y="6343650"/>
              <a:ext cx="7086602" cy="381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The little girl, confident in her ability, </a:t>
              </a:r>
              <a:r>
                <a:rPr lang="en-US" smtClean="0">
                  <a:solidFill>
                    <a:srgbClr val="C00000"/>
                  </a:solidFill>
                </a:rPr>
                <a:t>is playing </a:t>
              </a:r>
              <a:r>
                <a:rPr lang="en-US" smtClean="0">
                  <a:solidFill>
                    <a:schemeClr val="tx1"/>
                  </a:solidFill>
                </a:rPr>
                <a:t>amazingly well in the dark.</a:t>
              </a: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47171" y="1314450"/>
              <a:ext cx="1770857" cy="7386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smtClean="0">
                  <a:solidFill>
                    <a:schemeClr val="tx1"/>
                  </a:solidFill>
                </a:rPr>
                <a:t>Auxiliary + Lexical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Have been </a:t>
              </a:r>
              <a:r>
                <a:rPr lang="en-US" sz="1400" b="1" smtClean="0">
                  <a:solidFill>
                    <a:srgbClr val="00B050"/>
                  </a:solidFill>
                </a:rPr>
                <a:t>play</a:t>
              </a:r>
              <a:r>
                <a:rPr lang="en-US" sz="1400" smtClean="0">
                  <a:solidFill>
                    <a:schemeClr val="tx1"/>
                  </a:solidFill>
                </a:rPr>
                <a:t>ing</a:t>
              </a:r>
            </a:p>
            <a:p>
              <a:r>
                <a:rPr lang="en-US" sz="1400" smtClean="0">
                  <a:solidFill>
                    <a:schemeClr val="tx1"/>
                  </a:solidFill>
                </a:rPr>
                <a:t>- Must </a:t>
              </a:r>
              <a:r>
                <a:rPr lang="en-US" sz="1400" b="1" smtClean="0">
                  <a:solidFill>
                    <a:srgbClr val="00B050"/>
                  </a:solidFill>
                </a:rPr>
                <a:t>know</a:t>
              </a:r>
              <a:endParaRPr lang="en-US" sz="1400" b="1">
                <a:solidFill>
                  <a:srgbClr val="00B05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15" idx="7"/>
              <a:endCxn id="2" idx="4"/>
            </p:cNvCxnSpPr>
            <p:nvPr/>
          </p:nvCxnSpPr>
          <p:spPr>
            <a:xfrm flipV="1">
              <a:off x="4077493" y="3792223"/>
              <a:ext cx="608807" cy="87550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6"/>
              <a:endCxn id="2" idx="1"/>
            </p:cNvCxnSpPr>
            <p:nvPr/>
          </p:nvCxnSpPr>
          <p:spPr>
            <a:xfrm>
              <a:off x="3124200" y="2285316"/>
              <a:ext cx="1104107" cy="40121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33" idx="0"/>
              <a:endCxn id="5" idx="3"/>
            </p:cNvCxnSpPr>
            <p:nvPr/>
          </p:nvCxnSpPr>
          <p:spPr>
            <a:xfrm flipV="1">
              <a:off x="1232600" y="2826682"/>
              <a:ext cx="584627" cy="6677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33" idx="5"/>
              <a:endCxn id="15" idx="2"/>
            </p:cNvCxnSpPr>
            <p:nvPr/>
          </p:nvCxnSpPr>
          <p:spPr>
            <a:xfrm>
              <a:off x="1690593" y="4600106"/>
              <a:ext cx="1281207" cy="52561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9" idx="1"/>
              <a:endCxn id="2" idx="6"/>
            </p:cNvCxnSpPr>
            <p:nvPr/>
          </p:nvCxnSpPr>
          <p:spPr>
            <a:xfrm flipH="1" flipV="1">
              <a:off x="5334000" y="3144523"/>
              <a:ext cx="1752601" cy="62303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1592986" y="1519709"/>
              <a:ext cx="1531214" cy="15312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smtClean="0">
                  <a:solidFill>
                    <a:srgbClr val="FFFF00"/>
                  </a:solidFill>
                </a:rPr>
                <a:t>Verb Phrase</a:t>
              </a:r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4038600" y="2496823"/>
              <a:ext cx="1295400" cy="12954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prstClr val="white"/>
                  </a:solidFill>
                </a:rPr>
                <a:t>Noun Phrase</a:t>
              </a:r>
              <a:endParaRPr lang="en-US" sz="2000" smtClean="0">
                <a:solidFill>
                  <a:prstClr val="white"/>
                </a:solidFill>
              </a:endParaRP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7086601" y="3064694"/>
              <a:ext cx="1600200" cy="1295400"/>
              <a:chOff x="381000" y="3708400"/>
              <a:chExt cx="1600200" cy="1295400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  <a:ln/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1000" y="4072706"/>
                <a:ext cx="1600200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900" smtClean="0">
                    <a:solidFill>
                      <a:prstClr val="white"/>
                    </a:solidFill>
                  </a:rPr>
                  <a:t>Prepositional Phrase</a:t>
                </a:r>
                <a:endParaRPr lang="en-US" sz="19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84900" y="3494413"/>
              <a:ext cx="1295400" cy="1295400"/>
              <a:chOff x="533400" y="3708400"/>
              <a:chExt cx="1295400" cy="1295400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33400" y="402398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Adverb Phrase</a:t>
                </a:r>
                <a:endParaRPr lang="en-US" sz="2000" smtClean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971800" y="4478023"/>
              <a:ext cx="1295400" cy="1295400"/>
              <a:chOff x="533400" y="3708400"/>
              <a:chExt cx="1295400" cy="12954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33400" y="3708400"/>
                <a:ext cx="1295400" cy="12954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33400" y="4030977"/>
                <a:ext cx="1295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smtClean="0">
                    <a:solidFill>
                      <a:prstClr val="white"/>
                    </a:solidFill>
                  </a:rPr>
                  <a:t>Adjective Phrase</a:t>
                </a:r>
                <a:endParaRPr lang="en-US" sz="2000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4" name="Straight Arrow Connector 53"/>
            <p:cNvCxnSpPr>
              <a:stCxn id="28" idx="3"/>
              <a:endCxn id="15" idx="6"/>
            </p:cNvCxnSpPr>
            <p:nvPr/>
          </p:nvCxnSpPr>
          <p:spPr>
            <a:xfrm flipH="1">
              <a:off x="4267200" y="4170387"/>
              <a:ext cx="3161508" cy="95533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33" idx="7"/>
              <a:endCxn id="2" idx="2"/>
            </p:cNvCxnSpPr>
            <p:nvPr/>
          </p:nvCxnSpPr>
          <p:spPr>
            <a:xfrm flipV="1">
              <a:off x="1690593" y="3144523"/>
              <a:ext cx="2348007" cy="53959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7086600" y="5276850"/>
              <a:ext cx="1619647" cy="855916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prstClr val="white"/>
                  </a:solidFill>
                </a:rPr>
                <a:t>Sentence</a:t>
              </a:r>
            </a:p>
          </p:txBody>
        </p:sp>
        <p:cxnSp>
          <p:nvCxnSpPr>
            <p:cNvPr id="14" name="Straight Arrow Connector 13"/>
            <p:cNvCxnSpPr>
              <a:stCxn id="28" idx="4"/>
              <a:endCxn id="46" idx="0"/>
            </p:cNvCxnSpPr>
            <p:nvPr/>
          </p:nvCxnSpPr>
          <p:spPr>
            <a:xfrm>
              <a:off x="7886701" y="4360094"/>
              <a:ext cx="9723" cy="916756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33" idx="4"/>
            </p:cNvCxnSpPr>
            <p:nvPr/>
          </p:nvCxnSpPr>
          <p:spPr>
            <a:xfrm rot="16200000" flipH="1">
              <a:off x="3535082" y="2487331"/>
              <a:ext cx="1249036" cy="5854000"/>
            </a:xfrm>
            <a:prstGeom prst="bentConnector2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8" idx="0"/>
              <a:endCxn id="5" idx="7"/>
            </p:cNvCxnSpPr>
            <p:nvPr/>
          </p:nvCxnSpPr>
          <p:spPr>
            <a:xfrm rot="16200000" flipV="1">
              <a:off x="4732958" y="-89049"/>
              <a:ext cx="1320744" cy="4986742"/>
            </a:xfrm>
            <a:prstGeom prst="bentConnector3">
              <a:avLst>
                <a:gd name="adj1" fmla="val 133565"/>
              </a:avLst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2985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Review: Verb classes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200" y="1605878"/>
            <a:ext cx="8686800" cy="4718722"/>
            <a:chOff x="381000" y="1524000"/>
            <a:chExt cx="8686800" cy="4718722"/>
          </a:xfrm>
        </p:grpSpPr>
        <p:sp>
          <p:nvSpPr>
            <p:cNvPr id="6" name="AutoShape 9"/>
            <p:cNvSpPr>
              <a:spLocks noChangeAspect="1" noChangeArrowheads="1"/>
            </p:cNvSpPr>
            <p:nvPr/>
          </p:nvSpPr>
          <p:spPr bwMode="auto">
            <a:xfrm>
              <a:off x="381000" y="2137808"/>
              <a:ext cx="687705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Left Brace 3"/>
            <p:cNvSpPr>
              <a:spLocks/>
            </p:cNvSpPr>
            <p:nvPr/>
          </p:nvSpPr>
          <p:spPr bwMode="auto">
            <a:xfrm>
              <a:off x="1638300" y="2423557"/>
              <a:ext cx="381000" cy="3095625"/>
            </a:xfrm>
            <a:prstGeom prst="leftBrace">
              <a:avLst>
                <a:gd name="adj1" fmla="val 8323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0550" y="3661808"/>
              <a:ext cx="1057275" cy="5619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Verb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143125" y="2480708"/>
              <a:ext cx="3348037" cy="87630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Lexical</a:t>
              </a:r>
              <a:r>
                <a: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love, sleep, run, know, …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(Refer to actions, events</a:t>
              </a:r>
              <a:r>
                <a:rPr kumimoji="0" lang="en-US" sz="1400" b="0" i="0" u="none" strike="noStrike" cap="none" normalizeH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and processes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228849" y="4342528"/>
              <a:ext cx="1914525" cy="117665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Auxiliary</a:t>
              </a:r>
              <a:endPara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(Perform grammatical functions or express speaker’s mood)</a:t>
              </a:r>
              <a:endParaRPr kumimoji="0" lang="en-US" sz="1400" b="0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1" name="Left Brace 7"/>
            <p:cNvSpPr>
              <a:spLocks/>
            </p:cNvSpPr>
            <p:nvPr/>
          </p:nvSpPr>
          <p:spPr bwMode="auto">
            <a:xfrm>
              <a:off x="4076700" y="3938033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295775" y="3995183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Primary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Be, have, do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295775" y="4746388"/>
              <a:ext cx="3248025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Modal</a:t>
              </a: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Arial" pitchFamily="34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Calibri" pitchFamily="34" charset="0"/>
                  <a:cs typeface="Times New Roman" pitchFamily="18" charset="0"/>
                </a:rPr>
                <a:t>Will/would, shall/should, may/might, can/could, must, ought to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Times New Roman" pitchFamily="18" charset="0"/>
              </a:endParaRPr>
            </a:p>
          </p:txBody>
        </p:sp>
        <p:sp>
          <p:nvSpPr>
            <p:cNvPr id="14" name="Left Brace 7"/>
            <p:cNvSpPr>
              <a:spLocks/>
            </p:cNvSpPr>
            <p:nvPr/>
          </p:nvSpPr>
          <p:spPr bwMode="auto">
            <a:xfrm>
              <a:off x="5376862" y="1981200"/>
              <a:ext cx="190500" cy="1581150"/>
            </a:xfrm>
            <a:prstGeom prst="leftBrace">
              <a:avLst>
                <a:gd name="adj1" fmla="val 8338"/>
                <a:gd name="adj2" fmla="val 50000"/>
              </a:avLst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5567362" y="1905000"/>
              <a:ext cx="2967038" cy="67627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Transitive</a:t>
              </a: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(V + O)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love you.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Intransitive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(V without O)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 I sleep.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sp>
          <p:nvSpPr>
            <p:cNvPr id="16" name="Text Box 8"/>
            <p:cNvSpPr txBox="1">
              <a:spLocks noChangeArrowheads="1"/>
            </p:cNvSpPr>
            <p:nvPr/>
          </p:nvSpPr>
          <p:spPr bwMode="auto">
            <a:xfrm>
              <a:off x="5567362" y="2667000"/>
              <a:ext cx="3500438" cy="9150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Dynamic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rgbClr val="0070C0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(be + -ing) </a:t>
              </a:r>
              <a:r>
                <a:rPr kumimoji="0" lang="en-US" sz="1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itchFamily="18" charset="0"/>
                  <a:cs typeface="Times New Roman" pitchFamily="18" charset="0"/>
                </a:rPr>
                <a:t>I am running.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smtClean="0">
                  <a:ea typeface="Times New Roman" pitchFamily="18" charset="0"/>
                  <a:cs typeface="Times New Roman" pitchFamily="18" charset="0"/>
                </a:rPr>
                <a:t>Static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(Never -ing) </a:t>
              </a:r>
              <a:r>
                <a:rPr lang="en-US" sz="1400" smtClean="0">
                  <a:ea typeface="Times New Roman" pitchFamily="18" charset="0"/>
                  <a:cs typeface="Times New Roman" pitchFamily="18" charset="0"/>
                </a:rPr>
                <a:t>I know.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ea typeface="Times New Roman" pitchFamily="18" charset="0"/>
                  <a:cs typeface="Times New Roman" pitchFamily="18" charset="0"/>
                </a:rPr>
                <a:t>Linking </a:t>
              </a:r>
              <a:r>
                <a:rPr lang="en-US" sz="1400" smtClean="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(Tell the </a:t>
              </a:r>
              <a:r>
                <a:rPr lang="en-US" sz="1400">
                  <a:solidFill>
                    <a:srgbClr val="0070C0"/>
                  </a:solidFill>
                  <a:ea typeface="Times New Roman" pitchFamily="18" charset="0"/>
                  <a:cs typeface="Times New Roman" pitchFamily="18" charset="0"/>
                </a:rPr>
                <a:t>state of being) </a:t>
              </a:r>
              <a:r>
                <a:rPr lang="en-US" sz="1400" smtClean="0">
                  <a:cs typeface="Times New Roman" pitchFamily="18" charset="0"/>
                </a:rPr>
                <a:t>She is cute.</a:t>
              </a:r>
              <a:endParaRPr lang="en-US" sz="1400"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52320" y="1524000"/>
              <a:ext cx="981074" cy="1027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194" y="3141144"/>
              <a:ext cx="1219200" cy="517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1950" y="3159751"/>
              <a:ext cx="809622" cy="513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6700" y="1560780"/>
              <a:ext cx="879178" cy="9536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7802" y="5528707"/>
              <a:ext cx="970248" cy="514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8236" y="4680983"/>
              <a:ext cx="1136164" cy="759034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178" y="3740599"/>
              <a:ext cx="1876422" cy="787984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6312" y="5329040"/>
              <a:ext cx="1181100" cy="91368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>
            <a:hlinkClick r:id="rId10"/>
          </p:cNvPr>
          <p:cNvSpPr txBox="1"/>
          <p:nvPr/>
        </p:nvSpPr>
        <p:spPr>
          <a:xfrm>
            <a:off x="8382000" y="2133600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  <p:sp>
        <p:nvSpPr>
          <p:cNvPr id="27" name="TextBox 26">
            <a:hlinkClick r:id="rId11"/>
          </p:cNvPr>
          <p:cNvSpPr txBox="1"/>
          <p:nvPr/>
        </p:nvSpPr>
        <p:spPr>
          <a:xfrm>
            <a:off x="8382000" y="4514671"/>
            <a:ext cx="381000" cy="120032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mtClean="0"/>
              <a:t>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7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Verb </a:t>
            </a:r>
            <a:r>
              <a:rPr lang="en-US"/>
              <a:t>forms  - </a:t>
            </a:r>
            <a:r>
              <a:rPr lang="en-US" smtClean="0"/>
              <a:t>Lexical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573224"/>
              </p:ext>
            </p:extLst>
          </p:nvPr>
        </p:nvGraphicFramePr>
        <p:xfrm>
          <a:off x="381000" y="1219200"/>
          <a:ext cx="8382000" cy="5481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>
                          <a:solidFill>
                            <a:schemeClr val="bg1"/>
                          </a:solidFill>
                        </a:rPr>
                        <a:t>Other person present tense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V-s/es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V-ing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V-ed</a:t>
                      </a:r>
                      <a:endParaRPr lang="en-US" smtClean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Tested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play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Played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(To) 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ing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Save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t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ie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Tie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Flying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ied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Watched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Inpu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tt</a:t>
                      </a:r>
                      <a:r>
                        <a:rPr lang="en-US" smtClean="0"/>
                        <a:t>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Built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</a:t>
                      </a:r>
                      <a:r>
                        <a:rPr lang="en-US" baseline="0" smtClean="0"/>
                        <a:t> 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nn</a:t>
                      </a:r>
                      <a:r>
                        <a:rPr lang="en-US" smtClean="0"/>
                        <a:t>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Run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es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Went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Gone</a:t>
                      </a:r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Verbs are </a:t>
                      </a:r>
                      <a:r>
                        <a:rPr lang="en-US" sz="1600" b="1" i="1" smtClean="0">
                          <a:solidFill>
                            <a:schemeClr val="tx1"/>
                          </a:solidFill>
                          <a:hlinkClick r:id="rId2"/>
                        </a:rPr>
                        <a:t>irregular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if they have irregular 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forms.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Except for some irregular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verbs, past tense and past participle </a:t>
                      </a:r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forms are the same.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220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Review: Verb </a:t>
            </a:r>
            <a:r>
              <a:rPr lang="en-US" smtClean="0"/>
              <a:t>forms - Auxiliary</a:t>
            </a:r>
            <a:endParaRPr lang="en-US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09082"/>
              </p:ext>
            </p:extLst>
          </p:nvPr>
        </p:nvGraphicFramePr>
        <p:xfrm>
          <a:off x="381000" y="1493520"/>
          <a:ext cx="8382000" cy="4983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{69012ECD-51FC-41F1-AA8D-1B2483CD663E}</a:tableStyleId>
              </a:tblPr>
              <a:tblGrid>
                <a:gridCol w="1397000"/>
                <a:gridCol w="1397000"/>
                <a:gridCol w="1397000"/>
                <a:gridCol w="1397000"/>
                <a:gridCol w="1397000"/>
                <a:gridCol w="1397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Infinitive</a:t>
                      </a:r>
                    </a:p>
                    <a:p>
                      <a:pPr algn="ctr"/>
                      <a:r>
                        <a:rPr lang="en-US" sz="1600" smtClean="0"/>
                        <a:t>(Dictionary)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3</a:t>
                      </a:r>
                      <a:r>
                        <a:rPr lang="en-US" sz="1600" baseline="30000" smtClean="0"/>
                        <a:t>rd</a:t>
                      </a:r>
                      <a:r>
                        <a:rPr lang="en-US" sz="1600" smtClean="0"/>
                        <a:t> person singular</a:t>
                      </a:r>
                      <a:r>
                        <a:rPr lang="en-US" sz="1600" baseline="0" smtClean="0"/>
                        <a:t> 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smtClean="0"/>
                        <a:t>Other person </a:t>
                      </a:r>
                      <a:r>
                        <a:rPr lang="en-US" sz="1600" baseline="0" smtClean="0"/>
                        <a:t>present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Present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</a:t>
                      </a:r>
                      <a:r>
                        <a:rPr lang="en-US" sz="1600" baseline="0" smtClean="0"/>
                        <a:t> tense</a:t>
                      </a:r>
                      <a:endParaRPr lang="en-US" sz="1600" baseline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Past participle</a:t>
                      </a:r>
                      <a:endParaRPr lang="en-US" sz="1600" smtClean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be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Am/Are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Was/Were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Been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Having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Had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(To) 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Done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Will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Would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Shall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Should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Could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May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Might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Must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</a:t>
                      </a:r>
                      <a:r>
                        <a:rPr lang="en-US" baseline="0" smtClean="0"/>
                        <a:t>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Ought 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- All primary auxiliaries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have irregular forms, except for present participle form. </a:t>
                      </a:r>
                    </a:p>
                    <a:p>
                      <a:pPr algn="ctr"/>
                      <a:r>
                        <a:rPr lang="en-US" sz="1600" i="1" smtClean="0">
                          <a:solidFill>
                            <a:schemeClr val="tx1"/>
                          </a:solidFill>
                        </a:rPr>
                        <a:t> - All modal verbs only have 2 different forms for present and past tenses. They do</a:t>
                      </a:r>
                      <a:r>
                        <a:rPr lang="en-US" sz="1600" i="1" baseline="0" smtClean="0">
                          <a:solidFill>
                            <a:schemeClr val="tx1"/>
                          </a:solidFill>
                        </a:rPr>
                        <a:t> not have infinitive or participle forms.</a:t>
                      </a:r>
                      <a:endParaRPr lang="en-US" sz="1600" i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i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74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6250" y="1295400"/>
            <a:ext cx="8201024" cy="5334000"/>
            <a:chOff x="476250" y="1295400"/>
            <a:chExt cx="8201024" cy="5334000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50" y="1852302"/>
              <a:ext cx="8201024" cy="23767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391400" y="1295400"/>
              <a:ext cx="1285874" cy="3810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Required</a:t>
              </a:r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00400" y="1295400"/>
              <a:ext cx="1285874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Optional</a:t>
              </a:r>
              <a:endParaRPr lang="en-US"/>
            </a:p>
          </p:txBody>
        </p:sp>
        <p:cxnSp>
          <p:nvCxnSpPr>
            <p:cNvPr id="12" name="Straight Arrow Connector 11"/>
            <p:cNvCxnSpPr>
              <a:stCxn id="9" idx="2"/>
            </p:cNvCxnSpPr>
            <p:nvPr/>
          </p:nvCxnSpPr>
          <p:spPr>
            <a:xfrm>
              <a:off x="8034337" y="1676400"/>
              <a:ext cx="0" cy="7620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1" idx="2"/>
            </p:cNvCxnSpPr>
            <p:nvPr/>
          </p:nvCxnSpPr>
          <p:spPr>
            <a:xfrm>
              <a:off x="3843337" y="1676400"/>
              <a:ext cx="0" cy="3048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1" y="4473618"/>
              <a:ext cx="7770812" cy="215578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8831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325244"/>
            <a:ext cx="8372474" cy="3237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066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Verb </a:t>
            </a:r>
            <a:r>
              <a:rPr lang="en-US"/>
              <a:t>p</a:t>
            </a:r>
            <a:r>
              <a:rPr lang="en-US" smtClean="0"/>
              <a:t>hrase &amp; Tense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52364"/>
            <a:ext cx="8658224" cy="3310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77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55563</TotalTime>
  <Words>956</Words>
  <Application>Microsoft Office PowerPoint</Application>
  <PresentationFormat>On-screen Show (4:3)</PresentationFormat>
  <Paragraphs>232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Linguistic levels of structure</vt:lpstr>
      <vt:lpstr>Types of phrase</vt:lpstr>
      <vt:lpstr>Verb phrase</vt:lpstr>
      <vt:lpstr>Review: Verb classes</vt:lpstr>
      <vt:lpstr>Review: Verb forms  - Lexical</vt:lpstr>
      <vt:lpstr>Review: Verb forms - Auxiliary</vt:lpstr>
      <vt:lpstr>Verb phrase &amp; Tense</vt:lpstr>
      <vt:lpstr>Verb phrase &amp; Tense</vt:lpstr>
      <vt:lpstr>Verb phrase &amp; Tense</vt:lpstr>
      <vt:lpstr>Verb phrase &amp; Tense</vt:lpstr>
      <vt:lpstr>Verb phrase - Operator</vt:lpstr>
      <vt:lpstr>Verb phrase – Final notes</vt:lpstr>
      <vt:lpstr>Small test</vt:lpstr>
      <vt:lpstr>Any question?</vt:lpstr>
    </vt:vector>
  </TitlesOfParts>
  <Company>106/5A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HUNGVT</dc:creator>
  <cp:lastModifiedBy>Hung</cp:lastModifiedBy>
  <cp:revision>4399</cp:revision>
  <dcterms:created xsi:type="dcterms:W3CDTF">2009-02-10T14:11:16Z</dcterms:created>
  <dcterms:modified xsi:type="dcterms:W3CDTF">2015-05-29T16:59:12Z</dcterms:modified>
</cp:coreProperties>
</file>