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395" r:id="rId2"/>
    <p:sldId id="424" r:id="rId3"/>
    <p:sldId id="442" r:id="rId4"/>
    <p:sldId id="448" r:id="rId5"/>
    <p:sldId id="467" r:id="rId6"/>
    <p:sldId id="450" r:id="rId7"/>
    <p:sldId id="451" r:id="rId8"/>
    <p:sldId id="457" r:id="rId9"/>
    <p:sldId id="458" r:id="rId10"/>
    <p:sldId id="466" r:id="rId11"/>
    <p:sldId id="455" r:id="rId12"/>
    <p:sldId id="456" r:id="rId13"/>
    <p:sldId id="468" r:id="rId14"/>
    <p:sldId id="470" r:id="rId15"/>
    <p:sldId id="469" r:id="rId16"/>
    <p:sldId id="465" r:id="rId17"/>
    <p:sldId id="461" r:id="rId18"/>
    <p:sldId id="462" r:id="rId19"/>
    <p:sldId id="471" r:id="rId20"/>
    <p:sldId id="463" r:id="rId21"/>
    <p:sldId id="464" r:id="rId22"/>
    <p:sldId id="459" r:id="rId23"/>
    <p:sldId id="460" r:id="rId24"/>
    <p:sldId id="3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1B6CD"/>
    <a:srgbClr val="DAF6DA"/>
    <a:srgbClr val="FFFF00"/>
    <a:srgbClr val="007E39"/>
    <a:srgbClr val="BCB800"/>
    <a:srgbClr val="684522"/>
    <a:srgbClr val="6E4924"/>
    <a:srgbClr val="FF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81441" autoAdjust="0"/>
  </p:normalViewPr>
  <p:slideViewPr>
    <p:cSldViewPr>
      <p:cViewPr>
        <p:scale>
          <a:sx n="100" d="100"/>
          <a:sy n="100" d="100"/>
        </p:scale>
        <p:origin x="-33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wson.edu/ows/preposition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cdenver.edu/academics/colleges/CLAS/Centers/writing/resources/Documents/Resources/Prepositions.pdf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rammar.ccc.commnet.edu/grammar/conjunctions.ht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find.com/english-grammar/adverbs/" TargetMode="External"/><Relationship Id="rId3" Type="http://schemas.openxmlformats.org/officeDocument/2006/relationships/hyperlink" Target="http://www.edufind.com/english-grammar/adverbs-degree/" TargetMode="External"/><Relationship Id="rId7" Type="http://schemas.openxmlformats.org/officeDocument/2006/relationships/hyperlink" Target="http://www.englishmirror.com/english-grammar/adverb.html" TargetMode="External"/><Relationship Id="rId2" Type="http://schemas.openxmlformats.org/officeDocument/2006/relationships/hyperlink" Target="http://www.edufind.com/english-grammar/adverbs-manne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englishmirror.com/english-grammar/adverb-of-conjunction.html" TargetMode="External"/><Relationship Id="rId5" Type="http://schemas.openxmlformats.org/officeDocument/2006/relationships/hyperlink" Target="http://www.edufind.com/english-grammar/adverbs-time/" TargetMode="External"/><Relationship Id="rId4" Type="http://schemas.openxmlformats.org/officeDocument/2006/relationships/hyperlink" Target="http://www.edufind.com/english-grammar/adverbs-plac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Linguistic levels of 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Sound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Phoneme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724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Morpheme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" y="3409890"/>
            <a:ext cx="1524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Word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57200" y="4095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Phrase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4781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Clause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7200" y="5467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Sentence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457200" y="6153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Meaning</a:t>
            </a:r>
            <a:endParaRPr lang="en-US" sz="2000" b="1"/>
          </a:p>
        </p:txBody>
      </p:sp>
      <p:cxnSp>
        <p:nvCxnSpPr>
          <p:cNvPr id="6" name="Straight Arrow Connector 5"/>
          <p:cNvCxnSpPr>
            <a:stCxn id="2" idx="2"/>
            <a:endCxn id="10" idx="0"/>
          </p:cNvCxnSpPr>
          <p:nvPr/>
        </p:nvCxnSpPr>
        <p:spPr>
          <a:xfrm>
            <a:off x="1219200" y="1771710"/>
            <a:ext cx="0" cy="26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1" idx="0"/>
          </p:cNvCxnSpPr>
          <p:nvPr/>
        </p:nvCxnSpPr>
        <p:spPr>
          <a:xfrm>
            <a:off x="1219200" y="2438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219200" y="31242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1219200" y="38100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1219200" y="44958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219200" y="51816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1219200" y="5867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38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ð iː z   b juː t ə f ʊ l   w ɪ m ɪ n   s ɛ d   w iː   w ɜː   t r uː   m ɛ n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1981200" y="2724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These </a:t>
            </a:r>
            <a:r>
              <a:rPr lang="en-US" sz="2000" smtClean="0"/>
              <a:t> beauti-ful  women  said  we  were  true  men</a:t>
            </a:r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098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 </a:t>
            </a:r>
            <a:r>
              <a:rPr lang="en-US" sz="2000" smtClean="0">
                <a:solidFill>
                  <a:srgbClr val="7030A0"/>
                </a:solidFill>
              </a:rPr>
              <a:t>beautiful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women 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>
                <a:solidFill>
                  <a:srgbClr val="00B050"/>
                </a:solidFill>
              </a:rPr>
              <a:t>  we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FF0000"/>
                </a:solidFill>
              </a:rPr>
              <a:t>were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7030A0"/>
                </a:solidFill>
              </a:rPr>
              <a:t>true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men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4114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These </a:t>
            </a:r>
            <a:r>
              <a:rPr lang="en-US" sz="2000">
                <a:solidFill>
                  <a:srgbClr val="0070C0"/>
                </a:solidFill>
              </a:rPr>
              <a:t>beautiful </a:t>
            </a:r>
            <a:r>
              <a:rPr lang="en-US" sz="2000" smtClean="0">
                <a:solidFill>
                  <a:srgbClr val="0070C0"/>
                </a:solidFill>
              </a:rPr>
              <a:t>women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/>
              <a:t>: “</a:t>
            </a:r>
            <a:r>
              <a:rPr lang="en-US" sz="2000" smtClean="0">
                <a:solidFill>
                  <a:srgbClr val="0070C0"/>
                </a:solidFill>
              </a:rPr>
              <a:t>We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were </a:t>
            </a:r>
            <a:r>
              <a:rPr lang="en-US" sz="2000" smtClean="0">
                <a:solidFill>
                  <a:srgbClr val="0070C0"/>
                </a:solidFill>
              </a:rPr>
              <a:t>true men</a:t>
            </a:r>
            <a:r>
              <a:rPr lang="en-US" sz="2000" smtClean="0"/>
              <a:t>.”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81200" y="47814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These </a:t>
            </a:r>
            <a:r>
              <a:rPr lang="en-US" sz="2000"/>
              <a:t>beautiful women said: </a:t>
            </a:r>
            <a:r>
              <a:rPr lang="en-US" sz="2000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We </a:t>
            </a:r>
            <a:r>
              <a:rPr lang="en-US" sz="2000"/>
              <a:t>were true </a:t>
            </a:r>
            <a:r>
              <a:rPr lang="en-US" sz="2000" smtClean="0"/>
              <a:t>men.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r>
              <a:rPr lang="en-US" sz="2000" smtClean="0"/>
              <a:t>”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5467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beautiful women said: “We were true men.”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1981200" y="6153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?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6D6D6"/>
              </a:clrFrom>
              <a:clrTo>
                <a:srgbClr val="D6D6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233517"/>
            <a:ext cx="46713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Identify the word classes of each word</a:t>
            </a:r>
          </a:p>
          <a:p>
            <a:pPr lvl="1"/>
            <a:r>
              <a:rPr lang="en-US" smtClean="0"/>
              <a:t>There isn’t much time left.</a:t>
            </a:r>
          </a:p>
          <a:p>
            <a:pPr lvl="1"/>
            <a:r>
              <a:rPr lang="en-US"/>
              <a:t>How much money have you got</a:t>
            </a:r>
            <a:r>
              <a:rPr lang="en-US" smtClean="0"/>
              <a:t>?</a:t>
            </a:r>
          </a:p>
          <a:p>
            <a:pPr lvl="1"/>
            <a:r>
              <a:rPr lang="en-US"/>
              <a:t>How much did you pay</a:t>
            </a:r>
            <a:r>
              <a:rPr lang="en-US" smtClean="0"/>
              <a:t>?</a:t>
            </a:r>
          </a:p>
          <a:p>
            <a:pPr lvl="1"/>
            <a:r>
              <a:rPr lang="en-US"/>
              <a:t> He didn’t say much</a:t>
            </a:r>
            <a:r>
              <a:rPr lang="en-US" smtClean="0"/>
              <a:t>. </a:t>
            </a:r>
            <a:r>
              <a:rPr lang="en-US"/>
              <a:t> He didn’t say </a:t>
            </a:r>
            <a:r>
              <a:rPr lang="en-US" smtClean="0"/>
              <a:t>anything.</a:t>
            </a:r>
          </a:p>
          <a:p>
            <a:pPr lvl="1"/>
            <a:r>
              <a:rPr lang="en-US"/>
              <a:t>Things haven’t changed much</a:t>
            </a:r>
            <a:r>
              <a:rPr lang="en-US" smtClean="0"/>
              <a:t>.</a:t>
            </a:r>
          </a:p>
          <a:p>
            <a:pPr lvl="1"/>
            <a:r>
              <a:rPr lang="en-US"/>
              <a:t>A much loved member of the </a:t>
            </a:r>
            <a:r>
              <a:rPr lang="en-US" smtClean="0"/>
              <a:t>family</a:t>
            </a:r>
          </a:p>
          <a:p>
            <a:pPr lvl="1"/>
            <a:r>
              <a:rPr lang="en-US"/>
              <a:t>Loach’s latest film is much the best thing he’s done.</a:t>
            </a:r>
          </a:p>
        </p:txBody>
      </p:sp>
    </p:spTree>
    <p:extLst>
      <p:ext uri="{BB962C8B-B14F-4D97-AF65-F5344CB8AC3E}">
        <p14:creationId xmlns:p14="http://schemas.microsoft.com/office/powerpoint/2010/main" val="4350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Prepositions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710342" cy="5562600"/>
            <a:chOff x="190500" y="1143000"/>
            <a:chExt cx="8710342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796358" y="4229100"/>
              <a:ext cx="2104484" cy="1524000"/>
              <a:chOff x="6999558" y="4457700"/>
              <a:chExt cx="2104484" cy="15240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289800" y="4457700"/>
                <a:ext cx="1524000" cy="15240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999558" y="4713268"/>
                <a:ext cx="2104484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FFFF00"/>
                    </a:solidFill>
                  </a:rPr>
                  <a:t>Pre-</a:t>
                </a:r>
              </a:p>
              <a:p>
                <a:pPr algn="ctr"/>
                <a:r>
                  <a:rPr lang="en-US" sz="2800" smtClean="0">
                    <a:solidFill>
                      <a:srgbClr val="FFFF00"/>
                    </a:solidFill>
                  </a:rPr>
                  <a:t>position</a:t>
                </a:r>
                <a:endParaRPr lang="en-US" sz="28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Prepositions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296750"/>
            <a:ext cx="7008812" cy="533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Prepositions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1" y="1828800"/>
            <a:ext cx="8365772" cy="4276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1219200"/>
            <a:ext cx="205740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Single-word preposition</a:t>
            </a:r>
            <a:endParaRPr lang="en-US" sz="140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2362200" y="1526977"/>
            <a:ext cx="114300" cy="9876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1" y="2905780"/>
            <a:ext cx="10668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Compound preposition</a:t>
            </a:r>
            <a:endParaRPr lang="en-US" sz="140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895601" y="3167390"/>
            <a:ext cx="4419600" cy="7998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/>
          </p:cNvPr>
          <p:cNvSpPr txBox="1"/>
          <p:nvPr/>
        </p:nvSpPr>
        <p:spPr>
          <a:xfrm>
            <a:off x="4063948" y="6248400"/>
            <a:ext cx="10065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Preposition classes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3999"/>
            <a:ext cx="3851682" cy="258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8" y="1524001"/>
            <a:ext cx="3763352" cy="2581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761287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5"/>
          </p:cNvPr>
          <p:cNvSpPr txBox="1"/>
          <p:nvPr/>
        </p:nvSpPr>
        <p:spPr>
          <a:xfrm>
            <a:off x="4327422" y="2214471"/>
            <a:ext cx="39697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</a:t>
            </a:r>
          </a:p>
          <a:p>
            <a:pPr algn="ctr"/>
            <a:r>
              <a:rPr lang="en-US" smtClean="0"/>
              <a:t>O</a:t>
            </a:r>
          </a:p>
          <a:p>
            <a:pPr algn="ctr"/>
            <a:r>
              <a:rPr lang="en-US" smtClean="0"/>
              <a:t>R</a:t>
            </a:r>
          </a:p>
          <a:p>
            <a:pPr algn="ctr"/>
            <a:r>
              <a:rPr lang="en-US" smtClean="0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Prepositions vs. Adverbs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0" y="1295400"/>
            <a:ext cx="7473790" cy="3585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105400"/>
            <a:ext cx="6858000" cy="150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He came </a:t>
            </a:r>
            <a:r>
              <a:rPr lang="en-US" sz="2000" smtClean="0">
                <a:solidFill>
                  <a:srgbClr val="FF0000"/>
                </a:solidFill>
              </a:rPr>
              <a:t>by the office </a:t>
            </a:r>
            <a:r>
              <a:rPr lang="en-US" sz="2000" smtClean="0"/>
              <a:t>in a big hurry.  (</a:t>
            </a:r>
            <a:r>
              <a:rPr lang="en-US" sz="2000" smtClean="0">
                <a:solidFill>
                  <a:srgbClr val="FF0000"/>
                </a:solidFill>
              </a:rPr>
              <a:t>by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FF0000"/>
                </a:solidFill>
              </a:rPr>
              <a:t>preposition</a:t>
            </a:r>
            <a:r>
              <a:rPr lang="en-US" sz="2000" smtClean="0"/>
              <a:t>)</a:t>
            </a:r>
          </a:p>
          <a:p>
            <a:pPr algn="ctr"/>
            <a:r>
              <a:rPr lang="en-US" sz="2000" smtClean="0"/>
              <a:t>He </a:t>
            </a:r>
            <a:r>
              <a:rPr lang="en-US" sz="2000" smtClean="0">
                <a:solidFill>
                  <a:srgbClr val="0070C0"/>
                </a:solidFill>
              </a:rPr>
              <a:t>came by </a:t>
            </a:r>
            <a:r>
              <a:rPr lang="en-US" sz="2000" smtClean="0"/>
              <a:t>his fortune honestly.        (</a:t>
            </a:r>
            <a:r>
              <a:rPr lang="en-US" sz="2000" smtClean="0">
                <a:solidFill>
                  <a:srgbClr val="0070C0"/>
                </a:solidFill>
              </a:rPr>
              <a:t>by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0070C0"/>
                </a:solidFill>
              </a:rPr>
              <a:t>particle</a:t>
            </a:r>
            <a:r>
              <a:rPr lang="en-US" sz="2000" smtClean="0"/>
              <a:t>)</a:t>
            </a:r>
          </a:p>
          <a:p>
            <a:pPr algn="ctr"/>
            <a:r>
              <a:rPr lang="en-US" sz="1200" smtClean="0"/>
              <a:t> </a:t>
            </a:r>
            <a:endParaRPr lang="en-US" sz="1200"/>
          </a:p>
          <a:p>
            <a:pPr algn="ctr"/>
            <a:r>
              <a:rPr lang="en-US" sz="2000" smtClean="0"/>
              <a:t>She turned </a:t>
            </a:r>
            <a:r>
              <a:rPr lang="en-US" sz="2000" smtClean="0">
                <a:solidFill>
                  <a:srgbClr val="FF0000"/>
                </a:solidFill>
              </a:rPr>
              <a:t>up that street</a:t>
            </a:r>
            <a:r>
              <a:rPr lang="en-US" sz="2000" smtClean="0"/>
              <a:t>.            (</a:t>
            </a:r>
            <a:r>
              <a:rPr lang="en-US" sz="2000" smtClean="0">
                <a:solidFill>
                  <a:srgbClr val="FF0000"/>
                </a:solidFill>
              </a:rPr>
              <a:t>up</a:t>
            </a:r>
            <a:r>
              <a:rPr lang="en-US" sz="2000" smtClean="0"/>
              <a:t> </a:t>
            </a:r>
            <a:r>
              <a:rPr lang="en-US" sz="2000"/>
              <a:t>= </a:t>
            </a:r>
            <a:r>
              <a:rPr lang="en-US" sz="2000">
                <a:solidFill>
                  <a:srgbClr val="FF0000"/>
                </a:solidFill>
              </a:rPr>
              <a:t>preposition</a:t>
            </a:r>
            <a:r>
              <a:rPr lang="en-US" sz="2000" smtClean="0"/>
              <a:t>)</a:t>
            </a:r>
          </a:p>
          <a:p>
            <a:pPr algn="ctr"/>
            <a:r>
              <a:rPr lang="en-US" sz="2000" smtClean="0"/>
              <a:t>She </a:t>
            </a:r>
            <a:r>
              <a:rPr lang="en-US" sz="2000" smtClean="0">
                <a:solidFill>
                  <a:srgbClr val="0070C0"/>
                </a:solidFill>
              </a:rPr>
              <a:t>turned up </a:t>
            </a:r>
            <a:r>
              <a:rPr lang="en-US" sz="2000" smtClean="0"/>
              <a:t>something new.    (</a:t>
            </a:r>
            <a:r>
              <a:rPr lang="en-US" sz="2000" smtClean="0">
                <a:solidFill>
                  <a:srgbClr val="0070C0"/>
                </a:solidFill>
              </a:rPr>
              <a:t>up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0070C0"/>
                </a:solidFill>
              </a:rPr>
              <a:t>particle</a:t>
            </a:r>
            <a:r>
              <a:rPr lang="en-US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46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Identify the word classes of each word</a:t>
            </a:r>
          </a:p>
          <a:p>
            <a:pPr lvl="1"/>
            <a:r>
              <a:rPr lang="en-US" smtClean="0"/>
              <a:t>I am taller than she is.</a:t>
            </a:r>
          </a:p>
          <a:p>
            <a:pPr lvl="1"/>
            <a:r>
              <a:rPr lang="en-US" smtClean="0"/>
              <a:t>He is smarter than us all.</a:t>
            </a:r>
          </a:p>
          <a:p>
            <a:pPr lvl="1"/>
            <a:r>
              <a:rPr lang="en-US" smtClean="0"/>
              <a:t>The tickets had all been sold.</a:t>
            </a:r>
          </a:p>
          <a:p>
            <a:pPr lvl="1"/>
            <a:r>
              <a:rPr lang="en-US"/>
              <a:t>They forgot all about everything else</a:t>
            </a:r>
            <a:r>
              <a:rPr lang="en-US" smtClean="0"/>
              <a:t>.</a:t>
            </a:r>
          </a:p>
          <a:p>
            <a:pPr lvl="1"/>
            <a:r>
              <a:rPr lang="en-US"/>
              <a:t>I want to hear all the details</a:t>
            </a:r>
            <a:r>
              <a:rPr lang="en-US" smtClean="0"/>
              <a:t>.</a:t>
            </a:r>
          </a:p>
          <a:p>
            <a:pPr lvl="1"/>
            <a:r>
              <a:rPr lang="en-US"/>
              <a:t>Before we do anything else, we must sit down and make a list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What else will you say? - There </a:t>
            </a:r>
            <a:r>
              <a:rPr lang="en-US"/>
              <a:t>isn’t much else to tell you.</a:t>
            </a:r>
          </a:p>
        </p:txBody>
      </p:sp>
    </p:spTree>
    <p:extLst>
      <p:ext uri="{BB962C8B-B14F-4D97-AF65-F5344CB8AC3E}">
        <p14:creationId xmlns:p14="http://schemas.microsoft.com/office/powerpoint/2010/main" val="25021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Conjunctions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515350" cy="5562600"/>
            <a:chOff x="190500" y="1143000"/>
            <a:chExt cx="851535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29450" y="2519352"/>
              <a:ext cx="1676400" cy="1524000"/>
              <a:chOff x="3714750" y="5232400"/>
              <a:chExt cx="1676400" cy="15240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771900" y="5232400"/>
                <a:ext cx="1524000" cy="15240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14750" y="5513398"/>
                <a:ext cx="1676400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chemeClr val="accent2">
                        <a:lumMod val="75000"/>
                      </a:schemeClr>
                    </a:solidFill>
                  </a:rPr>
                  <a:t>Con-junction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5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Conjunctions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14525"/>
            <a:ext cx="8237537" cy="380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Conjunction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Anna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and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Jake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Green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or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pink</a:t>
            </a:r>
          </a:p>
          <a:p>
            <a:r>
              <a:rPr lang="en-US" sz="2800" smtClean="0"/>
              <a:t>Ben </a:t>
            </a:r>
            <a:r>
              <a:rPr lang="en-US" sz="2800" smtClean="0">
                <a:solidFill>
                  <a:srgbClr val="7030A0"/>
                </a:solidFill>
              </a:rPr>
              <a:t>walks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or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takes</a:t>
            </a:r>
            <a:r>
              <a:rPr lang="en-US" sz="2800" smtClean="0"/>
              <a:t> the bus.</a:t>
            </a:r>
          </a:p>
          <a:p>
            <a:r>
              <a:rPr lang="en-US" sz="2800" smtClean="0"/>
              <a:t>He did that </a:t>
            </a:r>
            <a:r>
              <a:rPr lang="en-US" sz="2800" smtClean="0">
                <a:solidFill>
                  <a:srgbClr val="7030A0"/>
                </a:solidFill>
              </a:rPr>
              <a:t>for Jake </a:t>
            </a:r>
            <a:r>
              <a:rPr lang="en-US" sz="2800" smtClean="0">
                <a:solidFill>
                  <a:srgbClr val="FF0000"/>
                </a:solidFill>
              </a:rPr>
              <a:t>and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for Maria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I went to the pool,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and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7030A0"/>
                </a:solidFill>
              </a:rPr>
              <a:t>she went to school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He will come </a:t>
            </a:r>
            <a:r>
              <a:rPr lang="en-US" sz="2800" smtClean="0">
                <a:solidFill>
                  <a:srgbClr val="0070C0"/>
                </a:solidFill>
              </a:rPr>
              <a:t>when </a:t>
            </a:r>
            <a:r>
              <a:rPr lang="en-US" sz="2800" smtClean="0">
                <a:solidFill>
                  <a:srgbClr val="7030A0"/>
                </a:solidFill>
              </a:rPr>
              <a:t>he is ready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He will be </a:t>
            </a:r>
            <a:r>
              <a:rPr lang="en-US" sz="2800" smtClean="0">
                <a:solidFill>
                  <a:srgbClr val="0070C0"/>
                </a:solidFill>
              </a:rPr>
              <a:t>wherever </a:t>
            </a:r>
            <a:r>
              <a:rPr lang="en-US" sz="2800" smtClean="0">
                <a:solidFill>
                  <a:srgbClr val="7030A0"/>
                </a:solidFill>
              </a:rPr>
              <a:t>you are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7030A0"/>
                </a:solidFill>
              </a:rPr>
              <a:t>He cannot come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0070C0"/>
                </a:solidFill>
              </a:rPr>
              <a:t>because </a:t>
            </a:r>
            <a:r>
              <a:rPr lang="en-US" sz="2800" smtClean="0">
                <a:solidFill>
                  <a:srgbClr val="7030A0"/>
                </a:solidFill>
              </a:rPr>
              <a:t>he is ill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0070C0"/>
                </a:solidFill>
              </a:rPr>
              <a:t>If </a:t>
            </a:r>
            <a:r>
              <a:rPr lang="en-US" sz="2800" smtClean="0">
                <a:solidFill>
                  <a:srgbClr val="7030A0"/>
                </a:solidFill>
              </a:rPr>
              <a:t>I knew that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7030A0"/>
                </a:solidFill>
              </a:rPr>
              <a:t>I would not let it happen</a:t>
            </a:r>
            <a:r>
              <a:rPr lang="en-US" sz="280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Coordinating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Subordinating</a:t>
            </a:r>
            <a:endParaRPr 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063948" y="6107668"/>
            <a:ext cx="10065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&amp; inflection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Interjections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19100" y="4800600"/>
              <a:ext cx="1879600" cy="1526186"/>
              <a:chOff x="622300" y="5294807"/>
              <a:chExt cx="1879600" cy="1526186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786307" y="5294807"/>
                <a:ext cx="1526186" cy="15261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2300" y="5551982"/>
                <a:ext cx="1879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FFFF00"/>
                    </a:solidFill>
                  </a:rPr>
                  <a:t>Inter-jection</a:t>
                </a:r>
                <a:endParaRPr lang="en-US" sz="28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3785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1993900" y="4022755"/>
              <a:ext cx="3606800" cy="14943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5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Interjections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56414" cy="5072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3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Identify the word classes of each word</a:t>
            </a:r>
          </a:p>
          <a:p>
            <a:pPr lvl="1"/>
            <a:r>
              <a:rPr lang="en-US" smtClean="0"/>
              <a:t>Wow, this damned thing is so cool.</a:t>
            </a:r>
          </a:p>
          <a:p>
            <a:pPr lvl="1"/>
            <a:r>
              <a:rPr lang="en-US" smtClean="0"/>
              <a:t>What a lovely skeleton! You are so damned lucky to have it!</a:t>
            </a:r>
          </a:p>
          <a:p>
            <a:pPr lvl="1"/>
            <a:r>
              <a:rPr lang="en-US" smtClean="0"/>
              <a:t>Don’t be so anxious about your future. </a:t>
            </a:r>
            <a:r>
              <a:rPr lang="en-US"/>
              <a:t>Don’t be </a:t>
            </a:r>
            <a:r>
              <a:rPr lang="en-US" smtClean="0"/>
              <a:t>anxious </a:t>
            </a:r>
            <a:r>
              <a:rPr lang="en-US"/>
              <a:t>about </a:t>
            </a:r>
            <a:r>
              <a:rPr lang="en-US" smtClean="0"/>
              <a:t>anything you don’t have.</a:t>
            </a:r>
          </a:p>
          <a:p>
            <a:pPr lvl="1"/>
            <a:r>
              <a:rPr lang="en-US" smtClean="0"/>
              <a:t>Because of you, we’ll wait for the bus not for a long time, but FOREVER.</a:t>
            </a:r>
          </a:p>
          <a:p>
            <a:pPr lvl="1"/>
            <a:r>
              <a:rPr lang="en-US" smtClean="0"/>
              <a:t>After they had visited the British Museum, the twenty little foreign visitors made their way quickly to the Houses of Parliament.</a:t>
            </a:r>
          </a:p>
        </p:txBody>
      </p:sp>
    </p:spTree>
    <p:extLst>
      <p:ext uri="{BB962C8B-B14F-4D97-AF65-F5344CB8AC3E}">
        <p14:creationId xmlns:p14="http://schemas.microsoft.com/office/powerpoint/2010/main" val="3123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Identify the word classes of each word</a:t>
            </a:r>
          </a:p>
          <a:p>
            <a:pPr lvl="1"/>
            <a:r>
              <a:rPr lang="en-US"/>
              <a:t>We can but hope that things will </a:t>
            </a:r>
            <a:r>
              <a:rPr lang="en-US" smtClean="0"/>
              <a:t>improve.</a:t>
            </a:r>
          </a:p>
          <a:p>
            <a:pPr lvl="1"/>
            <a:r>
              <a:rPr lang="en-US"/>
              <a:t>There’s been nothing but trouble since he came</a:t>
            </a:r>
            <a:r>
              <a:rPr lang="en-US" smtClean="0"/>
              <a:t>.</a:t>
            </a:r>
          </a:p>
          <a:p>
            <a:pPr lvl="1"/>
            <a:r>
              <a:rPr lang="en-US"/>
              <a:t>It was in Cairo that he met Nadia. But that’s another story</a:t>
            </a:r>
            <a:r>
              <a:rPr lang="en-US" smtClean="0"/>
              <a:t>.</a:t>
            </a:r>
          </a:p>
          <a:p>
            <a:pPr lvl="1"/>
            <a:r>
              <a:rPr lang="en-US"/>
              <a:t>She’s 83 but she still goes swimming every day</a:t>
            </a:r>
            <a:r>
              <a:rPr lang="en-US" smtClean="0"/>
              <a:t>.</a:t>
            </a:r>
          </a:p>
          <a:p>
            <a:pPr lvl="1"/>
            <a:r>
              <a:rPr lang="en-US"/>
              <a:t>What we are about to do is perfectly legal. But please don’t discuss it with anyone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A </a:t>
            </a:r>
            <a:r>
              <a:rPr lang="en-US"/>
              <a:t>simple but effective way of filtering water</a:t>
            </a:r>
          </a:p>
        </p:txBody>
      </p:sp>
    </p:spTree>
    <p:extLst>
      <p:ext uri="{BB962C8B-B14F-4D97-AF65-F5344CB8AC3E}">
        <p14:creationId xmlns:p14="http://schemas.microsoft.com/office/powerpoint/2010/main" val="13183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Adverbs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00700" y="4859876"/>
              <a:ext cx="1295400" cy="1295400"/>
              <a:chOff x="533400" y="3708400"/>
              <a:chExt cx="1295400" cy="1295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Pronoun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33400" y="3200400"/>
              <a:ext cx="1625600" cy="1625600"/>
              <a:chOff x="368300" y="3543300"/>
              <a:chExt cx="1625600" cy="16256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68300" y="3543300"/>
                <a:ext cx="1625600" cy="16256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4500" y="4076700"/>
                <a:ext cx="1473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smtClean="0">
                    <a:solidFill>
                      <a:srgbClr val="FFFF00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826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920936" y="4587936"/>
              <a:ext cx="670261" cy="56609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93517" cy="116155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196728" y="4013200"/>
              <a:ext cx="1149472" cy="12700"/>
            </a:xfrm>
            <a:prstGeom prst="curvedConnector5">
              <a:avLst>
                <a:gd name="adj1" fmla="val -19887"/>
                <a:gd name="adj2" fmla="val -4425480"/>
                <a:gd name="adj3" fmla="val 119887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5810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7141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" idx="1"/>
              <a:endCxn id="43" idx="3"/>
            </p:cNvCxnSpPr>
            <p:nvPr/>
          </p:nvCxnSpPr>
          <p:spPr>
            <a:xfrm flipH="1" flipV="1">
              <a:off x="2082800" y="4026188"/>
              <a:ext cx="3517900" cy="149094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920936" y="3430033"/>
              <a:ext cx="670261" cy="84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Adverb classes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371600"/>
            <a:ext cx="9144000" cy="5181600"/>
            <a:chOff x="0" y="1428750"/>
            <a:chExt cx="9144000" cy="5181600"/>
          </a:xfrm>
        </p:grpSpPr>
        <p:sp>
          <p:nvSpPr>
            <p:cNvPr id="54" name="TextBox 53"/>
            <p:cNvSpPr txBox="1"/>
            <p:nvPr/>
          </p:nvSpPr>
          <p:spPr>
            <a:xfrm>
              <a:off x="0" y="2918936"/>
              <a:ext cx="9144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smtClean="0">
                  <a:solidFill>
                    <a:srgbClr val="0066FF"/>
                  </a:solidFill>
                </a:rPr>
                <a:t>Yes</a:t>
              </a:r>
              <a:r>
                <a:rPr lang="en-US" sz="4400" smtClean="0"/>
                <a:t>, a </a:t>
              </a:r>
              <a:r>
                <a:rPr lang="en-US" sz="4400" smtClean="0">
                  <a:solidFill>
                    <a:srgbClr val="FF0000"/>
                  </a:solidFill>
                </a:rPr>
                <a:t>very</a:t>
              </a:r>
              <a:r>
                <a:rPr lang="en-US" sz="4400" smtClean="0"/>
                <a:t> lovely singer sang the song </a:t>
              </a:r>
              <a:r>
                <a:rPr lang="en-US" sz="4400" smtClean="0">
                  <a:solidFill>
                    <a:srgbClr val="FF0000"/>
                  </a:solidFill>
                </a:rPr>
                <a:t>very </a:t>
              </a:r>
              <a:r>
                <a:rPr lang="en-US" sz="4400" smtClean="0">
                  <a:solidFill>
                    <a:srgbClr val="0070C0"/>
                  </a:solidFill>
                </a:rPr>
                <a:t>well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rgbClr val="00B050"/>
                  </a:solidFill>
                </a:rPr>
                <a:t>there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chemeClr val="accent4"/>
                  </a:solidFill>
                </a:rPr>
                <a:t>yesterday</a:t>
              </a:r>
              <a:r>
                <a:rPr lang="en-US" sz="4400" smtClean="0"/>
                <a:t>. </a:t>
              </a:r>
            </a:p>
            <a:p>
              <a:pPr algn="ctr"/>
              <a:r>
                <a:rPr lang="en-US" sz="4400" smtClean="0">
                  <a:solidFill>
                    <a:schemeClr val="accent6">
                      <a:lumMod val="75000"/>
                    </a:schemeClr>
                  </a:solidFill>
                </a:rPr>
                <a:t>However</a:t>
              </a:r>
              <a:r>
                <a:rPr lang="en-US" sz="4400" smtClean="0"/>
                <a:t>, she did</a:t>
              </a:r>
              <a:r>
                <a:rPr lang="en-US" sz="4400" smtClean="0">
                  <a:solidFill>
                    <a:srgbClr val="0066FF"/>
                  </a:solidFill>
                </a:rPr>
                <a:t>n’t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rgbClr val="7030A0"/>
                  </a:solidFill>
                </a:rPr>
                <a:t>often</a:t>
              </a:r>
              <a:r>
                <a:rPr lang="en-US" sz="4400" smtClean="0"/>
                <a:t> do </a:t>
              </a:r>
              <a:r>
                <a:rPr lang="en-US" sz="4400" smtClean="0">
                  <a:solidFill>
                    <a:srgbClr val="FF0000"/>
                  </a:solidFill>
                </a:rPr>
                <a:t>that</a:t>
              </a:r>
              <a:r>
                <a:rPr lang="en-US" sz="4400" smtClean="0"/>
                <a:t> </a:t>
              </a:r>
              <a:r>
                <a:rPr lang="en-US" sz="4400" smtClean="0">
                  <a:solidFill>
                    <a:srgbClr val="0070C0"/>
                  </a:solidFill>
                </a:rPr>
                <a:t>well</a:t>
              </a:r>
              <a:r>
                <a:rPr lang="en-US" sz="4400" smtClean="0"/>
                <a:t>.</a:t>
              </a:r>
              <a:endParaRPr lang="en-US" sz="4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1852136"/>
              <a:ext cx="1143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 </a:t>
              </a:r>
              <a:r>
                <a:rPr lang="en-US" sz="1400" smtClean="0">
                  <a:solidFill>
                    <a:srgbClr val="0070C0"/>
                  </a:solidFill>
                </a:rPr>
                <a:t>affirmation </a:t>
              </a:r>
              <a:r>
                <a:rPr lang="en-US" sz="1400" smtClean="0"/>
                <a:t>&amp; </a:t>
              </a:r>
              <a:r>
                <a:rPr lang="en-US" sz="1400" smtClean="0">
                  <a:solidFill>
                    <a:srgbClr val="0070C0"/>
                  </a:solidFill>
                </a:rPr>
                <a:t>negation</a:t>
              </a:r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3600" y="19050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rgbClr val="FF0000"/>
                  </a:solidFill>
                </a:rPr>
                <a:t>degree </a:t>
              </a:r>
            </a:p>
            <a:p>
              <a:pPr algn="ctr"/>
              <a:r>
                <a:rPr lang="en-US" sz="1400" smtClean="0">
                  <a:solidFill>
                    <a:srgbClr val="FF0000"/>
                  </a:solidFill>
                </a:rPr>
                <a:t>(To what extent?)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2209800" y="2590800"/>
              <a:ext cx="381000" cy="5567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2"/>
            </p:cNvCxnSpPr>
            <p:nvPr/>
          </p:nvCxnSpPr>
          <p:spPr>
            <a:xfrm flipH="1">
              <a:off x="2438400" y="2643664"/>
              <a:ext cx="571500" cy="11561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2"/>
            </p:cNvCxnSpPr>
            <p:nvPr/>
          </p:nvCxnSpPr>
          <p:spPr>
            <a:xfrm>
              <a:off x="647700" y="2590800"/>
              <a:ext cx="0" cy="5567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038600" y="1838980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 </a:t>
              </a:r>
              <a:r>
                <a:rPr lang="en-US" sz="1400" smtClean="0">
                  <a:solidFill>
                    <a:srgbClr val="0070C0"/>
                  </a:solidFill>
                </a:rPr>
                <a:t>manner</a:t>
              </a:r>
            </a:p>
            <a:p>
              <a:pPr algn="ctr"/>
              <a:r>
                <a:rPr lang="en-US" sz="1400" smtClean="0">
                  <a:solidFill>
                    <a:srgbClr val="0070C0"/>
                  </a:solidFill>
                </a:rPr>
                <a:t>(How?)</a:t>
              </a:r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57800" y="1838980"/>
              <a:ext cx="1143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rgbClr val="00B050"/>
                  </a:solidFill>
                </a:rPr>
                <a:t>place/space</a:t>
              </a:r>
            </a:p>
            <a:p>
              <a:pPr algn="ctr"/>
              <a:r>
                <a:rPr lang="en-US" sz="1400" smtClean="0">
                  <a:solidFill>
                    <a:srgbClr val="00B050"/>
                  </a:solidFill>
                </a:rPr>
                <a:t>(Where?)</a:t>
              </a:r>
              <a:endParaRPr lang="en-US" sz="140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00800" y="1838980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rgbClr val="7030A0"/>
                  </a:solidFill>
                </a:rPr>
                <a:t>time</a:t>
              </a:r>
            </a:p>
            <a:p>
              <a:pPr algn="ctr"/>
              <a:r>
                <a:rPr lang="en-US" sz="1400" smtClean="0">
                  <a:solidFill>
                    <a:srgbClr val="7030A0"/>
                  </a:solidFill>
                </a:rPr>
                <a:t>(When? How long? How often?)</a:t>
              </a:r>
              <a:endParaRPr lang="en-US" sz="1400">
                <a:solidFill>
                  <a:srgbClr val="7030A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3429000" y="2869168"/>
              <a:ext cx="819150" cy="93065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2"/>
            </p:cNvCxnSpPr>
            <p:nvPr/>
          </p:nvCxnSpPr>
          <p:spPr>
            <a:xfrm flipH="1">
              <a:off x="4572000" y="2577644"/>
              <a:ext cx="1257300" cy="12221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2"/>
            </p:cNvCxnSpPr>
            <p:nvPr/>
          </p:nvCxnSpPr>
          <p:spPr>
            <a:xfrm flipH="1">
              <a:off x="6172200" y="2577644"/>
              <a:ext cx="1524000" cy="122217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9600" y="5433536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/>
                <a:t>Adverb of</a:t>
              </a:r>
            </a:p>
            <a:p>
              <a:pPr algn="ctr"/>
              <a:r>
                <a:rPr lang="en-US" sz="1400" smtClean="0">
                  <a:solidFill>
                    <a:schemeClr val="accent6">
                      <a:lumMod val="75000"/>
                    </a:schemeClr>
                  </a:solidFill>
                </a:rPr>
                <a:t>conjunction</a:t>
              </a:r>
              <a:endParaRPr 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3" idx="0"/>
            </p:cNvCxnSpPr>
            <p:nvPr/>
          </p:nvCxnSpPr>
          <p:spPr>
            <a:xfrm flipV="1">
              <a:off x="1181100" y="4900136"/>
              <a:ext cx="0" cy="5334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4800" y="1752600"/>
              <a:ext cx="464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038600" y="1428750"/>
              <a:ext cx="472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Order: M -&gt; P -&gt; T (alphabetically increasing)</a:t>
              </a:r>
              <a:endParaRPr lang="en-US" sz="1400" b="1"/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2400300" y="2918936"/>
              <a:ext cx="1028700" cy="228600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 flipV="1">
              <a:off x="2286000" y="4191000"/>
              <a:ext cx="1028700" cy="228600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hlinkClick r:id="rId2"/>
            </p:cNvPr>
            <p:cNvSpPr txBox="1"/>
            <p:nvPr/>
          </p:nvSpPr>
          <p:spPr>
            <a:xfrm>
              <a:off x="4248150" y="2541032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0" name="TextBox 29">
              <a:hlinkClick r:id="rId3"/>
            </p:cNvPr>
            <p:cNvSpPr txBox="1"/>
            <p:nvPr/>
          </p:nvSpPr>
          <p:spPr>
            <a:xfrm>
              <a:off x="2743200" y="1628001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1" name="TextBox 30">
              <a:hlinkClick r:id="rId4"/>
            </p:cNvPr>
            <p:cNvSpPr txBox="1"/>
            <p:nvPr/>
          </p:nvSpPr>
          <p:spPr>
            <a:xfrm>
              <a:off x="5562600" y="2533739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6" name="TextBox 35">
              <a:hlinkClick r:id="rId5"/>
            </p:cNvPr>
            <p:cNvSpPr txBox="1"/>
            <p:nvPr/>
          </p:nvSpPr>
          <p:spPr>
            <a:xfrm>
              <a:off x="7410450" y="2542401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26" name="TextBox 25">
              <a:hlinkClick r:id="rId6"/>
            </p:cNvPr>
            <p:cNvSpPr txBox="1"/>
            <p:nvPr/>
          </p:nvSpPr>
          <p:spPr>
            <a:xfrm>
              <a:off x="914400" y="5956756"/>
              <a:ext cx="53340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More</a:t>
              </a:r>
              <a:endParaRPr lang="en-US" sz="12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43225" y="5471577"/>
              <a:ext cx="5895975" cy="1138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smtClean="0"/>
                <a:t>- Adverbs add </a:t>
              </a:r>
              <a:r>
                <a:rPr lang="en-US" sz="1600" b="1" smtClean="0">
                  <a:solidFill>
                    <a:srgbClr val="0070C0"/>
                  </a:solidFill>
                </a:rPr>
                <a:t>circumstantial</a:t>
              </a:r>
              <a:r>
                <a:rPr lang="en-US" sz="1600" smtClean="0">
                  <a:solidFill>
                    <a:srgbClr val="0070C0"/>
                  </a:solidFill>
                </a:rPr>
                <a:t> </a:t>
              </a:r>
              <a:r>
                <a:rPr lang="en-US" sz="1600" smtClean="0"/>
                <a:t>information about the mentioned action, event or process, or </a:t>
              </a:r>
              <a:r>
                <a:rPr lang="en-US" sz="1600" b="1" smtClean="0">
                  <a:solidFill>
                    <a:srgbClr val="0070C0"/>
                  </a:solidFill>
                </a:rPr>
                <a:t>intensify</a:t>
              </a:r>
              <a:r>
                <a:rPr lang="en-US" sz="1600" smtClean="0"/>
                <a:t> an adjective or another adverb.</a:t>
              </a:r>
            </a:p>
            <a:p>
              <a:r>
                <a:rPr lang="en-US" sz="1200" i="1" smtClean="0"/>
                <a:t>- For further reference: </a:t>
              </a:r>
            </a:p>
            <a:p>
              <a:r>
                <a:rPr lang="en-US" sz="1200" i="1" smtClean="0">
                  <a:hlinkClick r:id="rId7"/>
                </a:rPr>
                <a:t>http</a:t>
              </a:r>
              <a:r>
                <a:rPr lang="en-US" sz="1200" i="1">
                  <a:hlinkClick r:id="rId7"/>
                </a:rPr>
                <a:t>://</a:t>
              </a:r>
              <a:r>
                <a:rPr lang="en-US" sz="1200" i="1" smtClean="0">
                  <a:hlinkClick r:id="rId7"/>
                </a:rPr>
                <a:t>www.englishmirror.com/english-grammar/adverb.html</a:t>
              </a:r>
              <a:endParaRPr lang="en-US" sz="1200" i="1"/>
            </a:p>
            <a:p>
              <a:r>
                <a:rPr lang="en-US" sz="1200" i="1" smtClean="0">
                  <a:hlinkClick r:id="rId8"/>
                </a:rPr>
                <a:t>http</a:t>
              </a:r>
              <a:r>
                <a:rPr lang="en-US" sz="1200" i="1">
                  <a:hlinkClick r:id="rId8"/>
                </a:rPr>
                <a:t>://www.edufind.com/english-grammar/adverbs</a:t>
              </a:r>
              <a:r>
                <a:rPr lang="en-US" sz="1200" i="1" smtClean="0">
                  <a:hlinkClick r:id="rId8"/>
                </a:rPr>
                <a:t>/</a:t>
              </a:r>
              <a:r>
                <a:rPr lang="en-US" sz="1200" i="1" smtClean="0"/>
                <a:t> 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0831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Adverbs vs. Adjectives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24" y="1287461"/>
            <a:ext cx="6817340" cy="538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2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 </a:t>
            </a:r>
            <a:r>
              <a:rPr lang="en-US" smtClean="0"/>
              <a:t>-&gt; Pronouns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0500" y="1143000"/>
            <a:ext cx="8420100" cy="5562600"/>
            <a:chOff x="190500" y="1143000"/>
            <a:chExt cx="8420100" cy="5562600"/>
          </a:xfrm>
        </p:grpSpPr>
        <p:sp>
          <p:nvSpPr>
            <p:cNvPr id="4" name="TextBox 3"/>
            <p:cNvSpPr txBox="1"/>
            <p:nvPr/>
          </p:nvSpPr>
          <p:spPr>
            <a:xfrm>
              <a:off x="190500" y="1143000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Open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(content / lexical / autosemantic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591197" y="278233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98500" y="1822340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1219199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0070C0"/>
                  </a:solidFill>
                </a:rPr>
                <a:t>Closed class</a:t>
              </a:r>
            </a:p>
            <a:p>
              <a:pPr algn="ctr"/>
              <a:r>
                <a:rPr lang="en-US" sz="1600" smtClean="0">
                  <a:solidFill>
                    <a:prstClr val="black"/>
                  </a:solidFill>
                </a:rPr>
                <a:t>(Function / structure words)</a:t>
              </a:r>
              <a:endParaRPr 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1197" y="4506328"/>
              <a:ext cx="1295400" cy="1295400"/>
              <a:chOff x="533400" y="3708400"/>
              <a:chExt cx="1295400" cy="12954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4915993"/>
              <a:ext cx="1473200" cy="1295400"/>
              <a:chOff x="812800" y="5410200"/>
              <a:chExt cx="1473200" cy="1295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01700" y="54102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12800" y="5867400"/>
                <a:ext cx="14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Interjection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24700" y="2633652"/>
              <a:ext cx="1447800" cy="1295400"/>
              <a:chOff x="3810000" y="5346700"/>
              <a:chExt cx="14478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BCB800"/>
                  </a:gs>
                  <a:gs pos="80000">
                    <a:srgbClr val="FFFF00"/>
                  </a:gs>
                  <a:gs pos="100000">
                    <a:srgbClr val="FFFF00"/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0070C0"/>
                    </a:solidFill>
                  </a:rPr>
                  <a:t>Conjunction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86600" y="4343400"/>
              <a:ext cx="1524000" cy="1295400"/>
              <a:chOff x="7289800" y="4572000"/>
              <a:chExt cx="1524000" cy="1295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404100" y="4572000"/>
                <a:ext cx="1295400" cy="129540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89800" y="5029200"/>
                <a:ext cx="1524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Preposition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223952" y="4745576"/>
              <a:ext cx="2048896" cy="1524000"/>
              <a:chOff x="156652" y="3594100"/>
              <a:chExt cx="2048896" cy="15240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9100" y="3594100"/>
                <a:ext cx="1524000" cy="1524000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6652" y="4116504"/>
                <a:ext cx="20488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FFFF00"/>
                    </a:solidFill>
                  </a:rPr>
                  <a:t>Pronoun</a:t>
                </a:r>
                <a:endParaRPr lang="en-US" sz="28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500" y="3365500"/>
              <a:ext cx="1295400" cy="1295400"/>
              <a:chOff x="533400" y="3708400"/>
              <a:chExt cx="12954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3400" y="4165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4500" y="1927085"/>
              <a:ext cx="1447800" cy="1295400"/>
              <a:chOff x="3810000" y="5346700"/>
              <a:chExt cx="14478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E39"/>
                  </a:gs>
                  <a:gs pos="80000">
                    <a:srgbClr val="00B050"/>
                  </a:gs>
                  <a:gs pos="100000">
                    <a:srgbClr val="00B05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Determiner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524500" y="3429000"/>
              <a:ext cx="1447800" cy="1295400"/>
              <a:chOff x="3810000" y="5346700"/>
              <a:chExt cx="1447800" cy="1295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886200" y="5346700"/>
                <a:ext cx="1295400" cy="1295400"/>
              </a:xfrm>
              <a:prstGeom prst="ellipse">
                <a:avLst/>
              </a:prstGeom>
              <a:gradFill>
                <a:gsLst>
                  <a:gs pos="0">
                    <a:srgbClr val="6E4924"/>
                  </a:gs>
                  <a:gs pos="80000">
                    <a:srgbClr val="996633"/>
                  </a:gs>
                  <a:gs pos="100000">
                    <a:srgbClr val="996633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10000" y="5803900"/>
                <a:ext cx="14478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Numeral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71600" y="6336268"/>
              <a:ext cx="1676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Building blocks</a:t>
              </a: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3300" y="6280210"/>
              <a:ext cx="17780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The glue</a:t>
              </a: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2" idx="0"/>
              <a:endCxn id="5" idx="4"/>
            </p:cNvCxnSpPr>
            <p:nvPr/>
          </p:nvCxnSpPr>
          <p:spPr>
            <a:xfrm flipV="1">
              <a:off x="3238897" y="4077733"/>
              <a:ext cx="0" cy="42859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5" idx="1"/>
            </p:cNvCxnSpPr>
            <p:nvPr/>
          </p:nvCxnSpPr>
          <p:spPr>
            <a:xfrm>
              <a:off x="1993900" y="2470040"/>
              <a:ext cx="787004" cy="50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2" idx="0"/>
              <a:endCxn id="6" idx="4"/>
            </p:cNvCxnSpPr>
            <p:nvPr/>
          </p:nvCxnSpPr>
          <p:spPr>
            <a:xfrm flipV="1">
              <a:off x="1346200" y="3117740"/>
              <a:ext cx="0" cy="24776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2" idx="5"/>
              <a:endCxn id="52" idx="2"/>
            </p:cNvCxnSpPr>
            <p:nvPr/>
          </p:nvCxnSpPr>
          <p:spPr>
            <a:xfrm>
              <a:off x="1804193" y="4471193"/>
              <a:ext cx="787004" cy="6828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1" idx="1"/>
              <a:endCxn id="5" idx="7"/>
            </p:cNvCxnSpPr>
            <p:nvPr/>
          </p:nvCxnSpPr>
          <p:spPr>
            <a:xfrm flipH="1">
              <a:off x="3696890" y="2584340"/>
              <a:ext cx="1827610" cy="387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9" idx="1"/>
              <a:endCxn id="5" idx="6"/>
            </p:cNvCxnSpPr>
            <p:nvPr/>
          </p:nvCxnSpPr>
          <p:spPr>
            <a:xfrm flipH="1" flipV="1">
              <a:off x="3886597" y="3430033"/>
              <a:ext cx="1637903" cy="65622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4" idx="1"/>
              <a:endCxn id="5" idx="5"/>
            </p:cNvCxnSpPr>
            <p:nvPr/>
          </p:nvCxnSpPr>
          <p:spPr>
            <a:xfrm flipH="1" flipV="1">
              <a:off x="3696890" y="3888026"/>
              <a:ext cx="2012695" cy="108073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42" idx="1"/>
              <a:endCxn id="42" idx="3"/>
            </p:cNvCxnSpPr>
            <p:nvPr/>
          </p:nvCxnSpPr>
          <p:spPr>
            <a:xfrm rot="16200000" flipH="1">
              <a:off x="430214" y="4013200"/>
              <a:ext cx="915986" cy="12700"/>
            </a:xfrm>
            <a:prstGeom prst="curvedConnector5">
              <a:avLst>
                <a:gd name="adj1" fmla="val -11028"/>
                <a:gd name="adj2" fmla="val -4910898"/>
                <a:gd name="adj3" fmla="val 1296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5-Point Star 25"/>
            <p:cNvSpPr/>
            <p:nvPr/>
          </p:nvSpPr>
          <p:spPr>
            <a:xfrm flipV="1">
              <a:off x="1275557" y="286224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5-Point Star 26"/>
            <p:cNvSpPr/>
            <p:nvPr/>
          </p:nvSpPr>
          <p:spPr>
            <a:xfrm flipV="1">
              <a:off x="3142854" y="383217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 flipV="1">
              <a:off x="6152357" y="5939315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886597" y="6096000"/>
              <a:ext cx="1523603" cy="307777"/>
              <a:chOff x="3886597" y="6211393"/>
              <a:chExt cx="1523603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86597" y="6211393"/>
                <a:ext cx="1523603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smtClean="0">
                    <a:solidFill>
                      <a:prstClr val="black"/>
                    </a:solidFill>
                  </a:rPr>
                  <a:t>Have inflection</a:t>
                </a:r>
                <a:endParaRPr 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5-Point Star 36"/>
              <p:cNvSpPr/>
              <p:nvPr/>
            </p:nvSpPr>
            <p:spPr>
              <a:xfrm flipV="1">
                <a:off x="3962400" y="6280048"/>
                <a:ext cx="192086" cy="219590"/>
              </a:xfrm>
              <a:prstGeom prst="star5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5-Point Star 29"/>
            <p:cNvSpPr/>
            <p:nvPr/>
          </p:nvSpPr>
          <p:spPr>
            <a:xfrm flipV="1">
              <a:off x="1250157" y="444131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5-Point Star 30"/>
            <p:cNvSpPr/>
            <p:nvPr/>
          </p:nvSpPr>
          <p:spPr>
            <a:xfrm flipV="1">
              <a:off x="3142854" y="5563693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5-Point Star 31"/>
            <p:cNvSpPr/>
            <p:nvPr/>
          </p:nvSpPr>
          <p:spPr>
            <a:xfrm flipV="1">
              <a:off x="6152357" y="2972040"/>
              <a:ext cx="192086" cy="21959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44" idx="2"/>
              <a:endCxn id="52" idx="6"/>
            </p:cNvCxnSpPr>
            <p:nvPr/>
          </p:nvCxnSpPr>
          <p:spPr>
            <a:xfrm flipH="1" flipV="1">
              <a:off x="3886597" y="5154028"/>
              <a:ext cx="1599803" cy="35354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43" idx="3"/>
            </p:cNvCxnSpPr>
            <p:nvPr/>
          </p:nvCxnSpPr>
          <p:spPr>
            <a:xfrm flipH="1" flipV="1">
              <a:off x="1993900" y="4022755"/>
              <a:ext cx="3530600" cy="1308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2" idx="7"/>
              <a:endCxn id="5" idx="2"/>
            </p:cNvCxnSpPr>
            <p:nvPr/>
          </p:nvCxnSpPr>
          <p:spPr>
            <a:xfrm flipV="1">
              <a:off x="1804193" y="3430033"/>
              <a:ext cx="787004" cy="1251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1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Pronoun classes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5983069"/>
            <a:ext cx="57912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Pronouns have the main function of </a:t>
            </a:r>
            <a:r>
              <a:rPr lang="en-US" sz="1600" b="1" smtClean="0">
                <a:solidFill>
                  <a:srgbClr val="0070C0"/>
                </a:solidFill>
              </a:rPr>
              <a:t>substituting for nouns</a:t>
            </a:r>
            <a:r>
              <a:rPr lang="en-US" sz="1600" smtClean="0"/>
              <a:t>, once a noun has been mentioned in a particular text.</a:t>
            </a:r>
            <a:endParaRPr lang="en-US" sz="16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56837"/>
              </p:ext>
            </p:extLst>
          </p:nvPr>
        </p:nvGraphicFramePr>
        <p:xfrm>
          <a:off x="304800" y="2230120"/>
          <a:ext cx="8534400" cy="3408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990600"/>
                <a:gridCol w="1143000"/>
                <a:gridCol w="1447800"/>
                <a:gridCol w="1295400"/>
                <a:gridCol w="1295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Number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Person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Personal (Subjective)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Personal (Objective)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Reflexive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Possessive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Possessive adjective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Singular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en-US" baseline="30000" smtClean="0"/>
                        <a:t>st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Me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Myself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Mine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My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nd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You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Yourself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Yours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Your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r>
                        <a:rPr lang="en-US" baseline="30000" smtClean="0"/>
                        <a:t>rd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She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He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Her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Him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It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Herself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Himself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Itself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Hers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His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Its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Her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His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Its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Plural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en-US" baseline="30000" smtClean="0"/>
                        <a:t>st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We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Us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Ourselves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Ours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Our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nd</a:t>
                      </a:r>
                      <a:endParaRPr 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You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You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Yourselves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Yours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Your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r>
                        <a:rPr lang="en-US" baseline="30000" smtClean="0"/>
                        <a:t>rd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They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Them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B050"/>
                          </a:solidFill>
                        </a:rPr>
                        <a:t>Themselves</a:t>
                      </a:r>
                      <a:endParaRPr lang="en-US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Theirs</a:t>
                      </a:r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Their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43335"/>
            <a:ext cx="425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I</a:t>
            </a:r>
            <a:r>
              <a:rPr lang="en-US" sz="2800" smtClean="0"/>
              <a:t> know </a:t>
            </a:r>
            <a:r>
              <a:rPr lang="en-US" sz="2800" smtClean="0">
                <a:solidFill>
                  <a:srgbClr val="0070C0"/>
                </a:solidFill>
              </a:rPr>
              <a:t>him</a:t>
            </a:r>
            <a:r>
              <a:rPr lang="en-US" sz="2800" smtClean="0"/>
              <a:t>. </a:t>
            </a:r>
            <a:r>
              <a:rPr lang="en-US" sz="2800" smtClean="0">
                <a:solidFill>
                  <a:srgbClr val="FF0000"/>
                </a:solidFill>
              </a:rPr>
              <a:t>I</a:t>
            </a:r>
            <a:r>
              <a:rPr lang="en-US" sz="2800" smtClean="0"/>
              <a:t> know </a:t>
            </a:r>
            <a:r>
              <a:rPr lang="en-US" sz="2800" smtClean="0">
                <a:solidFill>
                  <a:srgbClr val="00B050"/>
                </a:solidFill>
              </a:rPr>
              <a:t>myself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563894" y="1443335"/>
            <a:ext cx="427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/>
              <a:t>This is </a:t>
            </a:r>
            <a:r>
              <a:rPr lang="en-US" sz="2800" smtClean="0">
                <a:solidFill>
                  <a:srgbClr val="C00000"/>
                </a:solidFill>
              </a:rPr>
              <a:t>my hat</a:t>
            </a:r>
            <a:r>
              <a:rPr lang="en-US" sz="2800" smtClean="0"/>
              <a:t>. That is </a:t>
            </a:r>
            <a:r>
              <a:rPr lang="en-US" sz="2800" smtClean="0">
                <a:solidFill>
                  <a:srgbClr val="7030A0"/>
                </a:solidFill>
              </a:rPr>
              <a:t>yours</a:t>
            </a:r>
            <a:r>
              <a:rPr lang="en-US" sz="2800" smtClean="0"/>
              <a:t>.</a:t>
            </a:r>
            <a:endParaRPr lang="en-US" sz="28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1905000"/>
            <a:ext cx="1752600" cy="4572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1905000"/>
            <a:ext cx="2286000" cy="4572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1905000"/>
            <a:ext cx="2133600" cy="45720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62800" y="1905000"/>
            <a:ext cx="990600" cy="4572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43600" y="1905000"/>
            <a:ext cx="2209800" cy="3810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Pronoun classes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6096000"/>
            <a:ext cx="6858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Pronouns have the main function of substituting for already-mentioned nouns. </a:t>
            </a:r>
            <a:r>
              <a:rPr lang="en-US" sz="1600" smtClean="0">
                <a:solidFill>
                  <a:schemeClr val="tx1"/>
                </a:solidFill>
              </a:rPr>
              <a:t>In </a:t>
            </a:r>
            <a:r>
              <a:rPr lang="en-US" sz="1600" b="1" smtClean="0">
                <a:solidFill>
                  <a:srgbClr val="0070C0"/>
                </a:solidFill>
              </a:rPr>
              <a:t>questions</a:t>
            </a:r>
            <a:r>
              <a:rPr lang="en-US" sz="1600" smtClean="0">
                <a:solidFill>
                  <a:schemeClr val="tx1"/>
                </a:solidFill>
              </a:rPr>
              <a:t>, pronouns can also </a:t>
            </a:r>
            <a:r>
              <a:rPr lang="en-US" sz="1600" b="1" smtClean="0">
                <a:solidFill>
                  <a:srgbClr val="0070C0"/>
                </a:solidFill>
              </a:rPr>
              <a:t>substitute for adjectives and adverbs</a:t>
            </a:r>
            <a:r>
              <a:rPr lang="en-US" sz="1600" smtClean="0">
                <a:solidFill>
                  <a:schemeClr val="tx1"/>
                </a:solidFill>
              </a:rPr>
              <a:t>.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33528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Who</a:t>
            </a:r>
            <a:r>
              <a:rPr lang="en-US" smtClean="0"/>
              <a:t> were you talking to?</a:t>
            </a:r>
          </a:p>
          <a:p>
            <a:r>
              <a:rPr lang="en-US" smtClean="0">
                <a:solidFill>
                  <a:srgbClr val="0070C0"/>
                </a:solidFill>
              </a:rPr>
              <a:t>What</a:t>
            </a:r>
            <a:r>
              <a:rPr lang="en-US" smtClean="0"/>
              <a:t> is the time?</a:t>
            </a:r>
          </a:p>
          <a:p>
            <a:r>
              <a:rPr lang="en-US" smtClean="0">
                <a:solidFill>
                  <a:srgbClr val="0070C0"/>
                </a:solidFill>
              </a:rPr>
              <a:t>Which</a:t>
            </a:r>
            <a:r>
              <a:rPr lang="en-US" smtClean="0"/>
              <a:t> train are you catching?</a:t>
            </a:r>
          </a:p>
          <a:p>
            <a:r>
              <a:rPr lang="en-US" smtClean="0">
                <a:solidFill>
                  <a:srgbClr val="0070C0"/>
                </a:solidFill>
              </a:rPr>
              <a:t>Which</a:t>
            </a:r>
            <a:r>
              <a:rPr lang="en-US" smtClean="0"/>
              <a:t> is yours?</a:t>
            </a:r>
          </a:p>
          <a:p>
            <a:r>
              <a:rPr lang="en-US" smtClean="0">
                <a:solidFill>
                  <a:srgbClr val="0070C0"/>
                </a:solidFill>
              </a:rPr>
              <a:t>Why</a:t>
            </a:r>
            <a:r>
              <a:rPr lang="en-US" smtClean="0"/>
              <a:t> did you do that?</a:t>
            </a:r>
          </a:p>
          <a:p>
            <a:r>
              <a:rPr lang="en-US" smtClean="0">
                <a:solidFill>
                  <a:srgbClr val="0070C0"/>
                </a:solidFill>
              </a:rPr>
              <a:t>How</a:t>
            </a:r>
            <a:r>
              <a:rPr lang="en-US" smtClean="0"/>
              <a:t> is he?</a:t>
            </a:r>
          </a:p>
          <a:p>
            <a:r>
              <a:rPr lang="en-US" smtClean="0">
                <a:solidFill>
                  <a:srgbClr val="0070C0"/>
                </a:solidFill>
              </a:rPr>
              <a:t>How</a:t>
            </a:r>
            <a:r>
              <a:rPr lang="en-US" smtClean="0"/>
              <a:t> old is he?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676400"/>
            <a:ext cx="33528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who</a:t>
            </a:r>
            <a:r>
              <a:rPr lang="en-US" smtClean="0"/>
              <a:t> has lost his ball…</a:t>
            </a:r>
          </a:p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whom</a:t>
            </a:r>
            <a:r>
              <a:rPr lang="en-US" smtClean="0"/>
              <a:t> I met…</a:t>
            </a:r>
          </a:p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that</a:t>
            </a:r>
            <a:r>
              <a:rPr lang="en-US" smtClean="0"/>
              <a:t> I met…</a:t>
            </a:r>
          </a:p>
          <a:p>
            <a:r>
              <a:rPr lang="en-US" smtClean="0"/>
              <a:t>The boy </a:t>
            </a:r>
            <a:r>
              <a:rPr lang="en-US" smtClean="0">
                <a:solidFill>
                  <a:srgbClr val="FF0000"/>
                </a:solidFill>
              </a:rPr>
              <a:t>whose</a:t>
            </a:r>
            <a:r>
              <a:rPr lang="en-US" smtClean="0"/>
              <a:t> hat was red…</a:t>
            </a:r>
          </a:p>
          <a:p>
            <a:r>
              <a:rPr lang="en-US" smtClean="0"/>
              <a:t>The table </a:t>
            </a:r>
            <a:r>
              <a:rPr lang="en-US" smtClean="0">
                <a:solidFill>
                  <a:srgbClr val="FF0000"/>
                </a:solidFill>
              </a:rPr>
              <a:t>which</a:t>
            </a:r>
            <a:r>
              <a:rPr lang="en-US" smtClean="0"/>
              <a:t> I bought…</a:t>
            </a:r>
          </a:p>
          <a:p>
            <a:r>
              <a:rPr lang="en-US" smtClean="0"/>
              <a:t>The day </a:t>
            </a:r>
            <a:r>
              <a:rPr lang="en-US" smtClean="0">
                <a:solidFill>
                  <a:srgbClr val="FF0000"/>
                </a:solidFill>
              </a:rPr>
              <a:t>when</a:t>
            </a:r>
            <a:r>
              <a:rPr lang="en-US" smtClean="0"/>
              <a:t> I was still a man…</a:t>
            </a:r>
          </a:p>
          <a:p>
            <a:r>
              <a:rPr lang="en-US" smtClean="0"/>
              <a:t>The place </a:t>
            </a:r>
            <a:r>
              <a:rPr lang="en-US" smtClean="0">
                <a:solidFill>
                  <a:srgbClr val="FF0000"/>
                </a:solidFill>
              </a:rPr>
              <a:t>where </a:t>
            </a:r>
            <a:r>
              <a:rPr lang="en-US" smtClean="0"/>
              <a:t>you were born…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4313872"/>
            <a:ext cx="3352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All</a:t>
            </a:r>
            <a:r>
              <a:rPr lang="en-US" smtClean="0"/>
              <a:t> is yours now.</a:t>
            </a:r>
          </a:p>
          <a:p>
            <a:r>
              <a:rPr lang="en-US" smtClean="0">
                <a:solidFill>
                  <a:srgbClr val="0070C0"/>
                </a:solidFill>
              </a:rPr>
              <a:t>Something</a:t>
            </a:r>
            <a:r>
              <a:rPr lang="en-US" smtClean="0"/>
              <a:t> is better than </a:t>
            </a:r>
            <a:r>
              <a:rPr lang="en-US" smtClean="0">
                <a:solidFill>
                  <a:srgbClr val="0070C0"/>
                </a:solidFill>
              </a:rPr>
              <a:t>nothing</a:t>
            </a:r>
            <a:r>
              <a:rPr lang="en-US" smtClean="0"/>
              <a:t>.</a:t>
            </a:r>
          </a:p>
          <a:p>
            <a:r>
              <a:rPr lang="en-US" smtClean="0"/>
              <a:t>Hi </a:t>
            </a:r>
            <a:r>
              <a:rPr lang="en-US" smtClean="0">
                <a:solidFill>
                  <a:srgbClr val="0070C0"/>
                </a:solidFill>
              </a:rPr>
              <a:t>everyone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0070C0"/>
                </a:solidFill>
              </a:rPr>
              <a:t>Many</a:t>
            </a:r>
            <a:r>
              <a:rPr lang="en-US" smtClean="0"/>
              <a:t> know I am innocent.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0070C0"/>
                </a:solidFill>
              </a:rPr>
              <a:t>few </a:t>
            </a:r>
            <a:r>
              <a:rPr lang="en-US" smtClean="0"/>
              <a:t>of you have gone.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313872"/>
            <a:ext cx="33528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 is a good idea.</a:t>
            </a:r>
          </a:p>
          <a:p>
            <a:r>
              <a:rPr lang="en-US" smtClean="0">
                <a:solidFill>
                  <a:srgbClr val="FF0000"/>
                </a:solidFill>
              </a:rPr>
              <a:t>These</a:t>
            </a:r>
            <a:r>
              <a:rPr lang="en-US" smtClean="0"/>
              <a:t> are good ideas.</a:t>
            </a:r>
          </a:p>
          <a:p>
            <a:r>
              <a:rPr lang="en-US" smtClean="0">
                <a:solidFill>
                  <a:srgbClr val="FF0000"/>
                </a:solidFill>
              </a:rPr>
              <a:t>That</a:t>
            </a:r>
            <a:r>
              <a:rPr lang="en-US" smtClean="0"/>
              <a:t> is an interesting point.</a:t>
            </a:r>
          </a:p>
          <a:p>
            <a:r>
              <a:rPr lang="en-US" smtClean="0">
                <a:solidFill>
                  <a:srgbClr val="FF0000"/>
                </a:solidFill>
              </a:rPr>
              <a:t>Those</a:t>
            </a:r>
            <a:r>
              <a:rPr lang="en-US" smtClean="0"/>
              <a:t> are interesting points.</a:t>
            </a:r>
          </a:p>
          <a:p>
            <a:r>
              <a:rPr lang="en-US" smtClean="0"/>
              <a:t>What are </a:t>
            </a:r>
            <a:r>
              <a:rPr lang="en-US" smtClean="0">
                <a:solidFill>
                  <a:srgbClr val="FF0000"/>
                </a:solidFill>
              </a:rPr>
              <a:t>these</a:t>
            </a:r>
            <a:r>
              <a:rPr lang="en-US" smtClean="0"/>
              <a:t> / </a:t>
            </a:r>
            <a:r>
              <a:rPr lang="en-US" smtClean="0">
                <a:solidFill>
                  <a:srgbClr val="FF0000"/>
                </a:solidFill>
              </a:rPr>
              <a:t>those</a:t>
            </a:r>
            <a:r>
              <a:rPr lang="en-US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1371600"/>
            <a:ext cx="1600200" cy="36933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Interrogative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1371600"/>
            <a:ext cx="16002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Relative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4020740"/>
            <a:ext cx="1600200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Infinite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3976806"/>
            <a:ext cx="1600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Demonstrative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4020740"/>
            <a:ext cx="16002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Demonstrative</a:t>
            </a:r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3200400" y="1283732"/>
            <a:ext cx="1524000" cy="914400"/>
          </a:xfrm>
          <a:prstGeom prst="cloudCallout">
            <a:avLst>
              <a:gd name="adj1" fmla="val -40208"/>
              <a:gd name="adj2" fmla="val 760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Also called interrogative adjective</a:t>
            </a:r>
            <a:endParaRPr lang="en-US" sz="1200"/>
          </a:p>
        </p:txBody>
      </p:sp>
      <p:sp>
        <p:nvSpPr>
          <p:cNvPr id="15" name="Cloud Callout 14"/>
          <p:cNvSpPr/>
          <p:nvPr/>
        </p:nvSpPr>
        <p:spPr>
          <a:xfrm>
            <a:off x="2438400" y="3062406"/>
            <a:ext cx="1524000" cy="914400"/>
          </a:xfrm>
          <a:prstGeom prst="cloudCallout">
            <a:avLst>
              <a:gd name="adj1" fmla="val -77083"/>
              <a:gd name="adj2" fmla="val 20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Also called interrogative adverb</a:t>
            </a:r>
            <a:endParaRPr lang="en-US" sz="1200"/>
          </a:p>
        </p:txBody>
      </p:sp>
      <p:sp>
        <p:nvSpPr>
          <p:cNvPr id="16" name="Cloud Callout 15"/>
          <p:cNvSpPr/>
          <p:nvPr/>
        </p:nvSpPr>
        <p:spPr>
          <a:xfrm>
            <a:off x="4257675" y="3563540"/>
            <a:ext cx="1219200" cy="914400"/>
          </a:xfrm>
          <a:prstGeom prst="cloudCallout">
            <a:avLst>
              <a:gd name="adj1" fmla="val 48229"/>
              <a:gd name="adj2" fmla="val -718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Also called relative adverb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69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the word classes of each word</a:t>
            </a:r>
          </a:p>
          <a:p>
            <a:pPr lvl="1"/>
            <a:r>
              <a:rPr lang="en-US" smtClean="0"/>
              <a:t>How I spend my life is a private matter.</a:t>
            </a:r>
          </a:p>
          <a:p>
            <a:pPr lvl="1"/>
            <a:r>
              <a:rPr lang="en-US" smtClean="0"/>
              <a:t>You can live your life how you want.</a:t>
            </a:r>
          </a:p>
          <a:p>
            <a:pPr lvl="1"/>
            <a:r>
              <a:rPr lang="en-US" smtClean="0"/>
              <a:t>Which hat is yours? The red or blue one?</a:t>
            </a:r>
          </a:p>
          <a:p>
            <a:pPr lvl="1"/>
            <a:r>
              <a:rPr lang="en-US" smtClean="0"/>
              <a:t>Hey man, do you want to get kicked?</a:t>
            </a:r>
          </a:p>
          <a:p>
            <a:pPr lvl="1"/>
            <a:r>
              <a:rPr lang="en-US" smtClean="0"/>
              <a:t>We must stay together whatever happens.</a:t>
            </a:r>
          </a:p>
          <a:p>
            <a:pPr lvl="1"/>
            <a:r>
              <a:rPr lang="en-US" smtClean="0"/>
              <a:t>Whatever project he works on is always successful.</a:t>
            </a:r>
          </a:p>
          <a:p>
            <a:pPr lvl="1"/>
            <a:r>
              <a:rPr lang="en-US" smtClean="0"/>
              <a:t>Whatever happens is none of your business.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55641</TotalTime>
  <Words>1211</Words>
  <Application>Microsoft Office PowerPoint</Application>
  <PresentationFormat>On-screen Show (4:3)</PresentationFormat>
  <Paragraphs>320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Linguistic levels of structure</vt:lpstr>
      <vt:lpstr>Word classes &amp; inflection</vt:lpstr>
      <vt:lpstr>Word classes -&gt; Adverbs</vt:lpstr>
      <vt:lpstr>Adverb classes</vt:lpstr>
      <vt:lpstr>Adverbs vs. Adjectives</vt:lpstr>
      <vt:lpstr>Word classes -&gt; Pronouns</vt:lpstr>
      <vt:lpstr>Pronoun classes</vt:lpstr>
      <vt:lpstr>Pronoun classes</vt:lpstr>
      <vt:lpstr>Small test</vt:lpstr>
      <vt:lpstr>Small test</vt:lpstr>
      <vt:lpstr>Word classes -&gt; Prepositions</vt:lpstr>
      <vt:lpstr>Prepositions</vt:lpstr>
      <vt:lpstr>Prepositions</vt:lpstr>
      <vt:lpstr>Preposition classes</vt:lpstr>
      <vt:lpstr>Prepositions vs. Adverbs</vt:lpstr>
      <vt:lpstr>Small test</vt:lpstr>
      <vt:lpstr>Word classes -&gt; Conjunctions</vt:lpstr>
      <vt:lpstr>Conjunctions</vt:lpstr>
      <vt:lpstr>Conjunction classes</vt:lpstr>
      <vt:lpstr>Word classes -&gt; Interjections</vt:lpstr>
      <vt:lpstr>Interjections</vt:lpstr>
      <vt:lpstr>Small test</vt:lpstr>
      <vt:lpstr>Small test</vt:lpstr>
      <vt:lpstr>Any question?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4462</cp:revision>
  <dcterms:created xsi:type="dcterms:W3CDTF">2009-02-10T14:11:16Z</dcterms:created>
  <dcterms:modified xsi:type="dcterms:W3CDTF">2015-06-21T10:52:55Z</dcterms:modified>
</cp:coreProperties>
</file>