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395" r:id="rId2"/>
    <p:sldId id="432" r:id="rId3"/>
    <p:sldId id="434" r:id="rId4"/>
    <p:sldId id="436" r:id="rId5"/>
    <p:sldId id="438" r:id="rId6"/>
    <p:sldId id="440" r:id="rId7"/>
    <p:sldId id="437" r:id="rId8"/>
    <p:sldId id="439" r:id="rId9"/>
    <p:sldId id="441" r:id="rId10"/>
    <p:sldId id="442" r:id="rId11"/>
    <p:sldId id="422" r:id="rId12"/>
    <p:sldId id="426" r:id="rId13"/>
    <p:sldId id="428" r:id="rId14"/>
    <p:sldId id="430" r:id="rId15"/>
    <p:sldId id="431" r:id="rId16"/>
    <p:sldId id="427" r:id="rId17"/>
    <p:sldId id="429" r:id="rId18"/>
    <p:sldId id="443" r:id="rId19"/>
    <p:sldId id="444" r:id="rId20"/>
    <p:sldId id="3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757FF"/>
    <a:srgbClr val="FFFF00"/>
    <a:srgbClr val="007E39"/>
    <a:srgbClr val="BCB800"/>
    <a:srgbClr val="684522"/>
    <a:srgbClr val="6E4924"/>
    <a:srgbClr val="0066FF"/>
    <a:srgbClr val="FF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81441" autoAdjust="0"/>
  </p:normalViewPr>
  <p:slideViewPr>
    <p:cSldViewPr>
      <p:cViewPr>
        <p:scale>
          <a:sx n="90" d="100"/>
          <a:sy n="90" d="100"/>
        </p:scale>
        <p:origin x="-63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Linguistic levels of structure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Sound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457200" y="2038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Phoneme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2724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Morpheme</a:t>
            </a:r>
            <a:endParaRPr 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457200" y="3409890"/>
            <a:ext cx="1524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Word</a:t>
            </a:r>
            <a:endParaRPr 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57200" y="4095690"/>
            <a:ext cx="1524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Phrase</a:t>
            </a:r>
            <a:endParaRPr 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47814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Clause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457200" y="5467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Sentence</a:t>
            </a:r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457200" y="6153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Meaning</a:t>
            </a:r>
            <a:endParaRPr lang="en-US" sz="2000" b="1"/>
          </a:p>
        </p:txBody>
      </p:sp>
      <p:cxnSp>
        <p:nvCxnSpPr>
          <p:cNvPr id="6" name="Straight Arrow Connector 5"/>
          <p:cNvCxnSpPr>
            <a:stCxn id="2" idx="2"/>
            <a:endCxn id="10" idx="0"/>
          </p:cNvCxnSpPr>
          <p:nvPr/>
        </p:nvCxnSpPr>
        <p:spPr>
          <a:xfrm>
            <a:off x="1219200" y="1771710"/>
            <a:ext cx="0" cy="26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1" idx="0"/>
          </p:cNvCxnSpPr>
          <p:nvPr/>
        </p:nvCxnSpPr>
        <p:spPr>
          <a:xfrm>
            <a:off x="1219200" y="2438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1219200" y="31242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1219200" y="38100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1219200" y="44958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1219200" y="51816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>
            <a:off x="1219200" y="5867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2038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ð iː z   b juː t ə f ʊ l   w ɪ m ɪ n   s ɛ d   w iː   w ɜː   t r uː   m ɛ n</a:t>
            </a:r>
            <a:endParaRPr 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1981200" y="2724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These </a:t>
            </a:r>
            <a:r>
              <a:rPr lang="en-US" sz="2000" smtClean="0"/>
              <a:t> beauti-ful  women  said  we  were  true  men</a:t>
            </a:r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1981200" y="34098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 </a:t>
            </a:r>
            <a:r>
              <a:rPr lang="en-US" sz="2000" smtClean="0">
                <a:solidFill>
                  <a:srgbClr val="7030A0"/>
                </a:solidFill>
              </a:rPr>
              <a:t>beautiful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women 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>
                <a:solidFill>
                  <a:srgbClr val="00B050"/>
                </a:solidFill>
              </a:rPr>
              <a:t>  we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FF0000"/>
                </a:solidFill>
              </a:rPr>
              <a:t>were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7030A0"/>
                </a:solidFill>
              </a:rPr>
              <a:t>true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men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0" y="41148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0070C0"/>
                </a:solidFill>
              </a:rPr>
              <a:t>These </a:t>
            </a:r>
            <a:r>
              <a:rPr lang="en-US" sz="2000">
                <a:solidFill>
                  <a:srgbClr val="0070C0"/>
                </a:solidFill>
              </a:rPr>
              <a:t>beautiful </a:t>
            </a:r>
            <a:r>
              <a:rPr lang="en-US" sz="2000" smtClean="0">
                <a:solidFill>
                  <a:srgbClr val="0070C0"/>
                </a:solidFill>
              </a:rPr>
              <a:t>women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/>
              <a:t>: “</a:t>
            </a:r>
            <a:r>
              <a:rPr lang="en-US" sz="2000" smtClean="0">
                <a:solidFill>
                  <a:srgbClr val="0070C0"/>
                </a:solidFill>
              </a:rPr>
              <a:t>We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were </a:t>
            </a:r>
            <a:r>
              <a:rPr lang="en-US" sz="2000" smtClean="0">
                <a:solidFill>
                  <a:srgbClr val="0070C0"/>
                </a:solidFill>
              </a:rPr>
              <a:t>true men</a:t>
            </a:r>
            <a:r>
              <a:rPr lang="en-US" sz="2000" smtClean="0"/>
              <a:t>.”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1981200" y="47814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These </a:t>
            </a:r>
            <a:r>
              <a:rPr lang="en-US" sz="2000"/>
              <a:t>beautiful women said: </a:t>
            </a:r>
            <a:r>
              <a:rPr lang="en-US" sz="2000" smtClean="0"/>
              <a:t>“</a:t>
            </a:r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We </a:t>
            </a:r>
            <a:r>
              <a:rPr lang="en-US" sz="2000"/>
              <a:t>were true </a:t>
            </a:r>
            <a:r>
              <a:rPr lang="en-US" sz="2000" smtClean="0"/>
              <a:t>men.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r>
              <a:rPr lang="en-US" sz="2000" smtClean="0"/>
              <a:t>”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1200" y="5467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beautiful women said: “We were true men.”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1981200" y="6153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?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6D6D6"/>
              </a:clrFrom>
              <a:clrTo>
                <a:srgbClr val="D6D6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233517"/>
            <a:ext cx="46713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6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wrong in these phrases / sentences?</a:t>
            </a:r>
          </a:p>
          <a:p>
            <a:pPr lvl="1"/>
            <a:r>
              <a:rPr lang="en-US" smtClean="0"/>
              <a:t>Who owns that big very cool reddish long ancient house?</a:t>
            </a:r>
          </a:p>
          <a:p>
            <a:pPr lvl="1"/>
            <a:r>
              <a:rPr lang="en-US" smtClean="0"/>
              <a:t>Think about a cheaper narrower better smaller darker kitchen.</a:t>
            </a:r>
          </a:p>
          <a:p>
            <a:pPr lvl="1"/>
            <a:r>
              <a:rPr lang="en-US" smtClean="0"/>
              <a:t>Draw your three last biggest reddish rectangular oval on that super-thin clean sheet of paper.</a:t>
            </a:r>
          </a:p>
          <a:p>
            <a:pPr lvl="1"/>
            <a:r>
              <a:rPr lang="en-US" smtClean="0"/>
              <a:t>Who loves this old very easy and simple lesson on noun phrases?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Post-modification – Adjective, Adverb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35132"/>
              </p:ext>
            </p:extLst>
          </p:nvPr>
        </p:nvGraphicFramePr>
        <p:xfrm>
          <a:off x="76200" y="1295400"/>
          <a:ext cx="65532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0574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fastest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alive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Somebody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brave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Something 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strange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Something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very strange about him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Blood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royal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Heir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apparent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room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above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room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above us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nice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before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nice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before this one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nice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right before this one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00800" y="2209800"/>
            <a:ext cx="2438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0070C0"/>
                </a:solidFill>
              </a:rPr>
              <a:t>Adjective post-modification </a:t>
            </a:r>
            <a:r>
              <a:rPr lang="en-US" sz="1400" smtClean="0"/>
              <a:t>is found usually with </a:t>
            </a:r>
            <a:r>
              <a:rPr lang="en-US" sz="1400" i="1" smtClean="0">
                <a:solidFill>
                  <a:srgbClr val="0070C0"/>
                </a:solidFill>
              </a:rPr>
              <a:t>indefinite pronouns</a:t>
            </a:r>
            <a:r>
              <a:rPr lang="en-US" sz="1400" smtClean="0"/>
              <a:t> as head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6400800" y="3801437"/>
            <a:ext cx="2438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0070C0"/>
                </a:solidFill>
              </a:rPr>
              <a:t>Adjectives </a:t>
            </a:r>
            <a:r>
              <a:rPr lang="en-US" sz="1400" smtClean="0"/>
              <a:t>do not normally come after nouns, except in a few </a:t>
            </a:r>
            <a:r>
              <a:rPr lang="en-US" sz="1400" i="1" smtClean="0">
                <a:solidFill>
                  <a:srgbClr val="0070C0"/>
                </a:solidFill>
              </a:rPr>
              <a:t>set phrases</a:t>
            </a:r>
            <a:endParaRPr lang="en-US" sz="1400" i="1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5307449"/>
            <a:ext cx="243840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0070C0"/>
                </a:solidFill>
              </a:rPr>
              <a:t>Adverb post-modification </a:t>
            </a:r>
            <a:r>
              <a:rPr lang="en-US" sz="1400" smtClean="0"/>
              <a:t>is more common than adjective one. Typically, it can be regarded as </a:t>
            </a:r>
            <a:r>
              <a:rPr lang="en-US" sz="1400" i="1" smtClean="0">
                <a:solidFill>
                  <a:srgbClr val="0070C0"/>
                </a:solidFill>
              </a:rPr>
              <a:t>reduction of a prepositional phrase</a:t>
            </a:r>
            <a:r>
              <a:rPr lang="en-US" sz="1400" smtClean="0"/>
              <a:t>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4735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Post-modification – Relative clause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92835"/>
              </p:ext>
            </p:extLst>
          </p:nvPr>
        </p:nvGraphicFramePr>
        <p:xfrm>
          <a:off x="304800" y="1524000"/>
          <a:ext cx="8534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 came</a:t>
                      </a:r>
                      <a:r>
                        <a:rPr lang="en-US" baseline="0" smtClean="0">
                          <a:solidFill>
                            <a:srgbClr val="0070C0"/>
                          </a:solidFill>
                        </a:rPr>
                        <a:t> here yesterday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 hesitates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Somebody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(who) you know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Something 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(that) you know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lady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whose car was stolen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whose windows were broken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windows of which were broken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most expensive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clothes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(that) she can afford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More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clothes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than I buy in a year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5867400"/>
            <a:ext cx="59436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smtClean="0">
                <a:solidFill>
                  <a:srgbClr val="0070C0"/>
                </a:solidFill>
              </a:rPr>
              <a:t>A relative clause </a:t>
            </a:r>
            <a:r>
              <a:rPr lang="en-US" sz="1400" smtClean="0"/>
              <a:t>is a full clause, one of whose members consists of a relative pronoun as head, which refers back to the </a:t>
            </a:r>
            <a:r>
              <a:rPr lang="en-US" sz="1400" smtClean="0">
                <a:solidFill>
                  <a:srgbClr val="0070C0"/>
                </a:solidFill>
              </a:rPr>
              <a:t>head </a:t>
            </a:r>
            <a:r>
              <a:rPr lang="en-US" sz="1400" smtClean="0"/>
              <a:t>noun or a </a:t>
            </a:r>
            <a:r>
              <a:rPr lang="en-US" sz="1400" smtClean="0">
                <a:solidFill>
                  <a:srgbClr val="0070C0"/>
                </a:solidFill>
              </a:rPr>
              <a:t>pre-modifier </a:t>
            </a:r>
            <a:r>
              <a:rPr lang="en-US" sz="1400" smtClean="0"/>
              <a:t>of the noun phrase in which it occurs as a post-modifier.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6425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Post-modification – Non-finite clause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53861"/>
              </p:ext>
            </p:extLst>
          </p:nvPr>
        </p:nvGraphicFramePr>
        <p:xfrm>
          <a:off x="304800" y="1645920"/>
          <a:ext cx="8534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to</a:t>
                      </a:r>
                      <a:r>
                        <a:rPr lang="en-US" baseline="0" smtClean="0">
                          <a:solidFill>
                            <a:srgbClr val="0070C0"/>
                          </a:solidFill>
                        </a:rPr>
                        <a:t> answer this question</a:t>
                      </a:r>
                    </a:p>
                    <a:p>
                      <a:pPr algn="ctr"/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(= who should answer this question)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coming down the road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which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is </a:t>
                      </a: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coming down the road)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to ask about the question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you should ask about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the question)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Someone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knowing the circumstances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knows the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circumstances)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woman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expected to arrive at any moment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is expected to arrive at any moment)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3744" y="5791200"/>
            <a:ext cx="59436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smtClean="0">
                <a:solidFill>
                  <a:srgbClr val="0070C0"/>
                </a:solidFill>
              </a:rPr>
              <a:t>Non-finite clauses </a:t>
            </a:r>
            <a:r>
              <a:rPr lang="en-US" sz="1400" smtClean="0"/>
              <a:t>are clauses usually without subjects, introduced by a non-finite form of the verb. There are 3 kinds: infinitive clause,  present participle clause, and past participle clause.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7488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Post-modification </a:t>
            </a:r>
            <a:r>
              <a:rPr lang="en-US" smtClean="0"/>
              <a:t>– Prepositional phrase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75789"/>
              </p:ext>
            </p:extLst>
          </p:nvPr>
        </p:nvGraphicFramePr>
        <p:xfrm>
          <a:off x="304800" y="1645920"/>
          <a:ext cx="85344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after me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is after me)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woman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in the queue </a:t>
                      </a:r>
                      <a:r>
                        <a:rPr lang="en-US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 the boat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is in the queue on the boat)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Newspaper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as a propaganda instrument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which is used as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a propaganda instrument)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of the hour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is the focus of the hour)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girl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with freckles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3744" y="5877580"/>
            <a:ext cx="59436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The </a:t>
            </a:r>
            <a:r>
              <a:rPr lang="en-US" sz="1400" smtClean="0">
                <a:solidFill>
                  <a:srgbClr val="0070C0"/>
                </a:solidFill>
              </a:rPr>
              <a:t>most frequently </a:t>
            </a:r>
            <a:r>
              <a:rPr lang="en-US" sz="1400" smtClean="0">
                <a:solidFill>
                  <a:schemeClr val="tx1"/>
                </a:solidFill>
              </a:rPr>
              <a:t>occurring kind of post-modifier in a noun phrase is a </a:t>
            </a:r>
            <a:r>
              <a:rPr lang="en-US" sz="1400" smtClean="0">
                <a:solidFill>
                  <a:srgbClr val="0070C0"/>
                </a:solidFill>
              </a:rPr>
              <a:t>prepositional phrase</a:t>
            </a:r>
            <a:r>
              <a:rPr lang="en-US" sz="1400" smtClean="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4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Post-modification </a:t>
            </a:r>
            <a:r>
              <a:rPr lang="en-US" smtClean="0"/>
              <a:t>– Summary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07299"/>
              </p:ext>
            </p:extLst>
          </p:nvPr>
        </p:nvGraphicFramePr>
        <p:xfrm>
          <a:off x="304800" y="1600200"/>
          <a:ext cx="8534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1336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 is standing behind me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standing behind me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behind me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behind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cow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which is grazing in the meadow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grazing in the meadow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in the meadow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3744" y="6029980"/>
            <a:ext cx="59436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In brief, </a:t>
            </a:r>
            <a:r>
              <a:rPr lang="en-US" sz="1400" smtClean="0">
                <a:solidFill>
                  <a:srgbClr val="0070C0"/>
                </a:solidFill>
              </a:rPr>
              <a:t>relative clause </a:t>
            </a:r>
            <a:r>
              <a:rPr lang="en-US" sz="1400" smtClean="0">
                <a:solidFill>
                  <a:schemeClr val="tx1"/>
                </a:solidFill>
              </a:rPr>
              <a:t>is the </a:t>
            </a:r>
            <a:r>
              <a:rPr lang="en-US" sz="1400" smtClean="0">
                <a:solidFill>
                  <a:srgbClr val="0070C0"/>
                </a:solidFill>
              </a:rPr>
              <a:t>main kind of post-modifier </a:t>
            </a:r>
            <a:r>
              <a:rPr lang="en-US" sz="1400" smtClean="0">
                <a:solidFill>
                  <a:schemeClr val="tx1"/>
                </a:solidFill>
              </a:rPr>
              <a:t>in a noun phrase and </a:t>
            </a:r>
            <a:r>
              <a:rPr lang="en-US" sz="1400" smtClean="0">
                <a:solidFill>
                  <a:srgbClr val="C00000"/>
                </a:solidFill>
              </a:rPr>
              <a:t>other kinds </a:t>
            </a:r>
            <a:r>
              <a:rPr lang="en-US" sz="1400" smtClean="0">
                <a:solidFill>
                  <a:schemeClr val="tx1"/>
                </a:solidFill>
              </a:rPr>
              <a:t>are often </a:t>
            </a:r>
            <a:r>
              <a:rPr lang="en-US" sz="1400" smtClean="0">
                <a:solidFill>
                  <a:srgbClr val="C00000"/>
                </a:solidFill>
              </a:rPr>
              <a:t>reductions </a:t>
            </a:r>
            <a:r>
              <a:rPr lang="en-US" sz="1400" smtClean="0">
                <a:solidFill>
                  <a:schemeClr val="tx1"/>
                </a:solidFill>
              </a:rPr>
              <a:t>of relative clauses.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8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Identify noun phrases in these </a:t>
            </a:r>
            <a:r>
              <a:rPr lang="en-US" smtClean="0"/>
              <a:t>sentences:</a:t>
            </a:r>
          </a:p>
          <a:p>
            <a:pPr lvl="1"/>
            <a:r>
              <a:rPr lang="en-US" smtClean="0"/>
              <a:t>She buys more expensive clothes in a month than I buy in a year.</a:t>
            </a:r>
          </a:p>
          <a:p>
            <a:pPr lvl="1"/>
            <a:r>
              <a:rPr lang="en-US" smtClean="0"/>
              <a:t>The first to come is the last to leave.</a:t>
            </a:r>
          </a:p>
          <a:p>
            <a:pPr lvl="1"/>
            <a:r>
              <a:rPr lang="en-US"/>
              <a:t>Speak to me first, before you do anything</a:t>
            </a:r>
            <a:r>
              <a:rPr lang="en-US" smtClean="0"/>
              <a:t>.</a:t>
            </a:r>
          </a:p>
          <a:p>
            <a:pPr lvl="1"/>
            <a:r>
              <a:rPr lang="en-US"/>
              <a:t>He has two daughters from his </a:t>
            </a:r>
            <a:r>
              <a:rPr lang="en-US" smtClean="0"/>
              <a:t>very first </a:t>
            </a:r>
            <a:r>
              <a:rPr lang="en-US"/>
              <a:t>marriage and a son from his second</a:t>
            </a:r>
            <a:r>
              <a:rPr lang="en-US" smtClean="0"/>
              <a:t>.</a:t>
            </a:r>
          </a:p>
          <a:p>
            <a:pPr lvl="1"/>
            <a:r>
              <a:rPr lang="en-US"/>
              <a:t>I was first in the queue so I think I should be served first.</a:t>
            </a:r>
          </a:p>
        </p:txBody>
      </p:sp>
    </p:spTree>
    <p:extLst>
      <p:ext uri="{BB962C8B-B14F-4D97-AF65-F5344CB8AC3E}">
        <p14:creationId xmlns:p14="http://schemas.microsoft.com/office/powerpoint/2010/main" val="328298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Identify noun phrases in these sentences:</a:t>
            </a:r>
          </a:p>
          <a:p>
            <a:pPr lvl="1"/>
            <a:r>
              <a:rPr lang="en-US" smtClean="0"/>
              <a:t>The </a:t>
            </a:r>
            <a:r>
              <a:rPr lang="en-US"/>
              <a:t>lecture is the first in a series that will be presented at the university</a:t>
            </a:r>
            <a:r>
              <a:rPr lang="en-US" smtClean="0"/>
              <a:t>.</a:t>
            </a:r>
          </a:p>
          <a:p>
            <a:pPr lvl="1"/>
            <a:r>
              <a:rPr lang="en-US"/>
              <a:t>First, let’s go around the room and introduce </a:t>
            </a:r>
            <a:r>
              <a:rPr lang="en-US" smtClean="0"/>
              <a:t>ourselves to all the audience.</a:t>
            </a:r>
            <a:endParaRPr lang="en-US" smtClean="0"/>
          </a:p>
          <a:p>
            <a:pPr lvl="1"/>
            <a:r>
              <a:rPr lang="en-US"/>
              <a:t>What an incredibly slow car!</a:t>
            </a:r>
          </a:p>
          <a:p>
            <a:pPr lvl="1"/>
            <a:r>
              <a:rPr lang="en-US"/>
              <a:t>I don’t know </a:t>
            </a:r>
            <a:r>
              <a:rPr lang="en-US" smtClean="0"/>
              <a:t>that that </a:t>
            </a:r>
            <a:r>
              <a:rPr lang="en-US"/>
              <a:t>THAT </a:t>
            </a:r>
            <a:r>
              <a:rPr lang="en-US" smtClean="0"/>
              <a:t>modifies that THAT.</a:t>
            </a:r>
            <a:endParaRPr lang="en-US"/>
          </a:p>
          <a:p>
            <a:pPr lvl="1"/>
            <a:r>
              <a:rPr lang="en-US" smtClean="0"/>
              <a:t>I don’t understand that THAT that that THAT modifies.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Analyze these sentences:</a:t>
            </a:r>
          </a:p>
          <a:p>
            <a:pPr lvl="1"/>
            <a:r>
              <a:rPr lang="en-US" smtClean="0"/>
              <a:t>Wow</a:t>
            </a:r>
            <a:r>
              <a:rPr lang="en-US"/>
              <a:t>, this damned thing is so cool.</a:t>
            </a:r>
          </a:p>
          <a:p>
            <a:pPr lvl="1"/>
            <a:r>
              <a:rPr lang="en-US"/>
              <a:t>What a lovely skeleton! You are so damned lucky to have it!</a:t>
            </a:r>
          </a:p>
          <a:p>
            <a:pPr lvl="1"/>
            <a:r>
              <a:rPr lang="en-US"/>
              <a:t>Don’t be so anxious about your future. Don’t be anxious about anything you don’t have.</a:t>
            </a:r>
          </a:p>
          <a:p>
            <a:pPr lvl="1"/>
            <a:r>
              <a:rPr lang="en-US"/>
              <a:t>Because of you, we’ll wait for the bus not for a long time, but FOREVER.</a:t>
            </a:r>
          </a:p>
          <a:p>
            <a:pPr lvl="1"/>
            <a:r>
              <a:rPr lang="en-US"/>
              <a:t>After they had visited the British Museum, the twenty little foreign visitors made their way quickly to the Houses of Parliament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Build your own N phrases (as many and as long as possible) from the given words</a:t>
            </a:r>
            <a:endParaRPr lang="en-US" smtClean="0"/>
          </a:p>
          <a:p>
            <a:pPr lvl="1"/>
            <a:r>
              <a:rPr lang="en-US" smtClean="0"/>
              <a:t>Our, hope, things, improving, trouble, glasses, coming, another, story, Cairo, every, day, swimming, perfectly, simple, legal, effective, way, water, filtering, of, about, in</a:t>
            </a:r>
          </a:p>
          <a:p>
            <a:pPr marL="0" indent="0">
              <a:buNone/>
            </a:pPr>
            <a:r>
              <a:rPr lang="en-US" sz="2800" i="1" smtClean="0"/>
              <a:t>(Note that the same word can be reused several times)</a:t>
            </a:r>
            <a:endParaRPr lang="en-US" sz="2800" i="1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phrase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4056" y="1314450"/>
            <a:ext cx="8731343" cy="5410200"/>
            <a:chOff x="184056" y="1314450"/>
            <a:chExt cx="8731343" cy="5410200"/>
          </a:xfrm>
        </p:grpSpPr>
        <p:sp>
          <p:nvSpPr>
            <p:cNvPr id="12" name="TextBox 11"/>
            <p:cNvSpPr txBox="1"/>
            <p:nvPr/>
          </p:nvSpPr>
          <p:spPr>
            <a:xfrm>
              <a:off x="914398" y="6343650"/>
              <a:ext cx="7086602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7030A0"/>
                  </a:solidFill>
                </a:rPr>
                <a:t>The little girl</a:t>
              </a:r>
              <a:r>
                <a:rPr lang="en-US" smtClean="0"/>
                <a:t>, </a:t>
              </a:r>
              <a:r>
                <a:rPr lang="en-US" smtClean="0">
                  <a:solidFill>
                    <a:srgbClr val="0070C0"/>
                  </a:solidFill>
                </a:rPr>
                <a:t>confident in her ability</a:t>
              </a:r>
              <a:r>
                <a:rPr lang="en-US" smtClean="0"/>
                <a:t>, </a:t>
              </a:r>
              <a:r>
                <a:rPr lang="en-US" smtClean="0">
                  <a:solidFill>
                    <a:srgbClr val="C00000"/>
                  </a:solidFill>
                </a:rPr>
                <a:t>is playing </a:t>
              </a:r>
              <a:r>
                <a:rPr lang="en-US" smtClean="0">
                  <a:solidFill>
                    <a:srgbClr val="00B050"/>
                  </a:solidFill>
                </a:rPr>
                <a:t>amazingly well </a:t>
              </a:r>
              <a:r>
                <a:rPr lang="en-US" smtClean="0">
                  <a:solidFill>
                    <a:schemeClr val="accent5">
                      <a:lumMod val="50000"/>
                    </a:schemeClr>
                  </a:solidFill>
                </a:rPr>
                <a:t>in the dark</a:t>
              </a:r>
              <a:r>
                <a:rPr lang="en-US" smtClean="0"/>
                <a:t>.</a:t>
              </a:r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24646" y="1314450"/>
              <a:ext cx="2323308" cy="1169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Pre-mod + Head + Post-mod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Her first </a:t>
              </a:r>
              <a:r>
                <a:rPr lang="en-US" sz="1400" b="1" smtClean="0">
                  <a:solidFill>
                    <a:srgbClr val="0070C0"/>
                  </a:solidFill>
                </a:rPr>
                <a:t>attempt </a:t>
              </a:r>
              <a:r>
                <a:rPr lang="en-US" sz="1400" smtClean="0">
                  <a:solidFill>
                    <a:schemeClr val="tx1"/>
                  </a:solidFill>
                </a:rPr>
                <a:t>to fly a plane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A charming small round old writing </a:t>
              </a:r>
              <a:r>
                <a:rPr lang="en-US" sz="1400" b="1" smtClean="0">
                  <a:solidFill>
                    <a:srgbClr val="0070C0"/>
                  </a:solidFill>
                </a:rPr>
                <a:t>desk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05600" y="2209476"/>
              <a:ext cx="2209799" cy="95410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/>
                <a:t>Preposition + NP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In </a:t>
              </a:r>
              <a:r>
                <a:rPr lang="en-US" sz="1400" smtClean="0">
                  <a:solidFill>
                    <a:schemeClr val="tx1"/>
                  </a:solidFill>
                </a:rPr>
                <a:t>the dark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Through </a:t>
              </a:r>
              <a:r>
                <a:rPr lang="en-US" sz="1400" smtClean="0">
                  <a:solidFill>
                    <a:schemeClr val="tx1"/>
                  </a:solidFill>
                </a:rPr>
                <a:t>a lovely mountain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In </a:t>
              </a:r>
              <a:r>
                <a:rPr lang="en-US" sz="1400" smtClean="0">
                  <a:solidFill>
                    <a:schemeClr val="tx1"/>
                  </a:solidFill>
                </a:rPr>
                <a:t>contrast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14800" y="5200650"/>
              <a:ext cx="2590800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Adverb + Head + Post-mod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Very </a:t>
              </a:r>
              <a:r>
                <a:rPr lang="en-US" sz="1400" b="1" smtClean="0">
                  <a:solidFill>
                    <a:srgbClr val="C00000"/>
                  </a:solidFill>
                </a:rPr>
                <a:t>anxious </a:t>
              </a:r>
              <a:r>
                <a:rPr lang="en-US" sz="1400" smtClean="0">
                  <a:solidFill>
                    <a:schemeClr val="tx1"/>
                  </a:solidFill>
                </a:rPr>
                <a:t>about Jim’s health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Beautifully </a:t>
              </a:r>
              <a:r>
                <a:rPr lang="en-US" sz="1400" b="1" smtClean="0">
                  <a:solidFill>
                    <a:srgbClr val="C00000"/>
                  </a:solidFill>
                </a:rPr>
                <a:t>cool</a:t>
              </a:r>
              <a:endParaRPr 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71" y="1314450"/>
              <a:ext cx="1770857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Auxiliary + Lexical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Have been </a:t>
              </a:r>
              <a:r>
                <a:rPr lang="en-US" sz="1400" b="1" smtClean="0">
                  <a:solidFill>
                    <a:srgbClr val="00B050"/>
                  </a:solidFill>
                </a:rPr>
                <a:t>play</a:t>
              </a:r>
              <a:r>
                <a:rPr lang="en-US" sz="1400" smtClean="0">
                  <a:solidFill>
                    <a:schemeClr val="tx1"/>
                  </a:solidFill>
                </a:rPr>
                <a:t>ing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Must </a:t>
              </a:r>
              <a:r>
                <a:rPr lang="en-US" sz="1400" b="1" smtClean="0">
                  <a:solidFill>
                    <a:srgbClr val="00B050"/>
                  </a:solidFill>
                </a:rPr>
                <a:t>know</a:t>
              </a:r>
              <a:endParaRPr lang="en-US" sz="1400" b="1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15" idx="7"/>
              <a:endCxn id="2" idx="4"/>
            </p:cNvCxnSpPr>
            <p:nvPr/>
          </p:nvCxnSpPr>
          <p:spPr>
            <a:xfrm flipV="1">
              <a:off x="4077493" y="3792223"/>
              <a:ext cx="608807" cy="87550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2" idx="1"/>
            </p:cNvCxnSpPr>
            <p:nvPr/>
          </p:nvCxnSpPr>
          <p:spPr>
            <a:xfrm>
              <a:off x="3006293" y="2285316"/>
              <a:ext cx="1222014" cy="40121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3" idx="0"/>
              <a:endCxn id="5" idx="3"/>
            </p:cNvCxnSpPr>
            <p:nvPr/>
          </p:nvCxnSpPr>
          <p:spPr>
            <a:xfrm flipV="1">
              <a:off x="1232600" y="2743309"/>
              <a:ext cx="668000" cy="751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3" idx="5"/>
              <a:endCxn id="15" idx="2"/>
            </p:cNvCxnSpPr>
            <p:nvPr/>
          </p:nvCxnSpPr>
          <p:spPr>
            <a:xfrm>
              <a:off x="1690593" y="4600106"/>
              <a:ext cx="1281207" cy="52561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9" idx="1"/>
              <a:endCxn id="2" idx="6"/>
            </p:cNvCxnSpPr>
            <p:nvPr/>
          </p:nvCxnSpPr>
          <p:spPr>
            <a:xfrm flipH="1" flipV="1">
              <a:off x="5334000" y="3144523"/>
              <a:ext cx="1752601" cy="6230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710893" y="1637616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 Phrase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4038600" y="249682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 Phrase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086601" y="3064694"/>
              <a:ext cx="1600200" cy="1295400"/>
              <a:chOff x="381000" y="3708400"/>
              <a:chExt cx="16002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000" y="4072706"/>
                <a:ext cx="1600200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smtClean="0">
                    <a:solidFill>
                      <a:prstClr val="white"/>
                    </a:solidFill>
                  </a:rPr>
                  <a:t>Prepositional Phrase</a:t>
                </a:r>
                <a:endParaRPr lang="en-US" sz="19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4900" y="3494413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023987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 Phrase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4478023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008891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 Phrase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>
              <a:stCxn id="28" idx="3"/>
              <a:endCxn id="15" idx="6"/>
            </p:cNvCxnSpPr>
            <p:nvPr/>
          </p:nvCxnSpPr>
          <p:spPr>
            <a:xfrm flipH="1">
              <a:off x="4267200" y="4170387"/>
              <a:ext cx="3161508" cy="9553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" idx="7"/>
              <a:endCxn id="2" idx="2"/>
            </p:cNvCxnSpPr>
            <p:nvPr/>
          </p:nvCxnSpPr>
          <p:spPr>
            <a:xfrm flipV="1">
              <a:off x="1690593" y="3144523"/>
              <a:ext cx="2348007" cy="53959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84056" y="4935223"/>
              <a:ext cx="2197193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Adverb + Head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Amazingly </a:t>
              </a:r>
              <a:r>
                <a:rPr lang="en-US" sz="1400" b="1" smtClean="0">
                  <a:solidFill>
                    <a:schemeClr val="tx1"/>
                  </a:solidFill>
                </a:rPr>
                <a:t>well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Extremely </a:t>
              </a:r>
              <a:r>
                <a:rPr lang="en-US" sz="1400" b="1" smtClean="0">
                  <a:solidFill>
                    <a:schemeClr val="tx1"/>
                  </a:solidFill>
                </a:rPr>
                <a:t>carefully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6600" y="5276850"/>
              <a:ext cx="1619647" cy="8559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prstClr val="white"/>
                  </a:solidFill>
                </a:rPr>
                <a:t>Sentence</a:t>
              </a:r>
            </a:p>
          </p:txBody>
        </p:sp>
        <p:cxnSp>
          <p:nvCxnSpPr>
            <p:cNvPr id="14" name="Straight Arrow Connector 13"/>
            <p:cNvCxnSpPr>
              <a:stCxn id="28" idx="4"/>
              <a:endCxn id="46" idx="0"/>
            </p:cNvCxnSpPr>
            <p:nvPr/>
          </p:nvCxnSpPr>
          <p:spPr>
            <a:xfrm>
              <a:off x="7886701" y="4360094"/>
              <a:ext cx="9723" cy="9167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33" idx="4"/>
            </p:cNvCxnSpPr>
            <p:nvPr/>
          </p:nvCxnSpPr>
          <p:spPr>
            <a:xfrm rot="16200000" flipH="1">
              <a:off x="3535082" y="2487331"/>
              <a:ext cx="1249036" cy="58540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8" idx="0"/>
              <a:endCxn id="5" idx="7"/>
            </p:cNvCxnSpPr>
            <p:nvPr/>
          </p:nvCxnSpPr>
          <p:spPr>
            <a:xfrm rot="16200000" flipV="1">
              <a:off x="4732959" y="-89049"/>
              <a:ext cx="1237371" cy="5070115"/>
            </a:xfrm>
            <a:prstGeom prst="bentConnector3">
              <a:avLst>
                <a:gd name="adj1" fmla="val 149202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76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phrase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84900" y="1314450"/>
            <a:ext cx="8121347" cy="5410200"/>
            <a:chOff x="584900" y="1314450"/>
            <a:chExt cx="8121347" cy="5410200"/>
          </a:xfrm>
        </p:grpSpPr>
        <p:sp>
          <p:nvSpPr>
            <p:cNvPr id="12" name="TextBox 11"/>
            <p:cNvSpPr txBox="1"/>
            <p:nvPr/>
          </p:nvSpPr>
          <p:spPr>
            <a:xfrm>
              <a:off x="914398" y="6343650"/>
              <a:ext cx="7086602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7030A0"/>
                  </a:solidFill>
                </a:rPr>
                <a:t>The little girl</a:t>
              </a:r>
              <a:r>
                <a:rPr lang="en-US" smtClean="0"/>
                <a:t>, </a:t>
              </a:r>
              <a:r>
                <a:rPr lang="en-US" smtClean="0">
                  <a:solidFill>
                    <a:schemeClr val="tx1"/>
                  </a:solidFill>
                </a:rPr>
                <a:t>confident in her ability, is playing amazingly well in the dark.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24646" y="1314450"/>
              <a:ext cx="2323308" cy="1169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Pre-mod + Head + Post-mod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Her first </a:t>
              </a:r>
              <a:r>
                <a:rPr lang="en-US" sz="1400" b="1" smtClean="0">
                  <a:solidFill>
                    <a:srgbClr val="0070C0"/>
                  </a:solidFill>
                </a:rPr>
                <a:t>attempt </a:t>
              </a:r>
              <a:r>
                <a:rPr lang="en-US" sz="1400" smtClean="0">
                  <a:solidFill>
                    <a:schemeClr val="tx1"/>
                  </a:solidFill>
                </a:rPr>
                <a:t>to fly a plane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A charming small round old writing </a:t>
              </a:r>
              <a:r>
                <a:rPr lang="en-US" sz="1400" b="1" smtClean="0">
                  <a:solidFill>
                    <a:srgbClr val="0070C0"/>
                  </a:solidFill>
                </a:rPr>
                <a:t>desk</a:t>
              </a:r>
            </a:p>
          </p:txBody>
        </p:sp>
        <p:cxnSp>
          <p:nvCxnSpPr>
            <p:cNvPr id="7" name="Straight Arrow Connector 6"/>
            <p:cNvCxnSpPr>
              <a:stCxn id="15" idx="7"/>
              <a:endCxn id="2" idx="4"/>
            </p:cNvCxnSpPr>
            <p:nvPr/>
          </p:nvCxnSpPr>
          <p:spPr>
            <a:xfrm flipV="1">
              <a:off x="4077493" y="3944623"/>
              <a:ext cx="608807" cy="72310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2" idx="1"/>
            </p:cNvCxnSpPr>
            <p:nvPr/>
          </p:nvCxnSpPr>
          <p:spPr>
            <a:xfrm>
              <a:off x="3006293" y="2285316"/>
              <a:ext cx="1114251" cy="2934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3" idx="0"/>
              <a:endCxn id="5" idx="3"/>
            </p:cNvCxnSpPr>
            <p:nvPr/>
          </p:nvCxnSpPr>
          <p:spPr>
            <a:xfrm flipV="1">
              <a:off x="1232600" y="2743309"/>
              <a:ext cx="668000" cy="751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3" idx="5"/>
              <a:endCxn id="15" idx="2"/>
            </p:cNvCxnSpPr>
            <p:nvPr/>
          </p:nvCxnSpPr>
          <p:spPr>
            <a:xfrm>
              <a:off x="1690593" y="4600106"/>
              <a:ext cx="1281207" cy="52561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9" idx="1"/>
              <a:endCxn id="2" idx="6"/>
            </p:cNvCxnSpPr>
            <p:nvPr/>
          </p:nvCxnSpPr>
          <p:spPr>
            <a:xfrm flipH="1" flipV="1">
              <a:off x="5486400" y="3144523"/>
              <a:ext cx="1600201" cy="6230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710893" y="1637616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 Phrase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3886200" y="2344423"/>
              <a:ext cx="1600200" cy="1600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rgbClr val="FFFF00"/>
                  </a:solidFill>
                </a:rPr>
                <a:t>Noun Phrase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086601" y="3064694"/>
              <a:ext cx="1600200" cy="1295400"/>
              <a:chOff x="381000" y="3708400"/>
              <a:chExt cx="16002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000" y="4072706"/>
                <a:ext cx="1600200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smtClean="0">
                    <a:solidFill>
                      <a:prstClr val="white"/>
                    </a:solidFill>
                  </a:rPr>
                  <a:t>Prepositional Phrase</a:t>
                </a:r>
                <a:endParaRPr lang="en-US" sz="19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4900" y="3494413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023987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 Phrase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4478023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008891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 Phrase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>
              <a:stCxn id="28" idx="3"/>
              <a:endCxn id="15" idx="6"/>
            </p:cNvCxnSpPr>
            <p:nvPr/>
          </p:nvCxnSpPr>
          <p:spPr>
            <a:xfrm flipH="1">
              <a:off x="4267200" y="4170387"/>
              <a:ext cx="3161508" cy="9553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" idx="7"/>
              <a:endCxn id="2" idx="2"/>
            </p:cNvCxnSpPr>
            <p:nvPr/>
          </p:nvCxnSpPr>
          <p:spPr>
            <a:xfrm flipV="1">
              <a:off x="1690593" y="3144523"/>
              <a:ext cx="2195607" cy="53959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086600" y="5276850"/>
              <a:ext cx="1619647" cy="8559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prstClr val="white"/>
                  </a:solidFill>
                </a:rPr>
                <a:t>Sentence</a:t>
              </a:r>
            </a:p>
          </p:txBody>
        </p:sp>
        <p:cxnSp>
          <p:nvCxnSpPr>
            <p:cNvPr id="14" name="Straight Arrow Connector 13"/>
            <p:cNvCxnSpPr>
              <a:stCxn id="28" idx="4"/>
              <a:endCxn id="46" idx="0"/>
            </p:cNvCxnSpPr>
            <p:nvPr/>
          </p:nvCxnSpPr>
          <p:spPr>
            <a:xfrm>
              <a:off x="7886701" y="4360094"/>
              <a:ext cx="9723" cy="9167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33" idx="4"/>
            </p:cNvCxnSpPr>
            <p:nvPr/>
          </p:nvCxnSpPr>
          <p:spPr>
            <a:xfrm rot="16200000" flipH="1">
              <a:off x="3535082" y="2487331"/>
              <a:ext cx="1249036" cy="58540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8" idx="0"/>
              <a:endCxn id="5" idx="7"/>
            </p:cNvCxnSpPr>
            <p:nvPr/>
          </p:nvCxnSpPr>
          <p:spPr>
            <a:xfrm rot="16200000" flipV="1">
              <a:off x="4732959" y="-89049"/>
              <a:ext cx="1237371" cy="5070115"/>
            </a:xfrm>
            <a:prstGeom prst="bentConnector3">
              <a:avLst>
                <a:gd name="adj1" fmla="val 149202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08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N phrase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9289"/>
              </p:ext>
            </p:extLst>
          </p:nvPr>
        </p:nvGraphicFramePr>
        <p:xfrm>
          <a:off x="304800" y="1717040"/>
          <a:ext cx="8534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1676400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z="2400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Adjective phrase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Adverb phrase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Relative clause</a:t>
                      </a:r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Non-finite clause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Prepositional phrase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 these </a:t>
                      </a:r>
                      <a:r>
                        <a:rPr lang="en-US" sz="2400" smtClean="0">
                          <a:solidFill>
                            <a:srgbClr val="7030A0"/>
                          </a:solidFill>
                        </a:rPr>
                        <a:t>5 </a:t>
                      </a:r>
                      <a:r>
                        <a:rPr lang="en-US" sz="2400" smtClean="0">
                          <a:solidFill>
                            <a:srgbClr val="00B050"/>
                          </a:solidFill>
                        </a:rPr>
                        <a:t>charming</a:t>
                      </a:r>
                      <a:r>
                        <a:rPr lang="en-US" sz="2400" baseline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4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country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cottages</a:t>
                      </a:r>
                      <a:endParaRPr lang="en-US" sz="24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around that lake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11367" y="34290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</a:t>
            </a:r>
            <a:r>
              <a:rPr lang="en-US" sz="5400" b="1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</a:t>
            </a:r>
            <a:r>
              <a:rPr lang="en-US" sz="5400" b="1" smtClean="0">
                <a:ln>
                  <a:prstDash val="solid"/>
                </a:ln>
                <a:solidFill>
                  <a:srgbClr val="7030A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Q</a:t>
            </a:r>
            <a:r>
              <a:rPr lang="en-US" sz="5400" b="1" smtClean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</a:t>
            </a:r>
            <a:r>
              <a:rPr lang="en-US" sz="5400" b="1" smtClean="0">
                <a:ln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</a:t>
            </a:r>
            <a:endParaRPr lang="en-US" sz="5400" b="1" cap="none" spc="0">
              <a:ln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20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Pre-modification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81000" y="1352490"/>
            <a:ext cx="8458200" cy="5124510"/>
            <a:chOff x="381000" y="1524000"/>
            <a:chExt cx="8458200" cy="5124510"/>
          </a:xfrm>
        </p:grpSpPr>
        <p:sp>
          <p:nvSpPr>
            <p:cNvPr id="3" name="Rectangle 2"/>
            <p:cNvSpPr/>
            <p:nvPr/>
          </p:nvSpPr>
          <p:spPr>
            <a:xfrm>
              <a:off x="2590800" y="2666668"/>
              <a:ext cx="4159368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10800" b="1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P</a:t>
              </a:r>
              <a:r>
                <a:rPr lang="en-US" sz="10800" b="1" smtClean="0">
                  <a:ln>
                    <a:prstDash val="solid"/>
                  </a:ln>
                  <a:solidFill>
                    <a:srgbClr val="0070C0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</a:t>
              </a:r>
              <a:r>
                <a:rPr lang="en-US" sz="10800" b="1" smtClean="0">
                  <a:ln>
                    <a:prstDash val="solid"/>
                  </a:ln>
                  <a:solidFill>
                    <a:srgbClr val="7030A0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Q</a:t>
              </a:r>
              <a:r>
                <a:rPr lang="en-US" sz="10800" b="1" smtClean="0">
                  <a:ln>
                    <a:prstDash val="solid"/>
                  </a:ln>
                  <a:solidFill>
                    <a:srgbClr val="00B050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A</a:t>
              </a:r>
              <a:r>
                <a:rPr lang="en-US" sz="10800" b="1" smtClean="0">
                  <a:ln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N</a:t>
              </a:r>
              <a:endParaRPr lang="en-US" sz="10800" b="1" cap="none" spc="0">
                <a:ln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7200" y="1524000"/>
              <a:ext cx="3962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P</a:t>
              </a:r>
              <a:r>
                <a:rPr lang="en-US" sz="2400" b="1" smtClean="0">
                  <a:solidFill>
                    <a:srgbClr val="0070C0"/>
                  </a:solidFill>
                </a:rPr>
                <a:t>re-determiner</a:t>
              </a:r>
            </a:p>
            <a:p>
              <a:pPr algn="ctr"/>
              <a:r>
                <a:rPr lang="en-US" smtClean="0">
                  <a:solidFill>
                    <a:srgbClr val="7030A0"/>
                  </a:solidFill>
                </a:rPr>
                <a:t>What, both, all, fraction numerals </a:t>
              </a:r>
            </a:p>
            <a:p>
              <a:pPr algn="ctr"/>
              <a:r>
                <a:rPr lang="en-US" i="1" smtClean="0"/>
                <a:t>E.g. </a:t>
              </a:r>
              <a:r>
                <a:rPr lang="en-US" i="1" smtClean="0">
                  <a:solidFill>
                    <a:srgbClr val="0070C0"/>
                  </a:solidFill>
                </a:rPr>
                <a:t>one third of </a:t>
              </a:r>
              <a:r>
                <a:rPr lang="en-US" i="1" smtClean="0"/>
                <a:t>the cake</a:t>
              </a:r>
              <a:endParaRPr lang="en-US" i="1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" y="4419600"/>
              <a:ext cx="3124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I</a:t>
              </a:r>
              <a:r>
                <a:rPr lang="en-US" sz="2400" b="1" smtClean="0">
                  <a:solidFill>
                    <a:srgbClr val="7030A0"/>
                  </a:solidFill>
                </a:rPr>
                <a:t>dentifier</a:t>
              </a:r>
            </a:p>
            <a:p>
              <a:pPr algn="ctr"/>
              <a:r>
                <a:rPr lang="en-US" smtClean="0">
                  <a:solidFill>
                    <a:srgbClr val="00B050"/>
                  </a:solidFill>
                </a:rPr>
                <a:t>Article </a:t>
              </a:r>
              <a:r>
                <a:rPr lang="en-US" i="1" smtClean="0"/>
                <a:t>(a, an, the)</a:t>
              </a:r>
            </a:p>
            <a:p>
              <a:pPr algn="ctr"/>
              <a:r>
                <a:rPr lang="en-US" smtClean="0">
                  <a:solidFill>
                    <a:schemeClr val="accent6">
                      <a:lumMod val="75000"/>
                    </a:schemeClr>
                  </a:solidFill>
                </a:rPr>
                <a:t>Demonstrative </a:t>
              </a:r>
              <a:r>
                <a:rPr lang="en-US" i="1" smtClean="0"/>
                <a:t>(this, that)</a:t>
              </a:r>
            </a:p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Possessive </a:t>
              </a:r>
              <a:r>
                <a:rPr lang="en-US" i="1" smtClean="0"/>
                <a:t>(my, your, Jim’s)</a:t>
              </a:r>
            </a:p>
            <a:p>
              <a:pPr algn="ctr"/>
              <a:r>
                <a:rPr lang="en-US" i="1" smtClean="0"/>
                <a:t>E.g. </a:t>
              </a:r>
              <a:r>
                <a:rPr lang="en-US" i="1" smtClean="0">
                  <a:solidFill>
                    <a:srgbClr val="00B050"/>
                  </a:solidFill>
                </a:rPr>
                <a:t>a </a:t>
              </a:r>
              <a:r>
                <a:rPr lang="en-US" i="1" smtClean="0"/>
                <a:t>book, </a:t>
              </a:r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this</a:t>
              </a:r>
              <a:r>
                <a:rPr lang="en-US" i="1" smtClean="0"/>
                <a:t> car, </a:t>
              </a:r>
              <a:r>
                <a:rPr lang="en-US" i="1" smtClean="0">
                  <a:solidFill>
                    <a:srgbClr val="FF0000"/>
                  </a:solidFill>
                </a:rPr>
                <a:t>my</a:t>
              </a:r>
              <a:r>
                <a:rPr lang="en-US" i="1" smtClean="0"/>
                <a:t> name</a:t>
              </a:r>
              <a:endParaRPr lang="en-US" i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53000" y="1524000"/>
              <a:ext cx="3352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7030A0"/>
                  </a:solidFill>
                </a:rPr>
                <a:t>Q</a:t>
              </a:r>
              <a:r>
                <a:rPr lang="en-US" sz="2400" b="1" smtClean="0">
                  <a:solidFill>
                    <a:srgbClr val="00B050"/>
                  </a:solidFill>
                </a:rPr>
                <a:t>uantifier</a:t>
              </a:r>
            </a:p>
            <a:p>
              <a:pPr algn="ctr"/>
              <a:r>
                <a:rPr lang="en-US" smtClean="0">
                  <a:solidFill>
                    <a:srgbClr val="7030A0"/>
                  </a:solidFill>
                </a:rPr>
                <a:t>Ordinal</a:t>
              </a:r>
              <a:r>
                <a:rPr lang="en-US" smtClean="0"/>
                <a:t> + </a:t>
              </a:r>
              <a:r>
                <a:rPr lang="en-US" smtClean="0">
                  <a:solidFill>
                    <a:srgbClr val="0070C0"/>
                  </a:solidFill>
                </a:rPr>
                <a:t>Indefinite</a:t>
              </a:r>
              <a:r>
                <a:rPr lang="en-US" smtClean="0"/>
                <a:t> + </a:t>
              </a:r>
              <a:r>
                <a:rPr lang="en-US" smtClean="0">
                  <a:solidFill>
                    <a:srgbClr val="00B050"/>
                  </a:solidFill>
                </a:rPr>
                <a:t>Cardinal</a:t>
              </a:r>
            </a:p>
            <a:p>
              <a:pPr algn="ctr"/>
              <a:r>
                <a:rPr lang="en-US" i="1" smtClean="0"/>
                <a:t>E.g. The </a:t>
              </a:r>
              <a:r>
                <a:rPr lang="en-US" i="1" smtClean="0">
                  <a:solidFill>
                    <a:srgbClr val="7030A0"/>
                  </a:solidFill>
                </a:rPr>
                <a:t>first</a:t>
              </a:r>
              <a:r>
                <a:rPr lang="en-US" i="1" smtClean="0"/>
                <a:t> </a:t>
              </a:r>
              <a:r>
                <a:rPr lang="en-US" i="1" smtClean="0">
                  <a:solidFill>
                    <a:srgbClr val="0070C0"/>
                  </a:solidFill>
                </a:rPr>
                <a:t>few</a:t>
              </a:r>
              <a:r>
                <a:rPr lang="en-US" i="1" smtClean="0"/>
                <a:t> </a:t>
              </a:r>
              <a:r>
                <a:rPr lang="en-US" i="1" smtClean="0">
                  <a:solidFill>
                    <a:srgbClr val="00B050"/>
                  </a:solidFill>
                </a:rPr>
                <a:t>thousand</a:t>
              </a:r>
              <a:r>
                <a:rPr lang="en-US" i="1" smtClean="0"/>
                <a:t> men</a:t>
              </a:r>
              <a:endParaRPr lang="en-US" i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4835099"/>
              <a:ext cx="2438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B050"/>
                  </a:solidFill>
                </a:rPr>
                <a:t>A</a:t>
              </a:r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djective</a:t>
              </a:r>
            </a:p>
            <a:p>
              <a:pPr algn="ctr"/>
              <a:r>
                <a:rPr lang="en-US" b="1" smtClean="0">
                  <a:solidFill>
                    <a:srgbClr val="0070C0"/>
                  </a:solidFill>
                </a:rPr>
                <a:t>OSHACOMPD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1664" y="4696598"/>
              <a:ext cx="25275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N</a:t>
              </a:r>
              <a:r>
                <a:rPr lang="en-US" sz="2400" b="1" smtClean="0"/>
                <a:t>oun modifier</a:t>
              </a:r>
            </a:p>
            <a:p>
              <a:pPr algn="ctr"/>
              <a:r>
                <a:rPr lang="en-US" i="1" smtClean="0"/>
                <a:t>E.g. </a:t>
              </a:r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Postage</a:t>
              </a:r>
              <a:r>
                <a:rPr lang="en-US" i="1" smtClean="0"/>
                <a:t> stamps, </a:t>
              </a:r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shop</a:t>
              </a:r>
              <a:r>
                <a:rPr lang="en-US" i="1" smtClean="0"/>
                <a:t> windows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2667000" y="2539663"/>
              <a:ext cx="304800" cy="508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819400" y="4038600"/>
              <a:ext cx="685800" cy="6579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670484" y="2539664"/>
              <a:ext cx="587316" cy="58453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7" idx="0"/>
            </p:cNvCxnSpPr>
            <p:nvPr/>
          </p:nvCxnSpPr>
          <p:spPr>
            <a:xfrm flipH="1">
              <a:off x="4876800" y="4114800"/>
              <a:ext cx="228600" cy="72029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553200" y="4038600"/>
              <a:ext cx="511116" cy="65799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47800" y="6248400"/>
              <a:ext cx="6248400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FF0000"/>
                  </a:solidFill>
                </a:rPr>
                <a:t>One third of </a:t>
              </a:r>
              <a:r>
                <a:rPr lang="en-US" sz="2000" smtClean="0">
                  <a:solidFill>
                    <a:srgbClr val="0070C0"/>
                  </a:solidFill>
                </a:rPr>
                <a:t>my </a:t>
              </a:r>
              <a:r>
                <a:rPr lang="en-US" sz="2000" smtClean="0">
                  <a:solidFill>
                    <a:srgbClr val="7030A0"/>
                  </a:solidFill>
                </a:rPr>
                <a:t>first few thousand </a:t>
              </a:r>
              <a:r>
                <a:rPr lang="en-US" sz="2000" smtClean="0">
                  <a:solidFill>
                    <a:srgbClr val="00B050"/>
                  </a:solidFill>
                </a:rPr>
                <a:t>beautiful </a:t>
              </a:r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cable </a:t>
              </a:r>
              <a:r>
                <a:rPr lang="en-US" sz="2000" smtClean="0"/>
                <a:t>cars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02992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wrong in these phrases?</a:t>
            </a:r>
          </a:p>
          <a:p>
            <a:pPr lvl="1"/>
            <a:r>
              <a:rPr lang="en-US" smtClean="0"/>
              <a:t>Her little first attempt</a:t>
            </a:r>
          </a:p>
          <a:p>
            <a:pPr lvl="1"/>
            <a:r>
              <a:rPr lang="en-US" smtClean="0"/>
              <a:t>Those all fifty stamps postage</a:t>
            </a:r>
          </a:p>
          <a:p>
            <a:pPr lvl="1"/>
            <a:r>
              <a:rPr lang="en-US" smtClean="0"/>
              <a:t>The very many very long enquiries</a:t>
            </a:r>
          </a:p>
          <a:p>
            <a:pPr lvl="1"/>
            <a:r>
              <a:rPr lang="en-US" smtClean="0"/>
              <a:t>Half my very little time</a:t>
            </a:r>
          </a:p>
          <a:p>
            <a:pPr lvl="1"/>
            <a:r>
              <a:rPr lang="en-US" smtClean="0"/>
              <a:t>Five first champagne green bottles</a:t>
            </a:r>
          </a:p>
          <a:p>
            <a:pPr lvl="1"/>
            <a:r>
              <a:rPr lang="en-US" smtClean="0"/>
              <a:t>A my twenty few first racing cars</a:t>
            </a:r>
          </a:p>
          <a:p>
            <a:pPr lvl="1"/>
            <a:r>
              <a:rPr lang="en-US" smtClean="0"/>
              <a:t>Two of Jim’s 2000 first biggest companies</a:t>
            </a:r>
          </a:p>
          <a:p>
            <a:pPr lvl="1"/>
            <a:r>
              <a:rPr lang="en-US" smtClean="0"/>
              <a:t>A great </a:t>
            </a:r>
            <a:r>
              <a:rPr lang="en-US" smtClean="0"/>
              <a:t>and brave first </a:t>
            </a:r>
            <a:r>
              <a:rPr lang="en-US" smtClean="0"/>
              <a:t>Ninja Warrior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Pre-modification – </a:t>
            </a:r>
            <a:r>
              <a:rPr lang="en-US" sz="32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PIQ</a:t>
            </a:r>
            <a:r>
              <a:rPr lang="en-US" smtClean="0">
                <a:solidFill>
                  <a:srgbClr val="FFFF00"/>
                </a:solidFill>
              </a:rPr>
              <a:t>A</a:t>
            </a:r>
            <a:r>
              <a:rPr lang="en-US" sz="32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endParaRPr lang="en-US" sz="3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219200"/>
            <a:ext cx="8991600" cy="5356086"/>
            <a:chOff x="0" y="1219200"/>
            <a:chExt cx="8991600" cy="5356086"/>
          </a:xfrm>
        </p:grpSpPr>
        <p:sp>
          <p:nvSpPr>
            <p:cNvPr id="3" name="Rectangle 2"/>
            <p:cNvSpPr/>
            <p:nvPr/>
          </p:nvSpPr>
          <p:spPr>
            <a:xfrm>
              <a:off x="381000" y="2428269"/>
              <a:ext cx="8382000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0800" b="1" spc="50" smtClean="0">
                  <a:ln w="11430"/>
                  <a:gradFill flip="none" rotWithShape="1">
                    <a:gsLst>
                      <a:gs pos="0">
                        <a:srgbClr val="00B050"/>
                      </a:gs>
                      <a:gs pos="72000">
                        <a:srgbClr val="FFFF00"/>
                      </a:gs>
                      <a:gs pos="47000">
                        <a:srgbClr val="FF0000"/>
                      </a:gs>
                      <a:gs pos="22000">
                        <a:srgbClr val="FFFF00"/>
                      </a:gs>
                      <a:gs pos="100000">
                        <a:srgbClr val="0066FF"/>
                      </a:gs>
                    </a:gsLst>
                    <a:lin ang="900000" scaled="0"/>
                    <a:tileRect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OSHACOMPD</a:t>
              </a:r>
              <a:endParaRPr lang="en-US" sz="10800" b="1" cap="none" spc="50">
                <a:ln w="11430"/>
                <a:gradFill flip="none" rotWithShape="1">
                  <a:gsLst>
                    <a:gs pos="0">
                      <a:srgbClr val="00B050"/>
                    </a:gs>
                    <a:gs pos="72000">
                      <a:srgbClr val="FFFF00"/>
                    </a:gs>
                    <a:gs pos="47000">
                      <a:srgbClr val="FF0000"/>
                    </a:gs>
                    <a:gs pos="22000">
                      <a:srgbClr val="FFFF00"/>
                    </a:gs>
                    <a:gs pos="100000">
                      <a:srgbClr val="0066FF"/>
                    </a:gs>
                  </a:gsLst>
                  <a:lin ang="900000" scaled="0"/>
                  <a:tileRect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4291975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B050"/>
                  </a:solidFill>
                </a:rPr>
                <a:t>O</a:t>
              </a:r>
              <a:r>
                <a:rPr lang="en-US" sz="2400" b="1" smtClean="0"/>
                <a:t>pinion</a:t>
              </a:r>
            </a:p>
            <a:p>
              <a:pPr algn="ctr"/>
              <a:r>
                <a:rPr lang="en-US" i="1" smtClean="0"/>
                <a:t>Great / Beautiful</a:t>
              </a:r>
              <a:endParaRPr lang="en-US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0" y="4851737"/>
              <a:ext cx="2590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Sh</a:t>
              </a:r>
              <a:r>
                <a:rPr lang="en-US" sz="2400" b="1" smtClean="0"/>
                <a:t>ape</a:t>
              </a:r>
            </a:p>
            <a:p>
              <a:pPr algn="ctr"/>
              <a:r>
                <a:rPr lang="en-US" i="1" smtClean="0"/>
                <a:t>Round / square / Pointed</a:t>
              </a:r>
              <a:endParaRPr lang="en-US" i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42469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B050"/>
                  </a:solidFill>
                </a:rPr>
                <a:t>S</a:t>
              </a:r>
              <a:r>
                <a:rPr lang="en-US" sz="2400" b="1" smtClean="0"/>
                <a:t>ize</a:t>
              </a:r>
            </a:p>
            <a:p>
              <a:pPr algn="ctr"/>
              <a:r>
                <a:rPr lang="en-US" i="1" smtClean="0"/>
                <a:t>Big / long / wide</a:t>
              </a:r>
              <a:endParaRPr lang="en-US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9501" y="4281844"/>
              <a:ext cx="167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C</a:t>
              </a:r>
              <a:r>
                <a:rPr lang="en-US" sz="2400" b="1" smtClean="0"/>
                <a:t>olor</a:t>
              </a:r>
            </a:p>
            <a:p>
              <a:pPr algn="ctr"/>
              <a:r>
                <a:rPr lang="en-US" i="1" smtClean="0"/>
                <a:t>Blue / reddish</a:t>
              </a:r>
              <a:endParaRPr lang="en-US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27048" y="1219200"/>
              <a:ext cx="2070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r>
                <a:rPr lang="en-US" sz="2400" b="1" smtClean="0"/>
                <a:t>ge</a:t>
              </a:r>
            </a:p>
            <a:p>
              <a:pPr algn="ctr"/>
              <a:r>
                <a:rPr lang="en-US" i="1" smtClean="0"/>
                <a:t>Old / middle-aged</a:t>
              </a:r>
              <a:endParaRPr lang="en-US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818669"/>
              <a:ext cx="2438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O</a:t>
              </a:r>
              <a:r>
                <a:rPr lang="en-US" sz="2400" b="1" smtClean="0"/>
                <a:t>rigin</a:t>
              </a:r>
            </a:p>
            <a:p>
              <a:pPr algn="ctr"/>
              <a:r>
                <a:rPr lang="en-US" i="1" smtClean="0"/>
                <a:t>Vietnamese</a:t>
              </a:r>
              <a:endParaRPr 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400" y="1590069"/>
              <a:ext cx="2514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B050"/>
                  </a:solidFill>
                </a:rPr>
                <a:t>P</a:t>
              </a:r>
              <a:r>
                <a:rPr lang="en-US" sz="2400" b="1" smtClean="0"/>
                <a:t>resent Participle</a:t>
              </a:r>
            </a:p>
            <a:p>
              <a:pPr algn="ctr"/>
              <a:r>
                <a:rPr lang="en-US" i="1" smtClean="0"/>
                <a:t>Writing/ Dining</a:t>
              </a:r>
              <a:endParaRPr lang="en-US" i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4800" y="4434244"/>
              <a:ext cx="1701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9900"/>
                  </a:solidFill>
                </a:rPr>
                <a:t>M</a:t>
              </a:r>
              <a:r>
                <a:rPr lang="en-US" sz="2400" b="1" smtClean="0"/>
                <a:t>aterial</a:t>
              </a:r>
            </a:p>
            <a:p>
              <a:pPr algn="ctr"/>
              <a:r>
                <a:rPr lang="en-US" i="1" smtClean="0"/>
                <a:t>Cotton / steel</a:t>
              </a:r>
              <a:endParaRPr lang="en-US" i="1"/>
            </a:p>
          </p:txBody>
        </p: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flipV="1">
              <a:off x="990600" y="3910975"/>
              <a:ext cx="4457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</p:cNvCxnSpPr>
            <p:nvPr/>
          </p:nvCxnSpPr>
          <p:spPr>
            <a:xfrm>
              <a:off x="1905000" y="2481133"/>
              <a:ext cx="0" cy="225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28800" y="3977044"/>
              <a:ext cx="1066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0"/>
            </p:cNvCxnSpPr>
            <p:nvPr/>
          </p:nvCxnSpPr>
          <p:spPr>
            <a:xfrm flipH="1" flipV="1">
              <a:off x="2362200" y="4105365"/>
              <a:ext cx="76200" cy="7463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2"/>
            </p:cNvCxnSpPr>
            <p:nvPr/>
          </p:nvCxnSpPr>
          <p:spPr>
            <a:xfrm>
              <a:off x="3562224" y="1957864"/>
              <a:ext cx="0" cy="7490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0"/>
            </p:cNvCxnSpPr>
            <p:nvPr/>
          </p:nvCxnSpPr>
          <p:spPr>
            <a:xfrm flipV="1">
              <a:off x="4387701" y="3900844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2"/>
            </p:cNvCxnSpPr>
            <p:nvPr/>
          </p:nvCxnSpPr>
          <p:spPr>
            <a:xfrm>
              <a:off x="5181600" y="2557333"/>
              <a:ext cx="0" cy="193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2"/>
            </p:cNvCxnSpPr>
            <p:nvPr/>
          </p:nvCxnSpPr>
          <p:spPr>
            <a:xfrm flipH="1">
              <a:off x="7258050" y="2328733"/>
              <a:ext cx="247650" cy="421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5" idx="0"/>
            </p:cNvCxnSpPr>
            <p:nvPr/>
          </p:nvCxnSpPr>
          <p:spPr>
            <a:xfrm flipV="1">
              <a:off x="6235700" y="3910975"/>
              <a:ext cx="0" cy="5232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65100" y="5867400"/>
              <a:ext cx="8826500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0070C0"/>
                  </a:solidFill>
                </a:rPr>
                <a:t>Your </a:t>
              </a:r>
              <a:r>
                <a:rPr lang="en-US" sz="2000" b="1" smtClean="0">
                  <a:solidFill>
                    <a:srgbClr val="7030A0"/>
                  </a:solidFill>
                </a:rPr>
                <a:t>first three </a:t>
              </a:r>
              <a:r>
                <a:rPr lang="en-US" sz="2000" b="1" smtClean="0">
                  <a:solidFill>
                    <a:srgbClr val="00B050"/>
                  </a:solidFill>
                </a:rPr>
                <a:t>beautiful long pointed ancient blue Vietnamese steel writing </a:t>
              </a:r>
              <a:r>
                <a:rPr lang="en-US" sz="2000" b="1" smtClean="0"/>
                <a:t>sticks</a:t>
              </a:r>
            </a:p>
            <a:p>
              <a:pPr algn="ctr"/>
              <a:r>
                <a:rPr lang="en-US" sz="2000" b="1" smtClean="0">
                  <a:solidFill>
                    <a:srgbClr val="0070C0"/>
                  </a:solidFill>
                </a:rPr>
                <a:t>Your baby’s </a:t>
              </a:r>
              <a:r>
                <a:rPr lang="en-US" sz="2000" b="1" smtClean="0">
                  <a:solidFill>
                    <a:srgbClr val="7030A0"/>
                  </a:solidFill>
                </a:rPr>
                <a:t>last five </a:t>
              </a:r>
              <a:r>
                <a:rPr lang="en-US" sz="2000" b="1" smtClean="0">
                  <a:solidFill>
                    <a:srgbClr val="00B050"/>
                  </a:solidFill>
                </a:rPr>
                <a:t>very cute and adorable sleeping facial </a:t>
              </a:r>
              <a:r>
                <a:rPr lang="en-US" sz="2000" b="1" smtClean="0"/>
                <a:t>expressions</a:t>
              </a:r>
              <a:endParaRPr lang="en-US" sz="2000" b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153" y="4434244"/>
              <a:ext cx="1701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D</a:t>
              </a:r>
              <a:r>
                <a:rPr lang="en-US" sz="2400" b="1" smtClean="0"/>
                <a:t>enominal</a:t>
              </a:r>
            </a:p>
            <a:p>
              <a:pPr algn="ctr"/>
              <a:r>
                <a:rPr lang="en-US" i="1" smtClean="0"/>
                <a:t>Medical / social</a:t>
              </a:r>
              <a:endParaRPr lang="en-US" i="1"/>
            </a:p>
          </p:txBody>
        </p:sp>
        <p:cxnSp>
          <p:nvCxnSpPr>
            <p:cNvPr id="23" name="Straight Arrow Connector 22"/>
            <p:cNvCxnSpPr>
              <a:stCxn id="31" idx="0"/>
            </p:cNvCxnSpPr>
            <p:nvPr/>
          </p:nvCxnSpPr>
          <p:spPr>
            <a:xfrm flipV="1">
              <a:off x="8042053" y="3900844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3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Pre-modification – Simple version</a:t>
            </a: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76200" y="1520974"/>
            <a:ext cx="9220200" cy="4041626"/>
            <a:chOff x="-76200" y="1447800"/>
            <a:chExt cx="9220200" cy="4041626"/>
          </a:xfrm>
        </p:grpSpPr>
        <p:sp>
          <p:nvSpPr>
            <p:cNvPr id="3" name="Rectangle 2"/>
            <p:cNvSpPr/>
            <p:nvPr/>
          </p:nvSpPr>
          <p:spPr>
            <a:xfrm>
              <a:off x="-44492" y="2656869"/>
              <a:ext cx="9112292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8800" b="1" spc="50" smtClean="0">
                  <a:ln w="11430"/>
                  <a:gradFill flip="none" rotWithShape="1">
                    <a:gsLst>
                      <a:gs pos="0">
                        <a:srgbClr val="00B050"/>
                      </a:gs>
                      <a:gs pos="72000">
                        <a:srgbClr val="FFFF00"/>
                      </a:gs>
                      <a:gs pos="47000">
                        <a:srgbClr val="FF0000"/>
                      </a:gs>
                      <a:gs pos="22000">
                        <a:srgbClr val="FFFF00"/>
                      </a:gs>
                      <a:gs pos="100000">
                        <a:srgbClr val="0066FF"/>
                      </a:gs>
                    </a:gsLst>
                    <a:lin ang="900000" scaled="0"/>
                    <a:tileRect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APOCOSHACOMP</a:t>
              </a:r>
              <a:endParaRPr lang="en-US" sz="8800" b="1" cap="none" spc="50">
                <a:ln w="11430"/>
                <a:gradFill flip="none" rotWithShape="1">
                  <a:gsLst>
                    <a:gs pos="0">
                      <a:srgbClr val="00B050"/>
                    </a:gs>
                    <a:gs pos="72000">
                      <a:srgbClr val="FFFF00"/>
                    </a:gs>
                    <a:gs pos="47000">
                      <a:srgbClr val="FF0000"/>
                    </a:gs>
                    <a:gs pos="22000">
                      <a:srgbClr val="FFFF00"/>
                    </a:gs>
                    <a:gs pos="100000">
                      <a:srgbClr val="0066FF"/>
                    </a:gs>
                  </a:gsLst>
                  <a:lin ang="900000" scaled="0"/>
                  <a:tileRect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76200" y="4123492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E39"/>
                  </a:solidFill>
                </a:rPr>
                <a:t>A</a:t>
              </a:r>
              <a:r>
                <a:rPr lang="en-US" sz="2400" b="1" smtClean="0"/>
                <a:t>rticle</a:t>
              </a:r>
            </a:p>
            <a:p>
              <a:pPr algn="ctr"/>
              <a:r>
                <a:rPr lang="en-US" i="1" smtClean="0"/>
                <a:t>The / A / An</a:t>
              </a:r>
              <a:endParaRPr lang="en-US" i="1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" y="2042249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E39"/>
                  </a:solidFill>
                </a:rPr>
                <a:t>P</a:t>
              </a:r>
              <a:r>
                <a:rPr lang="en-US" sz="2400" b="1" smtClean="0"/>
                <a:t>ossessive</a:t>
              </a:r>
            </a:p>
            <a:p>
              <a:pPr algn="ctr"/>
              <a:r>
                <a:rPr lang="en-US" i="1" smtClean="0"/>
                <a:t>Your / Jim’s</a:t>
              </a:r>
              <a:endParaRPr lang="en-US" i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4724400"/>
              <a:ext cx="1625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sz="2400" b="1" smtClean="0"/>
                <a:t>rdinal</a:t>
              </a:r>
            </a:p>
            <a:p>
              <a:pPr algn="ctr"/>
              <a:r>
                <a:rPr lang="en-US" i="1" smtClean="0"/>
                <a:t>First / second</a:t>
              </a:r>
              <a:endParaRPr lang="en-US" i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62200" y="4191000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sz="2400" b="1" smtClean="0"/>
                <a:t>pinion</a:t>
              </a:r>
            </a:p>
            <a:p>
              <a:pPr algn="ctr"/>
              <a:r>
                <a:rPr lang="en-US" i="1" smtClean="0"/>
                <a:t>Great / Beautiful</a:t>
              </a:r>
              <a:endParaRPr lang="en-US" i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0" y="1631841"/>
              <a:ext cx="154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n-US" sz="2400" b="1" smtClean="0"/>
                <a:t>ardinal</a:t>
              </a:r>
            </a:p>
            <a:p>
              <a:pPr algn="ctr"/>
              <a:r>
                <a:rPr lang="en-US" i="1" smtClean="0"/>
                <a:t>Two / three</a:t>
              </a:r>
              <a:endParaRPr lang="en-US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0" y="4750762"/>
              <a:ext cx="2895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Sh</a:t>
              </a:r>
              <a:r>
                <a:rPr lang="en-US" sz="2400" b="1" smtClean="0"/>
                <a:t>ape</a:t>
              </a:r>
            </a:p>
            <a:p>
              <a:pPr algn="ctr"/>
              <a:r>
                <a:rPr lang="en-US" i="1" smtClean="0"/>
                <a:t>Round / square / Pointed</a:t>
              </a:r>
              <a:endParaRPr lang="en-US" i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1971069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S</a:t>
              </a:r>
              <a:r>
                <a:rPr lang="en-US" sz="2400" b="1" smtClean="0"/>
                <a:t>ize</a:t>
              </a:r>
            </a:p>
            <a:p>
              <a:pPr algn="ctr"/>
              <a:r>
                <a:rPr lang="en-US" i="1" smtClean="0"/>
                <a:t>Big / long / wide</a:t>
              </a:r>
              <a:endParaRPr lang="en-US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9700" y="4257069"/>
              <a:ext cx="167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n-US" sz="2400" b="1" smtClean="0"/>
                <a:t>olor</a:t>
              </a:r>
            </a:p>
            <a:p>
              <a:pPr algn="ctr"/>
              <a:r>
                <a:rPr lang="en-US" i="1" smtClean="0"/>
                <a:t>Blue / reddish</a:t>
              </a:r>
              <a:endParaRPr lang="en-US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5848" y="1447800"/>
              <a:ext cx="2070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r>
                <a:rPr lang="en-US" sz="2400" b="1" smtClean="0"/>
                <a:t>ge</a:t>
              </a:r>
            </a:p>
            <a:p>
              <a:pPr algn="ctr"/>
              <a:r>
                <a:rPr lang="en-US" i="1" smtClean="0"/>
                <a:t>Old / middle-aged</a:t>
              </a:r>
              <a:endParaRPr lang="en-US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2047269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sz="2400" b="1" smtClean="0"/>
                <a:t>rigin</a:t>
              </a:r>
            </a:p>
            <a:p>
              <a:pPr algn="ctr"/>
              <a:r>
                <a:rPr lang="en-US" i="1" smtClean="0"/>
                <a:t>Vietnamese</a:t>
              </a:r>
              <a:endParaRPr 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20000" y="1818669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P</a:t>
              </a:r>
              <a:r>
                <a:rPr lang="en-US" sz="2400" b="1" smtClean="0"/>
                <a:t>urpose</a:t>
              </a:r>
            </a:p>
            <a:p>
              <a:pPr algn="ctr"/>
              <a:r>
                <a:rPr lang="en-US" i="1" smtClean="0"/>
                <a:t>Sport / Dining</a:t>
              </a:r>
              <a:endParaRPr lang="en-US" i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2600" y="4409469"/>
              <a:ext cx="1701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M</a:t>
              </a:r>
              <a:r>
                <a:rPr lang="en-US" sz="2400" b="1" smtClean="0"/>
                <a:t>aterial</a:t>
              </a:r>
            </a:p>
            <a:p>
              <a:pPr algn="ctr"/>
              <a:r>
                <a:rPr lang="en-US" i="1" smtClean="0"/>
                <a:t>Cotton / steel</a:t>
              </a:r>
              <a:endParaRPr lang="en-US" i="1"/>
            </a:p>
          </p:txBody>
        </p:sp>
        <p:cxnSp>
          <p:nvCxnSpPr>
            <p:cNvPr id="17" name="Straight Arrow Connector 16"/>
            <p:cNvCxnSpPr>
              <a:stCxn id="5" idx="2"/>
            </p:cNvCxnSpPr>
            <p:nvPr/>
          </p:nvCxnSpPr>
          <p:spPr>
            <a:xfrm rot="16200000" flipH="1">
              <a:off x="1072069" y="2788344"/>
              <a:ext cx="154562" cy="13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rot="5400000" flipH="1" flipV="1">
              <a:off x="481280" y="3918972"/>
              <a:ext cx="409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</p:cNvCxnSpPr>
            <p:nvPr/>
          </p:nvCxnSpPr>
          <p:spPr>
            <a:xfrm rot="5400000">
              <a:off x="2473415" y="2652990"/>
              <a:ext cx="5649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</p:cNvCxnSpPr>
            <p:nvPr/>
          </p:nvCxnSpPr>
          <p:spPr>
            <a:xfrm rot="5400000" flipH="1" flipV="1">
              <a:off x="1527686" y="4270886"/>
              <a:ext cx="805428" cy="10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rot="5400000" flipH="1" flipV="1">
              <a:off x="3184588" y="3978212"/>
              <a:ext cx="381000" cy="44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</p:cNvCxnSpPr>
            <p:nvPr/>
          </p:nvCxnSpPr>
          <p:spPr>
            <a:xfrm rot="5400000">
              <a:off x="4001929" y="2822604"/>
              <a:ext cx="2257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86200" y="3876069"/>
              <a:ext cx="1066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0"/>
            </p:cNvCxnSpPr>
            <p:nvPr/>
          </p:nvCxnSpPr>
          <p:spPr>
            <a:xfrm flipH="1" flipV="1">
              <a:off x="4419600" y="4004390"/>
              <a:ext cx="76200" cy="7463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2"/>
            </p:cNvCxnSpPr>
            <p:nvPr/>
          </p:nvCxnSpPr>
          <p:spPr>
            <a:xfrm rot="5400000">
              <a:off x="5016519" y="2560969"/>
              <a:ext cx="74901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0"/>
            </p:cNvCxnSpPr>
            <p:nvPr/>
          </p:nvCxnSpPr>
          <p:spPr>
            <a:xfrm rot="5400000" flipH="1" flipV="1">
              <a:off x="5867400" y="4066569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2"/>
            </p:cNvCxnSpPr>
            <p:nvPr/>
          </p:nvCxnSpPr>
          <p:spPr>
            <a:xfrm rot="5400000">
              <a:off x="6608981" y="2882552"/>
              <a:ext cx="1932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2"/>
            </p:cNvCxnSpPr>
            <p:nvPr/>
          </p:nvCxnSpPr>
          <p:spPr>
            <a:xfrm rot="5400000">
              <a:off x="8171081" y="2768252"/>
              <a:ext cx="4218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5" idx="0"/>
            </p:cNvCxnSpPr>
            <p:nvPr/>
          </p:nvCxnSpPr>
          <p:spPr>
            <a:xfrm rot="16200000" flipV="1">
              <a:off x="7385050" y="4111019"/>
              <a:ext cx="533400" cy="63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65100" y="6019800"/>
            <a:ext cx="882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Your first three beautiful long pointed ancient blue Vietnamese steel sport sticks</a:t>
            </a:r>
            <a:endParaRPr 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wrong in these phrases / sentences?</a:t>
            </a:r>
          </a:p>
          <a:p>
            <a:pPr lvl="1"/>
            <a:r>
              <a:rPr lang="en-US" smtClean="0"/>
              <a:t>What a lovely big chicken!</a:t>
            </a:r>
          </a:p>
          <a:p>
            <a:pPr lvl="1"/>
            <a:r>
              <a:rPr lang="en-US" smtClean="0"/>
              <a:t>Hold that little stupid young man!</a:t>
            </a:r>
          </a:p>
          <a:p>
            <a:pPr lvl="1"/>
            <a:r>
              <a:rPr lang="en-US" smtClean="0"/>
              <a:t>Three old amazingly nice sleeping little beasts</a:t>
            </a:r>
          </a:p>
          <a:p>
            <a:pPr lvl="1"/>
            <a:r>
              <a:rPr lang="en-US" smtClean="0"/>
              <a:t>Five first fastest steel made-in-China racing cars</a:t>
            </a:r>
          </a:p>
          <a:p>
            <a:pPr lvl="1"/>
            <a:r>
              <a:rPr lang="en-US" smtClean="0"/>
              <a:t>It is my great first honor to serve you.</a:t>
            </a:r>
          </a:p>
          <a:p>
            <a:pPr lvl="1"/>
            <a:r>
              <a:rPr lang="en-US" smtClean="0"/>
              <a:t>That is the most fantastic </a:t>
            </a:r>
            <a:r>
              <a:rPr lang="en-US" smtClean="0"/>
              <a:t>medical Japanese </a:t>
            </a:r>
            <a:r>
              <a:rPr lang="en-US" smtClean="0"/>
              <a:t>world record.</a:t>
            </a:r>
          </a:p>
          <a:p>
            <a:pPr lvl="1"/>
            <a:r>
              <a:rPr lang="en-US" smtClean="0"/>
              <a:t>Do you see my old blue little nice T-shirt?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55047</TotalTime>
  <Words>1495</Words>
  <Application>Microsoft Office PowerPoint</Application>
  <PresentationFormat>On-screen Show (4:3)</PresentationFormat>
  <Paragraphs>334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Linguistic levels of structure</vt:lpstr>
      <vt:lpstr>Types of phrase</vt:lpstr>
      <vt:lpstr>Types of phrase</vt:lpstr>
      <vt:lpstr>Structure of N phrase</vt:lpstr>
      <vt:lpstr>Pre-modification</vt:lpstr>
      <vt:lpstr>Small test</vt:lpstr>
      <vt:lpstr>Pre-modification – PIQAN</vt:lpstr>
      <vt:lpstr>Pre-modification – Simple version</vt:lpstr>
      <vt:lpstr>Small test</vt:lpstr>
      <vt:lpstr>Small test</vt:lpstr>
      <vt:lpstr>Post-modification – Adjective, Adverb</vt:lpstr>
      <vt:lpstr>Post-modification – Relative clause</vt:lpstr>
      <vt:lpstr>Post-modification – Non-finite clause</vt:lpstr>
      <vt:lpstr>Post-modification – Prepositional phrase</vt:lpstr>
      <vt:lpstr>Post-modification – Summary</vt:lpstr>
      <vt:lpstr>Small tests</vt:lpstr>
      <vt:lpstr>Small tests</vt:lpstr>
      <vt:lpstr>Small test</vt:lpstr>
      <vt:lpstr>Small test</vt:lpstr>
      <vt:lpstr>Any question?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4104</cp:revision>
  <dcterms:created xsi:type="dcterms:W3CDTF">2009-02-10T14:11:16Z</dcterms:created>
  <dcterms:modified xsi:type="dcterms:W3CDTF">2015-07-03T15:54:13Z</dcterms:modified>
</cp:coreProperties>
</file>